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1"/>
    <p:restoredTop sz="94564"/>
  </p:normalViewPr>
  <p:slideViewPr>
    <p:cSldViewPr>
      <p:cViewPr>
        <p:scale>
          <a:sx n="197" d="100"/>
          <a:sy n="197" d="100"/>
        </p:scale>
        <p:origin x="2416" y="1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165531"/>
            <a:ext cx="4419498" cy="215444"/>
          </a:xfrm>
        </p:spPr>
        <p:txBody>
          <a:bodyPr lIns="0" tIns="0" rIns="0" bIns="0"/>
          <a:lstStyle>
            <a:lvl1pPr algn="l">
              <a:defRPr sz="1400" b="0" i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1020292"/>
            <a:ext cx="3915511" cy="123111"/>
          </a:xfrm>
        </p:spPr>
        <p:txBody>
          <a:bodyPr lIns="0" tIns="0" rIns="0" bIns="0"/>
          <a:lstStyle>
            <a:lvl1pPr>
              <a:defRPr sz="800" b="0" i="0">
                <a:solidFill>
                  <a:srgbClr val="218A2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04179" y="3369771"/>
            <a:ext cx="172720" cy="76200"/>
          </a:xfrm>
          <a:prstGeom prst="rect">
            <a:avLst/>
          </a:prstGeom>
        </p:spPr>
        <p:txBody>
          <a:bodyPr lIns="0" tIns="0" rIns="0" bIns="0"/>
          <a:lstStyle>
            <a:lvl1pPr>
              <a:defRPr sz="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‹#›</a:t>
            </a:fld>
            <a:r>
              <a:rPr spc="25" dirty="0"/>
              <a:t>/31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71450" y="587375"/>
            <a:ext cx="4267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36702" y="935050"/>
            <a:ext cx="1839595" cy="184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4304179" y="3369771"/>
            <a:ext cx="172720" cy="76200"/>
          </a:xfrm>
          <a:prstGeom prst="rect">
            <a:avLst/>
          </a:prstGeom>
        </p:spPr>
        <p:txBody>
          <a:bodyPr lIns="0" tIns="0" rIns="0" bIns="0"/>
          <a:lstStyle>
            <a:lvl1pPr>
              <a:defRPr sz="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‹#›</a:t>
            </a:fld>
            <a:r>
              <a:rPr spc="25" dirty="0"/>
              <a:t>/31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71450" y="587375"/>
            <a:ext cx="4267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4304179" y="3369771"/>
            <a:ext cx="172720" cy="76200"/>
          </a:xfrm>
          <a:prstGeom prst="rect">
            <a:avLst/>
          </a:prstGeom>
        </p:spPr>
        <p:txBody>
          <a:bodyPr lIns="0" tIns="0" rIns="0" bIns="0"/>
          <a:lstStyle>
            <a:lvl1pPr>
              <a:defRPr sz="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‹#›</a:t>
            </a:fld>
            <a:r>
              <a:rPr spc="25" dirty="0"/>
              <a:t>/31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1450" y="587375"/>
            <a:ext cx="4267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165531"/>
            <a:ext cx="4419498" cy="215444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1020292"/>
            <a:ext cx="3915511" cy="1581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18A21"/>
                </a:solidFill>
                <a:latin typeface="Arial Unicode MS"/>
                <a:cs typeface="Arial Unicode MS"/>
              </a:defRPr>
            </a:lvl1pPr>
          </a:lstStyle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>
        <a:defRPr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4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23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4.png"/><Relationship Id="rId1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23.png"/><Relationship Id="rId10" Type="http://schemas.openxmlformats.org/officeDocument/2006/relationships/image" Target="../media/image4.png"/><Relationship Id="rId11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25.png"/><Relationship Id="rId7" Type="http://schemas.openxmlformats.org/officeDocument/2006/relationships/image" Target="../media/image15.png"/><Relationship Id="rId8" Type="http://schemas.openxmlformats.org/officeDocument/2006/relationships/image" Target="../media/image18.png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1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7.png"/><Relationship Id="rId5" Type="http://schemas.openxmlformats.org/officeDocument/2006/relationships/image" Target="../media/image4.png"/><Relationship Id="rId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4.pn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1.png"/><Relationship Id="rId5" Type="http://schemas.openxmlformats.org/officeDocument/2006/relationships/image" Target="../media/image4.png"/><Relationship Id="rId6" Type="http://schemas.openxmlformats.org/officeDocument/2006/relationships/image" Target="../media/image32.png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2.png"/><Relationship Id="rId5" Type="http://schemas.openxmlformats.org/officeDocument/2006/relationships/image" Target="../media/image31.png"/><Relationship Id="rId6" Type="http://schemas.openxmlformats.org/officeDocument/2006/relationships/image" Target="../media/image15.png"/><Relationship Id="rId7" Type="http://schemas.openxmlformats.org/officeDocument/2006/relationships/image" Target="../media/image34.png"/><Relationship Id="rId8" Type="http://schemas.openxmlformats.org/officeDocument/2006/relationships/image" Target="../media/image4.png"/><Relationship Id="rId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6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15.png"/><Relationship Id="rId6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1.png"/><Relationship Id="rId5" Type="http://schemas.openxmlformats.org/officeDocument/2006/relationships/image" Target="../media/image4.png"/><Relationship Id="rId6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JavaScript</a:t>
            </a:r>
            <a:r>
              <a:rPr spc="-15" dirty="0"/>
              <a:t> Introduction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35" dirty="0"/>
              <a:t>Topics </a:t>
            </a:r>
            <a:r>
              <a:rPr sz="900" spc="-60" dirty="0"/>
              <a:t>discussed  </a:t>
            </a:r>
            <a:r>
              <a:rPr sz="900" spc="-5" dirty="0"/>
              <a:t>this</a:t>
            </a:r>
            <a:r>
              <a:rPr sz="900" spc="45" dirty="0"/>
              <a:t> </a:t>
            </a:r>
            <a:r>
              <a:rPr sz="900" spc="-25" dirty="0"/>
              <a:t>presentation</a:t>
            </a:r>
            <a:endParaRPr sz="900" dirty="0"/>
          </a:p>
        </p:txBody>
      </p:sp>
      <p:sp>
        <p:nvSpPr>
          <p:cNvPr id="3" name="object 3"/>
          <p:cNvSpPr txBox="1"/>
          <p:nvPr/>
        </p:nvSpPr>
        <p:spPr>
          <a:xfrm>
            <a:off x="456704" y="1250365"/>
            <a:ext cx="2785745" cy="1022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 indent="-167640">
              <a:lnSpc>
                <a:spcPct val="100000"/>
              </a:lnSpc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25" dirty="0">
                <a:latin typeface="Arial"/>
                <a:cs typeface="Arial"/>
              </a:rPr>
              <a:t>Brief </a:t>
            </a:r>
            <a:r>
              <a:rPr sz="1100" spc="-20" dirty="0">
                <a:latin typeface="Arial"/>
                <a:cs typeface="Arial"/>
              </a:rPr>
              <a:t>introduction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65" dirty="0">
                <a:latin typeface="Arial"/>
                <a:cs typeface="Arial"/>
              </a:rPr>
              <a:t>and </a:t>
            </a:r>
            <a:r>
              <a:rPr sz="1100" spc="-35" dirty="0">
                <a:latin typeface="Arial"/>
                <a:cs typeface="Arial"/>
              </a:rPr>
              <a:t>history </a:t>
            </a:r>
            <a:r>
              <a:rPr sz="1100" spc="-20" dirty="0">
                <a:latin typeface="Arial"/>
                <a:cs typeface="Arial"/>
              </a:rPr>
              <a:t>of </a:t>
            </a:r>
            <a:r>
              <a:rPr sz="1100" spc="-70" dirty="0" smtClean="0">
                <a:latin typeface="Arial"/>
                <a:cs typeface="Arial"/>
              </a:rPr>
              <a:t>language</a:t>
            </a:r>
            <a:endParaRPr sz="1100" dirty="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85" dirty="0">
                <a:latin typeface="Arial"/>
                <a:cs typeface="Arial"/>
              </a:rPr>
              <a:t>Roles  </a:t>
            </a:r>
            <a:r>
              <a:rPr sz="1100" spc="-20" dirty="0">
                <a:latin typeface="Arial"/>
                <a:cs typeface="Arial"/>
              </a:rPr>
              <a:t>of </a:t>
            </a:r>
            <a:r>
              <a:rPr sz="1100" spc="-30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language</a:t>
            </a:r>
            <a:endParaRPr sz="1100" dirty="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20" dirty="0">
                <a:latin typeface="Arial"/>
                <a:cs typeface="Arial"/>
              </a:rPr>
              <a:t>Its </a:t>
            </a:r>
            <a:r>
              <a:rPr sz="1100" spc="-40" dirty="0">
                <a:latin typeface="Arial"/>
                <a:cs typeface="Arial"/>
              </a:rPr>
              <a:t>data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types</a:t>
            </a:r>
            <a:endParaRPr sz="1100" dirty="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40" dirty="0">
                <a:latin typeface="Arial"/>
                <a:cs typeface="Arial"/>
              </a:rPr>
              <a:t>JavaScript </a:t>
            </a:r>
            <a:r>
              <a:rPr sz="1100" spc="-30" dirty="0">
                <a:latin typeface="Arial"/>
                <a:cs typeface="Arial"/>
              </a:rPr>
              <a:t>Object </a:t>
            </a:r>
            <a:r>
              <a:rPr sz="1100" spc="-15" dirty="0">
                <a:latin typeface="Arial"/>
                <a:cs typeface="Arial"/>
              </a:rPr>
              <a:t>Notation</a:t>
            </a:r>
            <a:r>
              <a:rPr sz="1100" spc="21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(JSON)</a:t>
            </a:r>
            <a:endParaRPr sz="1100" dirty="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60" dirty="0">
                <a:latin typeface="Arial"/>
                <a:cs typeface="Arial"/>
              </a:rPr>
              <a:t>Simple </a:t>
            </a:r>
            <a:r>
              <a:rPr sz="1100" spc="-50" dirty="0">
                <a:latin typeface="Arial"/>
                <a:cs typeface="Arial"/>
              </a:rPr>
              <a:t>program </a:t>
            </a:r>
            <a:r>
              <a:rPr sz="1100" spc="-55" dirty="0">
                <a:latin typeface="Arial"/>
                <a:cs typeface="Arial"/>
              </a:rPr>
              <a:t>employing 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JavaScript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</a:t>
            </a:fld>
            <a:r>
              <a:rPr spc="25" dirty="0"/>
              <a:t>/31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Javascript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Primitive </a:t>
            </a:r>
            <a:r>
              <a:rPr sz="900" spc="-5" dirty="0"/>
              <a:t>Data</a:t>
            </a:r>
            <a:r>
              <a:rPr sz="900" spc="45" dirty="0"/>
              <a:t> </a:t>
            </a:r>
            <a:r>
              <a:rPr sz="900" spc="-50" dirty="0"/>
              <a:t>Types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336702" y="1130922"/>
            <a:ext cx="1749425" cy="1328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 indent="-167640">
              <a:lnSpc>
                <a:spcPct val="100000"/>
              </a:lnSpc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60" dirty="0">
                <a:latin typeface="Arial"/>
                <a:cs typeface="Arial"/>
              </a:rPr>
              <a:t>Six </a:t>
            </a:r>
            <a:r>
              <a:rPr sz="1100" spc="-25" dirty="0">
                <a:latin typeface="Arial"/>
                <a:cs typeface="Arial"/>
              </a:rPr>
              <a:t>primitive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types</a:t>
            </a:r>
            <a:endParaRPr sz="1100">
              <a:latin typeface="Arial"/>
              <a:cs typeface="Arial"/>
            </a:endParaRPr>
          </a:p>
          <a:p>
            <a:pPr marL="457200" lvl="1" indent="-16002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SzPct val="90000"/>
              <a:buFont typeface="Arial"/>
              <a:buChar char="•"/>
              <a:tabLst>
                <a:tab pos="457834" algn="l"/>
              </a:tabLst>
            </a:pPr>
            <a:r>
              <a:rPr sz="1000" b="1" spc="-40" dirty="0">
                <a:latin typeface="Arial"/>
                <a:cs typeface="Arial"/>
              </a:rPr>
              <a:t>boolean</a:t>
            </a:r>
            <a:endParaRPr sz="1000">
              <a:latin typeface="Arial"/>
              <a:cs typeface="Arial"/>
            </a:endParaRPr>
          </a:p>
          <a:p>
            <a:pPr marL="457200" lvl="1" indent="-160020">
              <a:lnSpc>
                <a:spcPts val="1195"/>
              </a:lnSpc>
              <a:buClr>
                <a:srgbClr val="3333B2"/>
              </a:buClr>
              <a:buSzPct val="90000"/>
              <a:buFont typeface="Arial"/>
              <a:buChar char="•"/>
              <a:tabLst>
                <a:tab pos="457834" algn="l"/>
              </a:tabLst>
            </a:pPr>
            <a:r>
              <a:rPr sz="1000" b="1" spc="-40" dirty="0">
                <a:latin typeface="Arial"/>
                <a:cs typeface="Arial"/>
              </a:rPr>
              <a:t>number</a:t>
            </a:r>
            <a:endParaRPr sz="1000">
              <a:latin typeface="Arial"/>
              <a:cs typeface="Arial"/>
            </a:endParaRPr>
          </a:p>
          <a:p>
            <a:pPr marL="457200" lvl="1" indent="-160020">
              <a:lnSpc>
                <a:spcPts val="1195"/>
              </a:lnSpc>
              <a:buClr>
                <a:srgbClr val="3333B2"/>
              </a:buClr>
              <a:buSzPct val="90000"/>
              <a:buFont typeface="Arial"/>
              <a:buChar char="•"/>
              <a:tabLst>
                <a:tab pos="457834" algn="l"/>
              </a:tabLst>
            </a:pPr>
            <a:r>
              <a:rPr sz="1000" b="1" spc="-45" dirty="0">
                <a:latin typeface="Arial"/>
                <a:cs typeface="Arial"/>
              </a:rPr>
              <a:t>string</a:t>
            </a:r>
            <a:endParaRPr sz="1000">
              <a:latin typeface="Arial"/>
              <a:cs typeface="Arial"/>
            </a:endParaRPr>
          </a:p>
          <a:p>
            <a:pPr marL="457200" lvl="1" indent="-160020">
              <a:lnSpc>
                <a:spcPts val="1195"/>
              </a:lnSpc>
              <a:buClr>
                <a:srgbClr val="3333B2"/>
              </a:buClr>
              <a:buSzPct val="90000"/>
              <a:buFont typeface="Arial"/>
              <a:buChar char="•"/>
              <a:tabLst>
                <a:tab pos="457834" algn="l"/>
              </a:tabLst>
            </a:pPr>
            <a:r>
              <a:rPr sz="1000" b="1" spc="-40" dirty="0">
                <a:latin typeface="Arial"/>
                <a:cs typeface="Arial"/>
              </a:rPr>
              <a:t>null</a:t>
            </a:r>
            <a:endParaRPr sz="1000">
              <a:latin typeface="Arial"/>
              <a:cs typeface="Arial"/>
            </a:endParaRPr>
          </a:p>
          <a:p>
            <a:pPr marL="457200" lvl="1" indent="-160020">
              <a:lnSpc>
                <a:spcPts val="1195"/>
              </a:lnSpc>
              <a:buClr>
                <a:srgbClr val="3333B2"/>
              </a:buClr>
              <a:buSzPct val="90000"/>
              <a:buFont typeface="Arial"/>
              <a:buChar char="•"/>
              <a:tabLst>
                <a:tab pos="457834" algn="l"/>
              </a:tabLst>
            </a:pPr>
            <a:r>
              <a:rPr sz="1000" b="1" spc="-45" dirty="0">
                <a:latin typeface="Arial"/>
                <a:cs typeface="Arial"/>
              </a:rPr>
              <a:t>undefined</a:t>
            </a:r>
            <a:endParaRPr sz="1000">
              <a:latin typeface="Arial"/>
              <a:cs typeface="Arial"/>
            </a:endParaRPr>
          </a:p>
          <a:p>
            <a:pPr marL="457200" lvl="1" indent="-160020">
              <a:lnSpc>
                <a:spcPts val="1200"/>
              </a:lnSpc>
              <a:buClr>
                <a:srgbClr val="3333B2"/>
              </a:buClr>
              <a:buSzPct val="90000"/>
              <a:buFont typeface="Arial"/>
              <a:buChar char="•"/>
              <a:tabLst>
                <a:tab pos="457834" algn="l"/>
              </a:tabLst>
            </a:pPr>
            <a:r>
              <a:rPr sz="1000" b="1" spc="-60" dirty="0">
                <a:latin typeface="Arial"/>
                <a:cs typeface="Arial"/>
              </a:rPr>
              <a:t>symbol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(ES6)</a:t>
            </a:r>
            <a:endParaRPr sz="10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350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5" dirty="0">
                <a:latin typeface="Arial"/>
                <a:cs typeface="Arial"/>
              </a:rPr>
              <a:t>All </a:t>
            </a:r>
            <a:r>
              <a:rPr sz="1100" spc="-30" dirty="0">
                <a:latin typeface="Arial"/>
                <a:cs typeface="Arial"/>
              </a:rPr>
              <a:t>other </a:t>
            </a:r>
            <a:r>
              <a:rPr sz="1100" spc="-60" dirty="0">
                <a:latin typeface="Arial"/>
                <a:cs typeface="Arial"/>
              </a:rPr>
              <a:t>types </a:t>
            </a:r>
            <a:r>
              <a:rPr sz="1100" spc="-85" dirty="0">
                <a:latin typeface="Arial"/>
                <a:cs typeface="Arial"/>
              </a:rPr>
              <a:t>are 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object</a:t>
            </a:r>
            <a:r>
              <a:rPr sz="1100" spc="-50" dirty="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3197" y="1450860"/>
            <a:ext cx="2045970" cy="82550"/>
          </a:xfrm>
          <a:custGeom>
            <a:avLst/>
            <a:gdLst/>
            <a:ahLst/>
            <a:cxnLst/>
            <a:rect l="l" t="t" r="r" b="b"/>
            <a:pathLst>
              <a:path w="2045970" h="82550">
                <a:moveTo>
                  <a:pt x="199482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2045626" y="82384"/>
                </a:lnTo>
                <a:lnTo>
                  <a:pt x="2045626" y="50800"/>
                </a:lnTo>
                <a:lnTo>
                  <a:pt x="2041618" y="31075"/>
                </a:lnTo>
                <a:lnTo>
                  <a:pt x="2030704" y="14922"/>
                </a:lnTo>
                <a:lnTo>
                  <a:pt x="2014551" y="4008"/>
                </a:lnTo>
                <a:lnTo>
                  <a:pt x="1994826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23998" y="2026640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55323" y="2013940"/>
            <a:ext cx="114276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4798" y="2064741"/>
            <a:ext cx="1893224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18824" y="1501419"/>
            <a:ext cx="50775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18824" y="1552211"/>
            <a:ext cx="50775" cy="4744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73197" y="1495274"/>
            <a:ext cx="2045970" cy="582295"/>
          </a:xfrm>
          <a:custGeom>
            <a:avLst/>
            <a:gdLst/>
            <a:ahLst/>
            <a:cxnLst/>
            <a:rect l="l" t="t" r="r" b="b"/>
            <a:pathLst>
              <a:path w="2045970" h="582294">
                <a:moveTo>
                  <a:pt x="2045626" y="0"/>
                </a:moveTo>
                <a:lnTo>
                  <a:pt x="0" y="0"/>
                </a:lnTo>
                <a:lnTo>
                  <a:pt x="0" y="531366"/>
                </a:lnTo>
                <a:lnTo>
                  <a:pt x="4008" y="551091"/>
                </a:lnTo>
                <a:lnTo>
                  <a:pt x="14922" y="567244"/>
                </a:lnTo>
                <a:lnTo>
                  <a:pt x="31075" y="578158"/>
                </a:lnTo>
                <a:lnTo>
                  <a:pt x="50800" y="582166"/>
                </a:lnTo>
                <a:lnTo>
                  <a:pt x="1994826" y="582166"/>
                </a:lnTo>
                <a:lnTo>
                  <a:pt x="2014551" y="578158"/>
                </a:lnTo>
                <a:lnTo>
                  <a:pt x="2030704" y="567244"/>
                </a:lnTo>
                <a:lnTo>
                  <a:pt x="2041618" y="551091"/>
                </a:lnTo>
                <a:lnTo>
                  <a:pt x="2045626" y="531366"/>
                </a:lnTo>
                <a:lnTo>
                  <a:pt x="2045626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18824" y="1539511"/>
            <a:ext cx="0" cy="506730"/>
          </a:xfrm>
          <a:custGeom>
            <a:avLst/>
            <a:gdLst/>
            <a:ahLst/>
            <a:cxnLst/>
            <a:rect l="l" t="t" r="r" b="b"/>
            <a:pathLst>
              <a:path h="506730">
                <a:moveTo>
                  <a:pt x="0" y="50617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18824" y="152681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18824" y="151411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18824" y="150141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411298" y="1584121"/>
            <a:ext cx="152336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950"/>
              </a:lnSpc>
            </a:pPr>
            <a:r>
              <a:rPr sz="800" spc="-25" dirty="0">
                <a:latin typeface="Courier New"/>
                <a:cs typeface="Courier New"/>
              </a:rPr>
              <a:t>console</a:t>
            </a:r>
            <a:r>
              <a:rPr sz="800" spc="-25" dirty="0">
                <a:latin typeface="Arial"/>
                <a:cs typeface="Arial"/>
              </a:rPr>
              <a:t>.</a:t>
            </a:r>
            <a:r>
              <a:rPr sz="800" spc="-25" dirty="0">
                <a:latin typeface="Courier New"/>
                <a:cs typeface="Courier New"/>
              </a:rPr>
              <a:t>log</a:t>
            </a:r>
            <a:r>
              <a:rPr sz="800" spc="-25" dirty="0">
                <a:latin typeface="Arial"/>
                <a:cs typeface="Arial"/>
              </a:rPr>
              <a:t>(</a:t>
            </a:r>
            <a:r>
              <a:rPr sz="800" spc="-2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25" dirty="0">
                <a:solidFill>
                  <a:srgbClr val="9F20EF"/>
                </a:solidFill>
                <a:latin typeface="Arial"/>
                <a:cs typeface="Arial"/>
              </a:rPr>
              <a:t>This </a:t>
            </a:r>
            <a:r>
              <a:rPr sz="800" spc="-30" dirty="0">
                <a:solidFill>
                  <a:srgbClr val="9F20EF"/>
                </a:solidFill>
                <a:latin typeface="Arial"/>
                <a:cs typeface="Arial"/>
              </a:rPr>
              <a:t>is </a:t>
            </a:r>
            <a:r>
              <a:rPr sz="800" spc="-40" dirty="0">
                <a:solidFill>
                  <a:srgbClr val="9F20EF"/>
                </a:solidFill>
                <a:latin typeface="Arial"/>
                <a:cs typeface="Arial"/>
              </a:rPr>
              <a:t>a </a:t>
            </a:r>
            <a:r>
              <a:rPr sz="800" spc="15" dirty="0">
                <a:solidFill>
                  <a:srgbClr val="9F20EF"/>
                </a:solidFill>
                <a:latin typeface="Arial"/>
                <a:cs typeface="Arial"/>
              </a:rPr>
              <a:t>string</a:t>
            </a:r>
            <a:r>
              <a:rPr sz="800" spc="1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15" dirty="0">
                <a:latin typeface="Arial"/>
                <a:cs typeface="Arial"/>
              </a:rPr>
              <a:t>);  </a:t>
            </a:r>
            <a:r>
              <a:rPr sz="800" spc="-25" dirty="0">
                <a:latin typeface="Courier New"/>
                <a:cs typeface="Courier New"/>
              </a:rPr>
              <a:t>console</a:t>
            </a:r>
            <a:r>
              <a:rPr sz="800" spc="-25" dirty="0">
                <a:latin typeface="Arial"/>
                <a:cs typeface="Arial"/>
              </a:rPr>
              <a:t>.</a:t>
            </a:r>
            <a:r>
              <a:rPr sz="800" spc="-25" dirty="0">
                <a:latin typeface="Courier New"/>
                <a:cs typeface="Courier New"/>
              </a:rPr>
              <a:t>log</a:t>
            </a:r>
            <a:r>
              <a:rPr sz="800" spc="-25" dirty="0">
                <a:latin typeface="Arial"/>
                <a:cs typeface="Arial"/>
              </a:rPr>
              <a:t>(</a:t>
            </a:r>
            <a:r>
              <a:rPr sz="800" spc="-2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25" dirty="0">
                <a:solidFill>
                  <a:srgbClr val="9F20EF"/>
                </a:solidFill>
                <a:latin typeface="Arial"/>
                <a:cs typeface="Arial"/>
              </a:rPr>
              <a:t>true </a:t>
            </a:r>
            <a:r>
              <a:rPr sz="800" spc="-30" dirty="0">
                <a:solidFill>
                  <a:srgbClr val="9F20EF"/>
                </a:solidFill>
                <a:latin typeface="Arial"/>
                <a:cs typeface="Arial"/>
              </a:rPr>
              <a:t>is </a:t>
            </a:r>
            <a:r>
              <a:rPr sz="800" spc="-40" dirty="0">
                <a:solidFill>
                  <a:srgbClr val="9F20EF"/>
                </a:solidFill>
                <a:latin typeface="Arial"/>
                <a:cs typeface="Arial"/>
              </a:rPr>
              <a:t>a </a:t>
            </a:r>
            <a:r>
              <a:rPr sz="800" spc="5" dirty="0">
                <a:solidFill>
                  <a:srgbClr val="9F20EF"/>
                </a:solidFill>
                <a:latin typeface="Arial"/>
                <a:cs typeface="Arial"/>
              </a:rPr>
              <a:t>boolean</a:t>
            </a:r>
            <a:r>
              <a:rPr sz="800" spc="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5" dirty="0">
                <a:latin typeface="Arial"/>
                <a:cs typeface="Arial"/>
              </a:rPr>
              <a:t>);  </a:t>
            </a:r>
            <a:r>
              <a:rPr sz="800" spc="-30" dirty="0">
                <a:latin typeface="Courier New"/>
                <a:cs typeface="Courier New"/>
              </a:rPr>
              <a:t>console</a:t>
            </a:r>
            <a:r>
              <a:rPr sz="800" spc="-30" dirty="0">
                <a:latin typeface="Arial"/>
                <a:cs typeface="Arial"/>
              </a:rPr>
              <a:t>.</a:t>
            </a:r>
            <a:r>
              <a:rPr sz="800" spc="-30" dirty="0">
                <a:latin typeface="Courier New"/>
                <a:cs typeface="Courier New"/>
              </a:rPr>
              <a:t>log</a:t>
            </a:r>
            <a:r>
              <a:rPr sz="800" spc="-30" dirty="0">
                <a:latin typeface="Arial"/>
                <a:cs typeface="Arial"/>
              </a:rPr>
              <a:t>(</a:t>
            </a:r>
            <a:r>
              <a:rPr sz="800" spc="-3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30" dirty="0">
                <a:solidFill>
                  <a:srgbClr val="9F20EF"/>
                </a:solidFill>
                <a:latin typeface="Arial"/>
                <a:cs typeface="Arial"/>
              </a:rPr>
              <a:t>10.5 is </a:t>
            </a:r>
            <a:r>
              <a:rPr sz="800" spc="-40" dirty="0">
                <a:solidFill>
                  <a:srgbClr val="9F20EF"/>
                </a:solidFill>
                <a:latin typeface="Arial"/>
                <a:cs typeface="Arial"/>
              </a:rPr>
              <a:t>a </a:t>
            </a:r>
            <a:r>
              <a:rPr sz="800" spc="25" dirty="0">
                <a:solidFill>
                  <a:srgbClr val="9F20EF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9F20EF"/>
                </a:solidFill>
                <a:latin typeface="Arial"/>
                <a:cs typeface="Arial"/>
              </a:rPr>
              <a:t>number</a:t>
            </a:r>
            <a:r>
              <a:rPr sz="800" spc="1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10" dirty="0">
                <a:latin typeface="Arial"/>
                <a:cs typeface="Arial"/>
              </a:rPr>
              <a:t>);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10</a:t>
            </a:fld>
            <a:r>
              <a:rPr spc="25" dirty="0"/>
              <a:t>/31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Javascript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Primitive </a:t>
            </a:r>
            <a:r>
              <a:rPr sz="900" spc="-25" dirty="0"/>
              <a:t>Wrapper </a:t>
            </a:r>
            <a:r>
              <a:rPr sz="900" spc="-5" dirty="0"/>
              <a:t>Data</a:t>
            </a:r>
            <a:r>
              <a:rPr sz="900" spc="150" dirty="0"/>
              <a:t> </a:t>
            </a:r>
            <a:r>
              <a:rPr sz="900" spc="-50" dirty="0"/>
              <a:t>Types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336702" y="1337335"/>
            <a:ext cx="1313815" cy="811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 indent="-167640">
              <a:lnSpc>
                <a:spcPct val="100000"/>
              </a:lnSpc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50" dirty="0">
                <a:latin typeface="Arial"/>
                <a:cs typeface="Arial"/>
              </a:rPr>
              <a:t>Four wrapper</a:t>
            </a:r>
            <a:r>
              <a:rPr sz="1100" spc="10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types</a:t>
            </a:r>
            <a:endParaRPr sz="1100">
              <a:latin typeface="Arial"/>
              <a:cs typeface="Arial"/>
            </a:endParaRPr>
          </a:p>
          <a:p>
            <a:pPr marL="457200" lvl="1" indent="-16002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SzPct val="90000"/>
              <a:buFont typeface="Arial"/>
              <a:buChar char="•"/>
              <a:tabLst>
                <a:tab pos="457834" algn="l"/>
              </a:tabLst>
            </a:pPr>
            <a:r>
              <a:rPr sz="1000" b="1" spc="-35" dirty="0">
                <a:latin typeface="Arial"/>
                <a:cs typeface="Arial"/>
              </a:rPr>
              <a:t>Boolean</a:t>
            </a:r>
            <a:endParaRPr sz="1000">
              <a:latin typeface="Arial"/>
              <a:cs typeface="Arial"/>
            </a:endParaRPr>
          </a:p>
          <a:p>
            <a:pPr marL="457200" lvl="1" indent="-160020">
              <a:lnSpc>
                <a:spcPts val="1195"/>
              </a:lnSpc>
              <a:buClr>
                <a:srgbClr val="3333B2"/>
              </a:buClr>
              <a:buSzPct val="90000"/>
              <a:buFont typeface="Arial"/>
              <a:buChar char="•"/>
              <a:tabLst>
                <a:tab pos="457834" algn="l"/>
              </a:tabLst>
            </a:pPr>
            <a:r>
              <a:rPr sz="1000" b="1" spc="-20" dirty="0">
                <a:latin typeface="Arial"/>
                <a:cs typeface="Arial"/>
              </a:rPr>
              <a:t>Number</a:t>
            </a:r>
            <a:endParaRPr sz="1000">
              <a:latin typeface="Arial"/>
              <a:cs typeface="Arial"/>
            </a:endParaRPr>
          </a:p>
          <a:p>
            <a:pPr marL="457200" lvl="1" indent="-160020">
              <a:lnSpc>
                <a:spcPts val="1195"/>
              </a:lnSpc>
              <a:buClr>
                <a:srgbClr val="3333B2"/>
              </a:buClr>
              <a:buSzPct val="90000"/>
              <a:buFont typeface="Arial"/>
              <a:buChar char="•"/>
              <a:tabLst>
                <a:tab pos="457834" algn="l"/>
              </a:tabLst>
            </a:pPr>
            <a:r>
              <a:rPr sz="1000" b="1" spc="-25" dirty="0">
                <a:latin typeface="Arial"/>
                <a:cs typeface="Arial"/>
              </a:rPr>
              <a:t>String</a:t>
            </a:r>
            <a:endParaRPr sz="1000">
              <a:latin typeface="Arial"/>
              <a:cs typeface="Arial"/>
            </a:endParaRPr>
          </a:p>
          <a:p>
            <a:pPr marL="457200" lvl="1" indent="-160020">
              <a:lnSpc>
                <a:spcPts val="1200"/>
              </a:lnSpc>
              <a:buClr>
                <a:srgbClr val="3333B2"/>
              </a:buClr>
              <a:buSzPct val="90000"/>
              <a:buFont typeface="Arial"/>
              <a:buChar char="•"/>
              <a:tabLst>
                <a:tab pos="457834" algn="l"/>
              </a:tabLst>
            </a:pPr>
            <a:r>
              <a:rPr sz="1000" b="1" spc="-45" dirty="0">
                <a:latin typeface="Arial"/>
                <a:cs typeface="Arial"/>
              </a:rPr>
              <a:t>Symbol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4374" y="1444332"/>
            <a:ext cx="2434590" cy="82550"/>
          </a:xfrm>
          <a:custGeom>
            <a:avLst/>
            <a:gdLst/>
            <a:ahLst/>
            <a:cxnLst/>
            <a:rect l="l" t="t" r="r" b="b"/>
            <a:pathLst>
              <a:path w="2434590" h="82550">
                <a:moveTo>
                  <a:pt x="238365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2434455" y="82384"/>
                </a:lnTo>
                <a:lnTo>
                  <a:pt x="2434455" y="50800"/>
                </a:lnTo>
                <a:lnTo>
                  <a:pt x="2430447" y="31075"/>
                </a:lnTo>
                <a:lnTo>
                  <a:pt x="2419532" y="14922"/>
                </a:lnTo>
                <a:lnTo>
                  <a:pt x="2403379" y="4008"/>
                </a:lnTo>
                <a:lnTo>
                  <a:pt x="2383655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35175" y="1899907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55329" y="1887207"/>
            <a:ext cx="11427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85975" y="1938007"/>
            <a:ext cx="2282053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18830" y="1494891"/>
            <a:ext cx="50769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18830" y="1545679"/>
            <a:ext cx="50769" cy="3542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84374" y="1488741"/>
            <a:ext cx="2434590" cy="462280"/>
          </a:xfrm>
          <a:custGeom>
            <a:avLst/>
            <a:gdLst/>
            <a:ahLst/>
            <a:cxnLst/>
            <a:rect l="l" t="t" r="r" b="b"/>
            <a:pathLst>
              <a:path w="2434590" h="462280">
                <a:moveTo>
                  <a:pt x="2434455" y="0"/>
                </a:moveTo>
                <a:lnTo>
                  <a:pt x="0" y="0"/>
                </a:lnTo>
                <a:lnTo>
                  <a:pt x="0" y="411165"/>
                </a:lnTo>
                <a:lnTo>
                  <a:pt x="4008" y="430890"/>
                </a:lnTo>
                <a:lnTo>
                  <a:pt x="14922" y="447043"/>
                </a:lnTo>
                <a:lnTo>
                  <a:pt x="31075" y="457957"/>
                </a:lnTo>
                <a:lnTo>
                  <a:pt x="50800" y="461966"/>
                </a:lnTo>
                <a:lnTo>
                  <a:pt x="2383655" y="461966"/>
                </a:lnTo>
                <a:lnTo>
                  <a:pt x="2403379" y="457957"/>
                </a:lnTo>
                <a:lnTo>
                  <a:pt x="2419532" y="447043"/>
                </a:lnTo>
                <a:lnTo>
                  <a:pt x="2430447" y="430890"/>
                </a:lnTo>
                <a:lnTo>
                  <a:pt x="2434455" y="411165"/>
                </a:lnTo>
                <a:lnTo>
                  <a:pt x="2434455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18830" y="1532978"/>
            <a:ext cx="0" cy="386080"/>
          </a:xfrm>
          <a:custGeom>
            <a:avLst/>
            <a:gdLst/>
            <a:ahLst/>
            <a:cxnLst/>
            <a:rect l="l" t="t" r="r" b="b"/>
            <a:pathLst>
              <a:path h="386080">
                <a:moveTo>
                  <a:pt x="0" y="38597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18830" y="152027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18830" y="150757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18830" y="149487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022475" y="1577594"/>
            <a:ext cx="20720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950"/>
              </a:lnSpc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Wrapper</a:t>
            </a:r>
            <a:r>
              <a:rPr sz="800" spc="-5" dirty="0">
                <a:solidFill>
                  <a:srgbClr val="218A21"/>
                </a:solidFill>
                <a:latin typeface="Arial Unicode MS"/>
                <a:cs typeface="Arial Unicode MS"/>
              </a:rPr>
              <a:t>'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s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valueOf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returns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primitive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value.  </a:t>
            </a: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</a:t>
            </a:r>
            <a:r>
              <a:rPr sz="800" spc="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b</a:t>
            </a:r>
            <a:r>
              <a:rPr sz="800" spc="-210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spc="-20" dirty="0">
                <a:latin typeface="Courier New"/>
                <a:cs typeface="Courier New"/>
              </a:rPr>
              <a:t>Boolean</a:t>
            </a:r>
            <a:r>
              <a:rPr sz="800" spc="-20" dirty="0">
                <a:latin typeface="Arial"/>
                <a:cs typeface="Arial"/>
              </a:rPr>
              <a:t>(</a:t>
            </a:r>
            <a:r>
              <a:rPr sz="800" spc="-20" dirty="0">
                <a:solidFill>
                  <a:srgbClr val="0000FF"/>
                </a:solidFill>
                <a:latin typeface="Arial"/>
                <a:cs typeface="Arial"/>
              </a:rPr>
              <a:t>true</a:t>
            </a:r>
            <a:r>
              <a:rPr sz="800" spc="-20" dirty="0">
                <a:latin typeface="Arial"/>
                <a:cs typeface="Arial"/>
              </a:rPr>
              <a:t>);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5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b</a:t>
            </a:r>
            <a:r>
              <a:rPr sz="800" spc="4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218A21"/>
                </a:solidFill>
                <a:latin typeface="Arial"/>
                <a:cs typeface="Arial"/>
              </a:rPr>
              <a:t>=&gt;</a:t>
            </a:r>
            <a:r>
              <a:rPr sz="800" spc="5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218A21"/>
                </a:solidFill>
                <a:latin typeface="Arial"/>
                <a:cs typeface="Arial"/>
              </a:rPr>
              <a:t>true.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11</a:t>
            </a:fld>
            <a:r>
              <a:rPr spc="25" dirty="0"/>
              <a:t>/31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var, </a:t>
            </a:r>
            <a:r>
              <a:rPr spc="-55" dirty="0"/>
              <a:t>const </a:t>
            </a:r>
            <a:r>
              <a:rPr spc="-80" dirty="0"/>
              <a:t>and </a:t>
            </a:r>
            <a:r>
              <a:rPr spc="-35" dirty="0"/>
              <a:t> </a:t>
            </a:r>
            <a:r>
              <a:rPr spc="-10" dirty="0" smtClean="0"/>
              <a:t>let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309193" y="2146604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2722397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5" y="2709697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2760497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6" y="2197176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6" y="2247968"/>
            <a:ext cx="50751" cy="4744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2191030"/>
            <a:ext cx="3989704" cy="582295"/>
          </a:xfrm>
          <a:custGeom>
            <a:avLst/>
            <a:gdLst/>
            <a:ahLst/>
            <a:cxnLst/>
            <a:rect l="l" t="t" r="r" b="b"/>
            <a:pathLst>
              <a:path w="3989704" h="582294">
                <a:moveTo>
                  <a:pt x="3989652" y="0"/>
                </a:moveTo>
                <a:lnTo>
                  <a:pt x="0" y="0"/>
                </a:lnTo>
                <a:lnTo>
                  <a:pt x="0" y="531366"/>
                </a:lnTo>
                <a:lnTo>
                  <a:pt x="4008" y="551091"/>
                </a:lnTo>
                <a:lnTo>
                  <a:pt x="14922" y="567244"/>
                </a:lnTo>
                <a:lnTo>
                  <a:pt x="31075" y="578158"/>
                </a:lnTo>
                <a:lnTo>
                  <a:pt x="50800" y="582166"/>
                </a:lnTo>
                <a:lnTo>
                  <a:pt x="3938852" y="582166"/>
                </a:lnTo>
                <a:lnTo>
                  <a:pt x="3958576" y="578158"/>
                </a:lnTo>
                <a:lnTo>
                  <a:pt x="3974729" y="567244"/>
                </a:lnTo>
                <a:lnTo>
                  <a:pt x="3985644" y="551091"/>
                </a:lnTo>
                <a:lnTo>
                  <a:pt x="3989652" y="531366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2235268"/>
            <a:ext cx="0" cy="506730"/>
          </a:xfrm>
          <a:custGeom>
            <a:avLst/>
            <a:gdLst/>
            <a:ahLst/>
            <a:cxnLst/>
            <a:rect l="l" t="t" r="r" b="b"/>
            <a:pathLst>
              <a:path h="506730">
                <a:moveTo>
                  <a:pt x="0" y="50617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222256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220986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219716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866495"/>
            <a:ext cx="3596004" cy="1792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45" dirty="0">
                <a:latin typeface="Arial"/>
                <a:cs typeface="Arial"/>
              </a:rPr>
              <a:t>var</a:t>
            </a:r>
            <a:r>
              <a:rPr sz="1100" spc="-45" dirty="0">
                <a:latin typeface="Arial"/>
                <a:cs typeface="Arial"/>
              </a:rPr>
              <a:t>, </a:t>
            </a:r>
            <a:r>
              <a:rPr sz="1100" b="1" spc="-65" dirty="0">
                <a:latin typeface="Arial"/>
                <a:cs typeface="Arial"/>
              </a:rPr>
              <a:t>const </a:t>
            </a:r>
            <a:r>
              <a:rPr sz="1100" spc="-65" dirty="0">
                <a:latin typeface="Arial"/>
                <a:cs typeface="Arial"/>
              </a:rPr>
              <a:t>and </a:t>
            </a:r>
            <a:r>
              <a:rPr sz="1100" b="1" spc="-10" dirty="0">
                <a:latin typeface="Arial"/>
                <a:cs typeface="Arial"/>
              </a:rPr>
              <a:t>let </a:t>
            </a:r>
            <a:r>
              <a:rPr sz="1100" spc="-95" dirty="0">
                <a:latin typeface="Arial"/>
                <a:cs typeface="Arial"/>
              </a:rPr>
              <a:t>used 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55" dirty="0">
                <a:latin typeface="Arial"/>
                <a:cs typeface="Arial"/>
              </a:rPr>
              <a:t>store </a:t>
            </a:r>
            <a:r>
              <a:rPr sz="1100" spc="-75" dirty="0">
                <a:latin typeface="Arial"/>
                <a:cs typeface="Arial"/>
              </a:rPr>
              <a:t>values  </a:t>
            </a:r>
            <a:r>
              <a:rPr sz="1100" spc="-65" dirty="0">
                <a:latin typeface="Arial"/>
                <a:cs typeface="Arial"/>
              </a:rPr>
              <a:t>and </a:t>
            </a:r>
            <a:r>
              <a:rPr sz="1100" spc="-30" dirty="0" smtClean="0">
                <a:latin typeface="Arial"/>
                <a:cs typeface="Arial"/>
              </a:rPr>
              <a:t>object</a:t>
            </a:r>
            <a:r>
              <a:rPr sz="1100" spc="20" dirty="0" smtClean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references:</a:t>
            </a:r>
            <a:endParaRPr sz="1100" dirty="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90195" algn="l"/>
              </a:tabLst>
            </a:pPr>
            <a:r>
              <a:rPr sz="1100" b="1" spc="-55" dirty="0">
                <a:latin typeface="Arial"/>
                <a:cs typeface="Arial"/>
              </a:rPr>
              <a:t>var </a:t>
            </a:r>
            <a:r>
              <a:rPr sz="1100" spc="-60" dirty="0">
                <a:latin typeface="Arial"/>
                <a:cs typeface="Arial"/>
              </a:rPr>
              <a:t>exists </a:t>
            </a:r>
            <a:r>
              <a:rPr sz="1100" spc="-75" dirty="0">
                <a:latin typeface="Arial"/>
                <a:cs typeface="Arial"/>
              </a:rPr>
              <a:t>since 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ES1.</a:t>
            </a:r>
            <a:endParaRPr sz="1100" dirty="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90195" algn="l"/>
              </a:tabLst>
            </a:pPr>
            <a:r>
              <a:rPr sz="1100" b="1" spc="-65" dirty="0">
                <a:latin typeface="Arial"/>
                <a:cs typeface="Arial"/>
              </a:rPr>
              <a:t>const </a:t>
            </a:r>
            <a:r>
              <a:rPr sz="1100" spc="90" dirty="0" smtClean="0">
                <a:latin typeface="Arial"/>
                <a:cs typeface="Arial"/>
              </a:rPr>
              <a:t>&amp;</a:t>
            </a:r>
            <a:r>
              <a:rPr sz="1100" b="1" spc="-10" dirty="0" smtClean="0">
                <a:latin typeface="Arial"/>
                <a:cs typeface="Arial"/>
              </a:rPr>
              <a:t>let </a:t>
            </a:r>
            <a:r>
              <a:rPr sz="1100" spc="-35" dirty="0">
                <a:latin typeface="Arial"/>
                <a:cs typeface="Arial"/>
              </a:rPr>
              <a:t>introduced</a:t>
            </a:r>
            <a:r>
              <a:rPr sz="1100" spc="14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ES6.</a:t>
            </a:r>
            <a:endParaRPr sz="1100" dirty="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35" dirty="0">
                <a:latin typeface="Arial"/>
                <a:cs typeface="Arial"/>
              </a:rPr>
              <a:t>Significant </a:t>
            </a:r>
            <a:r>
              <a:rPr sz="1100" spc="-45" dirty="0">
                <a:latin typeface="Arial"/>
                <a:cs typeface="Arial"/>
              </a:rPr>
              <a:t>behavioural</a:t>
            </a:r>
            <a:r>
              <a:rPr sz="1100" spc="13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differences.</a:t>
            </a:r>
            <a:endParaRPr sz="1100" dirty="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70" dirty="0">
                <a:latin typeface="Arial"/>
                <a:cs typeface="Arial"/>
              </a:rPr>
              <a:t>Preference </a:t>
            </a:r>
            <a:r>
              <a:rPr sz="1100" spc="-55" dirty="0" smtClean="0">
                <a:latin typeface="Arial"/>
                <a:cs typeface="Arial"/>
              </a:rPr>
              <a:t>given </a:t>
            </a:r>
            <a:r>
              <a:rPr sz="1100" spc="-50" dirty="0">
                <a:latin typeface="Arial"/>
                <a:cs typeface="Arial"/>
              </a:rPr>
              <a:t>henceforth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110" dirty="0">
                <a:latin typeface="Arial"/>
                <a:cs typeface="Arial"/>
              </a:rPr>
              <a:t>use  </a:t>
            </a:r>
            <a:r>
              <a:rPr sz="1100" spc="-20" dirty="0">
                <a:latin typeface="Arial"/>
                <a:cs typeface="Arial"/>
              </a:rPr>
              <a:t>of </a:t>
            </a:r>
            <a:r>
              <a:rPr sz="1100" b="1" spc="-55" dirty="0">
                <a:latin typeface="Arial"/>
                <a:cs typeface="Arial"/>
              </a:rPr>
              <a:t>const</a:t>
            </a:r>
            <a:r>
              <a:rPr sz="1100" spc="-55" dirty="0">
                <a:latin typeface="Arial"/>
                <a:cs typeface="Arial"/>
              </a:rPr>
              <a:t>, </a:t>
            </a:r>
            <a:r>
              <a:rPr sz="1100" spc="-35" dirty="0">
                <a:latin typeface="Arial"/>
                <a:cs typeface="Arial"/>
              </a:rPr>
              <a:t>then </a:t>
            </a:r>
            <a:r>
              <a:rPr sz="1100" b="1" spc="-5" dirty="0" smtClean="0">
                <a:latin typeface="Arial"/>
                <a:cs typeface="Arial"/>
              </a:rPr>
              <a:t>let</a:t>
            </a:r>
            <a:r>
              <a:rPr sz="1100" spc="-5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90195" algn="l"/>
              </a:tabLst>
            </a:pPr>
            <a:r>
              <a:rPr sz="1100" b="1" spc="-55" dirty="0">
                <a:latin typeface="Arial"/>
                <a:cs typeface="Arial"/>
              </a:rPr>
              <a:t>var </a:t>
            </a:r>
            <a:r>
              <a:rPr sz="1100" spc="-100" dirty="0">
                <a:latin typeface="Arial"/>
                <a:cs typeface="Arial"/>
              </a:rPr>
              <a:t>usage  </a:t>
            </a:r>
            <a:r>
              <a:rPr sz="1100" spc="-55" dirty="0">
                <a:latin typeface="Arial"/>
                <a:cs typeface="Arial"/>
              </a:rPr>
              <a:t>should </a:t>
            </a:r>
            <a:r>
              <a:rPr sz="1100" spc="-75" dirty="0">
                <a:latin typeface="Arial"/>
                <a:cs typeface="Arial"/>
              </a:rPr>
              <a:t>be 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avoided.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09220">
              <a:lnSpc>
                <a:spcPts val="955"/>
              </a:lnSpc>
            </a:pPr>
            <a:r>
              <a:rPr sz="800" spc="-60" dirty="0">
                <a:latin typeface="Courier New"/>
                <a:cs typeface="Courier New"/>
              </a:rPr>
              <a:t>var</a:t>
            </a:r>
            <a:r>
              <a:rPr sz="800" spc="-210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x</a:t>
            </a:r>
            <a:r>
              <a:rPr sz="800" spc="-210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spc="-15" dirty="0">
                <a:latin typeface="Arial"/>
                <a:cs typeface="Arial"/>
              </a:rPr>
              <a:t>10;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5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Avoid</a:t>
            </a:r>
            <a:r>
              <a:rPr sz="800" spc="5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218A21"/>
                </a:solidFill>
                <a:latin typeface="Arial"/>
                <a:cs typeface="Arial"/>
              </a:rPr>
              <a:t>future</a:t>
            </a:r>
            <a:r>
              <a:rPr sz="800" spc="5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60" dirty="0">
                <a:solidFill>
                  <a:srgbClr val="218A21"/>
                </a:solidFill>
                <a:latin typeface="Arial"/>
                <a:cs typeface="Arial"/>
              </a:rPr>
              <a:t>use</a:t>
            </a:r>
            <a:endParaRPr sz="800" dirty="0">
              <a:latin typeface="Arial"/>
              <a:cs typeface="Arial"/>
            </a:endParaRPr>
          </a:p>
          <a:p>
            <a:pPr marL="109220" marR="1646555">
              <a:lnSpc>
                <a:spcPts val="950"/>
              </a:lnSpc>
              <a:spcBef>
                <a:spcPts val="30"/>
              </a:spcBef>
            </a:pPr>
            <a:r>
              <a:rPr sz="800" spc="-60" dirty="0">
                <a:latin typeface="Courier New"/>
                <a:cs typeface="Courier New"/>
              </a:rPr>
              <a:t>let y </a:t>
            </a:r>
            <a:r>
              <a:rPr sz="800" spc="190" dirty="0">
                <a:latin typeface="Arial"/>
                <a:cs typeface="Arial"/>
              </a:rPr>
              <a:t>= </a:t>
            </a:r>
            <a:r>
              <a:rPr sz="800" spc="-15" dirty="0">
                <a:latin typeface="Arial"/>
                <a:cs typeface="Arial"/>
              </a:rPr>
              <a:t>20;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50" dirty="0">
                <a:solidFill>
                  <a:srgbClr val="218A21"/>
                </a:solidFill>
                <a:latin typeface="Arial"/>
                <a:cs typeface="Arial"/>
              </a:rPr>
              <a:t>Use 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where </a:t>
            </a:r>
            <a:r>
              <a:rPr sz="800" spc="-35" dirty="0">
                <a:solidFill>
                  <a:srgbClr val="218A21"/>
                </a:solidFill>
                <a:latin typeface="Arial"/>
                <a:cs typeface="Arial"/>
              </a:rPr>
              <a:t>reassign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likely  </a:t>
            </a: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 </a:t>
            </a:r>
            <a:r>
              <a:rPr sz="800" spc="-60" dirty="0">
                <a:latin typeface="Courier New"/>
                <a:cs typeface="Courier New"/>
              </a:rPr>
              <a:t>z </a:t>
            </a:r>
            <a:r>
              <a:rPr sz="800" spc="190" dirty="0">
                <a:latin typeface="Arial"/>
                <a:cs typeface="Arial"/>
              </a:rPr>
              <a:t>= </a:t>
            </a:r>
            <a:r>
              <a:rPr sz="800" spc="-15" dirty="0">
                <a:latin typeface="Arial"/>
                <a:cs typeface="Arial"/>
              </a:rPr>
              <a:t>30;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2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lang="en-IE" sz="800" spc="25" dirty="0" smtClean="0">
                <a:solidFill>
                  <a:srgbClr val="218A21"/>
                </a:solidFill>
                <a:latin typeface="Arial"/>
                <a:cs typeface="Arial"/>
              </a:rPr>
              <a:t>cannot be </a:t>
            </a:r>
            <a:r>
              <a:rPr lang="en-IE" sz="800" spc="25" dirty="0" err="1" smtClean="0">
                <a:solidFill>
                  <a:srgbClr val="218A21"/>
                </a:solidFill>
                <a:latin typeface="Arial"/>
                <a:cs typeface="Arial"/>
              </a:rPr>
              <a:t>reasigned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12</a:t>
            </a:fld>
            <a:r>
              <a:rPr spc="25" dirty="0"/>
              <a:t>/31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Data</a:t>
            </a:r>
            <a:r>
              <a:rPr spc="-20" dirty="0"/>
              <a:t> </a:t>
            </a:r>
            <a:r>
              <a:rPr spc="-65" dirty="0"/>
              <a:t>types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30" dirty="0"/>
              <a:t>boolean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336702" y="1080668"/>
            <a:ext cx="1073150" cy="508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 indent="-167640">
              <a:lnSpc>
                <a:spcPct val="100000"/>
              </a:lnSpc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55" dirty="0">
                <a:latin typeface="Arial"/>
                <a:cs typeface="Arial"/>
              </a:rPr>
              <a:t>boolean </a:t>
            </a:r>
            <a:r>
              <a:rPr sz="1100" spc="-70" dirty="0">
                <a:latin typeface="Arial"/>
                <a:cs typeface="Arial"/>
              </a:rPr>
              <a:t>can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be</a:t>
            </a:r>
            <a:endParaRPr sz="1100">
              <a:latin typeface="Arial"/>
              <a:cs typeface="Arial"/>
            </a:endParaRPr>
          </a:p>
          <a:p>
            <a:pPr marL="457200" lvl="1" indent="-16002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20" dirty="0">
                <a:latin typeface="Arial"/>
                <a:cs typeface="Arial"/>
              </a:rPr>
              <a:t>true</a:t>
            </a:r>
            <a:endParaRPr sz="1000">
              <a:latin typeface="Arial"/>
              <a:cs typeface="Arial"/>
            </a:endParaRPr>
          </a:p>
          <a:p>
            <a:pPr marL="457200" lvl="1" indent="-160020">
              <a:lnSpc>
                <a:spcPts val="1200"/>
              </a:lnSpc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60" dirty="0">
                <a:latin typeface="Arial"/>
                <a:cs typeface="Arial"/>
              </a:rPr>
              <a:t>false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3197" y="1017968"/>
            <a:ext cx="2045970" cy="82550"/>
          </a:xfrm>
          <a:custGeom>
            <a:avLst/>
            <a:gdLst/>
            <a:ahLst/>
            <a:cxnLst/>
            <a:rect l="l" t="t" r="r" b="b"/>
            <a:pathLst>
              <a:path w="2045970" h="82550">
                <a:moveTo>
                  <a:pt x="199482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2045626" y="82384"/>
                </a:lnTo>
                <a:lnTo>
                  <a:pt x="2045626" y="50800"/>
                </a:lnTo>
                <a:lnTo>
                  <a:pt x="2041618" y="31075"/>
                </a:lnTo>
                <a:lnTo>
                  <a:pt x="2030704" y="14922"/>
                </a:lnTo>
                <a:lnTo>
                  <a:pt x="2014551" y="4008"/>
                </a:lnTo>
                <a:lnTo>
                  <a:pt x="1994826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23998" y="1834159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55323" y="1821459"/>
            <a:ext cx="114276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4798" y="1872259"/>
            <a:ext cx="1893224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18824" y="1068540"/>
            <a:ext cx="50775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18824" y="1119328"/>
            <a:ext cx="50775" cy="7148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73197" y="1062391"/>
            <a:ext cx="2045970" cy="822960"/>
          </a:xfrm>
          <a:custGeom>
            <a:avLst/>
            <a:gdLst/>
            <a:ahLst/>
            <a:cxnLst/>
            <a:rect l="l" t="t" r="r" b="b"/>
            <a:pathLst>
              <a:path w="2045970" h="822960">
                <a:moveTo>
                  <a:pt x="2045626" y="0"/>
                </a:moveTo>
                <a:lnTo>
                  <a:pt x="0" y="0"/>
                </a:lnTo>
                <a:lnTo>
                  <a:pt x="0" y="771768"/>
                </a:lnTo>
                <a:lnTo>
                  <a:pt x="4008" y="791492"/>
                </a:lnTo>
                <a:lnTo>
                  <a:pt x="14922" y="807645"/>
                </a:lnTo>
                <a:lnTo>
                  <a:pt x="31075" y="818560"/>
                </a:lnTo>
                <a:lnTo>
                  <a:pt x="50800" y="822568"/>
                </a:lnTo>
                <a:lnTo>
                  <a:pt x="1994826" y="822568"/>
                </a:lnTo>
                <a:lnTo>
                  <a:pt x="2014551" y="818560"/>
                </a:lnTo>
                <a:lnTo>
                  <a:pt x="2030704" y="807645"/>
                </a:lnTo>
                <a:lnTo>
                  <a:pt x="2041618" y="791492"/>
                </a:lnTo>
                <a:lnTo>
                  <a:pt x="2045626" y="771768"/>
                </a:lnTo>
                <a:lnTo>
                  <a:pt x="2045626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18824" y="1106628"/>
            <a:ext cx="0" cy="746760"/>
          </a:xfrm>
          <a:custGeom>
            <a:avLst/>
            <a:gdLst/>
            <a:ahLst/>
            <a:cxnLst/>
            <a:rect l="l" t="t" r="r" b="b"/>
            <a:pathLst>
              <a:path h="746760">
                <a:moveTo>
                  <a:pt x="0" y="74658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18824" y="109392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18824" y="108122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18824" y="106852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508084" y="1151242"/>
            <a:ext cx="1236345" cy="612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09880">
              <a:lnSpc>
                <a:spcPts val="950"/>
              </a:lnSpc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15" dirty="0">
                <a:solidFill>
                  <a:srgbClr val="218A21"/>
                </a:solidFill>
                <a:latin typeface="Arial"/>
                <a:cs typeface="Arial"/>
              </a:rPr>
              <a:t>Output: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b 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is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true  </a:t>
            </a: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 </a:t>
            </a:r>
            <a:r>
              <a:rPr sz="800" spc="-60" dirty="0">
                <a:latin typeface="Courier New"/>
                <a:cs typeface="Courier New"/>
              </a:rPr>
              <a:t>b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-105" dirty="0"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0000FF"/>
                </a:solidFill>
                <a:latin typeface="Arial"/>
                <a:cs typeface="Arial"/>
              </a:rPr>
              <a:t>true</a:t>
            </a:r>
            <a:r>
              <a:rPr sz="800" spc="5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10"/>
              </a:lnSpc>
            </a:pPr>
            <a:r>
              <a:rPr sz="800" spc="30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800" spc="20" dirty="0">
                <a:latin typeface="Arial"/>
                <a:cs typeface="Arial"/>
              </a:rPr>
              <a:t>(</a:t>
            </a:r>
            <a:r>
              <a:rPr sz="800" spc="20" dirty="0">
                <a:latin typeface="Courier New"/>
                <a:cs typeface="Courier New"/>
              </a:rPr>
              <a:t>b</a:t>
            </a:r>
            <a:r>
              <a:rPr sz="800" spc="20" dirty="0">
                <a:latin typeface="Arial"/>
                <a:cs typeface="Arial"/>
              </a:rPr>
              <a:t>)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-30" dirty="0">
                <a:latin typeface="Courier New"/>
                <a:cs typeface="Courier New"/>
              </a:rPr>
              <a:t>console</a:t>
            </a:r>
            <a:r>
              <a:rPr sz="800" spc="-30" dirty="0">
                <a:latin typeface="Arial"/>
                <a:cs typeface="Arial"/>
              </a:rPr>
              <a:t>.</a:t>
            </a:r>
            <a:r>
              <a:rPr sz="800" spc="-30" dirty="0">
                <a:latin typeface="Courier New"/>
                <a:cs typeface="Courier New"/>
              </a:rPr>
              <a:t>log</a:t>
            </a:r>
            <a:r>
              <a:rPr sz="800" spc="-30" dirty="0">
                <a:latin typeface="Arial"/>
                <a:cs typeface="Arial"/>
              </a:rPr>
              <a:t>(</a:t>
            </a:r>
            <a:r>
              <a:rPr sz="800" spc="-3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30" dirty="0">
                <a:solidFill>
                  <a:srgbClr val="9F20EF"/>
                </a:solidFill>
                <a:latin typeface="Arial"/>
                <a:cs typeface="Arial"/>
              </a:rPr>
              <a:t>b is</a:t>
            </a:r>
            <a:r>
              <a:rPr sz="800" spc="85" dirty="0">
                <a:solidFill>
                  <a:srgbClr val="9F20EF"/>
                </a:solidFill>
                <a:latin typeface="Arial"/>
                <a:cs typeface="Arial"/>
              </a:rPr>
              <a:t> </a:t>
            </a:r>
            <a:r>
              <a:rPr sz="800" spc="20" dirty="0">
                <a:solidFill>
                  <a:srgbClr val="9F20EF"/>
                </a:solidFill>
                <a:latin typeface="Arial"/>
                <a:cs typeface="Arial"/>
              </a:rPr>
              <a:t>true</a:t>
            </a:r>
            <a:r>
              <a:rPr sz="800" spc="2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20" dirty="0">
                <a:latin typeface="Arial"/>
                <a:cs typeface="Arial"/>
              </a:rPr>
              <a:t>);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80" dirty="0">
                <a:latin typeface="Arial"/>
                <a:cs typeface="Arial"/>
              </a:rPr>
              <a:t>};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73197" y="1923008"/>
            <a:ext cx="2045970" cy="82550"/>
          </a:xfrm>
          <a:custGeom>
            <a:avLst/>
            <a:gdLst/>
            <a:ahLst/>
            <a:cxnLst/>
            <a:rect l="l" t="t" r="r" b="b"/>
            <a:pathLst>
              <a:path w="2045970" h="82550">
                <a:moveTo>
                  <a:pt x="199482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2045626" y="82384"/>
                </a:lnTo>
                <a:lnTo>
                  <a:pt x="2045626" y="50800"/>
                </a:lnTo>
                <a:lnTo>
                  <a:pt x="2041618" y="31075"/>
                </a:lnTo>
                <a:lnTo>
                  <a:pt x="2030704" y="14922"/>
                </a:lnTo>
                <a:lnTo>
                  <a:pt x="2014551" y="4008"/>
                </a:lnTo>
                <a:lnTo>
                  <a:pt x="1994826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23998" y="2739186"/>
            <a:ext cx="1016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55323" y="2726486"/>
            <a:ext cx="114276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74798" y="2777287"/>
            <a:ext cx="1893224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18824" y="1973567"/>
            <a:ext cx="50775" cy="101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18824" y="2024356"/>
            <a:ext cx="50775" cy="7148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73197" y="1967418"/>
            <a:ext cx="2045970" cy="822960"/>
          </a:xfrm>
          <a:custGeom>
            <a:avLst/>
            <a:gdLst/>
            <a:ahLst/>
            <a:cxnLst/>
            <a:rect l="l" t="t" r="r" b="b"/>
            <a:pathLst>
              <a:path w="2045970" h="822960">
                <a:moveTo>
                  <a:pt x="2045626" y="0"/>
                </a:moveTo>
                <a:lnTo>
                  <a:pt x="0" y="0"/>
                </a:lnTo>
                <a:lnTo>
                  <a:pt x="0" y="771768"/>
                </a:lnTo>
                <a:lnTo>
                  <a:pt x="4008" y="791492"/>
                </a:lnTo>
                <a:lnTo>
                  <a:pt x="14922" y="807645"/>
                </a:lnTo>
                <a:lnTo>
                  <a:pt x="31075" y="818560"/>
                </a:lnTo>
                <a:lnTo>
                  <a:pt x="50800" y="822568"/>
                </a:lnTo>
                <a:lnTo>
                  <a:pt x="1994826" y="822568"/>
                </a:lnTo>
                <a:lnTo>
                  <a:pt x="2014551" y="818560"/>
                </a:lnTo>
                <a:lnTo>
                  <a:pt x="2030704" y="807645"/>
                </a:lnTo>
                <a:lnTo>
                  <a:pt x="2041618" y="791492"/>
                </a:lnTo>
                <a:lnTo>
                  <a:pt x="2045626" y="771768"/>
                </a:lnTo>
                <a:lnTo>
                  <a:pt x="2045626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8824" y="2011655"/>
            <a:ext cx="0" cy="746760"/>
          </a:xfrm>
          <a:custGeom>
            <a:avLst/>
            <a:gdLst/>
            <a:ahLst/>
            <a:cxnLst/>
            <a:rect l="l" t="t" r="r" b="b"/>
            <a:pathLst>
              <a:path h="746760">
                <a:moveTo>
                  <a:pt x="0" y="74658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8824" y="199895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18824" y="198625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18824" y="197355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508084" y="2056269"/>
            <a:ext cx="1637030" cy="612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49300">
              <a:lnSpc>
                <a:spcPts val="950"/>
              </a:lnSpc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5" dirty="0">
                <a:solidFill>
                  <a:srgbClr val="218A21"/>
                </a:solidFill>
                <a:latin typeface="Arial"/>
                <a:cs typeface="Arial"/>
              </a:rPr>
              <a:t>Ouput: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b 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is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true  </a:t>
            </a: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 </a:t>
            </a:r>
            <a:r>
              <a:rPr sz="800" spc="-60" dirty="0">
                <a:latin typeface="Courier New"/>
                <a:cs typeface="Courier New"/>
              </a:rPr>
              <a:t>b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-105" dirty="0"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0000FF"/>
                </a:solidFill>
                <a:latin typeface="Arial"/>
                <a:cs typeface="Arial"/>
              </a:rPr>
              <a:t>true</a:t>
            </a:r>
            <a:r>
              <a:rPr sz="800" spc="5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10"/>
              </a:lnSpc>
            </a:pPr>
            <a:r>
              <a:rPr sz="800" spc="30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800" spc="20" dirty="0">
                <a:latin typeface="Arial"/>
                <a:cs typeface="Arial"/>
              </a:rPr>
              <a:t>(</a:t>
            </a:r>
            <a:r>
              <a:rPr sz="800" spc="20" dirty="0">
                <a:latin typeface="Courier New"/>
                <a:cs typeface="Courier New"/>
              </a:rPr>
              <a:t>b</a:t>
            </a:r>
            <a:r>
              <a:rPr sz="800" spc="20" dirty="0">
                <a:latin typeface="Arial"/>
                <a:cs typeface="Arial"/>
              </a:rPr>
              <a:t>)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-30" dirty="0">
                <a:latin typeface="Courier New"/>
                <a:cs typeface="Courier New"/>
              </a:rPr>
              <a:t>console</a:t>
            </a:r>
            <a:r>
              <a:rPr sz="800" spc="-30" dirty="0">
                <a:latin typeface="Arial"/>
                <a:cs typeface="Arial"/>
              </a:rPr>
              <a:t>.</a:t>
            </a:r>
            <a:r>
              <a:rPr sz="800" spc="-30" dirty="0">
                <a:latin typeface="Courier New"/>
                <a:cs typeface="Courier New"/>
              </a:rPr>
              <a:t>log</a:t>
            </a:r>
            <a:r>
              <a:rPr sz="800" spc="-30" dirty="0">
                <a:latin typeface="Arial"/>
                <a:cs typeface="Arial"/>
              </a:rPr>
              <a:t>(</a:t>
            </a:r>
            <a:r>
              <a:rPr sz="800" spc="-3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30" dirty="0">
                <a:solidFill>
                  <a:srgbClr val="9F20EF"/>
                </a:solidFill>
                <a:latin typeface="Arial"/>
                <a:cs typeface="Arial"/>
              </a:rPr>
              <a:t>b is </a:t>
            </a:r>
            <a:r>
              <a:rPr sz="800" spc="4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45" dirty="0">
                <a:latin typeface="Arial"/>
                <a:cs typeface="Arial"/>
              </a:rPr>
              <a:t>,</a:t>
            </a:r>
            <a:r>
              <a:rPr sz="800" spc="195" dirty="0">
                <a:latin typeface="Arial"/>
                <a:cs typeface="Arial"/>
              </a:rPr>
              <a:t> </a:t>
            </a:r>
            <a:r>
              <a:rPr sz="800" spc="-25" dirty="0">
                <a:latin typeface="Courier New"/>
                <a:cs typeface="Courier New"/>
              </a:rPr>
              <a:t>Boolean</a:t>
            </a:r>
            <a:r>
              <a:rPr sz="800" spc="-25" dirty="0">
                <a:latin typeface="Arial"/>
                <a:cs typeface="Arial"/>
              </a:rPr>
              <a:t>(</a:t>
            </a:r>
            <a:r>
              <a:rPr sz="800" spc="-25" dirty="0">
                <a:latin typeface="Courier New"/>
                <a:cs typeface="Courier New"/>
              </a:rPr>
              <a:t>b</a:t>
            </a:r>
            <a:r>
              <a:rPr sz="800" spc="-25" dirty="0">
                <a:latin typeface="Arial"/>
                <a:cs typeface="Arial"/>
              </a:rPr>
              <a:t>));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80" dirty="0">
                <a:latin typeface="Arial"/>
                <a:cs typeface="Arial"/>
              </a:rPr>
              <a:t>};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13</a:t>
            </a:fld>
            <a:r>
              <a:rPr spc="25" dirty="0"/>
              <a:t>/31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Data</a:t>
            </a:r>
            <a:r>
              <a:rPr spc="-20" dirty="0"/>
              <a:t> </a:t>
            </a:r>
            <a:r>
              <a:rPr spc="-65" dirty="0"/>
              <a:t>types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30" dirty="0"/>
              <a:t>number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336702" y="1098626"/>
            <a:ext cx="1842770" cy="156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 indent="-167640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80975" algn="l"/>
              </a:tabLst>
            </a:pPr>
            <a:r>
              <a:rPr sz="1100" i="1" spc="-50" dirty="0">
                <a:latin typeface="Arial"/>
                <a:cs typeface="Arial"/>
              </a:rPr>
              <a:t>number </a:t>
            </a:r>
            <a:r>
              <a:rPr sz="1100" spc="-15" dirty="0">
                <a:latin typeface="Arial"/>
                <a:cs typeface="Arial"/>
              </a:rPr>
              <a:t>64-bit </a:t>
            </a:r>
            <a:r>
              <a:rPr sz="1100" spc="-20" dirty="0">
                <a:latin typeface="Arial"/>
                <a:cs typeface="Arial"/>
              </a:rPr>
              <a:t>floating</a:t>
            </a:r>
            <a:r>
              <a:rPr sz="1100" spc="19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point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B2"/>
              </a:buClr>
              <a:buFont typeface="Arial"/>
              <a:buChar char="•"/>
            </a:pPr>
            <a:endParaRPr sz="1150" dirty="0">
              <a:latin typeface="Times New Roman"/>
              <a:cs typeface="Times New Roman"/>
            </a:endParaRPr>
          </a:p>
          <a:p>
            <a:pPr marL="457200" lvl="1" indent="-160020">
              <a:lnSpc>
                <a:spcPts val="1200"/>
              </a:lnSpc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35" dirty="0">
                <a:latin typeface="Arial"/>
                <a:cs typeface="Arial"/>
              </a:rPr>
              <a:t>Similar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50" dirty="0">
                <a:latin typeface="Arial"/>
                <a:cs typeface="Arial"/>
              </a:rPr>
              <a:t>Java’s</a:t>
            </a:r>
            <a:r>
              <a:rPr sz="1000" spc="130" dirty="0">
                <a:latin typeface="Arial"/>
                <a:cs typeface="Arial"/>
              </a:rPr>
              <a:t> </a:t>
            </a:r>
            <a:r>
              <a:rPr sz="1000" i="1" spc="-55" dirty="0">
                <a:latin typeface="Arial"/>
                <a:cs typeface="Arial"/>
              </a:rPr>
              <a:t>double</a:t>
            </a:r>
            <a:endParaRPr sz="1000" dirty="0">
              <a:latin typeface="Arial"/>
              <a:cs typeface="Arial"/>
            </a:endParaRPr>
          </a:p>
          <a:p>
            <a:pPr marL="457200" lvl="1" indent="-160020">
              <a:lnSpc>
                <a:spcPts val="1145"/>
              </a:lnSpc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40" dirty="0">
                <a:latin typeface="Arial"/>
                <a:cs typeface="Arial"/>
              </a:rPr>
              <a:t>No </a:t>
            </a:r>
            <a:r>
              <a:rPr sz="1000" spc="-35" dirty="0">
                <a:latin typeface="Arial"/>
                <a:cs typeface="Arial"/>
              </a:rPr>
              <a:t>integer</a:t>
            </a:r>
            <a:r>
              <a:rPr sz="1000" spc="7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type</a:t>
            </a:r>
            <a:endParaRPr sz="1000" dirty="0">
              <a:latin typeface="Arial"/>
              <a:cs typeface="Arial"/>
            </a:endParaRPr>
          </a:p>
          <a:p>
            <a:pPr marL="457200" lvl="1" indent="-160020">
              <a:lnSpc>
                <a:spcPts val="1150"/>
              </a:lnSpc>
              <a:buClr>
                <a:srgbClr val="3333B2"/>
              </a:buClr>
              <a:buSzPct val="90000"/>
              <a:buFont typeface="Arial"/>
              <a:buChar char="•"/>
              <a:tabLst>
                <a:tab pos="457834" algn="l"/>
              </a:tabLst>
            </a:pPr>
            <a:r>
              <a:rPr sz="1000" i="1" spc="-45" dirty="0">
                <a:latin typeface="Arial"/>
                <a:cs typeface="Arial"/>
              </a:rPr>
              <a:t>number </a:t>
            </a:r>
            <a:r>
              <a:rPr sz="1000" spc="-30" dirty="0">
                <a:latin typeface="Arial"/>
                <a:cs typeface="Arial"/>
              </a:rPr>
              <a:t>type</a:t>
            </a:r>
            <a:r>
              <a:rPr sz="1000" spc="7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includes</a:t>
            </a:r>
            <a:endParaRPr sz="1000" dirty="0">
              <a:latin typeface="Arial"/>
              <a:cs typeface="Arial"/>
            </a:endParaRPr>
          </a:p>
          <a:p>
            <a:pPr marL="734060" lvl="2" indent="-160020">
              <a:lnSpc>
                <a:spcPct val="100000"/>
              </a:lnSpc>
              <a:spcBef>
                <a:spcPts val="195"/>
              </a:spcBef>
              <a:buClr>
                <a:srgbClr val="3333B2"/>
              </a:buClr>
              <a:buChar char="•"/>
              <a:tabLst>
                <a:tab pos="734695" algn="l"/>
              </a:tabLst>
            </a:pPr>
            <a:r>
              <a:rPr sz="900" spc="-25" dirty="0">
                <a:latin typeface="Arial"/>
                <a:cs typeface="Arial"/>
              </a:rPr>
              <a:t>NaN</a:t>
            </a:r>
            <a:endParaRPr sz="900" dirty="0">
              <a:latin typeface="Arial"/>
              <a:cs typeface="Arial"/>
            </a:endParaRPr>
          </a:p>
          <a:p>
            <a:pPr marL="734060" lvl="2" indent="-160020">
              <a:lnSpc>
                <a:spcPct val="100000"/>
              </a:lnSpc>
              <a:spcBef>
                <a:spcPts val="15"/>
              </a:spcBef>
              <a:buClr>
                <a:srgbClr val="3333B2"/>
              </a:buClr>
              <a:buChar char="•"/>
              <a:tabLst>
                <a:tab pos="734695" algn="l"/>
              </a:tabLst>
            </a:pPr>
            <a:r>
              <a:rPr sz="900" spc="5" dirty="0">
                <a:latin typeface="Arial"/>
                <a:cs typeface="Arial"/>
              </a:rPr>
              <a:t>Infinity</a:t>
            </a:r>
            <a:endParaRPr sz="900" dirty="0">
              <a:latin typeface="Arial"/>
              <a:cs typeface="Arial"/>
            </a:endParaRPr>
          </a:p>
          <a:p>
            <a:pPr marL="457200" lvl="1" indent="-160020">
              <a:lnSpc>
                <a:spcPct val="100000"/>
              </a:lnSpc>
              <a:spcBef>
                <a:spcPts val="114"/>
              </a:spcBef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30" dirty="0">
                <a:latin typeface="Arial"/>
                <a:cs typeface="Arial"/>
              </a:rPr>
              <a:t>Problematic </a:t>
            </a:r>
            <a:r>
              <a:rPr sz="1000" spc="-15" dirty="0">
                <a:latin typeface="Arial"/>
                <a:cs typeface="Arial"/>
              </a:rPr>
              <a:t>in</a:t>
            </a:r>
            <a:r>
              <a:rPr sz="1000" spc="8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finance</a:t>
            </a:r>
            <a:endParaRPr sz="1000" dirty="0">
              <a:latin typeface="Arial"/>
              <a:cs typeface="Arial"/>
            </a:endParaRPr>
          </a:p>
          <a:p>
            <a:pPr marL="574040">
              <a:lnSpc>
                <a:spcPct val="100000"/>
              </a:lnSpc>
              <a:spcBef>
                <a:spcPts val="195"/>
              </a:spcBef>
            </a:pPr>
            <a:r>
              <a:rPr sz="1350" spc="600" baseline="3086" dirty="0">
                <a:solidFill>
                  <a:srgbClr val="3333B2"/>
                </a:solidFill>
                <a:latin typeface="Arial"/>
                <a:cs typeface="Arial"/>
              </a:rPr>
              <a:t>• </a:t>
            </a:r>
            <a:r>
              <a:rPr sz="900" spc="-25" dirty="0">
                <a:latin typeface="Arial"/>
                <a:cs typeface="Arial"/>
              </a:rPr>
              <a:t>0.1 </a:t>
            </a:r>
            <a:r>
              <a:rPr sz="900" spc="190" dirty="0" smtClean="0">
                <a:latin typeface="Arial"/>
                <a:cs typeface="Arial"/>
              </a:rPr>
              <a:t>+</a:t>
            </a:r>
            <a:r>
              <a:rPr sz="900" spc="-25" dirty="0" smtClean="0">
                <a:latin typeface="Arial"/>
                <a:cs typeface="Arial"/>
              </a:rPr>
              <a:t>0.2 </a:t>
            </a:r>
            <a:r>
              <a:rPr sz="900" spc="190" dirty="0">
                <a:latin typeface="Arial"/>
                <a:cs typeface="Arial"/>
              </a:rPr>
              <a:t>==</a:t>
            </a:r>
            <a:r>
              <a:rPr sz="900" spc="-12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0.3</a:t>
            </a:r>
            <a:endParaRPr sz="900" dirty="0">
              <a:latin typeface="Arial"/>
              <a:cs typeface="Arial"/>
            </a:endParaRPr>
          </a:p>
          <a:p>
            <a:pPr marL="734060" lvl="2" indent="-160020">
              <a:lnSpc>
                <a:spcPct val="100000"/>
              </a:lnSpc>
              <a:spcBef>
                <a:spcPts val="15"/>
              </a:spcBef>
              <a:buClr>
                <a:srgbClr val="3333B2"/>
              </a:buClr>
              <a:buChar char="•"/>
              <a:tabLst>
                <a:tab pos="734695" algn="l"/>
              </a:tabLst>
            </a:pPr>
            <a:r>
              <a:rPr sz="900" spc="-10" dirty="0">
                <a:latin typeface="Arial"/>
                <a:cs typeface="Arial"/>
              </a:rPr>
              <a:t>This </a:t>
            </a:r>
            <a:r>
              <a:rPr sz="900" spc="-50" dirty="0">
                <a:latin typeface="Arial"/>
                <a:cs typeface="Arial"/>
              </a:rPr>
              <a:t>expression</a:t>
            </a:r>
            <a:r>
              <a:rPr sz="900" spc="50" dirty="0">
                <a:latin typeface="Arial"/>
                <a:cs typeface="Arial"/>
              </a:rPr>
              <a:t> </a:t>
            </a:r>
            <a:r>
              <a:rPr sz="900" i="1" spc="-40" dirty="0">
                <a:latin typeface="Arial"/>
                <a:cs typeface="Arial"/>
              </a:rPr>
              <a:t>false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3197" y="754049"/>
            <a:ext cx="2045970" cy="82550"/>
          </a:xfrm>
          <a:custGeom>
            <a:avLst/>
            <a:gdLst/>
            <a:ahLst/>
            <a:cxnLst/>
            <a:rect l="l" t="t" r="r" b="b"/>
            <a:pathLst>
              <a:path w="2045970" h="82550">
                <a:moveTo>
                  <a:pt x="199482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2045626" y="82384"/>
                </a:lnTo>
                <a:lnTo>
                  <a:pt x="2045626" y="50800"/>
                </a:lnTo>
                <a:lnTo>
                  <a:pt x="2041618" y="31075"/>
                </a:lnTo>
                <a:lnTo>
                  <a:pt x="2030704" y="14922"/>
                </a:lnTo>
                <a:lnTo>
                  <a:pt x="2014551" y="4008"/>
                </a:lnTo>
                <a:lnTo>
                  <a:pt x="1994826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23998" y="1329842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55323" y="1317142"/>
            <a:ext cx="114276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4798" y="1367942"/>
            <a:ext cx="1893224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18824" y="804621"/>
            <a:ext cx="50775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18824" y="855413"/>
            <a:ext cx="50775" cy="4744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73197" y="798475"/>
            <a:ext cx="2045970" cy="582295"/>
          </a:xfrm>
          <a:custGeom>
            <a:avLst/>
            <a:gdLst/>
            <a:ahLst/>
            <a:cxnLst/>
            <a:rect l="l" t="t" r="r" b="b"/>
            <a:pathLst>
              <a:path w="2045970" h="582294">
                <a:moveTo>
                  <a:pt x="2045626" y="0"/>
                </a:moveTo>
                <a:lnTo>
                  <a:pt x="0" y="0"/>
                </a:lnTo>
                <a:lnTo>
                  <a:pt x="0" y="531366"/>
                </a:lnTo>
                <a:lnTo>
                  <a:pt x="4008" y="551091"/>
                </a:lnTo>
                <a:lnTo>
                  <a:pt x="14922" y="567244"/>
                </a:lnTo>
                <a:lnTo>
                  <a:pt x="31075" y="578158"/>
                </a:lnTo>
                <a:lnTo>
                  <a:pt x="50800" y="582166"/>
                </a:lnTo>
                <a:lnTo>
                  <a:pt x="1994826" y="582166"/>
                </a:lnTo>
                <a:lnTo>
                  <a:pt x="2014551" y="578158"/>
                </a:lnTo>
                <a:lnTo>
                  <a:pt x="2030704" y="567244"/>
                </a:lnTo>
                <a:lnTo>
                  <a:pt x="2041618" y="551091"/>
                </a:lnTo>
                <a:lnTo>
                  <a:pt x="2045626" y="531366"/>
                </a:lnTo>
                <a:lnTo>
                  <a:pt x="2045626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18824" y="842713"/>
            <a:ext cx="0" cy="506730"/>
          </a:xfrm>
          <a:custGeom>
            <a:avLst/>
            <a:gdLst/>
            <a:ahLst/>
            <a:cxnLst/>
            <a:rect l="l" t="t" r="r" b="b"/>
            <a:pathLst>
              <a:path h="506730">
                <a:moveTo>
                  <a:pt x="0" y="50617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18824" y="83001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18824" y="81731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18824" y="80461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508084" y="887323"/>
            <a:ext cx="157543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950"/>
              </a:lnSpc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20" dirty="0">
                <a:solidFill>
                  <a:srgbClr val="218A21"/>
                </a:solidFill>
                <a:latin typeface="Arial"/>
                <a:cs typeface="Arial"/>
              </a:rPr>
              <a:t>Output 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is</a:t>
            </a:r>
            <a:r>
              <a:rPr sz="800" spc="-13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3.3333333333333335  </a:t>
            </a: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 </a:t>
            </a:r>
            <a:r>
              <a:rPr sz="800" spc="-60" dirty="0">
                <a:latin typeface="Courier New"/>
                <a:cs typeface="Courier New"/>
              </a:rPr>
              <a:t>val </a:t>
            </a:r>
            <a:r>
              <a:rPr sz="800" spc="190" dirty="0">
                <a:latin typeface="Arial"/>
                <a:cs typeface="Arial"/>
              </a:rPr>
              <a:t>= </a:t>
            </a:r>
            <a:r>
              <a:rPr sz="800" spc="-25" dirty="0">
                <a:latin typeface="Arial"/>
                <a:cs typeface="Arial"/>
              </a:rPr>
              <a:t>10 </a:t>
            </a:r>
            <a:r>
              <a:rPr sz="800" spc="200" dirty="0">
                <a:latin typeface="Arial"/>
                <a:cs typeface="Arial"/>
              </a:rPr>
              <a:t>/ </a:t>
            </a:r>
            <a:r>
              <a:rPr sz="800" spc="-5" dirty="0">
                <a:latin typeface="Arial"/>
                <a:cs typeface="Arial"/>
              </a:rPr>
              <a:t>3;  </a:t>
            </a:r>
            <a:r>
              <a:rPr sz="800" spc="-35" dirty="0">
                <a:latin typeface="Courier New"/>
                <a:cs typeface="Courier New"/>
              </a:rPr>
              <a:t>console</a:t>
            </a:r>
            <a:r>
              <a:rPr sz="800" spc="-35" dirty="0">
                <a:latin typeface="Arial"/>
                <a:cs typeface="Arial"/>
              </a:rPr>
              <a:t>.</a:t>
            </a:r>
            <a:r>
              <a:rPr sz="800" spc="-35" dirty="0">
                <a:latin typeface="Courier New"/>
                <a:cs typeface="Courier New"/>
              </a:rPr>
              <a:t>log</a:t>
            </a:r>
            <a:r>
              <a:rPr sz="800" spc="-35" dirty="0">
                <a:latin typeface="Arial"/>
                <a:cs typeface="Arial"/>
              </a:rPr>
              <a:t>(</a:t>
            </a:r>
            <a:r>
              <a:rPr sz="800" spc="-35" dirty="0">
                <a:latin typeface="Courier New"/>
                <a:cs typeface="Courier New"/>
              </a:rPr>
              <a:t>val</a:t>
            </a:r>
            <a:r>
              <a:rPr sz="800" spc="-35" dirty="0">
                <a:latin typeface="Arial"/>
                <a:cs typeface="Arial"/>
              </a:rPr>
              <a:t>);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73197" y="1418691"/>
            <a:ext cx="2045970" cy="82550"/>
          </a:xfrm>
          <a:custGeom>
            <a:avLst/>
            <a:gdLst/>
            <a:ahLst/>
            <a:cxnLst/>
            <a:rect l="l" t="t" r="r" b="b"/>
            <a:pathLst>
              <a:path w="2045970" h="82550">
                <a:moveTo>
                  <a:pt x="199482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2045626" y="82384"/>
                </a:lnTo>
                <a:lnTo>
                  <a:pt x="2045626" y="50800"/>
                </a:lnTo>
                <a:lnTo>
                  <a:pt x="2041618" y="31075"/>
                </a:lnTo>
                <a:lnTo>
                  <a:pt x="2030704" y="14922"/>
                </a:lnTo>
                <a:lnTo>
                  <a:pt x="2014551" y="4008"/>
                </a:lnTo>
                <a:lnTo>
                  <a:pt x="1994826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23998" y="2234869"/>
            <a:ext cx="1016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55323" y="2222169"/>
            <a:ext cx="114276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74798" y="2272970"/>
            <a:ext cx="1893224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18824" y="1469250"/>
            <a:ext cx="50775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18824" y="1520039"/>
            <a:ext cx="50775" cy="7148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73197" y="1463101"/>
            <a:ext cx="2045970" cy="822960"/>
          </a:xfrm>
          <a:custGeom>
            <a:avLst/>
            <a:gdLst/>
            <a:ahLst/>
            <a:cxnLst/>
            <a:rect l="l" t="t" r="r" b="b"/>
            <a:pathLst>
              <a:path w="2045970" h="822960">
                <a:moveTo>
                  <a:pt x="2045626" y="0"/>
                </a:moveTo>
                <a:lnTo>
                  <a:pt x="0" y="0"/>
                </a:lnTo>
                <a:lnTo>
                  <a:pt x="0" y="771768"/>
                </a:lnTo>
                <a:lnTo>
                  <a:pt x="4008" y="791492"/>
                </a:lnTo>
                <a:lnTo>
                  <a:pt x="14922" y="807645"/>
                </a:lnTo>
                <a:lnTo>
                  <a:pt x="31075" y="818560"/>
                </a:lnTo>
                <a:lnTo>
                  <a:pt x="50800" y="822568"/>
                </a:lnTo>
                <a:lnTo>
                  <a:pt x="1994826" y="822568"/>
                </a:lnTo>
                <a:lnTo>
                  <a:pt x="2014551" y="818560"/>
                </a:lnTo>
                <a:lnTo>
                  <a:pt x="2030704" y="807645"/>
                </a:lnTo>
                <a:lnTo>
                  <a:pt x="2041618" y="791492"/>
                </a:lnTo>
                <a:lnTo>
                  <a:pt x="2045626" y="771768"/>
                </a:lnTo>
                <a:lnTo>
                  <a:pt x="2045626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8824" y="1507339"/>
            <a:ext cx="0" cy="746760"/>
          </a:xfrm>
          <a:custGeom>
            <a:avLst/>
            <a:gdLst/>
            <a:ahLst/>
            <a:cxnLst/>
            <a:rect l="l" t="t" r="r" b="b"/>
            <a:pathLst>
              <a:path h="746760">
                <a:moveTo>
                  <a:pt x="0" y="74658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8824" y="14946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18824" y="14819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18824" y="14692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508084" y="1551952"/>
            <a:ext cx="1679575" cy="614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950"/>
              </a:lnSpc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15" dirty="0">
                <a:solidFill>
                  <a:srgbClr val="218A21"/>
                </a:solidFill>
                <a:latin typeface="Arial"/>
                <a:cs typeface="Arial"/>
              </a:rPr>
              <a:t>Output: </a:t>
            </a:r>
            <a:r>
              <a:rPr sz="800" spc="5" dirty="0">
                <a:solidFill>
                  <a:srgbClr val="218A21"/>
                </a:solidFill>
                <a:latin typeface="Arial"/>
                <a:cs typeface="Arial"/>
              </a:rPr>
              <a:t>true.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val 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is </a:t>
            </a:r>
            <a:r>
              <a:rPr sz="800" spc="15" dirty="0">
                <a:solidFill>
                  <a:srgbClr val="218A21"/>
                </a:solidFill>
                <a:latin typeface="Arial"/>
                <a:cs typeface="Arial"/>
              </a:rPr>
              <a:t>not </a:t>
            </a:r>
            <a:r>
              <a:rPr sz="800" spc="-40" dirty="0">
                <a:solidFill>
                  <a:srgbClr val="218A21"/>
                </a:solidFill>
                <a:latin typeface="Arial"/>
                <a:cs typeface="Arial"/>
              </a:rPr>
              <a:t>a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number  </a:t>
            </a: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 </a:t>
            </a:r>
            <a:r>
              <a:rPr sz="800" spc="-60" dirty="0">
                <a:latin typeface="Courier New"/>
                <a:cs typeface="Courier New"/>
              </a:rPr>
              <a:t>val </a:t>
            </a:r>
            <a:r>
              <a:rPr sz="800" spc="190" dirty="0">
                <a:latin typeface="Arial"/>
                <a:cs typeface="Arial"/>
              </a:rPr>
              <a:t>= </a:t>
            </a:r>
            <a:r>
              <a:rPr sz="800" spc="3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30" dirty="0">
                <a:solidFill>
                  <a:srgbClr val="9F20EF"/>
                </a:solidFill>
                <a:latin typeface="Arial"/>
                <a:cs typeface="Arial"/>
              </a:rPr>
              <a:t>2005/12/12</a:t>
            </a:r>
            <a:r>
              <a:rPr sz="800" spc="3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30" dirty="0">
                <a:latin typeface="Arial"/>
                <a:cs typeface="Arial"/>
              </a:rPr>
              <a:t>;  </a:t>
            </a:r>
            <a:r>
              <a:rPr sz="800" spc="-35" dirty="0">
                <a:latin typeface="Courier New"/>
                <a:cs typeface="Courier New"/>
              </a:rPr>
              <a:t>console</a:t>
            </a:r>
            <a:r>
              <a:rPr sz="800" spc="-35" dirty="0">
                <a:latin typeface="Arial"/>
                <a:cs typeface="Arial"/>
              </a:rPr>
              <a:t>.</a:t>
            </a:r>
            <a:r>
              <a:rPr sz="800" spc="-35" dirty="0">
                <a:latin typeface="Courier New"/>
                <a:cs typeface="Courier New"/>
              </a:rPr>
              <a:t>log</a:t>
            </a:r>
            <a:r>
              <a:rPr sz="800" spc="-35" dirty="0">
                <a:latin typeface="Arial"/>
                <a:cs typeface="Arial"/>
              </a:rPr>
              <a:t>(</a:t>
            </a:r>
            <a:r>
              <a:rPr sz="800" spc="-35" dirty="0">
                <a:latin typeface="Courier New"/>
                <a:cs typeface="Courier New"/>
              </a:rPr>
              <a:t>isNaN</a:t>
            </a:r>
            <a:r>
              <a:rPr sz="800" spc="-35" dirty="0">
                <a:latin typeface="Arial"/>
                <a:cs typeface="Arial"/>
              </a:rPr>
              <a:t>(</a:t>
            </a:r>
            <a:r>
              <a:rPr sz="800" spc="-35" dirty="0">
                <a:latin typeface="Courier New"/>
                <a:cs typeface="Courier New"/>
              </a:rPr>
              <a:t>val</a:t>
            </a:r>
            <a:r>
              <a:rPr sz="800" spc="-35" dirty="0">
                <a:latin typeface="Arial"/>
                <a:cs typeface="Arial"/>
              </a:rPr>
              <a:t>)); 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true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10"/>
              </a:lnSpc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15" dirty="0">
                <a:solidFill>
                  <a:srgbClr val="218A21"/>
                </a:solidFill>
                <a:latin typeface="Arial"/>
                <a:cs typeface="Arial"/>
              </a:rPr>
              <a:t>Output:</a:t>
            </a:r>
            <a:r>
              <a:rPr sz="800" spc="-13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string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-50" dirty="0">
                <a:latin typeface="Courier New"/>
                <a:cs typeface="Courier New"/>
              </a:rPr>
              <a:t>console</a:t>
            </a:r>
            <a:r>
              <a:rPr sz="800" spc="-50" dirty="0">
                <a:latin typeface="Arial"/>
                <a:cs typeface="Arial"/>
              </a:rPr>
              <a:t>.</a:t>
            </a:r>
            <a:r>
              <a:rPr sz="800" spc="-50" dirty="0">
                <a:latin typeface="Courier New"/>
                <a:cs typeface="Courier New"/>
              </a:rPr>
              <a:t>log</a:t>
            </a:r>
            <a:r>
              <a:rPr sz="800" spc="-50" dirty="0">
                <a:latin typeface="Arial"/>
                <a:cs typeface="Arial"/>
              </a:rPr>
              <a:t>(</a:t>
            </a:r>
            <a:r>
              <a:rPr sz="800" spc="-50" dirty="0">
                <a:latin typeface="Courier New"/>
                <a:cs typeface="Courier New"/>
              </a:rPr>
              <a:t>typeof</a:t>
            </a:r>
            <a:r>
              <a:rPr sz="800" spc="-229" dirty="0">
                <a:latin typeface="Courier New"/>
                <a:cs typeface="Courier New"/>
              </a:rPr>
              <a:t> </a:t>
            </a:r>
            <a:r>
              <a:rPr sz="800" spc="-20" dirty="0">
                <a:latin typeface="Courier New"/>
                <a:cs typeface="Courier New"/>
              </a:rPr>
              <a:t>val</a:t>
            </a:r>
            <a:r>
              <a:rPr sz="800" spc="-20" dirty="0">
                <a:latin typeface="Arial"/>
                <a:cs typeface="Arial"/>
              </a:rPr>
              <a:t>);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373197" y="2323731"/>
            <a:ext cx="2045970" cy="82550"/>
          </a:xfrm>
          <a:custGeom>
            <a:avLst/>
            <a:gdLst/>
            <a:ahLst/>
            <a:cxnLst/>
            <a:rect l="l" t="t" r="r" b="b"/>
            <a:pathLst>
              <a:path w="2045970" h="82550">
                <a:moveTo>
                  <a:pt x="199482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2045626" y="82384"/>
                </a:lnTo>
                <a:lnTo>
                  <a:pt x="2045626" y="50800"/>
                </a:lnTo>
                <a:lnTo>
                  <a:pt x="2041618" y="31075"/>
                </a:lnTo>
                <a:lnTo>
                  <a:pt x="2030704" y="14922"/>
                </a:lnTo>
                <a:lnTo>
                  <a:pt x="2014551" y="4008"/>
                </a:lnTo>
                <a:lnTo>
                  <a:pt x="1994826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23998" y="2899511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55323" y="2886811"/>
            <a:ext cx="114276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74798" y="2937612"/>
            <a:ext cx="1893224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18824" y="2374290"/>
            <a:ext cx="50775" cy="101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18824" y="2425082"/>
            <a:ext cx="50775" cy="47442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73197" y="2368145"/>
            <a:ext cx="2045970" cy="582295"/>
          </a:xfrm>
          <a:custGeom>
            <a:avLst/>
            <a:gdLst/>
            <a:ahLst/>
            <a:cxnLst/>
            <a:rect l="l" t="t" r="r" b="b"/>
            <a:pathLst>
              <a:path w="2045970" h="582294">
                <a:moveTo>
                  <a:pt x="2045626" y="0"/>
                </a:moveTo>
                <a:lnTo>
                  <a:pt x="0" y="0"/>
                </a:lnTo>
                <a:lnTo>
                  <a:pt x="0" y="531366"/>
                </a:lnTo>
                <a:lnTo>
                  <a:pt x="4008" y="551091"/>
                </a:lnTo>
                <a:lnTo>
                  <a:pt x="14922" y="567244"/>
                </a:lnTo>
                <a:lnTo>
                  <a:pt x="31075" y="578158"/>
                </a:lnTo>
                <a:lnTo>
                  <a:pt x="50800" y="582166"/>
                </a:lnTo>
                <a:lnTo>
                  <a:pt x="1994826" y="582166"/>
                </a:lnTo>
                <a:lnTo>
                  <a:pt x="2014551" y="578158"/>
                </a:lnTo>
                <a:lnTo>
                  <a:pt x="2030704" y="567244"/>
                </a:lnTo>
                <a:lnTo>
                  <a:pt x="2041618" y="551091"/>
                </a:lnTo>
                <a:lnTo>
                  <a:pt x="2045626" y="531366"/>
                </a:lnTo>
                <a:lnTo>
                  <a:pt x="2045626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18824" y="2412382"/>
            <a:ext cx="0" cy="506730"/>
          </a:xfrm>
          <a:custGeom>
            <a:avLst/>
            <a:gdLst/>
            <a:ahLst/>
            <a:cxnLst/>
            <a:rect l="l" t="t" r="r" b="b"/>
            <a:pathLst>
              <a:path h="506730">
                <a:moveTo>
                  <a:pt x="0" y="50617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18824" y="239968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18824" y="238698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18824" y="237428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508084" y="2456992"/>
            <a:ext cx="1745614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950"/>
              </a:lnSpc>
            </a:pP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 </a:t>
            </a:r>
            <a:r>
              <a:rPr sz="800" spc="-60" dirty="0">
                <a:latin typeface="Courier New"/>
                <a:cs typeface="Courier New"/>
              </a:rPr>
              <a:t>val </a:t>
            </a:r>
            <a:r>
              <a:rPr sz="800" spc="190" dirty="0">
                <a:latin typeface="Arial"/>
                <a:cs typeface="Arial"/>
              </a:rPr>
              <a:t>= </a:t>
            </a:r>
            <a:r>
              <a:rPr sz="800" spc="-25" dirty="0">
                <a:latin typeface="Arial"/>
                <a:cs typeface="Arial"/>
              </a:rPr>
              <a:t>10 </a:t>
            </a:r>
            <a:r>
              <a:rPr sz="800" spc="200" dirty="0">
                <a:latin typeface="Arial"/>
                <a:cs typeface="Arial"/>
              </a:rPr>
              <a:t>/ </a:t>
            </a:r>
            <a:r>
              <a:rPr sz="800" spc="-5" dirty="0">
                <a:latin typeface="Arial"/>
                <a:cs typeface="Arial"/>
              </a:rPr>
              <a:t>0;  </a:t>
            </a:r>
            <a:r>
              <a:rPr sz="800" spc="-35" dirty="0">
                <a:latin typeface="Courier New"/>
                <a:cs typeface="Courier New"/>
              </a:rPr>
              <a:t>console</a:t>
            </a:r>
            <a:r>
              <a:rPr sz="800" spc="-35" dirty="0">
                <a:latin typeface="Arial"/>
                <a:cs typeface="Arial"/>
              </a:rPr>
              <a:t>.</a:t>
            </a:r>
            <a:r>
              <a:rPr sz="800" spc="-35" dirty="0">
                <a:latin typeface="Courier New"/>
                <a:cs typeface="Courier New"/>
              </a:rPr>
              <a:t>log</a:t>
            </a:r>
            <a:r>
              <a:rPr sz="800" spc="-35" dirty="0">
                <a:latin typeface="Arial"/>
                <a:cs typeface="Arial"/>
              </a:rPr>
              <a:t>(</a:t>
            </a:r>
            <a:r>
              <a:rPr sz="800" spc="-35" dirty="0">
                <a:latin typeface="Courier New"/>
                <a:cs typeface="Courier New"/>
              </a:rPr>
              <a:t>val</a:t>
            </a:r>
            <a:r>
              <a:rPr sz="800" spc="-35" dirty="0">
                <a:latin typeface="Arial"/>
                <a:cs typeface="Arial"/>
              </a:rPr>
              <a:t>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15" dirty="0">
                <a:solidFill>
                  <a:srgbClr val="218A21"/>
                </a:solidFill>
                <a:latin typeface="Arial"/>
                <a:cs typeface="Arial"/>
              </a:rPr>
              <a:t>Infinity  </a:t>
            </a:r>
            <a:r>
              <a:rPr sz="800" spc="-50" dirty="0">
                <a:latin typeface="Courier New"/>
                <a:cs typeface="Courier New"/>
              </a:rPr>
              <a:t>console</a:t>
            </a:r>
            <a:r>
              <a:rPr sz="800" spc="-50" dirty="0">
                <a:latin typeface="Arial"/>
                <a:cs typeface="Arial"/>
              </a:rPr>
              <a:t>.</a:t>
            </a:r>
            <a:r>
              <a:rPr sz="800" spc="-50" dirty="0">
                <a:latin typeface="Courier New"/>
                <a:cs typeface="Courier New"/>
              </a:rPr>
              <a:t>log</a:t>
            </a:r>
            <a:r>
              <a:rPr sz="800" spc="-50" dirty="0">
                <a:latin typeface="Arial"/>
                <a:cs typeface="Arial"/>
              </a:rPr>
              <a:t>(</a:t>
            </a:r>
            <a:r>
              <a:rPr sz="800" spc="-50" dirty="0">
                <a:latin typeface="Courier New"/>
                <a:cs typeface="Courier New"/>
              </a:rPr>
              <a:t>typeof </a:t>
            </a:r>
            <a:r>
              <a:rPr sz="800" spc="-20" dirty="0">
                <a:latin typeface="Courier New"/>
                <a:cs typeface="Courier New"/>
              </a:rPr>
              <a:t>val</a:t>
            </a:r>
            <a:r>
              <a:rPr sz="800" spc="-20" dirty="0">
                <a:latin typeface="Arial"/>
                <a:cs typeface="Arial"/>
              </a:rPr>
              <a:t>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-3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number</a:t>
            </a:r>
            <a:endParaRPr sz="80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14</a:t>
            </a:fld>
            <a:r>
              <a:rPr spc="25" dirty="0"/>
              <a:t>/31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Data</a:t>
            </a:r>
            <a:r>
              <a:rPr spc="-20" dirty="0"/>
              <a:t> </a:t>
            </a:r>
            <a:r>
              <a:rPr spc="-65" dirty="0"/>
              <a:t>types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10" dirty="0"/>
              <a:t>string</a:t>
            </a:r>
            <a:endParaRPr sz="9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202839" y="953035"/>
            <a:ext cx="2106882" cy="184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 marR="165100" indent="-167640">
              <a:lnSpc>
                <a:spcPts val="12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80975" algn="l"/>
              </a:tabLst>
            </a:pPr>
            <a:r>
              <a:rPr sz="1100" i="1" spc="-25" dirty="0">
                <a:latin typeface="Arial"/>
                <a:cs typeface="Arial"/>
              </a:rPr>
              <a:t>string </a:t>
            </a:r>
            <a:r>
              <a:rPr sz="1100" spc="-95" dirty="0"/>
              <a:t>sequence </a:t>
            </a:r>
            <a:r>
              <a:rPr sz="1100" spc="-20" dirty="0"/>
              <a:t>of </a:t>
            </a:r>
            <a:r>
              <a:rPr sz="1100" spc="-70" dirty="0"/>
              <a:t>zero </a:t>
            </a:r>
            <a:r>
              <a:rPr sz="1100" spc="-50" dirty="0"/>
              <a:t>or  </a:t>
            </a:r>
            <a:r>
              <a:rPr sz="1100" spc="-70" dirty="0"/>
              <a:t>more </a:t>
            </a:r>
            <a:r>
              <a:rPr sz="1100" spc="-55" dirty="0"/>
              <a:t>Unicode</a:t>
            </a:r>
            <a:r>
              <a:rPr sz="1100" spc="105" dirty="0"/>
              <a:t> </a:t>
            </a:r>
            <a:r>
              <a:rPr sz="1100" spc="-55" dirty="0"/>
              <a:t>characters.</a:t>
            </a:r>
            <a:endParaRPr sz="1100" dirty="0">
              <a:latin typeface="Arial"/>
              <a:cs typeface="Arial"/>
            </a:endParaRPr>
          </a:p>
          <a:p>
            <a:pPr marL="457200" lvl="1" indent="-160020">
              <a:lnSpc>
                <a:spcPts val="1200"/>
              </a:lnSpc>
              <a:spcBef>
                <a:spcPts val="155"/>
              </a:spcBef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35" dirty="0">
                <a:latin typeface="Arial"/>
                <a:cs typeface="Arial"/>
              </a:rPr>
              <a:t>Similar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60" dirty="0">
                <a:latin typeface="Arial"/>
                <a:cs typeface="Arial"/>
              </a:rPr>
              <a:t>Java</a:t>
            </a:r>
            <a:r>
              <a:rPr sz="1000" spc="120" dirty="0">
                <a:latin typeface="Arial"/>
                <a:cs typeface="Arial"/>
              </a:rPr>
              <a:t> </a:t>
            </a:r>
            <a:r>
              <a:rPr sz="1000" i="1" spc="-20" dirty="0">
                <a:latin typeface="Arial"/>
                <a:cs typeface="Arial"/>
              </a:rPr>
              <a:t>String</a:t>
            </a:r>
            <a:r>
              <a:rPr sz="1000" spc="-20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457200" lvl="1" indent="-160020">
              <a:lnSpc>
                <a:spcPts val="1145"/>
              </a:lnSpc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40" dirty="0">
                <a:latin typeface="Arial"/>
                <a:cs typeface="Arial"/>
              </a:rPr>
              <a:t>No </a:t>
            </a:r>
            <a:r>
              <a:rPr sz="1000" i="1" spc="-50" dirty="0">
                <a:latin typeface="Arial"/>
                <a:cs typeface="Arial"/>
              </a:rPr>
              <a:t>char </a:t>
            </a:r>
            <a:r>
              <a:rPr sz="1000" spc="-30" dirty="0">
                <a:latin typeface="Arial"/>
                <a:cs typeface="Arial"/>
              </a:rPr>
              <a:t>type </a:t>
            </a:r>
            <a:r>
              <a:rPr sz="1000" spc="-105" dirty="0">
                <a:latin typeface="Arial"/>
                <a:cs typeface="Arial"/>
              </a:rPr>
              <a:t>as  </a:t>
            </a:r>
            <a:r>
              <a:rPr sz="1000" spc="-15" dirty="0" smtClean="0">
                <a:latin typeface="Arial"/>
                <a:cs typeface="Arial"/>
              </a:rPr>
              <a:t>in</a:t>
            </a:r>
            <a:r>
              <a:rPr lang="en-IE" sz="1000" spc="225" dirty="0">
                <a:latin typeface="Arial"/>
                <a:cs typeface="Arial"/>
              </a:rPr>
              <a:t> </a:t>
            </a:r>
            <a:r>
              <a:rPr sz="1000" spc="-45" dirty="0" smtClean="0">
                <a:latin typeface="Arial"/>
                <a:cs typeface="Arial"/>
              </a:rPr>
              <a:t>Java</a:t>
            </a:r>
            <a:r>
              <a:rPr sz="1000" spc="-45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457200" marR="307340" lvl="1" indent="-160020">
              <a:lnSpc>
                <a:spcPts val="1100"/>
              </a:lnSpc>
              <a:spcBef>
                <a:spcPts val="65"/>
              </a:spcBef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30" dirty="0">
                <a:latin typeface="Arial"/>
                <a:cs typeface="Arial"/>
              </a:rPr>
              <a:t>Literals </a:t>
            </a:r>
            <a:r>
              <a:rPr sz="1000" spc="-95" dirty="0">
                <a:latin typeface="Arial"/>
                <a:cs typeface="Arial"/>
              </a:rPr>
              <a:t>use </a:t>
            </a:r>
            <a:r>
              <a:rPr lang="en-IE" sz="1000" spc="-95" dirty="0" smtClean="0">
                <a:latin typeface="Arial"/>
                <a:cs typeface="Arial"/>
              </a:rPr>
              <a:t> </a:t>
            </a:r>
            <a:r>
              <a:rPr sz="1000" spc="50" dirty="0" smtClean="0">
                <a:latin typeface="Arial"/>
                <a:cs typeface="Arial"/>
              </a:rPr>
              <a:t>’ </a:t>
            </a:r>
            <a:r>
              <a:rPr sz="1000" spc="-45" dirty="0" smtClean="0">
                <a:latin typeface="Arial"/>
                <a:cs typeface="Arial"/>
              </a:rPr>
              <a:t>or</a:t>
            </a:r>
            <a:r>
              <a:rPr lang="en-IE" sz="1000" spc="-45" dirty="0" smtClean="0">
                <a:latin typeface="Arial"/>
                <a:cs typeface="Arial"/>
              </a:rPr>
              <a:t> </a:t>
            </a:r>
            <a:r>
              <a:rPr sz="1000" spc="-45" dirty="0" smtClean="0">
                <a:latin typeface="Arial"/>
                <a:cs typeface="Arial"/>
              </a:rPr>
              <a:t> </a:t>
            </a:r>
            <a:r>
              <a:rPr sz="1000" spc="75" dirty="0">
                <a:latin typeface="Arial"/>
                <a:cs typeface="Arial"/>
              </a:rPr>
              <a:t>" </a:t>
            </a:r>
            <a:r>
              <a:rPr sz="1000" spc="10" dirty="0">
                <a:latin typeface="Arial"/>
                <a:cs typeface="Arial"/>
              </a:rPr>
              <a:t>to  </a:t>
            </a:r>
            <a:r>
              <a:rPr sz="1000" spc="-70" dirty="0">
                <a:latin typeface="Arial"/>
                <a:cs typeface="Arial"/>
              </a:rPr>
              <a:t>enclose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characters</a:t>
            </a:r>
            <a:endParaRPr sz="1000" dirty="0">
              <a:latin typeface="Arial"/>
              <a:cs typeface="Arial"/>
            </a:endParaRPr>
          </a:p>
          <a:p>
            <a:pPr marL="734060" marR="5080" lvl="2" indent="-160020">
              <a:lnSpc>
                <a:spcPct val="101499"/>
              </a:lnSpc>
              <a:spcBef>
                <a:spcPts val="155"/>
              </a:spcBef>
              <a:buClr>
                <a:srgbClr val="3333B2"/>
              </a:buClr>
              <a:buChar char="•"/>
              <a:tabLst>
                <a:tab pos="734695" algn="l"/>
              </a:tabLst>
            </a:pPr>
            <a:r>
              <a:rPr sz="900" spc="-10" dirty="0">
                <a:latin typeface="Arial"/>
                <a:cs typeface="Arial"/>
              </a:rPr>
              <a:t>Either </a:t>
            </a:r>
            <a:r>
              <a:rPr sz="900" spc="-25" dirty="0">
                <a:latin typeface="Arial"/>
                <a:cs typeface="Arial"/>
              </a:rPr>
              <a:t>quote </a:t>
            </a:r>
            <a:r>
              <a:rPr sz="900" spc="-20" dirty="0">
                <a:latin typeface="Arial"/>
                <a:cs typeface="Arial"/>
              </a:rPr>
              <a:t>type </a:t>
            </a:r>
            <a:r>
              <a:rPr sz="900" spc="-45" dirty="0">
                <a:latin typeface="Arial"/>
                <a:cs typeface="Arial"/>
              </a:rPr>
              <a:t>may  </a:t>
            </a:r>
            <a:r>
              <a:rPr sz="900" spc="-50" dirty="0">
                <a:latin typeface="Arial"/>
                <a:cs typeface="Arial"/>
              </a:rPr>
              <a:t>be </a:t>
            </a:r>
            <a:r>
              <a:rPr sz="900" spc="-65" dirty="0">
                <a:latin typeface="Arial"/>
                <a:cs typeface="Arial"/>
              </a:rPr>
              <a:t>used  </a:t>
            </a:r>
            <a:r>
              <a:rPr sz="900" spc="-5" dirty="0">
                <a:latin typeface="Arial"/>
                <a:cs typeface="Arial"/>
              </a:rPr>
              <a:t>in</a:t>
            </a:r>
            <a:r>
              <a:rPr sz="900" spc="45" dirty="0">
                <a:latin typeface="Arial"/>
                <a:cs typeface="Arial"/>
              </a:rPr>
              <a:t> </a:t>
            </a:r>
            <a:r>
              <a:rPr sz="900" spc="-30" dirty="0">
                <a:latin typeface="Arial"/>
                <a:cs typeface="Arial"/>
              </a:rPr>
              <a:t>pairs.</a:t>
            </a:r>
            <a:endParaRPr sz="900" dirty="0">
              <a:latin typeface="Arial"/>
              <a:cs typeface="Arial"/>
            </a:endParaRPr>
          </a:p>
          <a:p>
            <a:pPr marL="734060" lvl="2" indent="-160020">
              <a:lnSpc>
                <a:spcPct val="100000"/>
              </a:lnSpc>
              <a:spcBef>
                <a:spcPts val="15"/>
              </a:spcBef>
              <a:buClr>
                <a:srgbClr val="3333B2"/>
              </a:buClr>
              <a:buChar char="•"/>
              <a:tabLst>
                <a:tab pos="734695" algn="l"/>
              </a:tabLst>
            </a:pPr>
            <a:r>
              <a:rPr sz="900" spc="-20" dirty="0">
                <a:latin typeface="Arial"/>
                <a:cs typeface="Arial"/>
              </a:rPr>
              <a:t>Illegal </a:t>
            </a:r>
            <a:r>
              <a:rPr sz="900" spc="20" dirty="0">
                <a:latin typeface="Arial"/>
                <a:cs typeface="Arial"/>
              </a:rPr>
              <a:t>to</a:t>
            </a:r>
            <a:r>
              <a:rPr sz="900" spc="5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mix.</a:t>
            </a:r>
            <a:endParaRPr sz="900" dirty="0">
              <a:latin typeface="Arial"/>
              <a:cs typeface="Arial"/>
            </a:endParaRPr>
          </a:p>
          <a:p>
            <a:pPr marL="457200" marR="126364" lvl="1" indent="-160020">
              <a:lnSpc>
                <a:spcPct val="100000"/>
              </a:lnSpc>
              <a:spcBef>
                <a:spcPts val="215"/>
              </a:spcBef>
              <a:buClr>
                <a:srgbClr val="3333B2"/>
              </a:buClr>
              <a:buSzPct val="90000"/>
              <a:buFont typeface="Arial"/>
              <a:buChar char="•"/>
              <a:tabLst>
                <a:tab pos="457834" algn="l"/>
              </a:tabLst>
            </a:pPr>
            <a:r>
              <a:rPr sz="1000" b="1" spc="-10" dirty="0">
                <a:latin typeface="Arial"/>
                <a:cs typeface="Arial"/>
              </a:rPr>
              <a:t>Important: </a:t>
            </a:r>
            <a:r>
              <a:rPr sz="1000" spc="-95" dirty="0">
                <a:latin typeface="Arial"/>
                <a:cs typeface="Arial"/>
              </a:rPr>
              <a:t>Use </a:t>
            </a:r>
            <a:r>
              <a:rPr sz="1000" spc="-35" dirty="0">
                <a:latin typeface="Arial"/>
                <a:cs typeface="Arial"/>
              </a:rPr>
              <a:t>only  </a:t>
            </a:r>
            <a:r>
              <a:rPr sz="1000" spc="-50" dirty="0">
                <a:latin typeface="Arial"/>
                <a:cs typeface="Arial"/>
              </a:rPr>
              <a:t>single </a:t>
            </a:r>
            <a:r>
              <a:rPr sz="1000" spc="-55" dirty="0">
                <a:latin typeface="Arial"/>
                <a:cs typeface="Arial"/>
              </a:rPr>
              <a:t>quotes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40" dirty="0">
                <a:latin typeface="Arial"/>
                <a:cs typeface="Arial"/>
              </a:rPr>
              <a:t>comply  </a:t>
            </a:r>
            <a:r>
              <a:rPr sz="1000" dirty="0">
                <a:latin typeface="Arial"/>
                <a:cs typeface="Arial"/>
              </a:rPr>
              <a:t>with </a:t>
            </a:r>
            <a:r>
              <a:rPr sz="1000" spc="-45" dirty="0">
                <a:latin typeface="Arial"/>
                <a:cs typeface="Arial"/>
              </a:rPr>
              <a:t>style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guide.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3197" y="1110081"/>
            <a:ext cx="2045970" cy="82550"/>
          </a:xfrm>
          <a:custGeom>
            <a:avLst/>
            <a:gdLst/>
            <a:ahLst/>
            <a:cxnLst/>
            <a:rect l="l" t="t" r="r" b="b"/>
            <a:pathLst>
              <a:path w="2045970" h="82550">
                <a:moveTo>
                  <a:pt x="199482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2045626" y="82384"/>
                </a:lnTo>
                <a:lnTo>
                  <a:pt x="2045626" y="50800"/>
                </a:lnTo>
                <a:lnTo>
                  <a:pt x="2041618" y="31075"/>
                </a:lnTo>
                <a:lnTo>
                  <a:pt x="2030704" y="14922"/>
                </a:lnTo>
                <a:lnTo>
                  <a:pt x="2014551" y="4008"/>
                </a:lnTo>
                <a:lnTo>
                  <a:pt x="1994826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23998" y="1445463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55323" y="1432763"/>
            <a:ext cx="114276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4798" y="1483563"/>
            <a:ext cx="1893224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18824" y="1160640"/>
            <a:ext cx="50775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18824" y="1211435"/>
            <a:ext cx="50775" cy="2340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73197" y="1154498"/>
            <a:ext cx="2045970" cy="342265"/>
          </a:xfrm>
          <a:custGeom>
            <a:avLst/>
            <a:gdLst/>
            <a:ahLst/>
            <a:cxnLst/>
            <a:rect l="l" t="t" r="r" b="b"/>
            <a:pathLst>
              <a:path w="2045970" h="342265">
                <a:moveTo>
                  <a:pt x="2045626" y="0"/>
                </a:moveTo>
                <a:lnTo>
                  <a:pt x="0" y="0"/>
                </a:lnTo>
                <a:lnTo>
                  <a:pt x="0" y="290965"/>
                </a:lnTo>
                <a:lnTo>
                  <a:pt x="4008" y="310689"/>
                </a:lnTo>
                <a:lnTo>
                  <a:pt x="14922" y="326842"/>
                </a:lnTo>
                <a:lnTo>
                  <a:pt x="31075" y="337756"/>
                </a:lnTo>
                <a:lnTo>
                  <a:pt x="50800" y="341765"/>
                </a:lnTo>
                <a:lnTo>
                  <a:pt x="1994826" y="341765"/>
                </a:lnTo>
                <a:lnTo>
                  <a:pt x="2014551" y="337756"/>
                </a:lnTo>
                <a:lnTo>
                  <a:pt x="2030704" y="326842"/>
                </a:lnTo>
                <a:lnTo>
                  <a:pt x="2041618" y="310689"/>
                </a:lnTo>
                <a:lnTo>
                  <a:pt x="2045626" y="290965"/>
                </a:lnTo>
                <a:lnTo>
                  <a:pt x="2045626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18824" y="1198735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5">
                <a:moveTo>
                  <a:pt x="0" y="265777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18824" y="118603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18824" y="117333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18824" y="116063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411298" y="1238262"/>
            <a:ext cx="789305" cy="136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15" dirty="0">
                <a:solidFill>
                  <a:srgbClr val="9F20EF"/>
                </a:solidFill>
                <a:latin typeface="Arial"/>
                <a:cs typeface="Arial"/>
              </a:rPr>
              <a:t>This </a:t>
            </a:r>
            <a:r>
              <a:rPr sz="800" spc="-30" dirty="0">
                <a:solidFill>
                  <a:srgbClr val="9F20EF"/>
                </a:solidFill>
                <a:latin typeface="Arial"/>
                <a:cs typeface="Arial"/>
              </a:rPr>
              <a:t>is </a:t>
            </a:r>
            <a:r>
              <a:rPr sz="800" spc="-40" dirty="0">
                <a:solidFill>
                  <a:srgbClr val="9F20EF"/>
                </a:solidFill>
                <a:latin typeface="Arial"/>
                <a:cs typeface="Arial"/>
              </a:rPr>
              <a:t>a </a:t>
            </a:r>
            <a:r>
              <a:rPr sz="800" spc="-20" dirty="0">
                <a:solidFill>
                  <a:srgbClr val="9F20EF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9F20EF"/>
                </a:solidFill>
                <a:latin typeface="Arial"/>
                <a:cs typeface="Arial"/>
              </a:rPr>
              <a:t>string.</a:t>
            </a:r>
            <a:r>
              <a:rPr sz="800" spc="1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endParaRPr sz="800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73197" y="1534312"/>
            <a:ext cx="2045970" cy="82550"/>
          </a:xfrm>
          <a:custGeom>
            <a:avLst/>
            <a:gdLst/>
            <a:ahLst/>
            <a:cxnLst/>
            <a:rect l="l" t="t" r="r" b="b"/>
            <a:pathLst>
              <a:path w="2045970" h="82550">
                <a:moveTo>
                  <a:pt x="199482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2045626" y="82384"/>
                </a:lnTo>
                <a:lnTo>
                  <a:pt x="2045626" y="50800"/>
                </a:lnTo>
                <a:lnTo>
                  <a:pt x="2041618" y="31075"/>
                </a:lnTo>
                <a:lnTo>
                  <a:pt x="2030704" y="14922"/>
                </a:lnTo>
                <a:lnTo>
                  <a:pt x="2014551" y="4008"/>
                </a:lnTo>
                <a:lnTo>
                  <a:pt x="1994826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23998" y="1989899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55323" y="1977199"/>
            <a:ext cx="114276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74798" y="2028000"/>
            <a:ext cx="1893224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18824" y="1584883"/>
            <a:ext cx="50775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18824" y="1635671"/>
            <a:ext cx="50775" cy="3542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73197" y="1578733"/>
            <a:ext cx="2045970" cy="462280"/>
          </a:xfrm>
          <a:custGeom>
            <a:avLst/>
            <a:gdLst/>
            <a:ahLst/>
            <a:cxnLst/>
            <a:rect l="l" t="t" r="r" b="b"/>
            <a:pathLst>
              <a:path w="2045970" h="462280">
                <a:moveTo>
                  <a:pt x="2045626" y="0"/>
                </a:moveTo>
                <a:lnTo>
                  <a:pt x="0" y="0"/>
                </a:lnTo>
                <a:lnTo>
                  <a:pt x="0" y="411165"/>
                </a:lnTo>
                <a:lnTo>
                  <a:pt x="4008" y="430890"/>
                </a:lnTo>
                <a:lnTo>
                  <a:pt x="14922" y="447043"/>
                </a:lnTo>
                <a:lnTo>
                  <a:pt x="31075" y="457957"/>
                </a:lnTo>
                <a:lnTo>
                  <a:pt x="50800" y="461966"/>
                </a:lnTo>
                <a:lnTo>
                  <a:pt x="1994826" y="461966"/>
                </a:lnTo>
                <a:lnTo>
                  <a:pt x="2014551" y="457957"/>
                </a:lnTo>
                <a:lnTo>
                  <a:pt x="2030704" y="447043"/>
                </a:lnTo>
                <a:lnTo>
                  <a:pt x="2041618" y="430890"/>
                </a:lnTo>
                <a:lnTo>
                  <a:pt x="2045626" y="411165"/>
                </a:lnTo>
                <a:lnTo>
                  <a:pt x="2045626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8824" y="1622971"/>
            <a:ext cx="0" cy="386080"/>
          </a:xfrm>
          <a:custGeom>
            <a:avLst/>
            <a:gdLst/>
            <a:ahLst/>
            <a:cxnLst/>
            <a:rect l="l" t="t" r="r" b="b"/>
            <a:pathLst>
              <a:path h="386080">
                <a:moveTo>
                  <a:pt x="0" y="38597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8824" y="161027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18824" y="159757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18824" y="158487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411298" y="1667586"/>
            <a:ext cx="1845310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430" marR="5080" indent="-253365">
              <a:lnSpc>
                <a:spcPts val="950"/>
              </a:lnSpc>
            </a:pPr>
            <a:r>
              <a:rPr sz="800" spc="20" dirty="0">
                <a:solidFill>
                  <a:srgbClr val="9F20EF"/>
                </a:solidFill>
                <a:latin typeface="Arial"/>
                <a:cs typeface="Arial"/>
              </a:rPr>
              <a:t>"This </a:t>
            </a:r>
            <a:r>
              <a:rPr sz="800" spc="-30" dirty="0">
                <a:solidFill>
                  <a:srgbClr val="9F20EF"/>
                </a:solidFill>
                <a:latin typeface="Arial"/>
                <a:cs typeface="Arial"/>
              </a:rPr>
              <a:t>is also </a:t>
            </a:r>
            <a:r>
              <a:rPr sz="800" spc="-40" dirty="0">
                <a:solidFill>
                  <a:srgbClr val="9F20EF"/>
                </a:solidFill>
                <a:latin typeface="Arial"/>
                <a:cs typeface="Arial"/>
              </a:rPr>
              <a:t>a </a:t>
            </a:r>
            <a:r>
              <a:rPr sz="800" dirty="0">
                <a:solidFill>
                  <a:srgbClr val="9F20EF"/>
                </a:solidFill>
                <a:latin typeface="Arial"/>
                <a:cs typeface="Arial"/>
              </a:rPr>
              <a:t>string </a:t>
            </a:r>
            <a:r>
              <a:rPr sz="800" spc="15" dirty="0">
                <a:solidFill>
                  <a:srgbClr val="9F20EF"/>
                </a:solidFill>
                <a:latin typeface="Arial"/>
                <a:cs typeface="Arial"/>
              </a:rPr>
              <a:t>but </a:t>
            </a:r>
            <a:r>
              <a:rPr sz="800" spc="-50" dirty="0">
                <a:solidFill>
                  <a:srgbClr val="9F20EF"/>
                </a:solidFill>
                <a:latin typeface="Arial"/>
                <a:cs typeface="Arial"/>
              </a:rPr>
              <a:t>we </a:t>
            </a:r>
            <a:r>
              <a:rPr sz="800" spc="10" dirty="0">
                <a:solidFill>
                  <a:srgbClr val="9F20EF"/>
                </a:solidFill>
                <a:latin typeface="Arial"/>
                <a:cs typeface="Arial"/>
              </a:rPr>
              <a:t>will </a:t>
            </a:r>
            <a:r>
              <a:rPr sz="800" spc="15" dirty="0">
                <a:solidFill>
                  <a:srgbClr val="9F20EF"/>
                </a:solidFill>
                <a:latin typeface="Arial"/>
                <a:cs typeface="Arial"/>
              </a:rPr>
              <a:t>not </a:t>
            </a:r>
            <a:r>
              <a:rPr sz="800" spc="-60" dirty="0">
                <a:solidFill>
                  <a:srgbClr val="9F20EF"/>
                </a:solidFill>
                <a:latin typeface="Arial"/>
                <a:cs typeface="Arial"/>
              </a:rPr>
              <a:t>use  </a:t>
            </a:r>
            <a:r>
              <a:rPr sz="800" spc="-20" dirty="0">
                <a:solidFill>
                  <a:srgbClr val="9F20EF"/>
                </a:solidFill>
                <a:latin typeface="Arial"/>
                <a:cs typeface="Arial"/>
              </a:rPr>
              <a:t>double</a:t>
            </a:r>
            <a:r>
              <a:rPr sz="800" spc="-15" dirty="0">
                <a:solidFill>
                  <a:srgbClr val="9F20EF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9F20EF"/>
                </a:solidFill>
                <a:latin typeface="Arial"/>
                <a:cs typeface="Arial"/>
              </a:rPr>
              <a:t>quotes."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373197" y="2078748"/>
            <a:ext cx="2045970" cy="82550"/>
          </a:xfrm>
          <a:custGeom>
            <a:avLst/>
            <a:gdLst/>
            <a:ahLst/>
            <a:cxnLst/>
            <a:rect l="l" t="t" r="r" b="b"/>
            <a:pathLst>
              <a:path w="2045970" h="82550">
                <a:moveTo>
                  <a:pt x="199482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2045626" y="82384"/>
                </a:lnTo>
                <a:lnTo>
                  <a:pt x="2045626" y="50800"/>
                </a:lnTo>
                <a:lnTo>
                  <a:pt x="2041618" y="31075"/>
                </a:lnTo>
                <a:lnTo>
                  <a:pt x="2030704" y="14922"/>
                </a:lnTo>
                <a:lnTo>
                  <a:pt x="2014551" y="4008"/>
                </a:lnTo>
                <a:lnTo>
                  <a:pt x="1994826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23998" y="2414143"/>
            <a:ext cx="101600" cy="101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55323" y="2401442"/>
            <a:ext cx="114276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74798" y="2452243"/>
            <a:ext cx="1893224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18824" y="2129320"/>
            <a:ext cx="50775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18824" y="2180115"/>
            <a:ext cx="50775" cy="23402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73197" y="2123178"/>
            <a:ext cx="2045970" cy="342265"/>
          </a:xfrm>
          <a:custGeom>
            <a:avLst/>
            <a:gdLst/>
            <a:ahLst/>
            <a:cxnLst/>
            <a:rect l="l" t="t" r="r" b="b"/>
            <a:pathLst>
              <a:path w="2045970" h="342264">
                <a:moveTo>
                  <a:pt x="2045626" y="0"/>
                </a:moveTo>
                <a:lnTo>
                  <a:pt x="0" y="0"/>
                </a:lnTo>
                <a:lnTo>
                  <a:pt x="0" y="290965"/>
                </a:lnTo>
                <a:lnTo>
                  <a:pt x="4008" y="310689"/>
                </a:lnTo>
                <a:lnTo>
                  <a:pt x="14922" y="326842"/>
                </a:lnTo>
                <a:lnTo>
                  <a:pt x="31075" y="337756"/>
                </a:lnTo>
                <a:lnTo>
                  <a:pt x="50800" y="341765"/>
                </a:lnTo>
                <a:lnTo>
                  <a:pt x="1994826" y="341765"/>
                </a:lnTo>
                <a:lnTo>
                  <a:pt x="2014551" y="337756"/>
                </a:lnTo>
                <a:lnTo>
                  <a:pt x="2030704" y="326842"/>
                </a:lnTo>
                <a:lnTo>
                  <a:pt x="2041618" y="310689"/>
                </a:lnTo>
                <a:lnTo>
                  <a:pt x="2045626" y="290965"/>
                </a:lnTo>
                <a:lnTo>
                  <a:pt x="2045626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18824" y="2167415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265777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18824" y="215471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18824" y="214201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18824" y="212931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411298" y="2206942"/>
            <a:ext cx="1200785" cy="136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solidFill>
                  <a:srgbClr val="9F20EF"/>
                </a:solidFill>
                <a:latin typeface="Arial"/>
                <a:cs typeface="Arial"/>
              </a:rPr>
              <a:t>"This </a:t>
            </a:r>
            <a:r>
              <a:rPr sz="800" spc="-30" dirty="0">
                <a:solidFill>
                  <a:srgbClr val="9F20EF"/>
                </a:solidFill>
                <a:latin typeface="Arial"/>
                <a:cs typeface="Arial"/>
              </a:rPr>
              <a:t>is </a:t>
            </a:r>
            <a:r>
              <a:rPr sz="800" spc="15" dirty="0">
                <a:solidFill>
                  <a:srgbClr val="9F20EF"/>
                </a:solidFill>
                <a:latin typeface="Arial"/>
                <a:cs typeface="Arial"/>
              </a:rPr>
              <a:t>not </a:t>
            </a:r>
            <a:r>
              <a:rPr sz="800" spc="-40" dirty="0">
                <a:solidFill>
                  <a:srgbClr val="9F20EF"/>
                </a:solidFill>
                <a:latin typeface="Arial"/>
                <a:cs typeface="Arial"/>
              </a:rPr>
              <a:t>a  </a:t>
            </a:r>
            <a:r>
              <a:rPr sz="800" spc="-20" dirty="0">
                <a:solidFill>
                  <a:srgbClr val="9F20EF"/>
                </a:solidFill>
                <a:latin typeface="Arial"/>
                <a:cs typeface="Arial"/>
              </a:rPr>
              <a:t>legal</a:t>
            </a:r>
            <a:r>
              <a:rPr sz="800" spc="110" dirty="0">
                <a:solidFill>
                  <a:srgbClr val="9F20EF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9F20EF"/>
                </a:solidFill>
                <a:latin typeface="Arial"/>
                <a:cs typeface="Arial"/>
              </a:rPr>
              <a:t>string</a:t>
            </a:r>
            <a:r>
              <a:rPr sz="800" spc="1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endParaRPr sz="800">
              <a:latin typeface="Arial Unicode MS"/>
              <a:cs typeface="Arial Unicode MS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15</a:t>
            </a:fld>
            <a:r>
              <a:rPr spc="25" dirty="0"/>
              <a:t>/31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Data</a:t>
            </a:r>
            <a:r>
              <a:rPr spc="-20" dirty="0"/>
              <a:t> </a:t>
            </a:r>
            <a:r>
              <a:rPr spc="-65" dirty="0"/>
              <a:t>types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10" dirty="0"/>
              <a:t>string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336702" y="1548790"/>
            <a:ext cx="1722004" cy="3770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 indent="-167640">
              <a:lnSpc>
                <a:spcPct val="100000"/>
              </a:lnSpc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30" dirty="0">
                <a:latin typeface="Arial"/>
                <a:cs typeface="Arial"/>
              </a:rPr>
              <a:t>Internal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quotes</a:t>
            </a:r>
            <a:endParaRPr sz="1100" dirty="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lang="en-IE" sz="1100" spc="-105" dirty="0" smtClean="0">
                <a:latin typeface="Arial"/>
                <a:cs typeface="Arial"/>
              </a:rPr>
              <a:t>Can </a:t>
            </a:r>
            <a:r>
              <a:rPr lang="en-IE" sz="1100" spc="-105" dirty="0">
                <a:latin typeface="Arial"/>
                <a:cs typeface="Arial"/>
              </a:rPr>
              <a:t>u</a:t>
            </a:r>
            <a:r>
              <a:rPr sz="1100" spc="-105" dirty="0" smtClean="0">
                <a:latin typeface="Arial"/>
                <a:cs typeface="Arial"/>
              </a:rPr>
              <a:t>se  </a:t>
            </a:r>
            <a:r>
              <a:rPr sz="1100" spc="-95" dirty="0">
                <a:latin typeface="Arial"/>
                <a:cs typeface="Arial"/>
              </a:rPr>
              <a:t>escape  sequence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b="1" spc="320" dirty="0">
                <a:latin typeface="Arial"/>
                <a:cs typeface="Arial"/>
              </a:rPr>
              <a:t>\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62149" y="1332407"/>
            <a:ext cx="2357120" cy="82550"/>
          </a:xfrm>
          <a:custGeom>
            <a:avLst/>
            <a:gdLst/>
            <a:ahLst/>
            <a:cxnLst/>
            <a:rect l="l" t="t" r="r" b="b"/>
            <a:pathLst>
              <a:path w="2357120" h="82550">
                <a:moveTo>
                  <a:pt x="230587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2356678" y="82384"/>
                </a:lnTo>
                <a:lnTo>
                  <a:pt x="2356678" y="50800"/>
                </a:lnTo>
                <a:lnTo>
                  <a:pt x="2352669" y="31075"/>
                </a:lnTo>
                <a:lnTo>
                  <a:pt x="2341755" y="14922"/>
                </a:lnTo>
                <a:lnTo>
                  <a:pt x="2325602" y="4008"/>
                </a:lnTo>
                <a:lnTo>
                  <a:pt x="2305877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12949" y="2028393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55326" y="2015693"/>
            <a:ext cx="114273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3750" y="2066493"/>
            <a:ext cx="2204276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18827" y="1382979"/>
            <a:ext cx="50772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18827" y="1433763"/>
            <a:ext cx="50772" cy="5946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62149" y="1376825"/>
            <a:ext cx="2357120" cy="702945"/>
          </a:xfrm>
          <a:custGeom>
            <a:avLst/>
            <a:gdLst/>
            <a:ahLst/>
            <a:cxnLst/>
            <a:rect l="l" t="t" r="r" b="b"/>
            <a:pathLst>
              <a:path w="2357120" h="702944">
                <a:moveTo>
                  <a:pt x="2356678" y="0"/>
                </a:moveTo>
                <a:lnTo>
                  <a:pt x="0" y="0"/>
                </a:lnTo>
                <a:lnTo>
                  <a:pt x="0" y="651567"/>
                </a:lnTo>
                <a:lnTo>
                  <a:pt x="4008" y="671292"/>
                </a:lnTo>
                <a:lnTo>
                  <a:pt x="14922" y="687445"/>
                </a:lnTo>
                <a:lnTo>
                  <a:pt x="31075" y="698359"/>
                </a:lnTo>
                <a:lnTo>
                  <a:pt x="50800" y="702367"/>
                </a:lnTo>
                <a:lnTo>
                  <a:pt x="2305877" y="702367"/>
                </a:lnTo>
                <a:lnTo>
                  <a:pt x="2325602" y="698359"/>
                </a:lnTo>
                <a:lnTo>
                  <a:pt x="2341755" y="687445"/>
                </a:lnTo>
                <a:lnTo>
                  <a:pt x="2352669" y="671292"/>
                </a:lnTo>
                <a:lnTo>
                  <a:pt x="2356678" y="651567"/>
                </a:lnTo>
                <a:lnTo>
                  <a:pt x="2356678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18827" y="1421063"/>
            <a:ext cx="0" cy="626745"/>
          </a:xfrm>
          <a:custGeom>
            <a:avLst/>
            <a:gdLst/>
            <a:ahLst/>
            <a:cxnLst/>
            <a:rect l="l" t="t" r="r" b="b"/>
            <a:pathLst>
              <a:path h="626744">
                <a:moveTo>
                  <a:pt x="0" y="62637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18827" y="14083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18827" y="13956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18827" y="13829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197049" y="1460601"/>
            <a:ext cx="2083435" cy="139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 </a:t>
            </a:r>
            <a:r>
              <a:rPr sz="800" spc="-60" dirty="0">
                <a:latin typeface="Courier New"/>
                <a:cs typeface="Courier New"/>
              </a:rPr>
              <a:t>s </a:t>
            </a:r>
            <a:r>
              <a:rPr sz="800" spc="190" dirty="0">
                <a:latin typeface="Arial"/>
                <a:cs typeface="Arial"/>
              </a:rPr>
              <a:t>= </a:t>
            </a:r>
            <a:r>
              <a:rPr sz="800" spc="4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40" dirty="0">
                <a:solidFill>
                  <a:srgbClr val="9F20EF"/>
                </a:solidFill>
                <a:latin typeface="Arial"/>
                <a:cs typeface="Arial"/>
              </a:rPr>
              <a:t>What\</a:t>
            </a:r>
            <a:r>
              <a:rPr sz="800" spc="4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40" dirty="0">
                <a:solidFill>
                  <a:srgbClr val="9F20EF"/>
                </a:solidFill>
                <a:latin typeface="Arial"/>
                <a:cs typeface="Arial"/>
              </a:rPr>
              <a:t>s </a:t>
            </a:r>
            <a:r>
              <a:rPr sz="800" spc="-40" dirty="0">
                <a:solidFill>
                  <a:srgbClr val="9F20EF"/>
                </a:solidFill>
                <a:latin typeface="Arial"/>
                <a:cs typeface="Arial"/>
              </a:rPr>
              <a:t>a </a:t>
            </a:r>
            <a:r>
              <a:rPr sz="800" spc="45" dirty="0">
                <a:solidFill>
                  <a:srgbClr val="9F20EF"/>
                </a:solidFill>
                <a:latin typeface="Arial"/>
                <a:cs typeface="Arial"/>
              </a:rPr>
              <a:t>\"celeb\" </a:t>
            </a:r>
            <a:r>
              <a:rPr sz="800" spc="-25" dirty="0">
                <a:solidFill>
                  <a:srgbClr val="9F20EF"/>
                </a:solidFill>
                <a:latin typeface="Arial"/>
                <a:cs typeface="Arial"/>
              </a:rPr>
              <a:t>famous</a:t>
            </a:r>
            <a:r>
              <a:rPr sz="800" spc="5" dirty="0">
                <a:solidFill>
                  <a:srgbClr val="9F20EF"/>
                </a:solidFill>
                <a:latin typeface="Arial"/>
                <a:cs typeface="Arial"/>
              </a:rPr>
              <a:t> for?</a:t>
            </a:r>
            <a:r>
              <a:rPr sz="800" spc="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5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97049" y="1701000"/>
            <a:ext cx="149352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10" dirty="0">
                <a:solidFill>
                  <a:srgbClr val="218A21"/>
                </a:solidFill>
                <a:latin typeface="Arial"/>
                <a:cs typeface="Arial"/>
              </a:rPr>
              <a:t>What</a:t>
            </a:r>
            <a:r>
              <a:rPr sz="800" spc="10" dirty="0">
                <a:solidFill>
                  <a:srgbClr val="218A21"/>
                </a:solidFill>
                <a:latin typeface="Arial Unicode MS"/>
                <a:cs typeface="Arial Unicode MS"/>
              </a:rPr>
              <a:t>'</a:t>
            </a:r>
            <a:r>
              <a:rPr sz="800" spc="10" dirty="0">
                <a:solidFill>
                  <a:srgbClr val="218A21"/>
                </a:solidFill>
                <a:latin typeface="Arial"/>
                <a:cs typeface="Arial"/>
              </a:rPr>
              <a:t>s </a:t>
            </a:r>
            <a:r>
              <a:rPr sz="800" spc="-40" dirty="0">
                <a:solidFill>
                  <a:srgbClr val="218A21"/>
                </a:solidFill>
                <a:latin typeface="Arial"/>
                <a:cs typeface="Arial"/>
              </a:rPr>
              <a:t>a 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"celeb"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famous</a:t>
            </a:r>
            <a:r>
              <a:rPr sz="800" spc="-6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for?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-35" dirty="0">
                <a:latin typeface="Courier New"/>
                <a:cs typeface="Courier New"/>
              </a:rPr>
              <a:t>console</a:t>
            </a:r>
            <a:r>
              <a:rPr sz="800" spc="-35" dirty="0">
                <a:latin typeface="Arial"/>
                <a:cs typeface="Arial"/>
              </a:rPr>
              <a:t>.</a:t>
            </a:r>
            <a:r>
              <a:rPr sz="800" spc="-35" dirty="0">
                <a:latin typeface="Courier New"/>
                <a:cs typeface="Courier New"/>
              </a:rPr>
              <a:t>log</a:t>
            </a:r>
            <a:r>
              <a:rPr sz="800" spc="-35" dirty="0">
                <a:latin typeface="Arial"/>
                <a:cs typeface="Arial"/>
              </a:rPr>
              <a:t>(</a:t>
            </a:r>
            <a:r>
              <a:rPr sz="800" spc="-35" dirty="0">
                <a:latin typeface="Courier New"/>
                <a:cs typeface="Courier New"/>
              </a:rPr>
              <a:t>s</a:t>
            </a:r>
            <a:r>
              <a:rPr sz="800" spc="-35" dirty="0">
                <a:latin typeface="Arial"/>
                <a:cs typeface="Arial"/>
              </a:rPr>
              <a:t>);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16</a:t>
            </a:fld>
            <a:r>
              <a:rPr spc="25" dirty="0"/>
              <a:t>/31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Data</a:t>
            </a:r>
            <a:r>
              <a:rPr spc="-20" dirty="0"/>
              <a:t> </a:t>
            </a:r>
            <a:r>
              <a:rPr spc="-65" dirty="0"/>
              <a:t>types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10" dirty="0"/>
              <a:t>null </a:t>
            </a:r>
            <a:r>
              <a:rPr sz="900" spc="95" dirty="0"/>
              <a:t>&amp;</a:t>
            </a:r>
            <a:r>
              <a:rPr sz="900" spc="45" dirty="0"/>
              <a:t> </a:t>
            </a:r>
            <a:r>
              <a:rPr sz="900" spc="-35" dirty="0"/>
              <a:t>undefined</a:t>
            </a:r>
            <a:endParaRPr sz="900"/>
          </a:p>
        </p:txBody>
      </p:sp>
      <p:sp>
        <p:nvSpPr>
          <p:cNvPr id="4" name="object 4"/>
          <p:cNvSpPr/>
          <p:nvPr/>
        </p:nvSpPr>
        <p:spPr>
          <a:xfrm>
            <a:off x="359994" y="2459202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6" y="1933968"/>
            <a:ext cx="50751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450" y="1488090"/>
            <a:ext cx="3989704" cy="582295"/>
          </a:xfrm>
          <a:custGeom>
            <a:avLst/>
            <a:gdLst/>
            <a:ahLst/>
            <a:cxnLst/>
            <a:rect l="l" t="t" r="r" b="b"/>
            <a:pathLst>
              <a:path w="3989704" h="582294">
                <a:moveTo>
                  <a:pt x="3989652" y="0"/>
                </a:moveTo>
                <a:lnTo>
                  <a:pt x="0" y="0"/>
                </a:lnTo>
                <a:lnTo>
                  <a:pt x="0" y="531366"/>
                </a:lnTo>
                <a:lnTo>
                  <a:pt x="4008" y="551091"/>
                </a:lnTo>
                <a:lnTo>
                  <a:pt x="14922" y="567244"/>
                </a:lnTo>
                <a:lnTo>
                  <a:pt x="31075" y="578158"/>
                </a:lnTo>
                <a:lnTo>
                  <a:pt x="50800" y="582166"/>
                </a:lnTo>
                <a:lnTo>
                  <a:pt x="3938852" y="582166"/>
                </a:lnTo>
                <a:lnTo>
                  <a:pt x="3958576" y="578158"/>
                </a:lnTo>
                <a:lnTo>
                  <a:pt x="3974729" y="567244"/>
                </a:lnTo>
                <a:lnTo>
                  <a:pt x="3985644" y="551091"/>
                </a:lnTo>
                <a:lnTo>
                  <a:pt x="3989652" y="531366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195937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194667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193397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9994" y="3003638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846" y="2598610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1140" y="2145957"/>
            <a:ext cx="3989704" cy="462280"/>
          </a:xfrm>
          <a:custGeom>
            <a:avLst/>
            <a:gdLst/>
            <a:ahLst/>
            <a:cxnLst/>
            <a:rect l="l" t="t" r="r" b="b"/>
            <a:pathLst>
              <a:path w="3989704" h="462280">
                <a:moveTo>
                  <a:pt x="3989652" y="0"/>
                </a:moveTo>
                <a:lnTo>
                  <a:pt x="0" y="0"/>
                </a:lnTo>
                <a:lnTo>
                  <a:pt x="0" y="411165"/>
                </a:lnTo>
                <a:lnTo>
                  <a:pt x="4008" y="430890"/>
                </a:lnTo>
                <a:lnTo>
                  <a:pt x="14922" y="447043"/>
                </a:lnTo>
                <a:lnTo>
                  <a:pt x="31075" y="457957"/>
                </a:lnTo>
                <a:lnTo>
                  <a:pt x="50800" y="461966"/>
                </a:lnTo>
                <a:lnTo>
                  <a:pt x="3938852" y="461966"/>
                </a:lnTo>
                <a:lnTo>
                  <a:pt x="3958576" y="457957"/>
                </a:lnTo>
                <a:lnTo>
                  <a:pt x="3974729" y="447043"/>
                </a:lnTo>
                <a:lnTo>
                  <a:pt x="3985644" y="430890"/>
                </a:lnTo>
                <a:lnTo>
                  <a:pt x="3989652" y="411165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846" y="262401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261131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259861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47294" y="734885"/>
            <a:ext cx="3227070" cy="1762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" indent="-167640">
              <a:lnSpc>
                <a:spcPct val="100000"/>
              </a:lnSpc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55" dirty="0">
                <a:latin typeface="Arial"/>
                <a:cs typeface="Arial"/>
              </a:rPr>
              <a:t>Variable </a:t>
            </a:r>
            <a:r>
              <a:rPr sz="1100" spc="-15" dirty="0">
                <a:latin typeface="Arial"/>
                <a:cs typeface="Arial"/>
              </a:rPr>
              <a:t>not </a:t>
            </a:r>
            <a:r>
              <a:rPr sz="1100" spc="-85" dirty="0">
                <a:latin typeface="Arial"/>
                <a:cs typeface="Arial"/>
              </a:rPr>
              <a:t>assigned  </a:t>
            </a:r>
            <a:r>
              <a:rPr sz="1100" spc="-90" dirty="0">
                <a:latin typeface="Arial"/>
                <a:cs typeface="Arial"/>
              </a:rPr>
              <a:t>a  </a:t>
            </a:r>
            <a:r>
              <a:rPr sz="1100" spc="-60" dirty="0">
                <a:latin typeface="Arial"/>
                <a:cs typeface="Arial"/>
              </a:rPr>
              <a:t>value </a:t>
            </a:r>
            <a:r>
              <a:rPr sz="1100" spc="-65" dirty="0">
                <a:latin typeface="Arial"/>
                <a:cs typeface="Arial"/>
              </a:rPr>
              <a:t>is </a:t>
            </a:r>
            <a:r>
              <a:rPr sz="1100" spc="-20" dirty="0">
                <a:latin typeface="Arial"/>
                <a:cs typeface="Arial"/>
              </a:rPr>
              <a:t>of </a:t>
            </a:r>
            <a:r>
              <a:rPr sz="1100" spc="-35" dirty="0">
                <a:latin typeface="Arial"/>
                <a:cs typeface="Arial"/>
              </a:rPr>
              <a:t>type </a:t>
            </a:r>
            <a:r>
              <a:rPr sz="1100" b="1" spc="-50" dirty="0" smtClean="0">
                <a:latin typeface="Arial"/>
                <a:cs typeface="Arial"/>
              </a:rPr>
              <a:t>undefined</a:t>
            </a:r>
            <a:endParaRPr sz="1100" dirty="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90195" algn="l"/>
              </a:tabLst>
            </a:pPr>
            <a:r>
              <a:rPr sz="1100" b="1" spc="-45" dirty="0">
                <a:latin typeface="Arial"/>
                <a:cs typeface="Arial"/>
              </a:rPr>
              <a:t>null </a:t>
            </a:r>
            <a:r>
              <a:rPr sz="1100" spc="-50" dirty="0">
                <a:latin typeface="Arial"/>
                <a:cs typeface="Arial"/>
              </a:rPr>
              <a:t>indicates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95" dirty="0">
                <a:latin typeface="Arial"/>
                <a:cs typeface="Arial"/>
              </a:rPr>
              <a:t>absence  </a:t>
            </a:r>
            <a:r>
              <a:rPr sz="1100" spc="-20" dirty="0">
                <a:latin typeface="Arial"/>
                <a:cs typeface="Arial"/>
              </a:rPr>
              <a:t>of </a:t>
            </a:r>
            <a:r>
              <a:rPr sz="1100" spc="-90" dirty="0">
                <a:latin typeface="Arial"/>
                <a:cs typeface="Arial"/>
              </a:rPr>
              <a:t>a </a:t>
            </a:r>
            <a:r>
              <a:rPr sz="1100" spc="-60" dirty="0" smtClean="0">
                <a:latin typeface="Arial"/>
                <a:cs typeface="Arial"/>
              </a:rPr>
              <a:t>value</a:t>
            </a:r>
            <a:endParaRPr sz="1100" dirty="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5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100" dirty="0" smtClean="0">
                <a:latin typeface="Arial"/>
                <a:cs typeface="Arial"/>
              </a:rPr>
              <a:t>Some  </a:t>
            </a:r>
            <a:r>
              <a:rPr sz="1100" spc="-70" dirty="0">
                <a:latin typeface="Arial"/>
                <a:cs typeface="Arial"/>
              </a:rPr>
              <a:t>experienced  developers </a:t>
            </a:r>
            <a:r>
              <a:rPr sz="1100" spc="-60" dirty="0" smtClean="0">
                <a:latin typeface="Arial"/>
                <a:cs typeface="Arial"/>
              </a:rPr>
              <a:t>no </a:t>
            </a:r>
            <a:r>
              <a:rPr sz="1100" spc="-55" dirty="0">
                <a:latin typeface="Arial"/>
                <a:cs typeface="Arial"/>
              </a:rPr>
              <a:t>longer </a:t>
            </a:r>
            <a:r>
              <a:rPr sz="1100" spc="-105" dirty="0">
                <a:latin typeface="Arial"/>
                <a:cs typeface="Arial"/>
              </a:rPr>
              <a:t>use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null</a:t>
            </a:r>
            <a:r>
              <a:rPr sz="1100" spc="-2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09220">
              <a:lnSpc>
                <a:spcPts val="955"/>
              </a:lnSpc>
            </a:pPr>
            <a:r>
              <a:rPr sz="800" spc="-60" dirty="0">
                <a:latin typeface="Courier New"/>
                <a:cs typeface="Courier New"/>
              </a:rPr>
              <a:t>var</a:t>
            </a:r>
            <a:r>
              <a:rPr sz="800" spc="-210" dirty="0">
                <a:latin typeface="Courier New"/>
                <a:cs typeface="Courier New"/>
              </a:rPr>
              <a:t> </a:t>
            </a:r>
            <a:r>
              <a:rPr sz="800" spc="-50" dirty="0">
                <a:latin typeface="Courier New"/>
                <a:cs typeface="Courier New"/>
              </a:rPr>
              <a:t>planes</a:t>
            </a:r>
            <a:r>
              <a:rPr sz="800" spc="-50" dirty="0">
                <a:latin typeface="Arial"/>
                <a:cs typeface="Arial"/>
              </a:rPr>
              <a:t>;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4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218A21"/>
                </a:solidFill>
                <a:latin typeface="Arial"/>
                <a:cs typeface="Arial"/>
              </a:rPr>
              <a:t>=&gt;</a:t>
            </a:r>
            <a:r>
              <a:rPr sz="800" spc="4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undefined</a:t>
            </a:r>
            <a:endParaRPr sz="800" dirty="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30" dirty="0">
                <a:solidFill>
                  <a:srgbClr val="218A21"/>
                </a:solidFill>
                <a:latin typeface="Arial"/>
                <a:cs typeface="Arial"/>
              </a:rPr>
              <a:t>A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language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error </a:t>
            </a:r>
            <a:r>
              <a:rPr sz="800" spc="5" dirty="0">
                <a:solidFill>
                  <a:srgbClr val="218A21"/>
                </a:solidFill>
                <a:latin typeface="Arial"/>
                <a:cs typeface="Arial"/>
              </a:rPr>
              <a:t>in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ES5,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fixed</a:t>
            </a:r>
            <a:r>
              <a:rPr sz="800" spc="18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218A21"/>
                </a:solidFill>
                <a:latin typeface="Arial"/>
                <a:cs typeface="Arial"/>
              </a:rPr>
              <a:t>ES6</a:t>
            </a:r>
            <a:endParaRPr sz="800" dirty="0">
              <a:latin typeface="Arial"/>
              <a:cs typeface="Arial"/>
            </a:endParaRPr>
          </a:p>
          <a:p>
            <a:pPr marL="109220">
              <a:lnSpc>
                <a:spcPts val="955"/>
              </a:lnSpc>
            </a:pPr>
            <a:r>
              <a:rPr sz="800" spc="-50" dirty="0">
                <a:latin typeface="Courier New"/>
                <a:cs typeface="Courier New"/>
              </a:rPr>
              <a:t>console</a:t>
            </a:r>
            <a:r>
              <a:rPr sz="800" spc="-50" dirty="0">
                <a:latin typeface="Arial"/>
                <a:cs typeface="Arial"/>
              </a:rPr>
              <a:t>.</a:t>
            </a:r>
            <a:r>
              <a:rPr sz="800" spc="-50" dirty="0">
                <a:latin typeface="Courier New"/>
                <a:cs typeface="Courier New"/>
              </a:rPr>
              <a:t>log</a:t>
            </a:r>
            <a:r>
              <a:rPr sz="800" spc="-50" dirty="0">
                <a:latin typeface="Arial"/>
                <a:cs typeface="Arial"/>
              </a:rPr>
              <a:t>(</a:t>
            </a:r>
            <a:r>
              <a:rPr sz="800" spc="-50" dirty="0">
                <a:latin typeface="Courier New"/>
                <a:cs typeface="Courier New"/>
              </a:rPr>
              <a:t>typeof </a:t>
            </a:r>
            <a:r>
              <a:rPr sz="800" spc="-35" dirty="0">
                <a:latin typeface="Courier New"/>
                <a:cs typeface="Courier New"/>
              </a:rPr>
              <a:t>planes</a:t>
            </a:r>
            <a:r>
              <a:rPr sz="800" spc="-35" dirty="0">
                <a:latin typeface="Arial"/>
                <a:cs typeface="Arial"/>
              </a:rPr>
              <a:t>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190" dirty="0">
                <a:solidFill>
                  <a:srgbClr val="218A21"/>
                </a:solidFill>
                <a:latin typeface="Arial"/>
                <a:cs typeface="Arial"/>
              </a:rPr>
              <a:t>=&gt;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object </a:t>
            </a:r>
            <a:r>
              <a:rPr sz="800" spc="5" dirty="0">
                <a:solidFill>
                  <a:srgbClr val="218A21"/>
                </a:solidFill>
                <a:latin typeface="Arial"/>
                <a:cs typeface="Arial"/>
              </a:rPr>
              <a:t>in </a:t>
            </a:r>
            <a:r>
              <a:rPr sz="800" spc="-40" dirty="0">
                <a:solidFill>
                  <a:srgbClr val="218A21"/>
                </a:solidFill>
                <a:latin typeface="Arial"/>
                <a:cs typeface="Arial"/>
              </a:rPr>
              <a:t>ES5</a:t>
            </a: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 marL="109220">
              <a:lnSpc>
                <a:spcPts val="955"/>
              </a:lnSpc>
              <a:spcBef>
                <a:spcPts val="540"/>
              </a:spcBef>
            </a:pP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</a:t>
            </a:r>
            <a:r>
              <a:rPr sz="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-50" dirty="0">
                <a:latin typeface="Courier New"/>
                <a:cs typeface="Courier New"/>
              </a:rPr>
              <a:t>planes</a:t>
            </a:r>
            <a:r>
              <a:rPr sz="800" spc="-50" dirty="0">
                <a:latin typeface="Arial"/>
                <a:cs typeface="Arial"/>
              </a:rPr>
              <a:t>;</a:t>
            </a:r>
            <a:endParaRPr sz="800" dirty="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-5" dirty="0" smtClean="0">
                <a:solidFill>
                  <a:srgbClr val="218A21"/>
                </a:solidFill>
                <a:latin typeface="Arial"/>
                <a:cs typeface="Arial"/>
              </a:rPr>
              <a:t>SyntaxError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: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Missing </a:t>
            </a:r>
            <a:r>
              <a:rPr sz="800" spc="5" dirty="0">
                <a:solidFill>
                  <a:srgbClr val="218A21"/>
                </a:solidFill>
                <a:latin typeface="Arial"/>
                <a:cs typeface="Arial"/>
              </a:rPr>
              <a:t>initializer in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const </a:t>
            </a:r>
            <a:r>
              <a:rPr sz="800" spc="2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declaration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17</a:t>
            </a:fld>
            <a:r>
              <a:rPr spc="25" dirty="0"/>
              <a:t>/31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Data</a:t>
            </a:r>
            <a:r>
              <a:rPr spc="-20" dirty="0"/>
              <a:t> </a:t>
            </a:r>
            <a:r>
              <a:rPr spc="-65" dirty="0"/>
              <a:t>types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30" dirty="0"/>
              <a:t>symbol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09193" y="1732736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2669120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5" y="2656420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2707221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6" y="1783295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6" y="1834089"/>
            <a:ext cx="50751" cy="8350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1777151"/>
            <a:ext cx="3989704" cy="942975"/>
          </a:xfrm>
          <a:custGeom>
            <a:avLst/>
            <a:gdLst/>
            <a:ahLst/>
            <a:cxnLst/>
            <a:rect l="l" t="t" r="r" b="b"/>
            <a:pathLst>
              <a:path w="3989704" h="942975">
                <a:moveTo>
                  <a:pt x="3989652" y="0"/>
                </a:moveTo>
                <a:lnTo>
                  <a:pt x="0" y="0"/>
                </a:lnTo>
                <a:lnTo>
                  <a:pt x="0" y="891969"/>
                </a:lnTo>
                <a:lnTo>
                  <a:pt x="4008" y="911693"/>
                </a:lnTo>
                <a:lnTo>
                  <a:pt x="14922" y="927846"/>
                </a:lnTo>
                <a:lnTo>
                  <a:pt x="31075" y="938760"/>
                </a:lnTo>
                <a:lnTo>
                  <a:pt x="50800" y="942769"/>
                </a:lnTo>
                <a:lnTo>
                  <a:pt x="3938852" y="942769"/>
                </a:lnTo>
                <a:lnTo>
                  <a:pt x="3958576" y="938760"/>
                </a:lnTo>
                <a:lnTo>
                  <a:pt x="3974729" y="927846"/>
                </a:lnTo>
                <a:lnTo>
                  <a:pt x="3985644" y="911693"/>
                </a:lnTo>
                <a:lnTo>
                  <a:pt x="3989652" y="891969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1821389"/>
            <a:ext cx="0" cy="866775"/>
          </a:xfrm>
          <a:custGeom>
            <a:avLst/>
            <a:gdLst/>
            <a:ahLst/>
            <a:cxnLst/>
            <a:rect l="l" t="t" r="r" b="b"/>
            <a:pathLst>
              <a:path h="866775">
                <a:moveTo>
                  <a:pt x="0" y="86678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18086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17959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17832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899629"/>
            <a:ext cx="2329180" cy="1701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5" dirty="0">
                <a:latin typeface="Arial"/>
                <a:cs typeface="Arial"/>
              </a:rPr>
              <a:t>Associated </a:t>
            </a:r>
            <a:r>
              <a:rPr sz="1100" spc="-50" dirty="0">
                <a:latin typeface="Arial"/>
                <a:cs typeface="Arial"/>
              </a:rPr>
              <a:t>wrapper </a:t>
            </a:r>
            <a:r>
              <a:rPr sz="1100" spc="-85" dirty="0">
                <a:latin typeface="Arial"/>
                <a:cs typeface="Arial"/>
              </a:rPr>
              <a:t>class 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Symbol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40" dirty="0">
                <a:latin typeface="Arial"/>
                <a:cs typeface="Arial"/>
              </a:rPr>
              <a:t>Introduced </a:t>
            </a:r>
            <a:r>
              <a:rPr sz="1100" spc="-20" dirty="0">
                <a:latin typeface="Arial"/>
                <a:cs typeface="Arial"/>
              </a:rPr>
              <a:t>in</a:t>
            </a:r>
            <a:r>
              <a:rPr sz="1100" spc="10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ES6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85" dirty="0">
                <a:latin typeface="Arial"/>
                <a:cs typeface="Arial"/>
              </a:rPr>
              <a:t>Can  </a:t>
            </a:r>
            <a:r>
              <a:rPr sz="1100" spc="-65" dirty="0">
                <a:latin typeface="Arial"/>
                <a:cs typeface="Arial"/>
              </a:rPr>
              <a:t>generate </a:t>
            </a:r>
            <a:r>
              <a:rPr sz="1100" spc="-55" dirty="0">
                <a:latin typeface="Arial"/>
                <a:cs typeface="Arial"/>
              </a:rPr>
              <a:t>unique </a:t>
            </a:r>
            <a:r>
              <a:rPr sz="1100" spc="-40" dirty="0">
                <a:latin typeface="Arial"/>
                <a:cs typeface="Arial"/>
              </a:rPr>
              <a:t>property</a:t>
            </a:r>
            <a:r>
              <a:rPr sz="1100" spc="180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keys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40" dirty="0">
                <a:latin typeface="Arial"/>
                <a:cs typeface="Arial"/>
              </a:rPr>
              <a:t>Eliminates risk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collision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1035685">
              <a:lnSpc>
                <a:spcPts val="950"/>
              </a:lnSpc>
            </a:pPr>
            <a:r>
              <a:rPr sz="800" spc="-60" dirty="0">
                <a:latin typeface="Courier New"/>
                <a:cs typeface="Courier New"/>
              </a:rPr>
              <a:t>let</a:t>
            </a:r>
            <a:r>
              <a:rPr sz="800" spc="-215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uniqueKey</a:t>
            </a:r>
            <a:r>
              <a:rPr sz="800" spc="-215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spc="-25" dirty="0">
                <a:latin typeface="Courier New"/>
                <a:cs typeface="Courier New"/>
              </a:rPr>
              <a:t>Symbol</a:t>
            </a:r>
            <a:r>
              <a:rPr sz="800" spc="-25" dirty="0">
                <a:latin typeface="Arial"/>
                <a:cs typeface="Arial"/>
              </a:rPr>
              <a:t>();  </a:t>
            </a:r>
            <a:r>
              <a:rPr sz="800" spc="-60" dirty="0">
                <a:latin typeface="Courier New"/>
                <a:cs typeface="Courier New"/>
              </a:rPr>
              <a:t>obj</a:t>
            </a:r>
            <a:r>
              <a:rPr sz="800" spc="-240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spc="105" dirty="0">
                <a:latin typeface="Arial"/>
                <a:cs typeface="Arial"/>
              </a:rPr>
              <a:t>{};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10"/>
              </a:lnSpc>
            </a:pPr>
            <a:r>
              <a:rPr sz="800" spc="-50" dirty="0">
                <a:latin typeface="Courier New"/>
                <a:cs typeface="Courier New"/>
              </a:rPr>
              <a:t>obj</a:t>
            </a:r>
            <a:r>
              <a:rPr sz="800" spc="-50" dirty="0">
                <a:latin typeface="Arial"/>
                <a:cs typeface="Arial"/>
              </a:rPr>
              <a:t>[</a:t>
            </a:r>
            <a:r>
              <a:rPr sz="800" spc="-50" dirty="0">
                <a:latin typeface="Courier New"/>
                <a:cs typeface="Courier New"/>
              </a:rPr>
              <a:t>uniqueKey</a:t>
            </a:r>
            <a:r>
              <a:rPr sz="800" spc="-50" dirty="0">
                <a:latin typeface="Arial"/>
                <a:cs typeface="Arial"/>
              </a:rPr>
              <a:t>] 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5" dirty="0">
                <a:solidFill>
                  <a:srgbClr val="9F20EF"/>
                </a:solidFill>
                <a:latin typeface="Arial"/>
                <a:cs typeface="Arial"/>
              </a:rPr>
              <a:t>unique</a:t>
            </a:r>
            <a:r>
              <a:rPr sz="800" spc="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5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12700" marR="5080">
              <a:lnSpc>
                <a:spcPts val="950"/>
              </a:lnSpc>
              <a:spcBef>
                <a:spcPts val="30"/>
              </a:spcBef>
            </a:pPr>
            <a:r>
              <a:rPr sz="800" spc="-40" dirty="0">
                <a:latin typeface="Courier New"/>
                <a:cs typeface="Courier New"/>
              </a:rPr>
              <a:t>console</a:t>
            </a:r>
            <a:r>
              <a:rPr sz="800" spc="-40" dirty="0">
                <a:latin typeface="Arial"/>
                <a:cs typeface="Arial"/>
              </a:rPr>
              <a:t>.</a:t>
            </a:r>
            <a:r>
              <a:rPr sz="800" spc="-40" dirty="0">
                <a:latin typeface="Courier New"/>
                <a:cs typeface="Courier New"/>
              </a:rPr>
              <a:t>log</a:t>
            </a:r>
            <a:r>
              <a:rPr sz="800" spc="-40" dirty="0">
                <a:latin typeface="Arial"/>
                <a:cs typeface="Arial"/>
              </a:rPr>
              <a:t>(</a:t>
            </a:r>
            <a:r>
              <a:rPr sz="800" spc="-40" dirty="0">
                <a:latin typeface="Courier New"/>
                <a:cs typeface="Courier New"/>
              </a:rPr>
              <a:t>obj</a:t>
            </a:r>
            <a:r>
              <a:rPr sz="800" spc="-40" dirty="0">
                <a:latin typeface="Arial"/>
                <a:cs typeface="Arial"/>
              </a:rPr>
              <a:t>[</a:t>
            </a:r>
            <a:r>
              <a:rPr sz="800" spc="-40" dirty="0">
                <a:latin typeface="Courier New"/>
                <a:cs typeface="Courier New"/>
              </a:rPr>
              <a:t>uniqueKey</a:t>
            </a:r>
            <a:r>
              <a:rPr sz="800" spc="-40" dirty="0">
                <a:latin typeface="Arial"/>
                <a:cs typeface="Arial"/>
              </a:rPr>
              <a:t>]);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190" dirty="0">
                <a:solidFill>
                  <a:srgbClr val="218A21"/>
                </a:solidFill>
                <a:latin typeface="Arial"/>
                <a:cs typeface="Arial"/>
              </a:rPr>
              <a:t>=&gt;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unique  </a:t>
            </a:r>
            <a:r>
              <a:rPr sz="800" spc="-45" dirty="0">
                <a:latin typeface="Courier New"/>
                <a:cs typeface="Courier New"/>
              </a:rPr>
              <a:t>console</a:t>
            </a:r>
            <a:r>
              <a:rPr sz="800" spc="-45" dirty="0">
                <a:latin typeface="Arial"/>
                <a:cs typeface="Arial"/>
              </a:rPr>
              <a:t>.</a:t>
            </a:r>
            <a:r>
              <a:rPr sz="800" spc="-45" dirty="0">
                <a:latin typeface="Courier New"/>
                <a:cs typeface="Courier New"/>
              </a:rPr>
              <a:t>log</a:t>
            </a:r>
            <a:r>
              <a:rPr sz="800" spc="-45" dirty="0">
                <a:latin typeface="Arial"/>
                <a:cs typeface="Arial"/>
              </a:rPr>
              <a:t>(</a:t>
            </a:r>
            <a:r>
              <a:rPr sz="800" spc="-45" dirty="0">
                <a:latin typeface="Courier New"/>
                <a:cs typeface="Courier New"/>
              </a:rPr>
              <a:t>uniqueKey</a:t>
            </a:r>
            <a:r>
              <a:rPr sz="800" spc="-45" dirty="0">
                <a:latin typeface="Arial"/>
                <a:cs typeface="Arial"/>
              </a:rPr>
              <a:t>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190" dirty="0">
                <a:solidFill>
                  <a:srgbClr val="218A21"/>
                </a:solidFill>
                <a:latin typeface="Arial"/>
                <a:cs typeface="Arial"/>
              </a:rPr>
              <a:t>=&gt; </a:t>
            </a:r>
            <a:r>
              <a:rPr sz="800" spc="5" dirty="0">
                <a:solidFill>
                  <a:srgbClr val="218A21"/>
                </a:solidFill>
                <a:latin typeface="Arial"/>
                <a:cs typeface="Arial"/>
              </a:rPr>
              <a:t>Symbol()  </a:t>
            </a:r>
            <a:r>
              <a:rPr sz="800" spc="-50" dirty="0">
                <a:latin typeface="Courier New"/>
                <a:cs typeface="Courier New"/>
              </a:rPr>
              <a:t>console</a:t>
            </a:r>
            <a:r>
              <a:rPr sz="800" spc="-50" dirty="0">
                <a:latin typeface="Arial"/>
                <a:cs typeface="Arial"/>
              </a:rPr>
              <a:t>.</a:t>
            </a:r>
            <a:r>
              <a:rPr sz="800" spc="-50" dirty="0">
                <a:latin typeface="Courier New"/>
                <a:cs typeface="Courier New"/>
              </a:rPr>
              <a:t>log</a:t>
            </a:r>
            <a:r>
              <a:rPr sz="800" spc="-50" dirty="0">
                <a:latin typeface="Arial"/>
                <a:cs typeface="Arial"/>
              </a:rPr>
              <a:t>(</a:t>
            </a:r>
            <a:r>
              <a:rPr sz="800" spc="-50" dirty="0">
                <a:latin typeface="Courier New"/>
                <a:cs typeface="Courier New"/>
              </a:rPr>
              <a:t>typeof</a:t>
            </a:r>
            <a:r>
              <a:rPr sz="800" spc="-380" dirty="0">
                <a:latin typeface="Courier New"/>
                <a:cs typeface="Courier New"/>
              </a:rPr>
              <a:t> </a:t>
            </a:r>
            <a:r>
              <a:rPr sz="800" spc="-25" dirty="0">
                <a:latin typeface="Arial"/>
                <a:cs typeface="Arial"/>
              </a:rPr>
              <a:t>(</a:t>
            </a:r>
            <a:r>
              <a:rPr sz="800" spc="-25" dirty="0">
                <a:latin typeface="Courier New"/>
                <a:cs typeface="Courier New"/>
              </a:rPr>
              <a:t>uniqueKey</a:t>
            </a:r>
            <a:r>
              <a:rPr sz="800" spc="-25" dirty="0">
                <a:latin typeface="Arial"/>
                <a:cs typeface="Arial"/>
              </a:rPr>
              <a:t>));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190" dirty="0">
                <a:solidFill>
                  <a:srgbClr val="218A21"/>
                </a:solidFill>
                <a:latin typeface="Arial"/>
                <a:cs typeface="Arial"/>
              </a:rPr>
              <a:t>=&gt;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symbol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18</a:t>
            </a:fld>
            <a:r>
              <a:rPr spc="25" dirty="0"/>
              <a:t>/31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Data</a:t>
            </a:r>
            <a:r>
              <a:rPr spc="-20" dirty="0"/>
              <a:t> </a:t>
            </a:r>
            <a:r>
              <a:rPr spc="-65" dirty="0"/>
              <a:t>types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10" dirty="0"/>
              <a:t>Object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227304" y="1359674"/>
            <a:ext cx="1685925" cy="90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30" dirty="0">
                <a:latin typeface="Arial"/>
                <a:cs typeface="Arial"/>
              </a:rPr>
              <a:t>Object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literal</a:t>
            </a:r>
            <a:endParaRPr sz="1100">
              <a:latin typeface="Arial"/>
              <a:cs typeface="Arial"/>
            </a:endParaRPr>
          </a:p>
          <a:p>
            <a:pPr marL="289560" marR="5080" indent="-16764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65" dirty="0">
                <a:latin typeface="Arial"/>
                <a:cs typeface="Arial"/>
              </a:rPr>
              <a:t>comma-separated </a:t>
            </a:r>
            <a:r>
              <a:rPr sz="1100" spc="-10" dirty="0">
                <a:latin typeface="Arial"/>
                <a:cs typeface="Arial"/>
              </a:rPr>
              <a:t>list </a:t>
            </a:r>
            <a:r>
              <a:rPr sz="1100" spc="-20" dirty="0">
                <a:latin typeface="Arial"/>
                <a:cs typeface="Arial"/>
              </a:rPr>
              <a:t>of  </a:t>
            </a:r>
            <a:r>
              <a:rPr sz="1100" spc="-60" dirty="0">
                <a:latin typeface="Arial"/>
                <a:cs typeface="Arial"/>
              </a:rPr>
              <a:t>colon-separated  </a:t>
            </a:r>
            <a:r>
              <a:rPr sz="1100" spc="-70" dirty="0">
                <a:latin typeface="Arial"/>
                <a:cs typeface="Arial"/>
              </a:rPr>
              <a:t>name:value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pairs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sz="1100" spc="-20" dirty="0">
                <a:latin typeface="Arial"/>
                <a:cs typeface="Arial"/>
              </a:rPr>
              <a:t>in </a:t>
            </a:r>
            <a:r>
              <a:rPr sz="1100" spc="-30" dirty="0">
                <a:latin typeface="Arial"/>
                <a:cs typeface="Arial"/>
              </a:rPr>
              <a:t>curly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braces.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78786" y="995870"/>
            <a:ext cx="2240280" cy="82550"/>
          </a:xfrm>
          <a:custGeom>
            <a:avLst/>
            <a:gdLst/>
            <a:ahLst/>
            <a:cxnLst/>
            <a:rect l="l" t="t" r="r" b="b"/>
            <a:pathLst>
              <a:path w="2240279" h="82550">
                <a:moveTo>
                  <a:pt x="2189240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2240041" y="82384"/>
                </a:lnTo>
                <a:lnTo>
                  <a:pt x="2240041" y="50800"/>
                </a:lnTo>
                <a:lnTo>
                  <a:pt x="2236032" y="31075"/>
                </a:lnTo>
                <a:lnTo>
                  <a:pt x="2225118" y="14922"/>
                </a:lnTo>
                <a:lnTo>
                  <a:pt x="2208965" y="4008"/>
                </a:lnTo>
                <a:lnTo>
                  <a:pt x="2189240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29586" y="2052447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55326" y="2039747"/>
            <a:ext cx="114273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0387" y="2090547"/>
            <a:ext cx="2087639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18827" y="1046429"/>
            <a:ext cx="50772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18827" y="1097214"/>
            <a:ext cx="50772" cy="9552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78786" y="1040277"/>
            <a:ext cx="2240280" cy="1062990"/>
          </a:xfrm>
          <a:custGeom>
            <a:avLst/>
            <a:gdLst/>
            <a:ahLst/>
            <a:cxnLst/>
            <a:rect l="l" t="t" r="r" b="b"/>
            <a:pathLst>
              <a:path w="2240279" h="1062989">
                <a:moveTo>
                  <a:pt x="2240041" y="0"/>
                </a:moveTo>
                <a:lnTo>
                  <a:pt x="0" y="0"/>
                </a:lnTo>
                <a:lnTo>
                  <a:pt x="0" y="1012169"/>
                </a:lnTo>
                <a:lnTo>
                  <a:pt x="4008" y="1031894"/>
                </a:lnTo>
                <a:lnTo>
                  <a:pt x="14922" y="1048047"/>
                </a:lnTo>
                <a:lnTo>
                  <a:pt x="31075" y="1058961"/>
                </a:lnTo>
                <a:lnTo>
                  <a:pt x="50800" y="1062970"/>
                </a:lnTo>
                <a:lnTo>
                  <a:pt x="2189240" y="1062970"/>
                </a:lnTo>
                <a:lnTo>
                  <a:pt x="2208965" y="1058961"/>
                </a:lnTo>
                <a:lnTo>
                  <a:pt x="2225118" y="1048047"/>
                </a:lnTo>
                <a:lnTo>
                  <a:pt x="2236032" y="1031894"/>
                </a:lnTo>
                <a:lnTo>
                  <a:pt x="2240041" y="1012169"/>
                </a:lnTo>
                <a:lnTo>
                  <a:pt x="2240041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18827" y="1084514"/>
            <a:ext cx="0" cy="987425"/>
          </a:xfrm>
          <a:custGeom>
            <a:avLst/>
            <a:gdLst/>
            <a:ahLst/>
            <a:cxnLst/>
            <a:rect l="l" t="t" r="r" b="b"/>
            <a:pathLst>
              <a:path h="987425">
                <a:moveTo>
                  <a:pt x="0" y="986982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18827" y="107181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18827" y="105911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18827" y="104641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78786" y="2141295"/>
            <a:ext cx="2240280" cy="82550"/>
          </a:xfrm>
          <a:custGeom>
            <a:avLst/>
            <a:gdLst/>
            <a:ahLst/>
            <a:cxnLst/>
            <a:rect l="l" t="t" r="r" b="b"/>
            <a:pathLst>
              <a:path w="2240279" h="82550">
                <a:moveTo>
                  <a:pt x="2189240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2240041" y="82384"/>
                </a:lnTo>
                <a:lnTo>
                  <a:pt x="2240041" y="50800"/>
                </a:lnTo>
                <a:lnTo>
                  <a:pt x="2236032" y="31075"/>
                </a:lnTo>
                <a:lnTo>
                  <a:pt x="2225118" y="14922"/>
                </a:lnTo>
                <a:lnTo>
                  <a:pt x="2208965" y="4008"/>
                </a:lnTo>
                <a:lnTo>
                  <a:pt x="2189240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29586" y="2476690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55326" y="2463990"/>
            <a:ext cx="114273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80387" y="2514790"/>
            <a:ext cx="2087639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18827" y="2191867"/>
            <a:ext cx="50772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18827" y="2242662"/>
            <a:ext cx="50772" cy="2340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78786" y="2185725"/>
            <a:ext cx="2240280" cy="342265"/>
          </a:xfrm>
          <a:custGeom>
            <a:avLst/>
            <a:gdLst/>
            <a:ahLst/>
            <a:cxnLst/>
            <a:rect l="l" t="t" r="r" b="b"/>
            <a:pathLst>
              <a:path w="2240279" h="342264">
                <a:moveTo>
                  <a:pt x="2240041" y="0"/>
                </a:moveTo>
                <a:lnTo>
                  <a:pt x="0" y="0"/>
                </a:lnTo>
                <a:lnTo>
                  <a:pt x="0" y="290965"/>
                </a:lnTo>
                <a:lnTo>
                  <a:pt x="4008" y="310689"/>
                </a:lnTo>
                <a:lnTo>
                  <a:pt x="14922" y="326842"/>
                </a:lnTo>
                <a:lnTo>
                  <a:pt x="31075" y="337756"/>
                </a:lnTo>
                <a:lnTo>
                  <a:pt x="50800" y="341765"/>
                </a:lnTo>
                <a:lnTo>
                  <a:pt x="2189240" y="341765"/>
                </a:lnTo>
                <a:lnTo>
                  <a:pt x="2208965" y="337756"/>
                </a:lnTo>
                <a:lnTo>
                  <a:pt x="2225118" y="326842"/>
                </a:lnTo>
                <a:lnTo>
                  <a:pt x="2236032" y="310689"/>
                </a:lnTo>
                <a:lnTo>
                  <a:pt x="2240041" y="290965"/>
                </a:lnTo>
                <a:lnTo>
                  <a:pt x="2240041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18827" y="2229962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265777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8827" y="221726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8827" y="220456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18827" y="219186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313673" y="1129131"/>
            <a:ext cx="1548765" cy="1279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 marR="528955" indent="-97155">
              <a:lnSpc>
                <a:spcPts val="950"/>
              </a:lnSpc>
            </a:pP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 </a:t>
            </a:r>
            <a:r>
              <a:rPr sz="800" spc="-60" dirty="0">
                <a:latin typeface="Courier New"/>
                <a:cs typeface="Courier New"/>
              </a:rPr>
              <a:t>book </a:t>
            </a:r>
            <a:r>
              <a:rPr sz="800" spc="190" dirty="0">
                <a:latin typeface="Arial"/>
                <a:cs typeface="Arial"/>
              </a:rPr>
              <a:t>= </a:t>
            </a:r>
            <a:r>
              <a:rPr sz="800" spc="155" dirty="0">
                <a:latin typeface="Arial"/>
                <a:cs typeface="Arial"/>
              </a:rPr>
              <a:t>{  </a:t>
            </a:r>
            <a:r>
              <a:rPr sz="800" spc="-50" dirty="0">
                <a:latin typeface="Courier New"/>
                <a:cs typeface="Courier New"/>
              </a:rPr>
              <a:t>title</a:t>
            </a:r>
            <a:r>
              <a:rPr sz="800" spc="-50" dirty="0">
                <a:latin typeface="Arial"/>
                <a:cs typeface="Arial"/>
              </a:rPr>
              <a:t>: </a:t>
            </a:r>
            <a:r>
              <a:rPr sz="800" spc="1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10" dirty="0">
                <a:solidFill>
                  <a:srgbClr val="9F20EF"/>
                </a:solidFill>
                <a:latin typeface="Arial"/>
                <a:cs typeface="Arial"/>
              </a:rPr>
              <a:t>Java</a:t>
            </a:r>
            <a:r>
              <a:rPr sz="800" spc="1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10" dirty="0">
                <a:latin typeface="Arial"/>
                <a:cs typeface="Arial"/>
              </a:rPr>
              <a:t>,  </a:t>
            </a:r>
            <a:r>
              <a:rPr sz="800" spc="-50" dirty="0">
                <a:latin typeface="Courier New"/>
                <a:cs typeface="Courier New"/>
              </a:rPr>
              <a:t>author</a:t>
            </a:r>
            <a:r>
              <a:rPr sz="800" spc="-50" dirty="0">
                <a:latin typeface="Arial"/>
                <a:cs typeface="Arial"/>
              </a:rPr>
              <a:t>:</a:t>
            </a:r>
            <a:r>
              <a:rPr sz="800" dirty="0">
                <a:latin typeface="Arial"/>
                <a:cs typeface="Arial"/>
              </a:rPr>
              <a:t> </a:t>
            </a:r>
            <a:r>
              <a:rPr sz="80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dirty="0">
                <a:solidFill>
                  <a:srgbClr val="9F20EF"/>
                </a:solidFill>
                <a:latin typeface="Arial"/>
                <a:cs typeface="Arial"/>
              </a:rPr>
              <a:t>Chapman</a:t>
            </a:r>
            <a:r>
              <a:rPr sz="80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dirty="0">
                <a:latin typeface="Arial"/>
                <a:cs typeface="Arial"/>
              </a:rPr>
              <a:t>,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10"/>
              </a:lnSpc>
            </a:pPr>
            <a:r>
              <a:rPr sz="800" spc="-45" dirty="0">
                <a:latin typeface="Courier New"/>
                <a:cs typeface="Courier New"/>
              </a:rPr>
              <a:t>ISBN</a:t>
            </a:r>
            <a:r>
              <a:rPr sz="800" spc="-45" dirty="0">
                <a:latin typeface="Arial"/>
                <a:cs typeface="Arial"/>
              </a:rPr>
              <a:t>:  </a:t>
            </a:r>
            <a:r>
              <a:rPr sz="800" spc="2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25" dirty="0">
                <a:solidFill>
                  <a:srgbClr val="9F20EF"/>
                </a:solidFill>
                <a:latin typeface="Arial"/>
                <a:cs typeface="Arial"/>
              </a:rPr>
              <a:t>ISBN</a:t>
            </a:r>
            <a:r>
              <a:rPr sz="800" i="1" spc="25" dirty="0">
                <a:solidFill>
                  <a:srgbClr val="9F20EF"/>
                </a:solidFill>
                <a:latin typeface="Arial"/>
                <a:cs typeface="Arial"/>
              </a:rPr>
              <a:t>−</a:t>
            </a:r>
            <a:r>
              <a:rPr sz="800" spc="25" dirty="0">
                <a:solidFill>
                  <a:srgbClr val="9F20EF"/>
                </a:solidFill>
                <a:latin typeface="Arial"/>
                <a:cs typeface="Arial"/>
              </a:rPr>
              <a:t>10</a:t>
            </a:r>
            <a:r>
              <a:rPr sz="800" spc="-25" dirty="0">
                <a:solidFill>
                  <a:srgbClr val="9F20EF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9F20EF"/>
                </a:solidFill>
                <a:latin typeface="Arial"/>
                <a:cs typeface="Arial"/>
              </a:rPr>
              <a:t>03219804333</a:t>
            </a:r>
            <a:r>
              <a:rPr sz="800" spc="-1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15" dirty="0">
                <a:latin typeface="Arial"/>
                <a:cs typeface="Arial"/>
              </a:rPr>
              <a:t>,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-50" dirty="0">
                <a:latin typeface="Courier New"/>
                <a:cs typeface="Courier New"/>
              </a:rPr>
              <a:t>edition</a:t>
            </a:r>
            <a:r>
              <a:rPr sz="800" spc="-50" dirty="0">
                <a:latin typeface="Arial"/>
                <a:cs typeface="Arial"/>
              </a:rPr>
              <a:t>: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4,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-55" dirty="0">
                <a:latin typeface="Courier New"/>
                <a:cs typeface="Courier New"/>
              </a:rPr>
              <a:t>isInPrint</a:t>
            </a:r>
            <a:r>
              <a:rPr sz="800" spc="-55" dirty="0">
                <a:latin typeface="Arial"/>
                <a:cs typeface="Arial"/>
              </a:rPr>
              <a:t>: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0000FF"/>
                </a:solidFill>
                <a:latin typeface="Arial"/>
                <a:cs typeface="Arial"/>
              </a:rPr>
              <a:t>true</a:t>
            </a:r>
            <a:r>
              <a:rPr sz="800" spc="5" dirty="0">
                <a:latin typeface="Arial"/>
                <a:cs typeface="Arial"/>
              </a:rPr>
              <a:t>,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80" dirty="0">
                <a:latin typeface="Arial"/>
                <a:cs typeface="Arial"/>
              </a:rPr>
              <a:t>};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800" spc="-55" dirty="0">
                <a:latin typeface="Courier New"/>
                <a:cs typeface="Courier New"/>
              </a:rPr>
              <a:t>book</a:t>
            </a:r>
            <a:r>
              <a:rPr sz="800" spc="-55" dirty="0">
                <a:latin typeface="Arial"/>
                <a:cs typeface="Arial"/>
              </a:rPr>
              <a:t>.</a:t>
            </a:r>
            <a:r>
              <a:rPr sz="800" spc="-55" dirty="0">
                <a:latin typeface="Courier New"/>
                <a:cs typeface="Courier New"/>
              </a:rPr>
              <a:t>isInPrint</a:t>
            </a:r>
            <a:r>
              <a:rPr sz="800" spc="-215" dirty="0">
                <a:latin typeface="Courier New"/>
                <a:cs typeface="Courier New"/>
              </a:rPr>
              <a:t>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4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218A21"/>
                </a:solidFill>
                <a:latin typeface="Arial"/>
                <a:cs typeface="Arial"/>
              </a:rPr>
              <a:t>=&gt;</a:t>
            </a:r>
            <a:r>
              <a:rPr sz="800" spc="4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true</a:t>
            </a:r>
            <a:endParaRPr sz="8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19</a:t>
            </a:fld>
            <a:r>
              <a:rPr spc="25" dirty="0"/>
              <a:t>/31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Javascript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30" dirty="0"/>
              <a:t>Overview</a:t>
            </a:r>
            <a:endParaRPr sz="900" dirty="0"/>
          </a:p>
        </p:txBody>
      </p:sp>
      <p:sp>
        <p:nvSpPr>
          <p:cNvPr id="3" name="object 3"/>
          <p:cNvSpPr txBox="1"/>
          <p:nvPr/>
        </p:nvSpPr>
        <p:spPr>
          <a:xfrm>
            <a:off x="336702" y="823861"/>
            <a:ext cx="2248535" cy="2153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 indent="-167640">
              <a:lnSpc>
                <a:spcPct val="100000"/>
              </a:lnSpc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25" dirty="0">
                <a:latin typeface="Arial"/>
                <a:cs typeface="Arial"/>
              </a:rPr>
              <a:t>Originally </a:t>
            </a:r>
            <a:r>
              <a:rPr sz="1100" spc="-90" dirty="0">
                <a:latin typeface="Arial"/>
                <a:cs typeface="Arial"/>
              </a:rPr>
              <a:t>a  </a:t>
            </a:r>
            <a:r>
              <a:rPr sz="1100" spc="-50" dirty="0">
                <a:latin typeface="Arial"/>
                <a:cs typeface="Arial"/>
              </a:rPr>
              <a:t>small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language</a:t>
            </a:r>
            <a:endParaRPr sz="1100" dirty="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dirty="0">
                <a:latin typeface="Arial"/>
                <a:cs typeface="Arial"/>
              </a:rPr>
              <a:t>Not </a:t>
            </a:r>
            <a:r>
              <a:rPr sz="1100" spc="-70" dirty="0">
                <a:latin typeface="Arial"/>
                <a:cs typeface="Arial"/>
              </a:rPr>
              <a:t>anymore </a:t>
            </a:r>
            <a:r>
              <a:rPr sz="1100" spc="-5" dirty="0">
                <a:latin typeface="Arial"/>
                <a:cs typeface="Arial"/>
              </a:rPr>
              <a:t>- </a:t>
            </a:r>
            <a:r>
              <a:rPr sz="1100" spc="-70" dirty="0">
                <a:latin typeface="Arial"/>
                <a:cs typeface="Arial"/>
              </a:rPr>
              <a:t>now 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enormous</a:t>
            </a:r>
            <a:endParaRPr sz="1100" dirty="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70" dirty="0">
                <a:latin typeface="Arial"/>
                <a:cs typeface="Arial"/>
              </a:rPr>
              <a:t>Flawed </a:t>
            </a:r>
            <a:r>
              <a:rPr sz="1100" spc="-10" dirty="0">
                <a:latin typeface="Arial"/>
                <a:cs typeface="Arial"/>
              </a:rPr>
              <a:t>but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powerful</a:t>
            </a:r>
            <a:endParaRPr sz="1100" dirty="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dirty="0">
                <a:latin typeface="Arial"/>
                <a:cs typeface="Arial"/>
              </a:rPr>
              <a:t>Not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Java</a:t>
            </a:r>
            <a:endParaRPr sz="1100" dirty="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dirty="0">
                <a:latin typeface="Arial"/>
                <a:cs typeface="Arial"/>
              </a:rPr>
              <a:t>Not </a:t>
            </a:r>
            <a:r>
              <a:rPr sz="1100" spc="-90" dirty="0">
                <a:latin typeface="Arial"/>
                <a:cs typeface="Arial"/>
              </a:rPr>
              <a:t>a  </a:t>
            </a:r>
            <a:r>
              <a:rPr sz="1100" spc="-70" dirty="0">
                <a:latin typeface="Arial"/>
                <a:cs typeface="Arial"/>
              </a:rPr>
              <a:t>subset </a:t>
            </a:r>
            <a:r>
              <a:rPr sz="1100" spc="-20" dirty="0">
                <a:latin typeface="Arial"/>
                <a:cs typeface="Arial"/>
              </a:rPr>
              <a:t>of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Java</a:t>
            </a:r>
            <a:endParaRPr sz="1100" dirty="0">
              <a:latin typeface="Arial"/>
              <a:cs typeface="Arial"/>
            </a:endParaRPr>
          </a:p>
          <a:p>
            <a:pPr marL="457200" lvl="1" indent="-16002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45" dirty="0">
                <a:latin typeface="Arial"/>
                <a:cs typeface="Arial"/>
              </a:rPr>
              <a:t>Very </a:t>
            </a:r>
            <a:r>
              <a:rPr sz="1000" spc="-25" dirty="0">
                <a:latin typeface="Arial"/>
                <a:cs typeface="Arial"/>
              </a:rPr>
              <a:t>different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languages</a:t>
            </a:r>
            <a:endParaRPr sz="1000" dirty="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350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95" dirty="0">
                <a:latin typeface="Arial"/>
                <a:cs typeface="Arial"/>
              </a:rPr>
              <a:t>Shares  </a:t>
            </a:r>
            <a:r>
              <a:rPr sz="1100" spc="-35" dirty="0">
                <a:latin typeface="Arial"/>
                <a:cs typeface="Arial"/>
              </a:rPr>
              <a:t>C-family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syntax</a:t>
            </a:r>
            <a:endParaRPr sz="1100" dirty="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40" dirty="0">
                <a:latin typeface="Arial"/>
                <a:cs typeface="Arial"/>
              </a:rPr>
              <a:t>Similarities </a:t>
            </a:r>
            <a:r>
              <a:rPr sz="1100" spc="-95" dirty="0">
                <a:latin typeface="Arial"/>
                <a:cs typeface="Arial"/>
              </a:rPr>
              <a:t>Scheme  </a:t>
            </a:r>
            <a:r>
              <a:rPr sz="1100" spc="90" dirty="0">
                <a:latin typeface="Arial"/>
                <a:cs typeface="Arial"/>
              </a:rPr>
              <a:t>&amp;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Self</a:t>
            </a:r>
            <a:endParaRPr sz="1100" dirty="0">
              <a:latin typeface="Arial"/>
              <a:cs typeface="Arial"/>
            </a:endParaRPr>
          </a:p>
          <a:p>
            <a:pPr marL="180340" marR="5080" indent="-16764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95" dirty="0">
                <a:latin typeface="Arial"/>
                <a:cs typeface="Arial"/>
              </a:rPr>
              <a:t>Scores </a:t>
            </a:r>
            <a:r>
              <a:rPr sz="1100" spc="-20" dirty="0">
                <a:latin typeface="Arial"/>
                <a:cs typeface="Arial"/>
              </a:rPr>
              <a:t>of </a:t>
            </a:r>
            <a:r>
              <a:rPr sz="1100" i="1" spc="-50" dirty="0">
                <a:latin typeface="Arial"/>
                <a:cs typeface="Arial"/>
              </a:rPr>
              <a:t>badly </a:t>
            </a:r>
            <a:r>
              <a:rPr sz="1100" i="1" spc="-5" dirty="0">
                <a:latin typeface="Arial"/>
                <a:cs typeface="Arial"/>
              </a:rPr>
              <a:t>written </a:t>
            </a:r>
            <a:r>
              <a:rPr sz="1100" i="1" spc="-55" dirty="0">
                <a:latin typeface="Arial"/>
                <a:cs typeface="Arial"/>
              </a:rPr>
              <a:t>books  </a:t>
            </a:r>
            <a:r>
              <a:rPr sz="1100" i="1" spc="-65" dirty="0">
                <a:latin typeface="Arial"/>
                <a:cs typeface="Arial"/>
              </a:rPr>
              <a:t>aimed </a:t>
            </a:r>
            <a:r>
              <a:rPr sz="1100" i="1" spc="-5" dirty="0">
                <a:latin typeface="Arial"/>
                <a:cs typeface="Arial"/>
              </a:rPr>
              <a:t>at </a:t>
            </a:r>
            <a:r>
              <a:rPr sz="1100" i="1" spc="-30" dirty="0">
                <a:latin typeface="Arial"/>
                <a:cs typeface="Arial"/>
              </a:rPr>
              <a:t>the </a:t>
            </a:r>
            <a:r>
              <a:rPr sz="1100" i="1" spc="-70" dirty="0">
                <a:latin typeface="Arial"/>
                <a:cs typeface="Arial"/>
              </a:rPr>
              <a:t>dummies </a:t>
            </a:r>
            <a:r>
              <a:rPr sz="1100" i="1" spc="-65" dirty="0">
                <a:latin typeface="Arial"/>
                <a:cs typeface="Arial"/>
              </a:rPr>
              <a:t>and </a:t>
            </a:r>
            <a:r>
              <a:rPr sz="1100" i="1" spc="-50" dirty="0">
                <a:latin typeface="Arial"/>
                <a:cs typeface="Arial"/>
              </a:rPr>
              <a:t>amateur  </a:t>
            </a:r>
            <a:r>
              <a:rPr sz="1100" i="1" spc="-45" dirty="0">
                <a:latin typeface="Arial"/>
                <a:cs typeface="Arial"/>
              </a:rPr>
              <a:t>market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62020" y="1199997"/>
            <a:ext cx="1657350" cy="82550"/>
          </a:xfrm>
          <a:custGeom>
            <a:avLst/>
            <a:gdLst/>
            <a:ahLst/>
            <a:cxnLst/>
            <a:rect l="l" t="t" r="r" b="b"/>
            <a:pathLst>
              <a:path w="1657350" h="82550">
                <a:moveTo>
                  <a:pt x="160599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1656797" y="82384"/>
                </a:lnTo>
                <a:lnTo>
                  <a:pt x="1656797" y="50800"/>
                </a:lnTo>
                <a:lnTo>
                  <a:pt x="1652789" y="31075"/>
                </a:lnTo>
                <a:lnTo>
                  <a:pt x="1641875" y="14922"/>
                </a:lnTo>
                <a:lnTo>
                  <a:pt x="1625722" y="4008"/>
                </a:lnTo>
                <a:lnTo>
                  <a:pt x="1605997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2821" y="2437574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55317" y="2424874"/>
            <a:ext cx="11428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63622" y="2475675"/>
            <a:ext cx="1504396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18818" y="1250556"/>
            <a:ext cx="5078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18818" y="1301340"/>
            <a:ext cx="50781" cy="11362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62020" y="1244403"/>
            <a:ext cx="1657350" cy="1243965"/>
          </a:xfrm>
          <a:custGeom>
            <a:avLst/>
            <a:gdLst/>
            <a:ahLst/>
            <a:cxnLst/>
            <a:rect l="l" t="t" r="r" b="b"/>
            <a:pathLst>
              <a:path w="1657350" h="1243964">
                <a:moveTo>
                  <a:pt x="1656797" y="0"/>
                </a:moveTo>
                <a:lnTo>
                  <a:pt x="0" y="0"/>
                </a:lnTo>
                <a:lnTo>
                  <a:pt x="0" y="1193171"/>
                </a:lnTo>
                <a:lnTo>
                  <a:pt x="4008" y="1212896"/>
                </a:lnTo>
                <a:lnTo>
                  <a:pt x="14922" y="1229049"/>
                </a:lnTo>
                <a:lnTo>
                  <a:pt x="31075" y="1239963"/>
                </a:lnTo>
                <a:lnTo>
                  <a:pt x="50800" y="1243971"/>
                </a:lnTo>
                <a:lnTo>
                  <a:pt x="1605997" y="1243971"/>
                </a:lnTo>
                <a:lnTo>
                  <a:pt x="1625722" y="1239963"/>
                </a:lnTo>
                <a:lnTo>
                  <a:pt x="1641875" y="1229049"/>
                </a:lnTo>
                <a:lnTo>
                  <a:pt x="1652789" y="1212896"/>
                </a:lnTo>
                <a:lnTo>
                  <a:pt x="1656797" y="1193171"/>
                </a:lnTo>
                <a:lnTo>
                  <a:pt x="1656797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18818" y="1288640"/>
            <a:ext cx="0" cy="1168400"/>
          </a:xfrm>
          <a:custGeom>
            <a:avLst/>
            <a:gdLst/>
            <a:ahLst/>
            <a:cxnLst/>
            <a:rect l="l" t="t" r="r" b="b"/>
            <a:pathLst>
              <a:path h="1168400">
                <a:moveTo>
                  <a:pt x="0" y="116798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18818" y="12759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18818" y="12632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18818" y="12505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12821" y="1269717"/>
            <a:ext cx="1555149" cy="11742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2</a:t>
            </a:fld>
            <a:r>
              <a:rPr spc="25" dirty="0"/>
              <a:t>/31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Data</a:t>
            </a:r>
            <a:r>
              <a:rPr spc="-20" dirty="0"/>
              <a:t> </a:t>
            </a:r>
            <a:r>
              <a:rPr spc="-65" dirty="0"/>
              <a:t>types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10" dirty="0"/>
              <a:t>Object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227304" y="876998"/>
            <a:ext cx="1682114" cy="98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45" dirty="0">
                <a:latin typeface="Arial"/>
                <a:cs typeface="Arial"/>
              </a:rPr>
              <a:t>Container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comprising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70" dirty="0">
                <a:latin typeface="Arial"/>
                <a:cs typeface="Arial"/>
              </a:rPr>
              <a:t>name-value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pairs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60" dirty="0">
                <a:latin typeface="Arial"/>
                <a:cs typeface="Arial"/>
              </a:rPr>
              <a:t>value </a:t>
            </a:r>
            <a:r>
              <a:rPr sz="1100" spc="-75" dirty="0">
                <a:latin typeface="Arial"/>
                <a:cs typeface="Arial"/>
              </a:rPr>
              <a:t>may be 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object</a:t>
            </a:r>
            <a:endParaRPr sz="1100">
              <a:latin typeface="Arial"/>
              <a:cs typeface="Arial"/>
            </a:endParaRPr>
          </a:p>
          <a:p>
            <a:pPr marL="289560" marR="5080" indent="-16764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75" dirty="0">
                <a:latin typeface="Arial"/>
                <a:cs typeface="Arial"/>
              </a:rPr>
              <a:t>may </a:t>
            </a:r>
            <a:r>
              <a:rPr sz="1100" spc="-65" dirty="0">
                <a:latin typeface="Arial"/>
                <a:cs typeface="Arial"/>
              </a:rPr>
              <a:t>add </a:t>
            </a:r>
            <a:r>
              <a:rPr sz="1100" spc="-80" dirty="0">
                <a:latin typeface="Arial"/>
                <a:cs typeface="Arial"/>
              </a:rPr>
              <a:t>new </a:t>
            </a:r>
            <a:r>
              <a:rPr sz="1100" spc="-45" dirty="0">
                <a:latin typeface="Arial"/>
                <a:cs typeface="Arial"/>
              </a:rPr>
              <a:t>properties  anytime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0004" y="1896423"/>
            <a:ext cx="1749632" cy="901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8786" y="982268"/>
            <a:ext cx="2240280" cy="82550"/>
          </a:xfrm>
          <a:custGeom>
            <a:avLst/>
            <a:gdLst/>
            <a:ahLst/>
            <a:cxnLst/>
            <a:rect l="l" t="t" r="r" b="b"/>
            <a:pathLst>
              <a:path w="2240279" h="82550">
                <a:moveTo>
                  <a:pt x="2189240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2240041" y="82384"/>
                </a:lnTo>
                <a:lnTo>
                  <a:pt x="2240041" y="50800"/>
                </a:lnTo>
                <a:lnTo>
                  <a:pt x="2236032" y="31075"/>
                </a:lnTo>
                <a:lnTo>
                  <a:pt x="2225118" y="14922"/>
                </a:lnTo>
                <a:lnTo>
                  <a:pt x="2208965" y="4008"/>
                </a:lnTo>
                <a:lnTo>
                  <a:pt x="2189240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29586" y="2038845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55326" y="2026145"/>
            <a:ext cx="114273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0387" y="2076945"/>
            <a:ext cx="2087639" cy="63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18827" y="1032827"/>
            <a:ext cx="50772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18827" y="1083613"/>
            <a:ext cx="50772" cy="9552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78786" y="1026675"/>
            <a:ext cx="2240280" cy="1062990"/>
          </a:xfrm>
          <a:custGeom>
            <a:avLst/>
            <a:gdLst/>
            <a:ahLst/>
            <a:cxnLst/>
            <a:rect l="l" t="t" r="r" b="b"/>
            <a:pathLst>
              <a:path w="2240279" h="1062989">
                <a:moveTo>
                  <a:pt x="2240041" y="0"/>
                </a:moveTo>
                <a:lnTo>
                  <a:pt x="0" y="0"/>
                </a:lnTo>
                <a:lnTo>
                  <a:pt x="0" y="1012169"/>
                </a:lnTo>
                <a:lnTo>
                  <a:pt x="4008" y="1031894"/>
                </a:lnTo>
                <a:lnTo>
                  <a:pt x="14922" y="1048047"/>
                </a:lnTo>
                <a:lnTo>
                  <a:pt x="31075" y="1058961"/>
                </a:lnTo>
                <a:lnTo>
                  <a:pt x="50800" y="1062970"/>
                </a:lnTo>
                <a:lnTo>
                  <a:pt x="2189240" y="1062970"/>
                </a:lnTo>
                <a:lnTo>
                  <a:pt x="2208965" y="1058961"/>
                </a:lnTo>
                <a:lnTo>
                  <a:pt x="2225118" y="1048047"/>
                </a:lnTo>
                <a:lnTo>
                  <a:pt x="2236032" y="1031894"/>
                </a:lnTo>
                <a:lnTo>
                  <a:pt x="2240041" y="1012169"/>
                </a:lnTo>
                <a:lnTo>
                  <a:pt x="2240041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18827" y="1070912"/>
            <a:ext cx="0" cy="987425"/>
          </a:xfrm>
          <a:custGeom>
            <a:avLst/>
            <a:gdLst/>
            <a:ahLst/>
            <a:cxnLst/>
            <a:rect l="l" t="t" r="r" b="b"/>
            <a:pathLst>
              <a:path h="987425">
                <a:moveTo>
                  <a:pt x="0" y="986982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18827" y="105821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18827" y="104551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18827" y="103281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78786" y="2127694"/>
            <a:ext cx="2240280" cy="82550"/>
          </a:xfrm>
          <a:custGeom>
            <a:avLst/>
            <a:gdLst/>
            <a:ahLst/>
            <a:cxnLst/>
            <a:rect l="l" t="t" r="r" b="b"/>
            <a:pathLst>
              <a:path w="2240279" h="82550">
                <a:moveTo>
                  <a:pt x="2189240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2240041" y="82384"/>
                </a:lnTo>
                <a:lnTo>
                  <a:pt x="2240041" y="50800"/>
                </a:lnTo>
                <a:lnTo>
                  <a:pt x="2236032" y="31075"/>
                </a:lnTo>
                <a:lnTo>
                  <a:pt x="2225118" y="14922"/>
                </a:lnTo>
                <a:lnTo>
                  <a:pt x="2208965" y="4008"/>
                </a:lnTo>
                <a:lnTo>
                  <a:pt x="2189240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29586" y="2583281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55326" y="2570581"/>
            <a:ext cx="114273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80387" y="2621382"/>
            <a:ext cx="2087639" cy="63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18827" y="2178266"/>
            <a:ext cx="50772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18827" y="2229053"/>
            <a:ext cx="50772" cy="3542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78786" y="2172115"/>
            <a:ext cx="2240280" cy="462280"/>
          </a:xfrm>
          <a:custGeom>
            <a:avLst/>
            <a:gdLst/>
            <a:ahLst/>
            <a:cxnLst/>
            <a:rect l="l" t="t" r="r" b="b"/>
            <a:pathLst>
              <a:path w="2240279" h="462280">
                <a:moveTo>
                  <a:pt x="2240041" y="0"/>
                </a:moveTo>
                <a:lnTo>
                  <a:pt x="0" y="0"/>
                </a:lnTo>
                <a:lnTo>
                  <a:pt x="0" y="411165"/>
                </a:lnTo>
                <a:lnTo>
                  <a:pt x="4008" y="430890"/>
                </a:lnTo>
                <a:lnTo>
                  <a:pt x="14922" y="447043"/>
                </a:lnTo>
                <a:lnTo>
                  <a:pt x="31075" y="457957"/>
                </a:lnTo>
                <a:lnTo>
                  <a:pt x="50800" y="461966"/>
                </a:lnTo>
                <a:lnTo>
                  <a:pt x="2189240" y="461966"/>
                </a:lnTo>
                <a:lnTo>
                  <a:pt x="2208965" y="457957"/>
                </a:lnTo>
                <a:lnTo>
                  <a:pt x="2225118" y="447043"/>
                </a:lnTo>
                <a:lnTo>
                  <a:pt x="2236032" y="430890"/>
                </a:lnTo>
                <a:lnTo>
                  <a:pt x="2240041" y="411165"/>
                </a:lnTo>
                <a:lnTo>
                  <a:pt x="2240041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8827" y="2216353"/>
            <a:ext cx="0" cy="386080"/>
          </a:xfrm>
          <a:custGeom>
            <a:avLst/>
            <a:gdLst/>
            <a:ahLst/>
            <a:cxnLst/>
            <a:rect l="l" t="t" r="r" b="b"/>
            <a:pathLst>
              <a:path h="386080">
                <a:moveTo>
                  <a:pt x="0" y="38597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8827" y="220365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18827" y="219095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18827" y="217825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313673" y="1115530"/>
            <a:ext cx="1847850" cy="1430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 marR="1102360" indent="-97155" algn="just">
              <a:lnSpc>
                <a:spcPts val="950"/>
              </a:lnSpc>
            </a:pP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 </a:t>
            </a:r>
            <a:r>
              <a:rPr sz="800" spc="-60" dirty="0">
                <a:latin typeface="Courier New"/>
                <a:cs typeface="Courier New"/>
              </a:rPr>
              <a:t>book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  </a:t>
            </a:r>
            <a:r>
              <a:rPr sz="800" spc="-50" dirty="0">
                <a:latin typeface="Courier New"/>
                <a:cs typeface="Courier New"/>
              </a:rPr>
              <a:t>title</a:t>
            </a:r>
            <a:r>
              <a:rPr sz="800" spc="-50" dirty="0">
                <a:latin typeface="Arial"/>
                <a:cs typeface="Arial"/>
              </a:rPr>
              <a:t>: </a:t>
            </a:r>
            <a:r>
              <a:rPr sz="800" spc="1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10" dirty="0">
                <a:solidFill>
                  <a:srgbClr val="9F20EF"/>
                </a:solidFill>
                <a:latin typeface="Arial"/>
                <a:cs typeface="Arial"/>
              </a:rPr>
              <a:t>Java</a:t>
            </a:r>
            <a:r>
              <a:rPr sz="800" spc="1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10" dirty="0">
                <a:latin typeface="Arial"/>
                <a:cs typeface="Arial"/>
              </a:rPr>
              <a:t>,  </a:t>
            </a:r>
            <a:r>
              <a:rPr sz="800" spc="-50" dirty="0">
                <a:latin typeface="Courier New"/>
                <a:cs typeface="Courier New"/>
              </a:rPr>
              <a:t>author</a:t>
            </a:r>
            <a:r>
              <a:rPr sz="800" spc="-50" dirty="0">
                <a:latin typeface="Arial"/>
                <a:cs typeface="Arial"/>
              </a:rPr>
              <a:t>: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205740">
              <a:lnSpc>
                <a:spcPts val="910"/>
              </a:lnSpc>
            </a:pPr>
            <a:r>
              <a:rPr sz="800" spc="-45" dirty="0">
                <a:latin typeface="Courier New"/>
                <a:cs typeface="Courier New"/>
              </a:rPr>
              <a:t>name</a:t>
            </a:r>
            <a:r>
              <a:rPr sz="800" spc="-45" dirty="0">
                <a:latin typeface="Arial"/>
                <a:cs typeface="Arial"/>
              </a:rPr>
              <a:t>: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dirty="0">
                <a:solidFill>
                  <a:srgbClr val="9F20EF"/>
                </a:solidFill>
                <a:latin typeface="Arial"/>
                <a:cs typeface="Arial"/>
              </a:rPr>
              <a:t>Simpson</a:t>
            </a:r>
            <a:r>
              <a:rPr sz="80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dirty="0">
                <a:latin typeface="Arial"/>
                <a:cs typeface="Arial"/>
              </a:rPr>
              <a:t>,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80" dirty="0">
                <a:latin typeface="Arial"/>
                <a:cs typeface="Arial"/>
              </a:rPr>
              <a:t>};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-40" dirty="0">
                <a:latin typeface="Courier New"/>
                <a:cs typeface="Courier New"/>
              </a:rPr>
              <a:t>console</a:t>
            </a:r>
            <a:r>
              <a:rPr sz="800" spc="-40" dirty="0">
                <a:latin typeface="Arial"/>
                <a:cs typeface="Arial"/>
              </a:rPr>
              <a:t>.</a:t>
            </a:r>
            <a:r>
              <a:rPr sz="800" spc="-40" dirty="0">
                <a:latin typeface="Courier New"/>
                <a:cs typeface="Courier New"/>
              </a:rPr>
              <a:t>log</a:t>
            </a:r>
            <a:r>
              <a:rPr sz="800" spc="-40" dirty="0">
                <a:latin typeface="Arial"/>
                <a:cs typeface="Arial"/>
              </a:rPr>
              <a:t>(</a:t>
            </a:r>
            <a:r>
              <a:rPr sz="800" spc="-40" dirty="0">
                <a:latin typeface="Courier New"/>
                <a:cs typeface="Courier New"/>
              </a:rPr>
              <a:t>book</a:t>
            </a:r>
            <a:r>
              <a:rPr sz="800" spc="-40" dirty="0">
                <a:latin typeface="Arial"/>
                <a:cs typeface="Arial"/>
              </a:rPr>
              <a:t>.</a:t>
            </a:r>
            <a:r>
              <a:rPr sz="800" spc="-40" dirty="0">
                <a:latin typeface="Courier New"/>
                <a:cs typeface="Courier New"/>
              </a:rPr>
              <a:t>title</a:t>
            </a:r>
            <a:r>
              <a:rPr sz="800" spc="-40" dirty="0">
                <a:latin typeface="Arial"/>
                <a:cs typeface="Arial"/>
              </a:rPr>
              <a:t>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190" dirty="0">
                <a:solidFill>
                  <a:srgbClr val="218A21"/>
                </a:solidFill>
                <a:latin typeface="Arial"/>
                <a:cs typeface="Arial"/>
              </a:rPr>
              <a:t>=&gt;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Java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55"/>
              </a:lnSpc>
              <a:spcBef>
                <a:spcPts val="540"/>
              </a:spcBef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Add 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new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property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(name</a:t>
            </a:r>
            <a:r>
              <a:rPr sz="800" i="1" dirty="0">
                <a:solidFill>
                  <a:srgbClr val="218A21"/>
                </a:solidFill>
                <a:latin typeface="Arial"/>
                <a:cs typeface="Arial"/>
              </a:rPr>
              <a:t>−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value</a:t>
            </a:r>
            <a:r>
              <a:rPr sz="800" spc="9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218A21"/>
                </a:solidFill>
                <a:latin typeface="Arial"/>
                <a:cs typeface="Arial"/>
              </a:rPr>
              <a:t>pair)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-50" dirty="0">
                <a:latin typeface="Courier New"/>
                <a:cs typeface="Courier New"/>
              </a:rPr>
              <a:t>book</a:t>
            </a:r>
            <a:r>
              <a:rPr sz="800" spc="-50" dirty="0">
                <a:latin typeface="Arial"/>
                <a:cs typeface="Arial"/>
              </a:rPr>
              <a:t>.</a:t>
            </a:r>
            <a:r>
              <a:rPr sz="800" spc="-50" dirty="0">
                <a:latin typeface="Courier New"/>
                <a:cs typeface="Courier New"/>
              </a:rPr>
              <a:t>isbn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-65" dirty="0">
                <a:latin typeface="Arial"/>
                <a:cs typeface="Arial"/>
              </a:rPr>
              <a:t> </a:t>
            </a:r>
            <a:r>
              <a:rPr sz="800" spc="2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25" dirty="0">
                <a:solidFill>
                  <a:srgbClr val="9F20EF"/>
                </a:solidFill>
                <a:latin typeface="Arial"/>
                <a:cs typeface="Arial"/>
              </a:rPr>
              <a:t>ISBN</a:t>
            </a:r>
            <a:r>
              <a:rPr sz="800" i="1" spc="25" dirty="0">
                <a:solidFill>
                  <a:srgbClr val="9F20EF"/>
                </a:solidFill>
                <a:latin typeface="Arial"/>
                <a:cs typeface="Arial"/>
              </a:rPr>
              <a:t>−</a:t>
            </a:r>
            <a:r>
              <a:rPr sz="800" spc="25" dirty="0">
                <a:solidFill>
                  <a:srgbClr val="9F20EF"/>
                </a:solidFill>
                <a:latin typeface="Arial"/>
                <a:cs typeface="Arial"/>
              </a:rPr>
              <a:t>10 </a:t>
            </a:r>
            <a:r>
              <a:rPr sz="800" spc="-15" dirty="0">
                <a:solidFill>
                  <a:srgbClr val="9F20EF"/>
                </a:solidFill>
                <a:latin typeface="Arial"/>
                <a:cs typeface="Arial"/>
              </a:rPr>
              <a:t>03219804333</a:t>
            </a:r>
            <a:r>
              <a:rPr sz="800" spc="-1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15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20</a:t>
            </a:fld>
            <a:r>
              <a:rPr spc="25" dirty="0"/>
              <a:t>/31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70" dirty="0"/>
              <a:t>Semicolon</a:t>
            </a:r>
            <a:r>
              <a:rPr spc="30" dirty="0"/>
              <a:t> </a:t>
            </a:r>
            <a:r>
              <a:rPr spc="-45" dirty="0"/>
              <a:t>insertion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35" dirty="0"/>
              <a:t>Example </a:t>
            </a:r>
            <a:r>
              <a:rPr sz="900" spc="-45" dirty="0"/>
              <a:t>where </a:t>
            </a:r>
            <a:r>
              <a:rPr sz="900" spc="-15" dirty="0"/>
              <a:t>positioning </a:t>
            </a:r>
            <a:r>
              <a:rPr sz="900" spc="-5" dirty="0"/>
              <a:t>of </a:t>
            </a:r>
            <a:r>
              <a:rPr sz="900" spc="-15" dirty="0"/>
              <a:t>curly </a:t>
            </a:r>
            <a:r>
              <a:rPr sz="900" spc="-50" dirty="0"/>
              <a:t>brace  </a:t>
            </a:r>
            <a:r>
              <a:rPr sz="900" spc="45" dirty="0"/>
              <a:t> </a:t>
            </a:r>
            <a:r>
              <a:rPr sz="900" spc="-15" dirty="0"/>
              <a:t>matters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59994" y="911478"/>
            <a:ext cx="3888065" cy="1786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21</a:t>
            </a:fld>
            <a:r>
              <a:rPr spc="25" dirty="0"/>
              <a:t>/31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70" dirty="0"/>
              <a:t>Semicolon</a:t>
            </a:r>
            <a:r>
              <a:rPr spc="30" dirty="0"/>
              <a:t> </a:t>
            </a:r>
            <a:r>
              <a:rPr spc="-45" dirty="0"/>
              <a:t>insertion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35" dirty="0"/>
              <a:t>Example </a:t>
            </a:r>
            <a:r>
              <a:rPr sz="900" spc="-45" dirty="0"/>
              <a:t>where </a:t>
            </a:r>
            <a:r>
              <a:rPr sz="900" spc="-15" dirty="0"/>
              <a:t>positioning </a:t>
            </a:r>
            <a:r>
              <a:rPr sz="900" spc="-5" dirty="0"/>
              <a:t>of </a:t>
            </a:r>
            <a:r>
              <a:rPr sz="900" spc="-15" dirty="0"/>
              <a:t>curly </a:t>
            </a:r>
            <a:r>
              <a:rPr sz="900" spc="-50" dirty="0"/>
              <a:t>brace  </a:t>
            </a:r>
            <a:r>
              <a:rPr sz="900" spc="45" dirty="0"/>
              <a:t> </a:t>
            </a:r>
            <a:r>
              <a:rPr sz="900" spc="-15" dirty="0"/>
              <a:t>matters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59994" y="1088728"/>
            <a:ext cx="3887958" cy="13433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22</a:t>
            </a:fld>
            <a:r>
              <a:rPr spc="25" dirty="0"/>
              <a:t>/31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JavaScript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50" dirty="0"/>
              <a:t>Run </a:t>
            </a:r>
            <a:r>
              <a:rPr sz="900" spc="-20" dirty="0"/>
              <a:t>Program </a:t>
            </a:r>
            <a:r>
              <a:rPr sz="900" spc="5" dirty="0"/>
              <a:t>- </a:t>
            </a:r>
            <a:r>
              <a:rPr sz="900" spc="-35" dirty="0"/>
              <a:t>Simple </a:t>
            </a:r>
            <a:r>
              <a:rPr sz="900" spc="15" dirty="0"/>
              <a:t> </a:t>
            </a:r>
            <a:r>
              <a:rPr sz="900" spc="-35" dirty="0"/>
              <a:t>Example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09193" y="892098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2669882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5" y="2657182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2707983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6" y="942670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6" y="993445"/>
            <a:ext cx="50751" cy="16764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936508"/>
            <a:ext cx="3989704" cy="1784350"/>
          </a:xfrm>
          <a:custGeom>
            <a:avLst/>
            <a:gdLst/>
            <a:ahLst/>
            <a:cxnLst/>
            <a:rect l="l" t="t" r="r" b="b"/>
            <a:pathLst>
              <a:path w="3989704" h="1784350">
                <a:moveTo>
                  <a:pt x="3989652" y="0"/>
                </a:moveTo>
                <a:lnTo>
                  <a:pt x="0" y="0"/>
                </a:lnTo>
                <a:lnTo>
                  <a:pt x="0" y="1733374"/>
                </a:lnTo>
                <a:lnTo>
                  <a:pt x="4008" y="1753099"/>
                </a:lnTo>
                <a:lnTo>
                  <a:pt x="14922" y="1769252"/>
                </a:lnTo>
                <a:lnTo>
                  <a:pt x="31075" y="1780166"/>
                </a:lnTo>
                <a:lnTo>
                  <a:pt x="50800" y="1784174"/>
                </a:lnTo>
                <a:lnTo>
                  <a:pt x="3938852" y="1784174"/>
                </a:lnTo>
                <a:lnTo>
                  <a:pt x="3958576" y="1780166"/>
                </a:lnTo>
                <a:lnTo>
                  <a:pt x="3974729" y="1769252"/>
                </a:lnTo>
                <a:lnTo>
                  <a:pt x="3985644" y="1753099"/>
                </a:lnTo>
                <a:lnTo>
                  <a:pt x="3989652" y="1733374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980745"/>
            <a:ext cx="0" cy="1708785"/>
          </a:xfrm>
          <a:custGeom>
            <a:avLst/>
            <a:gdLst/>
            <a:ahLst/>
            <a:cxnLst/>
            <a:rect l="l" t="t" r="r" b="b"/>
            <a:pathLst>
              <a:path h="1708785">
                <a:moveTo>
                  <a:pt x="0" y="1708187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96804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95534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94264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140" dirty="0">
                <a:latin typeface="Arial"/>
                <a:cs typeface="Arial"/>
              </a:rPr>
              <a:t>/</a:t>
            </a:r>
            <a:r>
              <a:rPr spc="140" dirty="0"/>
              <a:t>∗∗</a:t>
            </a:r>
          </a:p>
          <a:p>
            <a:pPr marL="60960">
              <a:lnSpc>
                <a:spcPts val="944"/>
              </a:lnSpc>
            </a:pPr>
            <a:r>
              <a:rPr spc="110" dirty="0"/>
              <a:t>∗ </a:t>
            </a:r>
            <a:r>
              <a:rPr spc="30" dirty="0">
                <a:latin typeface="Arial"/>
                <a:cs typeface="Arial"/>
              </a:rPr>
              <a:t>A </a:t>
            </a:r>
            <a:r>
              <a:rPr spc="-20" dirty="0">
                <a:latin typeface="Arial"/>
                <a:cs typeface="Arial"/>
              </a:rPr>
              <a:t>Web </a:t>
            </a:r>
            <a:r>
              <a:rPr spc="-40" dirty="0">
                <a:latin typeface="Arial"/>
                <a:cs typeface="Arial"/>
              </a:rPr>
              <a:t>Page  </a:t>
            </a:r>
            <a:r>
              <a:rPr spc="20" dirty="0">
                <a:latin typeface="Arial"/>
                <a:cs typeface="Arial"/>
              </a:rPr>
              <a:t>with </a:t>
            </a:r>
            <a:r>
              <a:rPr spc="45" dirty="0">
                <a:latin typeface="Arial"/>
                <a:cs typeface="Arial"/>
              </a:rPr>
              <a:t>HTML </a:t>
            </a:r>
            <a:r>
              <a:rPr spc="105" dirty="0">
                <a:latin typeface="Arial"/>
                <a:cs typeface="Arial"/>
              </a:rPr>
              <a:t>&amp; </a:t>
            </a:r>
            <a:r>
              <a:rPr spc="-30" dirty="0">
                <a:latin typeface="Arial"/>
                <a:cs typeface="Arial"/>
              </a:rPr>
              <a:t>reference </a:t>
            </a:r>
            <a:r>
              <a:rPr spc="25" dirty="0">
                <a:latin typeface="Arial"/>
                <a:cs typeface="Arial"/>
              </a:rPr>
              <a:t>to </a:t>
            </a:r>
            <a:r>
              <a:rPr spc="-15" dirty="0">
                <a:latin typeface="Arial"/>
                <a:cs typeface="Arial"/>
              </a:rPr>
              <a:t>external </a:t>
            </a:r>
            <a:r>
              <a:rPr spc="-10" dirty="0">
                <a:latin typeface="Arial"/>
                <a:cs typeface="Arial"/>
              </a:rPr>
              <a:t>JavaScript </a:t>
            </a:r>
            <a:r>
              <a:rPr spc="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file</a:t>
            </a:r>
          </a:p>
          <a:p>
            <a:pPr marL="60960">
              <a:lnSpc>
                <a:spcPts val="944"/>
              </a:lnSpc>
            </a:pPr>
            <a:r>
              <a:rPr spc="155" dirty="0"/>
              <a:t>∗</a:t>
            </a:r>
            <a:r>
              <a:rPr spc="155" dirty="0">
                <a:latin typeface="Arial"/>
                <a:cs typeface="Arial"/>
              </a:rPr>
              <a:t>/</a:t>
            </a:r>
          </a:p>
          <a:p>
            <a:pPr marL="12700">
              <a:lnSpc>
                <a:spcPts val="944"/>
              </a:lnSpc>
            </a:pPr>
            <a:r>
              <a:rPr spc="-20" dirty="0">
                <a:solidFill>
                  <a:srgbClr val="000000"/>
                </a:solidFill>
                <a:latin typeface="Arial"/>
                <a:cs typeface="Arial"/>
              </a:rPr>
              <a:t>&lt;!</a:t>
            </a:r>
            <a:r>
              <a:rPr spc="-20" dirty="0">
                <a:solidFill>
                  <a:srgbClr val="000000"/>
                </a:solidFill>
                <a:latin typeface="Courier New"/>
                <a:cs typeface="Courier New"/>
              </a:rPr>
              <a:t>DOCTYPE</a:t>
            </a:r>
            <a:r>
              <a:rPr spc="-27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000000"/>
                </a:solidFill>
                <a:latin typeface="Courier New"/>
                <a:cs typeface="Courier New"/>
              </a:rPr>
              <a:t>html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&gt;</a:t>
            </a:r>
          </a:p>
          <a:p>
            <a:pPr marL="12700">
              <a:lnSpc>
                <a:spcPts val="944"/>
              </a:lnSpc>
            </a:pPr>
            <a:r>
              <a:rPr spc="25" dirty="0">
                <a:solidFill>
                  <a:srgbClr val="000000"/>
                </a:solidFill>
                <a:latin typeface="Arial"/>
                <a:cs typeface="Arial"/>
              </a:rPr>
              <a:t>&lt;</a:t>
            </a:r>
            <a:r>
              <a:rPr spc="25" dirty="0">
                <a:solidFill>
                  <a:srgbClr val="000000"/>
                </a:solidFill>
                <a:latin typeface="Courier New"/>
                <a:cs typeface="Courier New"/>
              </a:rPr>
              <a:t>html</a:t>
            </a:r>
            <a:r>
              <a:rPr spc="25" dirty="0">
                <a:solidFill>
                  <a:srgbClr val="000000"/>
                </a:solidFill>
                <a:latin typeface="Arial"/>
                <a:cs typeface="Arial"/>
              </a:rPr>
              <a:t>&gt;</a:t>
            </a:r>
          </a:p>
          <a:p>
            <a:pPr marL="109220">
              <a:lnSpc>
                <a:spcPts val="944"/>
              </a:lnSpc>
            </a:pPr>
            <a:r>
              <a:rPr spc="25" dirty="0">
                <a:solidFill>
                  <a:srgbClr val="000000"/>
                </a:solidFill>
                <a:latin typeface="Arial"/>
                <a:cs typeface="Arial"/>
              </a:rPr>
              <a:t>&lt;</a:t>
            </a:r>
            <a:r>
              <a:rPr spc="25" dirty="0">
                <a:solidFill>
                  <a:srgbClr val="000000"/>
                </a:solidFill>
                <a:latin typeface="Courier New"/>
                <a:cs typeface="Courier New"/>
              </a:rPr>
              <a:t>head</a:t>
            </a:r>
            <a:r>
              <a:rPr spc="25" dirty="0">
                <a:solidFill>
                  <a:srgbClr val="000000"/>
                </a:solidFill>
                <a:latin typeface="Arial"/>
                <a:cs typeface="Arial"/>
              </a:rPr>
              <a:t>&gt;</a:t>
            </a:r>
          </a:p>
          <a:p>
            <a:pPr marL="205740">
              <a:lnSpc>
                <a:spcPts val="944"/>
              </a:lnSpc>
            </a:pP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&lt;</a:t>
            </a:r>
            <a:r>
              <a:rPr spc="-10" dirty="0">
                <a:solidFill>
                  <a:srgbClr val="000000"/>
                </a:solidFill>
                <a:latin typeface="Courier New"/>
                <a:cs typeface="Courier New"/>
              </a:rPr>
              <a:t>meta</a:t>
            </a:r>
            <a:r>
              <a:rPr spc="-27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pc="25" dirty="0">
                <a:solidFill>
                  <a:srgbClr val="000000"/>
                </a:solidFill>
                <a:latin typeface="Courier New"/>
                <a:cs typeface="Courier New"/>
              </a:rPr>
              <a:t>charset</a:t>
            </a:r>
            <a:r>
              <a:rPr spc="25" dirty="0">
                <a:solidFill>
                  <a:srgbClr val="000000"/>
                </a:solidFill>
                <a:latin typeface="Arial"/>
                <a:cs typeface="Arial"/>
              </a:rPr>
              <a:t>=</a:t>
            </a:r>
            <a:r>
              <a:rPr spc="25" dirty="0">
                <a:solidFill>
                  <a:srgbClr val="9F20EF"/>
                </a:solidFill>
                <a:latin typeface="Arial"/>
                <a:cs typeface="Arial"/>
              </a:rPr>
              <a:t>"UTF</a:t>
            </a:r>
            <a:r>
              <a:rPr i="1" spc="25" dirty="0">
                <a:solidFill>
                  <a:srgbClr val="9F20EF"/>
                </a:solidFill>
                <a:latin typeface="Arial"/>
                <a:cs typeface="Arial"/>
              </a:rPr>
              <a:t>−</a:t>
            </a:r>
            <a:r>
              <a:rPr spc="25" dirty="0">
                <a:solidFill>
                  <a:srgbClr val="9F20EF"/>
                </a:solidFill>
                <a:latin typeface="Arial"/>
                <a:cs typeface="Arial"/>
              </a:rPr>
              <a:t>8"</a:t>
            </a:r>
            <a:r>
              <a:rPr spc="25" dirty="0">
                <a:solidFill>
                  <a:srgbClr val="000000"/>
                </a:solidFill>
                <a:latin typeface="Arial"/>
                <a:cs typeface="Arial"/>
              </a:rPr>
              <a:t>&gt;</a:t>
            </a:r>
          </a:p>
          <a:p>
            <a:pPr marL="109220">
              <a:lnSpc>
                <a:spcPts val="944"/>
              </a:lnSpc>
            </a:pPr>
            <a:r>
              <a:rPr spc="50" dirty="0">
                <a:solidFill>
                  <a:srgbClr val="000000"/>
                </a:solidFill>
                <a:latin typeface="Arial"/>
                <a:cs typeface="Arial"/>
              </a:rPr>
              <a:t>&lt;/</a:t>
            </a:r>
            <a:r>
              <a:rPr spc="50" dirty="0">
                <a:solidFill>
                  <a:srgbClr val="000000"/>
                </a:solidFill>
                <a:latin typeface="Courier New"/>
                <a:cs typeface="Courier New"/>
              </a:rPr>
              <a:t>head</a:t>
            </a:r>
            <a:r>
              <a:rPr spc="50" dirty="0">
                <a:solidFill>
                  <a:srgbClr val="000000"/>
                </a:solidFill>
                <a:latin typeface="Arial"/>
                <a:cs typeface="Arial"/>
              </a:rPr>
              <a:t>&gt;</a:t>
            </a:r>
          </a:p>
          <a:p>
            <a:pPr marL="109220">
              <a:lnSpc>
                <a:spcPts val="944"/>
              </a:lnSpc>
            </a:pPr>
            <a:r>
              <a:rPr spc="25" dirty="0">
                <a:solidFill>
                  <a:srgbClr val="000000"/>
                </a:solidFill>
                <a:latin typeface="Arial"/>
                <a:cs typeface="Arial"/>
              </a:rPr>
              <a:t>&lt;</a:t>
            </a:r>
            <a:r>
              <a:rPr spc="25" dirty="0">
                <a:solidFill>
                  <a:srgbClr val="000000"/>
                </a:solidFill>
                <a:latin typeface="Courier New"/>
                <a:cs typeface="Courier New"/>
              </a:rPr>
              <a:t>body</a:t>
            </a:r>
            <a:r>
              <a:rPr spc="25" dirty="0">
                <a:solidFill>
                  <a:srgbClr val="000000"/>
                </a:solidFill>
                <a:latin typeface="Arial"/>
                <a:cs typeface="Arial"/>
              </a:rPr>
              <a:t>&gt;</a:t>
            </a:r>
          </a:p>
          <a:p>
            <a:pPr marL="205740">
              <a:lnSpc>
                <a:spcPts val="944"/>
              </a:lnSpc>
            </a:pPr>
            <a:r>
              <a:rPr spc="25" dirty="0">
                <a:solidFill>
                  <a:srgbClr val="000000"/>
                </a:solidFill>
                <a:latin typeface="Arial"/>
                <a:cs typeface="Arial"/>
              </a:rPr>
              <a:t>&lt;</a:t>
            </a:r>
            <a:r>
              <a:rPr spc="25" dirty="0">
                <a:solidFill>
                  <a:srgbClr val="000000"/>
                </a:solidFill>
                <a:latin typeface="Courier New"/>
                <a:cs typeface="Courier New"/>
              </a:rPr>
              <a:t>h1</a:t>
            </a:r>
            <a:r>
              <a:rPr spc="-23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pc="5" dirty="0">
                <a:solidFill>
                  <a:srgbClr val="000000"/>
                </a:solidFill>
                <a:latin typeface="Courier New"/>
                <a:cs typeface="Courier New"/>
              </a:rPr>
              <a:t>id</a:t>
            </a:r>
            <a:r>
              <a:rPr spc="5" dirty="0">
                <a:solidFill>
                  <a:srgbClr val="000000"/>
                </a:solidFill>
                <a:latin typeface="Arial"/>
                <a:cs typeface="Arial"/>
              </a:rPr>
              <a:t>=</a:t>
            </a:r>
            <a:r>
              <a:rPr spc="5" dirty="0">
                <a:solidFill>
                  <a:srgbClr val="9F20EF"/>
                </a:solidFill>
                <a:latin typeface="Arial"/>
                <a:cs typeface="Arial"/>
              </a:rPr>
              <a:t>"hello"</a:t>
            </a:r>
            <a:r>
              <a:rPr spc="5" dirty="0">
                <a:solidFill>
                  <a:srgbClr val="000000"/>
                </a:solidFill>
                <a:latin typeface="Arial"/>
                <a:cs typeface="Arial"/>
              </a:rPr>
              <a:t>&gt;</a:t>
            </a:r>
            <a:r>
              <a:rPr spc="5" dirty="0">
                <a:solidFill>
                  <a:srgbClr val="000000"/>
                </a:solidFill>
                <a:latin typeface="Courier New"/>
                <a:cs typeface="Courier New"/>
              </a:rPr>
              <a:t>Hello</a:t>
            </a:r>
            <a:r>
              <a:rPr spc="-23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000000"/>
                </a:solidFill>
                <a:latin typeface="Courier New"/>
                <a:cs typeface="Courier New"/>
              </a:rPr>
              <a:t>ICTSkills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&lt;/</a:t>
            </a:r>
            <a:r>
              <a:rPr spc="-5" dirty="0">
                <a:solidFill>
                  <a:srgbClr val="000000"/>
                </a:solidFill>
                <a:latin typeface="Courier New"/>
                <a:cs typeface="Courier New"/>
              </a:rPr>
              <a:t>h1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&gt;</a:t>
            </a:r>
          </a:p>
          <a:p>
            <a:pPr marL="205740">
              <a:lnSpc>
                <a:spcPts val="944"/>
              </a:lnSpc>
            </a:pPr>
            <a:r>
              <a:rPr spc="-25" dirty="0">
                <a:solidFill>
                  <a:srgbClr val="000000"/>
                </a:solidFill>
                <a:latin typeface="Arial"/>
                <a:cs typeface="Arial"/>
              </a:rPr>
              <a:t>&lt;</a:t>
            </a:r>
            <a:r>
              <a:rPr spc="-25" dirty="0">
                <a:solidFill>
                  <a:srgbClr val="000000"/>
                </a:solidFill>
                <a:latin typeface="Courier New"/>
                <a:cs typeface="Courier New"/>
              </a:rPr>
              <a:t>script</a:t>
            </a:r>
            <a:r>
              <a:rPr spc="-229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pc="30" dirty="0">
                <a:solidFill>
                  <a:srgbClr val="000000"/>
                </a:solidFill>
                <a:latin typeface="Courier New"/>
                <a:cs typeface="Courier New"/>
              </a:rPr>
              <a:t>src</a:t>
            </a:r>
            <a:r>
              <a:rPr spc="30" dirty="0">
                <a:solidFill>
                  <a:srgbClr val="000000"/>
                </a:solidFill>
                <a:latin typeface="Arial"/>
                <a:cs typeface="Arial"/>
              </a:rPr>
              <a:t>=</a:t>
            </a:r>
            <a:r>
              <a:rPr spc="30" dirty="0">
                <a:solidFill>
                  <a:srgbClr val="9F20EF"/>
                </a:solidFill>
                <a:latin typeface="Arial"/>
                <a:cs typeface="Arial"/>
              </a:rPr>
              <a:t>"js/foo.js"</a:t>
            </a:r>
            <a:r>
              <a:rPr spc="30" dirty="0">
                <a:solidFill>
                  <a:srgbClr val="000000"/>
                </a:solidFill>
                <a:latin typeface="Arial"/>
                <a:cs typeface="Arial"/>
              </a:rPr>
              <a:t>&gt;&lt;/</a:t>
            </a:r>
            <a:r>
              <a:rPr spc="30" dirty="0">
                <a:solidFill>
                  <a:srgbClr val="000000"/>
                </a:solidFill>
                <a:latin typeface="Courier New"/>
                <a:cs typeface="Courier New"/>
              </a:rPr>
              <a:t>script</a:t>
            </a:r>
            <a:r>
              <a:rPr spc="30" dirty="0">
                <a:solidFill>
                  <a:srgbClr val="000000"/>
                </a:solidFill>
                <a:latin typeface="Arial"/>
                <a:cs typeface="Arial"/>
              </a:rPr>
              <a:t>&gt;</a:t>
            </a:r>
          </a:p>
          <a:p>
            <a:pPr marL="109220">
              <a:lnSpc>
                <a:spcPts val="944"/>
              </a:lnSpc>
            </a:pPr>
            <a:r>
              <a:rPr spc="50" dirty="0">
                <a:solidFill>
                  <a:srgbClr val="000000"/>
                </a:solidFill>
                <a:latin typeface="Arial"/>
                <a:cs typeface="Arial"/>
              </a:rPr>
              <a:t>&lt;/</a:t>
            </a:r>
            <a:r>
              <a:rPr spc="50" dirty="0">
                <a:solidFill>
                  <a:srgbClr val="000000"/>
                </a:solidFill>
                <a:latin typeface="Courier New"/>
                <a:cs typeface="Courier New"/>
              </a:rPr>
              <a:t>body</a:t>
            </a:r>
            <a:r>
              <a:rPr spc="50" dirty="0">
                <a:solidFill>
                  <a:srgbClr val="000000"/>
                </a:solidFill>
                <a:latin typeface="Arial"/>
                <a:cs typeface="Arial"/>
              </a:rPr>
              <a:t>&gt;</a:t>
            </a:r>
          </a:p>
          <a:p>
            <a:pPr marL="12700">
              <a:lnSpc>
                <a:spcPts val="955"/>
              </a:lnSpc>
            </a:pPr>
            <a:r>
              <a:rPr spc="50" dirty="0">
                <a:solidFill>
                  <a:srgbClr val="000000"/>
                </a:solidFill>
                <a:latin typeface="Arial"/>
                <a:cs typeface="Arial"/>
              </a:rPr>
              <a:t>&lt;/</a:t>
            </a:r>
            <a:r>
              <a:rPr spc="50" dirty="0">
                <a:solidFill>
                  <a:srgbClr val="000000"/>
                </a:solidFill>
                <a:latin typeface="Courier New"/>
                <a:cs typeface="Courier New"/>
              </a:rPr>
              <a:t>html</a:t>
            </a:r>
            <a:r>
              <a:rPr spc="50" dirty="0">
                <a:solidFill>
                  <a:srgbClr val="000000"/>
                </a:solidFill>
                <a:latin typeface="Arial"/>
                <a:cs typeface="Arial"/>
              </a:rPr>
              <a:t>&gt;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23</a:t>
            </a:fld>
            <a:r>
              <a:rPr spc="25" dirty="0"/>
              <a:t>/31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JavaScript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50" dirty="0"/>
              <a:t>Run </a:t>
            </a:r>
            <a:r>
              <a:rPr sz="900" spc="-20" dirty="0"/>
              <a:t>Program </a:t>
            </a:r>
            <a:r>
              <a:rPr sz="900" spc="5" dirty="0"/>
              <a:t>- </a:t>
            </a:r>
            <a:r>
              <a:rPr sz="900" spc="-35" dirty="0"/>
              <a:t>Simple </a:t>
            </a:r>
            <a:r>
              <a:rPr sz="900" spc="15" dirty="0"/>
              <a:t> </a:t>
            </a:r>
            <a:r>
              <a:rPr sz="900" spc="-35" dirty="0"/>
              <a:t>Example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09193" y="940180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2597759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5" y="2585059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2635860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6" y="990739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6" y="1041523"/>
            <a:ext cx="50751" cy="15562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984585"/>
            <a:ext cx="3989704" cy="1664335"/>
          </a:xfrm>
          <a:custGeom>
            <a:avLst/>
            <a:gdLst/>
            <a:ahLst/>
            <a:cxnLst/>
            <a:rect l="l" t="t" r="r" b="b"/>
            <a:pathLst>
              <a:path w="3989704" h="1664335">
                <a:moveTo>
                  <a:pt x="3989652" y="0"/>
                </a:moveTo>
                <a:lnTo>
                  <a:pt x="0" y="0"/>
                </a:lnTo>
                <a:lnTo>
                  <a:pt x="0" y="1613173"/>
                </a:lnTo>
                <a:lnTo>
                  <a:pt x="4008" y="1632898"/>
                </a:lnTo>
                <a:lnTo>
                  <a:pt x="14922" y="1649051"/>
                </a:lnTo>
                <a:lnTo>
                  <a:pt x="31075" y="1659965"/>
                </a:lnTo>
                <a:lnTo>
                  <a:pt x="50800" y="1663974"/>
                </a:lnTo>
                <a:lnTo>
                  <a:pt x="3938852" y="1663974"/>
                </a:lnTo>
                <a:lnTo>
                  <a:pt x="3958576" y="1659965"/>
                </a:lnTo>
                <a:lnTo>
                  <a:pt x="3974729" y="1649051"/>
                </a:lnTo>
                <a:lnTo>
                  <a:pt x="3985644" y="1632898"/>
                </a:lnTo>
                <a:lnTo>
                  <a:pt x="3989652" y="1613173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1028823"/>
            <a:ext cx="0" cy="1588135"/>
          </a:xfrm>
          <a:custGeom>
            <a:avLst/>
            <a:gdLst/>
            <a:ahLst/>
            <a:cxnLst/>
            <a:rect l="l" t="t" r="r" b="b"/>
            <a:pathLst>
              <a:path h="1588135">
                <a:moveTo>
                  <a:pt x="0" y="158798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101612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100342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99072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1068362"/>
            <a:ext cx="1814195" cy="146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140" dirty="0">
                <a:solidFill>
                  <a:srgbClr val="218A21"/>
                </a:solidFill>
                <a:latin typeface="Arial"/>
                <a:cs typeface="Arial"/>
              </a:rPr>
              <a:t>/</a:t>
            </a:r>
            <a:r>
              <a:rPr sz="800" spc="140" dirty="0">
                <a:solidFill>
                  <a:srgbClr val="218A21"/>
                </a:solidFill>
                <a:latin typeface="Arial Unicode MS"/>
                <a:cs typeface="Arial Unicode MS"/>
              </a:rPr>
              <a:t>∗∗</a:t>
            </a:r>
            <a:endParaRPr sz="800">
              <a:latin typeface="Arial Unicode MS"/>
              <a:cs typeface="Arial Unicode MS"/>
            </a:endParaRPr>
          </a:p>
          <a:p>
            <a:pPr marL="60960">
              <a:lnSpc>
                <a:spcPts val="944"/>
              </a:lnSpc>
            </a:pPr>
            <a:r>
              <a:rPr sz="800" spc="110" dirty="0">
                <a:solidFill>
                  <a:srgbClr val="218A21"/>
                </a:solidFill>
                <a:latin typeface="Arial Unicode MS"/>
                <a:cs typeface="Arial Unicode MS"/>
              </a:rPr>
              <a:t>∗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Demo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JavaScript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code</a:t>
            </a:r>
            <a:endParaRPr sz="800">
              <a:latin typeface="Arial"/>
              <a:cs typeface="Arial"/>
            </a:endParaRPr>
          </a:p>
          <a:p>
            <a:pPr marL="60960">
              <a:lnSpc>
                <a:spcPts val="944"/>
              </a:lnSpc>
            </a:pPr>
            <a:r>
              <a:rPr sz="800" spc="155" dirty="0">
                <a:solidFill>
                  <a:srgbClr val="218A21"/>
                </a:solidFill>
                <a:latin typeface="Arial Unicode MS"/>
                <a:cs typeface="Arial Unicode MS"/>
              </a:rPr>
              <a:t>∗</a:t>
            </a:r>
            <a:r>
              <a:rPr sz="800" spc="155" dirty="0">
                <a:solidFill>
                  <a:srgbClr val="218A21"/>
                </a:solidFill>
                <a:latin typeface="Arial"/>
                <a:cs typeface="Arial"/>
              </a:rPr>
              <a:t>/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-15" dirty="0">
                <a:latin typeface="Courier New"/>
                <a:cs typeface="Courier New"/>
              </a:rPr>
              <a:t>alert</a:t>
            </a:r>
            <a:r>
              <a:rPr sz="800" spc="-15" dirty="0">
                <a:latin typeface="Arial"/>
                <a:cs typeface="Arial"/>
              </a:rPr>
              <a:t>(</a:t>
            </a:r>
            <a:r>
              <a:rPr sz="800" spc="-1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15" dirty="0">
                <a:solidFill>
                  <a:srgbClr val="9F20EF"/>
                </a:solidFill>
                <a:latin typeface="Arial"/>
                <a:cs typeface="Arial"/>
              </a:rPr>
              <a:t>Hello</a:t>
            </a:r>
            <a:r>
              <a:rPr sz="800" spc="25" dirty="0">
                <a:solidFill>
                  <a:srgbClr val="9F20EF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9F20EF"/>
                </a:solidFill>
                <a:latin typeface="Arial"/>
                <a:cs typeface="Arial"/>
              </a:rPr>
              <a:t>ICTSkills</a:t>
            </a:r>
            <a:r>
              <a:rPr sz="800" spc="1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10" dirty="0">
                <a:latin typeface="Arial"/>
                <a:cs typeface="Arial"/>
              </a:rPr>
              <a:t>);</a:t>
            </a:r>
            <a:endParaRPr sz="800">
              <a:latin typeface="Arial"/>
              <a:cs typeface="Arial"/>
            </a:endParaRPr>
          </a:p>
          <a:p>
            <a:pPr marL="109220" marR="969644" indent="-97155">
              <a:lnSpc>
                <a:spcPts val="950"/>
              </a:lnSpc>
              <a:spcBef>
                <a:spcPts val="30"/>
              </a:spcBef>
            </a:pPr>
            <a:r>
              <a:rPr sz="800" spc="-60" dirty="0">
                <a:latin typeface="Courier New"/>
                <a:cs typeface="Courier New"/>
              </a:rPr>
              <a:t>function </a:t>
            </a:r>
            <a:r>
              <a:rPr sz="800" spc="-10" dirty="0">
                <a:latin typeface="Courier New"/>
                <a:cs typeface="Courier New"/>
              </a:rPr>
              <a:t>foo</a:t>
            </a:r>
            <a:r>
              <a:rPr sz="800" spc="-10" dirty="0">
                <a:latin typeface="Arial"/>
                <a:cs typeface="Arial"/>
              </a:rPr>
              <a:t>() </a:t>
            </a:r>
            <a:r>
              <a:rPr sz="800" spc="155" dirty="0">
                <a:latin typeface="Arial"/>
                <a:cs typeface="Arial"/>
              </a:rPr>
              <a:t>{  </a:t>
            </a: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 </a:t>
            </a:r>
            <a:r>
              <a:rPr sz="800" spc="-60" dirty="0">
                <a:latin typeface="Courier New"/>
                <a:cs typeface="Courier New"/>
              </a:rPr>
              <a:t>size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-9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3;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10"/>
              </a:lnSpc>
            </a:pP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800" spc="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-30" dirty="0">
                <a:latin typeface="Arial"/>
                <a:cs typeface="Arial"/>
              </a:rPr>
              <a:t>(</a:t>
            </a:r>
            <a:r>
              <a:rPr sz="800" spc="-30" dirty="0">
                <a:latin typeface="Courier New"/>
                <a:cs typeface="Courier New"/>
              </a:rPr>
              <a:t>let</a:t>
            </a:r>
            <a:r>
              <a:rPr sz="800" spc="-204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i</a:t>
            </a:r>
            <a:r>
              <a:rPr sz="800" spc="-204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0;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i</a:t>
            </a:r>
            <a:r>
              <a:rPr sz="800" spc="-204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&lt;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-45" dirty="0">
                <a:latin typeface="Courier New"/>
                <a:cs typeface="Courier New"/>
              </a:rPr>
              <a:t>size</a:t>
            </a:r>
            <a:r>
              <a:rPr sz="800" spc="-45" dirty="0">
                <a:latin typeface="Arial"/>
                <a:cs typeface="Arial"/>
              </a:rPr>
              <a:t>;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i</a:t>
            </a:r>
            <a:r>
              <a:rPr sz="800" spc="-204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+=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20" dirty="0">
                <a:latin typeface="Arial"/>
                <a:cs typeface="Arial"/>
              </a:rPr>
              <a:t>1)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R="658495" algn="ctr">
              <a:lnSpc>
                <a:spcPts val="944"/>
              </a:lnSpc>
            </a:pPr>
            <a:r>
              <a:rPr sz="800" spc="-35" dirty="0">
                <a:latin typeface="Courier New"/>
                <a:cs typeface="Courier New"/>
              </a:rPr>
              <a:t>console</a:t>
            </a:r>
            <a:r>
              <a:rPr sz="800" spc="-35" dirty="0">
                <a:latin typeface="Arial"/>
                <a:cs typeface="Arial"/>
              </a:rPr>
              <a:t>.</a:t>
            </a:r>
            <a:r>
              <a:rPr sz="800" spc="-35" dirty="0">
                <a:latin typeface="Courier New"/>
                <a:cs typeface="Courier New"/>
              </a:rPr>
              <a:t>log</a:t>
            </a:r>
            <a:r>
              <a:rPr sz="800" spc="-35" dirty="0">
                <a:latin typeface="Arial"/>
                <a:cs typeface="Arial"/>
              </a:rPr>
              <a:t>(</a:t>
            </a:r>
            <a:r>
              <a:rPr sz="800" spc="-35" dirty="0">
                <a:latin typeface="Courier New"/>
                <a:cs typeface="Courier New"/>
              </a:rPr>
              <a:t>i</a:t>
            </a:r>
            <a:r>
              <a:rPr sz="800" spc="-35" dirty="0">
                <a:latin typeface="Arial"/>
                <a:cs typeface="Arial"/>
              </a:rPr>
              <a:t>);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800" spc="-10" dirty="0">
                <a:latin typeface="Courier New"/>
                <a:cs typeface="Courier New"/>
              </a:rPr>
              <a:t>foo</a:t>
            </a:r>
            <a:r>
              <a:rPr sz="800" spc="-10" dirty="0">
                <a:latin typeface="Arial"/>
                <a:cs typeface="Arial"/>
              </a:rPr>
              <a:t>();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24</a:t>
            </a:fld>
            <a:r>
              <a:rPr spc="25" dirty="0"/>
              <a:t>/31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JavaScript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50" dirty="0"/>
              <a:t>Run </a:t>
            </a:r>
            <a:r>
              <a:rPr sz="900" spc="-20" dirty="0"/>
              <a:t>Program </a:t>
            </a:r>
            <a:r>
              <a:rPr sz="900" spc="5" dirty="0"/>
              <a:t>- </a:t>
            </a:r>
            <a:r>
              <a:rPr sz="900" spc="-35" dirty="0"/>
              <a:t>Simple </a:t>
            </a:r>
            <a:r>
              <a:rPr sz="900" spc="15" dirty="0"/>
              <a:t> </a:t>
            </a:r>
            <a:r>
              <a:rPr sz="900" spc="-35" dirty="0"/>
              <a:t>Example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59994" y="868363"/>
            <a:ext cx="3888129" cy="18942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25</a:t>
            </a:fld>
            <a:r>
              <a:rPr spc="25" dirty="0"/>
              <a:t>/31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JavaScript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50" dirty="0"/>
              <a:t>Run </a:t>
            </a:r>
            <a:r>
              <a:rPr sz="900" spc="-20" dirty="0"/>
              <a:t>Program </a:t>
            </a:r>
            <a:r>
              <a:rPr sz="900" spc="5" dirty="0"/>
              <a:t>- </a:t>
            </a:r>
            <a:r>
              <a:rPr sz="900" spc="-35" dirty="0"/>
              <a:t>Simple </a:t>
            </a:r>
            <a:r>
              <a:rPr sz="900" spc="15" dirty="0"/>
              <a:t> </a:t>
            </a:r>
            <a:r>
              <a:rPr sz="900" spc="-35" dirty="0"/>
              <a:t>Example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59994" y="615224"/>
            <a:ext cx="1898581" cy="2527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26</a:t>
            </a:fld>
            <a:r>
              <a:rPr spc="25" dirty="0"/>
              <a:t>/31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JavaScript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50" dirty="0"/>
              <a:t>Run </a:t>
            </a:r>
            <a:r>
              <a:rPr sz="900" spc="-20" dirty="0"/>
              <a:t>Program </a:t>
            </a:r>
            <a:r>
              <a:rPr sz="900" spc="5" dirty="0"/>
              <a:t>- </a:t>
            </a:r>
            <a:r>
              <a:rPr sz="900" spc="-35" dirty="0"/>
              <a:t>Simple </a:t>
            </a:r>
            <a:r>
              <a:rPr sz="900" spc="15" dirty="0"/>
              <a:t> </a:t>
            </a:r>
            <a:r>
              <a:rPr sz="900" spc="-35" dirty="0"/>
              <a:t>Example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59994" y="997386"/>
            <a:ext cx="3887992" cy="15716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27</a:t>
            </a:fld>
            <a:r>
              <a:rPr spc="25" dirty="0"/>
              <a:t>/31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Javascript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45" dirty="0"/>
              <a:t>Language </a:t>
            </a:r>
            <a:r>
              <a:rPr sz="900" spc="-25" dirty="0"/>
              <a:t>specification</a:t>
            </a:r>
            <a:r>
              <a:rPr sz="900" spc="135" dirty="0"/>
              <a:t> </a:t>
            </a:r>
            <a:r>
              <a:rPr sz="900" spc="-10" dirty="0"/>
              <a:t>growth</a:t>
            </a:r>
            <a:endParaRPr sz="900" dirty="0"/>
          </a:p>
        </p:txBody>
      </p:sp>
      <p:sp>
        <p:nvSpPr>
          <p:cNvPr id="3" name="object 3"/>
          <p:cNvSpPr/>
          <p:nvPr/>
        </p:nvSpPr>
        <p:spPr>
          <a:xfrm>
            <a:off x="359994" y="721903"/>
            <a:ext cx="3888057" cy="22603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3</a:t>
            </a:fld>
            <a:r>
              <a:rPr spc="25" dirty="0"/>
              <a:t>/31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5" dirty="0"/>
              <a:t>Ecma</a:t>
            </a:r>
            <a:r>
              <a:rPr spc="-5" dirty="0"/>
              <a:t> </a:t>
            </a:r>
            <a:r>
              <a:rPr spc="-30" dirty="0"/>
              <a:t>International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10" dirty="0"/>
              <a:t>ECMAScript </a:t>
            </a:r>
            <a:r>
              <a:rPr sz="900" spc="5" dirty="0"/>
              <a:t>- </a:t>
            </a:r>
            <a:r>
              <a:rPr sz="900" spc="-15" dirty="0"/>
              <a:t>the </a:t>
            </a:r>
            <a:r>
              <a:rPr sz="900" spc="-40" dirty="0"/>
              <a:t>language </a:t>
            </a:r>
            <a:r>
              <a:rPr sz="900" spc="-5" dirty="0"/>
              <a:t>of </a:t>
            </a:r>
            <a:r>
              <a:rPr sz="900" spc="-15" dirty="0"/>
              <a:t>the </a:t>
            </a:r>
            <a:r>
              <a:rPr sz="900" spc="120" dirty="0"/>
              <a:t> </a:t>
            </a:r>
            <a:r>
              <a:rPr sz="900" spc="-60" dirty="0"/>
              <a:t>web</a:t>
            </a:r>
            <a:endParaRPr sz="900" dirty="0"/>
          </a:p>
        </p:txBody>
      </p:sp>
      <p:sp>
        <p:nvSpPr>
          <p:cNvPr id="3" name="object 3"/>
          <p:cNvSpPr txBox="1"/>
          <p:nvPr/>
        </p:nvSpPr>
        <p:spPr>
          <a:xfrm>
            <a:off x="336702" y="1126794"/>
            <a:ext cx="2227580" cy="136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 indent="-167640">
              <a:lnSpc>
                <a:spcPct val="100000"/>
              </a:lnSpc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30" dirty="0">
                <a:latin typeface="Arial"/>
                <a:cs typeface="Arial"/>
              </a:rPr>
              <a:t>ECMAScript:  </a:t>
            </a:r>
            <a:r>
              <a:rPr sz="1100" spc="-40" dirty="0">
                <a:latin typeface="Arial"/>
                <a:cs typeface="Arial"/>
              </a:rPr>
              <a:t>standardization </a:t>
            </a:r>
            <a:r>
              <a:rPr sz="1100" spc="-45" dirty="0">
                <a:latin typeface="Arial"/>
                <a:cs typeface="Arial"/>
              </a:rPr>
              <a:t>body</a:t>
            </a:r>
            <a:endParaRPr sz="1100" dirty="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75" dirty="0">
                <a:latin typeface="Arial"/>
                <a:cs typeface="Arial"/>
              </a:rPr>
              <a:t>Several </a:t>
            </a:r>
            <a:r>
              <a:rPr sz="1100" spc="-40" dirty="0">
                <a:latin typeface="Arial"/>
                <a:cs typeface="Arial"/>
              </a:rPr>
              <a:t>popular</a:t>
            </a:r>
            <a:r>
              <a:rPr sz="1100" spc="13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implementations:</a:t>
            </a:r>
            <a:endParaRPr sz="1100" dirty="0">
              <a:latin typeface="Arial"/>
              <a:cs typeface="Arial"/>
            </a:endParaRPr>
          </a:p>
          <a:p>
            <a:pPr marL="457200" lvl="1" indent="-16002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35" dirty="0">
                <a:latin typeface="Arial"/>
                <a:cs typeface="Arial"/>
              </a:rPr>
              <a:t>JavaScript</a:t>
            </a:r>
            <a:endParaRPr sz="1000" dirty="0">
              <a:latin typeface="Arial"/>
              <a:cs typeface="Arial"/>
            </a:endParaRPr>
          </a:p>
          <a:p>
            <a:pPr marL="457200" lvl="1" indent="-160020">
              <a:lnSpc>
                <a:spcPts val="1195"/>
              </a:lnSpc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20" dirty="0">
                <a:latin typeface="Arial"/>
                <a:cs typeface="Arial"/>
              </a:rPr>
              <a:t>JScript</a:t>
            </a:r>
            <a:endParaRPr sz="1000" dirty="0">
              <a:latin typeface="Arial"/>
              <a:cs typeface="Arial"/>
            </a:endParaRPr>
          </a:p>
          <a:p>
            <a:pPr marL="457200" lvl="1" indent="-160020">
              <a:lnSpc>
                <a:spcPts val="1200"/>
              </a:lnSpc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20" dirty="0">
                <a:latin typeface="Arial"/>
                <a:cs typeface="Arial"/>
              </a:rPr>
              <a:t>ActionScript</a:t>
            </a:r>
            <a:endParaRPr sz="1000" dirty="0">
              <a:latin typeface="Arial"/>
              <a:cs typeface="Arial"/>
            </a:endParaRPr>
          </a:p>
          <a:p>
            <a:pPr marL="180340" marR="227329" indent="-167640">
              <a:lnSpc>
                <a:spcPts val="1200"/>
              </a:lnSpc>
              <a:spcBef>
                <a:spcPts val="334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20" dirty="0">
                <a:latin typeface="Arial"/>
                <a:cs typeface="Arial"/>
              </a:rPr>
              <a:t>Edition </a:t>
            </a:r>
            <a:r>
              <a:rPr sz="1100" spc="-70" dirty="0">
                <a:latin typeface="Arial"/>
                <a:cs typeface="Arial"/>
              </a:rPr>
              <a:t>6 </a:t>
            </a:r>
            <a:r>
              <a:rPr sz="1100" spc="-40" dirty="0">
                <a:latin typeface="Arial"/>
                <a:cs typeface="Arial"/>
              </a:rPr>
              <a:t>(ES6) </a:t>
            </a:r>
            <a:r>
              <a:rPr sz="1100" spc="-60" dirty="0">
                <a:latin typeface="Arial"/>
                <a:cs typeface="Arial"/>
              </a:rPr>
              <a:t>published </a:t>
            </a:r>
            <a:r>
              <a:rPr sz="1100" spc="-65" dirty="0">
                <a:latin typeface="Arial"/>
                <a:cs typeface="Arial"/>
              </a:rPr>
              <a:t>June  </a:t>
            </a:r>
            <a:r>
              <a:rPr sz="1100" spc="-70" dirty="0">
                <a:latin typeface="Arial"/>
                <a:cs typeface="Arial"/>
              </a:rPr>
              <a:t>2015</a:t>
            </a:r>
            <a:endParaRPr sz="1100" dirty="0">
              <a:latin typeface="Arial"/>
              <a:cs typeface="Arial"/>
            </a:endParaRPr>
          </a:p>
          <a:p>
            <a:pPr marL="457200" lvl="1" indent="-16002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70" dirty="0">
                <a:latin typeface="Arial"/>
                <a:cs typeface="Arial"/>
              </a:rPr>
              <a:t>Course </a:t>
            </a:r>
            <a:r>
              <a:rPr sz="1000" spc="-60" dirty="0">
                <a:latin typeface="Arial"/>
                <a:cs typeface="Arial"/>
              </a:rPr>
              <a:t>applies</a:t>
            </a:r>
            <a:r>
              <a:rPr sz="1000" spc="125" dirty="0">
                <a:latin typeface="Arial"/>
                <a:cs typeface="Arial"/>
              </a:rPr>
              <a:t> </a:t>
            </a:r>
            <a:r>
              <a:rPr sz="1000" spc="-85" dirty="0">
                <a:latin typeface="Arial"/>
                <a:cs typeface="Arial"/>
              </a:rPr>
              <a:t>ES6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2821" y="1274427"/>
            <a:ext cx="1555162" cy="471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2821" y="1819702"/>
            <a:ext cx="1555120" cy="4427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4</a:t>
            </a:fld>
            <a:r>
              <a:rPr spc="25" dirty="0"/>
              <a:t>/31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JavaScript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50" dirty="0"/>
              <a:t>Several </a:t>
            </a:r>
            <a:r>
              <a:rPr sz="900" spc="-35" dirty="0"/>
              <a:t>frameworks</a:t>
            </a:r>
            <a:r>
              <a:rPr sz="900" spc="130" dirty="0"/>
              <a:t> </a:t>
            </a:r>
            <a:r>
              <a:rPr sz="900" spc="-35" dirty="0"/>
              <a:t>available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323850" y="632380"/>
            <a:ext cx="1562735" cy="2813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 indent="-167640">
              <a:lnSpc>
                <a:spcPct val="100000"/>
              </a:lnSpc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50" dirty="0">
                <a:latin typeface="Arial"/>
                <a:cs typeface="Arial"/>
              </a:rPr>
              <a:t>Client-side</a:t>
            </a:r>
            <a:endParaRPr sz="1100" dirty="0">
              <a:latin typeface="Arial"/>
              <a:cs typeface="Arial"/>
            </a:endParaRPr>
          </a:p>
          <a:p>
            <a:pPr marL="457200" lvl="1" indent="-16002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40" dirty="0">
                <a:latin typeface="Arial"/>
                <a:cs typeface="Arial"/>
              </a:rPr>
              <a:t>Angular</a:t>
            </a:r>
            <a:endParaRPr sz="1000" dirty="0">
              <a:latin typeface="Arial"/>
              <a:cs typeface="Arial"/>
            </a:endParaRPr>
          </a:p>
          <a:p>
            <a:pPr marL="457200" lvl="1" indent="-160020">
              <a:lnSpc>
                <a:spcPts val="1195"/>
              </a:lnSpc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50" dirty="0">
                <a:latin typeface="Arial"/>
                <a:cs typeface="Arial"/>
              </a:rPr>
              <a:t>Backbone</a:t>
            </a:r>
            <a:endParaRPr sz="1000" dirty="0">
              <a:latin typeface="Arial"/>
              <a:cs typeface="Arial"/>
            </a:endParaRPr>
          </a:p>
          <a:p>
            <a:pPr marL="457200" lvl="1" indent="-160020">
              <a:lnSpc>
                <a:spcPts val="1200"/>
              </a:lnSpc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50" dirty="0" smtClean="0">
                <a:latin typeface="Arial"/>
                <a:cs typeface="Arial"/>
              </a:rPr>
              <a:t>Ember</a:t>
            </a:r>
            <a:endParaRPr lang="en-IE" sz="1000" spc="-50" dirty="0" smtClean="0">
              <a:latin typeface="Arial"/>
              <a:cs typeface="Arial"/>
            </a:endParaRPr>
          </a:p>
          <a:p>
            <a:pPr marL="457200" lvl="1" indent="-160020">
              <a:lnSpc>
                <a:spcPts val="1200"/>
              </a:lnSpc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lang="en-IE" sz="1000" spc="-50" dirty="0" smtClean="0">
                <a:latin typeface="Arial"/>
                <a:cs typeface="Arial"/>
              </a:rPr>
              <a:t>Aurelia</a:t>
            </a:r>
          </a:p>
          <a:p>
            <a:pPr marL="457200" lvl="1" indent="-160020">
              <a:lnSpc>
                <a:spcPts val="1200"/>
              </a:lnSpc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lang="en-IE" sz="1000" spc="-50" dirty="0" smtClean="0">
                <a:latin typeface="Arial"/>
                <a:cs typeface="Arial"/>
              </a:rPr>
              <a:t>React</a:t>
            </a:r>
            <a:endParaRPr sz="1000" dirty="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790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70" dirty="0" smtClean="0">
                <a:latin typeface="Arial"/>
                <a:cs typeface="Arial"/>
              </a:rPr>
              <a:t>Server-side</a:t>
            </a:r>
            <a:r>
              <a:rPr lang="en-IE" sz="1100" spc="-70" dirty="0" smtClean="0">
                <a:latin typeface="Arial"/>
                <a:cs typeface="Arial"/>
              </a:rPr>
              <a:t> (node)</a:t>
            </a:r>
            <a:endParaRPr sz="1000" dirty="0">
              <a:latin typeface="Arial"/>
              <a:cs typeface="Arial"/>
            </a:endParaRPr>
          </a:p>
          <a:p>
            <a:pPr marL="457200" lvl="1" indent="-160020">
              <a:lnSpc>
                <a:spcPts val="1200"/>
              </a:lnSpc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40" dirty="0" smtClean="0">
                <a:latin typeface="Arial"/>
                <a:cs typeface="Arial"/>
              </a:rPr>
              <a:t>hapi</a:t>
            </a:r>
            <a:endParaRPr lang="en-IE" sz="1000" spc="-40" dirty="0" smtClean="0">
              <a:latin typeface="Arial"/>
              <a:cs typeface="Arial"/>
            </a:endParaRPr>
          </a:p>
          <a:p>
            <a:pPr marL="457200" lvl="1" indent="-160020">
              <a:lnSpc>
                <a:spcPts val="1200"/>
              </a:lnSpc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lang="en-IE" sz="1000" spc="-40" dirty="0" smtClean="0">
                <a:latin typeface="Arial"/>
                <a:cs typeface="Arial"/>
              </a:rPr>
              <a:t>express</a:t>
            </a:r>
          </a:p>
          <a:p>
            <a:pPr marL="457200" lvl="1" indent="-160020">
              <a:lnSpc>
                <a:spcPts val="1200"/>
              </a:lnSpc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lang="en-IE" sz="1000" spc="-40" dirty="0" err="1" smtClean="0">
                <a:latin typeface="Arial"/>
                <a:cs typeface="Arial"/>
              </a:rPr>
              <a:t>koa</a:t>
            </a:r>
            <a:endParaRPr lang="en-IE" sz="1000" spc="-40" dirty="0" smtClean="0">
              <a:latin typeface="Arial"/>
              <a:cs typeface="Arial"/>
            </a:endParaRPr>
          </a:p>
          <a:p>
            <a:pPr marL="457200" lvl="1" indent="-160020">
              <a:lnSpc>
                <a:spcPts val="1200"/>
              </a:lnSpc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lang="en-IE" sz="1000" spc="-40" dirty="0" smtClean="0">
                <a:latin typeface="Arial"/>
                <a:cs typeface="Arial"/>
              </a:rPr>
              <a:t>sails</a:t>
            </a:r>
            <a:endParaRPr sz="10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3333B2"/>
              </a:buClr>
              <a:buFont typeface="Arial"/>
              <a:buChar char="•"/>
            </a:pPr>
            <a:endParaRPr sz="900" dirty="0">
              <a:latin typeface="Times New Roman"/>
              <a:cs typeface="Times New Roman"/>
            </a:endParaRPr>
          </a:p>
          <a:p>
            <a:pPr marL="180340" indent="-167640">
              <a:lnSpc>
                <a:spcPct val="100000"/>
              </a:lnSpc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20" dirty="0">
                <a:latin typeface="Arial"/>
                <a:cs typeface="Arial"/>
              </a:rPr>
              <a:t>MEAN </a:t>
            </a:r>
            <a:r>
              <a:rPr sz="1100" spc="-45" dirty="0">
                <a:latin typeface="Arial"/>
                <a:cs typeface="Arial"/>
              </a:rPr>
              <a:t>stack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collection:</a:t>
            </a:r>
            <a:endParaRPr sz="1100" dirty="0">
              <a:latin typeface="Arial"/>
              <a:cs typeface="Arial"/>
            </a:endParaRPr>
          </a:p>
          <a:p>
            <a:pPr marL="457200" lvl="1" indent="-16002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30" dirty="0">
                <a:latin typeface="Arial"/>
                <a:cs typeface="Arial"/>
              </a:rPr>
              <a:t>MongoDB</a:t>
            </a:r>
            <a:endParaRPr sz="1000" dirty="0">
              <a:latin typeface="Arial"/>
              <a:cs typeface="Arial"/>
            </a:endParaRPr>
          </a:p>
          <a:p>
            <a:pPr marL="457200" lvl="1" indent="-160020">
              <a:lnSpc>
                <a:spcPts val="1195"/>
              </a:lnSpc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65" dirty="0">
                <a:latin typeface="Arial"/>
                <a:cs typeface="Arial"/>
              </a:rPr>
              <a:t>Express.js</a:t>
            </a:r>
            <a:endParaRPr sz="1000" dirty="0">
              <a:latin typeface="Arial"/>
              <a:cs typeface="Arial"/>
            </a:endParaRPr>
          </a:p>
          <a:p>
            <a:pPr marL="457200" lvl="1" indent="-160020">
              <a:lnSpc>
                <a:spcPts val="1195"/>
              </a:lnSpc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40" dirty="0">
                <a:latin typeface="Arial"/>
                <a:cs typeface="Arial"/>
              </a:rPr>
              <a:t>Angular</a:t>
            </a:r>
            <a:endParaRPr sz="1000" dirty="0">
              <a:latin typeface="Arial"/>
              <a:cs typeface="Arial"/>
            </a:endParaRPr>
          </a:p>
          <a:p>
            <a:pPr marL="457200" lvl="1" indent="-160020">
              <a:lnSpc>
                <a:spcPts val="1200"/>
              </a:lnSpc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45" dirty="0">
                <a:latin typeface="Arial"/>
                <a:cs typeface="Arial"/>
              </a:rPr>
              <a:t>Node.js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57450" y="1037976"/>
            <a:ext cx="1555166" cy="16747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5</a:t>
            </a:fld>
            <a:r>
              <a:rPr spc="25" dirty="0"/>
              <a:t>/31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Nature </a:t>
            </a:r>
            <a:r>
              <a:rPr spc="-25" dirty="0"/>
              <a:t>of</a:t>
            </a:r>
            <a:r>
              <a:rPr spc="130" dirty="0"/>
              <a:t> </a:t>
            </a:r>
            <a:r>
              <a:rPr spc="-45" dirty="0"/>
              <a:t>JavaScript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10" dirty="0"/>
              <a:t>Structure </a:t>
            </a:r>
            <a:r>
              <a:rPr sz="900" spc="-30" dirty="0"/>
              <a:t>Client-Side</a:t>
            </a:r>
            <a:r>
              <a:rPr sz="900" spc="90" dirty="0"/>
              <a:t> </a:t>
            </a:r>
            <a:r>
              <a:rPr sz="900" spc="-45" dirty="0"/>
              <a:t>Web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416191" y="892175"/>
            <a:ext cx="3887988" cy="2038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6</a:t>
            </a:fld>
            <a:r>
              <a:rPr spc="25" dirty="0"/>
              <a:t>/31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Nature </a:t>
            </a:r>
            <a:r>
              <a:rPr spc="-25" dirty="0"/>
              <a:t>of</a:t>
            </a:r>
            <a:r>
              <a:rPr spc="130" dirty="0"/>
              <a:t> </a:t>
            </a:r>
            <a:r>
              <a:rPr spc="-45" dirty="0"/>
              <a:t>JavaScript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15" dirty="0"/>
              <a:t>The</a:t>
            </a:r>
            <a:r>
              <a:rPr sz="900" spc="-10" dirty="0"/>
              <a:t> </a:t>
            </a:r>
            <a:r>
              <a:rPr sz="900" spc="-45" dirty="0"/>
              <a:t>Language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347294" y="967956"/>
            <a:ext cx="3482340" cy="165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30" dirty="0">
                <a:latin typeface="Arial"/>
                <a:cs typeface="Arial"/>
              </a:rPr>
              <a:t>Although </a:t>
            </a:r>
            <a:r>
              <a:rPr sz="1100" spc="-15" dirty="0">
                <a:latin typeface="Arial"/>
                <a:cs typeface="Arial"/>
              </a:rPr>
              <a:t>not </a:t>
            </a:r>
            <a:r>
              <a:rPr sz="1100" spc="-55" dirty="0">
                <a:latin typeface="Arial"/>
                <a:cs typeface="Arial"/>
              </a:rPr>
              <a:t>Java,</a:t>
            </a:r>
            <a:r>
              <a:rPr sz="1100" spc="17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has:</a:t>
            </a:r>
            <a:endParaRPr sz="1100" dirty="0">
              <a:latin typeface="Arial"/>
              <a:cs typeface="Arial"/>
            </a:endParaRPr>
          </a:p>
          <a:p>
            <a:pPr marL="12700" indent="10922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40" dirty="0">
                <a:latin typeface="Arial"/>
                <a:cs typeface="Arial"/>
              </a:rPr>
              <a:t>Similar </a:t>
            </a:r>
            <a:r>
              <a:rPr sz="1100" spc="-50" dirty="0">
                <a:latin typeface="Arial"/>
                <a:cs typeface="Arial"/>
              </a:rPr>
              <a:t>syntax </a:t>
            </a:r>
            <a:r>
              <a:rPr sz="1100" spc="90" dirty="0">
                <a:latin typeface="Arial"/>
                <a:cs typeface="Arial"/>
              </a:rPr>
              <a:t>&amp;</a:t>
            </a:r>
            <a:r>
              <a:rPr sz="1100" spc="204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keywords</a:t>
            </a:r>
            <a:endParaRPr sz="1100" dirty="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40" dirty="0">
                <a:latin typeface="Arial"/>
                <a:cs typeface="Arial"/>
              </a:rPr>
              <a:t>Similar </a:t>
            </a:r>
            <a:r>
              <a:rPr sz="1100" spc="-50" dirty="0">
                <a:latin typeface="Arial"/>
                <a:cs typeface="Arial"/>
              </a:rPr>
              <a:t>standard </a:t>
            </a:r>
            <a:r>
              <a:rPr sz="1100" spc="-35" dirty="0">
                <a:latin typeface="Arial"/>
                <a:cs typeface="Arial"/>
              </a:rPr>
              <a:t>library </a:t>
            </a:r>
            <a:r>
              <a:rPr sz="1100" spc="-55" dirty="0">
                <a:latin typeface="Arial"/>
                <a:cs typeface="Arial"/>
              </a:rPr>
              <a:t>naming 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conventions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spc="-30" dirty="0">
                <a:latin typeface="Arial"/>
                <a:cs typeface="Arial"/>
              </a:rPr>
              <a:t>Object </a:t>
            </a:r>
            <a:r>
              <a:rPr sz="1100" spc="-50" dirty="0">
                <a:latin typeface="Arial"/>
                <a:cs typeface="Arial"/>
              </a:rPr>
              <a:t>oriented </a:t>
            </a:r>
            <a:r>
              <a:rPr sz="1100" spc="-10" dirty="0">
                <a:latin typeface="Arial"/>
                <a:cs typeface="Arial"/>
              </a:rPr>
              <a:t>but </a:t>
            </a:r>
            <a:r>
              <a:rPr sz="1100" spc="-90" dirty="0">
                <a:latin typeface="Arial"/>
                <a:cs typeface="Arial"/>
              </a:rPr>
              <a:t>does  </a:t>
            </a:r>
            <a:r>
              <a:rPr sz="1100" spc="-15" dirty="0">
                <a:latin typeface="Arial"/>
                <a:cs typeface="Arial"/>
              </a:rPr>
              <a:t>not </a:t>
            </a:r>
            <a:r>
              <a:rPr sz="1100" spc="-85" dirty="0">
                <a:latin typeface="Arial"/>
                <a:cs typeface="Arial"/>
              </a:rPr>
              <a:t>have  </a:t>
            </a:r>
            <a:r>
              <a:rPr sz="1100" spc="-95" dirty="0">
                <a:latin typeface="Arial"/>
                <a:cs typeface="Arial"/>
              </a:rPr>
              <a:t>classes  </a:t>
            </a:r>
            <a:r>
              <a:rPr sz="1100" spc="-20" dirty="0">
                <a:latin typeface="Arial"/>
                <a:cs typeface="Arial"/>
              </a:rPr>
              <a:t>in </a:t>
            </a:r>
            <a:r>
              <a:rPr sz="1100" spc="-60" dirty="0">
                <a:latin typeface="Arial"/>
                <a:cs typeface="Arial"/>
              </a:rPr>
              <a:t>classical 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sense.</a:t>
            </a:r>
            <a:endParaRPr sz="1100" dirty="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114" dirty="0">
                <a:latin typeface="Arial"/>
                <a:cs typeface="Arial"/>
              </a:rPr>
              <a:t>uses  </a:t>
            </a:r>
            <a:r>
              <a:rPr sz="1100" i="1" spc="-30" dirty="0">
                <a:latin typeface="Arial"/>
                <a:cs typeface="Arial"/>
              </a:rPr>
              <a:t>syntactic </a:t>
            </a:r>
            <a:r>
              <a:rPr sz="1100" i="1" spc="-75" dirty="0">
                <a:latin typeface="Arial"/>
                <a:cs typeface="Arial"/>
              </a:rPr>
              <a:t>sugar 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45" dirty="0">
                <a:latin typeface="Arial"/>
                <a:cs typeface="Arial"/>
              </a:rPr>
              <a:t>simulate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classes</a:t>
            </a:r>
            <a:endParaRPr sz="1100" dirty="0">
              <a:latin typeface="Arial"/>
              <a:cs typeface="Arial"/>
            </a:endParaRPr>
          </a:p>
          <a:p>
            <a:pPr marL="12700" marR="915669" indent="109220">
              <a:lnSpc>
                <a:spcPct val="125299"/>
              </a:lnSpc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25" dirty="0">
                <a:latin typeface="Arial"/>
                <a:cs typeface="Arial"/>
              </a:rPr>
              <a:t>prototypal: </a:t>
            </a:r>
            <a:r>
              <a:rPr sz="1100" spc="-45" dirty="0">
                <a:latin typeface="Arial"/>
                <a:cs typeface="Arial"/>
              </a:rPr>
              <a:t>objects </a:t>
            </a:r>
            <a:r>
              <a:rPr sz="1100" spc="-20" dirty="0">
                <a:latin typeface="Arial"/>
                <a:cs typeface="Arial"/>
              </a:rPr>
              <a:t>inherit </a:t>
            </a:r>
            <a:r>
              <a:rPr sz="1100" spc="-25" dirty="0">
                <a:latin typeface="Arial"/>
                <a:cs typeface="Arial"/>
              </a:rPr>
              <a:t>from </a:t>
            </a:r>
            <a:r>
              <a:rPr sz="1100" spc="-45" dirty="0">
                <a:latin typeface="Arial"/>
                <a:cs typeface="Arial"/>
              </a:rPr>
              <a:t>objects  Dynamic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typing</a:t>
            </a:r>
            <a:endParaRPr sz="1100" dirty="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55" dirty="0">
                <a:latin typeface="Arial"/>
                <a:cs typeface="Arial"/>
              </a:rPr>
              <a:t>Variable </a:t>
            </a:r>
            <a:r>
              <a:rPr sz="1100" spc="-75" dirty="0">
                <a:latin typeface="Arial"/>
                <a:cs typeface="Arial"/>
              </a:rPr>
              <a:t>may  be  </a:t>
            </a:r>
            <a:r>
              <a:rPr sz="1100" spc="-70" dirty="0">
                <a:latin typeface="Arial"/>
                <a:cs typeface="Arial"/>
              </a:rPr>
              <a:t>reference 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30" dirty="0">
                <a:latin typeface="Arial"/>
                <a:cs typeface="Arial"/>
              </a:rPr>
              <a:t>object </a:t>
            </a:r>
            <a:r>
              <a:rPr sz="1100" spc="-20" dirty="0">
                <a:latin typeface="Arial"/>
                <a:cs typeface="Arial"/>
              </a:rPr>
              <a:t>of </a:t>
            </a:r>
            <a:r>
              <a:rPr sz="1100" spc="-65" dirty="0">
                <a:latin typeface="Arial"/>
                <a:cs typeface="Arial"/>
              </a:rPr>
              <a:t>any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type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7</a:t>
            </a:fld>
            <a:r>
              <a:rPr spc="25" dirty="0"/>
              <a:t>/31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Javascript</a:t>
            </a:r>
            <a:r>
              <a:rPr spc="30" dirty="0"/>
              <a:t> </a:t>
            </a:r>
            <a:r>
              <a:rPr spc="-40" dirty="0"/>
              <a:t>Styling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10" dirty="0"/>
              <a:t>Our </a:t>
            </a:r>
            <a:r>
              <a:rPr sz="900" spc="-45" dirty="0"/>
              <a:t>choice  </a:t>
            </a:r>
            <a:r>
              <a:rPr sz="900" spc="-5" dirty="0"/>
              <a:t>from </a:t>
            </a:r>
            <a:r>
              <a:rPr sz="900" spc="-50" dirty="0"/>
              <a:t>several  </a:t>
            </a:r>
            <a:r>
              <a:rPr sz="900" spc="-35" dirty="0"/>
              <a:t>available </a:t>
            </a:r>
            <a:r>
              <a:rPr sz="900" spc="-30" dirty="0"/>
              <a:t>Style </a:t>
            </a:r>
            <a:r>
              <a:rPr sz="900" spc="-55" dirty="0"/>
              <a:t>Guides  </a:t>
            </a:r>
            <a:r>
              <a:rPr sz="900" spc="-40" dirty="0"/>
              <a:t>and</a:t>
            </a:r>
            <a:r>
              <a:rPr sz="900" spc="95" dirty="0"/>
              <a:t> </a:t>
            </a:r>
            <a:r>
              <a:rPr sz="900" spc="-30" dirty="0"/>
              <a:t>IDEs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2369969" y="2642262"/>
            <a:ext cx="1934210" cy="39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 indent="-167640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80975" algn="l"/>
              </a:tabLst>
            </a:pPr>
            <a:r>
              <a:rPr sz="1100" i="1" spc="-30" dirty="0">
                <a:latin typeface="Arial"/>
                <a:cs typeface="Arial"/>
              </a:rPr>
              <a:t>Airbnb </a:t>
            </a:r>
            <a:r>
              <a:rPr sz="1100" i="1" spc="-40" dirty="0">
                <a:latin typeface="Arial"/>
                <a:cs typeface="Arial"/>
              </a:rPr>
              <a:t>JavaScript </a:t>
            </a:r>
            <a:r>
              <a:rPr sz="1100" i="1" spc="-50" dirty="0">
                <a:latin typeface="Arial"/>
                <a:cs typeface="Arial"/>
              </a:rPr>
              <a:t>Style  </a:t>
            </a:r>
            <a:r>
              <a:rPr sz="1100" i="1" spc="-75" dirty="0">
                <a:latin typeface="Arial"/>
                <a:cs typeface="Arial"/>
              </a:rPr>
              <a:t>Guide</a:t>
            </a:r>
            <a:endParaRPr sz="1100" dirty="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80975" algn="l"/>
              </a:tabLst>
            </a:pPr>
            <a:r>
              <a:rPr sz="1100" i="1" spc="-55" dirty="0">
                <a:latin typeface="Arial"/>
                <a:cs typeface="Arial"/>
              </a:rPr>
              <a:t>WebStorm </a:t>
            </a:r>
            <a:r>
              <a:rPr sz="1100" i="1" spc="-40" dirty="0">
                <a:latin typeface="Arial"/>
                <a:cs typeface="Arial"/>
              </a:rPr>
              <a:t>JavaScript</a:t>
            </a:r>
            <a:r>
              <a:rPr sz="1100" i="1" spc="120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IDE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2821" y="1172412"/>
            <a:ext cx="1555053" cy="1134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8</a:t>
            </a:fld>
            <a:r>
              <a:rPr spc="25" dirty="0"/>
              <a:t>/31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36" y="739775"/>
            <a:ext cx="2226233" cy="346075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Nature </a:t>
            </a:r>
            <a:r>
              <a:rPr spc="-25" dirty="0"/>
              <a:t>of</a:t>
            </a:r>
            <a:r>
              <a:rPr spc="130" dirty="0"/>
              <a:t> </a:t>
            </a:r>
            <a:r>
              <a:rPr spc="-45" dirty="0"/>
              <a:t>JavaScript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15" dirty="0"/>
              <a:t>The</a:t>
            </a:r>
            <a:r>
              <a:rPr sz="900" spc="-10" dirty="0"/>
              <a:t> </a:t>
            </a:r>
            <a:r>
              <a:rPr sz="900" spc="-45" dirty="0"/>
              <a:t>Language</a:t>
            </a:r>
            <a:endParaRPr sz="9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9</a:t>
            </a:fld>
            <a:r>
              <a:rPr spc="25" dirty="0"/>
              <a:t>/31</a:t>
            </a:r>
          </a:p>
        </p:txBody>
      </p:sp>
      <p:sp>
        <p:nvSpPr>
          <p:cNvPr id="5" name="object 3"/>
          <p:cNvSpPr/>
          <p:nvPr/>
        </p:nvSpPr>
        <p:spPr>
          <a:xfrm>
            <a:off x="2836435" y="680161"/>
            <a:ext cx="1773665" cy="2038908"/>
          </a:xfrm>
          <a:prstGeom prst="rect">
            <a:avLst/>
          </a:prstGeom>
          <a:blipFill>
            <a:blip r:embed="rId2" cstate="print"/>
            <a:srcRect/>
            <a:stretch>
              <a:fillRect r="-119206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968374"/>
            <a:ext cx="3108960" cy="1750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 indent="-167640">
              <a:lnSpc>
                <a:spcPct val="100000"/>
              </a:lnSpc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60" dirty="0">
                <a:latin typeface="Arial"/>
                <a:cs typeface="Arial"/>
              </a:rPr>
              <a:t>Provides </a:t>
            </a:r>
            <a:r>
              <a:rPr sz="1100" spc="-110" dirty="0">
                <a:latin typeface="Arial"/>
                <a:cs typeface="Arial"/>
              </a:rPr>
              <a:t>access 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45" dirty="0">
                <a:latin typeface="Arial"/>
                <a:cs typeface="Arial"/>
              </a:rPr>
              <a:t>main </a:t>
            </a:r>
            <a:r>
              <a:rPr sz="1100" spc="-55" dirty="0">
                <a:latin typeface="Arial"/>
                <a:cs typeface="Arial"/>
              </a:rPr>
              <a:t>components </a:t>
            </a:r>
            <a:r>
              <a:rPr sz="1100" spc="-90" dirty="0">
                <a:latin typeface="Arial"/>
                <a:cs typeface="Arial"/>
              </a:rPr>
              <a:t>web  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page:</a:t>
            </a:r>
            <a:endParaRPr sz="1100" dirty="0">
              <a:latin typeface="Arial"/>
              <a:cs typeface="Arial"/>
            </a:endParaRPr>
          </a:p>
          <a:p>
            <a:pPr marL="457200" lvl="1" indent="-16002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85" dirty="0">
                <a:latin typeface="Arial"/>
                <a:cs typeface="Arial"/>
              </a:rPr>
              <a:t>Cascade  </a:t>
            </a:r>
            <a:r>
              <a:rPr sz="1000" spc="-45" dirty="0">
                <a:latin typeface="Arial"/>
                <a:cs typeface="Arial"/>
              </a:rPr>
              <a:t>Style </a:t>
            </a:r>
            <a:r>
              <a:rPr sz="1000" spc="-65" dirty="0">
                <a:latin typeface="Arial"/>
                <a:cs typeface="Arial"/>
              </a:rPr>
              <a:t>Sheet  </a:t>
            </a:r>
            <a:r>
              <a:rPr sz="1000" spc="-45" dirty="0">
                <a:latin typeface="Arial"/>
                <a:cs typeface="Arial"/>
              </a:rPr>
              <a:t>(CSS)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properties</a:t>
            </a:r>
            <a:endParaRPr sz="1000" dirty="0">
              <a:latin typeface="Arial"/>
              <a:cs typeface="Arial"/>
            </a:endParaRPr>
          </a:p>
          <a:p>
            <a:pPr marL="457200" lvl="1" indent="-160020">
              <a:lnSpc>
                <a:spcPts val="1195"/>
              </a:lnSpc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30" dirty="0">
                <a:latin typeface="Arial"/>
                <a:cs typeface="Arial"/>
              </a:rPr>
              <a:t>Markup </a:t>
            </a:r>
            <a:r>
              <a:rPr sz="1000" spc="-25" dirty="0">
                <a:latin typeface="Arial"/>
                <a:cs typeface="Arial"/>
              </a:rPr>
              <a:t>content (e.g.:  div, img,</a:t>
            </a:r>
            <a:r>
              <a:rPr sz="1000" spc="2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p)</a:t>
            </a:r>
          </a:p>
          <a:p>
            <a:pPr marL="457200" lvl="1" indent="-160020">
              <a:lnSpc>
                <a:spcPts val="1200"/>
              </a:lnSpc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65" dirty="0">
                <a:latin typeface="Arial"/>
                <a:cs typeface="Arial"/>
              </a:rPr>
              <a:t>Forms  </a:t>
            </a:r>
            <a:r>
              <a:rPr sz="1000" spc="-30" dirty="0">
                <a:latin typeface="Arial"/>
                <a:cs typeface="Arial"/>
              </a:rPr>
              <a:t>(Communication </a:t>
            </a:r>
            <a:r>
              <a:rPr sz="1000" spc="10" dirty="0">
                <a:latin typeface="Arial"/>
                <a:cs typeface="Arial"/>
              </a:rPr>
              <a:t>to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server)</a:t>
            </a:r>
            <a:endParaRPr sz="1000" dirty="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350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20" dirty="0">
                <a:latin typeface="Arial"/>
                <a:cs typeface="Arial"/>
              </a:rPr>
              <a:t>Most </a:t>
            </a:r>
            <a:r>
              <a:rPr sz="1100" spc="-25" dirty="0">
                <a:latin typeface="Arial"/>
                <a:cs typeface="Arial"/>
              </a:rPr>
              <a:t>often </a:t>
            </a:r>
            <a:r>
              <a:rPr sz="1100" spc="-95" dirty="0">
                <a:latin typeface="Arial"/>
                <a:cs typeface="Arial"/>
              </a:rPr>
              <a:t>used 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client-side</a:t>
            </a:r>
            <a:endParaRPr sz="1100" dirty="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55" dirty="0">
                <a:latin typeface="Arial"/>
                <a:cs typeface="Arial"/>
              </a:rPr>
              <a:t>Growing </a:t>
            </a:r>
            <a:r>
              <a:rPr sz="1100" spc="-110" dirty="0">
                <a:latin typeface="Arial"/>
                <a:cs typeface="Arial"/>
              </a:rPr>
              <a:t>use  </a:t>
            </a:r>
            <a:r>
              <a:rPr sz="1100" spc="-65" dirty="0">
                <a:latin typeface="Arial"/>
                <a:cs typeface="Arial"/>
              </a:rPr>
              <a:t>server-side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(node.js)</a:t>
            </a:r>
            <a:endParaRPr sz="1100" dirty="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55" dirty="0">
                <a:latin typeface="Arial"/>
                <a:cs typeface="Arial"/>
              </a:rPr>
              <a:t>Weakly </a:t>
            </a:r>
            <a:r>
              <a:rPr sz="1100" spc="-40" dirty="0">
                <a:latin typeface="Arial"/>
                <a:cs typeface="Arial"/>
              </a:rPr>
              <a:t>typed </a:t>
            </a:r>
            <a:r>
              <a:rPr sz="1100" dirty="0">
                <a:latin typeface="Arial"/>
                <a:cs typeface="Arial"/>
              </a:rPr>
              <a:t>with </a:t>
            </a:r>
            <a:r>
              <a:rPr sz="1100" spc="-40" dirty="0">
                <a:latin typeface="Arial"/>
                <a:cs typeface="Arial"/>
              </a:rPr>
              <a:t>first-class 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functions</a:t>
            </a:r>
            <a:endParaRPr sz="1100" dirty="0">
              <a:latin typeface="Arial"/>
              <a:cs typeface="Arial"/>
            </a:endParaRPr>
          </a:p>
          <a:p>
            <a:pPr marL="457200" lvl="1" indent="-16002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20" dirty="0">
                <a:latin typeface="Arial"/>
                <a:cs typeface="Arial"/>
              </a:rPr>
              <a:t>function:  </a:t>
            </a:r>
            <a:r>
              <a:rPr sz="1000" spc="-30" dirty="0">
                <a:latin typeface="Arial"/>
                <a:cs typeface="Arial"/>
              </a:rPr>
              <a:t>block </a:t>
            </a:r>
            <a:r>
              <a:rPr sz="1000" spc="-65" dirty="0">
                <a:latin typeface="Arial"/>
                <a:cs typeface="Arial"/>
              </a:rPr>
              <a:t>reusable  code  </a:t>
            </a:r>
            <a:r>
              <a:rPr sz="1000" spc="-40" dirty="0">
                <a:latin typeface="Arial"/>
                <a:cs typeface="Arial"/>
              </a:rPr>
              <a:t>(more </a:t>
            </a:r>
            <a:r>
              <a:rPr sz="1000" spc="-50" dirty="0">
                <a:latin typeface="Arial"/>
                <a:cs typeface="Arial"/>
              </a:rPr>
              <a:t>on </a:t>
            </a:r>
            <a:r>
              <a:rPr sz="1000" spc="-20" dirty="0">
                <a:latin typeface="Arial"/>
                <a:cs typeface="Arial"/>
              </a:rPr>
              <a:t>this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later)</a:t>
            </a:r>
            <a:endParaRPr sz="1000" dirty="0">
              <a:latin typeface="Arial"/>
              <a:cs typeface="Arial"/>
            </a:endParaRPr>
          </a:p>
          <a:p>
            <a:pPr marL="457200" lvl="1" indent="-160020">
              <a:lnSpc>
                <a:spcPts val="1195"/>
              </a:lnSpc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35" dirty="0">
                <a:latin typeface="Arial"/>
                <a:cs typeface="Arial"/>
              </a:rPr>
              <a:t>functions </a:t>
            </a:r>
            <a:r>
              <a:rPr sz="1000" spc="-75" dirty="0">
                <a:latin typeface="Arial"/>
                <a:cs typeface="Arial"/>
              </a:rPr>
              <a:t>are</a:t>
            </a:r>
            <a:r>
              <a:rPr sz="1000" spc="10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objects</a:t>
            </a:r>
            <a:endParaRPr sz="1000" dirty="0">
              <a:latin typeface="Arial"/>
              <a:cs typeface="Arial"/>
            </a:endParaRPr>
          </a:p>
          <a:p>
            <a:pPr marL="457200" lvl="1" indent="-160020">
              <a:lnSpc>
                <a:spcPts val="1200"/>
              </a:lnSpc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65" dirty="0">
                <a:latin typeface="Arial"/>
                <a:cs typeface="Arial"/>
              </a:rPr>
              <a:t>may be </a:t>
            </a:r>
            <a:r>
              <a:rPr sz="1000" spc="-90" dirty="0">
                <a:latin typeface="Arial"/>
                <a:cs typeface="Arial"/>
              </a:rPr>
              <a:t>passed  </a:t>
            </a:r>
            <a:r>
              <a:rPr sz="1000" spc="-105" dirty="0">
                <a:latin typeface="Arial"/>
                <a:cs typeface="Arial"/>
              </a:rPr>
              <a:t>as 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parameters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1090</Words>
  <Application>Microsoft Macintosh PowerPoint</Application>
  <PresentationFormat>Custom</PresentationFormat>
  <Paragraphs>269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Unicode MS</vt:lpstr>
      <vt:lpstr>Calibri</vt:lpstr>
      <vt:lpstr>Courier New</vt:lpstr>
      <vt:lpstr>Helvetica Neue</vt:lpstr>
      <vt:lpstr>Times New Roman</vt:lpstr>
      <vt:lpstr>Office Theme</vt:lpstr>
      <vt:lpstr>JavaScript Introduction Topics discussed  this presentation</vt:lpstr>
      <vt:lpstr>Javascript Overview</vt:lpstr>
      <vt:lpstr>Javascript Language specification growth</vt:lpstr>
      <vt:lpstr>Ecma International ECMAScript - the language of the  web</vt:lpstr>
      <vt:lpstr>JavaScript Several frameworks available</vt:lpstr>
      <vt:lpstr>Nature of JavaScript Structure Client-Side Web</vt:lpstr>
      <vt:lpstr>Nature of JavaScript The Language</vt:lpstr>
      <vt:lpstr>Javascript Styling Our choice  from several  available Style Guides  and IDEs</vt:lpstr>
      <vt:lpstr>Nature of JavaScript The Language</vt:lpstr>
      <vt:lpstr>Javascript Primitive Data Types</vt:lpstr>
      <vt:lpstr>Javascript Primitive Wrapper Data Types</vt:lpstr>
      <vt:lpstr>var, const and  let</vt:lpstr>
      <vt:lpstr>Data types boolean</vt:lpstr>
      <vt:lpstr>Data types number</vt:lpstr>
      <vt:lpstr>Data types string</vt:lpstr>
      <vt:lpstr>Data types string</vt:lpstr>
      <vt:lpstr>Data types null &amp; undefined</vt:lpstr>
      <vt:lpstr>Data types symbol</vt:lpstr>
      <vt:lpstr>Data types Object</vt:lpstr>
      <vt:lpstr>Data types Object</vt:lpstr>
      <vt:lpstr>Semicolon insertion Example where positioning of curly brace   matters</vt:lpstr>
      <vt:lpstr>Semicolon insertion Example where positioning of curly brace   matters</vt:lpstr>
      <vt:lpstr>JavaScript Run Program - Simple  Example</vt:lpstr>
      <vt:lpstr>JavaScript Run Program - Simple  Example</vt:lpstr>
      <vt:lpstr>JavaScript Run Program - Simple  Example</vt:lpstr>
      <vt:lpstr>JavaScript Run Program - Simple  Example</vt:lpstr>
      <vt:lpstr>JavaScript Run Program - Simple  Example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Lecture 1</dc:title>
  <dc:creator>Waterford Institute of Technology</dc:creator>
  <cp:lastModifiedBy>Eamonn Deleastar</cp:lastModifiedBy>
  <cp:revision>12</cp:revision>
  <cp:lastPrinted>2016-09-10T09:20:17Z</cp:lastPrinted>
  <dcterms:created xsi:type="dcterms:W3CDTF">2016-07-11T10:22:00Z</dcterms:created>
  <dcterms:modified xsi:type="dcterms:W3CDTF">2017-09-11T06:00:54Z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2016-05-17T00:00:00Z</vt:filetime>
  </property>
  <property fmtid="{D5CDD505-2E9C-101B-9397-08002B2CF9AE}" pid="3" name="Creator">
    <vt:lpwstr>LaTeX with Beamer class version 3.26</vt:lpwstr>
  </property>
  <property fmtid="{D5CDD505-2E9C-101B-9397-08002B2CF9AE}" pid="4" name="LastSaved">
    <vt:filetime>2016-07-11T00:00:00Z</vt:filetime>
  </property>
</Properties>
</file>