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4"/>
    <p:restoredTop sz="94621"/>
  </p:normalViewPr>
  <p:slideViewPr>
    <p:cSldViewPr>
      <p:cViewPr>
        <p:scale>
          <a:sx n="280" d="100"/>
          <a:sy n="280" d="100"/>
        </p:scale>
        <p:origin x="129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18A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/28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>
            <a:spAutoFit/>
          </a:bodyPr>
          <a:lstStyle>
            <a:lvl1pPr>
              <a:defRPr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/28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/28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1450" y="587375"/>
            <a:ext cx="4267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65531"/>
            <a:ext cx="441949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3089" y="1027887"/>
            <a:ext cx="3123920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18A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4191" y="3369771"/>
            <a:ext cx="172720" cy="7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r>
              <a:rPr spc="25" dirty="0"/>
              <a:t>/28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>
        <a:defRPr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14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JavaScript</a:t>
            </a:r>
            <a:r>
              <a:rPr spc="-15" dirty="0"/>
              <a:t> </a:t>
            </a:r>
            <a:r>
              <a:rPr lang="en-IE" spc="-15" dirty="0" smtClean="0"/>
              <a:t>Basics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56704" y="1166355"/>
            <a:ext cx="117411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40" dirty="0">
                <a:latin typeface="Arial"/>
                <a:cs typeface="Arial"/>
              </a:rPr>
              <a:t>Identifiers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0" dirty="0">
                <a:latin typeface="Arial"/>
                <a:cs typeface="Arial"/>
              </a:rPr>
              <a:t>Comments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95" dirty="0">
                <a:latin typeface="Arial"/>
                <a:cs typeface="Arial"/>
              </a:rPr>
              <a:t>Reserved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Words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50" dirty="0">
                <a:latin typeface="Arial"/>
                <a:cs typeface="Arial"/>
              </a:rPr>
              <a:t>Operators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30" dirty="0">
                <a:latin typeface="Arial"/>
                <a:cs typeface="Arial"/>
              </a:rPr>
              <a:t>Control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Flow</a:t>
            </a:r>
            <a:endParaRPr sz="1100" dirty="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20" dirty="0">
                <a:latin typeface="Arial"/>
                <a:cs typeface="Arial"/>
              </a:rPr>
              <a:t>Truthy </a:t>
            </a:r>
            <a:r>
              <a:rPr sz="1100" spc="-65" dirty="0">
                <a:latin typeface="Arial"/>
                <a:cs typeface="Arial"/>
              </a:rPr>
              <a:t>and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Falsy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Operators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Comparison </a:t>
            </a:r>
            <a:r>
              <a:rPr sz="900" spc="95" dirty="0"/>
              <a:t>&amp;</a:t>
            </a:r>
            <a:r>
              <a:rPr sz="900" spc="80" dirty="0"/>
              <a:t> </a:t>
            </a:r>
            <a:r>
              <a:rPr sz="900" spc="-20" dirty="0"/>
              <a:t>Logical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597558"/>
            <a:ext cx="1496695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50265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s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35" dirty="0">
                <a:solidFill>
                  <a:srgbClr val="9F20EF"/>
                </a:solidFill>
                <a:latin typeface="Arial"/>
                <a:cs typeface="Arial"/>
              </a:rPr>
              <a:t>5</a:t>
            </a:r>
            <a:r>
              <a:rPr sz="800" spc="3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35" dirty="0">
                <a:latin typeface="Arial"/>
                <a:cs typeface="Arial"/>
              </a:rPr>
              <a:t>;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n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5;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60" dirty="0">
                <a:latin typeface="Monaco"/>
                <a:cs typeface="Monaco"/>
              </a:rPr>
              <a:t>s </a:t>
            </a:r>
            <a:r>
              <a:rPr sz="800" spc="190" dirty="0">
                <a:latin typeface="Arial"/>
                <a:cs typeface="Arial"/>
              </a:rPr>
              <a:t>== </a:t>
            </a:r>
            <a:r>
              <a:rPr sz="800" spc="-60" dirty="0">
                <a:latin typeface="Monaco"/>
                <a:cs typeface="Monaco"/>
              </a:rPr>
              <a:t>n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true</a:t>
            </a:r>
            <a:r>
              <a:rPr sz="800" spc="-11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(coercion)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s</a:t>
            </a:r>
            <a:r>
              <a:rPr sz="800" spc="-21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===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n</a:t>
            </a:r>
            <a:r>
              <a:rPr sz="800" spc="-210" dirty="0">
                <a:latin typeface="Monaco"/>
                <a:cs typeface="Monaco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false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(strict)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3998" y="801027"/>
            <a:ext cx="1943983" cy="206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10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O</a:t>
            </a:r>
            <a:r>
              <a:rPr spc="-15" dirty="0"/>
              <a:t>p</a:t>
            </a:r>
            <a:r>
              <a:rPr spc="-40" dirty="0"/>
              <a:t>erat</a:t>
            </a:r>
            <a:r>
              <a:rPr spc="-100" dirty="0"/>
              <a:t>o</a:t>
            </a:r>
            <a:r>
              <a:rPr spc="-85" dirty="0"/>
              <a:t>rs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Type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405013"/>
            <a:ext cx="1809114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car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Nissan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typeof</a:t>
            </a:r>
            <a:r>
              <a:rPr sz="800" spc="-215" dirty="0">
                <a:latin typeface="Monaco"/>
                <a:cs typeface="Monaco"/>
              </a:rPr>
              <a:t> </a:t>
            </a:r>
            <a:r>
              <a:rPr sz="800" spc="-40" dirty="0">
                <a:latin typeface="Monaco"/>
                <a:cs typeface="Monaco"/>
              </a:rPr>
              <a:t>car</a:t>
            </a:r>
            <a:r>
              <a:rPr sz="800" spc="-40" dirty="0">
                <a:latin typeface="Arial"/>
                <a:cs typeface="Arial"/>
              </a:rPr>
              <a:t>;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cars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5" dirty="0">
                <a:latin typeface="Arial"/>
                <a:cs typeface="Arial"/>
              </a:rPr>
              <a:t>[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solidFill>
                  <a:srgbClr val="9F20EF"/>
                </a:solidFill>
                <a:latin typeface="Arial"/>
                <a:cs typeface="Arial"/>
              </a:rPr>
              <a:t>Saab</a:t>
            </a:r>
            <a:r>
              <a:rPr sz="800" spc="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" dirty="0">
                <a:latin typeface="Arial"/>
                <a:cs typeface="Arial"/>
              </a:rPr>
              <a:t>, 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Volvo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latin typeface="Arial"/>
                <a:cs typeface="Arial"/>
              </a:rPr>
              <a:t>,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solidFill>
                  <a:srgbClr val="9F20EF"/>
                </a:solidFill>
                <a:latin typeface="Arial"/>
                <a:cs typeface="Arial"/>
              </a:rPr>
              <a:t>BMW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];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cars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instanceof </a:t>
            </a:r>
            <a:r>
              <a:rPr sz="800" spc="-50" dirty="0">
                <a:latin typeface="Monaco"/>
                <a:cs typeface="Monaco"/>
              </a:rPr>
              <a:t>Array</a:t>
            </a:r>
            <a:r>
              <a:rPr sz="800" spc="-50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9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8409" y="1465467"/>
            <a:ext cx="1749645" cy="478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11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Operators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Equals and </a:t>
            </a:r>
            <a:r>
              <a:rPr sz="900" dirty="0"/>
              <a:t>not</a:t>
            </a:r>
            <a:r>
              <a:rPr sz="900" spc="190" dirty="0"/>
              <a:t> </a:t>
            </a:r>
            <a:r>
              <a:rPr sz="900" spc="-55" dirty="0"/>
              <a:t>equals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736117" y="1461185"/>
            <a:ext cx="1118870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9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Use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always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90" dirty="0">
                <a:latin typeface="Arial"/>
                <a:cs typeface="Arial"/>
              </a:rPr>
              <a:t>===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35" dirty="0">
                <a:latin typeface="Arial"/>
                <a:cs typeface="Arial"/>
              </a:rPr>
              <a:t>!==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Evil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twin</a:t>
            </a:r>
            <a:r>
              <a:rPr sz="800" spc="-7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(Crockford)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90" dirty="0">
                <a:latin typeface="Arial"/>
                <a:cs typeface="Arial"/>
              </a:rPr>
              <a:t>==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10" dirty="0">
                <a:latin typeface="Arial"/>
                <a:cs typeface="Arial"/>
              </a:rPr>
              <a:t>!=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4005" y="845405"/>
            <a:ext cx="1944006" cy="1951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12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Truthy </a:t>
            </a:r>
            <a:r>
              <a:rPr sz="900" spc="-40" dirty="0"/>
              <a:t>and</a:t>
            </a:r>
            <a:r>
              <a:rPr sz="900" spc="55" dirty="0"/>
              <a:t> </a:t>
            </a:r>
            <a:r>
              <a:rPr sz="900" spc="-50" dirty="0"/>
              <a:t>Falsy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36702" y="1529448"/>
            <a:ext cx="2059939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75" dirty="0">
                <a:latin typeface="Arial"/>
                <a:cs typeface="Arial"/>
              </a:rPr>
              <a:t>Expression  </a:t>
            </a:r>
            <a:r>
              <a:rPr sz="1100" spc="-35" dirty="0">
                <a:latin typeface="Arial"/>
                <a:cs typeface="Arial"/>
              </a:rPr>
              <a:t>either </a:t>
            </a:r>
            <a:r>
              <a:rPr sz="1100" spc="5" dirty="0">
                <a:latin typeface="Arial"/>
                <a:cs typeface="Arial"/>
              </a:rPr>
              <a:t>truthy </a:t>
            </a:r>
            <a:r>
              <a:rPr sz="1100" spc="-50" dirty="0">
                <a:latin typeface="Arial"/>
                <a:cs typeface="Arial"/>
              </a:rPr>
              <a:t>or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falsy.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100" dirty="0">
                <a:latin typeface="Arial"/>
                <a:cs typeface="Arial"/>
              </a:rPr>
              <a:t>Some  </a:t>
            </a:r>
            <a:r>
              <a:rPr sz="1100" spc="-70" dirty="0">
                <a:latin typeface="Arial"/>
                <a:cs typeface="Arial"/>
              </a:rPr>
              <a:t>developers </a:t>
            </a:r>
            <a:r>
              <a:rPr sz="1100" spc="-55" dirty="0">
                <a:latin typeface="Arial"/>
                <a:cs typeface="Arial"/>
              </a:rPr>
              <a:t>avoid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use.</a:t>
            </a:r>
            <a:endParaRPr sz="11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dirty="0">
                <a:latin typeface="Arial"/>
                <a:cs typeface="Arial"/>
              </a:rPr>
              <a:t>Not </a:t>
            </a:r>
            <a:r>
              <a:rPr sz="1100" spc="-80" dirty="0">
                <a:latin typeface="Arial"/>
                <a:cs typeface="Arial"/>
              </a:rPr>
              <a:t>reserved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words.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821" y="1033594"/>
            <a:ext cx="1555202" cy="1481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13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Truthy </a:t>
            </a:r>
            <a:r>
              <a:rPr sz="900" spc="-40" dirty="0"/>
              <a:t>and</a:t>
            </a:r>
            <a:r>
              <a:rPr sz="900" spc="55" dirty="0"/>
              <a:t> </a:t>
            </a:r>
            <a:r>
              <a:rPr sz="900" spc="-50" dirty="0"/>
              <a:t>Falsy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040003"/>
            <a:ext cx="1159510" cy="144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latin typeface="Arial"/>
                <a:cs typeface="Arial"/>
              </a:rPr>
              <a:t>Falsy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7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25" dirty="0">
                <a:latin typeface="Arial"/>
                <a:cs typeface="Arial"/>
              </a:rPr>
              <a:t>null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0" dirty="0">
                <a:latin typeface="Arial"/>
                <a:cs typeface="Arial"/>
              </a:rPr>
              <a:t>undefined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35" dirty="0">
                <a:latin typeface="Arial"/>
                <a:cs typeface="Arial"/>
              </a:rPr>
              <a:t>Empty </a:t>
            </a:r>
            <a:r>
              <a:rPr sz="1100" spc="-25" dirty="0">
                <a:latin typeface="Arial"/>
                <a:cs typeface="Arial"/>
              </a:rPr>
              <a:t>string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Number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NaN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1298" y="1360563"/>
            <a:ext cx="1722120" cy="7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Arial"/>
                <a:cs typeface="Arial"/>
              </a:rPr>
              <a:t>Truthy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5" dirty="0">
                <a:latin typeface="Arial"/>
                <a:cs typeface="Arial"/>
              </a:rPr>
              <a:t>All </a:t>
            </a:r>
            <a:r>
              <a:rPr sz="1100" spc="-75" dirty="0">
                <a:latin typeface="Arial"/>
                <a:cs typeface="Arial"/>
              </a:rPr>
              <a:t>values </a:t>
            </a:r>
            <a:r>
              <a:rPr sz="1100" spc="-15" dirty="0">
                <a:latin typeface="Arial"/>
                <a:cs typeface="Arial"/>
              </a:rPr>
              <a:t>not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truthy</a:t>
            </a:r>
            <a:endParaRPr sz="1100">
              <a:latin typeface="Arial"/>
              <a:cs typeface="Arial"/>
            </a:endParaRPr>
          </a:p>
          <a:p>
            <a:pPr marL="289560" marR="508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Warning: </a:t>
            </a:r>
            <a:r>
              <a:rPr sz="1100" spc="-25" dirty="0">
                <a:latin typeface="Arial"/>
                <a:cs typeface="Arial"/>
              </a:rPr>
              <a:t>string </a:t>
            </a:r>
            <a:r>
              <a:rPr sz="1100" spc="-35" dirty="0">
                <a:latin typeface="Arial"/>
                <a:cs typeface="Arial"/>
              </a:rPr>
              <a:t>’false’ </a:t>
            </a:r>
            <a:r>
              <a:rPr sz="1100" spc="-65" dirty="0">
                <a:latin typeface="Arial"/>
                <a:cs typeface="Arial"/>
              </a:rPr>
              <a:t>is  </a:t>
            </a:r>
            <a:r>
              <a:rPr sz="1100" spc="5" dirty="0">
                <a:latin typeface="Arial"/>
                <a:cs typeface="Arial"/>
              </a:rPr>
              <a:t>truthy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14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Truthy </a:t>
            </a:r>
            <a:r>
              <a:rPr sz="900" spc="-40" dirty="0"/>
              <a:t>and</a:t>
            </a:r>
            <a:r>
              <a:rPr sz="900" spc="55" dirty="0"/>
              <a:t> </a:t>
            </a:r>
            <a:r>
              <a:rPr sz="900" spc="-50" dirty="0"/>
              <a:t>Falsy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155750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57293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560231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61103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206309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257096"/>
            <a:ext cx="50751" cy="131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200159"/>
            <a:ext cx="3989704" cy="1423670"/>
          </a:xfrm>
          <a:custGeom>
            <a:avLst/>
            <a:gdLst/>
            <a:ahLst/>
            <a:cxnLst/>
            <a:rect l="l" t="t" r="r" b="b"/>
            <a:pathLst>
              <a:path w="3989704" h="1423670">
                <a:moveTo>
                  <a:pt x="3989652" y="0"/>
                </a:moveTo>
                <a:lnTo>
                  <a:pt x="0" y="0"/>
                </a:lnTo>
                <a:lnTo>
                  <a:pt x="0" y="1372772"/>
                </a:lnTo>
                <a:lnTo>
                  <a:pt x="4008" y="1392496"/>
                </a:lnTo>
                <a:lnTo>
                  <a:pt x="14922" y="1408649"/>
                </a:lnTo>
                <a:lnTo>
                  <a:pt x="31075" y="1419564"/>
                </a:lnTo>
                <a:lnTo>
                  <a:pt x="50800" y="1423572"/>
                </a:lnTo>
                <a:lnTo>
                  <a:pt x="3938852" y="1423572"/>
                </a:lnTo>
                <a:lnTo>
                  <a:pt x="3958576" y="1419564"/>
                </a:lnTo>
                <a:lnTo>
                  <a:pt x="3974729" y="1408649"/>
                </a:lnTo>
                <a:lnTo>
                  <a:pt x="3985644" y="1392496"/>
                </a:lnTo>
                <a:lnTo>
                  <a:pt x="3989652" y="137277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244396"/>
            <a:ext cx="0" cy="1348105"/>
          </a:xfrm>
          <a:custGeom>
            <a:avLst/>
            <a:gdLst/>
            <a:ahLst/>
            <a:cxnLst/>
            <a:rect l="l" t="t" r="r" b="b"/>
            <a:pathLst>
              <a:path h="1348105">
                <a:moveTo>
                  <a:pt x="0" y="13475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2316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2189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2062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963765"/>
            <a:ext cx="3595370" cy="153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0" dirty="0">
                <a:latin typeface="Arial"/>
                <a:cs typeface="Arial"/>
              </a:rPr>
              <a:t>Function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-55" dirty="0">
                <a:latin typeface="Arial"/>
                <a:cs typeface="Arial"/>
              </a:rPr>
              <a:t>determine </a:t>
            </a:r>
            <a:r>
              <a:rPr sz="1100" spc="15" dirty="0">
                <a:latin typeface="Arial"/>
                <a:cs typeface="Arial"/>
              </a:rPr>
              <a:t>if </a:t>
            </a:r>
            <a:r>
              <a:rPr sz="1100" spc="-60" dirty="0">
                <a:latin typeface="Arial"/>
                <a:cs typeface="Arial"/>
              </a:rPr>
              <a:t>value </a:t>
            </a:r>
            <a:r>
              <a:rPr sz="1100" spc="-50" dirty="0" smtClean="0">
                <a:latin typeface="Arial"/>
                <a:cs typeface="Arial"/>
              </a:rPr>
              <a:t>falsy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140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r>
              <a:rPr sz="800" spc="140" dirty="0">
                <a:solidFill>
                  <a:srgbClr val="218A21"/>
                </a:solidFill>
                <a:latin typeface="Arial Unicode MS"/>
                <a:cs typeface="Arial Unicode MS"/>
              </a:rPr>
              <a:t>∗∗</a:t>
            </a:r>
            <a:endParaRPr sz="800" dirty="0">
              <a:latin typeface="Arial Unicode MS"/>
              <a:cs typeface="Arial Unicode MS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Determines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if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argument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resolves 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 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falsy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or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truthy</a:t>
            </a:r>
            <a:r>
              <a:rPr sz="800" spc="2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value.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endParaRPr sz="800" dirty="0">
              <a:latin typeface="Arial Unicode MS"/>
              <a:cs typeface="Arial Unicode MS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120" dirty="0">
                <a:solidFill>
                  <a:srgbClr val="218A21"/>
                </a:solidFill>
                <a:latin typeface="Arial"/>
                <a:cs typeface="Arial"/>
              </a:rPr>
              <a:t>@see</a:t>
            </a:r>
            <a:r>
              <a:rPr sz="800" spc="-7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https://developer.mozilla.org/en</a:t>
            </a:r>
            <a:r>
              <a:rPr sz="800" i="1" spc="10" dirty="0">
                <a:solidFill>
                  <a:srgbClr val="218A21"/>
                </a:solidFill>
                <a:latin typeface="Arial"/>
                <a:cs typeface="Arial"/>
              </a:rPr>
              <a:t>−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US/docs/Web/JavaScript/Reference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@param 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arg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Argument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be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checked 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if</a:t>
            </a:r>
            <a:r>
              <a:rPr sz="800" spc="17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falsy.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@return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Returns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true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if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argument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falsy, otherwise  </a:t>
            </a:r>
            <a:r>
              <a:rPr sz="800" spc="12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false.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44"/>
              </a:lnSpc>
            </a:pPr>
            <a:r>
              <a:rPr sz="800" spc="155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endParaRPr sz="800" dirty="0">
              <a:latin typeface="Arial"/>
              <a:cs typeface="Arial"/>
            </a:endParaRPr>
          </a:p>
          <a:p>
            <a:pPr marL="83820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function</a:t>
            </a:r>
            <a:r>
              <a:rPr sz="800" spc="-165" dirty="0">
                <a:latin typeface="Monaco"/>
                <a:cs typeface="Monaco"/>
              </a:rPr>
              <a:t> </a:t>
            </a:r>
            <a:r>
              <a:rPr sz="800" spc="-35" dirty="0">
                <a:latin typeface="Monaco"/>
                <a:cs typeface="Monaco"/>
              </a:rPr>
              <a:t>falsy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Monaco"/>
                <a:cs typeface="Monaco"/>
              </a:rPr>
              <a:t>arg</a:t>
            </a:r>
            <a:r>
              <a:rPr sz="800" spc="-35" dirty="0">
                <a:latin typeface="Arial"/>
                <a:cs typeface="Arial"/>
              </a:rPr>
              <a:t>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 dirty="0">
              <a:latin typeface="Arial"/>
              <a:cs typeface="Arial"/>
            </a:endParaRPr>
          </a:p>
          <a:p>
            <a:pPr marR="721360" algn="ctr">
              <a:lnSpc>
                <a:spcPts val="944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15" dirty="0">
                <a:latin typeface="Arial"/>
                <a:cs typeface="Arial"/>
              </a:rPr>
              <a:t>[</a:t>
            </a:r>
            <a:r>
              <a:rPr sz="800" spc="-15" dirty="0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r>
              <a:rPr sz="800" spc="-15" dirty="0">
                <a:latin typeface="Arial"/>
                <a:cs typeface="Arial"/>
              </a:rPr>
              <a:t>, </a:t>
            </a:r>
            <a:r>
              <a:rPr sz="800" spc="5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r>
              <a:rPr sz="800" spc="5" dirty="0">
                <a:latin typeface="Arial"/>
                <a:cs typeface="Arial"/>
              </a:rPr>
              <a:t>, </a:t>
            </a:r>
            <a:r>
              <a:rPr sz="800" spc="-55" dirty="0">
                <a:latin typeface="Monaco"/>
                <a:cs typeface="Monaco"/>
              </a:rPr>
              <a:t>undefined</a:t>
            </a:r>
            <a:r>
              <a:rPr sz="800" spc="-55" dirty="0">
                <a:latin typeface="Arial"/>
                <a:cs typeface="Arial"/>
              </a:rPr>
              <a:t>,  </a:t>
            </a:r>
            <a:r>
              <a:rPr sz="800" spc="55" dirty="0">
                <a:solidFill>
                  <a:srgbClr val="9F20EF"/>
                </a:solidFill>
                <a:latin typeface="Arial Unicode MS"/>
                <a:cs typeface="Arial Unicode MS"/>
              </a:rPr>
              <a:t>''</a:t>
            </a:r>
            <a:r>
              <a:rPr sz="800" spc="55" dirty="0">
                <a:latin typeface="Arial"/>
                <a:cs typeface="Arial"/>
              </a:rPr>
              <a:t>, </a:t>
            </a:r>
            <a:r>
              <a:rPr sz="800" spc="-5" dirty="0">
                <a:latin typeface="Arial"/>
                <a:cs typeface="Arial"/>
              </a:rPr>
              <a:t>0, 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35" dirty="0">
                <a:latin typeface="Monaco"/>
                <a:cs typeface="Monaco"/>
              </a:rPr>
              <a:t>NaN</a:t>
            </a:r>
            <a:r>
              <a:rPr sz="800" spc="-35" dirty="0">
                <a:latin typeface="Arial"/>
                <a:cs typeface="Arial"/>
              </a:rPr>
              <a:t>].</a:t>
            </a:r>
            <a:r>
              <a:rPr sz="800" spc="-35" dirty="0">
                <a:latin typeface="Monaco"/>
                <a:cs typeface="Monaco"/>
              </a:rPr>
              <a:t>includes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Monaco"/>
                <a:cs typeface="Monaco"/>
              </a:rPr>
              <a:t>arg</a:t>
            </a:r>
            <a:r>
              <a:rPr sz="800" spc="-35" dirty="0">
                <a:latin typeface="Arial"/>
                <a:cs typeface="Arial"/>
              </a:rPr>
              <a:t>);</a:t>
            </a:r>
            <a:endParaRPr sz="800" dirty="0">
              <a:latin typeface="Arial"/>
              <a:cs typeface="Arial"/>
            </a:endParaRPr>
          </a:p>
          <a:p>
            <a:pPr marL="8382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15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Logical </a:t>
            </a:r>
            <a:r>
              <a:rPr sz="900" spc="-30" dirty="0"/>
              <a:t>Operators </a:t>
            </a:r>
            <a:r>
              <a:rPr sz="900" spc="15" dirty="0"/>
              <a:t>(AND,</a:t>
            </a:r>
            <a:r>
              <a:rPr sz="900" spc="155" dirty="0"/>
              <a:t> </a:t>
            </a:r>
            <a:r>
              <a:rPr sz="900" spc="-5" dirty="0"/>
              <a:t>OR)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965327"/>
            <a:ext cx="2335530" cy="1413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sz="800" spc="-60" dirty="0" smtClean="0">
                <a:latin typeface="Monaco"/>
                <a:cs typeface="Monaco"/>
              </a:rPr>
              <a:t>x</a:t>
            </a:r>
            <a:r>
              <a:rPr sz="800" spc="-204" dirty="0" smtClean="0">
                <a:latin typeface="Monaco"/>
                <a:cs typeface="Monaco"/>
              </a:rPr>
              <a:t> </a:t>
            </a:r>
            <a:r>
              <a:rPr sz="800" spc="105" dirty="0">
                <a:latin typeface="Arial"/>
                <a:cs typeface="Arial"/>
              </a:rPr>
              <a:t>&amp;&amp;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y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if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falsy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otherwise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y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x </a:t>
            </a:r>
            <a:r>
              <a:rPr sz="800" spc="25" dirty="0">
                <a:latin typeface="Arial"/>
                <a:cs typeface="Arial"/>
              </a:rPr>
              <a:t>|| </a:t>
            </a:r>
            <a:r>
              <a:rPr sz="800" spc="-60" dirty="0">
                <a:latin typeface="Monaco"/>
                <a:cs typeface="Monaco"/>
              </a:rPr>
              <a:t>y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1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if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truthy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otherwise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y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marR="762635">
              <a:lnSpc>
                <a:spcPts val="950"/>
              </a:lnSpc>
              <a:spcBef>
                <a:spcPts val="5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Use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OR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to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insert default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values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person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105" dirty="0">
                <a:latin typeface="Arial"/>
                <a:cs typeface="Arial"/>
              </a:rPr>
              <a:t>{};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60" dirty="0">
                <a:latin typeface="Monaco"/>
                <a:cs typeface="Monaco"/>
              </a:rPr>
              <a:t>let</a:t>
            </a:r>
            <a:r>
              <a:rPr sz="800" spc="-200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name</a:t>
            </a:r>
            <a:r>
              <a:rPr sz="800" spc="-20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-55" dirty="0">
                <a:latin typeface="Monaco"/>
                <a:cs typeface="Monaco"/>
              </a:rPr>
              <a:t>person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Monaco"/>
                <a:cs typeface="Monaco"/>
              </a:rPr>
              <a:t>name</a:t>
            </a:r>
            <a:r>
              <a:rPr sz="800" spc="-200" dirty="0">
                <a:latin typeface="Monaco"/>
                <a:cs typeface="Monaco"/>
              </a:rPr>
              <a:t> </a:t>
            </a:r>
            <a:r>
              <a:rPr sz="800" spc="25" dirty="0">
                <a:latin typeface="Arial"/>
                <a:cs typeface="Arial"/>
              </a:rPr>
              <a:t>||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2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5" dirty="0">
                <a:solidFill>
                  <a:srgbClr val="9F20EF"/>
                </a:solidFill>
                <a:latin typeface="Arial"/>
                <a:cs typeface="Arial"/>
              </a:rPr>
              <a:t>No</a:t>
            </a:r>
            <a:r>
              <a:rPr sz="800" spc="6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such</a:t>
            </a:r>
            <a:r>
              <a:rPr sz="800" spc="5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person</a:t>
            </a:r>
            <a:r>
              <a:rPr sz="800"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latin typeface="Arial"/>
                <a:cs typeface="Arial"/>
              </a:rPr>
              <a:t>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Monaco"/>
                <a:cs typeface="Monaco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Monaco"/>
                <a:cs typeface="Monaco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Monaco"/>
                <a:cs typeface="Monaco"/>
              </a:rPr>
              <a:t>name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No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such</a:t>
            </a:r>
            <a:r>
              <a:rPr sz="800" spc="-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person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sz="800" spc="-55" dirty="0">
                <a:latin typeface="Monaco"/>
                <a:cs typeface="Monaco"/>
              </a:rPr>
              <a:t>person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Monaco"/>
                <a:cs typeface="Monaco"/>
              </a:rPr>
              <a:t>name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Jane </a:t>
            </a:r>
            <a:r>
              <a:rPr sz="800" spc="10" dirty="0">
                <a:solidFill>
                  <a:srgbClr val="9F20EF"/>
                </a:solidFill>
                <a:latin typeface="Arial"/>
                <a:cs typeface="Arial"/>
              </a:rPr>
              <a:t>Doe</a:t>
            </a:r>
            <a:r>
              <a:rPr sz="800" spc="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0" dirty="0">
                <a:latin typeface="Arial"/>
                <a:cs typeface="Arial"/>
              </a:rPr>
              <a:t>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name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55" dirty="0">
                <a:latin typeface="Monaco"/>
                <a:cs typeface="Monaco"/>
              </a:rPr>
              <a:t>person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Monaco"/>
                <a:cs typeface="Monaco"/>
              </a:rPr>
              <a:t>name</a:t>
            </a:r>
            <a:r>
              <a:rPr sz="800" spc="-300" dirty="0">
                <a:latin typeface="Monaco"/>
                <a:cs typeface="Monaco"/>
              </a:rPr>
              <a:t> </a:t>
            </a:r>
            <a:r>
              <a:rPr sz="800" spc="25" dirty="0">
                <a:latin typeface="Arial"/>
                <a:cs typeface="Arial"/>
              </a:rPr>
              <a:t>|| </a:t>
            </a:r>
            <a:r>
              <a:rPr sz="800" spc="1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15" dirty="0">
                <a:solidFill>
                  <a:srgbClr val="9F20EF"/>
                </a:solidFill>
                <a:latin typeface="Arial"/>
                <a:cs typeface="Arial"/>
              </a:rPr>
              <a:t>no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such 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person</a:t>
            </a:r>
            <a:r>
              <a:rPr sz="800"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latin typeface="Arial"/>
                <a:cs typeface="Arial"/>
              </a:rPr>
              <a:t>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40" dirty="0">
                <a:latin typeface="Monaco"/>
                <a:cs typeface="Monaco"/>
              </a:rPr>
              <a:t>console</a:t>
            </a:r>
            <a:r>
              <a:rPr sz="800" spc="-40" dirty="0">
                <a:latin typeface="Arial"/>
                <a:cs typeface="Arial"/>
              </a:rPr>
              <a:t>.</a:t>
            </a:r>
            <a:r>
              <a:rPr sz="800" spc="-40" dirty="0">
                <a:latin typeface="Monaco"/>
                <a:cs typeface="Monaco"/>
              </a:rPr>
              <a:t>log</a:t>
            </a:r>
            <a:r>
              <a:rPr sz="800" spc="-40" dirty="0">
                <a:latin typeface="Arial"/>
                <a:cs typeface="Arial"/>
              </a:rPr>
              <a:t>(</a:t>
            </a:r>
            <a:r>
              <a:rPr sz="800" spc="-40" dirty="0">
                <a:latin typeface="Monaco"/>
                <a:cs typeface="Monaco"/>
              </a:rPr>
              <a:t>name</a:t>
            </a:r>
            <a:r>
              <a:rPr sz="800" spc="-40" dirty="0">
                <a:latin typeface="Arial"/>
                <a:cs typeface="Arial"/>
              </a:rPr>
              <a:t>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 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Jane</a:t>
            </a:r>
            <a:r>
              <a:rPr sz="800" spc="-114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Doe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16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Logical </a:t>
            </a:r>
            <a:r>
              <a:rPr sz="900" spc="-30" dirty="0"/>
              <a:t>Operators </a:t>
            </a:r>
            <a:r>
              <a:rPr sz="900" spc="15" dirty="0"/>
              <a:t>(AND,</a:t>
            </a:r>
            <a:r>
              <a:rPr sz="900" spc="155" dirty="0"/>
              <a:t> </a:t>
            </a:r>
            <a:r>
              <a:rPr sz="900" spc="-5" dirty="0"/>
              <a:t>OR)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109560"/>
            <a:ext cx="2979420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525"/>
              </a:spcBef>
            </a:pPr>
            <a:r>
              <a:rPr sz="800" spc="-60" dirty="0" smtClean="0">
                <a:latin typeface="Monaco"/>
                <a:cs typeface="Monaco"/>
              </a:rPr>
              <a:t>x</a:t>
            </a:r>
            <a:r>
              <a:rPr sz="800" spc="-204" dirty="0" smtClean="0">
                <a:latin typeface="Monaco"/>
                <a:cs typeface="Monaco"/>
              </a:rPr>
              <a:t> </a:t>
            </a:r>
            <a:r>
              <a:rPr sz="800" spc="105" dirty="0">
                <a:latin typeface="Arial"/>
                <a:cs typeface="Arial"/>
              </a:rPr>
              <a:t>&amp;&amp;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y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if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falsy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otherwise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y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x </a:t>
            </a:r>
            <a:r>
              <a:rPr sz="800" spc="25" dirty="0">
                <a:latin typeface="Arial"/>
                <a:cs typeface="Arial"/>
              </a:rPr>
              <a:t>|| </a:t>
            </a:r>
            <a:r>
              <a:rPr sz="800" spc="-60" dirty="0">
                <a:latin typeface="Monaco"/>
                <a:cs typeface="Monaco"/>
              </a:rPr>
              <a:t>y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1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if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x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truthy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otherwise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y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marR="1050925">
              <a:lnSpc>
                <a:spcPts val="950"/>
              </a:lnSpc>
              <a:spcBef>
                <a:spcPts val="5"/>
              </a:spcBef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Use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AND to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avoid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TypeError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exception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flight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105" dirty="0">
                <a:latin typeface="Arial"/>
                <a:cs typeface="Arial"/>
              </a:rPr>
              <a:t>{};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50" dirty="0">
                <a:latin typeface="Monaco"/>
                <a:cs typeface="Monaco"/>
              </a:rPr>
              <a:t>flight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Monaco"/>
                <a:cs typeface="Monaco"/>
              </a:rPr>
              <a:t>airline</a:t>
            </a:r>
            <a:r>
              <a:rPr sz="800" spc="-50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50" dirty="0">
                <a:latin typeface="Monaco"/>
                <a:cs typeface="Monaco"/>
              </a:rPr>
              <a:t>flight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Monaco"/>
                <a:cs typeface="Monaco"/>
              </a:rPr>
              <a:t>airline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Monaco"/>
                <a:cs typeface="Monaco"/>
              </a:rPr>
              <a:t>nationality</a:t>
            </a:r>
            <a:r>
              <a:rPr sz="800" spc="-50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TypeError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55" dirty="0">
                <a:latin typeface="Monaco"/>
                <a:cs typeface="Monaco"/>
              </a:rPr>
              <a:t>flight</a:t>
            </a:r>
            <a:r>
              <a:rPr sz="800" spc="-55" dirty="0">
                <a:latin typeface="Arial"/>
                <a:cs typeface="Arial"/>
              </a:rPr>
              <a:t>.</a:t>
            </a:r>
            <a:r>
              <a:rPr sz="800" spc="-55" dirty="0">
                <a:latin typeface="Monaco"/>
                <a:cs typeface="Monaco"/>
              </a:rPr>
              <a:t>airline </a:t>
            </a:r>
            <a:r>
              <a:rPr sz="800" spc="105" dirty="0">
                <a:latin typeface="Arial"/>
                <a:cs typeface="Arial"/>
              </a:rPr>
              <a:t>&amp;&amp; </a:t>
            </a:r>
            <a:r>
              <a:rPr sz="800" spc="-50" dirty="0">
                <a:latin typeface="Monaco"/>
                <a:cs typeface="Monaco"/>
              </a:rPr>
              <a:t>flight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Monaco"/>
                <a:cs typeface="Monaco"/>
              </a:rPr>
              <a:t>airline</a:t>
            </a:r>
            <a:r>
              <a:rPr sz="800" spc="-50" dirty="0">
                <a:latin typeface="Arial"/>
                <a:cs typeface="Arial"/>
              </a:rPr>
              <a:t>.</a:t>
            </a:r>
            <a:r>
              <a:rPr sz="800" spc="-50" dirty="0">
                <a:latin typeface="Monaco"/>
                <a:cs typeface="Monaco"/>
              </a:rPr>
              <a:t>nationality</a:t>
            </a:r>
            <a:r>
              <a:rPr sz="800" spc="-50" dirty="0">
                <a:latin typeface="Arial"/>
                <a:cs typeface="Arial"/>
              </a:rPr>
              <a:t>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undefined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17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Loop </a:t>
            </a:r>
            <a:r>
              <a:rPr sz="900" spc="-40" dirty="0"/>
              <a:t>using</a:t>
            </a:r>
            <a:r>
              <a:rPr sz="900" spc="50" dirty="0"/>
              <a:t> </a:t>
            </a:r>
            <a:r>
              <a:rPr sz="900" b="1" spc="-35" dirty="0">
                <a:latin typeface="Arial"/>
                <a:cs typeface="Arial"/>
              </a:rPr>
              <a:t>for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04" y="1453095"/>
            <a:ext cx="208407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limit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5;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Monaco"/>
                <a:cs typeface="Monaco"/>
              </a:rPr>
              <a:t>let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Monaco"/>
                <a:cs typeface="Monaco"/>
              </a:rPr>
              <a:t>limit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95" dirty="0">
                <a:latin typeface="Monaco"/>
                <a:cs typeface="Monaco"/>
              </a:rPr>
              <a:t>i</a:t>
            </a:r>
            <a:r>
              <a:rPr sz="800" spc="95" dirty="0">
                <a:latin typeface="Arial"/>
                <a:cs typeface="Arial"/>
              </a:rPr>
              <a:t>++)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55575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text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The</a:t>
            </a:r>
            <a:r>
              <a:rPr sz="800" spc="5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number</a:t>
            </a:r>
            <a:r>
              <a:rPr sz="800" spc="50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</a:t>
            </a:r>
            <a:r>
              <a:rPr sz="800" spc="55" dirty="0">
                <a:solidFill>
                  <a:srgbClr val="9F20EF"/>
                </a:solidFill>
                <a:latin typeface="Arial"/>
                <a:cs typeface="Arial"/>
              </a:rPr>
              <a:t> </a:t>
            </a:r>
            <a:r>
              <a:rPr sz="800" spc="8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55" dirty="0">
                <a:solidFill>
                  <a:srgbClr val="9F20EF"/>
                </a:solidFill>
                <a:latin typeface="Arial Unicode MS"/>
                <a:cs typeface="Arial Unicode MS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7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75" dirty="0">
                <a:solidFill>
                  <a:srgbClr val="9F20EF"/>
                </a:solidFill>
                <a:latin typeface="Arial"/>
                <a:cs typeface="Arial"/>
              </a:rPr>
              <a:t>&lt;br&gt;</a:t>
            </a:r>
            <a:r>
              <a:rPr sz="800" spc="7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7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821" y="1494087"/>
            <a:ext cx="1555152" cy="39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18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</a:t>
            </a:r>
            <a:r>
              <a:rPr sz="900" spc="-15" dirty="0"/>
              <a:t> </a:t>
            </a:r>
            <a:r>
              <a:rPr sz="900" b="1" spc="-35" dirty="0">
                <a:latin typeface="Arial"/>
                <a:cs typeface="Arial"/>
              </a:rPr>
              <a:t>while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04" y="1405013"/>
            <a:ext cx="154114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let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latin typeface="Monaco"/>
                <a:cs typeface="Monaco"/>
              </a:rPr>
              <a:t>i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10)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83820" marR="5080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Monaco"/>
                <a:cs typeface="Monaco"/>
              </a:rPr>
              <a:t>text </a:t>
            </a:r>
            <a:r>
              <a:rPr sz="800" spc="190" dirty="0">
                <a:latin typeface="Arial"/>
                <a:cs typeface="Arial"/>
              </a:rPr>
              <a:t>+= 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The 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number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80" dirty="0">
                <a:solidFill>
                  <a:srgbClr val="9F20EF"/>
                </a:solidFill>
                <a:latin typeface="Arial Unicode MS"/>
                <a:cs typeface="Arial Unicode MS"/>
              </a:rPr>
              <a:t>'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25" dirty="0">
                <a:latin typeface="Monaco"/>
                <a:cs typeface="Monaco"/>
              </a:rPr>
              <a:t>i</a:t>
            </a:r>
            <a:r>
              <a:rPr sz="800" spc="-25" dirty="0">
                <a:latin typeface="Arial"/>
                <a:cs typeface="Arial"/>
              </a:rPr>
              <a:t>;  </a:t>
            </a:r>
            <a:r>
              <a:rPr sz="800" spc="80" dirty="0">
                <a:latin typeface="Monaco"/>
                <a:cs typeface="Monaco"/>
              </a:rPr>
              <a:t>i</a:t>
            </a:r>
            <a:r>
              <a:rPr sz="800" spc="80" dirty="0">
                <a:latin typeface="Arial"/>
                <a:cs typeface="Arial"/>
              </a:rPr>
              <a:t>++;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821" y="1496137"/>
            <a:ext cx="1244137" cy="41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19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Identifiers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Style </a:t>
            </a:r>
            <a:r>
              <a:rPr sz="900" spc="-45" dirty="0"/>
              <a:t>Guide</a:t>
            </a:r>
            <a:r>
              <a:rPr sz="900" spc="90" dirty="0"/>
              <a:t> </a:t>
            </a:r>
            <a:r>
              <a:rPr sz="900" spc="-35" dirty="0"/>
              <a:t>Requirements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205310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989491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976790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3027591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210366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2154459"/>
            <a:ext cx="50751" cy="835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2097522"/>
            <a:ext cx="3989704" cy="942975"/>
          </a:xfrm>
          <a:custGeom>
            <a:avLst/>
            <a:gdLst/>
            <a:ahLst/>
            <a:cxnLst/>
            <a:rect l="l" t="t" r="r" b="b"/>
            <a:pathLst>
              <a:path w="3989704" h="942975">
                <a:moveTo>
                  <a:pt x="3989652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3"/>
                </a:lnTo>
                <a:lnTo>
                  <a:pt x="14922" y="927846"/>
                </a:lnTo>
                <a:lnTo>
                  <a:pt x="31075" y="938760"/>
                </a:lnTo>
                <a:lnTo>
                  <a:pt x="50800" y="942769"/>
                </a:lnTo>
                <a:lnTo>
                  <a:pt x="3938852" y="942769"/>
                </a:lnTo>
                <a:lnTo>
                  <a:pt x="3958576" y="938760"/>
                </a:lnTo>
                <a:lnTo>
                  <a:pt x="3974729" y="927846"/>
                </a:lnTo>
                <a:lnTo>
                  <a:pt x="3985644" y="911693"/>
                </a:lnTo>
                <a:lnTo>
                  <a:pt x="3989652" y="891969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2141759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8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2129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21163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21036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61974"/>
            <a:ext cx="3487420" cy="215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May </a:t>
            </a:r>
            <a:r>
              <a:rPr sz="1100" spc="-65" dirty="0">
                <a:latin typeface="Arial"/>
                <a:cs typeface="Arial"/>
              </a:rPr>
              <a:t>comprise </a:t>
            </a:r>
            <a:r>
              <a:rPr sz="1100" spc="-40" dirty="0">
                <a:latin typeface="Arial"/>
                <a:cs typeface="Arial"/>
              </a:rPr>
              <a:t>only </a:t>
            </a:r>
            <a:r>
              <a:rPr sz="1100" spc="-30" dirty="0">
                <a:latin typeface="Arial"/>
                <a:cs typeface="Arial"/>
              </a:rPr>
              <a:t>letters, </a:t>
            </a:r>
            <a:r>
              <a:rPr sz="1100" spc="-55" dirty="0">
                <a:latin typeface="Arial"/>
                <a:cs typeface="Arial"/>
              </a:rPr>
              <a:t>numbers, </a:t>
            </a:r>
            <a:r>
              <a:rPr sz="1100" spc="-70" dirty="0">
                <a:latin typeface="Arial"/>
                <a:cs typeface="Arial"/>
              </a:rPr>
              <a:t>$  </a:t>
            </a:r>
            <a:r>
              <a:rPr sz="1100" spc="-50" dirty="0">
                <a:latin typeface="Arial"/>
                <a:cs typeface="Arial"/>
              </a:rPr>
              <a:t>sign, 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underscore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0" dirty="0">
                <a:latin typeface="Arial"/>
                <a:cs typeface="Arial"/>
              </a:rPr>
              <a:t>Avoid </a:t>
            </a:r>
            <a:r>
              <a:rPr sz="1100" spc="-60" dirty="0">
                <a:latin typeface="Arial"/>
                <a:cs typeface="Arial"/>
              </a:rPr>
              <a:t>single </a:t>
            </a:r>
            <a:r>
              <a:rPr sz="1100" spc="-15" dirty="0">
                <a:latin typeface="Arial"/>
                <a:cs typeface="Arial"/>
              </a:rPr>
              <a:t>letter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names.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85" dirty="0">
                <a:latin typeface="Arial"/>
                <a:cs typeface="Arial"/>
              </a:rPr>
              <a:t>camelCase 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objects, </a:t>
            </a:r>
            <a:r>
              <a:rPr sz="1100" spc="-35" dirty="0">
                <a:latin typeface="Arial"/>
                <a:cs typeface="Arial"/>
              </a:rPr>
              <a:t>functions,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instances.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95" dirty="0">
                <a:latin typeface="Arial"/>
                <a:cs typeface="Arial"/>
              </a:rPr>
              <a:t>PascalCase 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constructors,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classes.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60" dirty="0">
                <a:latin typeface="Arial"/>
                <a:cs typeface="Arial"/>
              </a:rPr>
              <a:t>Leading </a:t>
            </a:r>
            <a:r>
              <a:rPr sz="1100" spc="-75" dirty="0">
                <a:latin typeface="Arial"/>
                <a:cs typeface="Arial"/>
              </a:rPr>
              <a:t>underscore  </a:t>
            </a:r>
            <a:r>
              <a:rPr sz="1100" spc="114" dirty="0">
                <a:latin typeface="Arial"/>
                <a:cs typeface="Arial"/>
              </a:rPr>
              <a:t>_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40" dirty="0">
                <a:latin typeface="Arial"/>
                <a:cs typeface="Arial"/>
              </a:rPr>
              <a:t>private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properties.</a:t>
            </a:r>
            <a:endParaRPr sz="1100">
              <a:latin typeface="Arial"/>
              <a:cs typeface="Arial"/>
            </a:endParaRPr>
          </a:p>
          <a:p>
            <a:pPr marL="289560" indent="-16764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45" dirty="0">
                <a:latin typeface="Arial"/>
                <a:cs typeface="Arial"/>
              </a:rPr>
              <a:t>Number </a:t>
            </a:r>
            <a:r>
              <a:rPr sz="1100" spc="-65" dirty="0">
                <a:latin typeface="Arial"/>
                <a:cs typeface="Arial"/>
              </a:rPr>
              <a:t>disallowed  </a:t>
            </a:r>
            <a:r>
              <a:rPr sz="1100" spc="-114" dirty="0">
                <a:latin typeface="Arial"/>
                <a:cs typeface="Arial"/>
              </a:rPr>
              <a:t>as  </a:t>
            </a:r>
            <a:r>
              <a:rPr sz="1100" spc="-5" dirty="0">
                <a:latin typeface="Arial"/>
                <a:cs typeface="Arial"/>
              </a:rPr>
              <a:t>first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character.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"/>
              </a:spcBef>
            </a:pPr>
            <a:r>
              <a:rPr sz="800" spc="-60" dirty="0">
                <a:latin typeface="Monaco"/>
                <a:cs typeface="Monaco"/>
              </a:rPr>
              <a:t>function </a:t>
            </a:r>
            <a:r>
              <a:rPr sz="800" spc="20" dirty="0">
                <a:latin typeface="Monaco"/>
                <a:cs typeface="Monaco"/>
              </a:rPr>
              <a:t>q</a:t>
            </a:r>
            <a:r>
              <a:rPr sz="800" spc="20" dirty="0">
                <a:latin typeface="Arial"/>
                <a:cs typeface="Arial"/>
              </a:rPr>
              <a:t>() </a:t>
            </a:r>
            <a:r>
              <a:rPr sz="800" spc="70" dirty="0">
                <a:latin typeface="Arial"/>
                <a:cs typeface="Arial"/>
              </a:rPr>
              <a:t>{...}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114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bad</a:t>
            </a:r>
            <a:endParaRPr sz="800">
              <a:latin typeface="Arial"/>
              <a:cs typeface="Arial"/>
            </a:endParaRPr>
          </a:p>
          <a:p>
            <a:pPr marL="12700" marR="1558925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Monaco"/>
                <a:cs typeface="Monaco"/>
              </a:rPr>
              <a:t>function</a:t>
            </a:r>
            <a:r>
              <a:rPr sz="800" spc="-210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query</a:t>
            </a:r>
            <a:r>
              <a:rPr sz="800" spc="-210" dirty="0">
                <a:latin typeface="Monaco"/>
                <a:cs typeface="Monaco"/>
              </a:rPr>
              <a:t> </a:t>
            </a:r>
            <a:r>
              <a:rPr sz="800" spc="70" dirty="0">
                <a:latin typeface="Arial"/>
                <a:cs typeface="Arial"/>
              </a:rPr>
              <a:t>{...}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good: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descriptive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my_object</a:t>
            </a:r>
            <a:r>
              <a:rPr sz="800" spc="-215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{}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bad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myObject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{}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good: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camelCase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good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800" spc="20" dirty="0">
                <a:latin typeface="Monaco"/>
                <a:cs typeface="Monaco"/>
              </a:rPr>
              <a:t>User</a:t>
            </a:r>
            <a:r>
              <a:rPr sz="800" spc="20" dirty="0">
                <a:latin typeface="Arial"/>
                <a:cs typeface="Arial"/>
              </a:rPr>
              <a:t>({...});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good: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PascalCase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$domElement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dirty="0">
                <a:latin typeface="Monaco"/>
                <a:cs typeface="Monaco"/>
              </a:rPr>
              <a:t>$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800" dirty="0">
                <a:latin typeface="Arial"/>
                <a:cs typeface="Arial"/>
              </a:rPr>
              <a:t>).</a:t>
            </a:r>
            <a:r>
              <a:rPr sz="800" dirty="0">
                <a:latin typeface="Monaco"/>
                <a:cs typeface="Monaco"/>
              </a:rPr>
              <a:t>get</a:t>
            </a:r>
            <a:r>
              <a:rPr sz="800" dirty="0">
                <a:latin typeface="Arial"/>
                <a:cs typeface="Arial"/>
              </a:rPr>
              <a:t>(0);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18A21"/>
                </a:solidFill>
                <a:latin typeface="Arial"/>
                <a:cs typeface="Arial"/>
              </a:rPr>
              <a:t>good: jQuery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variable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</a:t>
            </a:r>
            <a:r>
              <a:rPr sz="900" spc="-20" dirty="0"/>
              <a:t> </a:t>
            </a:r>
            <a:r>
              <a:rPr sz="900" b="1" spc="-30" dirty="0">
                <a:latin typeface="Arial"/>
                <a:cs typeface="Arial"/>
              </a:rPr>
              <a:t>do-while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04" y="1356931"/>
            <a:ext cx="154114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let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12700" marR="685165">
              <a:lnSpc>
                <a:spcPts val="950"/>
              </a:lnSpc>
              <a:spcBef>
                <a:spcPts val="30"/>
              </a:spcBef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limit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  </a:t>
            </a:r>
            <a:r>
              <a:rPr sz="800" spc="-20" dirty="0">
                <a:solidFill>
                  <a:srgbClr val="0000FF"/>
                </a:solidFill>
                <a:latin typeface="Arial"/>
                <a:cs typeface="Arial"/>
              </a:rPr>
              <a:t>do</a:t>
            </a:r>
            <a:r>
              <a:rPr sz="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10"/>
              </a:lnSpc>
            </a:pPr>
            <a:r>
              <a:rPr sz="800" spc="-60" dirty="0">
                <a:latin typeface="Monaco"/>
                <a:cs typeface="Monaco"/>
              </a:rPr>
              <a:t>text </a:t>
            </a:r>
            <a:r>
              <a:rPr sz="800" spc="190" dirty="0">
                <a:latin typeface="Arial"/>
                <a:cs typeface="Arial"/>
              </a:rPr>
              <a:t>+= 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The 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number </a:t>
            </a:r>
            <a:r>
              <a:rPr sz="800" spc="-30" dirty="0">
                <a:solidFill>
                  <a:srgbClr val="9F20EF"/>
                </a:solidFill>
                <a:latin typeface="Arial"/>
                <a:cs typeface="Arial"/>
              </a:rPr>
              <a:t>is </a:t>
            </a:r>
            <a:r>
              <a:rPr sz="800" spc="80" dirty="0">
                <a:solidFill>
                  <a:srgbClr val="9F20EF"/>
                </a:solidFill>
                <a:latin typeface="Arial Unicode MS"/>
                <a:cs typeface="Arial Unicode MS"/>
              </a:rPr>
              <a:t>'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25" dirty="0">
                <a:latin typeface="Monaco"/>
                <a:cs typeface="Monaco"/>
              </a:rPr>
              <a:t>i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44"/>
              </a:lnSpc>
            </a:pPr>
            <a:r>
              <a:rPr sz="800" spc="80" dirty="0">
                <a:latin typeface="Monaco"/>
                <a:cs typeface="Monaco"/>
              </a:rPr>
              <a:t>i</a:t>
            </a:r>
            <a:r>
              <a:rPr sz="800" spc="80" dirty="0">
                <a:latin typeface="Arial"/>
                <a:cs typeface="Arial"/>
              </a:rPr>
              <a:t>++;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latin typeface="Monaco"/>
                <a:cs typeface="Monaco"/>
              </a:rPr>
              <a:t>i</a:t>
            </a:r>
            <a:r>
              <a:rPr sz="800" spc="-225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30" dirty="0">
                <a:latin typeface="Monaco"/>
                <a:cs typeface="Monaco"/>
              </a:rPr>
              <a:t>limit</a:t>
            </a:r>
            <a:r>
              <a:rPr sz="800" spc="-30" dirty="0"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821" y="1471466"/>
            <a:ext cx="1244147" cy="491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20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</a:t>
            </a:r>
            <a:r>
              <a:rPr sz="900" spc="5" dirty="0"/>
              <a:t> </a:t>
            </a:r>
            <a:r>
              <a:rPr sz="900" b="1" spc="-40" dirty="0">
                <a:latin typeface="Arial"/>
                <a:cs typeface="Arial"/>
              </a:rPr>
              <a:t>if-else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04" y="1405013"/>
            <a:ext cx="145669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Monaco"/>
                <a:cs typeface="Monaco"/>
              </a:rPr>
              <a:t>hour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18)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55575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greeting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Good day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} </a:t>
            </a:r>
            <a:r>
              <a:rPr sz="800" spc="-50" dirty="0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r>
              <a:rPr sz="8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55575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greeting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Good </a:t>
            </a:r>
            <a:r>
              <a:rPr sz="800" spc="-10" dirty="0">
                <a:solidFill>
                  <a:srgbClr val="9F20EF"/>
                </a:solidFill>
                <a:latin typeface="Arial"/>
                <a:cs typeface="Arial"/>
              </a:rPr>
              <a:t>evening</a:t>
            </a:r>
            <a:r>
              <a:rPr sz="800" spc="-1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1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3998" y="1461044"/>
            <a:ext cx="1944009" cy="48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21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 </a:t>
            </a:r>
            <a:r>
              <a:rPr sz="900" b="1" spc="-40" dirty="0">
                <a:latin typeface="Arial"/>
                <a:cs typeface="Arial"/>
              </a:rPr>
              <a:t>break</a:t>
            </a:r>
            <a:r>
              <a:rPr sz="900" b="1" spc="85" dirty="0">
                <a:latin typeface="Arial"/>
                <a:cs typeface="Arial"/>
              </a:rPr>
              <a:t> </a:t>
            </a:r>
            <a:r>
              <a:rPr sz="900" spc="-15" dirty="0"/>
              <a:t>statement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04" y="1252791"/>
            <a:ext cx="99695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0" dirty="0">
                <a:latin typeface="Arial"/>
                <a:cs typeface="Arial"/>
              </a:rPr>
              <a:t>break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  <a:p>
            <a:pPr marL="289560" marR="93980" indent="-167640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90" dirty="0">
                <a:latin typeface="Arial"/>
                <a:cs typeface="Arial"/>
              </a:rPr>
              <a:t>Checks </a:t>
            </a:r>
            <a:r>
              <a:rPr sz="1100" spc="-25" dirty="0">
                <a:latin typeface="Arial"/>
                <a:cs typeface="Arial"/>
              </a:rPr>
              <a:t>for  condition</a:t>
            </a:r>
            <a:endParaRPr sz="1100">
              <a:latin typeface="Arial"/>
              <a:cs typeface="Arial"/>
            </a:endParaRPr>
          </a:p>
          <a:p>
            <a:pPr marL="289560" marR="508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10" dirty="0">
                <a:latin typeface="Arial"/>
                <a:cs typeface="Arial"/>
              </a:rPr>
              <a:t>If </a:t>
            </a:r>
            <a:r>
              <a:rPr sz="1100" spc="-30" dirty="0">
                <a:latin typeface="Arial"/>
                <a:cs typeface="Arial"/>
              </a:rPr>
              <a:t>met </a:t>
            </a:r>
            <a:r>
              <a:rPr sz="1100" spc="-35" dirty="0">
                <a:latin typeface="Arial"/>
                <a:cs typeface="Arial"/>
              </a:rPr>
              <a:t>then  </a:t>
            </a:r>
            <a:r>
              <a:rPr sz="1100" spc="-40" dirty="0">
                <a:latin typeface="Arial"/>
                <a:cs typeface="Arial"/>
              </a:rPr>
              <a:t>immediately  </a:t>
            </a:r>
            <a:r>
              <a:rPr sz="1100" spc="-45" dirty="0">
                <a:latin typeface="Arial"/>
                <a:cs typeface="Arial"/>
              </a:rPr>
              <a:t>exits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loop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5614" y="851610"/>
            <a:ext cx="2823845" cy="82550"/>
          </a:xfrm>
          <a:custGeom>
            <a:avLst/>
            <a:gdLst/>
            <a:ahLst/>
            <a:cxnLst/>
            <a:rect l="l" t="t" r="r" b="b"/>
            <a:pathLst>
              <a:path w="2823845" h="82550">
                <a:moveTo>
                  <a:pt x="277242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823225" y="82384"/>
                </a:lnTo>
                <a:lnTo>
                  <a:pt x="2823225" y="50800"/>
                </a:lnTo>
                <a:lnTo>
                  <a:pt x="2819216" y="31075"/>
                </a:lnTo>
                <a:lnTo>
                  <a:pt x="2808302" y="14922"/>
                </a:lnTo>
                <a:lnTo>
                  <a:pt x="2792149" y="4008"/>
                </a:lnTo>
                <a:lnTo>
                  <a:pt x="2772424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6415" y="2749588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5339" y="2736887"/>
            <a:ext cx="11426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7215" y="2787688"/>
            <a:ext cx="267082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839" y="902182"/>
            <a:ext cx="5075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39" y="952950"/>
            <a:ext cx="50759" cy="17966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5614" y="896012"/>
            <a:ext cx="2823845" cy="1904364"/>
          </a:xfrm>
          <a:custGeom>
            <a:avLst/>
            <a:gdLst/>
            <a:ahLst/>
            <a:cxnLst/>
            <a:rect l="l" t="t" r="r" b="b"/>
            <a:pathLst>
              <a:path w="2823845" h="1904364">
                <a:moveTo>
                  <a:pt x="2823225" y="0"/>
                </a:moveTo>
                <a:lnTo>
                  <a:pt x="0" y="0"/>
                </a:lnTo>
                <a:lnTo>
                  <a:pt x="0" y="1853575"/>
                </a:lnTo>
                <a:lnTo>
                  <a:pt x="4008" y="1873300"/>
                </a:lnTo>
                <a:lnTo>
                  <a:pt x="14922" y="1889453"/>
                </a:lnTo>
                <a:lnTo>
                  <a:pt x="31075" y="1900367"/>
                </a:lnTo>
                <a:lnTo>
                  <a:pt x="50800" y="1904375"/>
                </a:lnTo>
                <a:lnTo>
                  <a:pt x="2772424" y="1904375"/>
                </a:lnTo>
                <a:lnTo>
                  <a:pt x="2792149" y="1900367"/>
                </a:lnTo>
                <a:lnTo>
                  <a:pt x="2808302" y="1889453"/>
                </a:lnTo>
                <a:lnTo>
                  <a:pt x="2819216" y="1873300"/>
                </a:lnTo>
                <a:lnTo>
                  <a:pt x="2823225" y="1853575"/>
                </a:lnTo>
                <a:lnTo>
                  <a:pt x="282322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8839" y="940249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38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39" y="9275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39" y="9148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39" y="9021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33715" y="979805"/>
            <a:ext cx="1842770" cy="133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This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trivial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function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return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function</a:t>
            </a:r>
            <a:r>
              <a:rPr sz="800" spc="-270" dirty="0">
                <a:latin typeface="Monaco"/>
                <a:cs typeface="Monaco"/>
              </a:rPr>
              <a:t> </a:t>
            </a:r>
            <a:r>
              <a:rPr sz="800" spc="-10" dirty="0">
                <a:latin typeface="Monaco"/>
                <a:cs typeface="Monaco"/>
              </a:rPr>
              <a:t>foo</a:t>
            </a:r>
            <a:r>
              <a:rPr sz="800" spc="-10" dirty="0">
                <a:latin typeface="Arial"/>
                <a:cs typeface="Arial"/>
              </a:rPr>
              <a:t>()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83820" marR="915669">
              <a:lnSpc>
                <a:spcPts val="950"/>
              </a:lnSpc>
              <a:spcBef>
                <a:spcPts val="30"/>
              </a:spcBef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limit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10;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sum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8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(</a:t>
            </a:r>
            <a:r>
              <a:rPr sz="800" spc="-30" dirty="0">
                <a:latin typeface="Monaco"/>
                <a:cs typeface="Monaco"/>
              </a:rPr>
              <a:t>let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50" dirty="0">
                <a:latin typeface="Monaco"/>
                <a:cs typeface="Monaco"/>
              </a:rPr>
              <a:t>limit</a:t>
            </a:r>
            <a:r>
              <a:rPr sz="800" spc="-50" dirty="0">
                <a:latin typeface="Arial"/>
                <a:cs typeface="Arial"/>
              </a:rPr>
              <a:t>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1)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27329" marR="939165" indent="-71755">
              <a:lnSpc>
                <a:spcPts val="950"/>
              </a:lnSpc>
              <a:spcBef>
                <a:spcPts val="30"/>
              </a:spcBef>
            </a:pPr>
            <a:r>
              <a:rPr sz="800" spc="30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dirty="0">
                <a:latin typeface="Monaco"/>
                <a:cs typeface="Monaco"/>
              </a:rPr>
              <a:t>i </a:t>
            </a:r>
            <a:r>
              <a:rPr sz="800" spc="-10" dirty="0">
                <a:latin typeface="Arial"/>
                <a:cs typeface="Arial"/>
              </a:rPr>
              <a:t>% </a:t>
            </a:r>
            <a:r>
              <a:rPr sz="800" spc="-25" dirty="0">
                <a:latin typeface="Arial"/>
                <a:cs typeface="Arial"/>
              </a:rPr>
              <a:t>2 </a:t>
            </a:r>
            <a:r>
              <a:rPr sz="800" spc="190" dirty="0">
                <a:latin typeface="Arial"/>
                <a:cs typeface="Arial"/>
              </a:rPr>
              <a:t>==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0)  </a:t>
            </a:r>
            <a:r>
              <a:rPr sz="800" spc="-20" dirty="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sz="800" spc="-2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55575">
              <a:lnSpc>
                <a:spcPts val="910"/>
              </a:lnSpc>
            </a:pPr>
            <a:r>
              <a:rPr sz="800" spc="-50" dirty="0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endParaRPr sz="800">
              <a:latin typeface="Arial"/>
              <a:cs typeface="Arial"/>
            </a:endParaRPr>
          </a:p>
          <a:p>
            <a:pPr marL="227329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sum</a:t>
            </a:r>
            <a:r>
              <a:rPr sz="800" spc="-245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-25" dirty="0">
                <a:latin typeface="Monaco"/>
                <a:cs typeface="Monaco"/>
              </a:rPr>
              <a:t>i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3715" y="2422194"/>
            <a:ext cx="5956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955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40" dirty="0">
                <a:latin typeface="Monaco"/>
                <a:cs typeface="Monaco"/>
              </a:rPr>
              <a:t>sum</a:t>
            </a:r>
            <a:r>
              <a:rPr sz="800" spc="-4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22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 </a:t>
            </a:r>
            <a:r>
              <a:rPr sz="900" b="1" spc="-35" dirty="0">
                <a:latin typeface="Arial"/>
                <a:cs typeface="Arial"/>
              </a:rPr>
              <a:t>continue</a:t>
            </a:r>
            <a:r>
              <a:rPr sz="900" b="1" spc="95" dirty="0">
                <a:latin typeface="Arial"/>
                <a:cs typeface="Arial"/>
              </a:rPr>
              <a:t> </a:t>
            </a:r>
            <a:r>
              <a:rPr sz="900" spc="-15" dirty="0"/>
              <a:t>statement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04" y="977150"/>
            <a:ext cx="118618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0" dirty="0">
                <a:latin typeface="Arial"/>
                <a:cs typeface="Arial"/>
              </a:rPr>
              <a:t>continue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702" y="1354729"/>
            <a:ext cx="1059180" cy="129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" marR="265430" indent="-167640">
              <a:lnSpc>
                <a:spcPct val="102699"/>
              </a:lnSpc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90" dirty="0">
                <a:latin typeface="Arial"/>
                <a:cs typeface="Arial"/>
              </a:rPr>
              <a:t>Checks </a:t>
            </a:r>
            <a:r>
              <a:rPr sz="1100" spc="-25" dirty="0">
                <a:latin typeface="Arial"/>
                <a:cs typeface="Arial"/>
              </a:rPr>
              <a:t>for  condition</a:t>
            </a:r>
            <a:endParaRPr sz="1100">
              <a:latin typeface="Arial"/>
              <a:cs typeface="Arial"/>
            </a:endParaRPr>
          </a:p>
          <a:p>
            <a:pPr marL="180340" marR="15875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10" dirty="0">
                <a:latin typeface="Arial"/>
                <a:cs typeface="Arial"/>
              </a:rPr>
              <a:t>If </a:t>
            </a:r>
            <a:r>
              <a:rPr sz="1100" spc="-25" dirty="0">
                <a:latin typeface="Arial"/>
                <a:cs typeface="Arial"/>
              </a:rPr>
              <a:t>met, </a:t>
            </a:r>
            <a:r>
              <a:rPr sz="1100" spc="-65" dirty="0">
                <a:latin typeface="Arial"/>
                <a:cs typeface="Arial"/>
              </a:rPr>
              <a:t>skips  </a:t>
            </a:r>
            <a:r>
              <a:rPr sz="1100" spc="-60" dirty="0">
                <a:latin typeface="Arial"/>
                <a:cs typeface="Arial"/>
              </a:rPr>
              <a:t>remainder  </a:t>
            </a:r>
            <a:r>
              <a:rPr sz="1100" spc="-20" dirty="0">
                <a:latin typeface="Arial"/>
                <a:cs typeface="Arial"/>
              </a:rPr>
              <a:t>iteration</a:t>
            </a:r>
            <a:endParaRPr sz="1100">
              <a:latin typeface="Arial"/>
              <a:cs typeface="Arial"/>
            </a:endParaRPr>
          </a:p>
          <a:p>
            <a:pPr marL="180340" marR="5080" indent="-16764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Char char="•"/>
              <a:tabLst>
                <a:tab pos="180975" algn="l"/>
              </a:tabLst>
            </a:pPr>
            <a:r>
              <a:rPr sz="1100" spc="-60" dirty="0">
                <a:latin typeface="Arial"/>
                <a:cs typeface="Arial"/>
              </a:rPr>
              <a:t>Continues </a:t>
            </a:r>
            <a:r>
              <a:rPr sz="1100" dirty="0">
                <a:latin typeface="Arial"/>
                <a:cs typeface="Arial"/>
              </a:rPr>
              <a:t>with  </a:t>
            </a:r>
            <a:r>
              <a:rPr sz="1100" spc="-40" dirty="0">
                <a:latin typeface="Arial"/>
                <a:cs typeface="Arial"/>
              </a:rPr>
              <a:t>next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iteration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5614" y="899693"/>
            <a:ext cx="2823845" cy="82550"/>
          </a:xfrm>
          <a:custGeom>
            <a:avLst/>
            <a:gdLst/>
            <a:ahLst/>
            <a:cxnLst/>
            <a:rect l="l" t="t" r="r" b="b"/>
            <a:pathLst>
              <a:path w="2823845" h="82550">
                <a:moveTo>
                  <a:pt x="277242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823225" y="82384"/>
                </a:lnTo>
                <a:lnTo>
                  <a:pt x="2823225" y="50800"/>
                </a:lnTo>
                <a:lnTo>
                  <a:pt x="2819216" y="31075"/>
                </a:lnTo>
                <a:lnTo>
                  <a:pt x="2808302" y="14922"/>
                </a:lnTo>
                <a:lnTo>
                  <a:pt x="2792149" y="4008"/>
                </a:lnTo>
                <a:lnTo>
                  <a:pt x="2772424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6415" y="267747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5339" y="2664777"/>
            <a:ext cx="11426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7215" y="2715578"/>
            <a:ext cx="267082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839" y="950252"/>
            <a:ext cx="5075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8839" y="1001040"/>
            <a:ext cx="50759" cy="1676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5614" y="944102"/>
            <a:ext cx="2823845" cy="1784350"/>
          </a:xfrm>
          <a:custGeom>
            <a:avLst/>
            <a:gdLst/>
            <a:ahLst/>
            <a:cxnLst/>
            <a:rect l="l" t="t" r="r" b="b"/>
            <a:pathLst>
              <a:path w="2823845" h="1784350">
                <a:moveTo>
                  <a:pt x="2823225" y="0"/>
                </a:moveTo>
                <a:lnTo>
                  <a:pt x="0" y="0"/>
                </a:lnTo>
                <a:lnTo>
                  <a:pt x="0" y="1733374"/>
                </a:lnTo>
                <a:lnTo>
                  <a:pt x="4008" y="1753099"/>
                </a:lnTo>
                <a:lnTo>
                  <a:pt x="14922" y="1769252"/>
                </a:lnTo>
                <a:lnTo>
                  <a:pt x="31075" y="1780166"/>
                </a:lnTo>
                <a:lnTo>
                  <a:pt x="50800" y="1784174"/>
                </a:lnTo>
                <a:lnTo>
                  <a:pt x="2772424" y="1784174"/>
                </a:lnTo>
                <a:lnTo>
                  <a:pt x="2792149" y="1780166"/>
                </a:lnTo>
                <a:lnTo>
                  <a:pt x="2808302" y="1769252"/>
                </a:lnTo>
                <a:lnTo>
                  <a:pt x="2819216" y="1753099"/>
                </a:lnTo>
                <a:lnTo>
                  <a:pt x="2823225" y="1733374"/>
                </a:lnTo>
                <a:lnTo>
                  <a:pt x="282322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8839" y="988340"/>
            <a:ext cx="0" cy="1708785"/>
          </a:xfrm>
          <a:custGeom>
            <a:avLst/>
            <a:gdLst/>
            <a:ahLst/>
            <a:cxnLst/>
            <a:rect l="l" t="t" r="r" b="b"/>
            <a:pathLst>
              <a:path h="1708785">
                <a:moveTo>
                  <a:pt x="0" y="170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8839" y="975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8839" y="962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8839" y="950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2969">
              <a:lnSpc>
                <a:spcPts val="955"/>
              </a:lnSpc>
            </a:pPr>
            <a:r>
              <a:rPr spc="200" dirty="0"/>
              <a:t>// </a:t>
            </a:r>
            <a:r>
              <a:rPr spc="-15" dirty="0"/>
              <a:t>Calculate </a:t>
            </a:r>
            <a:r>
              <a:rPr spc="-30" dirty="0"/>
              <a:t>sum </a:t>
            </a:r>
            <a:r>
              <a:rPr spc="5" dirty="0"/>
              <a:t>of </a:t>
            </a:r>
            <a:r>
              <a:rPr spc="-10" dirty="0"/>
              <a:t>odd </a:t>
            </a:r>
            <a:r>
              <a:rPr spc="-15" dirty="0"/>
              <a:t>integers </a:t>
            </a:r>
            <a:r>
              <a:rPr spc="5" dirty="0"/>
              <a:t>in </a:t>
            </a:r>
            <a:r>
              <a:rPr spc="-30" dirty="0"/>
              <a:t>range </a:t>
            </a:r>
            <a:r>
              <a:rPr spc="5" dirty="0"/>
              <a:t>[0, </a:t>
            </a:r>
            <a:r>
              <a:rPr spc="170" dirty="0"/>
              <a:t> </a:t>
            </a:r>
            <a:r>
              <a:rPr spc="-10" dirty="0"/>
              <a:t>10]</a:t>
            </a:r>
          </a:p>
          <a:p>
            <a:pPr marL="974090" marR="1250950" indent="-71755">
              <a:lnSpc>
                <a:spcPts val="950"/>
              </a:lnSpc>
              <a:spcBef>
                <a:spcPts val="30"/>
              </a:spcBef>
            </a:pPr>
            <a:r>
              <a:rPr spc="-60" dirty="0">
                <a:solidFill>
                  <a:srgbClr val="000000"/>
                </a:solidFill>
                <a:latin typeface="Monaco"/>
                <a:cs typeface="Monaco"/>
              </a:rPr>
              <a:t>function </a:t>
            </a:r>
            <a:r>
              <a:rPr spc="-30" dirty="0">
                <a:solidFill>
                  <a:srgbClr val="000000"/>
                </a:solidFill>
                <a:latin typeface="Monaco"/>
                <a:cs typeface="Monaco"/>
              </a:rPr>
              <a:t>addOdd</a:t>
            </a:r>
            <a:r>
              <a:rPr spc="-30" dirty="0">
                <a:solidFill>
                  <a:srgbClr val="000000"/>
                </a:solidFill>
              </a:rPr>
              <a:t>()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155" dirty="0">
                <a:solidFill>
                  <a:srgbClr val="000000"/>
                </a:solidFill>
              </a:rPr>
              <a:t>{  </a:t>
            </a:r>
            <a:r>
              <a:rPr spc="-10" dirty="0">
                <a:solidFill>
                  <a:srgbClr val="0000FF"/>
                </a:solidFill>
              </a:rPr>
              <a:t>const </a:t>
            </a:r>
            <a:r>
              <a:rPr spc="-60" dirty="0">
                <a:solidFill>
                  <a:srgbClr val="000000"/>
                </a:solidFill>
                <a:latin typeface="Monaco"/>
                <a:cs typeface="Monaco"/>
              </a:rPr>
              <a:t>limit </a:t>
            </a:r>
            <a:r>
              <a:rPr spc="190" dirty="0">
                <a:solidFill>
                  <a:srgbClr val="000000"/>
                </a:solidFill>
              </a:rPr>
              <a:t>= </a:t>
            </a:r>
            <a:r>
              <a:rPr spc="-15" dirty="0">
                <a:solidFill>
                  <a:srgbClr val="000000"/>
                </a:solidFill>
              </a:rPr>
              <a:t>10;  </a:t>
            </a:r>
            <a:r>
              <a:rPr spc="-60" dirty="0">
                <a:solidFill>
                  <a:srgbClr val="000000"/>
                </a:solidFill>
                <a:latin typeface="Monaco"/>
                <a:cs typeface="Monaco"/>
              </a:rPr>
              <a:t>let</a:t>
            </a:r>
            <a:r>
              <a:rPr spc="-229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spc="-60" dirty="0">
                <a:solidFill>
                  <a:srgbClr val="000000"/>
                </a:solidFill>
                <a:latin typeface="Monaco"/>
                <a:cs typeface="Monaco"/>
              </a:rPr>
              <a:t>sum</a:t>
            </a:r>
            <a:r>
              <a:rPr spc="-229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spc="190" dirty="0">
                <a:solidFill>
                  <a:srgbClr val="000000"/>
                </a:solidFill>
              </a:rPr>
              <a:t>=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0;</a:t>
            </a:r>
          </a:p>
          <a:p>
            <a:pPr marL="974090">
              <a:lnSpc>
                <a:spcPts val="910"/>
              </a:lnSpc>
            </a:pPr>
            <a:r>
              <a:rPr dirty="0">
                <a:solidFill>
                  <a:srgbClr val="0000FF"/>
                </a:solidFill>
              </a:rPr>
              <a:t>for</a:t>
            </a:r>
            <a:r>
              <a:rPr spc="55" dirty="0">
                <a:solidFill>
                  <a:srgbClr val="0000FF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(</a:t>
            </a:r>
            <a:r>
              <a:rPr spc="-30" dirty="0">
                <a:solidFill>
                  <a:srgbClr val="000000"/>
                </a:solidFill>
                <a:latin typeface="Monaco"/>
                <a:cs typeface="Monaco"/>
              </a:rPr>
              <a:t>let</a:t>
            </a:r>
            <a:r>
              <a:rPr spc="-204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spc="-60" dirty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spc="-204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spc="190" dirty="0">
                <a:solidFill>
                  <a:srgbClr val="000000"/>
                </a:solidFill>
              </a:rPr>
              <a:t>=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0;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spc="-204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spc="190" dirty="0">
                <a:solidFill>
                  <a:srgbClr val="000000"/>
                </a:solidFill>
              </a:rPr>
              <a:t>&lt;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  <a:latin typeface="Monaco"/>
                <a:cs typeface="Monaco"/>
              </a:rPr>
              <a:t>limit</a:t>
            </a:r>
            <a:r>
              <a:rPr spc="-50" dirty="0">
                <a:solidFill>
                  <a:srgbClr val="000000"/>
                </a:solidFill>
              </a:rPr>
              <a:t>;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spc="-204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spc="190" dirty="0">
                <a:solidFill>
                  <a:srgbClr val="000000"/>
                </a:solidFill>
              </a:rPr>
              <a:t>+=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1)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155" dirty="0">
                <a:solidFill>
                  <a:srgbClr val="000000"/>
                </a:solidFill>
              </a:rPr>
              <a:t>{</a:t>
            </a:r>
          </a:p>
          <a:p>
            <a:pPr marL="1117600" marR="1329690" indent="-71755">
              <a:lnSpc>
                <a:spcPts val="950"/>
              </a:lnSpc>
              <a:spcBef>
                <a:spcPts val="30"/>
              </a:spcBef>
            </a:pPr>
            <a:r>
              <a:rPr spc="30" dirty="0">
                <a:solidFill>
                  <a:srgbClr val="0000FF"/>
                </a:solidFill>
              </a:rPr>
              <a:t>if 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0000"/>
                </a:solidFill>
                <a:latin typeface="Monaco"/>
                <a:cs typeface="Monaco"/>
              </a:rPr>
              <a:t>i </a:t>
            </a:r>
            <a:r>
              <a:rPr spc="-10" dirty="0">
                <a:solidFill>
                  <a:srgbClr val="000000"/>
                </a:solidFill>
              </a:rPr>
              <a:t>% </a:t>
            </a:r>
            <a:r>
              <a:rPr spc="-25" dirty="0">
                <a:solidFill>
                  <a:srgbClr val="000000"/>
                </a:solidFill>
              </a:rPr>
              <a:t>2 </a:t>
            </a:r>
            <a:r>
              <a:rPr spc="190" dirty="0">
                <a:solidFill>
                  <a:srgbClr val="000000"/>
                </a:solidFill>
              </a:rPr>
              <a:t>==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0)  </a:t>
            </a:r>
            <a:r>
              <a:rPr spc="-5" dirty="0">
                <a:solidFill>
                  <a:srgbClr val="0000FF"/>
                </a:solidFill>
              </a:rPr>
              <a:t>continue</a:t>
            </a:r>
            <a:r>
              <a:rPr spc="-5" dirty="0">
                <a:solidFill>
                  <a:srgbClr val="000000"/>
                </a:solidFill>
              </a:rPr>
              <a:t>;</a:t>
            </a:r>
          </a:p>
          <a:p>
            <a:pPr marL="1045844">
              <a:lnSpc>
                <a:spcPts val="910"/>
              </a:lnSpc>
            </a:pPr>
            <a:r>
              <a:rPr spc="-50" dirty="0">
                <a:solidFill>
                  <a:srgbClr val="0000FF"/>
                </a:solidFill>
              </a:rPr>
              <a:t>else</a:t>
            </a:r>
          </a:p>
          <a:p>
            <a:pPr marL="1117600">
              <a:lnSpc>
                <a:spcPts val="944"/>
              </a:lnSpc>
            </a:pPr>
            <a:r>
              <a:rPr spc="-60" dirty="0">
                <a:solidFill>
                  <a:srgbClr val="000000"/>
                </a:solidFill>
                <a:latin typeface="Monaco"/>
                <a:cs typeface="Monaco"/>
              </a:rPr>
              <a:t>sum</a:t>
            </a:r>
            <a:r>
              <a:rPr spc="-245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spc="190" dirty="0">
                <a:solidFill>
                  <a:srgbClr val="000000"/>
                </a:solidFill>
              </a:rPr>
              <a:t>+=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  <a:latin typeface="Monaco"/>
                <a:cs typeface="Monaco"/>
              </a:rPr>
              <a:t>i</a:t>
            </a:r>
            <a:r>
              <a:rPr spc="-25" dirty="0">
                <a:solidFill>
                  <a:srgbClr val="000000"/>
                </a:solidFill>
              </a:rPr>
              <a:t>;</a:t>
            </a:r>
          </a:p>
          <a:p>
            <a:pPr marL="974090">
              <a:lnSpc>
                <a:spcPts val="955"/>
              </a:lnSpc>
            </a:pPr>
            <a:r>
              <a:rPr spc="155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33715" y="2350071"/>
            <a:ext cx="59563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955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40" dirty="0">
                <a:latin typeface="Monaco"/>
                <a:cs typeface="Monaco"/>
              </a:rPr>
              <a:t>sum</a:t>
            </a:r>
            <a:r>
              <a:rPr sz="800" spc="-4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23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0" dirty="0"/>
              <a:t>Ternary </a:t>
            </a:r>
            <a:r>
              <a:rPr sz="900" spc="-10" dirty="0"/>
              <a:t>(Conditional)</a:t>
            </a:r>
            <a:r>
              <a:rPr sz="900" spc="130" dirty="0"/>
              <a:t> </a:t>
            </a:r>
            <a:r>
              <a:rPr sz="900" spc="-20" dirty="0"/>
              <a:t>Operator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356931"/>
            <a:ext cx="1794510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If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argument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 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is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negative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return</a:t>
            </a:r>
            <a:r>
              <a:rPr sz="800" spc="10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i="1" spc="55" dirty="0">
                <a:solidFill>
                  <a:srgbClr val="218A21"/>
                </a:solidFill>
                <a:latin typeface="Arial"/>
                <a:cs typeface="Arial"/>
              </a:rPr>
              <a:t>−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a.</a:t>
            </a:r>
            <a:endParaRPr sz="800" dirty="0">
              <a:latin typeface="Arial"/>
              <a:cs typeface="Arial"/>
            </a:endParaRPr>
          </a:p>
          <a:p>
            <a:pPr marR="384175" algn="ctr">
              <a:lnSpc>
                <a:spcPts val="944"/>
              </a:lnSpc>
            </a:pP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Otherwise,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return</a:t>
            </a:r>
            <a:r>
              <a:rPr sz="800" spc="9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218A21"/>
                </a:solidFill>
                <a:latin typeface="Arial"/>
                <a:cs typeface="Arial"/>
              </a:rPr>
              <a:t>a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function</a:t>
            </a:r>
            <a:r>
              <a:rPr sz="800" spc="-235" dirty="0">
                <a:latin typeface="Monaco"/>
                <a:cs typeface="Monaco"/>
              </a:rPr>
              <a:t> </a:t>
            </a:r>
            <a:r>
              <a:rPr sz="800" spc="-45" dirty="0">
                <a:latin typeface="Monaco"/>
                <a:cs typeface="Monaco"/>
              </a:rPr>
              <a:t>absoluteValue</a:t>
            </a:r>
            <a:r>
              <a:rPr sz="800" spc="-45" dirty="0">
                <a:latin typeface="Arial"/>
                <a:cs typeface="Arial"/>
              </a:rPr>
              <a:t>(</a:t>
            </a:r>
            <a:r>
              <a:rPr sz="800" spc="-45" dirty="0">
                <a:latin typeface="Monaco"/>
                <a:cs typeface="Monaco"/>
              </a:rPr>
              <a:t>a</a:t>
            </a:r>
            <a:r>
              <a:rPr sz="800" spc="-45" dirty="0" smtClean="0">
                <a:latin typeface="Arial"/>
                <a:cs typeface="Arial"/>
              </a:rPr>
              <a:t>)</a:t>
            </a:r>
            <a:r>
              <a:rPr lang="en-IE" sz="800" dirty="0">
                <a:latin typeface="Arial"/>
                <a:cs typeface="Arial"/>
              </a:rPr>
              <a:t> </a:t>
            </a:r>
            <a:r>
              <a:rPr sz="800" spc="155" dirty="0" smtClean="0">
                <a:latin typeface="Arial"/>
                <a:cs typeface="Arial"/>
              </a:rPr>
              <a:t>{</a:t>
            </a:r>
            <a:endParaRPr sz="800" dirty="0">
              <a:latin typeface="Arial"/>
              <a:cs typeface="Arial"/>
            </a:endParaRPr>
          </a:p>
          <a:p>
            <a:pPr marL="83820">
              <a:lnSpc>
                <a:spcPts val="944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800" spc="-60" dirty="0">
                <a:latin typeface="Monaco"/>
                <a:cs typeface="Monaco"/>
              </a:rPr>
              <a:t>a </a:t>
            </a:r>
            <a:r>
              <a:rPr sz="800" spc="190" dirty="0">
                <a:latin typeface="Arial"/>
                <a:cs typeface="Arial"/>
              </a:rPr>
              <a:t>&lt; </a:t>
            </a:r>
            <a:r>
              <a:rPr sz="800" spc="-25" dirty="0">
                <a:latin typeface="Arial"/>
                <a:cs typeface="Arial"/>
              </a:rPr>
              <a:t>0 </a:t>
            </a:r>
            <a:r>
              <a:rPr sz="800" spc="-45" dirty="0">
                <a:latin typeface="Arial"/>
                <a:cs typeface="Arial"/>
              </a:rPr>
              <a:t>? </a:t>
            </a:r>
            <a:r>
              <a:rPr sz="800" i="1" spc="65" dirty="0">
                <a:latin typeface="Arial"/>
                <a:cs typeface="Arial"/>
              </a:rPr>
              <a:t>−</a:t>
            </a:r>
            <a:r>
              <a:rPr sz="800" spc="65" dirty="0">
                <a:latin typeface="Monaco"/>
                <a:cs typeface="Monaco"/>
              </a:rPr>
              <a:t>a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10" dirty="0">
                <a:latin typeface="Arial"/>
                <a:cs typeface="Arial"/>
              </a:rPr>
              <a:t>: </a:t>
            </a:r>
            <a:r>
              <a:rPr sz="800" spc="-25" dirty="0">
                <a:latin typeface="Monaco"/>
                <a:cs typeface="Monaco"/>
              </a:rPr>
              <a:t>a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3998" y="1589657"/>
            <a:ext cx="1943954" cy="254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24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0" dirty="0"/>
              <a:t>Logical</a:t>
            </a:r>
            <a:r>
              <a:rPr sz="900" spc="-10" dirty="0"/>
              <a:t> </a:t>
            </a:r>
            <a:r>
              <a:rPr sz="900" spc="-30" dirty="0"/>
              <a:t>Operators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189203" y="899693"/>
            <a:ext cx="2434590" cy="82550"/>
          </a:xfrm>
          <a:custGeom>
            <a:avLst/>
            <a:gdLst/>
            <a:ahLst/>
            <a:cxnLst/>
            <a:rect l="l" t="t" r="r" b="b"/>
            <a:pathLst>
              <a:path w="2434590" h="82550">
                <a:moveTo>
                  <a:pt x="23836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434455" y="82384"/>
                </a:lnTo>
                <a:lnTo>
                  <a:pt x="2434455" y="50800"/>
                </a:lnTo>
                <a:lnTo>
                  <a:pt x="2430447" y="31075"/>
                </a:lnTo>
                <a:lnTo>
                  <a:pt x="2419532" y="14922"/>
                </a:lnTo>
                <a:lnTo>
                  <a:pt x="2403379" y="4008"/>
                </a:lnTo>
                <a:lnTo>
                  <a:pt x="23836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004" y="267747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0159" y="2664777"/>
            <a:ext cx="11427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805" y="2715578"/>
            <a:ext cx="2282053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3659" y="950252"/>
            <a:ext cx="5076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3659" y="1001040"/>
            <a:ext cx="50769" cy="1676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203" y="944102"/>
            <a:ext cx="2434590" cy="1784350"/>
          </a:xfrm>
          <a:custGeom>
            <a:avLst/>
            <a:gdLst/>
            <a:ahLst/>
            <a:cxnLst/>
            <a:rect l="l" t="t" r="r" b="b"/>
            <a:pathLst>
              <a:path w="2434590" h="1784350">
                <a:moveTo>
                  <a:pt x="2434455" y="0"/>
                </a:moveTo>
                <a:lnTo>
                  <a:pt x="0" y="0"/>
                </a:lnTo>
                <a:lnTo>
                  <a:pt x="0" y="1733374"/>
                </a:lnTo>
                <a:lnTo>
                  <a:pt x="4008" y="1753099"/>
                </a:lnTo>
                <a:lnTo>
                  <a:pt x="14922" y="1769252"/>
                </a:lnTo>
                <a:lnTo>
                  <a:pt x="31075" y="1780166"/>
                </a:lnTo>
                <a:lnTo>
                  <a:pt x="50800" y="1784174"/>
                </a:lnTo>
                <a:lnTo>
                  <a:pt x="2383655" y="1784174"/>
                </a:lnTo>
                <a:lnTo>
                  <a:pt x="2403379" y="1780166"/>
                </a:lnTo>
                <a:lnTo>
                  <a:pt x="2419532" y="1769252"/>
                </a:lnTo>
                <a:lnTo>
                  <a:pt x="2430447" y="1753099"/>
                </a:lnTo>
                <a:lnTo>
                  <a:pt x="2434455" y="1733374"/>
                </a:lnTo>
                <a:lnTo>
                  <a:pt x="2434455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3659" y="988340"/>
            <a:ext cx="0" cy="1708785"/>
          </a:xfrm>
          <a:custGeom>
            <a:avLst/>
            <a:gdLst/>
            <a:ahLst/>
            <a:cxnLst/>
            <a:rect l="l" t="t" r="r" b="b"/>
            <a:pathLst>
              <a:path h="1708785">
                <a:moveTo>
                  <a:pt x="0" y="170818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3659" y="975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3659" y="962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23659" y="950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304" y="1032967"/>
            <a:ext cx="2059939" cy="157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marR="1186180" indent="-71755">
              <a:lnSpc>
                <a:spcPts val="950"/>
              </a:lnSpc>
            </a:pPr>
            <a:r>
              <a:rPr sz="800" spc="-60" dirty="0">
                <a:latin typeface="Monaco"/>
                <a:cs typeface="Monaco"/>
              </a:rPr>
              <a:t>function </a:t>
            </a:r>
            <a:r>
              <a:rPr sz="800" spc="-10" dirty="0">
                <a:latin typeface="Monaco"/>
                <a:cs typeface="Monaco"/>
              </a:rPr>
              <a:t>foo</a:t>
            </a:r>
            <a:r>
              <a:rPr sz="800" spc="-10" dirty="0">
                <a:latin typeface="Arial"/>
                <a:cs typeface="Arial"/>
              </a:rPr>
              <a:t>()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limit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5;  </a:t>
            </a:r>
            <a:r>
              <a:rPr sz="800" spc="-60" dirty="0">
                <a:latin typeface="Monaco"/>
                <a:cs typeface="Monaco"/>
              </a:rPr>
              <a:t>let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10"/>
              </a:lnSpc>
            </a:pPr>
            <a:r>
              <a:rPr sz="800" spc="-60" dirty="0">
                <a:latin typeface="Monaco"/>
                <a:cs typeface="Monaco"/>
              </a:rPr>
              <a:t>let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j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let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sum</a:t>
            </a:r>
            <a:r>
              <a:rPr sz="800" spc="-229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0;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44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8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95" dirty="0">
                <a:latin typeface="Arial"/>
                <a:cs typeface="Arial"/>
              </a:rPr>
              <a:t>(++</a:t>
            </a:r>
            <a:r>
              <a:rPr sz="800" spc="95" dirty="0">
                <a:latin typeface="Monaco"/>
                <a:cs typeface="Monaco"/>
              </a:rPr>
              <a:t>i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limit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05" dirty="0">
                <a:latin typeface="Arial"/>
                <a:cs typeface="Arial"/>
              </a:rPr>
              <a:t>&amp;&amp;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05" dirty="0">
                <a:latin typeface="Arial"/>
                <a:cs typeface="Arial"/>
              </a:rPr>
              <a:t>++</a:t>
            </a:r>
            <a:r>
              <a:rPr sz="800" spc="105" dirty="0">
                <a:latin typeface="Monaco"/>
                <a:cs typeface="Monaco"/>
              </a:rPr>
              <a:t>j</a:t>
            </a:r>
            <a:r>
              <a:rPr sz="800" spc="-204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&lt;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40" dirty="0">
                <a:latin typeface="Monaco"/>
                <a:cs typeface="Monaco"/>
              </a:rPr>
              <a:t>limit</a:t>
            </a:r>
            <a:r>
              <a:rPr sz="800" spc="-40" dirty="0">
                <a:latin typeface="Arial"/>
                <a:cs typeface="Arial"/>
              </a:rPr>
              <a:t>)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55575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sum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i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25" dirty="0">
                <a:latin typeface="Monaco"/>
                <a:cs typeface="Monaco"/>
              </a:rPr>
              <a:t>j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83820">
              <a:lnSpc>
                <a:spcPts val="955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40" dirty="0">
                <a:latin typeface="Monaco"/>
                <a:cs typeface="Monaco"/>
              </a:rPr>
              <a:t>sum</a:t>
            </a:r>
            <a:r>
              <a:rPr sz="800" spc="-4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25" dirty="0">
                <a:latin typeface="Monaco"/>
                <a:cs typeface="Monaco"/>
              </a:rPr>
              <a:t>console</a:t>
            </a:r>
            <a:r>
              <a:rPr sz="800" spc="-25" dirty="0">
                <a:latin typeface="Arial"/>
                <a:cs typeface="Arial"/>
              </a:rPr>
              <a:t>.</a:t>
            </a:r>
            <a:r>
              <a:rPr sz="800" spc="-25" dirty="0">
                <a:latin typeface="Monaco"/>
                <a:cs typeface="Monaco"/>
              </a:rPr>
              <a:t>log</a:t>
            </a:r>
            <a:r>
              <a:rPr sz="800" spc="-25" dirty="0">
                <a:latin typeface="Arial"/>
                <a:cs typeface="Arial"/>
              </a:rPr>
              <a:t>(</a:t>
            </a:r>
            <a:r>
              <a:rPr sz="800" spc="-25" dirty="0">
                <a:latin typeface="Monaco"/>
                <a:cs typeface="Monaco"/>
              </a:rPr>
              <a:t>foo</a:t>
            </a:r>
            <a:r>
              <a:rPr sz="800" spc="-25" dirty="0">
                <a:latin typeface="Arial"/>
                <a:cs typeface="Arial"/>
              </a:rPr>
              <a:t>()); 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2821" y="1482664"/>
            <a:ext cx="1555081" cy="6626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25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Control</a:t>
            </a:r>
            <a:r>
              <a:rPr spc="-5" dirty="0"/>
              <a:t> </a:t>
            </a:r>
            <a:r>
              <a:rPr spc="-55" dirty="0"/>
              <a:t>Flow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Using </a:t>
            </a:r>
            <a:r>
              <a:rPr sz="900" b="1" spc="-45" dirty="0">
                <a:latin typeface="Arial"/>
                <a:cs typeface="Arial"/>
              </a:rPr>
              <a:t>switch</a:t>
            </a:r>
            <a:r>
              <a:rPr sz="900" b="1" spc="100" dirty="0">
                <a:latin typeface="Arial"/>
                <a:cs typeface="Arial"/>
              </a:rPr>
              <a:t> </a:t>
            </a:r>
            <a:r>
              <a:rPr sz="900" spc="-15" dirty="0"/>
              <a:t>statement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9203" y="1194091"/>
            <a:ext cx="2045970" cy="82550"/>
          </a:xfrm>
          <a:custGeom>
            <a:avLst/>
            <a:gdLst/>
            <a:ahLst/>
            <a:cxnLst/>
            <a:rect l="l" t="t" r="r" b="b"/>
            <a:pathLst>
              <a:path w="2045970" h="82550">
                <a:moveTo>
                  <a:pt x="199482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2045626" y="82384"/>
                </a:lnTo>
                <a:lnTo>
                  <a:pt x="2045626" y="50800"/>
                </a:lnTo>
                <a:lnTo>
                  <a:pt x="2041618" y="31075"/>
                </a:lnTo>
                <a:lnTo>
                  <a:pt x="2030704" y="14922"/>
                </a:lnTo>
                <a:lnTo>
                  <a:pt x="2014551" y="4008"/>
                </a:lnTo>
                <a:lnTo>
                  <a:pt x="19948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004" y="2370874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1330" y="2358174"/>
            <a:ext cx="114276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805" y="2408974"/>
            <a:ext cx="189322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4830" y="1244663"/>
            <a:ext cx="50775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4830" y="1295440"/>
            <a:ext cx="50775" cy="1075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203" y="1238503"/>
            <a:ext cx="2045970" cy="1183640"/>
          </a:xfrm>
          <a:custGeom>
            <a:avLst/>
            <a:gdLst/>
            <a:ahLst/>
            <a:cxnLst/>
            <a:rect l="l" t="t" r="r" b="b"/>
            <a:pathLst>
              <a:path w="2045970" h="1183639">
                <a:moveTo>
                  <a:pt x="2045626" y="0"/>
                </a:moveTo>
                <a:lnTo>
                  <a:pt x="0" y="0"/>
                </a:lnTo>
                <a:lnTo>
                  <a:pt x="0" y="1132370"/>
                </a:lnTo>
                <a:lnTo>
                  <a:pt x="4008" y="1152095"/>
                </a:lnTo>
                <a:lnTo>
                  <a:pt x="14922" y="1168248"/>
                </a:lnTo>
                <a:lnTo>
                  <a:pt x="31075" y="1179162"/>
                </a:lnTo>
                <a:lnTo>
                  <a:pt x="50800" y="1183170"/>
                </a:lnTo>
                <a:lnTo>
                  <a:pt x="1994826" y="1183170"/>
                </a:lnTo>
                <a:lnTo>
                  <a:pt x="2014551" y="1179162"/>
                </a:lnTo>
                <a:lnTo>
                  <a:pt x="2030704" y="1168248"/>
                </a:lnTo>
                <a:lnTo>
                  <a:pt x="2041618" y="1152095"/>
                </a:lnTo>
                <a:lnTo>
                  <a:pt x="2045626" y="1132370"/>
                </a:lnTo>
                <a:lnTo>
                  <a:pt x="204562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4830" y="1282740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11071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4830" y="12700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4830" y="12573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4830" y="12446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304" y="1327365"/>
            <a:ext cx="146494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ts val="95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switch </a:t>
            </a:r>
            <a:r>
              <a:rPr sz="800" spc="-10" dirty="0">
                <a:latin typeface="Arial"/>
                <a:cs typeface="Arial"/>
              </a:rPr>
              <a:t>(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800" spc="-20" dirty="0">
                <a:latin typeface="Monaco"/>
                <a:cs typeface="Monaco"/>
              </a:rPr>
              <a:t>Date</a:t>
            </a:r>
            <a:r>
              <a:rPr sz="800" spc="-20" dirty="0">
                <a:latin typeface="Arial"/>
                <a:cs typeface="Arial"/>
              </a:rPr>
              <a:t>().</a:t>
            </a:r>
            <a:r>
              <a:rPr sz="800" spc="-20" dirty="0">
                <a:latin typeface="Monaco"/>
                <a:cs typeface="Monaco"/>
              </a:rPr>
              <a:t>getDay</a:t>
            </a:r>
            <a:r>
              <a:rPr sz="800" spc="-20" dirty="0">
                <a:latin typeface="Arial"/>
                <a:cs typeface="Arial"/>
              </a:rPr>
              <a:t>()) </a:t>
            </a:r>
            <a:r>
              <a:rPr sz="800" spc="155" dirty="0">
                <a:latin typeface="Arial"/>
                <a:cs typeface="Arial"/>
              </a:rPr>
              <a:t>{  </a:t>
            </a:r>
            <a:r>
              <a:rPr sz="800" spc="-5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0:</a:t>
            </a:r>
            <a:endParaRPr sz="800">
              <a:latin typeface="Arial"/>
              <a:cs typeface="Arial"/>
            </a:endParaRPr>
          </a:p>
          <a:p>
            <a:pPr marL="155575">
              <a:lnSpc>
                <a:spcPts val="910"/>
              </a:lnSpc>
            </a:pPr>
            <a:r>
              <a:rPr sz="800" spc="-5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8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6:</a:t>
            </a:r>
            <a:endParaRPr sz="800">
              <a:latin typeface="Arial"/>
              <a:cs typeface="Arial"/>
            </a:endParaRPr>
          </a:p>
          <a:p>
            <a:pPr marL="299085" marR="347980">
              <a:lnSpc>
                <a:spcPts val="950"/>
              </a:lnSpc>
              <a:spcBef>
                <a:spcPts val="30"/>
              </a:spcBef>
            </a:pPr>
            <a:r>
              <a:rPr sz="800" spc="-60" dirty="0">
                <a:latin typeface="Monaco"/>
                <a:cs typeface="Monaco"/>
              </a:rPr>
              <a:t>day</a:t>
            </a:r>
            <a:r>
              <a:rPr sz="800" spc="-24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Weekend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latin typeface="Arial"/>
                <a:cs typeface="Arial"/>
              </a:rPr>
              <a:t>;  </a:t>
            </a:r>
            <a:r>
              <a:rPr sz="800" spc="-20" dirty="0">
                <a:solidFill>
                  <a:srgbClr val="0000FF"/>
                </a:solidFill>
                <a:latin typeface="Arial"/>
                <a:cs typeface="Arial"/>
              </a:rPr>
              <a:t>break</a:t>
            </a:r>
            <a:r>
              <a:rPr sz="800" spc="-2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55575">
              <a:lnSpc>
                <a:spcPts val="910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default</a:t>
            </a:r>
            <a:r>
              <a:rPr sz="800" dirty="0">
                <a:latin typeface="Arial"/>
                <a:cs typeface="Arial"/>
              </a:rPr>
              <a:t>:</a:t>
            </a:r>
            <a:endParaRPr sz="800">
              <a:latin typeface="Arial"/>
              <a:cs typeface="Arial"/>
            </a:endParaRPr>
          </a:p>
          <a:p>
            <a:pPr marL="299085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day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Weekday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3998" y="898703"/>
            <a:ext cx="1944005" cy="1818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26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Reserved</a:t>
            </a:r>
            <a:r>
              <a:rPr spc="-10" dirty="0"/>
              <a:t> </a:t>
            </a:r>
            <a:r>
              <a:rPr spc="-90" dirty="0"/>
              <a:t>words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40" dirty="0"/>
              <a:t>Java</a:t>
            </a:r>
            <a:r>
              <a:rPr sz="900" spc="-15" dirty="0"/>
              <a:t> </a:t>
            </a:r>
            <a:r>
              <a:rPr sz="900" spc="-30" dirty="0"/>
              <a:t>Overlap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755653"/>
            <a:ext cx="3499218" cy="217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3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Comments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Single </a:t>
            </a:r>
            <a:r>
              <a:rPr sz="900" spc="-25" dirty="0"/>
              <a:t>line</a:t>
            </a:r>
            <a:r>
              <a:rPr sz="900" spc="105" dirty="0"/>
              <a:t> </a:t>
            </a:r>
            <a:r>
              <a:rPr sz="900" spc="-40" dirty="0"/>
              <a:t>comments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47294" y="1185989"/>
            <a:ext cx="3225165" cy="11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05" dirty="0">
                <a:latin typeface="Arial"/>
                <a:cs typeface="Arial"/>
              </a:rPr>
              <a:t>Use  </a:t>
            </a:r>
            <a:r>
              <a:rPr sz="1100" spc="235" dirty="0">
                <a:latin typeface="Arial"/>
                <a:cs typeface="Arial"/>
              </a:rPr>
              <a:t>//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60" dirty="0">
                <a:latin typeface="Arial"/>
                <a:cs typeface="Arial"/>
              </a:rPr>
              <a:t>single </a:t>
            </a:r>
            <a:r>
              <a:rPr sz="1100" spc="-40" dirty="0">
                <a:latin typeface="Arial"/>
                <a:cs typeface="Arial"/>
              </a:rPr>
              <a:t>line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comment.</a:t>
            </a:r>
            <a:endParaRPr sz="11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30" dirty="0">
                <a:latin typeface="Arial"/>
                <a:cs typeface="Arial"/>
              </a:rPr>
              <a:t>Position </a:t>
            </a:r>
            <a:r>
              <a:rPr sz="1000" spc="-50" dirty="0">
                <a:latin typeface="Arial"/>
                <a:cs typeface="Arial"/>
              </a:rPr>
              <a:t>on </a:t>
            </a:r>
            <a:r>
              <a:rPr sz="1000" spc="-70" dirty="0">
                <a:latin typeface="Arial"/>
                <a:cs typeface="Arial"/>
              </a:rPr>
              <a:t>new  </a:t>
            </a:r>
            <a:r>
              <a:rPr sz="1000" spc="-35" dirty="0">
                <a:latin typeface="Arial"/>
                <a:cs typeface="Arial"/>
              </a:rPr>
              <a:t>line </a:t>
            </a:r>
            <a:r>
              <a:rPr sz="1000" spc="-65" dirty="0">
                <a:latin typeface="Arial"/>
                <a:cs typeface="Arial"/>
              </a:rPr>
              <a:t>above  </a:t>
            </a:r>
            <a:r>
              <a:rPr sz="1000" spc="-20" dirty="0">
                <a:latin typeface="Arial"/>
                <a:cs typeface="Arial"/>
              </a:rPr>
              <a:t>target of</a:t>
            </a:r>
            <a:r>
              <a:rPr sz="1000" spc="18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comment.</a:t>
            </a:r>
            <a:endParaRPr sz="100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10" dirty="0">
                <a:latin typeface="Arial"/>
                <a:cs typeface="Arial"/>
              </a:rPr>
              <a:t>If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-15" dirty="0">
                <a:latin typeface="Arial"/>
                <a:cs typeface="Arial"/>
              </a:rPr>
              <a:t>start </a:t>
            </a:r>
            <a:r>
              <a:rPr sz="1000" spc="-25" dirty="0">
                <a:latin typeface="Arial"/>
                <a:cs typeface="Arial"/>
              </a:rPr>
              <a:t>block, </a:t>
            </a:r>
            <a:r>
              <a:rPr sz="1000" spc="-60" dirty="0">
                <a:latin typeface="Arial"/>
                <a:cs typeface="Arial"/>
              </a:rPr>
              <a:t>add  </a:t>
            </a:r>
            <a:r>
              <a:rPr sz="1000" spc="-40" dirty="0">
                <a:latin typeface="Arial"/>
                <a:cs typeface="Arial"/>
              </a:rPr>
              <a:t>blank </a:t>
            </a:r>
            <a:r>
              <a:rPr sz="1000" spc="-35" dirty="0">
                <a:latin typeface="Arial"/>
                <a:cs typeface="Arial"/>
              </a:rPr>
              <a:t>line </a:t>
            </a:r>
            <a:r>
              <a:rPr sz="1000" spc="-55" dirty="0">
                <a:latin typeface="Arial"/>
                <a:cs typeface="Arial"/>
              </a:rPr>
              <a:t>before </a:t>
            </a:r>
            <a:r>
              <a:rPr sz="1000" spc="14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comment.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5"/>
              </a:spcBef>
            </a:pPr>
            <a:r>
              <a:rPr sz="800" spc="-60" dirty="0">
                <a:latin typeface="Monaco"/>
                <a:cs typeface="Monaco"/>
              </a:rPr>
              <a:t>function </a:t>
            </a:r>
            <a:r>
              <a:rPr sz="800" spc="-40" dirty="0">
                <a:latin typeface="Monaco"/>
                <a:cs typeface="Monaco"/>
              </a:rPr>
              <a:t>getRadius</a:t>
            </a:r>
            <a:r>
              <a:rPr sz="800" spc="-40" dirty="0">
                <a:latin typeface="Arial"/>
                <a:cs typeface="Arial"/>
              </a:rPr>
              <a:t>()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dirty="0">
                <a:solidFill>
                  <a:srgbClr val="218A21"/>
                </a:solidFill>
                <a:latin typeface="Arial"/>
                <a:cs typeface="Arial"/>
              </a:rPr>
              <a:t>return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radius </a:t>
            </a:r>
            <a:r>
              <a:rPr sz="800" spc="5" dirty="0">
                <a:solidFill>
                  <a:srgbClr val="218A21"/>
                </a:solidFill>
                <a:latin typeface="Arial"/>
                <a:cs typeface="Arial"/>
              </a:rPr>
              <a:t>of</a:t>
            </a:r>
            <a:r>
              <a:rPr sz="800" spc="2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circle.</a:t>
            </a:r>
            <a:endParaRPr sz="800">
              <a:latin typeface="Arial"/>
              <a:cs typeface="Arial"/>
            </a:endParaRPr>
          </a:p>
          <a:p>
            <a:pPr marL="83820">
              <a:lnSpc>
                <a:spcPts val="944"/>
              </a:lnSpc>
            </a:pPr>
            <a:r>
              <a:rPr sz="800" spc="10" dirty="0">
                <a:latin typeface="Arial"/>
                <a:cs typeface="Arial"/>
              </a:rPr>
              <a:t>...</a:t>
            </a:r>
            <a:endParaRPr sz="800">
              <a:latin typeface="Arial"/>
              <a:cs typeface="Arial"/>
            </a:endParaRPr>
          </a:p>
          <a:p>
            <a:pPr marL="4826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Comments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5" dirty="0"/>
              <a:t>Multi-line</a:t>
            </a:r>
            <a:r>
              <a:rPr sz="900" spc="25" dirty="0"/>
              <a:t> </a:t>
            </a:r>
            <a:r>
              <a:rPr sz="900" spc="-40" dirty="0"/>
              <a:t>comments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09193" y="152177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93895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5345" y="2926257"/>
            <a:ext cx="114251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94" y="2977058"/>
            <a:ext cx="3837250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6" y="1572336"/>
            <a:ext cx="50751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6" y="1623123"/>
            <a:ext cx="50751" cy="131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193" y="1566185"/>
            <a:ext cx="3989704" cy="1423670"/>
          </a:xfrm>
          <a:custGeom>
            <a:avLst/>
            <a:gdLst/>
            <a:ahLst/>
            <a:cxnLst/>
            <a:rect l="l" t="t" r="r" b="b"/>
            <a:pathLst>
              <a:path w="3989704" h="1423670">
                <a:moveTo>
                  <a:pt x="3989652" y="0"/>
                </a:moveTo>
                <a:lnTo>
                  <a:pt x="0" y="0"/>
                </a:lnTo>
                <a:lnTo>
                  <a:pt x="0" y="1372772"/>
                </a:lnTo>
                <a:lnTo>
                  <a:pt x="4008" y="1392496"/>
                </a:lnTo>
                <a:lnTo>
                  <a:pt x="14922" y="1408649"/>
                </a:lnTo>
                <a:lnTo>
                  <a:pt x="31075" y="1419564"/>
                </a:lnTo>
                <a:lnTo>
                  <a:pt x="50800" y="1423572"/>
                </a:lnTo>
                <a:lnTo>
                  <a:pt x="3938852" y="1423572"/>
                </a:lnTo>
                <a:lnTo>
                  <a:pt x="3958576" y="1419564"/>
                </a:lnTo>
                <a:lnTo>
                  <a:pt x="3974729" y="1408649"/>
                </a:lnTo>
                <a:lnTo>
                  <a:pt x="3985644" y="1392496"/>
                </a:lnTo>
                <a:lnTo>
                  <a:pt x="3989652" y="1372772"/>
                </a:lnTo>
                <a:lnTo>
                  <a:pt x="3989652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6" y="1610422"/>
            <a:ext cx="0" cy="1348105"/>
          </a:xfrm>
          <a:custGeom>
            <a:avLst/>
            <a:gdLst/>
            <a:ahLst/>
            <a:cxnLst/>
            <a:rect l="l" t="t" r="r" b="b"/>
            <a:pathLst>
              <a:path h="1348105">
                <a:moveTo>
                  <a:pt x="0" y="13475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6" y="15977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6" y="15850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6" y="15723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775411"/>
            <a:ext cx="2553335" cy="209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167640">
              <a:lnSpc>
                <a:spcPct val="100000"/>
              </a:lnSpc>
              <a:buClr>
                <a:srgbClr val="3333B2"/>
              </a:buClr>
              <a:buSzPct val="90909"/>
              <a:buChar char="•"/>
              <a:tabLst>
                <a:tab pos="290195" algn="l"/>
              </a:tabLst>
            </a:pPr>
            <a:r>
              <a:rPr sz="1100" spc="-105" dirty="0">
                <a:latin typeface="Arial"/>
                <a:cs typeface="Arial"/>
              </a:rPr>
              <a:t>Use </a:t>
            </a:r>
            <a:r>
              <a:rPr sz="1100" spc="114" dirty="0" smtClean="0">
                <a:latin typeface="Arial"/>
                <a:cs typeface="Arial"/>
              </a:rPr>
              <a:t>/*. </a:t>
            </a:r>
            <a:r>
              <a:rPr sz="1100" spc="-5" dirty="0">
                <a:latin typeface="Arial"/>
                <a:cs typeface="Arial"/>
              </a:rPr>
              <a:t>. . </a:t>
            </a:r>
            <a:r>
              <a:rPr sz="1100" spc="175" dirty="0">
                <a:latin typeface="Arial"/>
                <a:cs typeface="Arial"/>
              </a:rPr>
              <a:t>*/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multi-line </a:t>
            </a:r>
            <a:r>
              <a:rPr sz="1100" spc="-55" dirty="0">
                <a:latin typeface="Arial"/>
                <a:cs typeface="Arial"/>
              </a:rPr>
              <a:t>comments.</a:t>
            </a:r>
            <a:endParaRPr sz="1100" dirty="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45" dirty="0">
                <a:latin typeface="Arial"/>
                <a:cs typeface="Arial"/>
              </a:rPr>
              <a:t>Include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description.</a:t>
            </a:r>
            <a:endParaRPr sz="1000" dirty="0">
              <a:latin typeface="Arial"/>
              <a:cs typeface="Arial"/>
            </a:endParaRPr>
          </a:p>
          <a:p>
            <a:pPr marL="566420" lvl="1" indent="-160020">
              <a:lnSpc>
                <a:spcPts val="1195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45" dirty="0">
                <a:latin typeface="Arial"/>
                <a:cs typeface="Arial"/>
              </a:rPr>
              <a:t>Specify </a:t>
            </a:r>
            <a:r>
              <a:rPr sz="1000" spc="-50" dirty="0">
                <a:latin typeface="Arial"/>
                <a:cs typeface="Arial"/>
              </a:rPr>
              <a:t>parameter types </a:t>
            </a:r>
            <a:r>
              <a:rPr sz="1000" spc="-60" dirty="0">
                <a:latin typeface="Arial"/>
                <a:cs typeface="Arial"/>
              </a:rPr>
              <a:t>and 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values.</a:t>
            </a:r>
            <a:endParaRPr sz="1000" dirty="0">
              <a:latin typeface="Arial"/>
              <a:cs typeface="Arial"/>
            </a:endParaRPr>
          </a:p>
          <a:p>
            <a:pPr marL="566420" lvl="1" indent="-160020">
              <a:lnSpc>
                <a:spcPts val="1200"/>
              </a:lnSpc>
              <a:buClr>
                <a:srgbClr val="3333B2"/>
              </a:buClr>
              <a:buSzPct val="90000"/>
              <a:buChar char="•"/>
              <a:tabLst>
                <a:tab pos="567055" algn="l"/>
              </a:tabLst>
            </a:pPr>
            <a:r>
              <a:rPr sz="1000" spc="-45" dirty="0">
                <a:latin typeface="Arial"/>
                <a:cs typeface="Arial"/>
              </a:rPr>
              <a:t>Specify </a:t>
            </a:r>
            <a:r>
              <a:rPr sz="1000" spc="-25" dirty="0">
                <a:latin typeface="Arial"/>
                <a:cs typeface="Arial"/>
              </a:rPr>
              <a:t>return </a:t>
            </a:r>
            <a:r>
              <a:rPr sz="1000" spc="-30" dirty="0">
                <a:latin typeface="Arial"/>
                <a:cs typeface="Arial"/>
              </a:rPr>
              <a:t>type </a:t>
            </a:r>
            <a:r>
              <a:rPr sz="1000" spc="-60" dirty="0">
                <a:latin typeface="Arial"/>
                <a:cs typeface="Arial"/>
              </a:rPr>
              <a:t>and 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value.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  <a:spcBef>
                <a:spcPts val="650"/>
              </a:spcBef>
            </a:pP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r>
              <a:rPr sz="800" spc="155" dirty="0" smtClean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endParaRPr sz="800" dirty="0">
              <a:latin typeface="Arial Unicode MS"/>
              <a:cs typeface="Arial Unicode MS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25" dirty="0">
                <a:solidFill>
                  <a:srgbClr val="218A21"/>
                </a:solidFill>
                <a:latin typeface="Arial"/>
                <a:cs typeface="Arial"/>
              </a:rPr>
              <a:t>find()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returns sought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value </a:t>
            </a:r>
            <a:r>
              <a:rPr sz="800" spc="-45" dirty="0">
                <a:solidFill>
                  <a:srgbClr val="218A21"/>
                </a:solidFill>
                <a:latin typeface="Arial"/>
                <a:cs typeface="Arial"/>
              </a:rPr>
              <a:t>based  </a:t>
            </a:r>
            <a:r>
              <a:rPr sz="800" spc="-15" dirty="0">
                <a:solidFill>
                  <a:srgbClr val="218A21"/>
                </a:solidFill>
                <a:latin typeface="Arial"/>
                <a:cs typeface="Arial"/>
              </a:rPr>
              <a:t>on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parameter </a:t>
            </a:r>
            <a:r>
              <a:rPr sz="800" spc="5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key.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endParaRPr sz="800" dirty="0">
              <a:latin typeface="Arial Unicode MS"/>
              <a:cs typeface="Arial Unicode MS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60" dirty="0">
                <a:solidFill>
                  <a:srgbClr val="218A21"/>
                </a:solidFill>
                <a:latin typeface="Arial"/>
                <a:cs typeface="Arial"/>
              </a:rPr>
              <a:t>@param  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{String}</a:t>
            </a:r>
            <a:r>
              <a:rPr sz="800" spc="-8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key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44"/>
              </a:lnSpc>
            </a:pPr>
            <a:r>
              <a:rPr sz="800" spc="110" dirty="0">
                <a:solidFill>
                  <a:srgbClr val="218A21"/>
                </a:solidFill>
                <a:latin typeface="Arial Unicode MS"/>
                <a:cs typeface="Arial Unicode MS"/>
              </a:rPr>
              <a:t>∗ 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@return </a:t>
            </a:r>
            <a:r>
              <a:rPr sz="800" spc="30" dirty="0">
                <a:solidFill>
                  <a:srgbClr val="218A21"/>
                </a:solidFill>
                <a:latin typeface="Arial"/>
                <a:cs typeface="Arial"/>
              </a:rPr>
              <a:t>{Value} </a:t>
            </a:r>
            <a:r>
              <a:rPr sz="800" spc="-20" dirty="0">
                <a:solidFill>
                  <a:srgbClr val="218A21"/>
                </a:solidFill>
                <a:latin typeface="Arial"/>
                <a:cs typeface="Arial"/>
              </a:rPr>
              <a:t>value.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44"/>
              </a:lnSpc>
            </a:pPr>
            <a:r>
              <a:rPr sz="800" spc="155" dirty="0">
                <a:solidFill>
                  <a:srgbClr val="218A21"/>
                </a:solidFill>
                <a:latin typeface="Arial Unicode MS"/>
                <a:cs typeface="Arial Unicode MS"/>
              </a:rPr>
              <a:t>∗</a:t>
            </a:r>
            <a:r>
              <a:rPr sz="800" spc="155" dirty="0">
                <a:solidFill>
                  <a:srgbClr val="218A21"/>
                </a:solidFill>
                <a:latin typeface="Arial"/>
                <a:cs typeface="Arial"/>
              </a:rPr>
              <a:t>/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function </a:t>
            </a:r>
            <a:r>
              <a:rPr sz="800" spc="-35" dirty="0">
                <a:latin typeface="Monaco"/>
                <a:cs typeface="Monaco"/>
              </a:rPr>
              <a:t>find</a:t>
            </a:r>
            <a:r>
              <a:rPr sz="800" spc="-35" dirty="0">
                <a:latin typeface="Arial"/>
                <a:cs typeface="Arial"/>
              </a:rPr>
              <a:t>(</a:t>
            </a:r>
            <a:r>
              <a:rPr sz="800" spc="-35" dirty="0">
                <a:latin typeface="Monaco"/>
                <a:cs typeface="Monaco"/>
              </a:rPr>
              <a:t>key</a:t>
            </a:r>
            <a:r>
              <a:rPr sz="800" spc="-35" dirty="0">
                <a:latin typeface="Arial"/>
                <a:cs typeface="Arial"/>
              </a:rPr>
              <a:t>)</a:t>
            </a:r>
            <a:r>
              <a:rPr sz="800" spc="-12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{</a:t>
            </a:r>
            <a:endParaRPr sz="800" dirty="0">
              <a:latin typeface="Arial"/>
              <a:cs typeface="Arial"/>
            </a:endParaRPr>
          </a:p>
          <a:p>
            <a:pPr marL="120014">
              <a:lnSpc>
                <a:spcPts val="944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3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218A21"/>
                </a:solidFill>
                <a:latin typeface="Arial"/>
                <a:cs typeface="Arial"/>
              </a:rPr>
              <a:t>...</a:t>
            </a:r>
            <a:endParaRPr sz="800" dirty="0">
              <a:latin typeface="Arial"/>
              <a:cs typeface="Arial"/>
            </a:endParaRPr>
          </a:p>
          <a:p>
            <a:pPr marL="120014">
              <a:lnSpc>
                <a:spcPts val="944"/>
              </a:lnSpc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50" dirty="0">
                <a:latin typeface="Monaco"/>
                <a:cs typeface="Monaco"/>
              </a:rPr>
              <a:t>value</a:t>
            </a:r>
            <a:r>
              <a:rPr sz="800" spc="-50" dirty="0">
                <a:latin typeface="Arial"/>
                <a:cs typeface="Arial"/>
              </a:rPr>
              <a:t>;</a:t>
            </a:r>
            <a:endParaRPr sz="800" dirty="0">
              <a:latin typeface="Arial"/>
              <a:cs typeface="Arial"/>
            </a:endParaRPr>
          </a:p>
          <a:p>
            <a:pPr marL="48260">
              <a:lnSpc>
                <a:spcPts val="955"/>
              </a:lnSpc>
            </a:pPr>
            <a:r>
              <a:rPr sz="800" spc="155" dirty="0">
                <a:latin typeface="Arial"/>
                <a:cs typeface="Arial"/>
              </a:rPr>
              <a:t>}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O</a:t>
            </a:r>
            <a:r>
              <a:rPr spc="-15" dirty="0"/>
              <a:t>p</a:t>
            </a:r>
            <a:r>
              <a:rPr spc="-40" dirty="0"/>
              <a:t>erat</a:t>
            </a:r>
            <a:r>
              <a:rPr spc="-100" dirty="0"/>
              <a:t>o</a:t>
            </a:r>
            <a:r>
              <a:rPr spc="-85" dirty="0"/>
              <a:t>rs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35" dirty="0"/>
              <a:t>Assignment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56908" y="1395336"/>
            <a:ext cx="862330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2240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x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5" dirty="0">
                <a:latin typeface="Arial"/>
                <a:cs typeface="Arial"/>
              </a:rPr>
              <a:t>5;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y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-5" dirty="0">
                <a:latin typeface="Arial"/>
                <a:cs typeface="Arial"/>
              </a:rPr>
              <a:t>2;  </a:t>
            </a:r>
            <a:r>
              <a:rPr sz="800" spc="-60" dirty="0">
                <a:latin typeface="Monaco"/>
                <a:cs typeface="Monaco"/>
              </a:rPr>
              <a:t>let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z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x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25" dirty="0">
                <a:latin typeface="Monaco"/>
                <a:cs typeface="Monaco"/>
              </a:rPr>
              <a:t>y</a:t>
            </a:r>
            <a:r>
              <a:rPr sz="800" spc="-2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60" dirty="0">
                <a:latin typeface="Monaco"/>
                <a:cs typeface="Monaco"/>
              </a:rPr>
              <a:t>z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150" dirty="0">
                <a:latin typeface="Arial Unicode MS"/>
                <a:cs typeface="Arial Unicode MS"/>
              </a:rPr>
              <a:t>∗</a:t>
            </a:r>
            <a:r>
              <a:rPr sz="800" spc="15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2;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18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spc="-60" dirty="0">
                <a:latin typeface="Monaco"/>
                <a:cs typeface="Monaco"/>
              </a:rPr>
              <a:t>z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195" dirty="0">
                <a:latin typeface="Arial"/>
                <a:cs typeface="Arial"/>
              </a:rPr>
              <a:t>/=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3;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x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-10" dirty="0">
                <a:latin typeface="Arial"/>
                <a:cs typeface="Arial"/>
              </a:rPr>
              <a:t>%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3;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4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4394" y="1129135"/>
            <a:ext cx="1944066" cy="1242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O</a:t>
            </a:r>
            <a:r>
              <a:rPr spc="-15" dirty="0"/>
              <a:t>p</a:t>
            </a:r>
            <a:r>
              <a:rPr spc="-40" dirty="0"/>
              <a:t>erat</a:t>
            </a:r>
            <a:r>
              <a:rPr spc="-100" dirty="0"/>
              <a:t>o</a:t>
            </a:r>
            <a:r>
              <a:rPr spc="-85" dirty="0"/>
              <a:t>rs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Arithmetic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56908" y="1624444"/>
            <a:ext cx="126047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73735">
              <a:lnSpc>
                <a:spcPts val="95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x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5;  </a:t>
            </a: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y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z</a:t>
            </a:r>
            <a:r>
              <a:rPr sz="800" spc="-21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x</a:t>
            </a:r>
            <a:r>
              <a:rPr sz="800" spc="-210" dirty="0">
                <a:latin typeface="Monaco"/>
                <a:cs typeface="Monaco"/>
              </a:rPr>
              <a:t> </a:t>
            </a:r>
            <a:r>
              <a:rPr sz="800" spc="110" dirty="0">
                <a:latin typeface="Arial Unicode MS"/>
                <a:cs typeface="Arial Unicode MS"/>
              </a:rPr>
              <a:t>∗</a:t>
            </a:r>
            <a:r>
              <a:rPr sz="800" spc="50" dirty="0">
                <a:latin typeface="Arial Unicode MS"/>
                <a:cs typeface="Arial Unicode MS"/>
              </a:rPr>
              <a:t> </a:t>
            </a:r>
            <a:r>
              <a:rPr sz="800" spc="-25" dirty="0">
                <a:latin typeface="Monaco"/>
                <a:cs typeface="Monaco"/>
              </a:rPr>
              <a:t>y</a:t>
            </a:r>
            <a:r>
              <a:rPr sz="800" spc="-25" dirty="0">
                <a:latin typeface="Arial"/>
                <a:cs typeface="Arial"/>
              </a:rPr>
              <a:t>;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5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80" dirty="0">
                <a:latin typeface="Monaco"/>
                <a:cs typeface="Monaco"/>
              </a:rPr>
              <a:t>z</a:t>
            </a:r>
            <a:r>
              <a:rPr sz="800" i="1" spc="80" dirty="0">
                <a:latin typeface="Arial"/>
                <a:cs typeface="Arial"/>
              </a:rPr>
              <a:t>−−</a:t>
            </a:r>
            <a:r>
              <a:rPr sz="800" spc="80" dirty="0">
                <a:latin typeface="Arial"/>
                <a:cs typeface="Arial"/>
              </a:rPr>
              <a:t>;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4394" y="693484"/>
            <a:ext cx="1944018" cy="2331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O</a:t>
            </a:r>
            <a:r>
              <a:rPr spc="-15" dirty="0"/>
              <a:t>p</a:t>
            </a:r>
            <a:r>
              <a:rPr spc="-40" dirty="0"/>
              <a:t>erat</a:t>
            </a:r>
            <a:r>
              <a:rPr spc="-100" dirty="0"/>
              <a:t>o</a:t>
            </a:r>
            <a:r>
              <a:rPr spc="-85" dirty="0"/>
              <a:t>rs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10" dirty="0"/>
              <a:t>String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549260"/>
            <a:ext cx="127317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let txt1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30" dirty="0">
                <a:solidFill>
                  <a:srgbClr val="9F20EF"/>
                </a:solidFill>
                <a:latin typeface="Arial"/>
                <a:cs typeface="Arial"/>
              </a:rPr>
              <a:t>What </a:t>
            </a:r>
            <a:r>
              <a:rPr sz="800" spc="-40" dirty="0">
                <a:solidFill>
                  <a:srgbClr val="9F20EF"/>
                </a:solidFill>
                <a:latin typeface="Arial"/>
                <a:cs typeface="Arial"/>
              </a:rPr>
              <a:t>a </a:t>
            </a:r>
            <a:r>
              <a:rPr sz="800" spc="-20" dirty="0">
                <a:solidFill>
                  <a:srgbClr val="9F20EF"/>
                </a:solidFill>
                <a:latin typeface="Arial"/>
                <a:cs typeface="Arial"/>
              </a:rPr>
              <a:t>very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txt1 </a:t>
            </a:r>
            <a:r>
              <a:rPr sz="800" spc="190" dirty="0">
                <a:latin typeface="Arial"/>
                <a:cs typeface="Arial"/>
              </a:rPr>
              <a:t>+=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-5" dirty="0">
                <a:solidFill>
                  <a:srgbClr val="9F20EF"/>
                </a:solidFill>
                <a:latin typeface="Arial"/>
                <a:cs typeface="Arial"/>
              </a:rPr>
              <a:t>nice </a:t>
            </a:r>
            <a:r>
              <a:rPr sz="800" dirty="0">
                <a:solidFill>
                  <a:srgbClr val="9F20EF"/>
                </a:solidFill>
                <a:latin typeface="Arial"/>
                <a:cs typeface="Arial"/>
              </a:rPr>
              <a:t>day.</a:t>
            </a:r>
            <a:r>
              <a:rPr sz="80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1298" y="1549260"/>
            <a:ext cx="105918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Output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60" dirty="0">
                <a:latin typeface="Monaco"/>
                <a:cs typeface="Monaco"/>
              </a:rPr>
              <a:t>What</a:t>
            </a:r>
            <a:r>
              <a:rPr sz="800" spc="-215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a</a:t>
            </a:r>
            <a:r>
              <a:rPr sz="800" spc="-215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very</a:t>
            </a:r>
            <a:r>
              <a:rPr sz="800" spc="-215" dirty="0">
                <a:latin typeface="Monaco"/>
                <a:cs typeface="Monaco"/>
              </a:rPr>
              <a:t> </a:t>
            </a:r>
            <a:r>
              <a:rPr sz="800" spc="-60" dirty="0">
                <a:latin typeface="Monaco"/>
                <a:cs typeface="Monaco"/>
              </a:rPr>
              <a:t>nice</a:t>
            </a:r>
            <a:r>
              <a:rPr sz="800" spc="-215" dirty="0">
                <a:latin typeface="Monaco"/>
                <a:cs typeface="Monaco"/>
              </a:rPr>
              <a:t> </a:t>
            </a:r>
            <a:r>
              <a:rPr sz="800" spc="-40" dirty="0">
                <a:latin typeface="Monaco"/>
                <a:cs typeface="Monaco"/>
              </a:rPr>
              <a:t>day</a:t>
            </a:r>
            <a:r>
              <a:rPr sz="800" spc="-40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8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Operators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Add Number </a:t>
            </a:r>
            <a:r>
              <a:rPr sz="900" spc="20" dirty="0"/>
              <a:t>to</a:t>
            </a:r>
            <a:r>
              <a:rPr sz="900" spc="165" dirty="0"/>
              <a:t> </a:t>
            </a:r>
            <a:r>
              <a:rPr sz="900" spc="-10" dirty="0"/>
              <a:t>String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227304" y="1501178"/>
            <a:ext cx="86042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x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5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5;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</a:t>
            </a:r>
            <a:r>
              <a:rPr sz="8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spc="-60" dirty="0">
                <a:latin typeface="Monaco"/>
                <a:cs typeface="Monaco"/>
              </a:rPr>
              <a:t>y</a:t>
            </a:r>
            <a:r>
              <a:rPr sz="800" spc="-220" dirty="0">
                <a:latin typeface="Monaco"/>
                <a:cs typeface="Monaco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5" dirty="0">
                <a:solidFill>
                  <a:srgbClr val="9F20EF"/>
                </a:solidFill>
                <a:latin typeface="Arial"/>
                <a:cs typeface="Arial"/>
              </a:rPr>
              <a:t>5</a:t>
            </a:r>
            <a:r>
              <a:rPr sz="800" spc="45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40" dirty="0">
                <a:solidFill>
                  <a:srgbClr val="9F20EF"/>
                </a:solidFill>
                <a:latin typeface="Arial Unicode MS"/>
                <a:cs typeface="Arial Unicode MS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5;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843" y="1501178"/>
            <a:ext cx="52768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1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110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218A21"/>
                </a:solidFill>
                <a:latin typeface="Arial"/>
                <a:cs typeface="Arial"/>
              </a:rPr>
              <a:t>55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304" y="1741576"/>
            <a:ext cx="177165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solidFill>
                  <a:srgbClr val="0000FF"/>
                </a:solidFill>
                <a:latin typeface="Arial"/>
                <a:cs typeface="Arial"/>
              </a:rPr>
              <a:t>const </a:t>
            </a:r>
            <a:r>
              <a:rPr sz="800" spc="-60" dirty="0">
                <a:latin typeface="Monaco"/>
                <a:cs typeface="Monaco"/>
              </a:rPr>
              <a:t>z </a:t>
            </a:r>
            <a:r>
              <a:rPr sz="800" spc="190" dirty="0">
                <a:latin typeface="Arial"/>
                <a:cs typeface="Arial"/>
              </a:rPr>
              <a:t>= 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</a:t>
            </a:r>
            <a:r>
              <a:rPr sz="800" spc="20" dirty="0">
                <a:solidFill>
                  <a:srgbClr val="9F20EF"/>
                </a:solidFill>
                <a:latin typeface="Arial"/>
                <a:cs typeface="Arial"/>
              </a:rPr>
              <a:t>Hello</a:t>
            </a:r>
            <a:r>
              <a:rPr sz="800" spc="20" dirty="0">
                <a:solidFill>
                  <a:srgbClr val="9F20EF"/>
                </a:solidFill>
                <a:latin typeface="Arial Unicode MS"/>
                <a:cs typeface="Arial Unicode MS"/>
              </a:rPr>
              <a:t>'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-5" dirty="0">
                <a:latin typeface="Arial"/>
                <a:cs typeface="Arial"/>
              </a:rPr>
              <a:t>5;  </a:t>
            </a:r>
            <a:r>
              <a:rPr sz="800" spc="200" dirty="0">
                <a:solidFill>
                  <a:srgbClr val="218A21"/>
                </a:solidFill>
                <a:latin typeface="Arial"/>
                <a:cs typeface="Arial"/>
              </a:rPr>
              <a:t>// </a:t>
            </a:r>
            <a:r>
              <a:rPr sz="800" spc="190" dirty="0">
                <a:solidFill>
                  <a:srgbClr val="218A21"/>
                </a:solidFill>
                <a:latin typeface="Arial"/>
                <a:cs typeface="Arial"/>
              </a:rPr>
              <a:t>=&gt;</a:t>
            </a:r>
            <a:r>
              <a:rPr sz="800" spc="-35" dirty="0">
                <a:solidFill>
                  <a:srgbClr val="218A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18A21"/>
                </a:solidFill>
                <a:latin typeface="Arial"/>
                <a:cs typeface="Arial"/>
              </a:rPr>
              <a:t>Hello5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9</a:t>
            </a:fld>
            <a:r>
              <a:rPr spc="25" dirty="0"/>
              <a:t>/28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1123</Words>
  <Application>Microsoft Macintosh PowerPoint</Application>
  <PresentationFormat>Custom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Unicode MS</vt:lpstr>
      <vt:lpstr>Calibri</vt:lpstr>
      <vt:lpstr>Helvetica Neue</vt:lpstr>
      <vt:lpstr>Monaco</vt:lpstr>
      <vt:lpstr>Times New Roman</vt:lpstr>
      <vt:lpstr>Office Theme</vt:lpstr>
      <vt:lpstr>JavaScript Basics</vt:lpstr>
      <vt:lpstr>Identifiers Style Guide Requirements</vt:lpstr>
      <vt:lpstr>Reserved words Java Overlap</vt:lpstr>
      <vt:lpstr>Comments Single line comments</vt:lpstr>
      <vt:lpstr>Comments Multi-line comments</vt:lpstr>
      <vt:lpstr>Operators Assignment</vt:lpstr>
      <vt:lpstr>Operators Arithmetic</vt:lpstr>
      <vt:lpstr>Operators String</vt:lpstr>
      <vt:lpstr>Operators Add Number to String</vt:lpstr>
      <vt:lpstr>Operators Comparison &amp; Logical</vt:lpstr>
      <vt:lpstr>Operators Type</vt:lpstr>
      <vt:lpstr>Operators Equals and not equals</vt:lpstr>
      <vt:lpstr>Control Flow Truthy and Falsy</vt:lpstr>
      <vt:lpstr>Control Flow Truthy and Falsy</vt:lpstr>
      <vt:lpstr>Control Flow Truthy and Falsy</vt:lpstr>
      <vt:lpstr>Control Flow Logical Operators (AND, OR)</vt:lpstr>
      <vt:lpstr>Control Flow Logical Operators (AND, OR)</vt:lpstr>
      <vt:lpstr>Control Flow Loop using for</vt:lpstr>
      <vt:lpstr>Control Flow Using while</vt:lpstr>
      <vt:lpstr>Control Flow Using do-while</vt:lpstr>
      <vt:lpstr>Control Flow Using if-else</vt:lpstr>
      <vt:lpstr>Control Flow Using break statement</vt:lpstr>
      <vt:lpstr>Control Flow Using continue statement</vt:lpstr>
      <vt:lpstr>Control Flow Ternary (Conditional) Operator</vt:lpstr>
      <vt:lpstr>Control Flow Logical Operators</vt:lpstr>
      <vt:lpstr>Control Flow Using switch statement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Lecture 2</dc:title>
  <dc:creator>Waterford Institute of Technology</dc:creator>
  <cp:lastModifiedBy>Eamonn Deleastar</cp:lastModifiedBy>
  <cp:revision>7</cp:revision>
  <cp:lastPrinted>2016-09-10T09:26:24Z</cp:lastPrinted>
  <dcterms:created xsi:type="dcterms:W3CDTF">2016-07-11T10:43:56Z</dcterms:created>
  <dcterms:modified xsi:type="dcterms:W3CDTF">2017-09-11T06:09:16Z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2016-05-05T00:00:00Z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2016-07-11T00:00:00Z</vt:filetime>
  </property>
</Properties>
</file>