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5"/>
    <p:restoredTop sz="94707"/>
  </p:normalViewPr>
  <p:slideViewPr>
    <p:cSldViewPr>
      <p:cViewPr>
        <p:scale>
          <a:sx n="280" d="100"/>
          <a:sy n="280" d="100"/>
        </p:scale>
        <p:origin x="144" y="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A69A-0158-7349-BE8F-45BC93832A1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D941-C552-D448-B873-9B8904FE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/21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/21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06957"/>
            <a:ext cx="3915511" cy="111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64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21.png"/><Relationship Id="rId10" Type="http://schemas.openxmlformats.org/officeDocument/2006/relationships/hyperlink" Target="http://code.jquery.com/jquery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</a:t>
            </a:r>
            <a:r>
              <a:rPr spc="-15" dirty="0" smtClean="0"/>
              <a:t>Introduction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6704" y="1583334"/>
            <a:ext cx="21069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Document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35" dirty="0">
                <a:latin typeface="Arial"/>
                <a:cs typeface="Arial"/>
              </a:rPr>
              <a:t>Model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(DOM)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HTML</a:t>
            </a:r>
            <a:r>
              <a:rPr spc="-10" dirty="0"/>
              <a:t> </a:t>
            </a:r>
            <a:r>
              <a:rPr spc="-90" dirty="0"/>
              <a:t>Nodes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Methods </a:t>
            </a:r>
            <a:r>
              <a:rPr sz="900" spc="20" dirty="0"/>
              <a:t>to </a:t>
            </a:r>
            <a:r>
              <a:rPr sz="900" spc="-25" dirty="0"/>
              <a:t>retrieve</a:t>
            </a:r>
            <a:r>
              <a:rPr sz="900" spc="125" dirty="0"/>
              <a:t> </a:t>
            </a:r>
            <a:r>
              <a:rPr sz="900" spc="-55" dirty="0"/>
              <a:t>nodes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089342"/>
            <a:ext cx="378587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5" dirty="0">
                <a:latin typeface="Arial"/>
                <a:cs typeface="Arial"/>
              </a:rPr>
              <a:t>document.getElementById(id)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0" dirty="0">
                <a:latin typeface="Arial"/>
                <a:cs typeface="Arial"/>
              </a:rPr>
              <a:t>id </a:t>
            </a:r>
            <a:r>
              <a:rPr sz="1000" spc="-50" dirty="0">
                <a:latin typeface="Arial"/>
                <a:cs typeface="Arial"/>
              </a:rPr>
              <a:t>unique on </a:t>
            </a:r>
            <a:r>
              <a:rPr sz="1000" spc="-80" dirty="0">
                <a:latin typeface="Arial"/>
                <a:cs typeface="Arial"/>
              </a:rPr>
              <a:t>a  page  hence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getElementById</a:t>
            </a:r>
            <a:endParaRPr sz="1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document.getElementsByName(name)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returns </a:t>
            </a:r>
            <a:r>
              <a:rPr sz="1000" spc="-50" dirty="0">
                <a:latin typeface="Arial"/>
                <a:cs typeface="Arial"/>
              </a:rPr>
              <a:t>array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dirty="0" smtClean="0">
                <a:latin typeface="Arial"/>
                <a:cs typeface="Arial"/>
              </a:rPr>
              <a:t>with </a:t>
            </a:r>
            <a:r>
              <a:rPr sz="1000" b="1" spc="-4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attribute </a:t>
            </a:r>
            <a:r>
              <a:rPr sz="1000" spc="190" dirty="0" smtClean="0">
                <a:latin typeface="Arial"/>
                <a:cs typeface="Arial"/>
              </a:rPr>
              <a:t>=</a:t>
            </a:r>
            <a:r>
              <a:rPr sz="1000" i="1" spc="-75" dirty="0" smtClean="0">
                <a:latin typeface="Arial"/>
                <a:cs typeface="Arial"/>
              </a:rPr>
              <a:t>name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Font typeface="Arial"/>
              <a:buChar char="•"/>
              <a:tabLst>
                <a:tab pos="457834" algn="l"/>
              </a:tabLst>
            </a:pPr>
            <a:r>
              <a:rPr sz="1000" b="1" spc="-40" dirty="0">
                <a:latin typeface="Arial"/>
                <a:cs typeface="Arial"/>
              </a:rPr>
              <a:t>name </a:t>
            </a:r>
            <a:r>
              <a:rPr sz="1000" spc="-85" dirty="0">
                <a:latin typeface="Arial"/>
                <a:cs typeface="Arial"/>
              </a:rPr>
              <a:t>need 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65" dirty="0">
                <a:latin typeface="Arial"/>
                <a:cs typeface="Arial"/>
              </a:rPr>
              <a:t>be  </a:t>
            </a:r>
            <a:r>
              <a:rPr sz="1000" spc="-50" dirty="0">
                <a:latin typeface="Arial"/>
                <a:cs typeface="Arial"/>
              </a:rPr>
              <a:t>unique </a:t>
            </a:r>
            <a:r>
              <a:rPr sz="1000" spc="-80" dirty="0">
                <a:latin typeface="Arial"/>
                <a:cs typeface="Arial"/>
              </a:rPr>
              <a:t>hence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getElementsByName</a:t>
            </a:r>
            <a:endParaRPr sz="10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5" dirty="0">
                <a:latin typeface="Arial"/>
                <a:cs typeface="Arial"/>
              </a:rPr>
              <a:t>node.getElementsByTagName(tagName)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returns </a:t>
            </a:r>
            <a:r>
              <a:rPr sz="1000" spc="-50" dirty="0">
                <a:latin typeface="Arial"/>
                <a:cs typeface="Arial"/>
              </a:rPr>
              <a:t>array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dirty="0" smtClean="0">
                <a:latin typeface="Arial"/>
                <a:cs typeface="Arial"/>
              </a:rPr>
              <a:t>with </a:t>
            </a:r>
            <a:r>
              <a:rPr sz="1000" b="1" spc="-10" dirty="0">
                <a:latin typeface="Arial"/>
                <a:cs typeface="Arial"/>
              </a:rPr>
              <a:t>tagName </a:t>
            </a:r>
            <a:r>
              <a:rPr sz="1000" spc="-5" dirty="0">
                <a:latin typeface="Arial"/>
                <a:cs typeface="Arial"/>
              </a:rPr>
              <a:t>attribute </a:t>
            </a:r>
            <a:r>
              <a:rPr sz="1000" spc="190" dirty="0" smtClean="0">
                <a:latin typeface="Arial"/>
                <a:cs typeface="Arial"/>
              </a:rPr>
              <a:t>=</a:t>
            </a:r>
            <a:r>
              <a:rPr sz="1000" i="1" spc="-45" dirty="0" smtClean="0">
                <a:latin typeface="Arial"/>
                <a:cs typeface="Arial"/>
              </a:rPr>
              <a:t>tagName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65531"/>
            <a:ext cx="4419498" cy="379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Get </a:t>
            </a:r>
            <a:r>
              <a:rPr spc="-65" dirty="0"/>
              <a:t>element </a:t>
            </a:r>
            <a:r>
              <a:rPr spc="-80" dirty="0"/>
              <a:t>by </a:t>
            </a:r>
            <a:r>
              <a:rPr spc="-20" dirty="0" smtClean="0"/>
              <a:t>id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Simple  </a:t>
            </a:r>
            <a:r>
              <a:rPr sz="900" spc="-50" dirty="0"/>
              <a:t>demo</a:t>
            </a:r>
            <a:r>
              <a:rPr sz="900" spc="-15" dirty="0"/>
              <a:t> </a:t>
            </a:r>
            <a:r>
              <a:rPr sz="800" spc="-50" dirty="0">
                <a:latin typeface="Courier New"/>
                <a:cs typeface="Courier New"/>
              </a:rPr>
              <a:t>document</a:t>
            </a:r>
            <a:r>
              <a:rPr sz="800" spc="-50" dirty="0"/>
              <a:t>.</a:t>
            </a:r>
            <a:r>
              <a:rPr sz="800" spc="-50" dirty="0">
                <a:latin typeface="Courier New"/>
                <a:cs typeface="Courier New"/>
              </a:rPr>
              <a:t>getElementById</a:t>
            </a:r>
            <a:r>
              <a:rPr sz="800" spc="-50" dirty="0"/>
              <a:t>(</a:t>
            </a:r>
            <a:r>
              <a:rPr sz="800" spc="-50" dirty="0">
                <a:latin typeface="Courier New"/>
                <a:cs typeface="Courier New"/>
              </a:rPr>
              <a:t>id</a:t>
            </a:r>
            <a:r>
              <a:rPr sz="800" spc="-50" dirty="0"/>
              <a:t>)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97640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92485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91215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96295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2696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77744"/>
            <a:ext cx="50751" cy="847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020807"/>
            <a:ext cx="3989704" cy="955040"/>
          </a:xfrm>
          <a:custGeom>
            <a:avLst/>
            <a:gdLst/>
            <a:ahLst/>
            <a:cxnLst/>
            <a:rect l="l" t="t" r="r" b="b"/>
            <a:pathLst>
              <a:path w="3989704" h="955039">
                <a:moveTo>
                  <a:pt x="3989652" y="0"/>
                </a:moveTo>
                <a:lnTo>
                  <a:pt x="0" y="0"/>
                </a:lnTo>
                <a:lnTo>
                  <a:pt x="0" y="904042"/>
                </a:lnTo>
                <a:lnTo>
                  <a:pt x="4008" y="923767"/>
                </a:lnTo>
                <a:lnTo>
                  <a:pt x="14922" y="939920"/>
                </a:lnTo>
                <a:lnTo>
                  <a:pt x="31075" y="950834"/>
                </a:lnTo>
                <a:lnTo>
                  <a:pt x="50800" y="954843"/>
                </a:lnTo>
                <a:lnTo>
                  <a:pt x="3938852" y="954843"/>
                </a:lnTo>
                <a:lnTo>
                  <a:pt x="3958576" y="950834"/>
                </a:lnTo>
                <a:lnTo>
                  <a:pt x="3974729" y="939920"/>
                </a:lnTo>
                <a:lnTo>
                  <a:pt x="3985644" y="923767"/>
                </a:lnTo>
                <a:lnTo>
                  <a:pt x="3989652" y="9040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65044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88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52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39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269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20136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841968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829267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88006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2064270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115063"/>
            <a:ext cx="50751" cy="726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2058125"/>
            <a:ext cx="3989704" cy="835025"/>
          </a:xfrm>
          <a:custGeom>
            <a:avLst/>
            <a:gdLst/>
            <a:ahLst/>
            <a:cxnLst/>
            <a:rect l="l" t="t" r="r" b="b"/>
            <a:pathLst>
              <a:path w="3989704" h="835025">
                <a:moveTo>
                  <a:pt x="3989652" y="0"/>
                </a:moveTo>
                <a:lnTo>
                  <a:pt x="0" y="0"/>
                </a:lnTo>
                <a:lnTo>
                  <a:pt x="0" y="783842"/>
                </a:lnTo>
                <a:lnTo>
                  <a:pt x="4008" y="803566"/>
                </a:lnTo>
                <a:lnTo>
                  <a:pt x="14922" y="819719"/>
                </a:lnTo>
                <a:lnTo>
                  <a:pt x="31075" y="830633"/>
                </a:lnTo>
                <a:lnTo>
                  <a:pt x="50800" y="834642"/>
                </a:lnTo>
                <a:lnTo>
                  <a:pt x="3938852" y="834642"/>
                </a:lnTo>
                <a:lnTo>
                  <a:pt x="3958576" y="830633"/>
                </a:lnTo>
                <a:lnTo>
                  <a:pt x="3974729" y="819719"/>
                </a:lnTo>
                <a:lnTo>
                  <a:pt x="3985644" y="803566"/>
                </a:lnTo>
                <a:lnTo>
                  <a:pt x="3989652" y="7838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102363"/>
            <a:ext cx="0" cy="758825"/>
          </a:xfrm>
          <a:custGeom>
            <a:avLst/>
            <a:gdLst/>
            <a:ahLst/>
            <a:cxnLst/>
            <a:rect l="l" t="t" r="r" b="b"/>
            <a:pathLst>
              <a:path h="758825">
                <a:moveTo>
                  <a:pt x="0" y="758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089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076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0642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784402"/>
            <a:ext cx="2603500" cy="198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Prints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height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image </a:t>
            </a:r>
            <a:r>
              <a:rPr sz="1100" spc="-85" dirty="0" smtClean="0">
                <a:latin typeface="Arial"/>
                <a:cs typeface="Arial"/>
              </a:rPr>
              <a:t>whose </a:t>
            </a:r>
            <a:r>
              <a:rPr sz="1100" i="1" spc="10" dirty="0" smtClean="0">
                <a:latin typeface="Arial"/>
                <a:cs typeface="Arial"/>
              </a:rPr>
              <a:t>id</a:t>
            </a:r>
            <a:r>
              <a:rPr sz="1100" i="1" spc="10" dirty="0">
                <a:latin typeface="Arial"/>
                <a:cs typeface="Arial"/>
              </a:rPr>
              <a:t>="img1"</a:t>
            </a:r>
            <a:endParaRPr sz="1100" dirty="0">
              <a:latin typeface="Arial"/>
              <a:cs typeface="Arial"/>
            </a:endParaRPr>
          </a:p>
          <a:p>
            <a:pPr marL="1310005" algn="ctr">
              <a:lnSpc>
                <a:spcPct val="100000"/>
              </a:lnSpc>
              <a:spcBef>
                <a:spcPts val="395"/>
              </a:spcBef>
            </a:pPr>
            <a:r>
              <a:rPr sz="1100" spc="-30" dirty="0">
                <a:latin typeface="Arial"/>
                <a:cs typeface="Arial"/>
              </a:rPr>
              <a:t>Native </a:t>
            </a:r>
            <a:r>
              <a:rPr sz="1100" spc="-40" dirty="0">
                <a:latin typeface="Arial"/>
                <a:cs typeface="Arial"/>
              </a:rPr>
              <a:t>JavaScript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//in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html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file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img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"img/01.png" </a:t>
            </a:r>
            <a:r>
              <a:rPr sz="800" spc="40" dirty="0">
                <a:latin typeface="Courier New"/>
                <a:cs typeface="Courier New"/>
              </a:rPr>
              <a:t>id</a:t>
            </a:r>
            <a:r>
              <a:rPr sz="800" spc="40" dirty="0">
                <a:latin typeface="Arial"/>
                <a:cs typeface="Arial"/>
              </a:rPr>
              <a:t>=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"img1"</a:t>
            </a:r>
            <a:r>
              <a:rPr sz="800" spc="40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//in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javascript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file</a:t>
            </a:r>
            <a:endParaRPr sz="800" dirty="0">
              <a:latin typeface="Arial"/>
              <a:cs typeface="Arial"/>
            </a:endParaRPr>
          </a:p>
          <a:p>
            <a:pPr marL="12700" marR="35623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image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30" dirty="0">
                <a:latin typeface="Courier New"/>
                <a:cs typeface="Courier New"/>
              </a:rPr>
              <a:t>document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getElementById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'img1'</a:t>
            </a:r>
            <a:r>
              <a:rPr sz="800" spc="-30" dirty="0">
                <a:latin typeface="Arial"/>
                <a:cs typeface="Arial"/>
              </a:rPr>
              <a:t>);  </a:t>
            </a: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70" dirty="0">
                <a:latin typeface="Arial"/>
                <a:cs typeface="Arial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image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height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R="447040" algn="r">
              <a:lnSpc>
                <a:spcPct val="100000"/>
              </a:lnSpc>
              <a:spcBef>
                <a:spcPts val="625"/>
              </a:spcBef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//in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html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file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img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"img/01.png" </a:t>
            </a:r>
            <a:r>
              <a:rPr sz="800" spc="40" dirty="0">
                <a:latin typeface="Courier New"/>
                <a:cs typeface="Courier New"/>
              </a:rPr>
              <a:t>id</a:t>
            </a:r>
            <a:r>
              <a:rPr sz="800" spc="40" dirty="0">
                <a:latin typeface="Arial"/>
                <a:cs typeface="Arial"/>
              </a:rPr>
              <a:t>=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"img1"</a:t>
            </a:r>
            <a:r>
              <a:rPr sz="800" spc="40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//in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javascript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file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80" dirty="0">
                <a:latin typeface="Arial"/>
                <a:cs typeface="Arial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$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'#img1'</a:t>
            </a:r>
            <a:r>
              <a:rPr sz="800" spc="15" dirty="0">
                <a:latin typeface="Arial"/>
                <a:cs typeface="Arial"/>
              </a:rPr>
              <a:t>).</a:t>
            </a:r>
            <a:r>
              <a:rPr sz="800" spc="15" dirty="0">
                <a:latin typeface="Courier New"/>
                <a:cs typeface="Courier New"/>
              </a:rPr>
              <a:t>height</a:t>
            </a:r>
            <a:r>
              <a:rPr sz="800" spc="15" dirty="0">
                <a:latin typeface="Arial"/>
                <a:cs typeface="Arial"/>
              </a:rPr>
              <a:t>());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Get </a:t>
            </a:r>
            <a:r>
              <a:rPr spc="-80" dirty="0"/>
              <a:t>elements by </a:t>
            </a:r>
            <a:r>
              <a:rPr spc="30" dirty="0"/>
              <a:t> </a:t>
            </a:r>
            <a:r>
              <a:rPr spc="-95" dirty="0"/>
              <a:t>name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Simple </a:t>
            </a:r>
            <a:r>
              <a:rPr sz="900" spc="-50" dirty="0"/>
              <a:t>demo </a:t>
            </a:r>
            <a:r>
              <a:rPr sz="900" spc="-35" dirty="0"/>
              <a:t> </a:t>
            </a:r>
            <a:r>
              <a:rPr sz="800" spc="-50" dirty="0">
                <a:latin typeface="Courier New"/>
                <a:cs typeface="Courier New"/>
              </a:rPr>
              <a:t>document</a:t>
            </a:r>
            <a:r>
              <a:rPr sz="800" spc="-50" dirty="0"/>
              <a:t>.</a:t>
            </a:r>
            <a:r>
              <a:rPr sz="800" spc="-50" dirty="0">
                <a:latin typeface="Courier New"/>
                <a:cs typeface="Courier New"/>
              </a:rPr>
              <a:t>getElementsByName</a:t>
            </a:r>
            <a:r>
              <a:rPr sz="800" spc="-50" dirty="0"/>
              <a:t>(</a:t>
            </a:r>
            <a:r>
              <a:rPr sz="800" spc="-50" dirty="0">
                <a:latin typeface="Courier New"/>
                <a:cs typeface="Courier New"/>
              </a:rPr>
              <a:t>name</a:t>
            </a:r>
            <a:r>
              <a:rPr sz="800" spc="-50" dirty="0"/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02447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5273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84003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9084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7504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125834"/>
            <a:ext cx="50751" cy="726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068897"/>
            <a:ext cx="3989704" cy="835025"/>
          </a:xfrm>
          <a:custGeom>
            <a:avLst/>
            <a:gdLst/>
            <a:ahLst/>
            <a:cxnLst/>
            <a:rect l="l" t="t" r="r" b="b"/>
            <a:pathLst>
              <a:path w="3989704" h="835025">
                <a:moveTo>
                  <a:pt x="3989652" y="0"/>
                </a:moveTo>
                <a:lnTo>
                  <a:pt x="0" y="0"/>
                </a:lnTo>
                <a:lnTo>
                  <a:pt x="0" y="783842"/>
                </a:lnTo>
                <a:lnTo>
                  <a:pt x="4008" y="803566"/>
                </a:lnTo>
                <a:lnTo>
                  <a:pt x="14922" y="819719"/>
                </a:lnTo>
                <a:lnTo>
                  <a:pt x="31075" y="830633"/>
                </a:lnTo>
                <a:lnTo>
                  <a:pt x="50800" y="834642"/>
                </a:lnTo>
                <a:lnTo>
                  <a:pt x="3938852" y="834642"/>
                </a:lnTo>
                <a:lnTo>
                  <a:pt x="3958576" y="830633"/>
                </a:lnTo>
                <a:lnTo>
                  <a:pt x="3974729" y="819719"/>
                </a:lnTo>
                <a:lnTo>
                  <a:pt x="3985644" y="803566"/>
                </a:lnTo>
                <a:lnTo>
                  <a:pt x="3989652" y="7838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113134"/>
            <a:ext cx="0" cy="758825"/>
          </a:xfrm>
          <a:custGeom>
            <a:avLst/>
            <a:gdLst/>
            <a:ahLst/>
            <a:cxnLst/>
            <a:rect l="l" t="t" r="r" b="b"/>
            <a:pathLst>
              <a:path h="758825">
                <a:moveTo>
                  <a:pt x="0" y="758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1004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877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750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94158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76984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75714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807945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99214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042939"/>
            <a:ext cx="50751" cy="726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986002"/>
            <a:ext cx="3989704" cy="835025"/>
          </a:xfrm>
          <a:custGeom>
            <a:avLst/>
            <a:gdLst/>
            <a:ahLst/>
            <a:cxnLst/>
            <a:rect l="l" t="t" r="r" b="b"/>
            <a:pathLst>
              <a:path w="3989704" h="835025">
                <a:moveTo>
                  <a:pt x="3989652" y="0"/>
                </a:moveTo>
                <a:lnTo>
                  <a:pt x="0" y="0"/>
                </a:lnTo>
                <a:lnTo>
                  <a:pt x="0" y="783842"/>
                </a:lnTo>
                <a:lnTo>
                  <a:pt x="4008" y="803566"/>
                </a:lnTo>
                <a:lnTo>
                  <a:pt x="14922" y="819719"/>
                </a:lnTo>
                <a:lnTo>
                  <a:pt x="31075" y="830633"/>
                </a:lnTo>
                <a:lnTo>
                  <a:pt x="50800" y="834642"/>
                </a:lnTo>
                <a:lnTo>
                  <a:pt x="3938852" y="834642"/>
                </a:lnTo>
                <a:lnTo>
                  <a:pt x="3958576" y="830633"/>
                </a:lnTo>
                <a:lnTo>
                  <a:pt x="3974729" y="819719"/>
                </a:lnTo>
                <a:lnTo>
                  <a:pt x="3985644" y="803566"/>
                </a:lnTo>
                <a:lnTo>
                  <a:pt x="3989652" y="7838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030239"/>
            <a:ext cx="0" cy="758825"/>
          </a:xfrm>
          <a:custGeom>
            <a:avLst/>
            <a:gdLst/>
            <a:ahLst/>
            <a:cxnLst/>
            <a:rect l="l" t="t" r="r" b="b"/>
            <a:pathLst>
              <a:path h="758825">
                <a:moveTo>
                  <a:pt x="0" y="758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017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0048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921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832485"/>
            <a:ext cx="2701290" cy="1866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latin typeface="Arial"/>
                <a:cs typeface="Arial"/>
              </a:rPr>
              <a:t>Discovers  </a:t>
            </a:r>
            <a:r>
              <a:rPr sz="1100" spc="-80" dirty="0">
                <a:latin typeface="Arial"/>
                <a:cs typeface="Arial"/>
              </a:rPr>
              <a:t>images 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attribute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name="imgs"</a:t>
            </a:r>
            <a:endParaRPr sz="1100">
              <a:latin typeface="Arial"/>
              <a:cs typeface="Arial"/>
            </a:endParaRPr>
          </a:p>
          <a:p>
            <a:pPr marL="1212850" algn="ctr">
              <a:lnSpc>
                <a:spcPct val="100000"/>
              </a:lnSpc>
              <a:spcBef>
                <a:spcPts val="395"/>
              </a:spcBef>
            </a:pPr>
            <a:r>
              <a:rPr sz="1100" spc="-30" dirty="0">
                <a:latin typeface="Arial"/>
                <a:cs typeface="Arial"/>
              </a:rPr>
              <a:t>Native </a:t>
            </a:r>
            <a:r>
              <a:rPr sz="1100" spc="-40" dirty="0">
                <a:latin typeface="Arial"/>
                <a:cs typeface="Arial"/>
              </a:rPr>
              <a:t>JavaScript</a:t>
            </a:r>
            <a:endParaRPr sz="1100">
              <a:latin typeface="Arial"/>
              <a:cs typeface="Arial"/>
            </a:endParaRPr>
          </a:p>
          <a:p>
            <a:pPr marL="12700" marR="251460">
              <a:lnSpc>
                <a:spcPts val="950"/>
              </a:lnSpc>
              <a:spcBef>
                <a:spcPts val="565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images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document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getElementsByName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'imgs'</a:t>
            </a:r>
            <a:r>
              <a:rPr sz="800" spc="-35" dirty="0">
                <a:latin typeface="Arial"/>
                <a:cs typeface="Arial"/>
              </a:rPr>
              <a:t>);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images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95" dirty="0">
                <a:latin typeface="Courier New"/>
                <a:cs typeface="Courier New"/>
              </a:rPr>
              <a:t>i</a:t>
            </a:r>
            <a:r>
              <a:rPr sz="800" spc="95" dirty="0">
                <a:latin typeface="Arial"/>
                <a:cs typeface="Arial"/>
              </a:rPr>
              <a:t>++)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75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images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].</a:t>
            </a:r>
            <a:r>
              <a:rPr sz="800" spc="-35" dirty="0">
                <a:latin typeface="Courier New"/>
                <a:cs typeface="Courier New"/>
              </a:rPr>
              <a:t>height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12215" algn="ctr">
              <a:lnSpc>
                <a:spcPct val="100000"/>
              </a:lnSpc>
              <a:spcBef>
                <a:spcPts val="655"/>
              </a:spcBef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  <a:p>
            <a:pPr marL="12700" marR="1036955">
              <a:lnSpc>
                <a:spcPts val="950"/>
              </a:lnSpc>
              <a:spcBef>
                <a:spcPts val="565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$images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$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'[name="imgs"]'</a:t>
            </a:r>
            <a:r>
              <a:rPr sz="800" spc="20" dirty="0">
                <a:latin typeface="Arial"/>
                <a:cs typeface="Arial"/>
              </a:rPr>
              <a:t>);  </a:t>
            </a:r>
            <a:r>
              <a:rPr sz="800" spc="-50" dirty="0">
                <a:latin typeface="Courier New"/>
                <a:cs typeface="Courier New"/>
              </a:rPr>
              <a:t>images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each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90" dirty="0">
                <a:latin typeface="Arial"/>
                <a:cs typeface="Arial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5" dirty="0">
                <a:latin typeface="Arial"/>
                <a:cs typeface="Arial"/>
              </a:rPr>
              <a:t>).</a:t>
            </a:r>
            <a:r>
              <a:rPr sz="800" spc="-5" dirty="0">
                <a:latin typeface="Courier New"/>
                <a:cs typeface="Courier New"/>
              </a:rPr>
              <a:t>height</a:t>
            </a:r>
            <a:r>
              <a:rPr sz="800" spc="-5" dirty="0">
                <a:latin typeface="Arial"/>
                <a:cs typeface="Arial"/>
              </a:rPr>
              <a:t>());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Get </a:t>
            </a:r>
            <a:r>
              <a:rPr spc="-80" dirty="0"/>
              <a:t>elements by </a:t>
            </a:r>
            <a:r>
              <a:rPr spc="40" dirty="0"/>
              <a:t> </a:t>
            </a:r>
            <a:r>
              <a:rPr spc="-65" dirty="0"/>
              <a:t>tagName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Simple </a:t>
            </a:r>
            <a:r>
              <a:rPr sz="900" spc="-50" dirty="0"/>
              <a:t>demo </a:t>
            </a:r>
            <a:r>
              <a:rPr sz="900" spc="-45" dirty="0"/>
              <a:t> </a:t>
            </a:r>
            <a:r>
              <a:rPr sz="800" spc="-50" dirty="0">
                <a:latin typeface="Courier New"/>
                <a:cs typeface="Courier New"/>
              </a:rPr>
              <a:t>node</a:t>
            </a:r>
            <a:r>
              <a:rPr sz="800" spc="-50" dirty="0"/>
              <a:t>.</a:t>
            </a:r>
            <a:r>
              <a:rPr sz="800" spc="-50" dirty="0">
                <a:latin typeface="Courier New"/>
                <a:cs typeface="Courier New"/>
              </a:rPr>
              <a:t>getElementsByTagName</a:t>
            </a:r>
            <a:r>
              <a:rPr sz="800" spc="-50" dirty="0"/>
              <a:t>(</a:t>
            </a:r>
            <a:r>
              <a:rPr sz="800" spc="-50" dirty="0">
                <a:latin typeface="Courier New"/>
                <a:cs typeface="Courier New"/>
              </a:rPr>
              <a:t>tagName</a:t>
            </a:r>
            <a:r>
              <a:rPr sz="800" spc="-50" dirty="0"/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88023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2869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815998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6679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930795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81592"/>
            <a:ext cx="50751" cy="847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24655"/>
            <a:ext cx="3989704" cy="955040"/>
          </a:xfrm>
          <a:custGeom>
            <a:avLst/>
            <a:gdLst/>
            <a:ahLst/>
            <a:cxnLst/>
            <a:rect l="l" t="t" r="r" b="b"/>
            <a:pathLst>
              <a:path w="3989704" h="955039">
                <a:moveTo>
                  <a:pt x="3989652" y="0"/>
                </a:moveTo>
                <a:lnTo>
                  <a:pt x="0" y="0"/>
                </a:lnTo>
                <a:lnTo>
                  <a:pt x="0" y="904042"/>
                </a:lnTo>
                <a:lnTo>
                  <a:pt x="4008" y="923767"/>
                </a:lnTo>
                <a:lnTo>
                  <a:pt x="14922" y="939920"/>
                </a:lnTo>
                <a:lnTo>
                  <a:pt x="31075" y="950834"/>
                </a:lnTo>
                <a:lnTo>
                  <a:pt x="50800" y="954843"/>
                </a:lnTo>
                <a:lnTo>
                  <a:pt x="3938852" y="954843"/>
                </a:lnTo>
                <a:lnTo>
                  <a:pt x="3958576" y="950834"/>
                </a:lnTo>
                <a:lnTo>
                  <a:pt x="3974729" y="939920"/>
                </a:lnTo>
                <a:lnTo>
                  <a:pt x="3985644" y="923767"/>
                </a:lnTo>
                <a:lnTo>
                  <a:pt x="3989652" y="9040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68892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88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9561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434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307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91754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986201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973501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3024302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968106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018895"/>
            <a:ext cx="50751" cy="9673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961958"/>
            <a:ext cx="3989704" cy="1075055"/>
          </a:xfrm>
          <a:custGeom>
            <a:avLst/>
            <a:gdLst/>
            <a:ahLst/>
            <a:cxnLst/>
            <a:rect l="l" t="t" r="r" b="b"/>
            <a:pathLst>
              <a:path w="3989704" h="1075055">
                <a:moveTo>
                  <a:pt x="3989652" y="0"/>
                </a:moveTo>
                <a:lnTo>
                  <a:pt x="0" y="0"/>
                </a:lnTo>
                <a:lnTo>
                  <a:pt x="0" y="1024243"/>
                </a:lnTo>
                <a:lnTo>
                  <a:pt x="4008" y="1043968"/>
                </a:lnTo>
                <a:lnTo>
                  <a:pt x="14922" y="1060121"/>
                </a:lnTo>
                <a:lnTo>
                  <a:pt x="31075" y="1071035"/>
                </a:lnTo>
                <a:lnTo>
                  <a:pt x="50800" y="1075044"/>
                </a:lnTo>
                <a:lnTo>
                  <a:pt x="3938852" y="1075044"/>
                </a:lnTo>
                <a:lnTo>
                  <a:pt x="3958576" y="1071035"/>
                </a:lnTo>
                <a:lnTo>
                  <a:pt x="3974729" y="1060121"/>
                </a:lnTo>
                <a:lnTo>
                  <a:pt x="3985644" y="1043968"/>
                </a:lnTo>
                <a:lnTo>
                  <a:pt x="3989652" y="1024243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006195"/>
            <a:ext cx="0" cy="999490"/>
          </a:xfrm>
          <a:custGeom>
            <a:avLst/>
            <a:gdLst/>
            <a:ahLst/>
            <a:cxnLst/>
            <a:rect l="l" t="t" r="r" b="b"/>
            <a:pathLst>
              <a:path h="999489">
                <a:moveTo>
                  <a:pt x="0" y="999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934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807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68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688238"/>
            <a:ext cx="3558540" cy="222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latin typeface="Arial"/>
                <a:cs typeface="Arial"/>
              </a:rPr>
              <a:t>Can  </a:t>
            </a:r>
            <a:r>
              <a:rPr sz="1100" spc="-75" dirty="0">
                <a:latin typeface="Arial"/>
                <a:cs typeface="Arial"/>
              </a:rPr>
              <a:t>be  </a:t>
            </a:r>
            <a:r>
              <a:rPr sz="1100" spc="-95" dirty="0">
                <a:latin typeface="Arial"/>
                <a:cs typeface="Arial"/>
              </a:rPr>
              <a:t>used 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45" dirty="0">
                <a:latin typeface="Arial"/>
                <a:cs typeface="Arial"/>
              </a:rPr>
              <a:t>sub-tree, </a:t>
            </a:r>
            <a:r>
              <a:rPr sz="1100" spc="-15" dirty="0">
                <a:latin typeface="Arial"/>
                <a:cs typeface="Arial"/>
              </a:rPr>
              <a:t>not just </a:t>
            </a:r>
            <a:r>
              <a:rPr sz="1100" spc="-35" dirty="0">
                <a:latin typeface="Arial"/>
                <a:cs typeface="Arial"/>
              </a:rPr>
              <a:t>entire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document</a:t>
            </a:r>
            <a:endParaRPr sz="1100">
              <a:latin typeface="Arial"/>
              <a:cs typeface="Arial"/>
            </a:endParaRPr>
          </a:p>
          <a:p>
            <a:pPr marL="355600" algn="ctr">
              <a:lnSpc>
                <a:spcPct val="100000"/>
              </a:lnSpc>
              <a:spcBef>
                <a:spcPts val="395"/>
              </a:spcBef>
            </a:pPr>
            <a:r>
              <a:rPr sz="1100" spc="-30" dirty="0">
                <a:latin typeface="Arial"/>
                <a:cs typeface="Arial"/>
              </a:rPr>
              <a:t>Native </a:t>
            </a:r>
            <a:r>
              <a:rPr sz="1100" spc="-40" dirty="0">
                <a:latin typeface="Arial"/>
                <a:cs typeface="Arial"/>
              </a:rPr>
              <a:t>JavaScript</a:t>
            </a:r>
            <a:endParaRPr sz="1100">
              <a:latin typeface="Arial"/>
              <a:cs typeface="Arial"/>
            </a:endParaRPr>
          </a:p>
          <a:p>
            <a:pPr marL="12700" marR="762635">
              <a:lnSpc>
                <a:spcPts val="950"/>
              </a:lnSpc>
              <a:spcBef>
                <a:spcPts val="565"/>
              </a:spcBef>
            </a:pPr>
            <a:r>
              <a:rPr sz="800" spc="-60" dirty="0">
                <a:latin typeface="Courier New"/>
                <a:cs typeface="Courier New"/>
              </a:rPr>
              <a:t>let imgDiv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document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getElementById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'ictskills</a:t>
            </a:r>
            <a:r>
              <a:rPr sz="800" i="1" spc="-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images'</a:t>
            </a:r>
            <a:r>
              <a:rPr sz="800" spc="-25" dirty="0">
                <a:latin typeface="Arial"/>
                <a:cs typeface="Arial"/>
              </a:rPr>
              <a:t>);  </a:t>
            </a: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images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imgDiv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getElementsByTagName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'img'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images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length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95" dirty="0">
                <a:latin typeface="Courier New"/>
                <a:cs typeface="Courier New"/>
              </a:rPr>
              <a:t>i</a:t>
            </a:r>
            <a:r>
              <a:rPr sz="800" spc="95" dirty="0">
                <a:latin typeface="Arial"/>
                <a:cs typeface="Arial"/>
              </a:rPr>
              <a:t>++)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75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images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i</a:t>
            </a:r>
            <a:r>
              <a:rPr sz="800" spc="-35" dirty="0">
                <a:latin typeface="Arial"/>
                <a:cs typeface="Arial"/>
              </a:rPr>
              <a:t>].</a:t>
            </a:r>
            <a:r>
              <a:rPr sz="800" spc="-35" dirty="0">
                <a:latin typeface="Courier New"/>
                <a:cs typeface="Courier New"/>
              </a:rPr>
              <a:t>height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354965" algn="ctr">
              <a:lnSpc>
                <a:spcPct val="100000"/>
              </a:lnSpc>
              <a:spcBef>
                <a:spcPts val="655"/>
              </a:spcBef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85" dirty="0">
                <a:solidFill>
                  <a:srgbClr val="218A21"/>
                </a:solidFill>
                <a:latin typeface="Arial"/>
                <a:cs typeface="Arial"/>
              </a:rPr>
              <a:t>//let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images: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only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those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contained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node 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&lt;div </a:t>
            </a:r>
            <a:r>
              <a:rPr sz="800" spc="1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id="ictskills</a:t>
            </a:r>
            <a:r>
              <a:rPr sz="800" i="1" spc="35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imgs"&gt;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80" dirty="0">
                <a:solidFill>
                  <a:srgbClr val="218A21"/>
                </a:solidFill>
                <a:latin typeface="Arial"/>
                <a:cs typeface="Arial"/>
              </a:rPr>
              <a:t>//with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attribute name="imgs",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e.g.: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&lt;img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src="img/01.png"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name="imgs"&gt;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$images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$</a:t>
            </a:r>
            <a:r>
              <a:rPr sz="800" spc="25" dirty="0">
                <a:latin typeface="Arial"/>
                <a:cs typeface="Arial"/>
              </a:rPr>
              <a:t>(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'#ictskills</a:t>
            </a:r>
            <a:r>
              <a:rPr sz="800"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imgs</a:t>
            </a:r>
            <a:r>
              <a:rPr sz="800" spc="5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[name=\'imgs\']'</a:t>
            </a:r>
            <a:r>
              <a:rPr sz="800" spc="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images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Courier New"/>
                <a:cs typeface="Courier New"/>
              </a:rPr>
              <a:t>each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'Image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height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"/>
                <a:cs typeface="Arial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290" dirty="0">
                <a:latin typeface="Arial"/>
                <a:cs typeface="Arial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5" dirty="0">
                <a:latin typeface="Arial"/>
                <a:cs typeface="Arial"/>
              </a:rPr>
              <a:t>).</a:t>
            </a:r>
            <a:r>
              <a:rPr sz="800" spc="-5" dirty="0">
                <a:latin typeface="Courier New"/>
                <a:cs typeface="Courier New"/>
              </a:rPr>
              <a:t>height</a:t>
            </a:r>
            <a:r>
              <a:rPr sz="800" spc="-5" dirty="0">
                <a:latin typeface="Arial"/>
                <a:cs typeface="Arial"/>
              </a:rPr>
              <a:t>());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Hide </a:t>
            </a:r>
            <a:r>
              <a:rPr spc="35" dirty="0"/>
              <a:t>| </a:t>
            </a:r>
            <a:r>
              <a:rPr spc="-95" dirty="0"/>
              <a:t>Reveal</a:t>
            </a:r>
            <a:r>
              <a:rPr spc="190" dirty="0"/>
              <a:t> </a:t>
            </a:r>
            <a:r>
              <a:rPr spc="-70" dirty="0"/>
              <a:t>Elements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spc="-20" dirty="0"/>
              <a:t>Native</a:t>
            </a:r>
            <a:r>
              <a:rPr sz="900" spc="105" dirty="0"/>
              <a:t> </a:t>
            </a:r>
            <a:r>
              <a:rPr sz="900" spc="-20" dirty="0"/>
              <a:t>JavaScript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8089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1696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50426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5506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5947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10260"/>
            <a:ext cx="50751" cy="606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53323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3641"/>
                </a:lnTo>
                <a:lnTo>
                  <a:pt x="4008" y="683366"/>
                </a:lnTo>
                <a:lnTo>
                  <a:pt x="14922" y="699518"/>
                </a:lnTo>
                <a:lnTo>
                  <a:pt x="31075" y="710433"/>
                </a:lnTo>
                <a:lnTo>
                  <a:pt x="50800" y="714441"/>
                </a:lnTo>
                <a:lnTo>
                  <a:pt x="3938852" y="714441"/>
                </a:lnTo>
                <a:lnTo>
                  <a:pt x="3958576" y="710433"/>
                </a:lnTo>
                <a:lnTo>
                  <a:pt x="3974729" y="699518"/>
                </a:lnTo>
                <a:lnTo>
                  <a:pt x="3985644" y="683366"/>
                </a:lnTo>
                <a:lnTo>
                  <a:pt x="3989652" y="6636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97560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6384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84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721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59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6058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79467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78197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83277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656384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707165"/>
            <a:ext cx="50751" cy="1087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650228"/>
            <a:ext cx="3989704" cy="1195705"/>
          </a:xfrm>
          <a:custGeom>
            <a:avLst/>
            <a:gdLst/>
            <a:ahLst/>
            <a:cxnLst/>
            <a:rect l="l" t="t" r="r" b="b"/>
            <a:pathLst>
              <a:path w="3989704" h="1195705">
                <a:moveTo>
                  <a:pt x="3989652" y="0"/>
                </a:moveTo>
                <a:lnTo>
                  <a:pt x="0" y="0"/>
                </a:lnTo>
                <a:lnTo>
                  <a:pt x="0" y="1144444"/>
                </a:lnTo>
                <a:lnTo>
                  <a:pt x="4008" y="1164169"/>
                </a:lnTo>
                <a:lnTo>
                  <a:pt x="14922" y="1180322"/>
                </a:lnTo>
                <a:lnTo>
                  <a:pt x="31075" y="1191236"/>
                </a:lnTo>
                <a:lnTo>
                  <a:pt x="50800" y="1195244"/>
                </a:lnTo>
                <a:lnTo>
                  <a:pt x="3938852" y="1195244"/>
                </a:lnTo>
                <a:lnTo>
                  <a:pt x="3958576" y="1191236"/>
                </a:lnTo>
                <a:lnTo>
                  <a:pt x="3974729" y="1180322"/>
                </a:lnTo>
                <a:lnTo>
                  <a:pt x="3985644" y="1164169"/>
                </a:lnTo>
                <a:lnTo>
                  <a:pt x="3989652" y="11444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694465"/>
            <a:ext cx="0" cy="1119505"/>
          </a:xfrm>
          <a:custGeom>
            <a:avLst/>
            <a:gdLst/>
            <a:ahLst/>
            <a:cxnLst/>
            <a:rect l="l" t="t" r="r" b="b"/>
            <a:pathLst>
              <a:path h="1119505">
                <a:moveTo>
                  <a:pt x="0" y="111925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681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669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6563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835152"/>
            <a:ext cx="3157220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  <a:spcBef>
                <a:spcPts val="525"/>
              </a:spcBef>
            </a:pPr>
            <a:r>
              <a:rPr sz="800" spc="65" dirty="0">
                <a:latin typeface="Arial"/>
                <a:cs typeface="Arial"/>
              </a:rPr>
              <a:t>&lt;</a:t>
            </a:r>
            <a:r>
              <a:rPr sz="800" spc="65" dirty="0">
                <a:latin typeface="Courier New"/>
                <a:cs typeface="Courier New"/>
              </a:rPr>
              <a:t>p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id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"text"</a:t>
            </a:r>
            <a:r>
              <a:rPr sz="800" spc="15" dirty="0">
                <a:latin typeface="Arial"/>
                <a:cs typeface="Arial"/>
              </a:rPr>
              <a:t>&gt;</a:t>
            </a:r>
            <a:r>
              <a:rPr sz="800" spc="15" dirty="0">
                <a:latin typeface="Courier New"/>
                <a:cs typeface="Courier New"/>
              </a:rPr>
              <a:t>Watch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me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appear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and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disappear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p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onclick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"hide()"</a:t>
            </a:r>
            <a:r>
              <a:rPr sz="800" spc="5" dirty="0">
                <a:latin typeface="Arial"/>
                <a:cs typeface="Arial"/>
              </a:rPr>
              <a:t>&gt;</a:t>
            </a:r>
            <a:r>
              <a:rPr sz="800" spc="5" dirty="0">
                <a:latin typeface="Courier New"/>
                <a:cs typeface="Courier New"/>
              </a:rPr>
              <a:t>Hide</a:t>
            </a:r>
            <a:r>
              <a:rPr sz="800" spc="5" dirty="0">
                <a:latin typeface="Arial"/>
                <a:cs typeface="Arial"/>
              </a:rPr>
              <a:t>&lt;/</a:t>
            </a:r>
            <a:r>
              <a:rPr sz="800" spc="5" dirty="0">
                <a:latin typeface="Courier New"/>
                <a:cs typeface="Courier New"/>
              </a:rPr>
              <a:t>button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onclick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"reveal()"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Reveal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button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756285" algn="ctr">
              <a:lnSpc>
                <a:spcPct val="100000"/>
              </a:lnSpc>
              <a:spcBef>
                <a:spcPts val="655"/>
              </a:spcBef>
            </a:pPr>
            <a:r>
              <a:rPr sz="1100" spc="-40" dirty="0">
                <a:latin typeface="Arial"/>
                <a:cs typeface="Arial"/>
              </a:rPr>
              <a:t>JavaScript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0" dirty="0">
                <a:latin typeface="Courier New"/>
                <a:cs typeface="Courier New"/>
              </a:rPr>
              <a:t>hide</a:t>
            </a:r>
            <a:r>
              <a:rPr sz="800" spc="-20" dirty="0">
                <a:latin typeface="Arial"/>
                <a:cs typeface="Arial"/>
              </a:rPr>
              <a:t>()</a:t>
            </a:r>
            <a:r>
              <a:rPr sz="800" spc="-1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document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getElementById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'text'</a:t>
            </a:r>
            <a:r>
              <a:rPr sz="800" spc="-40" dirty="0">
                <a:latin typeface="Arial"/>
                <a:cs typeface="Arial"/>
              </a:rPr>
              <a:t>).</a:t>
            </a:r>
            <a:r>
              <a:rPr sz="800" spc="-40" dirty="0">
                <a:latin typeface="Courier New"/>
                <a:cs typeface="Courier New"/>
              </a:rPr>
              <a:t>style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visibility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'hidden'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reveal</a:t>
            </a:r>
            <a:r>
              <a:rPr sz="800" spc="-30" dirty="0">
                <a:latin typeface="Arial"/>
                <a:cs typeface="Arial"/>
              </a:rPr>
              <a:t>()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document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getElementById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'text'</a:t>
            </a:r>
            <a:r>
              <a:rPr sz="800" spc="-40" dirty="0">
                <a:latin typeface="Arial"/>
                <a:cs typeface="Arial"/>
              </a:rPr>
              <a:t>).</a:t>
            </a:r>
            <a:r>
              <a:rPr sz="800" spc="-40" dirty="0">
                <a:latin typeface="Courier New"/>
                <a:cs typeface="Courier New"/>
              </a:rPr>
              <a:t>style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visibility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'visible'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Hide </a:t>
            </a:r>
            <a:r>
              <a:rPr spc="35" dirty="0"/>
              <a:t>| </a:t>
            </a:r>
            <a:r>
              <a:rPr spc="-95" dirty="0"/>
              <a:t>Reveal</a:t>
            </a:r>
            <a:r>
              <a:rPr spc="190" dirty="0"/>
              <a:t> </a:t>
            </a:r>
            <a:r>
              <a:rPr spc="-70" dirty="0"/>
              <a:t>Elements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</a:t>
            </a:r>
            <a:r>
              <a:rPr sz="900" spc="-5" dirty="0"/>
              <a:t> </a:t>
            </a:r>
            <a:r>
              <a:rPr sz="900" spc="-20" dirty="0"/>
              <a:t>jQuery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8089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1696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50426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5506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5947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10260"/>
            <a:ext cx="50751" cy="606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53323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3641"/>
                </a:lnTo>
                <a:lnTo>
                  <a:pt x="4008" y="683366"/>
                </a:lnTo>
                <a:lnTo>
                  <a:pt x="14922" y="699518"/>
                </a:lnTo>
                <a:lnTo>
                  <a:pt x="31075" y="710433"/>
                </a:lnTo>
                <a:lnTo>
                  <a:pt x="50800" y="714441"/>
                </a:lnTo>
                <a:lnTo>
                  <a:pt x="3938852" y="714441"/>
                </a:lnTo>
                <a:lnTo>
                  <a:pt x="3958576" y="710433"/>
                </a:lnTo>
                <a:lnTo>
                  <a:pt x="3974729" y="699518"/>
                </a:lnTo>
                <a:lnTo>
                  <a:pt x="3985644" y="683366"/>
                </a:lnTo>
                <a:lnTo>
                  <a:pt x="3989652" y="6636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97560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6384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84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721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59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6058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79467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78197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83277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656384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707165"/>
            <a:ext cx="50751" cy="1087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650228"/>
            <a:ext cx="3989704" cy="1195705"/>
          </a:xfrm>
          <a:custGeom>
            <a:avLst/>
            <a:gdLst/>
            <a:ahLst/>
            <a:cxnLst/>
            <a:rect l="l" t="t" r="r" b="b"/>
            <a:pathLst>
              <a:path w="3989704" h="1195705">
                <a:moveTo>
                  <a:pt x="3989652" y="0"/>
                </a:moveTo>
                <a:lnTo>
                  <a:pt x="0" y="0"/>
                </a:lnTo>
                <a:lnTo>
                  <a:pt x="0" y="1144444"/>
                </a:lnTo>
                <a:lnTo>
                  <a:pt x="4008" y="1164169"/>
                </a:lnTo>
                <a:lnTo>
                  <a:pt x="14922" y="1180322"/>
                </a:lnTo>
                <a:lnTo>
                  <a:pt x="31075" y="1191236"/>
                </a:lnTo>
                <a:lnTo>
                  <a:pt x="50800" y="1195244"/>
                </a:lnTo>
                <a:lnTo>
                  <a:pt x="3938852" y="1195244"/>
                </a:lnTo>
                <a:lnTo>
                  <a:pt x="3958576" y="1191236"/>
                </a:lnTo>
                <a:lnTo>
                  <a:pt x="3974729" y="1180322"/>
                </a:lnTo>
                <a:lnTo>
                  <a:pt x="3985644" y="1164169"/>
                </a:lnTo>
                <a:lnTo>
                  <a:pt x="3989652" y="11444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694465"/>
            <a:ext cx="0" cy="1119505"/>
          </a:xfrm>
          <a:custGeom>
            <a:avLst/>
            <a:gdLst/>
            <a:ahLst/>
            <a:cxnLst/>
            <a:rect l="l" t="t" r="r" b="b"/>
            <a:pathLst>
              <a:path h="1119505">
                <a:moveTo>
                  <a:pt x="0" y="111925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681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669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6563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835152"/>
            <a:ext cx="2699385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  <a:spcBef>
                <a:spcPts val="525"/>
              </a:spcBef>
            </a:pPr>
            <a:r>
              <a:rPr sz="800" spc="65" dirty="0">
                <a:latin typeface="Arial"/>
                <a:cs typeface="Arial"/>
              </a:rPr>
              <a:t>&lt;</a:t>
            </a:r>
            <a:r>
              <a:rPr sz="800" spc="65" dirty="0">
                <a:latin typeface="Courier New"/>
                <a:cs typeface="Courier New"/>
              </a:rPr>
              <a:t>p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id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"text"</a:t>
            </a:r>
            <a:r>
              <a:rPr sz="800" spc="15" dirty="0">
                <a:latin typeface="Arial"/>
                <a:cs typeface="Arial"/>
              </a:rPr>
              <a:t>&gt;</a:t>
            </a:r>
            <a:r>
              <a:rPr sz="800" spc="15" dirty="0">
                <a:latin typeface="Courier New"/>
                <a:cs typeface="Courier New"/>
              </a:rPr>
              <a:t>Watch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me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appear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and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disappear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p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onclick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"hide()"</a:t>
            </a:r>
            <a:r>
              <a:rPr sz="800" spc="5" dirty="0">
                <a:latin typeface="Arial"/>
                <a:cs typeface="Arial"/>
              </a:rPr>
              <a:t>&gt;</a:t>
            </a:r>
            <a:r>
              <a:rPr sz="800" spc="5" dirty="0">
                <a:latin typeface="Courier New"/>
                <a:cs typeface="Courier New"/>
              </a:rPr>
              <a:t>Hide</a:t>
            </a:r>
            <a:r>
              <a:rPr sz="800" spc="5" dirty="0">
                <a:latin typeface="Arial"/>
                <a:cs typeface="Arial"/>
              </a:rPr>
              <a:t>&lt;/</a:t>
            </a:r>
            <a:r>
              <a:rPr sz="800" spc="5" dirty="0">
                <a:latin typeface="Courier New"/>
                <a:cs typeface="Courier New"/>
              </a:rPr>
              <a:t>button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onclick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"reveal()"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Reveal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button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764664">
              <a:lnSpc>
                <a:spcPct val="100000"/>
              </a:lnSpc>
              <a:spcBef>
                <a:spcPts val="655"/>
              </a:spcBef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  <a:p>
            <a:pPr marL="60960">
              <a:lnSpc>
                <a:spcPts val="955"/>
              </a:lnSpc>
              <a:spcBef>
                <a:spcPts val="525"/>
              </a:spcBef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18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hide</a:t>
            </a:r>
            <a:r>
              <a:rPr sz="800" spc="-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1652270" algn="ctr">
              <a:lnSpc>
                <a:spcPts val="944"/>
              </a:lnSpc>
            </a:pPr>
            <a:r>
              <a:rPr sz="800" spc="25" dirty="0">
                <a:latin typeface="Courier New"/>
                <a:cs typeface="Courier New"/>
              </a:rPr>
              <a:t>$</a:t>
            </a:r>
            <a:r>
              <a:rPr sz="800" spc="25" dirty="0">
                <a:latin typeface="Arial"/>
                <a:cs typeface="Arial"/>
              </a:rPr>
              <a:t>(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'#text'</a:t>
            </a:r>
            <a:r>
              <a:rPr sz="800" spc="25" dirty="0">
                <a:latin typeface="Arial"/>
                <a:cs typeface="Arial"/>
              </a:rPr>
              <a:t>).</a:t>
            </a:r>
            <a:r>
              <a:rPr sz="800" spc="25" dirty="0">
                <a:latin typeface="Courier New"/>
                <a:cs typeface="Courier New"/>
              </a:rPr>
              <a:t>hide</a:t>
            </a:r>
            <a:r>
              <a:rPr sz="800" spc="25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reveal</a:t>
            </a:r>
            <a:r>
              <a:rPr sz="800" spc="-30" dirty="0">
                <a:latin typeface="Arial"/>
                <a:cs typeface="Arial"/>
              </a:rPr>
              <a:t>()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1652270" algn="ctr">
              <a:lnSpc>
                <a:spcPts val="944"/>
              </a:lnSpc>
            </a:pPr>
            <a:r>
              <a:rPr sz="800" spc="25" dirty="0">
                <a:latin typeface="Courier New"/>
                <a:cs typeface="Courier New"/>
              </a:rPr>
              <a:t>$</a:t>
            </a:r>
            <a:r>
              <a:rPr sz="800" spc="25" dirty="0">
                <a:latin typeface="Arial"/>
                <a:cs typeface="Arial"/>
              </a:rPr>
              <a:t>(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'#text'</a:t>
            </a:r>
            <a:r>
              <a:rPr sz="800" spc="25" dirty="0">
                <a:latin typeface="Arial"/>
                <a:cs typeface="Arial"/>
              </a:rPr>
              <a:t>).</a:t>
            </a:r>
            <a:r>
              <a:rPr sz="800" spc="25" dirty="0">
                <a:latin typeface="Courier New"/>
                <a:cs typeface="Courier New"/>
              </a:rPr>
              <a:t>show</a:t>
            </a:r>
            <a:r>
              <a:rPr sz="800" spc="25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Semantic</a:t>
            </a:r>
            <a:r>
              <a:rPr spc="-5" dirty="0"/>
              <a:t> </a:t>
            </a:r>
            <a:r>
              <a:rPr spc="-40" dirty="0"/>
              <a:t>UI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Enable </a:t>
            </a:r>
            <a:r>
              <a:rPr sz="900" spc="-20" dirty="0"/>
              <a:t>Dropdown </a:t>
            </a:r>
            <a:r>
              <a:rPr sz="900" spc="-30" dirty="0"/>
              <a:t>Box </a:t>
            </a:r>
            <a:r>
              <a:rPr sz="900" spc="-40" dirty="0"/>
              <a:t>using </a:t>
            </a:r>
            <a:r>
              <a:rPr sz="900" spc="60" dirty="0"/>
              <a:t> </a:t>
            </a:r>
            <a:r>
              <a:rPr sz="900" spc="-30" dirty="0"/>
              <a:t>JQuery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66466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21411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20141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25221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71522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766008"/>
            <a:ext cx="50751" cy="1448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09071"/>
            <a:ext cx="3989704" cy="1556385"/>
          </a:xfrm>
          <a:custGeom>
            <a:avLst/>
            <a:gdLst/>
            <a:ahLst/>
            <a:cxnLst/>
            <a:rect l="l" t="t" r="r" b="b"/>
            <a:pathLst>
              <a:path w="3989704" h="1556385">
                <a:moveTo>
                  <a:pt x="3989652" y="0"/>
                </a:moveTo>
                <a:lnTo>
                  <a:pt x="0" y="0"/>
                </a:lnTo>
                <a:lnTo>
                  <a:pt x="0" y="1505046"/>
                </a:lnTo>
                <a:lnTo>
                  <a:pt x="4008" y="1524771"/>
                </a:lnTo>
                <a:lnTo>
                  <a:pt x="14922" y="1540924"/>
                </a:lnTo>
                <a:lnTo>
                  <a:pt x="31075" y="1551838"/>
                </a:lnTo>
                <a:lnTo>
                  <a:pt x="50800" y="1555847"/>
                </a:lnTo>
                <a:lnTo>
                  <a:pt x="3938852" y="1555847"/>
                </a:lnTo>
                <a:lnTo>
                  <a:pt x="3958576" y="1551838"/>
                </a:lnTo>
                <a:lnTo>
                  <a:pt x="3974729" y="1540924"/>
                </a:lnTo>
                <a:lnTo>
                  <a:pt x="3985644" y="1524771"/>
                </a:lnTo>
                <a:lnTo>
                  <a:pt x="3989652" y="150504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753308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147985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7406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279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152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230296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301103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998330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304913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2353538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404326"/>
            <a:ext cx="50751" cy="6067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2347389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3641"/>
                </a:lnTo>
                <a:lnTo>
                  <a:pt x="4008" y="683366"/>
                </a:lnTo>
                <a:lnTo>
                  <a:pt x="14922" y="699518"/>
                </a:lnTo>
                <a:lnTo>
                  <a:pt x="31075" y="710433"/>
                </a:lnTo>
                <a:lnTo>
                  <a:pt x="50800" y="714441"/>
                </a:lnTo>
                <a:lnTo>
                  <a:pt x="3938852" y="714441"/>
                </a:lnTo>
                <a:lnTo>
                  <a:pt x="3958576" y="710433"/>
                </a:lnTo>
                <a:lnTo>
                  <a:pt x="3974729" y="699518"/>
                </a:lnTo>
                <a:lnTo>
                  <a:pt x="3985644" y="683366"/>
                </a:lnTo>
                <a:lnTo>
                  <a:pt x="3989652" y="6636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391626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6384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3789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3662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3535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690905"/>
            <a:ext cx="3168650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25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 </a:t>
            </a:r>
            <a:r>
              <a:rPr sz="800" spc="1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10" dirty="0">
                <a:latin typeface="Arial"/>
                <a:cs typeface="Arial"/>
              </a:rPr>
              <a:t>=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"ui</a:t>
            </a:r>
            <a:r>
              <a:rPr sz="800" spc="-1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selection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dropdown"</a:t>
            </a:r>
            <a:r>
              <a:rPr sz="800" spc="1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0" dirty="0">
                <a:latin typeface="Arial"/>
                <a:cs typeface="Arial"/>
              </a:rPr>
              <a:t>&lt;</a:t>
            </a:r>
            <a:r>
              <a:rPr sz="800" spc="-20" dirty="0">
                <a:latin typeface="Courier New"/>
                <a:cs typeface="Courier New"/>
              </a:rPr>
              <a:t>input</a:t>
            </a:r>
            <a:r>
              <a:rPr sz="800" spc="-17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name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"amountDonated" </a:t>
            </a:r>
            <a:r>
              <a:rPr sz="800" spc="15" dirty="0">
                <a:latin typeface="Courier New"/>
                <a:cs typeface="Courier New"/>
              </a:rPr>
              <a:t>type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"hidden"</a:t>
            </a:r>
            <a:r>
              <a:rPr sz="800" spc="1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</a:t>
            </a:r>
            <a:r>
              <a:rPr sz="800" spc="-170" dirty="0">
                <a:latin typeface="Courier New"/>
                <a:cs typeface="Courier New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"default 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text"</a:t>
            </a:r>
            <a:r>
              <a:rPr sz="800" spc="20" dirty="0">
                <a:latin typeface="Arial"/>
                <a:cs typeface="Arial"/>
              </a:rPr>
              <a:t>&gt;</a:t>
            </a:r>
            <a:r>
              <a:rPr sz="800" spc="20" dirty="0">
                <a:latin typeface="Courier New"/>
                <a:cs typeface="Courier New"/>
              </a:rPr>
              <a:t>Amount</a:t>
            </a:r>
            <a:r>
              <a:rPr sz="800" spc="20" dirty="0">
                <a:latin typeface="Arial"/>
                <a:cs typeface="Arial"/>
              </a:rPr>
              <a:t>&lt;/</a:t>
            </a:r>
            <a:r>
              <a:rPr sz="800" spc="20" dirty="0">
                <a:latin typeface="Courier New"/>
                <a:cs typeface="Courier New"/>
              </a:rPr>
              <a:t>div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65" dirty="0">
                <a:latin typeface="Arial"/>
                <a:cs typeface="Arial"/>
              </a:rPr>
              <a:t>&lt;</a:t>
            </a:r>
            <a:r>
              <a:rPr sz="800" spc="65" dirty="0">
                <a:latin typeface="Courier New"/>
                <a:cs typeface="Courier New"/>
              </a:rPr>
              <a:t>i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"dropdown </a:t>
            </a:r>
            <a:r>
              <a:rPr sz="800" spc="75" dirty="0">
                <a:solidFill>
                  <a:srgbClr val="9F20EF"/>
                </a:solidFill>
                <a:latin typeface="Arial"/>
                <a:cs typeface="Arial"/>
              </a:rPr>
              <a:t>icon"</a:t>
            </a:r>
            <a:r>
              <a:rPr sz="800" spc="75" dirty="0">
                <a:latin typeface="Arial"/>
                <a:cs typeface="Arial"/>
              </a:rPr>
              <a:t>&gt;&lt;/</a:t>
            </a:r>
            <a:r>
              <a:rPr sz="800" spc="75" dirty="0">
                <a:latin typeface="Courier New"/>
                <a:cs typeface="Courier New"/>
              </a:rPr>
              <a:t>i</a:t>
            </a:r>
            <a:r>
              <a:rPr sz="800" spc="7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"menu"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 </a:t>
            </a:r>
            <a:r>
              <a:rPr sz="800" spc="1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"item"</a:t>
            </a:r>
            <a:r>
              <a:rPr sz="800" spc="-1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data</a:t>
            </a:r>
            <a:r>
              <a:rPr sz="800" i="1" spc="10" dirty="0">
                <a:latin typeface="Arial"/>
                <a:cs typeface="Arial"/>
              </a:rPr>
              <a:t>−</a:t>
            </a:r>
            <a:r>
              <a:rPr sz="800" spc="10" dirty="0">
                <a:latin typeface="Courier New"/>
                <a:cs typeface="Courier New"/>
              </a:rPr>
              <a:t>value</a:t>
            </a:r>
            <a:r>
              <a:rPr sz="800" spc="10" dirty="0">
                <a:latin typeface="Arial"/>
                <a:cs typeface="Arial"/>
              </a:rPr>
              <a:t>=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"100"</a:t>
            </a:r>
            <a:r>
              <a:rPr sz="800" spc="10" dirty="0">
                <a:latin typeface="Arial"/>
                <a:cs typeface="Arial"/>
              </a:rPr>
              <a:t>&gt;</a:t>
            </a:r>
            <a:r>
              <a:rPr sz="800" spc="10" dirty="0">
                <a:latin typeface="Courier New"/>
                <a:cs typeface="Courier New"/>
              </a:rPr>
              <a:t>$100</a:t>
            </a:r>
            <a:r>
              <a:rPr sz="800" spc="10" dirty="0">
                <a:latin typeface="Arial"/>
                <a:cs typeface="Arial"/>
              </a:rPr>
              <a:t>&lt;/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spc="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 </a:t>
            </a:r>
            <a:r>
              <a:rPr sz="800" spc="1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"item"</a:t>
            </a:r>
            <a:r>
              <a:rPr sz="800" spc="-1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data</a:t>
            </a:r>
            <a:r>
              <a:rPr sz="800" i="1" spc="10" dirty="0">
                <a:latin typeface="Arial"/>
                <a:cs typeface="Arial"/>
              </a:rPr>
              <a:t>−</a:t>
            </a:r>
            <a:r>
              <a:rPr sz="800" spc="10" dirty="0">
                <a:latin typeface="Courier New"/>
                <a:cs typeface="Courier New"/>
              </a:rPr>
              <a:t>value</a:t>
            </a:r>
            <a:r>
              <a:rPr sz="800" spc="10" dirty="0">
                <a:latin typeface="Arial"/>
                <a:cs typeface="Arial"/>
              </a:rPr>
              <a:t>=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"200"</a:t>
            </a:r>
            <a:r>
              <a:rPr sz="800" spc="10" dirty="0">
                <a:latin typeface="Arial"/>
                <a:cs typeface="Arial"/>
              </a:rPr>
              <a:t>&gt;</a:t>
            </a:r>
            <a:r>
              <a:rPr sz="800" spc="10" dirty="0">
                <a:latin typeface="Courier New"/>
                <a:cs typeface="Courier New"/>
              </a:rPr>
              <a:t>$200</a:t>
            </a:r>
            <a:r>
              <a:rPr sz="800" spc="10" dirty="0">
                <a:latin typeface="Arial"/>
                <a:cs typeface="Arial"/>
              </a:rPr>
              <a:t>&lt;/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spc="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 </a:t>
            </a:r>
            <a:r>
              <a:rPr sz="800" spc="1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"item"</a:t>
            </a:r>
            <a:r>
              <a:rPr sz="800" spc="-1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data</a:t>
            </a:r>
            <a:r>
              <a:rPr sz="800" i="1" spc="10" dirty="0">
                <a:latin typeface="Arial"/>
                <a:cs typeface="Arial"/>
              </a:rPr>
              <a:t>−</a:t>
            </a:r>
            <a:r>
              <a:rPr sz="800" spc="10" dirty="0">
                <a:latin typeface="Courier New"/>
                <a:cs typeface="Courier New"/>
              </a:rPr>
              <a:t>value</a:t>
            </a:r>
            <a:r>
              <a:rPr sz="800" spc="10" dirty="0">
                <a:latin typeface="Arial"/>
                <a:cs typeface="Arial"/>
              </a:rPr>
              <a:t>=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"300"</a:t>
            </a:r>
            <a:r>
              <a:rPr sz="800" spc="10" dirty="0">
                <a:latin typeface="Arial"/>
                <a:cs typeface="Arial"/>
              </a:rPr>
              <a:t>&gt;</a:t>
            </a:r>
            <a:r>
              <a:rPr sz="800" spc="10" dirty="0">
                <a:latin typeface="Courier New"/>
                <a:cs typeface="Courier New"/>
              </a:rPr>
              <a:t>$300</a:t>
            </a:r>
            <a:r>
              <a:rPr sz="800" spc="10" dirty="0">
                <a:latin typeface="Arial"/>
                <a:cs typeface="Arial"/>
              </a:rPr>
              <a:t>&lt;/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spc="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65" dirty="0">
                <a:latin typeface="Arial"/>
                <a:cs typeface="Arial"/>
              </a:rPr>
              <a:t>&lt;/</a:t>
            </a:r>
            <a:r>
              <a:rPr sz="800" spc="65" dirty="0">
                <a:latin typeface="Courier New"/>
                <a:cs typeface="Courier New"/>
              </a:rPr>
              <a:t>div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65" dirty="0">
                <a:latin typeface="Arial"/>
                <a:cs typeface="Arial"/>
              </a:rPr>
              <a:t>&lt;/</a:t>
            </a:r>
            <a:r>
              <a:rPr sz="800" spc="65" dirty="0">
                <a:latin typeface="Courier New"/>
                <a:cs typeface="Courier New"/>
              </a:rPr>
              <a:t>div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764664">
              <a:lnSpc>
                <a:spcPct val="100000"/>
              </a:lnSpc>
              <a:spcBef>
                <a:spcPts val="655"/>
              </a:spcBef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//Ensure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you 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use 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latest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version</a:t>
            </a:r>
            <a:r>
              <a:rPr sz="800" spc="114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  <a:hlinkClick r:id="rId10"/>
              </a:rPr>
              <a:t>http://code.jquery.com/jquery</a:t>
            </a:r>
            <a:r>
              <a:rPr sz="800" i="1" spc="25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latest.min.js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&lt;</a:t>
            </a:r>
            <a:r>
              <a:rPr sz="800" dirty="0">
                <a:latin typeface="Courier New"/>
                <a:cs typeface="Courier New"/>
              </a:rPr>
              <a:t>script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$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'.ui.selection.dropdown'</a:t>
            </a:r>
            <a:r>
              <a:rPr sz="800" dirty="0">
                <a:latin typeface="Arial"/>
                <a:cs typeface="Arial"/>
              </a:rPr>
              <a:t>).</a:t>
            </a:r>
            <a:r>
              <a:rPr sz="800" dirty="0">
                <a:latin typeface="Courier New"/>
                <a:cs typeface="Courier New"/>
              </a:rPr>
              <a:t>dropdown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'enable'</a:t>
            </a:r>
            <a:r>
              <a:rPr sz="800" dirty="0">
                <a:latin typeface="Arial"/>
                <a:cs typeface="Arial"/>
              </a:rPr>
              <a:t>);&lt;/</a:t>
            </a:r>
            <a:r>
              <a:rPr sz="800" dirty="0">
                <a:latin typeface="Courier New"/>
                <a:cs typeface="Courier New"/>
              </a:rPr>
              <a:t>script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The</a:t>
            </a:r>
            <a:r>
              <a:rPr spc="-15" dirty="0"/>
              <a:t> </a:t>
            </a:r>
            <a:r>
              <a:rPr spc="-5" dirty="0"/>
              <a:t>DOM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Concluding </a:t>
            </a:r>
            <a:r>
              <a:rPr sz="900" spc="10" dirty="0"/>
              <a:t>with </a:t>
            </a:r>
            <a:r>
              <a:rPr sz="900" spc="-55" dirty="0"/>
              <a:t>one  </a:t>
            </a:r>
            <a:r>
              <a:rPr sz="900" spc="-25" dirty="0"/>
              <a:t>expert’s</a:t>
            </a:r>
            <a:r>
              <a:rPr sz="900" spc="65" dirty="0"/>
              <a:t> </a:t>
            </a:r>
            <a:r>
              <a:rPr sz="900" spc="-35" dirty="0"/>
              <a:t>view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387703"/>
            <a:ext cx="1927225" cy="90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DOM </a:t>
            </a:r>
            <a:r>
              <a:rPr sz="1100" spc="-30" dirty="0">
                <a:latin typeface="Arial"/>
                <a:cs typeface="Arial"/>
              </a:rPr>
              <a:t>(Document Object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Model)</a:t>
            </a:r>
            <a:endParaRPr sz="1100" dirty="0">
              <a:latin typeface="Arial"/>
              <a:cs typeface="Arial"/>
            </a:endParaRPr>
          </a:p>
          <a:p>
            <a:pPr marL="289560" marR="10795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35" dirty="0">
                <a:latin typeface="Arial"/>
                <a:cs typeface="Arial"/>
              </a:rPr>
              <a:t>"A </a:t>
            </a:r>
            <a:r>
              <a:rPr sz="1100" spc="-45" dirty="0">
                <a:latin typeface="Arial"/>
                <a:cs typeface="Arial"/>
              </a:rPr>
              <a:t>vast </a:t>
            </a:r>
            <a:r>
              <a:rPr sz="1100" spc="-75" dirty="0">
                <a:latin typeface="Arial"/>
                <a:cs typeface="Arial"/>
              </a:rPr>
              <a:t>source </a:t>
            </a:r>
            <a:r>
              <a:rPr sz="1100" spc="-20" dirty="0">
                <a:latin typeface="Arial"/>
                <a:cs typeface="Arial"/>
              </a:rPr>
              <a:t>of  </a:t>
            </a:r>
            <a:r>
              <a:rPr sz="1100" spc="-30" dirty="0">
                <a:latin typeface="Arial"/>
                <a:cs typeface="Arial"/>
              </a:rPr>
              <a:t>incompatibilites, </a:t>
            </a:r>
            <a:r>
              <a:rPr sz="1100" spc="-50" dirty="0">
                <a:latin typeface="Arial"/>
                <a:cs typeface="Arial"/>
              </a:rPr>
              <a:t>pain </a:t>
            </a:r>
            <a:r>
              <a:rPr sz="1100" spc="-70" dirty="0">
                <a:latin typeface="Arial"/>
                <a:cs typeface="Arial"/>
              </a:rPr>
              <a:t>and  </a:t>
            </a:r>
            <a:r>
              <a:rPr sz="1100" spc="-40" dirty="0">
                <a:latin typeface="Arial"/>
                <a:cs typeface="Arial"/>
              </a:rPr>
              <a:t>misery" </a:t>
            </a:r>
            <a:r>
              <a:rPr sz="1100" spc="-60" dirty="0" smtClean="0">
                <a:latin typeface="Arial"/>
                <a:cs typeface="Arial"/>
              </a:rPr>
              <a:t>–</a:t>
            </a:r>
            <a:r>
              <a:rPr lang="en-IE" sz="1100" spc="-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Douglas</a:t>
            </a:r>
            <a:r>
              <a:rPr sz="1100" spc="11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Crockford</a:t>
            </a:r>
            <a:r>
              <a:rPr lang="en-IE" sz="1100" spc="-40" dirty="0" smtClean="0">
                <a:latin typeface="Arial"/>
                <a:cs typeface="Arial"/>
              </a:rPr>
              <a:t> (2006)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998" y="1062482"/>
            <a:ext cx="971993" cy="140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Summ</a:t>
            </a:r>
            <a:r>
              <a:rPr spc="-110" dirty="0"/>
              <a:t>a</a:t>
            </a:r>
            <a:r>
              <a:rPr spc="-30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04" y="1291793"/>
            <a:ext cx="264477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Document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35" dirty="0">
                <a:latin typeface="Arial"/>
                <a:cs typeface="Arial"/>
              </a:rPr>
              <a:t>Model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(DOM)</a:t>
            </a:r>
            <a:endParaRPr sz="11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15" dirty="0">
                <a:latin typeface="Arial"/>
                <a:cs typeface="Arial"/>
              </a:rPr>
              <a:t>HTML </a:t>
            </a:r>
            <a:r>
              <a:rPr sz="1000" spc="-80" dirty="0">
                <a:latin typeface="Arial"/>
                <a:cs typeface="Arial"/>
              </a:rPr>
              <a:t>page </a:t>
            </a:r>
            <a:r>
              <a:rPr sz="1000" spc="-40" dirty="0" smtClean="0">
                <a:latin typeface="Arial"/>
                <a:cs typeface="Arial"/>
              </a:rPr>
              <a:t>underlying </a:t>
            </a:r>
            <a:r>
              <a:rPr sz="1000" spc="-35" dirty="0" smtClean="0">
                <a:latin typeface="Arial"/>
                <a:cs typeface="Arial"/>
              </a:rPr>
              <a:t>data</a:t>
            </a:r>
            <a:r>
              <a:rPr lang="en-IE" sz="1000" spc="75" dirty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structure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5" dirty="0">
                <a:latin typeface="Arial"/>
                <a:cs typeface="Arial"/>
              </a:rPr>
              <a:t>Difficult </a:t>
            </a:r>
            <a:r>
              <a:rPr sz="1000" spc="-55" dirty="0">
                <a:latin typeface="Arial"/>
                <a:cs typeface="Arial"/>
              </a:rPr>
              <a:t>development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environment.</a:t>
            </a:r>
            <a:endParaRPr sz="1000" dirty="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15" dirty="0">
                <a:latin typeface="Arial"/>
                <a:cs typeface="Arial"/>
              </a:rPr>
              <a:t>Better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40" dirty="0">
                <a:latin typeface="Arial"/>
                <a:cs typeface="Arial"/>
              </a:rPr>
              <a:t>jQuery </a:t>
            </a:r>
            <a:r>
              <a:rPr sz="1000" spc="-45" dirty="0">
                <a:latin typeface="Arial"/>
                <a:cs typeface="Arial"/>
              </a:rPr>
              <a:t>v </a:t>
            </a:r>
            <a:r>
              <a:rPr sz="1000" spc="-35" dirty="0">
                <a:latin typeface="Arial"/>
                <a:cs typeface="Arial"/>
              </a:rPr>
              <a:t>native </a:t>
            </a:r>
            <a:r>
              <a:rPr sz="1000" spc="-35" dirty="0" smtClean="0">
                <a:latin typeface="Arial"/>
                <a:cs typeface="Arial"/>
              </a:rPr>
              <a:t>JavaScript</a:t>
            </a:r>
            <a:r>
              <a:rPr lang="en-IE" sz="1000" spc="-3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Document </a:t>
            </a:r>
            <a:r>
              <a:rPr sz="900" spc="-10" dirty="0"/>
              <a:t>Object</a:t>
            </a:r>
            <a:r>
              <a:rPr sz="900" spc="45" dirty="0"/>
              <a:t> </a:t>
            </a:r>
            <a:r>
              <a:rPr sz="900" spc="-15" dirty="0"/>
              <a:t>Model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730387"/>
            <a:ext cx="65468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75" dirty="0">
                <a:latin typeface="Arial"/>
                <a:cs typeface="Arial"/>
              </a:rPr>
              <a:t>DOM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592" y="842332"/>
            <a:ext cx="2021747" cy="1959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218965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276545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5" y="275275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280355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6" y="224022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2291021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2234083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2278321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22656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22529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22402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165531"/>
            <a:ext cx="3818890" cy="253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DOM</a:t>
            </a:r>
            <a:endParaRPr sz="1400" dirty="0">
              <a:latin typeface="Arial"/>
              <a:cs typeface="Arial"/>
            </a:endParaRPr>
          </a:p>
          <a:p>
            <a:pPr marL="264160" indent="-252095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Arial"/>
                <a:cs typeface="Arial"/>
              </a:rPr>
              <a:t>Document </a:t>
            </a:r>
            <a:r>
              <a:rPr sz="900" spc="-10" dirty="0">
                <a:latin typeface="Arial"/>
                <a:cs typeface="Arial"/>
              </a:rPr>
              <a:t>Object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Model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2652395" algn="ctr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75" dirty="0">
                <a:latin typeface="Arial"/>
                <a:cs typeface="Arial"/>
              </a:rPr>
              <a:t>DOM</a:t>
            </a:r>
            <a:endParaRPr sz="1100" dirty="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World </a:t>
            </a:r>
            <a:r>
              <a:rPr sz="1100" spc="-45" dirty="0">
                <a:latin typeface="Arial"/>
                <a:cs typeface="Arial"/>
              </a:rPr>
              <a:t>Wide </a:t>
            </a:r>
            <a:r>
              <a:rPr sz="1100" spc="-75" dirty="0">
                <a:latin typeface="Arial"/>
                <a:cs typeface="Arial"/>
              </a:rPr>
              <a:t>Web  </a:t>
            </a:r>
            <a:r>
              <a:rPr sz="1100" spc="-50" dirty="0">
                <a:latin typeface="Arial"/>
                <a:cs typeface="Arial"/>
              </a:rPr>
              <a:t>Consortium </a:t>
            </a:r>
            <a:r>
              <a:rPr sz="1100" spc="-20" dirty="0">
                <a:latin typeface="Arial"/>
                <a:cs typeface="Arial"/>
              </a:rPr>
              <a:t>(W3C) 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Standard</a:t>
            </a:r>
            <a:endParaRPr sz="1100" dirty="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60" dirty="0">
                <a:latin typeface="Arial"/>
                <a:cs typeface="Arial"/>
              </a:rPr>
              <a:t>Defines </a:t>
            </a:r>
            <a:r>
              <a:rPr sz="1100" spc="-50" dirty="0">
                <a:latin typeface="Arial"/>
                <a:cs typeface="Arial"/>
              </a:rPr>
              <a:t>standard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accessing  </a:t>
            </a:r>
            <a:r>
              <a:rPr sz="1100" spc="-90" dirty="0">
                <a:latin typeface="Arial"/>
                <a:cs typeface="Arial"/>
              </a:rPr>
              <a:t>web 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documents</a:t>
            </a:r>
            <a:endParaRPr sz="1100" dirty="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85" dirty="0">
                <a:latin typeface="Arial"/>
                <a:cs typeface="Arial"/>
              </a:rPr>
              <a:t>Represents 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displayed  </a:t>
            </a:r>
            <a:r>
              <a:rPr sz="1100" spc="-90" dirty="0">
                <a:latin typeface="Arial"/>
                <a:cs typeface="Arial"/>
              </a:rPr>
              <a:t>web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page</a:t>
            </a:r>
            <a:endParaRPr sz="1100" dirty="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75" dirty="0">
                <a:latin typeface="Arial"/>
                <a:cs typeface="Arial"/>
              </a:rPr>
              <a:t>Each  </a:t>
            </a:r>
            <a:r>
              <a:rPr sz="1100" spc="-55" dirty="0">
                <a:latin typeface="Arial"/>
                <a:cs typeface="Arial"/>
              </a:rPr>
              <a:t>element </a:t>
            </a:r>
            <a:r>
              <a:rPr sz="1100" spc="-70" dirty="0">
                <a:latin typeface="Arial"/>
                <a:cs typeface="Arial"/>
              </a:rPr>
              <a:t>represented 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DOM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its </a:t>
            </a:r>
            <a:r>
              <a:rPr sz="1100" spc="-65" dirty="0">
                <a:latin typeface="Arial"/>
                <a:cs typeface="Arial"/>
              </a:rPr>
              <a:t>own 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818515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819150" algn="l"/>
              </a:tabLst>
            </a:pPr>
            <a:r>
              <a:rPr sz="1000" spc="-85" dirty="0">
                <a:latin typeface="Arial"/>
                <a:cs typeface="Arial"/>
              </a:rPr>
              <a:t>Access  </a:t>
            </a:r>
            <a:r>
              <a:rPr sz="1000" spc="-60" dirty="0">
                <a:latin typeface="Arial"/>
                <a:cs typeface="Arial"/>
              </a:rPr>
              <a:t>and  </a:t>
            </a:r>
            <a:r>
              <a:rPr sz="1000" spc="-25" dirty="0">
                <a:latin typeface="Arial"/>
                <a:cs typeface="Arial"/>
              </a:rPr>
              <a:t>modify individual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 marL="818515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819150" algn="l"/>
              </a:tabLst>
            </a:pPr>
            <a:r>
              <a:rPr sz="1000" spc="-40" dirty="0">
                <a:latin typeface="Arial"/>
                <a:cs typeface="Arial"/>
              </a:rPr>
              <a:t>Add </a:t>
            </a:r>
            <a:r>
              <a:rPr sz="1000" spc="-60" dirty="0">
                <a:latin typeface="Arial"/>
                <a:cs typeface="Arial"/>
              </a:rPr>
              <a:t>and </a:t>
            </a:r>
            <a:r>
              <a:rPr sz="1000" spc="-55" dirty="0">
                <a:latin typeface="Arial"/>
                <a:cs typeface="Arial"/>
              </a:rPr>
              <a:t>delete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document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getElementById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'demo'</a:t>
            </a:r>
            <a:r>
              <a:rPr sz="800" spc="-40" dirty="0">
                <a:latin typeface="Arial"/>
                <a:cs typeface="Arial"/>
              </a:rPr>
              <a:t>).</a:t>
            </a:r>
            <a:r>
              <a:rPr sz="800" spc="-40" dirty="0">
                <a:latin typeface="Courier New"/>
                <a:cs typeface="Courier New"/>
              </a:rPr>
              <a:t>innerHTML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'Hello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JavaScript!'</a:t>
            </a:r>
            <a:r>
              <a:rPr sz="800" dirty="0">
                <a:latin typeface="Arial"/>
                <a:cs typeface="Arial"/>
              </a:rPr>
              <a:t>;</a:t>
            </a:r>
          </a:p>
          <a:p>
            <a:pPr marL="264160">
              <a:lnSpc>
                <a:spcPts val="955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HTML </a:t>
            </a:r>
            <a:r>
              <a:rPr spc="-5" dirty="0"/>
              <a:t>DOM </a:t>
            </a:r>
            <a:r>
              <a:rPr spc="-45" dirty="0"/>
              <a:t>Document</a:t>
            </a:r>
            <a:r>
              <a:rPr spc="160" dirty="0"/>
              <a:t> </a:t>
            </a:r>
            <a:r>
              <a:rPr spc="-30" dirty="0"/>
              <a:t>Object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30" dirty="0"/>
              <a:t>HTML </a:t>
            </a:r>
            <a:r>
              <a:rPr sz="900" spc="15" dirty="0"/>
              <a:t>DOM</a:t>
            </a:r>
            <a:r>
              <a:rPr sz="900" spc="-5" dirty="0"/>
              <a:t> </a:t>
            </a:r>
            <a:r>
              <a:rPr sz="900" spc="-50" dirty="0"/>
              <a:t>Nodes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910308"/>
            <a:ext cx="368363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spc="-30" dirty="0">
                <a:latin typeface="Arial"/>
                <a:cs typeface="Arial"/>
              </a:rPr>
              <a:t>In the </a:t>
            </a:r>
            <a:r>
              <a:rPr sz="1100" spc="15" dirty="0">
                <a:latin typeface="Arial"/>
                <a:cs typeface="Arial"/>
              </a:rPr>
              <a:t>HTML </a:t>
            </a:r>
            <a:r>
              <a:rPr sz="1100" spc="-10" dirty="0">
                <a:latin typeface="Arial"/>
                <a:cs typeface="Arial"/>
              </a:rPr>
              <a:t>DOM </a:t>
            </a:r>
            <a:r>
              <a:rPr sz="1100" spc="-30" dirty="0">
                <a:latin typeface="Arial"/>
                <a:cs typeface="Arial"/>
              </a:rPr>
              <a:t>(Document Object </a:t>
            </a:r>
            <a:r>
              <a:rPr sz="1100" spc="-20" dirty="0">
                <a:latin typeface="Arial"/>
                <a:cs typeface="Arial"/>
              </a:rPr>
              <a:t>Model), </a:t>
            </a:r>
            <a:r>
              <a:rPr sz="1100" spc="-40" dirty="0">
                <a:latin typeface="Arial"/>
                <a:cs typeface="Arial"/>
              </a:rPr>
              <a:t>everything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60" dirty="0">
                <a:latin typeface="Arial"/>
                <a:cs typeface="Arial"/>
              </a:rPr>
              <a:t>node: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document </a:t>
            </a:r>
            <a:r>
              <a:rPr sz="1100" spc="-25" dirty="0">
                <a:latin typeface="Arial"/>
                <a:cs typeface="Arial"/>
              </a:rPr>
              <a:t>itself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45" dirty="0">
                <a:latin typeface="Arial"/>
                <a:cs typeface="Arial"/>
              </a:rPr>
              <a:t>document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5" dirty="0">
                <a:latin typeface="Arial"/>
                <a:cs typeface="Arial"/>
              </a:rPr>
              <a:t>All </a:t>
            </a:r>
            <a:r>
              <a:rPr sz="1100" spc="15" dirty="0">
                <a:latin typeface="Arial"/>
                <a:cs typeface="Arial"/>
              </a:rPr>
              <a:t>HTML </a:t>
            </a:r>
            <a:r>
              <a:rPr sz="1100" spc="-65" dirty="0">
                <a:latin typeface="Arial"/>
                <a:cs typeface="Arial"/>
              </a:rPr>
              <a:t>elements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55" dirty="0">
                <a:latin typeface="Arial"/>
                <a:cs typeface="Arial"/>
              </a:rPr>
              <a:t>element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nodes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5" dirty="0">
                <a:latin typeface="Arial"/>
                <a:cs typeface="Arial"/>
              </a:rPr>
              <a:t>All </a:t>
            </a:r>
            <a:r>
              <a:rPr sz="1100" spc="15" dirty="0">
                <a:latin typeface="Arial"/>
                <a:cs typeface="Arial"/>
              </a:rPr>
              <a:t>HTML </a:t>
            </a:r>
            <a:r>
              <a:rPr sz="1100" spc="-20" dirty="0">
                <a:latin typeface="Arial"/>
                <a:cs typeface="Arial"/>
              </a:rPr>
              <a:t>attributes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10" dirty="0">
                <a:latin typeface="Arial"/>
                <a:cs typeface="Arial"/>
              </a:rPr>
              <a:t>attribute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nodes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Text </a:t>
            </a:r>
            <a:r>
              <a:rPr sz="1100" spc="-60" dirty="0">
                <a:latin typeface="Arial"/>
                <a:cs typeface="Arial"/>
              </a:rPr>
              <a:t>inside </a:t>
            </a:r>
            <a:r>
              <a:rPr sz="1100" spc="15" dirty="0">
                <a:latin typeface="Arial"/>
                <a:cs typeface="Arial"/>
              </a:rPr>
              <a:t>HTML </a:t>
            </a:r>
            <a:r>
              <a:rPr sz="1100" spc="-70" dirty="0">
                <a:latin typeface="Arial"/>
                <a:cs typeface="Arial"/>
              </a:rPr>
              <a:t>elements 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dirty="0">
                <a:latin typeface="Arial"/>
                <a:cs typeface="Arial"/>
              </a:rPr>
              <a:t>text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nodes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Comments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50" dirty="0">
                <a:latin typeface="Arial"/>
                <a:cs typeface="Arial"/>
              </a:rPr>
              <a:t>comment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nodes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81987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2636062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5" y="2623362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267416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6" y="187043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921232"/>
            <a:ext cx="50751" cy="714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1864294"/>
            <a:ext cx="3989704" cy="822960"/>
          </a:xfrm>
          <a:custGeom>
            <a:avLst/>
            <a:gdLst/>
            <a:ahLst/>
            <a:cxnLst/>
            <a:rect l="l" t="t" r="r" b="b"/>
            <a:pathLst>
              <a:path w="3989704" h="822960">
                <a:moveTo>
                  <a:pt x="3989652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3938852" y="822568"/>
                </a:lnTo>
                <a:lnTo>
                  <a:pt x="3958576" y="818560"/>
                </a:lnTo>
                <a:lnTo>
                  <a:pt x="3974729" y="807645"/>
                </a:lnTo>
                <a:lnTo>
                  <a:pt x="3985644" y="791492"/>
                </a:lnTo>
                <a:lnTo>
                  <a:pt x="3989652" y="77176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1908531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8958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8831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8704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300" y="165531"/>
            <a:ext cx="4078604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DOM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45" dirty="0">
                <a:latin typeface="Arial"/>
                <a:cs typeface="Arial"/>
              </a:rPr>
              <a:t>Web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Browser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On opening </a:t>
            </a:r>
            <a:r>
              <a:rPr sz="1100" spc="15" dirty="0">
                <a:latin typeface="Arial"/>
                <a:cs typeface="Arial"/>
              </a:rPr>
              <a:t>HTML </a:t>
            </a:r>
            <a:r>
              <a:rPr sz="1100" spc="-45" dirty="0">
                <a:latin typeface="Arial"/>
                <a:cs typeface="Arial"/>
              </a:rPr>
              <a:t>document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browser:</a:t>
            </a:r>
            <a:endParaRPr sz="1100" dirty="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85" dirty="0">
                <a:latin typeface="Arial"/>
                <a:cs typeface="Arial"/>
              </a:rPr>
              <a:t>becomes 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b="1" spc="-45" dirty="0">
                <a:latin typeface="Arial"/>
                <a:cs typeface="Arial"/>
              </a:rPr>
              <a:t>document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818515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819150" algn="l"/>
              </a:tabLst>
            </a:pPr>
            <a:r>
              <a:rPr sz="1000" spc="-35" dirty="0">
                <a:latin typeface="Arial"/>
                <a:cs typeface="Arial"/>
              </a:rPr>
              <a:t>The </a:t>
            </a:r>
            <a:r>
              <a:rPr sz="1000" b="1" spc="-35" dirty="0">
                <a:latin typeface="Arial"/>
                <a:cs typeface="Arial"/>
              </a:rPr>
              <a:t>document  </a:t>
            </a:r>
            <a:r>
              <a:rPr sz="1000" b="1" spc="-30" dirty="0">
                <a:latin typeface="Arial"/>
                <a:cs typeface="Arial"/>
              </a:rPr>
              <a:t>object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root </a:t>
            </a:r>
            <a:r>
              <a:rPr sz="1000" spc="-60" dirty="0">
                <a:latin typeface="Arial"/>
                <a:cs typeface="Arial"/>
              </a:rPr>
              <a:t>node 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15" dirty="0">
                <a:latin typeface="Arial"/>
                <a:cs typeface="Arial"/>
              </a:rPr>
              <a:t>HTML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document</a:t>
            </a:r>
            <a:endParaRPr sz="1000" dirty="0">
              <a:latin typeface="Arial"/>
              <a:cs typeface="Arial"/>
            </a:endParaRPr>
          </a:p>
          <a:p>
            <a:pPr marL="818515" marR="5080" lvl="1" indent="-16002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819150" algn="l"/>
              </a:tabLst>
            </a:pPr>
            <a:r>
              <a:rPr sz="1000" b="1" spc="-35" dirty="0">
                <a:latin typeface="Arial"/>
                <a:cs typeface="Arial"/>
              </a:rPr>
              <a:t>document </a:t>
            </a:r>
            <a:r>
              <a:rPr sz="1000" b="1" spc="-30" dirty="0">
                <a:latin typeface="Arial"/>
                <a:cs typeface="Arial"/>
              </a:rPr>
              <a:t>object </a:t>
            </a:r>
            <a:r>
              <a:rPr sz="1000" spc="-60" dirty="0">
                <a:latin typeface="Arial"/>
                <a:cs typeface="Arial"/>
              </a:rPr>
              <a:t>provides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60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methods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00" dirty="0">
                <a:latin typeface="Arial"/>
                <a:cs typeface="Arial"/>
              </a:rPr>
              <a:t>access  </a:t>
            </a:r>
            <a:r>
              <a:rPr sz="1000" spc="-60" dirty="0">
                <a:latin typeface="Arial"/>
                <a:cs typeface="Arial"/>
              </a:rPr>
              <a:t>node </a:t>
            </a:r>
            <a:r>
              <a:rPr sz="1000" spc="-40" dirty="0">
                <a:latin typeface="Arial"/>
                <a:cs typeface="Arial"/>
              </a:rPr>
              <a:t>objects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within 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JavaScript.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  <a:spcBef>
                <a:spcPts val="5"/>
              </a:spcBef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  <a:p>
            <a:pPr marL="361315" marR="156273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document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getElementsByName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'map'</a:t>
            </a:r>
            <a:r>
              <a:rPr sz="800" spc="-35" dirty="0">
                <a:latin typeface="Arial"/>
                <a:cs typeface="Arial"/>
              </a:rPr>
              <a:t>);  </a:t>
            </a:r>
            <a:r>
              <a:rPr sz="800" spc="-40" dirty="0">
                <a:latin typeface="Courier New"/>
                <a:cs typeface="Courier New"/>
              </a:rPr>
              <a:t>alert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map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length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DOM</a:t>
            </a:r>
            <a:r>
              <a:rPr dirty="0"/>
              <a:t> </a:t>
            </a:r>
            <a:r>
              <a:rPr spc="-114" dirty="0"/>
              <a:t>Access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Demo </a:t>
            </a:r>
            <a:r>
              <a:rPr sz="900" spc="-55" dirty="0"/>
              <a:t>change</a:t>
            </a:r>
            <a:r>
              <a:rPr sz="900" spc="90" dirty="0"/>
              <a:t> </a:t>
            </a:r>
            <a:r>
              <a:rPr sz="900" spc="10" dirty="0"/>
              <a:t>text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1307747"/>
            <a:ext cx="3887951" cy="79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DOM</a:t>
            </a:r>
            <a:r>
              <a:rPr dirty="0"/>
              <a:t> </a:t>
            </a:r>
            <a:r>
              <a:rPr spc="-114" dirty="0"/>
              <a:t>Access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spc="15" dirty="0"/>
              <a:t>DOM</a:t>
            </a:r>
            <a:r>
              <a:rPr sz="900" spc="105" dirty="0"/>
              <a:t> </a:t>
            </a:r>
            <a:r>
              <a:rPr sz="900" spc="-20" dirty="0"/>
              <a:t>method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81351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99029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97759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02839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6407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914860"/>
            <a:ext cx="50751" cy="1075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57922"/>
            <a:ext cx="3989704" cy="1183640"/>
          </a:xfrm>
          <a:custGeom>
            <a:avLst/>
            <a:gdLst/>
            <a:ahLst/>
            <a:cxnLst/>
            <a:rect l="l" t="t" r="r" b="b"/>
            <a:pathLst>
              <a:path w="3989704" h="1183639">
                <a:moveTo>
                  <a:pt x="3989652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3938852" y="1183170"/>
                </a:lnTo>
                <a:lnTo>
                  <a:pt x="3958576" y="1179162"/>
                </a:lnTo>
                <a:lnTo>
                  <a:pt x="3974729" y="1168248"/>
                </a:lnTo>
                <a:lnTo>
                  <a:pt x="3985644" y="1152095"/>
                </a:lnTo>
                <a:lnTo>
                  <a:pt x="3989652" y="113237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902159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894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767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64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20" dirty="0"/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65" dirty="0"/>
              <a:t>&lt;</a:t>
            </a:r>
            <a:r>
              <a:rPr sz="800" spc="65" dirty="0">
                <a:latin typeface="Courier New"/>
                <a:cs typeface="Courier New"/>
              </a:rPr>
              <a:t>p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id</a:t>
            </a:r>
            <a:r>
              <a:rPr sz="800" dirty="0"/>
              <a:t>=</a:t>
            </a:r>
            <a:r>
              <a:rPr sz="800" dirty="0">
                <a:solidFill>
                  <a:srgbClr val="9F20EF"/>
                </a:solidFill>
              </a:rPr>
              <a:t>"demo"</a:t>
            </a:r>
            <a:r>
              <a:rPr sz="800" dirty="0"/>
              <a:t>&gt;</a:t>
            </a:r>
            <a:r>
              <a:rPr sz="800" dirty="0">
                <a:latin typeface="Courier New"/>
                <a:cs typeface="Courier New"/>
              </a:rPr>
              <a:t>Click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the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button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to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change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000FF"/>
                </a:solidFill>
              </a:rPr>
              <a:t>this</a:t>
            </a:r>
            <a:r>
              <a:rPr sz="800" spc="65" dirty="0">
                <a:solidFill>
                  <a:srgbClr val="0000FF"/>
                </a:solidFill>
              </a:rPr>
              <a:t> </a:t>
            </a:r>
            <a:r>
              <a:rPr sz="800" spc="30" dirty="0">
                <a:latin typeface="Courier New"/>
                <a:cs typeface="Courier New"/>
              </a:rPr>
              <a:t>text</a:t>
            </a:r>
            <a:r>
              <a:rPr sz="800" spc="30" dirty="0"/>
              <a:t>.&lt;/</a:t>
            </a:r>
            <a:r>
              <a:rPr sz="800" spc="30" dirty="0">
                <a:latin typeface="Courier New"/>
                <a:cs typeface="Courier New"/>
              </a:rPr>
              <a:t>p</a:t>
            </a:r>
            <a:r>
              <a:rPr sz="800" spc="3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button </a:t>
            </a:r>
            <a:r>
              <a:rPr sz="800" spc="-10" dirty="0">
                <a:latin typeface="Courier New"/>
                <a:cs typeface="Courier New"/>
              </a:rPr>
              <a:t>onclick</a:t>
            </a:r>
            <a:r>
              <a:rPr sz="800" spc="-10" dirty="0"/>
              <a:t>=</a:t>
            </a:r>
            <a:r>
              <a:rPr sz="800" spc="-10" dirty="0">
                <a:solidFill>
                  <a:srgbClr val="9F20EF"/>
                </a:solidFill>
              </a:rPr>
              <a:t>"domAccess()"</a:t>
            </a:r>
            <a:r>
              <a:rPr sz="800" spc="-10" dirty="0"/>
              <a:t>&gt;</a:t>
            </a:r>
            <a:r>
              <a:rPr sz="800" spc="-10" dirty="0">
                <a:latin typeface="Courier New"/>
                <a:cs typeface="Courier New"/>
              </a:rPr>
              <a:t>Try</a:t>
            </a:r>
            <a:r>
              <a:rPr sz="800" spc="-37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</a:t>
            </a:r>
            <a:r>
              <a:rPr sz="800" spc="10" dirty="0"/>
              <a:t>&lt;/</a:t>
            </a:r>
            <a:r>
              <a:rPr sz="800" spc="10" dirty="0">
                <a:latin typeface="Courier New"/>
                <a:cs typeface="Courier New"/>
              </a:rPr>
              <a:t>button</a:t>
            </a:r>
            <a:r>
              <a:rPr sz="800" spc="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src</a:t>
            </a:r>
            <a:r>
              <a:rPr sz="800" spc="25" dirty="0"/>
              <a:t>=</a:t>
            </a:r>
            <a:r>
              <a:rPr sz="800" spc="25" dirty="0">
                <a:solidFill>
                  <a:srgbClr val="9F20EF"/>
                </a:solidFill>
              </a:rPr>
              <a:t>"dom.js"</a:t>
            </a:r>
            <a:r>
              <a:rPr sz="800" spc="25" dirty="0"/>
              <a:t>&gt;&lt;/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html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209179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78777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775076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82587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142350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2193147"/>
            <a:ext cx="50751" cy="5946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2136209"/>
            <a:ext cx="3989704" cy="702945"/>
          </a:xfrm>
          <a:custGeom>
            <a:avLst/>
            <a:gdLst/>
            <a:ahLst/>
            <a:cxnLst/>
            <a:rect l="l" t="t" r="r" b="b"/>
            <a:pathLst>
              <a:path w="3989704" h="702944">
                <a:moveTo>
                  <a:pt x="3989652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3938852" y="702367"/>
                </a:lnTo>
                <a:lnTo>
                  <a:pt x="3958576" y="698359"/>
                </a:lnTo>
                <a:lnTo>
                  <a:pt x="3974729" y="687445"/>
                </a:lnTo>
                <a:lnTo>
                  <a:pt x="3985644" y="671292"/>
                </a:lnTo>
                <a:lnTo>
                  <a:pt x="3989652" y="65156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180446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1677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1550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21423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2219972"/>
            <a:ext cx="31165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60" dirty="0">
                <a:solidFill>
                  <a:srgbClr val="218A21"/>
                </a:solidFill>
                <a:latin typeface="Arial"/>
                <a:cs typeface="Arial"/>
              </a:rPr>
              <a:t>//file: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dom.js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domAccess</a:t>
            </a:r>
            <a:r>
              <a:rPr sz="800" spc="-40" dirty="0">
                <a:latin typeface="Arial"/>
                <a:cs typeface="Arial"/>
              </a:rPr>
              <a:t>()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document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getElementById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'demo'</a:t>
            </a:r>
            <a:r>
              <a:rPr sz="800" spc="-40" dirty="0">
                <a:latin typeface="Arial"/>
                <a:cs typeface="Arial"/>
              </a:rPr>
              <a:t>).</a:t>
            </a:r>
            <a:r>
              <a:rPr sz="800" spc="-40" dirty="0">
                <a:latin typeface="Courier New"/>
                <a:cs typeface="Courier New"/>
              </a:rPr>
              <a:t>innerHTML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'Hi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ICTSkills'</a:t>
            </a:r>
            <a:r>
              <a:rPr sz="800" spc="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DOM</a:t>
            </a:r>
            <a:r>
              <a:rPr dirty="0"/>
              <a:t> </a:t>
            </a:r>
            <a:r>
              <a:rPr spc="-114" dirty="0"/>
              <a:t>Access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</a:t>
            </a:r>
            <a:r>
              <a:rPr sz="900" spc="-5" dirty="0"/>
              <a:t> </a:t>
            </a:r>
            <a:r>
              <a:rPr sz="900" spc="-20" dirty="0"/>
              <a:t>jQuery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76542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6240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04970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10050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81598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66769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09832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54069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413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286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159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20" dirty="0"/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65" dirty="0"/>
              <a:t>&lt;</a:t>
            </a:r>
            <a:r>
              <a:rPr sz="800" spc="65" dirty="0">
                <a:latin typeface="Courier New"/>
                <a:cs typeface="Courier New"/>
              </a:rPr>
              <a:t>p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id</a:t>
            </a:r>
            <a:r>
              <a:rPr sz="800" dirty="0"/>
              <a:t>=</a:t>
            </a:r>
            <a:r>
              <a:rPr sz="800" dirty="0">
                <a:solidFill>
                  <a:srgbClr val="9F20EF"/>
                </a:solidFill>
              </a:rPr>
              <a:t>"demo"</a:t>
            </a:r>
            <a:r>
              <a:rPr sz="800" dirty="0"/>
              <a:t>&gt;</a:t>
            </a:r>
            <a:r>
              <a:rPr sz="800" dirty="0">
                <a:latin typeface="Courier New"/>
                <a:cs typeface="Courier New"/>
              </a:rPr>
              <a:t>Click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the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button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to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change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000FF"/>
                </a:solidFill>
              </a:rPr>
              <a:t>this</a:t>
            </a:r>
            <a:r>
              <a:rPr sz="800" spc="65" dirty="0">
                <a:solidFill>
                  <a:srgbClr val="0000FF"/>
                </a:solidFill>
              </a:rPr>
              <a:t> </a:t>
            </a:r>
            <a:r>
              <a:rPr sz="800" spc="30" dirty="0">
                <a:latin typeface="Courier New"/>
                <a:cs typeface="Courier New"/>
              </a:rPr>
              <a:t>text</a:t>
            </a:r>
            <a:r>
              <a:rPr sz="800" spc="30" dirty="0"/>
              <a:t>.&lt;/</a:t>
            </a:r>
            <a:r>
              <a:rPr sz="800" spc="30" dirty="0">
                <a:latin typeface="Courier New"/>
                <a:cs typeface="Courier New"/>
              </a:rPr>
              <a:t>p</a:t>
            </a:r>
            <a:r>
              <a:rPr sz="800" spc="3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button </a:t>
            </a:r>
            <a:r>
              <a:rPr sz="800" spc="-10" dirty="0">
                <a:latin typeface="Courier New"/>
                <a:cs typeface="Courier New"/>
              </a:rPr>
              <a:t>onclick</a:t>
            </a:r>
            <a:r>
              <a:rPr sz="800" spc="-10" dirty="0"/>
              <a:t>=</a:t>
            </a:r>
            <a:r>
              <a:rPr sz="800" spc="-10" dirty="0">
                <a:solidFill>
                  <a:srgbClr val="9F20EF"/>
                </a:solidFill>
              </a:rPr>
              <a:t>"jQueryAccess()"</a:t>
            </a:r>
            <a:r>
              <a:rPr sz="800" spc="-10" dirty="0"/>
              <a:t>&gt;</a:t>
            </a:r>
            <a:r>
              <a:rPr sz="800" spc="-10" dirty="0">
                <a:latin typeface="Courier New"/>
                <a:cs typeface="Courier New"/>
              </a:rPr>
              <a:t>Try</a:t>
            </a:r>
            <a:r>
              <a:rPr sz="800" spc="-31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it</a:t>
            </a:r>
            <a:r>
              <a:rPr sz="800" spc="10" dirty="0"/>
              <a:t>&lt;/</a:t>
            </a:r>
            <a:r>
              <a:rPr sz="800" spc="10" dirty="0">
                <a:latin typeface="Courier New"/>
                <a:cs typeface="Courier New"/>
              </a:rPr>
              <a:t>button</a:t>
            </a:r>
            <a:r>
              <a:rPr sz="800" spc="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6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/>
              <a:t>=</a:t>
            </a:r>
            <a:r>
              <a:rPr sz="800" spc="20" dirty="0">
                <a:solidFill>
                  <a:srgbClr val="9F20EF"/>
                </a:solidFill>
              </a:rPr>
              <a:t>"jquery</a:t>
            </a:r>
            <a:r>
              <a:rPr sz="800" i="1" spc="20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0" dirty="0">
                <a:solidFill>
                  <a:srgbClr val="9F20EF"/>
                </a:solidFill>
              </a:rPr>
              <a:t>2.0.0.js"</a:t>
            </a:r>
            <a:r>
              <a:rPr sz="800" spc="20" dirty="0"/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30" dirty="0">
                <a:latin typeface="Courier New"/>
                <a:cs typeface="Courier New"/>
              </a:rPr>
              <a:t>src</a:t>
            </a:r>
            <a:r>
              <a:rPr sz="800" spc="30" dirty="0"/>
              <a:t>=</a:t>
            </a:r>
            <a:r>
              <a:rPr sz="800" spc="30" dirty="0">
                <a:solidFill>
                  <a:srgbClr val="9F20EF"/>
                </a:solidFill>
              </a:rPr>
              <a:t>"jq.js"</a:t>
            </a:r>
            <a:r>
              <a:rPr sz="800" spc="30" dirty="0"/>
              <a:t>&gt;&lt;/</a:t>
            </a:r>
            <a:r>
              <a:rPr sz="800" spc="30" dirty="0">
                <a:latin typeface="Courier New"/>
                <a:cs typeface="Courier New"/>
              </a:rPr>
              <a:t>script</a:t>
            </a:r>
            <a:r>
              <a:rPr sz="800" spc="3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html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216391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85990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847200"/>
            <a:ext cx="114251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89800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214473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2265270"/>
            <a:ext cx="50751" cy="5946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2208333"/>
            <a:ext cx="3989704" cy="702945"/>
          </a:xfrm>
          <a:custGeom>
            <a:avLst/>
            <a:gdLst/>
            <a:ahLst/>
            <a:cxnLst/>
            <a:rect l="l" t="t" r="r" b="b"/>
            <a:pathLst>
              <a:path w="3989704" h="702944">
                <a:moveTo>
                  <a:pt x="3989652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3938852" y="702367"/>
                </a:lnTo>
                <a:lnTo>
                  <a:pt x="3958576" y="698359"/>
                </a:lnTo>
                <a:lnTo>
                  <a:pt x="3974729" y="687445"/>
                </a:lnTo>
                <a:lnTo>
                  <a:pt x="3985644" y="671292"/>
                </a:lnTo>
                <a:lnTo>
                  <a:pt x="3989652" y="65156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252570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2398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227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22144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2292096"/>
            <a:ext cx="160972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60" dirty="0">
                <a:solidFill>
                  <a:srgbClr val="218A21"/>
                </a:solidFill>
                <a:latin typeface="Arial"/>
                <a:cs typeface="Arial"/>
              </a:rPr>
              <a:t>//file: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jq.js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5" dirty="0">
                <a:latin typeface="Courier New"/>
                <a:cs typeface="Courier New"/>
              </a:rPr>
              <a:t>jQueryAccess</a:t>
            </a:r>
            <a:r>
              <a:rPr sz="800" spc="-45" dirty="0">
                <a:latin typeface="Arial"/>
                <a:cs typeface="Arial"/>
              </a:rPr>
              <a:t>()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" dirty="0">
                <a:latin typeface="Courier New"/>
                <a:cs typeface="Courier New"/>
              </a:rPr>
              <a:t>$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'#demo'</a:t>
            </a:r>
            <a:r>
              <a:rPr sz="800" spc="15" dirty="0">
                <a:latin typeface="Arial"/>
                <a:cs typeface="Arial"/>
              </a:rPr>
              <a:t>).</a:t>
            </a:r>
            <a:r>
              <a:rPr sz="800" spc="15" dirty="0">
                <a:latin typeface="Courier New"/>
                <a:cs typeface="Courier New"/>
              </a:rPr>
              <a:t>html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'Hi</a:t>
            </a:r>
            <a:r>
              <a:rPr sz="800" spc="8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ICTSkills'</a:t>
            </a:r>
            <a:r>
              <a:rPr sz="800" spc="1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65531"/>
            <a:ext cx="4419498" cy="379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HTML</a:t>
            </a:r>
            <a:r>
              <a:rPr spc="-15" dirty="0"/>
              <a:t> </a:t>
            </a:r>
            <a:r>
              <a:rPr spc="-95" dirty="0"/>
              <a:t>Tags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Attributes </a:t>
            </a:r>
            <a:r>
              <a:rPr sz="900" b="1" spc="-40" dirty="0">
                <a:latin typeface="Arial"/>
                <a:cs typeface="Arial"/>
              </a:rPr>
              <a:t>name </a:t>
            </a:r>
            <a:r>
              <a:rPr sz="900" spc="-40" dirty="0"/>
              <a:t>and </a:t>
            </a:r>
            <a:r>
              <a:rPr sz="900" b="1" spc="-40" dirty="0">
                <a:latin typeface="Arial"/>
                <a:cs typeface="Arial"/>
              </a:rPr>
              <a:t>id </a:t>
            </a:r>
            <a:r>
              <a:rPr sz="900" spc="-55" dirty="0"/>
              <a:t>are  </a:t>
            </a:r>
            <a:r>
              <a:rPr sz="900" dirty="0" smtClean="0"/>
              <a:t>not</a:t>
            </a:r>
            <a:r>
              <a:rPr lang="en-IE" sz="900" dirty="0" smtClean="0"/>
              <a:t> </a:t>
            </a:r>
            <a:r>
              <a:rPr sz="900" spc="-30" dirty="0" smtClean="0"/>
              <a:t>interchangeable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127102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8720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07450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12530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321587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372376"/>
            <a:ext cx="50751" cy="714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315438"/>
            <a:ext cx="3989704" cy="822960"/>
          </a:xfrm>
          <a:custGeom>
            <a:avLst/>
            <a:gdLst/>
            <a:ahLst/>
            <a:cxnLst/>
            <a:rect l="l" t="t" r="r" b="b"/>
            <a:pathLst>
              <a:path w="3989704" h="822960">
                <a:moveTo>
                  <a:pt x="3989652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3938852" y="822568"/>
                </a:lnTo>
                <a:lnTo>
                  <a:pt x="3958576" y="818560"/>
                </a:lnTo>
                <a:lnTo>
                  <a:pt x="3974729" y="807645"/>
                </a:lnTo>
                <a:lnTo>
                  <a:pt x="3985644" y="791492"/>
                </a:lnTo>
                <a:lnTo>
                  <a:pt x="3989652" y="77176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359676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3469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342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3215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40" dirty="0" smtClean="0">
                <a:latin typeface="Arial"/>
                <a:cs typeface="Arial"/>
              </a:rPr>
              <a:t>name</a:t>
            </a:r>
            <a:r>
              <a:rPr spc="-40" dirty="0" smtClean="0"/>
              <a:t>:</a:t>
            </a:r>
            <a:r>
              <a:rPr lang="en-IE" spc="-40" dirty="0" smtClean="0"/>
              <a:t> </a:t>
            </a:r>
            <a:r>
              <a:rPr spc="-40" dirty="0" smtClean="0"/>
              <a:t>Identifies </a:t>
            </a:r>
            <a:r>
              <a:rPr spc="-60" dirty="0"/>
              <a:t>value </a:t>
            </a:r>
            <a:r>
              <a:rPr spc="-20" dirty="0"/>
              <a:t>in </a:t>
            </a:r>
            <a:r>
              <a:rPr spc="-35" dirty="0"/>
              <a:t>form </a:t>
            </a:r>
            <a:r>
              <a:rPr spc="-40" dirty="0" smtClean="0"/>
              <a:t>data</a:t>
            </a:r>
            <a:endParaRPr spc="-40" dirty="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1" spc="-35" dirty="0">
                <a:latin typeface="Arial"/>
                <a:cs typeface="Arial"/>
              </a:rPr>
              <a:t>id</a:t>
            </a:r>
            <a:r>
              <a:rPr spc="-35" dirty="0"/>
              <a:t>: </a:t>
            </a:r>
            <a:r>
              <a:rPr spc="-50" dirty="0" smtClean="0"/>
              <a:t>Uniquely </a:t>
            </a:r>
            <a:r>
              <a:rPr spc="-40" dirty="0"/>
              <a:t>identifies </a:t>
            </a:r>
            <a:r>
              <a:rPr spc="-70" dirty="0"/>
              <a:t>an </a:t>
            </a:r>
            <a:r>
              <a:rPr spc="-55" dirty="0" smtClean="0"/>
              <a:t>element </a:t>
            </a:r>
            <a:r>
              <a:rPr spc="-100" dirty="0" smtClean="0"/>
              <a:t>so </a:t>
            </a:r>
            <a:r>
              <a:rPr spc="-70" dirty="0"/>
              <a:t>you </a:t>
            </a:r>
            <a:r>
              <a:rPr spc="-70" dirty="0" smtClean="0"/>
              <a:t>can </a:t>
            </a:r>
            <a:r>
              <a:rPr spc="-105" dirty="0" smtClean="0"/>
              <a:t>access</a:t>
            </a:r>
            <a:r>
              <a:rPr spc="-50" dirty="0" smtClean="0"/>
              <a:t> </a:t>
            </a:r>
            <a:r>
              <a:rPr lang="en-IE" spc="45" dirty="0"/>
              <a:t>i</a:t>
            </a:r>
            <a:r>
              <a:rPr spc="45" dirty="0" smtClean="0"/>
              <a:t>t</a:t>
            </a:r>
            <a:endParaRPr spc="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60" dirty="0">
                <a:solidFill>
                  <a:srgbClr val="218A21"/>
                </a:solidFill>
              </a:rPr>
              <a:t>//View </a:t>
            </a:r>
            <a:r>
              <a:rPr sz="800" spc="-5" dirty="0">
                <a:solidFill>
                  <a:srgbClr val="218A21"/>
                </a:solidFill>
              </a:rPr>
              <a:t>(Semantic</a:t>
            </a:r>
            <a:r>
              <a:rPr sz="800" dirty="0">
                <a:solidFill>
                  <a:srgbClr val="218A21"/>
                </a:solidFill>
              </a:rPr>
              <a:t> </a:t>
            </a:r>
            <a:r>
              <a:rPr sz="800" spc="25" dirty="0">
                <a:solidFill>
                  <a:srgbClr val="218A21"/>
                </a:solidFill>
              </a:rPr>
              <a:t>UI)</a:t>
            </a:r>
            <a:endParaRPr sz="800" dirty="0"/>
          </a:p>
          <a:p>
            <a:pPr marL="12700">
              <a:lnSpc>
                <a:spcPts val="944"/>
              </a:lnSpc>
            </a:pPr>
            <a:r>
              <a:rPr sz="800" spc="-20" dirty="0"/>
              <a:t>&lt;</a:t>
            </a:r>
            <a:r>
              <a:rPr sz="800" spc="-20" dirty="0">
                <a:latin typeface="Courier New"/>
                <a:cs typeface="Courier New"/>
              </a:rPr>
              <a:t>input </a:t>
            </a:r>
            <a:r>
              <a:rPr sz="800" spc="10" dirty="0">
                <a:latin typeface="Courier New"/>
                <a:cs typeface="Courier New"/>
              </a:rPr>
              <a:t>id</a:t>
            </a:r>
            <a:r>
              <a:rPr sz="800" spc="10" dirty="0"/>
              <a:t>=</a:t>
            </a:r>
            <a:r>
              <a:rPr sz="800" spc="10" dirty="0">
                <a:solidFill>
                  <a:srgbClr val="9F20EF"/>
                </a:solidFill>
              </a:rPr>
              <a:t>"paypal" </a:t>
            </a:r>
            <a:r>
              <a:rPr sz="800" dirty="0">
                <a:latin typeface="Courier New"/>
                <a:cs typeface="Courier New"/>
              </a:rPr>
              <a:t>name</a:t>
            </a:r>
            <a:r>
              <a:rPr sz="800" dirty="0"/>
              <a:t>=</a:t>
            </a:r>
            <a:r>
              <a:rPr sz="800" dirty="0">
                <a:solidFill>
                  <a:srgbClr val="9F20EF"/>
                </a:solidFill>
              </a:rPr>
              <a:t>"methodDonated" </a:t>
            </a:r>
            <a:r>
              <a:rPr sz="800" spc="-5" dirty="0">
                <a:latin typeface="Courier New"/>
                <a:cs typeface="Courier New"/>
              </a:rPr>
              <a:t>value</a:t>
            </a:r>
            <a:r>
              <a:rPr sz="800" spc="-5" dirty="0"/>
              <a:t>=</a:t>
            </a:r>
            <a:r>
              <a:rPr sz="800" spc="-5" dirty="0">
                <a:solidFill>
                  <a:srgbClr val="9F20EF"/>
                </a:solidFill>
              </a:rPr>
              <a:t>"paypal"</a:t>
            </a:r>
            <a:r>
              <a:rPr sz="800" spc="80" dirty="0">
                <a:solidFill>
                  <a:srgbClr val="9F20EF"/>
                </a:solidFill>
              </a:rPr>
              <a:t> </a:t>
            </a:r>
            <a:r>
              <a:rPr sz="800" spc="20" dirty="0">
                <a:latin typeface="Courier New"/>
                <a:cs typeface="Courier New"/>
              </a:rPr>
              <a:t>type</a:t>
            </a:r>
            <a:r>
              <a:rPr sz="800" spc="20" dirty="0"/>
              <a:t>=</a:t>
            </a:r>
            <a:r>
              <a:rPr sz="800" spc="20" dirty="0">
                <a:solidFill>
                  <a:srgbClr val="9F20EF"/>
                </a:solidFill>
              </a:rPr>
              <a:t>"radio"</a:t>
            </a:r>
            <a:r>
              <a:rPr sz="800" spc="20" dirty="0"/>
              <a:t>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20" dirty="0"/>
              <a:t>&lt;</a:t>
            </a:r>
            <a:r>
              <a:rPr sz="800" spc="20" dirty="0">
                <a:solidFill>
                  <a:srgbClr val="0000FF"/>
                </a:solidFill>
              </a:rPr>
              <a:t>label</a:t>
            </a:r>
            <a:r>
              <a:rPr sz="800" spc="75" dirty="0">
                <a:solidFill>
                  <a:srgbClr val="0000FF"/>
                </a:solidFill>
              </a:rPr>
              <a:t> </a:t>
            </a:r>
            <a:r>
              <a:rPr sz="800" spc="20" dirty="0">
                <a:solidFill>
                  <a:srgbClr val="0000FF"/>
                </a:solidFill>
              </a:rPr>
              <a:t>for</a:t>
            </a:r>
            <a:r>
              <a:rPr sz="800" spc="20" dirty="0"/>
              <a:t>=</a:t>
            </a:r>
            <a:r>
              <a:rPr sz="800" spc="20" dirty="0">
                <a:solidFill>
                  <a:srgbClr val="9F20EF"/>
                </a:solidFill>
              </a:rPr>
              <a:t>"paypal"</a:t>
            </a:r>
            <a:r>
              <a:rPr sz="800" spc="20" dirty="0"/>
              <a:t>&gt;</a:t>
            </a:r>
            <a:r>
              <a:rPr sz="800" spc="20" dirty="0">
                <a:latin typeface="Courier New"/>
                <a:cs typeface="Courier New"/>
              </a:rPr>
              <a:t>PayPal</a:t>
            </a:r>
            <a:r>
              <a:rPr sz="800" spc="20" dirty="0"/>
              <a:t>&lt;/</a:t>
            </a:r>
            <a:r>
              <a:rPr sz="800" spc="20" dirty="0">
                <a:solidFill>
                  <a:srgbClr val="0000FF"/>
                </a:solidFill>
              </a:rPr>
              <a:t>label</a:t>
            </a:r>
            <a:r>
              <a:rPr sz="800" spc="20" dirty="0"/>
              <a:t>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-20" dirty="0"/>
              <a:t>&lt;</a:t>
            </a:r>
            <a:r>
              <a:rPr sz="800" spc="-20" dirty="0">
                <a:latin typeface="Courier New"/>
                <a:cs typeface="Courier New"/>
              </a:rPr>
              <a:t>input </a:t>
            </a:r>
            <a:r>
              <a:rPr sz="800" spc="20" dirty="0">
                <a:latin typeface="Courier New"/>
                <a:cs typeface="Courier New"/>
              </a:rPr>
              <a:t>id</a:t>
            </a:r>
            <a:r>
              <a:rPr sz="800" spc="20" dirty="0"/>
              <a:t>=</a:t>
            </a:r>
            <a:r>
              <a:rPr sz="800" spc="20" dirty="0">
                <a:solidFill>
                  <a:srgbClr val="9F20EF"/>
                </a:solidFill>
              </a:rPr>
              <a:t>"direct" </a:t>
            </a:r>
            <a:r>
              <a:rPr sz="800" dirty="0">
                <a:latin typeface="Courier New"/>
                <a:cs typeface="Courier New"/>
              </a:rPr>
              <a:t>name</a:t>
            </a:r>
            <a:r>
              <a:rPr sz="800" dirty="0"/>
              <a:t>=</a:t>
            </a:r>
            <a:r>
              <a:rPr sz="800" dirty="0">
                <a:solidFill>
                  <a:srgbClr val="9F20EF"/>
                </a:solidFill>
              </a:rPr>
              <a:t>"methodDonated" </a:t>
            </a:r>
            <a:r>
              <a:rPr sz="800" spc="5" dirty="0">
                <a:latin typeface="Courier New"/>
                <a:cs typeface="Courier New"/>
              </a:rPr>
              <a:t>value</a:t>
            </a:r>
            <a:r>
              <a:rPr sz="800" spc="5" dirty="0"/>
              <a:t>=</a:t>
            </a:r>
            <a:r>
              <a:rPr sz="800" spc="5" dirty="0">
                <a:solidFill>
                  <a:srgbClr val="9F20EF"/>
                </a:solidFill>
              </a:rPr>
              <a:t>"direct"</a:t>
            </a:r>
            <a:r>
              <a:rPr sz="800" spc="55" dirty="0">
                <a:solidFill>
                  <a:srgbClr val="9F20EF"/>
                </a:solidFill>
              </a:rPr>
              <a:t> </a:t>
            </a:r>
            <a:r>
              <a:rPr sz="800" spc="20" dirty="0">
                <a:latin typeface="Courier New"/>
                <a:cs typeface="Courier New"/>
              </a:rPr>
              <a:t>type</a:t>
            </a:r>
            <a:r>
              <a:rPr sz="800" spc="20" dirty="0"/>
              <a:t>=</a:t>
            </a:r>
            <a:r>
              <a:rPr sz="800" spc="20" dirty="0">
                <a:solidFill>
                  <a:srgbClr val="9F20EF"/>
                </a:solidFill>
              </a:rPr>
              <a:t>"radio"</a:t>
            </a:r>
            <a:r>
              <a:rPr sz="800" spc="20" dirty="0"/>
              <a:t>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spc="20" dirty="0"/>
              <a:t>&lt;</a:t>
            </a:r>
            <a:r>
              <a:rPr sz="800" spc="20" dirty="0">
                <a:solidFill>
                  <a:srgbClr val="0000FF"/>
                </a:solidFill>
              </a:rPr>
              <a:t>label</a:t>
            </a:r>
            <a:r>
              <a:rPr sz="800" spc="65" dirty="0">
                <a:solidFill>
                  <a:srgbClr val="0000FF"/>
                </a:solidFill>
              </a:rPr>
              <a:t> </a:t>
            </a:r>
            <a:r>
              <a:rPr sz="800" spc="25" dirty="0">
                <a:solidFill>
                  <a:srgbClr val="0000FF"/>
                </a:solidFill>
              </a:rPr>
              <a:t>for</a:t>
            </a:r>
            <a:r>
              <a:rPr sz="800" spc="25" dirty="0"/>
              <a:t>=</a:t>
            </a:r>
            <a:r>
              <a:rPr sz="800" spc="25" dirty="0">
                <a:solidFill>
                  <a:srgbClr val="9F20EF"/>
                </a:solidFill>
              </a:rPr>
              <a:t>"direct"</a:t>
            </a:r>
            <a:r>
              <a:rPr sz="800" spc="25" dirty="0"/>
              <a:t>&gt;</a:t>
            </a:r>
            <a:r>
              <a:rPr sz="800" spc="25" dirty="0">
                <a:latin typeface="Courier New"/>
                <a:cs typeface="Courier New"/>
              </a:rPr>
              <a:t>Direct</a:t>
            </a:r>
            <a:r>
              <a:rPr sz="800" spc="25" dirty="0"/>
              <a:t>&lt;/</a:t>
            </a:r>
            <a:r>
              <a:rPr sz="800" spc="25" dirty="0">
                <a:solidFill>
                  <a:srgbClr val="0000FF"/>
                </a:solidFill>
              </a:rPr>
              <a:t>label</a:t>
            </a:r>
            <a:r>
              <a:rPr sz="800" spc="25" dirty="0"/>
              <a:t>&gt;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217606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2631656"/>
            <a:ext cx="101600" cy="10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345" y="2618955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266975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226627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2277427"/>
            <a:ext cx="50751" cy="3542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2220490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264727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2520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2393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22266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2309329"/>
            <a:ext cx="325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//Controller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(Play):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attribute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name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methodDonated;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content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value  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static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800" spc="-25" dirty="0">
                <a:latin typeface="Courier New"/>
                <a:cs typeface="Courier New"/>
              </a:rPr>
              <a:t>donate</a:t>
            </a:r>
            <a:r>
              <a:rPr sz="800" spc="-25" dirty="0">
                <a:latin typeface="Arial"/>
                <a:cs typeface="Arial"/>
              </a:rPr>
              <a:t>(..., </a:t>
            </a:r>
            <a:r>
              <a:rPr sz="800" spc="-60" dirty="0">
                <a:latin typeface="Courier New"/>
                <a:cs typeface="Courier New"/>
              </a:rPr>
              <a:t>String</a:t>
            </a:r>
            <a:r>
              <a:rPr sz="800" spc="95" dirty="0">
                <a:latin typeface="Courier New"/>
                <a:cs typeface="Courier New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methodDonated</a:t>
            </a:r>
            <a:r>
              <a:rPr sz="800" spc="-5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25" dirty="0"/>
              <a:t>/21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1121</Words>
  <Application>Microsoft Macintosh PowerPoint</Application>
  <PresentationFormat>Custom</PresentationFormat>
  <Paragraphs>210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Helvetica Neue</vt:lpstr>
      <vt:lpstr>Times New Roman</vt:lpstr>
      <vt:lpstr>Arial</vt:lpstr>
      <vt:lpstr>Office Theme</vt:lpstr>
      <vt:lpstr>JavaScript Introduction</vt:lpstr>
      <vt:lpstr>JavaScript Document Object Model</vt:lpstr>
      <vt:lpstr>PowerPoint Presentation</vt:lpstr>
      <vt:lpstr>HTML DOM Document Object HTML DOM Nodes</vt:lpstr>
      <vt:lpstr>PowerPoint Presentation</vt:lpstr>
      <vt:lpstr>DOM Access Demo change text</vt:lpstr>
      <vt:lpstr>DOM Access Using DOM method</vt:lpstr>
      <vt:lpstr>DOM Access Using jQuery</vt:lpstr>
      <vt:lpstr>HTML Tags Attributes name and id are  not interchangeable</vt:lpstr>
      <vt:lpstr>HTML Nodes Methods to retrieve nodes</vt:lpstr>
      <vt:lpstr>Get element by id Simple  demo document.getElementById(id)</vt:lpstr>
      <vt:lpstr>Get elements by  name Simple demo  document.getElementsByName(name)</vt:lpstr>
      <vt:lpstr>Get elements by  tagName Simple demo  node.getElementsByTagName(tagName)</vt:lpstr>
      <vt:lpstr>Hide | Reveal Elements Using Native JavaScript</vt:lpstr>
      <vt:lpstr>Hide | Reveal Elements Using jQuery</vt:lpstr>
      <vt:lpstr>Semantic UI Enable Dropdown Box using  JQuery</vt:lpstr>
      <vt:lpstr>The DOM Concluding with one  expert’s view</vt:lpstr>
      <vt:lpstr>Summary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3d (The DOM)</dc:title>
  <dc:creator>Waterford Institute of Technology</dc:creator>
  <cp:lastModifiedBy>Eamonn Deleastar</cp:lastModifiedBy>
  <cp:revision>8</cp:revision>
  <cp:lastPrinted>2017-09-12T05:52:34Z</cp:lastPrinted>
  <dcterms:created xsi:type="dcterms:W3CDTF">2016-07-11T10:50:08Z</dcterms:created>
  <dcterms:modified xsi:type="dcterms:W3CDTF">2017-09-12T05:52:47Z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2016-06-09T00:00:00Z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