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59" r:id="rId23"/>
    <p:sldId id="260" r:id="rId24"/>
    <p:sldId id="261" r:id="rId25"/>
    <p:sldId id="282" r:id="rId2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4"/>
    <p:restoredTop sz="94667"/>
  </p:normalViewPr>
  <p:slideViewPr>
    <p:cSldViewPr>
      <p:cViewPr>
        <p:scale>
          <a:sx n="298" d="100"/>
          <a:sy n="298" d="100"/>
        </p:scale>
        <p:origin x="11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33" d="100"/>
          <a:sy n="333" d="100"/>
        </p:scale>
        <p:origin x="14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6933D-4388-234D-B7F4-4B3C25BD46BD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68B77-BC70-D84C-A6F9-8564D789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4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18A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25" dirty="0"/>
              <a:t>/28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7304" y="861098"/>
            <a:ext cx="1898014" cy="1976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411298" y="955509"/>
            <a:ext cx="1832610" cy="1821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18A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25" dirty="0"/>
              <a:t>/28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25" dirty="0"/>
              <a:t>/28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65531"/>
            <a:ext cx="441949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916622"/>
            <a:ext cx="3915511" cy="1821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18A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4153" y="3369771"/>
            <a:ext cx="172720" cy="7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25" dirty="0"/>
              <a:t>/28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>
        <a:defRPr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jquery.com/" TargetMode="External"/><Relationship Id="rId3" Type="http://schemas.openxmlformats.org/officeDocument/2006/relationships/hyperlink" Target="http://jquery.org/licens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22.png"/><Relationship Id="rId7" Type="http://schemas.openxmlformats.org/officeDocument/2006/relationships/hyperlink" Target="http://www.wit.ie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7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6.png"/><Relationship Id="rId7" Type="http://schemas.openxmlformats.org/officeDocument/2006/relationships/image" Target="../media/image7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5.png"/><Relationship Id="rId6" Type="http://schemas.openxmlformats.org/officeDocument/2006/relationships/image" Target="../media/image27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5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  <a:r>
              <a:rPr spc="-15" dirty="0"/>
              <a:t> Introduction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0" dirty="0"/>
              <a:t>Topic</a:t>
            </a:r>
            <a:r>
              <a:rPr sz="900" spc="-10" dirty="0"/>
              <a:t> </a:t>
            </a:r>
            <a:r>
              <a:rPr sz="900" spc="-60" dirty="0"/>
              <a:t>discussed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456704" y="1586420"/>
            <a:ext cx="57658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45" dirty="0">
                <a:latin typeface="Arial"/>
                <a:cs typeface="Arial"/>
              </a:rPr>
              <a:t>jQuery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jQuery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0" dirty="0"/>
              <a:t>$.each() </a:t>
            </a:r>
            <a:r>
              <a:rPr sz="900" spc="-30" dirty="0"/>
              <a:t>methods</a:t>
            </a:r>
            <a:r>
              <a:rPr sz="900" spc="114" dirty="0"/>
              <a:t> </a:t>
            </a:r>
            <a:r>
              <a:rPr sz="900" spc="-40" dirty="0"/>
              <a:t>comparison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922643"/>
            <a:ext cx="3110442" cy="1758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10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jQuery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5" dirty="0"/>
              <a:t>How </a:t>
            </a:r>
            <a:r>
              <a:rPr sz="900" spc="20" dirty="0"/>
              <a:t>to</a:t>
            </a:r>
            <a:r>
              <a:rPr sz="900" spc="65" dirty="0"/>
              <a:t> </a:t>
            </a:r>
            <a:r>
              <a:rPr sz="900" spc="-5" dirty="0"/>
              <a:t>Obtain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2173719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74949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736799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787599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2224278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2275070"/>
            <a:ext cx="50751" cy="4744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2218132"/>
            <a:ext cx="3989704" cy="582295"/>
          </a:xfrm>
          <a:custGeom>
            <a:avLst/>
            <a:gdLst/>
            <a:ahLst/>
            <a:cxnLst/>
            <a:rect l="l" t="t" r="r" b="b"/>
            <a:pathLst>
              <a:path w="3989704" h="582294">
                <a:moveTo>
                  <a:pt x="3989652" y="0"/>
                </a:moveTo>
                <a:lnTo>
                  <a:pt x="0" y="0"/>
                </a:lnTo>
                <a:lnTo>
                  <a:pt x="0" y="531366"/>
                </a:lnTo>
                <a:lnTo>
                  <a:pt x="4008" y="551091"/>
                </a:lnTo>
                <a:lnTo>
                  <a:pt x="14922" y="567244"/>
                </a:lnTo>
                <a:lnTo>
                  <a:pt x="31075" y="578158"/>
                </a:lnTo>
                <a:lnTo>
                  <a:pt x="50800" y="582166"/>
                </a:lnTo>
                <a:lnTo>
                  <a:pt x="3938852" y="582166"/>
                </a:lnTo>
                <a:lnTo>
                  <a:pt x="3958576" y="578158"/>
                </a:lnTo>
                <a:lnTo>
                  <a:pt x="3974729" y="567244"/>
                </a:lnTo>
                <a:lnTo>
                  <a:pt x="3985644" y="551091"/>
                </a:lnTo>
                <a:lnTo>
                  <a:pt x="3989652" y="531366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2262370"/>
            <a:ext cx="0" cy="506730"/>
          </a:xfrm>
          <a:custGeom>
            <a:avLst/>
            <a:gdLst/>
            <a:ahLst/>
            <a:cxnLst/>
            <a:rect l="l" t="t" r="r" b="b"/>
            <a:pathLst>
              <a:path h="506730">
                <a:moveTo>
                  <a:pt x="0" y="50617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22496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22369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22242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848423"/>
            <a:ext cx="3609340" cy="183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Method </a:t>
            </a:r>
            <a:r>
              <a:rPr sz="1100" spc="-7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50" dirty="0">
                <a:latin typeface="Arial"/>
                <a:cs typeface="Arial"/>
              </a:rPr>
              <a:t>Download </a:t>
            </a:r>
            <a:r>
              <a:rPr sz="1100" spc="-25" dirty="0">
                <a:latin typeface="Arial"/>
                <a:cs typeface="Arial"/>
              </a:rPr>
              <a:t>from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jquery.com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25" dirty="0">
                <a:latin typeface="Arial"/>
                <a:cs typeface="Arial"/>
              </a:rPr>
              <a:t>Method </a:t>
            </a:r>
            <a:r>
              <a:rPr sz="1100" spc="-7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105" dirty="0">
                <a:latin typeface="Arial"/>
                <a:cs typeface="Arial"/>
              </a:rPr>
              <a:t>Use  </a:t>
            </a:r>
            <a:r>
              <a:rPr sz="1100" spc="-90" dirty="0">
                <a:latin typeface="Arial"/>
                <a:cs typeface="Arial"/>
              </a:rPr>
              <a:t>a  </a:t>
            </a:r>
            <a:r>
              <a:rPr sz="1100" spc="-30" dirty="0">
                <a:latin typeface="Arial"/>
                <a:cs typeface="Arial"/>
              </a:rPr>
              <a:t>content </a:t>
            </a:r>
            <a:r>
              <a:rPr sz="1100" spc="-20" dirty="0">
                <a:latin typeface="Arial"/>
                <a:cs typeface="Arial"/>
              </a:rPr>
              <a:t>distribution </a:t>
            </a:r>
            <a:r>
              <a:rPr sz="1100" spc="-50" dirty="0">
                <a:latin typeface="Arial"/>
                <a:cs typeface="Arial"/>
              </a:rPr>
              <a:t>network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(CDN)</a:t>
            </a:r>
            <a:endParaRPr sz="1100">
              <a:latin typeface="Arial"/>
              <a:cs typeface="Arial"/>
            </a:endParaRPr>
          </a:p>
          <a:p>
            <a:pPr marL="56642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567055" algn="l"/>
              </a:tabLst>
            </a:pPr>
            <a:r>
              <a:rPr sz="1000" spc="-35" dirty="0">
                <a:latin typeface="Arial"/>
                <a:cs typeface="Arial"/>
              </a:rPr>
              <a:t>code.jquery.com/jquery-3.0.0.min.js</a:t>
            </a:r>
            <a:endParaRPr sz="1000">
              <a:latin typeface="Arial"/>
              <a:cs typeface="Arial"/>
            </a:endParaRPr>
          </a:p>
          <a:p>
            <a:pPr marL="56642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567055" algn="l"/>
              </a:tabLst>
            </a:pPr>
            <a:r>
              <a:rPr sz="1000" spc="-20" dirty="0">
                <a:latin typeface="Arial"/>
                <a:cs typeface="Arial"/>
              </a:rPr>
              <a:t>ajax.microsoft.com/ajax/jquery/jquery-3.0.0.min.js</a:t>
            </a:r>
            <a:endParaRPr sz="1000">
              <a:latin typeface="Arial"/>
              <a:cs typeface="Arial"/>
            </a:endParaRPr>
          </a:p>
          <a:p>
            <a:pPr marL="56642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567055" algn="l"/>
              </a:tabLst>
            </a:pPr>
            <a:r>
              <a:rPr sz="1000" spc="-20" dirty="0">
                <a:latin typeface="Arial"/>
                <a:cs typeface="Arial"/>
              </a:rPr>
              <a:t>ajax.googleapis.com/ajax/libs/jquery/3.0.0/jquery.min.js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  <a:spcBef>
                <a:spcPts val="5"/>
              </a:spcBef>
            </a:pPr>
            <a:r>
              <a:rPr sz="800" spc="35" dirty="0">
                <a:solidFill>
                  <a:srgbClr val="218A21"/>
                </a:solidFill>
                <a:latin typeface="Arial"/>
                <a:cs typeface="Arial"/>
              </a:rPr>
              <a:t>//include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jquery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script tag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before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other script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calls </a:t>
            </a:r>
            <a:r>
              <a:rPr sz="800" spc="20" dirty="0">
                <a:solidFill>
                  <a:srgbClr val="218A21"/>
                </a:solidFill>
                <a:latin typeface="Arial"/>
                <a:cs typeface="Arial"/>
              </a:rPr>
              <a:t>at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end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document  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body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20" dirty="0">
                <a:solidFill>
                  <a:srgbClr val="218A21"/>
                </a:solidFill>
                <a:latin typeface="Arial"/>
                <a:cs typeface="Arial"/>
              </a:rPr>
              <a:t>//ensure </a:t>
            </a:r>
            <a:r>
              <a:rPr sz="800" spc="-55" dirty="0">
                <a:solidFill>
                  <a:srgbClr val="218A21"/>
                </a:solidFill>
                <a:latin typeface="Arial"/>
                <a:cs typeface="Arial"/>
              </a:rPr>
              <a:t>use 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latest 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versions 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jquery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(not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shown</a:t>
            </a:r>
            <a:r>
              <a:rPr sz="800" spc="10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here)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25" dirty="0">
                <a:latin typeface="Arial"/>
                <a:cs typeface="Arial"/>
              </a:rPr>
              <a:t>&lt;</a:t>
            </a:r>
            <a:r>
              <a:rPr sz="800" spc="-25" dirty="0">
                <a:latin typeface="Courier New"/>
                <a:cs typeface="Courier New"/>
              </a:rPr>
              <a:t>script</a:t>
            </a:r>
            <a:r>
              <a:rPr sz="800" spc="-265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src</a:t>
            </a:r>
            <a:r>
              <a:rPr sz="800" spc="20" dirty="0">
                <a:latin typeface="Arial"/>
                <a:cs typeface="Arial"/>
              </a:rPr>
              <a:t>=</a:t>
            </a:r>
            <a:r>
              <a:rPr sz="800" spc="20" dirty="0">
                <a:solidFill>
                  <a:srgbClr val="9F20EF"/>
                </a:solidFill>
                <a:latin typeface="Arial"/>
                <a:cs typeface="Arial"/>
              </a:rPr>
              <a:t>"//ajax.googleapis.com/ajax/libs/jquery/1.11.1/jquery.min.js"</a:t>
            </a:r>
            <a:r>
              <a:rPr sz="800" spc="2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11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0" dirty="0"/>
              <a:t>JQuery </a:t>
            </a:r>
            <a:r>
              <a:rPr sz="900" spc="-50" dirty="0"/>
              <a:t>source </a:t>
            </a:r>
            <a:r>
              <a:rPr sz="900" spc="5" dirty="0"/>
              <a:t>- </a:t>
            </a:r>
            <a:r>
              <a:rPr sz="900" spc="-35" dirty="0"/>
              <a:t>development </a:t>
            </a:r>
            <a:r>
              <a:rPr sz="900" spc="50" dirty="0"/>
              <a:t> </a:t>
            </a:r>
            <a:r>
              <a:rPr sz="900" spc="-70" dirty="0"/>
              <a:t>usage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444093" y="868553"/>
            <a:ext cx="3181350" cy="193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extract from</a:t>
            </a:r>
            <a:r>
              <a:rPr sz="800" spc="-7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jquery</a:t>
            </a:r>
            <a:r>
              <a:rPr sz="800" i="1" spc="5" dirty="0">
                <a:solidFill>
                  <a:srgbClr val="218A21"/>
                </a:solidFill>
                <a:latin typeface="Arial"/>
                <a:cs typeface="Arial"/>
              </a:rPr>
              <a:t>−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2.2.4.js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jQuery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45" dirty="0">
                <a:latin typeface="Courier New"/>
                <a:cs typeface="Courier New"/>
              </a:rPr>
              <a:t>function</a:t>
            </a:r>
            <a:r>
              <a:rPr sz="800" spc="-45" dirty="0">
                <a:latin typeface="Arial"/>
                <a:cs typeface="Arial"/>
              </a:rPr>
              <a:t>( </a:t>
            </a:r>
            <a:r>
              <a:rPr sz="800" spc="-50" dirty="0">
                <a:latin typeface="Courier New"/>
                <a:cs typeface="Courier New"/>
              </a:rPr>
              <a:t>selector</a:t>
            </a:r>
            <a:r>
              <a:rPr sz="800" spc="-50" dirty="0">
                <a:latin typeface="Arial"/>
                <a:cs typeface="Arial"/>
              </a:rPr>
              <a:t>, </a:t>
            </a:r>
            <a:r>
              <a:rPr sz="800" spc="-60" dirty="0">
                <a:latin typeface="Courier New"/>
                <a:cs typeface="Courier New"/>
              </a:rPr>
              <a:t>context</a:t>
            </a:r>
            <a:r>
              <a:rPr sz="800" spc="-290" dirty="0">
                <a:latin typeface="Courier New"/>
                <a:cs typeface="Courier New"/>
              </a:rPr>
              <a:t> </a:t>
            </a:r>
            <a:r>
              <a:rPr sz="800" spc="60" dirty="0">
                <a:latin typeface="Arial"/>
                <a:cs typeface="Arial"/>
              </a:rPr>
              <a:t>)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 marR="5080">
              <a:lnSpc>
                <a:spcPts val="950"/>
              </a:lnSpc>
              <a:spcBef>
                <a:spcPts val="30"/>
              </a:spcBef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The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jQuery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object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is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actually </a:t>
            </a:r>
            <a:r>
              <a:rPr sz="800" spc="10" dirty="0">
                <a:solidFill>
                  <a:srgbClr val="218A21"/>
                </a:solidFill>
                <a:latin typeface="Arial"/>
                <a:cs typeface="Arial"/>
              </a:rPr>
              <a:t>just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the </a:t>
            </a:r>
            <a:r>
              <a:rPr sz="800" spc="30" dirty="0">
                <a:solidFill>
                  <a:srgbClr val="218A21"/>
                </a:solidFill>
                <a:latin typeface="Arial"/>
                <a:cs typeface="Arial"/>
              </a:rPr>
              <a:t>init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constructor </a:t>
            </a:r>
            <a:r>
              <a:rPr sz="800" spc="-10" dirty="0">
                <a:solidFill>
                  <a:srgbClr val="218A21"/>
                </a:solidFill>
                <a:latin typeface="Arial Unicode MS"/>
                <a:cs typeface="Arial Unicode MS"/>
              </a:rPr>
              <a:t>'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enhanced</a:t>
            </a:r>
            <a:r>
              <a:rPr sz="800" spc="-10" dirty="0">
                <a:solidFill>
                  <a:srgbClr val="218A21"/>
                </a:solidFill>
                <a:latin typeface="Arial Unicode MS"/>
                <a:cs typeface="Arial Unicode MS"/>
              </a:rPr>
              <a:t>' 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800" spc="-30" dirty="0">
                <a:solidFill>
                  <a:srgbClr val="0000FF"/>
                </a:solidFill>
                <a:latin typeface="Arial"/>
                <a:cs typeface="Arial"/>
              </a:rPr>
              <a:t>new </a:t>
            </a:r>
            <a:r>
              <a:rPr sz="800" spc="-40" dirty="0">
                <a:latin typeface="Courier New"/>
                <a:cs typeface="Courier New"/>
              </a:rPr>
              <a:t>jQuery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fn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init</a:t>
            </a:r>
            <a:r>
              <a:rPr sz="800" spc="-40" dirty="0">
                <a:latin typeface="Arial"/>
                <a:cs typeface="Arial"/>
              </a:rPr>
              <a:t>(  </a:t>
            </a:r>
            <a:r>
              <a:rPr sz="800" spc="-50" dirty="0">
                <a:latin typeface="Courier New"/>
                <a:cs typeface="Courier New"/>
              </a:rPr>
              <a:t>selector</a:t>
            </a:r>
            <a:r>
              <a:rPr sz="800" spc="-50" dirty="0">
                <a:latin typeface="Arial"/>
                <a:cs typeface="Arial"/>
              </a:rPr>
              <a:t>,  </a:t>
            </a:r>
            <a:r>
              <a:rPr sz="800" spc="-50" dirty="0">
                <a:latin typeface="Courier New"/>
                <a:cs typeface="Courier New"/>
              </a:rPr>
              <a:t>context</a:t>
            </a:r>
            <a:r>
              <a:rPr sz="800" spc="-50" dirty="0">
                <a:latin typeface="Arial"/>
                <a:cs typeface="Arial"/>
              </a:rPr>
              <a:t>,  </a:t>
            </a:r>
            <a:r>
              <a:rPr sz="800" spc="-60" dirty="0">
                <a:latin typeface="Courier New"/>
                <a:cs typeface="Courier New"/>
              </a:rPr>
              <a:t>rootjQuery</a:t>
            </a:r>
            <a:r>
              <a:rPr sz="800" spc="-275" dirty="0">
                <a:latin typeface="Courier New"/>
                <a:cs typeface="Courier New"/>
              </a:rPr>
              <a:t> </a:t>
            </a:r>
            <a:r>
              <a:rPr sz="800" spc="35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sz="800" spc="80" dirty="0">
                <a:latin typeface="Arial"/>
                <a:cs typeface="Arial"/>
              </a:rPr>
              <a:t>},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Match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a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standalone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tag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rsingleTag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spc="100" dirty="0">
                <a:latin typeface="Arial"/>
                <a:cs typeface="Arial"/>
              </a:rPr>
              <a:t>/^&lt;(\</a:t>
            </a:r>
            <a:r>
              <a:rPr sz="800" spc="100" dirty="0">
                <a:latin typeface="Courier New"/>
                <a:cs typeface="Courier New"/>
              </a:rPr>
              <a:t>w</a:t>
            </a:r>
            <a:r>
              <a:rPr sz="800" spc="100" dirty="0">
                <a:latin typeface="Arial"/>
                <a:cs typeface="Arial"/>
              </a:rPr>
              <a:t>+)\</a:t>
            </a:r>
            <a:r>
              <a:rPr sz="800" spc="100" dirty="0">
                <a:latin typeface="Courier New"/>
                <a:cs typeface="Courier New"/>
              </a:rPr>
              <a:t>s</a:t>
            </a:r>
            <a:r>
              <a:rPr sz="800" spc="100" dirty="0">
                <a:latin typeface="Arial Unicode MS"/>
                <a:cs typeface="Arial Unicode MS"/>
              </a:rPr>
              <a:t>∗</a:t>
            </a:r>
            <a:r>
              <a:rPr sz="800" spc="100" dirty="0">
                <a:latin typeface="Arial"/>
                <a:cs typeface="Arial"/>
              </a:rPr>
              <a:t>\/?&gt;(?:&lt;\/\1&gt;|)</a:t>
            </a:r>
            <a:r>
              <a:rPr sz="800" spc="100" dirty="0">
                <a:latin typeface="Courier New"/>
                <a:cs typeface="Courier New"/>
              </a:rPr>
              <a:t>$</a:t>
            </a:r>
            <a:r>
              <a:rPr sz="800" spc="100" dirty="0">
                <a:latin typeface="Arial"/>
                <a:cs typeface="Arial"/>
              </a:rPr>
              <a:t>/,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Matches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dashed 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string for</a:t>
            </a:r>
            <a:r>
              <a:rPr sz="800" spc="-5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camelizing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rmsPrefix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125" dirty="0">
                <a:latin typeface="Arial"/>
                <a:cs typeface="Arial"/>
              </a:rPr>
              <a:t> </a:t>
            </a:r>
            <a:r>
              <a:rPr sz="800" spc="90" dirty="0">
                <a:latin typeface="Arial"/>
                <a:cs typeface="Arial"/>
              </a:rPr>
              <a:t>/^</a:t>
            </a:r>
            <a:r>
              <a:rPr sz="800" i="1" spc="90" dirty="0">
                <a:latin typeface="Arial"/>
                <a:cs typeface="Arial"/>
              </a:rPr>
              <a:t>−</a:t>
            </a:r>
            <a:r>
              <a:rPr sz="800" spc="90" dirty="0">
                <a:latin typeface="Courier New"/>
                <a:cs typeface="Courier New"/>
              </a:rPr>
              <a:t>ms</a:t>
            </a:r>
            <a:r>
              <a:rPr sz="800" i="1" spc="90" dirty="0">
                <a:latin typeface="Arial"/>
                <a:cs typeface="Arial"/>
              </a:rPr>
              <a:t>−</a:t>
            </a:r>
            <a:r>
              <a:rPr sz="800" spc="90" dirty="0">
                <a:latin typeface="Arial"/>
                <a:cs typeface="Arial"/>
              </a:rPr>
              <a:t>/,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rdashAlpha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spc="55" dirty="0">
                <a:latin typeface="Arial"/>
                <a:cs typeface="Arial"/>
              </a:rPr>
              <a:t>/</a:t>
            </a:r>
            <a:r>
              <a:rPr sz="800" i="1" spc="55" dirty="0">
                <a:latin typeface="Arial"/>
                <a:cs typeface="Arial"/>
              </a:rPr>
              <a:t>−</a:t>
            </a:r>
            <a:r>
              <a:rPr sz="800" spc="55" dirty="0">
                <a:latin typeface="Arial"/>
                <a:cs typeface="Arial"/>
              </a:rPr>
              <a:t>([\</a:t>
            </a:r>
            <a:r>
              <a:rPr sz="800" spc="55" dirty="0">
                <a:latin typeface="Courier New"/>
                <a:cs typeface="Courier New"/>
              </a:rPr>
              <a:t>da</a:t>
            </a:r>
            <a:r>
              <a:rPr sz="800" i="1" spc="55" dirty="0">
                <a:latin typeface="Arial"/>
                <a:cs typeface="Arial"/>
              </a:rPr>
              <a:t>−</a:t>
            </a:r>
            <a:r>
              <a:rPr sz="800" spc="55" dirty="0">
                <a:latin typeface="Courier New"/>
                <a:cs typeface="Courier New"/>
              </a:rPr>
              <a:t>z</a:t>
            </a:r>
            <a:r>
              <a:rPr sz="800" spc="55" dirty="0">
                <a:latin typeface="Arial"/>
                <a:cs typeface="Arial"/>
              </a:rPr>
              <a:t>])/</a:t>
            </a:r>
            <a:r>
              <a:rPr sz="800" spc="55" dirty="0">
                <a:latin typeface="Courier New"/>
                <a:cs typeface="Courier New"/>
              </a:rPr>
              <a:t>gi</a:t>
            </a:r>
            <a:r>
              <a:rPr sz="800" spc="55" dirty="0">
                <a:latin typeface="Arial"/>
                <a:cs typeface="Arial"/>
              </a:rPr>
              <a:t>,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Used 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by jQuery.camelCase </a:t>
            </a:r>
            <a:r>
              <a:rPr sz="800" spc="-60" dirty="0">
                <a:solidFill>
                  <a:srgbClr val="218A21"/>
                </a:solidFill>
                <a:latin typeface="Arial"/>
                <a:cs typeface="Arial"/>
              </a:rPr>
              <a:t>as 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callback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</a:t>
            </a:r>
            <a:r>
              <a:rPr sz="800" spc="7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replace()</a:t>
            </a:r>
            <a:endParaRPr sz="800">
              <a:latin typeface="Arial"/>
              <a:cs typeface="Arial"/>
            </a:endParaRPr>
          </a:p>
          <a:p>
            <a:pPr marL="109220" marR="1242695" indent="-97155">
              <a:lnSpc>
                <a:spcPts val="950"/>
              </a:lnSpc>
              <a:spcBef>
                <a:spcPts val="30"/>
              </a:spcBef>
            </a:pPr>
            <a:r>
              <a:rPr sz="800" spc="-60" dirty="0">
                <a:latin typeface="Courier New"/>
                <a:cs typeface="Courier New"/>
              </a:rPr>
              <a:t>fcamelCase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45" dirty="0">
                <a:latin typeface="Courier New"/>
                <a:cs typeface="Courier New"/>
              </a:rPr>
              <a:t>function</a:t>
            </a:r>
            <a:r>
              <a:rPr sz="800" spc="-45" dirty="0">
                <a:latin typeface="Arial"/>
                <a:cs typeface="Arial"/>
              </a:rPr>
              <a:t>( </a:t>
            </a:r>
            <a:r>
              <a:rPr sz="800" spc="-40" dirty="0">
                <a:latin typeface="Courier New"/>
                <a:cs typeface="Courier New"/>
              </a:rPr>
              <a:t>all</a:t>
            </a:r>
            <a:r>
              <a:rPr sz="800" spc="-40" dirty="0">
                <a:latin typeface="Arial"/>
                <a:cs typeface="Arial"/>
              </a:rPr>
              <a:t>, </a:t>
            </a:r>
            <a:r>
              <a:rPr sz="800" spc="-60" dirty="0">
                <a:latin typeface="Courier New"/>
                <a:cs typeface="Courier New"/>
              </a:rPr>
              <a:t>letter</a:t>
            </a:r>
            <a:r>
              <a:rPr sz="800" spc="-295" dirty="0">
                <a:latin typeface="Courier New"/>
                <a:cs typeface="Courier New"/>
              </a:rPr>
              <a:t> </a:t>
            </a:r>
            <a:r>
              <a:rPr sz="800" spc="60" dirty="0">
                <a:latin typeface="Arial"/>
                <a:cs typeface="Arial"/>
              </a:rPr>
              <a:t>)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800" spc="-40" dirty="0">
                <a:latin typeface="Courier New"/>
                <a:cs typeface="Courier New"/>
              </a:rPr>
              <a:t>letter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toUpperCase</a:t>
            </a:r>
            <a:r>
              <a:rPr sz="800" spc="-40" dirty="0">
                <a:latin typeface="Arial"/>
                <a:cs typeface="Arial"/>
              </a:rPr>
              <a:t>();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5"/>
              </a:lnSpc>
            </a:pPr>
            <a:r>
              <a:rPr sz="800" spc="80" dirty="0">
                <a:latin typeface="Arial"/>
                <a:cs typeface="Arial"/>
              </a:rPr>
              <a:t>},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12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Minified</a:t>
            </a:r>
            <a:r>
              <a:rPr sz="900" spc="-25" dirty="0"/>
              <a:t> </a:t>
            </a:r>
            <a:r>
              <a:rPr sz="900" spc="-20" dirty="0"/>
              <a:t>jQuery</a:t>
            </a:r>
            <a:endParaRPr sz="9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200" dirty="0"/>
              <a:t>// </a:t>
            </a:r>
            <a:r>
              <a:rPr spc="5" dirty="0"/>
              <a:t>extract from</a:t>
            </a:r>
            <a:r>
              <a:rPr spc="-65" dirty="0"/>
              <a:t> </a:t>
            </a:r>
            <a:r>
              <a:rPr spc="5" dirty="0"/>
              <a:t>jquery</a:t>
            </a:r>
            <a:r>
              <a:rPr i="1" spc="5" dirty="0">
                <a:latin typeface="Arial"/>
                <a:cs typeface="Arial"/>
              </a:rPr>
              <a:t>−</a:t>
            </a:r>
            <a:r>
              <a:rPr spc="5" dirty="0"/>
              <a:t>1.6.4.min.js</a:t>
            </a:r>
          </a:p>
          <a:p>
            <a:pPr marL="12700" marR="335280">
              <a:lnSpc>
                <a:spcPts val="950"/>
              </a:lnSpc>
              <a:spcBef>
                <a:spcPts val="30"/>
              </a:spcBef>
            </a:pPr>
            <a:r>
              <a:rPr spc="114" dirty="0"/>
              <a:t>/</a:t>
            </a:r>
            <a:r>
              <a:rPr spc="114" dirty="0">
                <a:latin typeface="Arial Unicode MS"/>
                <a:cs typeface="Arial Unicode MS"/>
              </a:rPr>
              <a:t>∗</a:t>
            </a:r>
            <a:r>
              <a:rPr spc="114" dirty="0"/>
              <a:t>! </a:t>
            </a:r>
            <a:r>
              <a:rPr spc="-5" dirty="0"/>
              <a:t>jQuery </a:t>
            </a:r>
            <a:r>
              <a:rPr spc="-10" dirty="0"/>
              <a:t>v1.6.4 </a:t>
            </a:r>
            <a:r>
              <a:rPr spc="35" dirty="0">
                <a:hlinkClick r:id="rId2"/>
              </a:rPr>
              <a:t>http://jquery.com/</a:t>
            </a:r>
            <a:r>
              <a:rPr spc="35" dirty="0"/>
              <a:t> </a:t>
            </a:r>
            <a:r>
              <a:rPr spc="25" dirty="0"/>
              <a:t>| </a:t>
            </a:r>
            <a:r>
              <a:rPr spc="15" dirty="0">
                <a:hlinkClick r:id="rId3"/>
              </a:rPr>
              <a:t>http://jquery.org/license</a:t>
            </a:r>
            <a:r>
              <a:rPr spc="15" dirty="0"/>
              <a:t> </a:t>
            </a:r>
            <a:r>
              <a:rPr spc="155" dirty="0">
                <a:latin typeface="Arial Unicode MS"/>
                <a:cs typeface="Arial Unicode MS"/>
              </a:rPr>
              <a:t>∗</a:t>
            </a:r>
            <a:r>
              <a:rPr spc="155" dirty="0"/>
              <a:t>/  </a:t>
            </a:r>
            <a:r>
              <a:rPr spc="-30" dirty="0">
                <a:solidFill>
                  <a:srgbClr val="000000"/>
                </a:solidFill>
              </a:rPr>
              <a:t>(</a:t>
            </a:r>
            <a:r>
              <a:rPr spc="-30" dirty="0">
                <a:solidFill>
                  <a:srgbClr val="000000"/>
                </a:solidFill>
                <a:latin typeface="Courier New"/>
                <a:cs typeface="Courier New"/>
              </a:rPr>
              <a:t>function</a:t>
            </a:r>
            <a:r>
              <a:rPr spc="-30" dirty="0">
                <a:solidFill>
                  <a:srgbClr val="000000"/>
                </a:solidFill>
              </a:rPr>
              <a:t>(</a:t>
            </a:r>
            <a:r>
              <a:rPr spc="-30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spc="-30" dirty="0">
                <a:solidFill>
                  <a:srgbClr val="000000"/>
                </a:solidFill>
              </a:rPr>
              <a:t>,</a:t>
            </a:r>
            <a:r>
              <a:rPr spc="-30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spc="-30" dirty="0">
                <a:solidFill>
                  <a:srgbClr val="000000"/>
                </a:solidFill>
              </a:rPr>
              <a:t>){</a:t>
            </a:r>
            <a:r>
              <a:rPr spc="-30" dirty="0">
                <a:solidFill>
                  <a:srgbClr val="000000"/>
                </a:solidFill>
                <a:latin typeface="Courier New"/>
                <a:cs typeface="Courier New"/>
              </a:rPr>
              <a:t>function </a:t>
            </a:r>
            <a:r>
              <a:rPr spc="10" dirty="0">
                <a:solidFill>
                  <a:srgbClr val="000000"/>
                </a:solidFill>
                <a:latin typeface="Courier New"/>
                <a:cs typeface="Courier New"/>
              </a:rPr>
              <a:t>cu</a:t>
            </a:r>
            <a:r>
              <a:rPr spc="10" dirty="0">
                <a:solidFill>
                  <a:srgbClr val="000000"/>
                </a:solidFill>
              </a:rPr>
              <a:t>(</a:t>
            </a:r>
            <a:r>
              <a:rPr spc="10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spc="10" dirty="0">
                <a:solidFill>
                  <a:srgbClr val="000000"/>
                </a:solidFill>
              </a:rPr>
              <a:t>){</a:t>
            </a:r>
            <a:r>
              <a:rPr spc="10" dirty="0">
                <a:solidFill>
                  <a:srgbClr val="0000FF"/>
                </a:solidFill>
              </a:rPr>
              <a:t>return</a:t>
            </a:r>
            <a:r>
              <a:rPr spc="-80" dirty="0">
                <a:solidFill>
                  <a:srgbClr val="0000FF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spc="-20" dirty="0">
                <a:solidFill>
                  <a:srgbClr val="000000"/>
                </a:solidFill>
              </a:rPr>
              <a:t>.</a:t>
            </a:r>
            <a:r>
              <a:rPr spc="-20" dirty="0">
                <a:solidFill>
                  <a:srgbClr val="000000"/>
                </a:solidFill>
                <a:latin typeface="Courier New"/>
                <a:cs typeface="Courier New"/>
              </a:rPr>
              <a:t>isWindow</a:t>
            </a:r>
            <a:r>
              <a:rPr spc="-20" dirty="0">
                <a:solidFill>
                  <a:srgbClr val="000000"/>
                </a:solidFill>
              </a:rPr>
              <a:t>(</a:t>
            </a:r>
            <a:r>
              <a:rPr spc="-20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spc="-20" dirty="0">
                <a:solidFill>
                  <a:srgbClr val="000000"/>
                </a:solidFill>
              </a:rPr>
              <a:t>)?</a:t>
            </a:r>
            <a:r>
              <a:rPr spc="-20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spc="-20" dirty="0">
                <a:solidFill>
                  <a:srgbClr val="000000"/>
                </a:solidFill>
              </a:rPr>
              <a:t>:</a:t>
            </a:r>
            <a:r>
              <a:rPr spc="-20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spc="-20" dirty="0">
                <a:solidFill>
                  <a:srgbClr val="000000"/>
                </a:solidFill>
              </a:rPr>
              <a:t>.</a:t>
            </a:r>
            <a:r>
              <a:rPr spc="-20" dirty="0">
                <a:solidFill>
                  <a:srgbClr val="000000"/>
                </a:solidFill>
                <a:latin typeface="Courier New"/>
                <a:cs typeface="Courier New"/>
              </a:rPr>
              <a:t>nodeType</a:t>
            </a:r>
            <a:r>
              <a:rPr spc="-20" dirty="0">
                <a:solidFill>
                  <a:srgbClr val="000000"/>
                </a:solidFill>
              </a:rPr>
              <a:t>===9?</a:t>
            </a:r>
            <a:r>
              <a:rPr spc="-20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spc="-20" dirty="0">
                <a:solidFill>
                  <a:srgbClr val="000000"/>
                </a:solidFill>
              </a:rPr>
              <a:t>.</a:t>
            </a:r>
          </a:p>
          <a:p>
            <a:pPr marL="265430">
              <a:lnSpc>
                <a:spcPts val="910"/>
              </a:lnSpc>
            </a:pPr>
            <a:r>
              <a:rPr spc="-45" dirty="0">
                <a:solidFill>
                  <a:srgbClr val="000000"/>
                </a:solidFill>
                <a:latin typeface="Courier New"/>
                <a:cs typeface="Courier New"/>
              </a:rPr>
              <a:t>defaultView</a:t>
            </a:r>
            <a:r>
              <a:rPr spc="-45" dirty="0">
                <a:solidFill>
                  <a:srgbClr val="000000"/>
                </a:solidFill>
              </a:rPr>
              <a:t>||</a:t>
            </a:r>
            <a:r>
              <a:rPr spc="-45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spc="-45" dirty="0">
                <a:solidFill>
                  <a:srgbClr val="000000"/>
                </a:solidFill>
              </a:rPr>
              <a:t>.</a:t>
            </a:r>
            <a:r>
              <a:rPr spc="-45" dirty="0">
                <a:solidFill>
                  <a:srgbClr val="000000"/>
                </a:solidFill>
                <a:latin typeface="Courier New"/>
                <a:cs typeface="Courier New"/>
              </a:rPr>
              <a:t>parentWindow</a:t>
            </a:r>
            <a:r>
              <a:rPr spc="-45" dirty="0">
                <a:solidFill>
                  <a:srgbClr val="000000"/>
                </a:solidFill>
              </a:rPr>
              <a:t>:!1}</a:t>
            </a:r>
            <a:r>
              <a:rPr spc="-45" dirty="0">
                <a:solidFill>
                  <a:srgbClr val="000000"/>
                </a:solidFill>
                <a:latin typeface="Courier New"/>
                <a:cs typeface="Courier New"/>
              </a:rPr>
              <a:t>function </a:t>
            </a:r>
            <a:r>
              <a:rPr spc="5" dirty="0">
                <a:solidFill>
                  <a:srgbClr val="000000"/>
                </a:solidFill>
                <a:latin typeface="Courier New"/>
                <a:cs typeface="Courier New"/>
              </a:rPr>
              <a:t>cr</a:t>
            </a:r>
            <a:r>
              <a:rPr spc="5" dirty="0">
                <a:solidFill>
                  <a:srgbClr val="000000"/>
                </a:solidFill>
              </a:rPr>
              <a:t>(</a:t>
            </a:r>
            <a:r>
              <a:rPr spc="5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spc="5" dirty="0">
                <a:solidFill>
                  <a:srgbClr val="000000"/>
                </a:solidFill>
              </a:rPr>
              <a:t>){</a:t>
            </a:r>
            <a:r>
              <a:rPr spc="5" dirty="0">
                <a:solidFill>
                  <a:srgbClr val="0000FF"/>
                </a:solidFill>
              </a:rPr>
              <a:t>if</a:t>
            </a:r>
            <a:r>
              <a:rPr spc="5" dirty="0">
                <a:solidFill>
                  <a:srgbClr val="000000"/>
                </a:solidFill>
              </a:rPr>
              <a:t>(!</a:t>
            </a:r>
            <a:r>
              <a:rPr spc="5" dirty="0">
                <a:solidFill>
                  <a:srgbClr val="000000"/>
                </a:solidFill>
                <a:latin typeface="Courier New"/>
                <a:cs typeface="Courier New"/>
              </a:rPr>
              <a:t>cg</a:t>
            </a:r>
            <a:r>
              <a:rPr spc="5" dirty="0">
                <a:solidFill>
                  <a:srgbClr val="000000"/>
                </a:solidFill>
              </a:rPr>
              <a:t>[</a:t>
            </a:r>
            <a:r>
              <a:rPr spc="5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spc="5" dirty="0">
                <a:solidFill>
                  <a:srgbClr val="000000"/>
                </a:solidFill>
              </a:rPr>
              <a:t>]){</a:t>
            </a:r>
            <a:r>
              <a:rPr spc="5" dirty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spc="-1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spc="-5" dirty="0">
                <a:solidFill>
                  <a:srgbClr val="000000"/>
                </a:solidFill>
              </a:rPr>
              <a:t>=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  <a:r>
              <a:rPr spc="-5" dirty="0">
                <a:solidFill>
                  <a:srgbClr val="000000"/>
                </a:solidFill>
              </a:rPr>
              <a:t>.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body</a:t>
            </a:r>
            <a:r>
              <a:rPr spc="-5" dirty="0">
                <a:solidFill>
                  <a:srgbClr val="000000"/>
                </a:solidFill>
              </a:rPr>
              <a:t>,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d</a:t>
            </a:r>
            <a:r>
              <a:rPr spc="-5" dirty="0">
                <a:solidFill>
                  <a:srgbClr val="000000"/>
                </a:solidFill>
              </a:rPr>
              <a:t>=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</a:p>
          <a:p>
            <a:pPr marL="265430">
              <a:lnSpc>
                <a:spcPts val="944"/>
              </a:lnSpc>
            </a:pPr>
            <a:r>
              <a:rPr spc="15" dirty="0">
                <a:solidFill>
                  <a:srgbClr val="000000"/>
                </a:solidFill>
              </a:rPr>
              <a:t>(</a:t>
            </a:r>
            <a:r>
              <a:rPr spc="15" dirty="0">
                <a:solidFill>
                  <a:srgbClr val="9F20EF"/>
                </a:solidFill>
              </a:rPr>
              <a:t>"&lt;"</a:t>
            </a:r>
            <a:r>
              <a:rPr spc="15" dirty="0">
                <a:solidFill>
                  <a:srgbClr val="000000"/>
                </a:solidFill>
              </a:rPr>
              <a:t>+</a:t>
            </a:r>
            <a:r>
              <a:rPr spc="15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spc="15" dirty="0">
                <a:solidFill>
                  <a:srgbClr val="000000"/>
                </a:solidFill>
              </a:rPr>
              <a:t>+</a:t>
            </a:r>
            <a:r>
              <a:rPr spc="15" dirty="0">
                <a:solidFill>
                  <a:srgbClr val="9F20EF"/>
                </a:solidFill>
              </a:rPr>
              <a:t>"&gt;"</a:t>
            </a:r>
            <a:r>
              <a:rPr spc="15" dirty="0">
                <a:solidFill>
                  <a:srgbClr val="000000"/>
                </a:solidFill>
              </a:rPr>
              <a:t>).</a:t>
            </a:r>
            <a:r>
              <a:rPr spc="15" dirty="0">
                <a:solidFill>
                  <a:srgbClr val="000000"/>
                </a:solidFill>
                <a:latin typeface="Courier New"/>
                <a:cs typeface="Courier New"/>
              </a:rPr>
              <a:t>appendTo</a:t>
            </a:r>
            <a:r>
              <a:rPr spc="15" dirty="0">
                <a:solidFill>
                  <a:srgbClr val="000000"/>
                </a:solidFill>
              </a:rPr>
              <a:t>(</a:t>
            </a:r>
            <a:r>
              <a:rPr spc="15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spc="15" dirty="0">
                <a:solidFill>
                  <a:srgbClr val="000000"/>
                </a:solidFill>
              </a:rPr>
              <a:t>),</a:t>
            </a:r>
            <a:r>
              <a:rPr spc="15" dirty="0">
                <a:solidFill>
                  <a:srgbClr val="000000"/>
                </a:solidFill>
                <a:latin typeface="Courier New"/>
                <a:cs typeface="Courier New"/>
              </a:rPr>
              <a:t>e</a:t>
            </a:r>
            <a:r>
              <a:rPr spc="15" dirty="0">
                <a:solidFill>
                  <a:srgbClr val="000000"/>
                </a:solidFill>
              </a:rPr>
              <a:t>=</a:t>
            </a:r>
            <a:r>
              <a:rPr spc="15" dirty="0">
                <a:solidFill>
                  <a:srgbClr val="000000"/>
                </a:solidFill>
                <a:latin typeface="Courier New"/>
                <a:cs typeface="Courier New"/>
              </a:rPr>
              <a:t>d</a:t>
            </a:r>
            <a:r>
              <a:rPr spc="15" dirty="0">
                <a:solidFill>
                  <a:srgbClr val="000000"/>
                </a:solidFill>
              </a:rPr>
              <a:t>.</a:t>
            </a:r>
            <a:r>
              <a:rPr spc="15" dirty="0">
                <a:solidFill>
                  <a:srgbClr val="000000"/>
                </a:solidFill>
                <a:latin typeface="Courier New"/>
                <a:cs typeface="Courier New"/>
              </a:rPr>
              <a:t>css</a:t>
            </a:r>
            <a:r>
              <a:rPr spc="15" dirty="0">
                <a:solidFill>
                  <a:srgbClr val="000000"/>
                </a:solidFill>
              </a:rPr>
              <a:t>(</a:t>
            </a:r>
            <a:r>
              <a:rPr spc="15" dirty="0">
                <a:solidFill>
                  <a:srgbClr val="9F20EF"/>
                </a:solidFill>
              </a:rPr>
              <a:t>"display"</a:t>
            </a:r>
            <a:r>
              <a:rPr spc="15" dirty="0">
                <a:solidFill>
                  <a:srgbClr val="000000"/>
                </a:solidFill>
              </a:rPr>
              <a:t>);</a:t>
            </a:r>
            <a:r>
              <a:rPr spc="15" dirty="0">
                <a:solidFill>
                  <a:srgbClr val="000000"/>
                </a:solidFill>
                <a:latin typeface="Courier New"/>
                <a:cs typeface="Courier New"/>
              </a:rPr>
              <a:t>d</a:t>
            </a:r>
            <a:r>
              <a:rPr spc="15" dirty="0">
                <a:solidFill>
                  <a:srgbClr val="000000"/>
                </a:solidFill>
              </a:rPr>
              <a:t>.</a:t>
            </a:r>
            <a:r>
              <a:rPr spc="15" dirty="0">
                <a:solidFill>
                  <a:srgbClr val="000000"/>
                </a:solidFill>
                <a:latin typeface="Courier New"/>
                <a:cs typeface="Courier New"/>
              </a:rPr>
              <a:t>remove</a:t>
            </a:r>
            <a:r>
              <a:rPr spc="15" dirty="0">
                <a:solidFill>
                  <a:srgbClr val="000000"/>
                </a:solidFill>
              </a:rPr>
              <a:t>();</a:t>
            </a:r>
            <a:r>
              <a:rPr spc="15" dirty="0">
                <a:solidFill>
                  <a:srgbClr val="0000FF"/>
                </a:solidFill>
              </a:rPr>
              <a:t>if</a:t>
            </a:r>
            <a:r>
              <a:rPr spc="15" dirty="0">
                <a:solidFill>
                  <a:srgbClr val="000000"/>
                </a:solidFill>
              </a:rPr>
              <a:t>(</a:t>
            </a:r>
            <a:r>
              <a:rPr spc="15" dirty="0">
                <a:solidFill>
                  <a:srgbClr val="000000"/>
                </a:solidFill>
                <a:latin typeface="Courier New"/>
                <a:cs typeface="Courier New"/>
              </a:rPr>
              <a:t>e</a:t>
            </a:r>
            <a:r>
              <a:rPr spc="15" dirty="0">
                <a:solidFill>
                  <a:srgbClr val="000000"/>
                </a:solidFill>
              </a:rPr>
              <a:t>===</a:t>
            </a:r>
            <a:r>
              <a:rPr spc="15" dirty="0">
                <a:solidFill>
                  <a:srgbClr val="9F20EF"/>
                </a:solidFill>
              </a:rPr>
              <a:t>"none"</a:t>
            </a:r>
            <a:r>
              <a:rPr spc="15" dirty="0">
                <a:solidFill>
                  <a:srgbClr val="000000"/>
                </a:solidFill>
              </a:rPr>
              <a:t>||</a:t>
            </a:r>
            <a:r>
              <a:rPr spc="15" dirty="0">
                <a:solidFill>
                  <a:srgbClr val="000000"/>
                </a:solidFill>
                <a:latin typeface="Courier New"/>
                <a:cs typeface="Courier New"/>
              </a:rPr>
              <a:t>e</a:t>
            </a:r>
          </a:p>
          <a:p>
            <a:pPr marL="265430" marR="5080">
              <a:lnSpc>
                <a:spcPts val="950"/>
              </a:lnSpc>
              <a:spcBef>
                <a:spcPts val="30"/>
              </a:spcBef>
            </a:pPr>
            <a:r>
              <a:rPr spc="-5" dirty="0">
                <a:solidFill>
                  <a:srgbClr val="000000"/>
                </a:solidFill>
              </a:rPr>
              <a:t>===</a:t>
            </a:r>
            <a:r>
              <a:rPr spc="-5" dirty="0">
                <a:solidFill>
                  <a:srgbClr val="9F20EF"/>
                </a:solidFill>
              </a:rPr>
              <a:t>""</a:t>
            </a:r>
            <a:r>
              <a:rPr spc="-5" dirty="0">
                <a:solidFill>
                  <a:srgbClr val="000000"/>
                </a:solidFill>
              </a:rPr>
              <a:t>){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ch</a:t>
            </a:r>
            <a:r>
              <a:rPr spc="-5" dirty="0">
                <a:solidFill>
                  <a:srgbClr val="000000"/>
                </a:solidFill>
              </a:rPr>
              <a:t>||(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ch</a:t>
            </a:r>
            <a:r>
              <a:rPr spc="-5" dirty="0">
                <a:solidFill>
                  <a:srgbClr val="000000"/>
                </a:solidFill>
              </a:rPr>
              <a:t>=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  <a:r>
              <a:rPr spc="-5" dirty="0">
                <a:solidFill>
                  <a:srgbClr val="000000"/>
                </a:solidFill>
              </a:rPr>
              <a:t>.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createElement</a:t>
            </a:r>
            <a:r>
              <a:rPr spc="-5" dirty="0">
                <a:solidFill>
                  <a:srgbClr val="000000"/>
                </a:solidFill>
              </a:rPr>
              <a:t>(</a:t>
            </a:r>
            <a:r>
              <a:rPr spc="-5" dirty="0">
                <a:solidFill>
                  <a:srgbClr val="9F20EF"/>
                </a:solidFill>
              </a:rPr>
              <a:t>"iframe"</a:t>
            </a:r>
            <a:r>
              <a:rPr spc="-5" dirty="0">
                <a:solidFill>
                  <a:srgbClr val="000000"/>
                </a:solidFill>
              </a:rPr>
              <a:t>),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ch</a:t>
            </a:r>
            <a:r>
              <a:rPr spc="-5" dirty="0">
                <a:solidFill>
                  <a:srgbClr val="000000"/>
                </a:solidFill>
              </a:rPr>
              <a:t>.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frameBorder</a:t>
            </a:r>
            <a:r>
              <a:rPr spc="-5" dirty="0">
                <a:solidFill>
                  <a:srgbClr val="000000"/>
                </a:solidFill>
              </a:rPr>
              <a:t>=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ch</a:t>
            </a:r>
            <a:r>
              <a:rPr spc="-5" dirty="0">
                <a:solidFill>
                  <a:srgbClr val="000000"/>
                </a:solidFill>
              </a:rPr>
              <a:t>.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width</a:t>
            </a:r>
            <a:r>
              <a:rPr spc="-5" dirty="0">
                <a:solidFill>
                  <a:srgbClr val="000000"/>
                </a:solidFill>
              </a:rPr>
              <a:t>=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ch</a:t>
            </a:r>
            <a:r>
              <a:rPr spc="-5" dirty="0">
                <a:solidFill>
                  <a:srgbClr val="000000"/>
                </a:solidFill>
              </a:rPr>
              <a:t>.  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height</a:t>
            </a:r>
            <a:r>
              <a:rPr spc="-25" dirty="0">
                <a:solidFill>
                  <a:srgbClr val="000000"/>
                </a:solidFill>
              </a:rPr>
              <a:t>=0),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spc="-25" dirty="0">
                <a:solidFill>
                  <a:srgbClr val="000000"/>
                </a:solidFill>
              </a:rPr>
              <a:t>.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appendChild</a:t>
            </a:r>
            <a:r>
              <a:rPr spc="-25" dirty="0">
                <a:solidFill>
                  <a:srgbClr val="000000"/>
                </a:solidFill>
              </a:rPr>
              <a:t>(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ch</a:t>
            </a:r>
            <a:r>
              <a:rPr spc="-25" dirty="0">
                <a:solidFill>
                  <a:srgbClr val="000000"/>
                </a:solidFill>
              </a:rPr>
              <a:t>);</a:t>
            </a:r>
            <a:r>
              <a:rPr spc="-25" dirty="0">
                <a:solidFill>
                  <a:srgbClr val="0000FF"/>
                </a:solidFill>
              </a:rPr>
              <a:t>if</a:t>
            </a:r>
            <a:r>
              <a:rPr spc="-25" dirty="0">
                <a:solidFill>
                  <a:srgbClr val="000000"/>
                </a:solidFill>
              </a:rPr>
              <a:t>(!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ci</a:t>
            </a:r>
            <a:r>
              <a:rPr spc="-25" dirty="0">
                <a:solidFill>
                  <a:srgbClr val="000000"/>
                </a:solidFill>
              </a:rPr>
              <a:t>||!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ch</a:t>
            </a:r>
            <a:r>
              <a:rPr spc="-25" dirty="0">
                <a:solidFill>
                  <a:srgbClr val="000000"/>
                </a:solidFill>
              </a:rPr>
              <a:t>.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createElement</a:t>
            </a:r>
            <a:r>
              <a:rPr spc="-25" dirty="0">
                <a:solidFill>
                  <a:srgbClr val="000000"/>
                </a:solidFill>
              </a:rPr>
              <a:t>)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ci</a:t>
            </a:r>
            <a:r>
              <a:rPr spc="-25" dirty="0">
                <a:solidFill>
                  <a:srgbClr val="000000"/>
                </a:solidFill>
              </a:rPr>
              <a:t>=(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ch</a:t>
            </a:r>
            <a:r>
              <a:rPr spc="-25" dirty="0">
                <a:solidFill>
                  <a:srgbClr val="000000"/>
                </a:solidFill>
              </a:rPr>
              <a:t>.  </a:t>
            </a:r>
            <a:r>
              <a:rPr spc="-35" dirty="0">
                <a:solidFill>
                  <a:srgbClr val="000000"/>
                </a:solidFill>
                <a:latin typeface="Courier New"/>
                <a:cs typeface="Courier New"/>
              </a:rPr>
              <a:t>contentWindow</a:t>
            </a:r>
            <a:r>
              <a:rPr spc="-35" dirty="0">
                <a:solidFill>
                  <a:srgbClr val="000000"/>
                </a:solidFill>
              </a:rPr>
              <a:t>||</a:t>
            </a:r>
            <a:r>
              <a:rPr spc="-35" dirty="0">
                <a:solidFill>
                  <a:srgbClr val="000000"/>
                </a:solidFill>
                <a:latin typeface="Courier New"/>
                <a:cs typeface="Courier New"/>
              </a:rPr>
              <a:t>ch</a:t>
            </a:r>
            <a:r>
              <a:rPr spc="-35" dirty="0">
                <a:solidFill>
                  <a:srgbClr val="000000"/>
                </a:solidFill>
              </a:rPr>
              <a:t>.</a:t>
            </a:r>
            <a:r>
              <a:rPr spc="-35" dirty="0">
                <a:solidFill>
                  <a:srgbClr val="000000"/>
                </a:solidFill>
                <a:latin typeface="Courier New"/>
                <a:cs typeface="Courier New"/>
              </a:rPr>
              <a:t>contentDocument</a:t>
            </a:r>
            <a:r>
              <a:rPr spc="-35" dirty="0">
                <a:solidFill>
                  <a:srgbClr val="000000"/>
                </a:solidFill>
              </a:rPr>
              <a:t>).</a:t>
            </a:r>
            <a:r>
              <a:rPr spc="-35" dirty="0">
                <a:solidFill>
                  <a:srgbClr val="000000"/>
                </a:solidFill>
                <a:latin typeface="Courier New"/>
                <a:cs typeface="Courier New"/>
              </a:rPr>
              <a:t>document</a:t>
            </a:r>
            <a:r>
              <a:rPr spc="-35" dirty="0">
                <a:solidFill>
                  <a:srgbClr val="000000"/>
                </a:solidFill>
              </a:rPr>
              <a:t>,</a:t>
            </a:r>
            <a:r>
              <a:rPr spc="-35" dirty="0">
                <a:solidFill>
                  <a:srgbClr val="000000"/>
                </a:solidFill>
                <a:latin typeface="Courier New"/>
                <a:cs typeface="Courier New"/>
              </a:rPr>
              <a:t>ci</a:t>
            </a:r>
            <a:r>
              <a:rPr spc="-35" dirty="0">
                <a:solidFill>
                  <a:srgbClr val="000000"/>
                </a:solidFill>
              </a:rPr>
              <a:t>.</a:t>
            </a:r>
            <a:r>
              <a:rPr spc="-35" dirty="0">
                <a:solidFill>
                  <a:srgbClr val="000000"/>
                </a:solidFill>
                <a:latin typeface="Courier New"/>
                <a:cs typeface="Courier New"/>
              </a:rPr>
              <a:t>write</a:t>
            </a:r>
            <a:r>
              <a:rPr spc="-35" dirty="0">
                <a:solidFill>
                  <a:srgbClr val="000000"/>
                </a:solidFill>
              </a:rPr>
              <a:t>((</a:t>
            </a:r>
            <a:r>
              <a:rPr spc="-35" dirty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  <a:r>
              <a:rPr spc="-35" dirty="0">
                <a:solidFill>
                  <a:srgbClr val="000000"/>
                </a:solidFill>
              </a:rPr>
              <a:t>.</a:t>
            </a:r>
            <a:r>
              <a:rPr spc="-35" dirty="0">
                <a:solidFill>
                  <a:srgbClr val="000000"/>
                </a:solidFill>
                <a:latin typeface="Courier New"/>
                <a:cs typeface="Courier New"/>
              </a:rPr>
              <a:t>compatMode</a:t>
            </a:r>
            <a:r>
              <a:rPr spc="-35" dirty="0">
                <a:solidFill>
                  <a:srgbClr val="000000"/>
                </a:solidFill>
              </a:rPr>
              <a:t>===  </a:t>
            </a:r>
            <a:r>
              <a:rPr spc="5" dirty="0">
                <a:solidFill>
                  <a:srgbClr val="9F20EF"/>
                </a:solidFill>
              </a:rPr>
              <a:t>"CSS1Compat"</a:t>
            </a:r>
            <a:r>
              <a:rPr spc="5" dirty="0">
                <a:solidFill>
                  <a:srgbClr val="000000"/>
                </a:solidFill>
              </a:rPr>
              <a:t>?</a:t>
            </a:r>
            <a:r>
              <a:rPr spc="5" dirty="0">
                <a:solidFill>
                  <a:srgbClr val="9F20EF"/>
                </a:solidFill>
              </a:rPr>
              <a:t>"&lt;!doctype </a:t>
            </a:r>
            <a:r>
              <a:rPr spc="35" dirty="0">
                <a:solidFill>
                  <a:srgbClr val="9F20EF"/>
                </a:solidFill>
              </a:rPr>
              <a:t>html&gt;"</a:t>
            </a:r>
            <a:r>
              <a:rPr spc="35" dirty="0">
                <a:solidFill>
                  <a:srgbClr val="000000"/>
                </a:solidFill>
              </a:rPr>
              <a:t>:</a:t>
            </a:r>
            <a:r>
              <a:rPr spc="35" dirty="0">
                <a:solidFill>
                  <a:srgbClr val="9F20EF"/>
                </a:solidFill>
              </a:rPr>
              <a:t>""</a:t>
            </a:r>
            <a:r>
              <a:rPr spc="35" dirty="0">
                <a:solidFill>
                  <a:srgbClr val="000000"/>
                </a:solidFill>
              </a:rPr>
              <a:t>)+</a:t>
            </a:r>
            <a:r>
              <a:rPr spc="35" dirty="0">
                <a:solidFill>
                  <a:srgbClr val="9F20EF"/>
                </a:solidFill>
              </a:rPr>
              <a:t>"&lt;html&gt;&lt;body&gt;"</a:t>
            </a:r>
            <a:r>
              <a:rPr spc="35" dirty="0">
                <a:solidFill>
                  <a:srgbClr val="000000"/>
                </a:solidFill>
              </a:rPr>
              <a:t>),</a:t>
            </a:r>
            <a:r>
              <a:rPr spc="35" dirty="0">
                <a:solidFill>
                  <a:srgbClr val="000000"/>
                </a:solidFill>
                <a:latin typeface="Courier New"/>
                <a:cs typeface="Courier New"/>
              </a:rPr>
              <a:t>ci</a:t>
            </a:r>
            <a:r>
              <a:rPr spc="35" dirty="0">
                <a:solidFill>
                  <a:srgbClr val="000000"/>
                </a:solidFill>
              </a:rPr>
              <a:t>.</a:t>
            </a:r>
            <a:r>
              <a:rPr spc="35" dirty="0">
                <a:solidFill>
                  <a:srgbClr val="000000"/>
                </a:solidFill>
                <a:latin typeface="Courier New"/>
                <a:cs typeface="Courier New"/>
              </a:rPr>
              <a:t>close</a:t>
            </a:r>
            <a:r>
              <a:rPr spc="35" dirty="0">
                <a:solidFill>
                  <a:srgbClr val="000000"/>
                </a:solidFill>
              </a:rPr>
              <a:t>();</a:t>
            </a:r>
            <a:r>
              <a:rPr spc="35" dirty="0">
                <a:solidFill>
                  <a:srgbClr val="000000"/>
                </a:solidFill>
                <a:latin typeface="Courier New"/>
                <a:cs typeface="Courier New"/>
              </a:rPr>
              <a:t>d</a:t>
            </a:r>
            <a:r>
              <a:rPr spc="35" dirty="0">
                <a:solidFill>
                  <a:srgbClr val="000000"/>
                </a:solidFill>
              </a:rPr>
              <a:t>=</a:t>
            </a:r>
            <a:r>
              <a:rPr spc="35" dirty="0">
                <a:solidFill>
                  <a:srgbClr val="000000"/>
                </a:solidFill>
                <a:latin typeface="Courier New"/>
                <a:cs typeface="Courier New"/>
              </a:rPr>
              <a:t>ci</a:t>
            </a:r>
            <a:r>
              <a:rPr spc="35" dirty="0">
                <a:solidFill>
                  <a:srgbClr val="000000"/>
                </a:solidFill>
              </a:rPr>
              <a:t>.  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createElement</a:t>
            </a:r>
            <a:r>
              <a:rPr spc="-25" dirty="0">
                <a:solidFill>
                  <a:srgbClr val="000000"/>
                </a:solidFill>
              </a:rPr>
              <a:t>(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spc="-25" dirty="0">
                <a:solidFill>
                  <a:srgbClr val="000000"/>
                </a:solidFill>
              </a:rPr>
              <a:t>),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ci</a:t>
            </a:r>
            <a:r>
              <a:rPr spc="-25" dirty="0">
                <a:solidFill>
                  <a:srgbClr val="000000"/>
                </a:solidFill>
              </a:rPr>
              <a:t>.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body</a:t>
            </a:r>
            <a:r>
              <a:rPr spc="-25" dirty="0">
                <a:solidFill>
                  <a:srgbClr val="000000"/>
                </a:solidFill>
              </a:rPr>
              <a:t>.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appendChild</a:t>
            </a:r>
            <a:r>
              <a:rPr spc="-25" dirty="0">
                <a:solidFill>
                  <a:srgbClr val="000000"/>
                </a:solidFill>
              </a:rPr>
              <a:t>(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d</a:t>
            </a:r>
            <a:r>
              <a:rPr spc="-25" dirty="0">
                <a:solidFill>
                  <a:srgbClr val="000000"/>
                </a:solidFill>
              </a:rPr>
              <a:t>),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e</a:t>
            </a:r>
            <a:r>
              <a:rPr spc="-25" dirty="0">
                <a:solidFill>
                  <a:srgbClr val="000000"/>
                </a:solidFill>
              </a:rPr>
              <a:t>=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spc="-25" dirty="0">
                <a:solidFill>
                  <a:srgbClr val="000000"/>
                </a:solidFill>
              </a:rPr>
              <a:t>.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css</a:t>
            </a:r>
            <a:r>
              <a:rPr spc="-25" dirty="0">
                <a:solidFill>
                  <a:srgbClr val="000000"/>
                </a:solidFill>
              </a:rPr>
              <a:t>(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d</a:t>
            </a:r>
            <a:r>
              <a:rPr spc="-25" dirty="0">
                <a:solidFill>
                  <a:srgbClr val="000000"/>
                </a:solidFill>
              </a:rPr>
              <a:t>,</a:t>
            </a:r>
            <a:r>
              <a:rPr spc="-25" dirty="0">
                <a:solidFill>
                  <a:srgbClr val="9F20EF"/>
                </a:solidFill>
              </a:rPr>
              <a:t>"display"</a:t>
            </a:r>
            <a:r>
              <a:rPr spc="-25" dirty="0">
                <a:solidFill>
                  <a:srgbClr val="000000"/>
                </a:solidFill>
              </a:rPr>
              <a:t>),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spc="-25" dirty="0">
                <a:solidFill>
                  <a:srgbClr val="000000"/>
                </a:solidFill>
              </a:rPr>
              <a:t>.  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removeChild</a:t>
            </a:r>
            <a:r>
              <a:rPr spc="-10" dirty="0">
                <a:solidFill>
                  <a:srgbClr val="000000"/>
                </a:solidFill>
              </a:rPr>
              <a:t>(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ch</a:t>
            </a:r>
            <a:r>
              <a:rPr spc="-10" dirty="0">
                <a:solidFill>
                  <a:srgbClr val="000000"/>
                </a:solidFill>
              </a:rPr>
              <a:t>)}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cg</a:t>
            </a:r>
            <a:r>
              <a:rPr spc="-10" dirty="0">
                <a:solidFill>
                  <a:srgbClr val="000000"/>
                </a:solidFill>
              </a:rPr>
              <a:t>[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spc="-10" dirty="0">
                <a:solidFill>
                  <a:srgbClr val="000000"/>
                </a:solidFill>
              </a:rPr>
              <a:t>]=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e</a:t>
            </a:r>
            <a:r>
              <a:rPr spc="-10" dirty="0">
                <a:solidFill>
                  <a:srgbClr val="000000"/>
                </a:solidFill>
              </a:rPr>
              <a:t>}</a:t>
            </a:r>
            <a:r>
              <a:rPr spc="-10" dirty="0">
                <a:solidFill>
                  <a:srgbClr val="0000FF"/>
                </a:solidFill>
              </a:rPr>
              <a:t>return </a:t>
            </a:r>
            <a:r>
              <a:rPr spc="-35" dirty="0">
                <a:solidFill>
                  <a:srgbClr val="000000"/>
                </a:solidFill>
                <a:latin typeface="Courier New"/>
                <a:cs typeface="Courier New"/>
              </a:rPr>
              <a:t>cg</a:t>
            </a:r>
            <a:r>
              <a:rPr spc="-35" dirty="0">
                <a:solidFill>
                  <a:srgbClr val="000000"/>
                </a:solidFill>
              </a:rPr>
              <a:t>[</a:t>
            </a:r>
            <a:r>
              <a:rPr spc="-35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spc="-35" dirty="0">
                <a:solidFill>
                  <a:srgbClr val="000000"/>
                </a:solidFill>
              </a:rPr>
              <a:t>]}</a:t>
            </a:r>
            <a:r>
              <a:rPr spc="-35" dirty="0">
                <a:solidFill>
                  <a:srgbClr val="000000"/>
                </a:solidFill>
                <a:latin typeface="Courier New"/>
                <a:cs typeface="Courier New"/>
              </a:rPr>
              <a:t>function 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cq</a:t>
            </a:r>
            <a:r>
              <a:rPr spc="-10" dirty="0">
                <a:solidFill>
                  <a:srgbClr val="000000"/>
                </a:solidFill>
              </a:rPr>
              <a:t>(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spc="-10" dirty="0">
                <a:solidFill>
                  <a:srgbClr val="000000"/>
                </a:solidFill>
              </a:rPr>
              <a:t>,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spc="-10" dirty="0">
                <a:solidFill>
                  <a:srgbClr val="000000"/>
                </a:solidFill>
              </a:rPr>
              <a:t>){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spc="-229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pc="5" dirty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  <a:r>
              <a:rPr spc="5" dirty="0">
                <a:solidFill>
                  <a:srgbClr val="000000"/>
                </a:solidFill>
              </a:rPr>
              <a:t>={};</a:t>
            </a:r>
            <a:r>
              <a:rPr spc="5" dirty="0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spc="5" dirty="0">
                <a:solidFill>
                  <a:srgbClr val="000000"/>
                </a:solidFill>
              </a:rPr>
              <a:t>.</a:t>
            </a:r>
            <a:r>
              <a:rPr spc="5" dirty="0">
                <a:solidFill>
                  <a:srgbClr val="000000"/>
                </a:solidFill>
                <a:latin typeface="Courier New"/>
                <a:cs typeface="Courier New"/>
              </a:rPr>
              <a:t>each</a:t>
            </a:r>
            <a:r>
              <a:rPr spc="5" dirty="0">
                <a:solidFill>
                  <a:srgbClr val="000000"/>
                </a:solidFill>
              </a:rPr>
              <a:t>(</a:t>
            </a:r>
            <a:r>
              <a:rPr spc="5" dirty="0">
                <a:solidFill>
                  <a:srgbClr val="000000"/>
                </a:solidFill>
                <a:latin typeface="Courier New"/>
                <a:cs typeface="Courier New"/>
              </a:rPr>
              <a:t>cm</a:t>
            </a:r>
            <a:r>
              <a:rPr spc="5" dirty="0">
                <a:solidFill>
                  <a:srgbClr val="000000"/>
                </a:solidFill>
              </a:rPr>
              <a:t>.  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concat</a:t>
            </a:r>
            <a:r>
              <a:rPr spc="-10" dirty="0">
                <a:solidFill>
                  <a:srgbClr val="000000"/>
                </a:solidFill>
              </a:rPr>
              <a:t>.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apply</a:t>
            </a:r>
            <a:r>
              <a:rPr spc="-10" dirty="0">
                <a:solidFill>
                  <a:srgbClr val="000000"/>
                </a:solidFill>
              </a:rPr>
              <a:t>([],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cm</a:t>
            </a:r>
            <a:r>
              <a:rPr spc="-10" dirty="0">
                <a:solidFill>
                  <a:srgbClr val="000000"/>
                </a:solidFill>
              </a:rPr>
              <a:t>.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slice</a:t>
            </a:r>
            <a:r>
              <a:rPr spc="-10" dirty="0">
                <a:solidFill>
                  <a:srgbClr val="000000"/>
                </a:solidFill>
              </a:rPr>
              <a:t>(0,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spc="-10" dirty="0">
                <a:solidFill>
                  <a:srgbClr val="000000"/>
                </a:solidFill>
              </a:rPr>
              <a:t>)),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function</a:t>
            </a:r>
            <a:r>
              <a:rPr spc="-10" dirty="0">
                <a:solidFill>
                  <a:srgbClr val="000000"/>
                </a:solidFill>
              </a:rPr>
              <a:t>(){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  <a:r>
              <a:rPr spc="-10" dirty="0">
                <a:solidFill>
                  <a:srgbClr val="000000"/>
                </a:solidFill>
              </a:rPr>
              <a:t>[</a:t>
            </a:r>
            <a:r>
              <a:rPr spc="-10" dirty="0">
                <a:solidFill>
                  <a:srgbClr val="0000FF"/>
                </a:solidFill>
              </a:rPr>
              <a:t>this</a:t>
            </a:r>
            <a:r>
              <a:rPr spc="-10" dirty="0">
                <a:solidFill>
                  <a:srgbClr val="000000"/>
                </a:solidFill>
              </a:rPr>
              <a:t>]=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spc="-10" dirty="0">
                <a:solidFill>
                  <a:srgbClr val="000000"/>
                </a:solidFill>
              </a:rPr>
              <a:t>});</a:t>
            </a:r>
            <a:r>
              <a:rPr spc="-10" dirty="0">
                <a:solidFill>
                  <a:srgbClr val="0000FF"/>
                </a:solidFill>
              </a:rPr>
              <a:t>return </a:t>
            </a:r>
            <a:r>
              <a:rPr spc="-40" dirty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  <a:r>
              <a:rPr spc="-40" dirty="0">
                <a:solidFill>
                  <a:srgbClr val="000000"/>
                </a:solidFill>
              </a:rPr>
              <a:t>}</a:t>
            </a:r>
            <a:r>
              <a:rPr spc="-40" dirty="0">
                <a:solidFill>
                  <a:srgbClr val="000000"/>
                </a:solidFill>
                <a:latin typeface="Courier New"/>
                <a:cs typeface="Courier New"/>
              </a:rPr>
              <a:t>function</a:t>
            </a:r>
            <a:r>
              <a:rPr spc="-10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0000"/>
                </a:solidFill>
                <a:latin typeface="Courier New"/>
                <a:cs typeface="Courier New"/>
              </a:rPr>
              <a:t>cp</a:t>
            </a:r>
            <a:r>
              <a:rPr dirty="0">
                <a:solidFill>
                  <a:srgbClr val="000000"/>
                </a:solidFill>
              </a:rPr>
              <a:t>()</a:t>
            </a:r>
          </a:p>
          <a:p>
            <a:pPr marL="265430">
              <a:lnSpc>
                <a:spcPts val="910"/>
              </a:lnSpc>
            </a:pPr>
            <a:r>
              <a:rPr spc="-10" dirty="0">
                <a:solidFill>
                  <a:srgbClr val="000000"/>
                </a:solidFill>
              </a:rPr>
              <a:t>{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cn</a:t>
            </a:r>
            <a:r>
              <a:rPr spc="-10" dirty="0">
                <a:solidFill>
                  <a:srgbClr val="000000"/>
                </a:solidFill>
              </a:rPr>
              <a:t>=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spc="-10" dirty="0">
                <a:solidFill>
                  <a:srgbClr val="000000"/>
                </a:solidFill>
              </a:rPr>
              <a:t>}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function </a:t>
            </a:r>
            <a:r>
              <a:rPr spc="-15" dirty="0">
                <a:solidFill>
                  <a:srgbClr val="000000"/>
                </a:solidFill>
                <a:latin typeface="Courier New"/>
                <a:cs typeface="Courier New"/>
              </a:rPr>
              <a:t>co</a:t>
            </a:r>
            <a:r>
              <a:rPr spc="-15" dirty="0">
                <a:solidFill>
                  <a:srgbClr val="000000"/>
                </a:solidFill>
              </a:rPr>
              <a:t>(){</a:t>
            </a:r>
            <a:r>
              <a:rPr spc="-15" dirty="0">
                <a:solidFill>
                  <a:srgbClr val="000000"/>
                </a:solidFill>
                <a:latin typeface="Courier New"/>
                <a:cs typeface="Courier New"/>
              </a:rPr>
              <a:t>setTimeout</a:t>
            </a:r>
            <a:r>
              <a:rPr spc="-15" dirty="0">
                <a:solidFill>
                  <a:srgbClr val="000000"/>
                </a:solidFill>
              </a:rPr>
              <a:t>(</a:t>
            </a:r>
            <a:r>
              <a:rPr spc="-15" dirty="0">
                <a:solidFill>
                  <a:srgbClr val="000000"/>
                </a:solidFill>
                <a:latin typeface="Courier New"/>
                <a:cs typeface="Courier New"/>
              </a:rPr>
              <a:t>cp</a:t>
            </a:r>
            <a:r>
              <a:rPr spc="-15" dirty="0">
                <a:solidFill>
                  <a:srgbClr val="000000"/>
                </a:solidFill>
              </a:rPr>
              <a:t>,0);</a:t>
            </a:r>
            <a:r>
              <a:rPr spc="-15" dirty="0">
                <a:solidFill>
                  <a:srgbClr val="0000FF"/>
                </a:solidFill>
              </a:rPr>
              <a:t>return </a:t>
            </a:r>
            <a:r>
              <a:rPr spc="-20" dirty="0">
                <a:solidFill>
                  <a:srgbClr val="000000"/>
                </a:solidFill>
                <a:latin typeface="Courier New"/>
                <a:cs typeface="Courier New"/>
              </a:rPr>
              <a:t>cn</a:t>
            </a:r>
            <a:r>
              <a:rPr spc="-20" dirty="0">
                <a:solidFill>
                  <a:srgbClr val="000000"/>
                </a:solidFill>
              </a:rPr>
              <a:t>=</a:t>
            </a:r>
            <a:r>
              <a:rPr spc="-20" dirty="0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spc="-20" dirty="0">
                <a:solidFill>
                  <a:srgbClr val="000000"/>
                </a:solidFill>
              </a:rPr>
              <a:t>.</a:t>
            </a:r>
            <a:r>
              <a:rPr spc="-20" dirty="0">
                <a:solidFill>
                  <a:srgbClr val="000000"/>
                </a:solidFill>
                <a:latin typeface="Courier New"/>
                <a:cs typeface="Courier New"/>
              </a:rPr>
              <a:t>now</a:t>
            </a:r>
            <a:r>
              <a:rPr spc="-20" dirty="0">
                <a:solidFill>
                  <a:srgbClr val="000000"/>
                </a:solidFill>
              </a:rPr>
              <a:t>()}</a:t>
            </a:r>
            <a:r>
              <a:rPr spc="-20" dirty="0">
                <a:solidFill>
                  <a:srgbClr val="000000"/>
                </a:solidFill>
                <a:latin typeface="Courier New"/>
                <a:cs typeface="Courier New"/>
              </a:rPr>
              <a:t>function</a:t>
            </a:r>
            <a:r>
              <a:rPr spc="-27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pc="30" dirty="0">
                <a:solidFill>
                  <a:srgbClr val="000000"/>
                </a:solidFill>
                <a:latin typeface="Courier New"/>
                <a:cs typeface="Courier New"/>
              </a:rPr>
              <a:t>cf</a:t>
            </a:r>
            <a:r>
              <a:rPr spc="30" dirty="0">
                <a:solidFill>
                  <a:srgbClr val="000000"/>
                </a:solidFill>
              </a:rPr>
              <a:t>(){</a:t>
            </a:r>
            <a:r>
              <a:rPr spc="30" dirty="0">
                <a:solidFill>
                  <a:srgbClr val="0000FF"/>
                </a:solidFill>
              </a:rPr>
              <a:t>try</a:t>
            </a:r>
          </a:p>
          <a:p>
            <a:pPr marL="265430" marR="110489">
              <a:lnSpc>
                <a:spcPts val="950"/>
              </a:lnSpc>
              <a:spcBef>
                <a:spcPts val="30"/>
              </a:spcBef>
            </a:pPr>
            <a:r>
              <a:rPr spc="25" dirty="0">
                <a:solidFill>
                  <a:srgbClr val="000000"/>
                </a:solidFill>
              </a:rPr>
              <a:t>{</a:t>
            </a:r>
            <a:r>
              <a:rPr spc="25" dirty="0">
                <a:solidFill>
                  <a:srgbClr val="0000FF"/>
                </a:solidFill>
              </a:rPr>
              <a:t>return </a:t>
            </a:r>
            <a:r>
              <a:rPr spc="-30" dirty="0">
                <a:solidFill>
                  <a:srgbClr val="0000FF"/>
                </a:solidFill>
              </a:rPr>
              <a:t>new </a:t>
            </a:r>
            <a:r>
              <a:rPr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dirty="0">
                <a:solidFill>
                  <a:srgbClr val="000000"/>
                </a:solidFill>
              </a:rPr>
              <a:t>.</a:t>
            </a:r>
            <a:r>
              <a:rPr dirty="0">
                <a:solidFill>
                  <a:srgbClr val="000000"/>
                </a:solidFill>
                <a:latin typeface="Courier New"/>
                <a:cs typeface="Courier New"/>
              </a:rPr>
              <a:t>ActiveXObject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>
                <a:solidFill>
                  <a:srgbClr val="9F20EF"/>
                </a:solidFill>
              </a:rPr>
              <a:t>"Microsoft.XMLHTTP"</a:t>
            </a:r>
            <a:r>
              <a:rPr dirty="0">
                <a:solidFill>
                  <a:srgbClr val="000000"/>
                </a:solidFill>
              </a:rPr>
              <a:t>)}</a:t>
            </a:r>
            <a:r>
              <a:rPr dirty="0">
                <a:solidFill>
                  <a:srgbClr val="0000FF"/>
                </a:solidFill>
              </a:rPr>
              <a:t>catch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dirty="0">
                <a:solidFill>
                  <a:srgbClr val="000000"/>
                </a:solidFill>
              </a:rPr>
              <a:t>){}}</a:t>
            </a:r>
            <a:r>
              <a:rPr dirty="0">
                <a:solidFill>
                  <a:srgbClr val="000000"/>
                </a:solidFill>
                <a:latin typeface="Courier New"/>
                <a:cs typeface="Courier New"/>
              </a:rPr>
              <a:t>function  </a:t>
            </a:r>
            <a:r>
              <a:rPr spc="25" dirty="0">
                <a:solidFill>
                  <a:srgbClr val="000000"/>
                </a:solidFill>
                <a:latin typeface="Courier New"/>
                <a:cs typeface="Courier New"/>
              </a:rPr>
              <a:t>ce</a:t>
            </a:r>
            <a:r>
              <a:rPr spc="25" dirty="0">
                <a:solidFill>
                  <a:srgbClr val="000000"/>
                </a:solidFill>
              </a:rPr>
              <a:t>(){</a:t>
            </a:r>
            <a:r>
              <a:rPr spc="25" dirty="0">
                <a:solidFill>
                  <a:srgbClr val="0000FF"/>
                </a:solidFill>
              </a:rPr>
              <a:t>try</a:t>
            </a:r>
            <a:r>
              <a:rPr spc="25" dirty="0">
                <a:solidFill>
                  <a:srgbClr val="000000"/>
                </a:solidFill>
              </a:rPr>
              <a:t>{</a:t>
            </a:r>
            <a:r>
              <a:rPr spc="25" dirty="0">
                <a:solidFill>
                  <a:srgbClr val="0000FF"/>
                </a:solidFill>
              </a:rPr>
              <a:t>return </a:t>
            </a:r>
            <a:r>
              <a:rPr spc="-30" dirty="0">
                <a:solidFill>
                  <a:srgbClr val="0000FF"/>
                </a:solidFill>
              </a:rPr>
              <a:t>new</a:t>
            </a:r>
            <a:r>
              <a:rPr spc="160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spc="-10" dirty="0">
                <a:solidFill>
                  <a:srgbClr val="000000"/>
                </a:solidFill>
              </a:rPr>
              <a:t>.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XMLHttpRequest</a:t>
            </a:r>
            <a:r>
              <a:rPr spc="-10" dirty="0">
                <a:solidFill>
                  <a:srgbClr val="000000"/>
                </a:solidFill>
              </a:rPr>
              <a:t>}</a:t>
            </a:r>
            <a:r>
              <a:rPr spc="-10" dirty="0">
                <a:solidFill>
                  <a:srgbClr val="0000FF"/>
                </a:solidFill>
              </a:rPr>
              <a:t>catch</a:t>
            </a:r>
            <a:r>
              <a:rPr spc="-10" dirty="0">
                <a:solidFill>
                  <a:srgbClr val="000000"/>
                </a:solidFill>
              </a:rPr>
              <a:t>(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spc="-10" dirty="0">
                <a:solidFill>
                  <a:srgbClr val="000000"/>
                </a:solidFill>
              </a:rPr>
              <a:t>){}}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13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407441"/>
            <a:ext cx="3270885" cy="268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799080" algn="ctr">
              <a:lnSpc>
                <a:spcPct val="100000"/>
              </a:lnSpc>
            </a:pPr>
            <a:r>
              <a:rPr sz="900" spc="-5" dirty="0">
                <a:solidFill>
                  <a:srgbClr val="3333B2"/>
                </a:solidFill>
                <a:latin typeface="Arial"/>
                <a:cs typeface="Arial"/>
              </a:rPr>
              <a:t>Plaintext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26416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sample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javascript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 code</a:t>
            </a:r>
            <a:endParaRPr sz="800">
              <a:latin typeface="Arial"/>
              <a:cs typeface="Arial"/>
            </a:endParaRPr>
          </a:p>
          <a:p>
            <a:pPr marL="26416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35" dirty="0">
                <a:latin typeface="Courier New"/>
                <a:cs typeface="Courier New"/>
              </a:rPr>
              <a:t>OBJNAME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n</a:t>
            </a:r>
            <a:r>
              <a:rPr sz="800" spc="-35" dirty="0">
                <a:latin typeface="Arial"/>
                <a:cs typeface="Arial"/>
              </a:rPr>
              <a:t>) </a:t>
            </a:r>
            <a:r>
              <a:rPr sz="800" spc="155" dirty="0">
                <a:latin typeface="Arial"/>
                <a:cs typeface="Arial"/>
              </a:rPr>
              <a:t>{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800" spc="-25" dirty="0">
                <a:latin typeface="Courier New"/>
                <a:cs typeface="Courier New"/>
              </a:rPr>
              <a:t>n</a:t>
            </a:r>
            <a:r>
              <a:rPr sz="800" spc="-25" dirty="0">
                <a:latin typeface="Arial"/>
                <a:cs typeface="Arial"/>
              </a:rPr>
              <a:t>;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 marL="26416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25" dirty="0">
                <a:latin typeface="Courier New"/>
                <a:cs typeface="Courier New"/>
              </a:rPr>
              <a:t>dw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25" dirty="0">
                <a:latin typeface="Courier New"/>
                <a:cs typeface="Courier New"/>
              </a:rPr>
              <a:t>str</a:t>
            </a:r>
            <a:r>
              <a:rPr sz="800" spc="-25" dirty="0">
                <a:latin typeface="Arial"/>
                <a:cs typeface="Arial"/>
              </a:rPr>
              <a:t>) </a:t>
            </a:r>
            <a:r>
              <a:rPr sz="800" spc="155" dirty="0">
                <a:latin typeface="Arial"/>
                <a:cs typeface="Arial"/>
              </a:rPr>
              <a:t>{ </a:t>
            </a:r>
            <a:r>
              <a:rPr sz="800" spc="-40" dirty="0">
                <a:latin typeface="Courier New"/>
                <a:cs typeface="Courier New"/>
              </a:rPr>
              <a:t>document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write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str</a:t>
            </a:r>
            <a:r>
              <a:rPr sz="800" spc="-40" dirty="0">
                <a:latin typeface="Arial"/>
                <a:cs typeface="Arial"/>
              </a:rPr>
              <a:t>);</a:t>
            </a:r>
            <a:r>
              <a:rPr sz="800" spc="-11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 marL="26416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45" dirty="0">
                <a:latin typeface="Courier New"/>
                <a:cs typeface="Courier New"/>
              </a:rPr>
              <a:t>dumptbl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obj</a:t>
            </a:r>
            <a:r>
              <a:rPr sz="800" spc="-45" dirty="0">
                <a:latin typeface="Arial"/>
                <a:cs typeface="Arial"/>
              </a:rPr>
              <a:t>,  </a:t>
            </a:r>
            <a:r>
              <a:rPr sz="800" spc="-55" dirty="0">
                <a:latin typeface="Courier New"/>
                <a:cs typeface="Courier New"/>
              </a:rPr>
              <a:t>row_callback_str</a:t>
            </a:r>
            <a:r>
              <a:rPr sz="800" spc="-55" dirty="0">
                <a:latin typeface="Arial"/>
                <a:cs typeface="Arial"/>
              </a:rPr>
              <a:t>,</a:t>
            </a:r>
            <a:r>
              <a:rPr sz="800" spc="-75" dirty="0">
                <a:latin typeface="Arial"/>
                <a:cs typeface="Arial"/>
              </a:rPr>
              <a:t> </a:t>
            </a:r>
            <a:r>
              <a:rPr sz="800" spc="-55" dirty="0">
                <a:latin typeface="Courier New"/>
                <a:cs typeface="Courier New"/>
              </a:rPr>
              <a:t>cell_callback_str</a:t>
            </a:r>
            <a:r>
              <a:rPr sz="800" spc="-55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marL="264160">
              <a:lnSpc>
                <a:spcPts val="944"/>
              </a:lnSpc>
            </a:pP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361315">
              <a:lnSpc>
                <a:spcPts val="944"/>
              </a:lnSpc>
            </a:pPr>
            <a:r>
              <a:rPr sz="800" spc="15" dirty="0">
                <a:latin typeface="Courier New"/>
                <a:cs typeface="Courier New"/>
              </a:rPr>
              <a:t>dw</a:t>
            </a:r>
            <a:r>
              <a:rPr sz="800" spc="15" dirty="0">
                <a:latin typeface="Arial"/>
                <a:cs typeface="Arial"/>
              </a:rPr>
              <a:t>(</a:t>
            </a:r>
            <a:r>
              <a:rPr sz="800" spc="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&lt;table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35" dirty="0">
                <a:solidFill>
                  <a:srgbClr val="9F20EF"/>
                </a:solidFill>
                <a:latin typeface="Arial"/>
                <a:cs typeface="Arial"/>
              </a:rPr>
              <a:t>border=1&gt;</a:t>
            </a:r>
            <a:r>
              <a:rPr sz="800" spc="3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35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361315">
              <a:lnSpc>
                <a:spcPts val="944"/>
              </a:lnSpc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800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latin typeface="Courier New"/>
                <a:cs typeface="Courier New"/>
              </a:rPr>
              <a:t>var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0;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&lt;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45" dirty="0">
                <a:latin typeface="Courier New"/>
                <a:cs typeface="Courier New"/>
              </a:rPr>
              <a:t>obj</a:t>
            </a:r>
            <a:r>
              <a:rPr sz="800" spc="-45" dirty="0">
                <a:latin typeface="Arial"/>
                <a:cs typeface="Arial"/>
              </a:rPr>
              <a:t>.</a:t>
            </a:r>
            <a:r>
              <a:rPr sz="800" spc="-45" dirty="0">
                <a:latin typeface="Courier New"/>
                <a:cs typeface="Courier New"/>
              </a:rPr>
              <a:t>length</a:t>
            </a:r>
            <a:r>
              <a:rPr sz="800" spc="-45" dirty="0">
                <a:latin typeface="Arial"/>
                <a:cs typeface="Arial"/>
              </a:rPr>
              <a:t>;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95" dirty="0">
                <a:latin typeface="Arial"/>
                <a:cs typeface="Arial"/>
              </a:rPr>
              <a:t>++</a:t>
            </a:r>
            <a:r>
              <a:rPr sz="800" spc="95" dirty="0">
                <a:latin typeface="Courier New"/>
                <a:cs typeface="Courier New"/>
              </a:rPr>
              <a:t>i</a:t>
            </a:r>
            <a:r>
              <a:rPr sz="800" spc="95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marL="361315">
              <a:lnSpc>
                <a:spcPts val="944"/>
              </a:lnSpc>
            </a:pP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457834" marR="1615440">
              <a:lnSpc>
                <a:spcPts val="950"/>
              </a:lnSpc>
              <a:spcBef>
                <a:spcPts val="30"/>
              </a:spcBef>
            </a:pPr>
            <a:r>
              <a:rPr sz="800" spc="-60" dirty="0">
                <a:latin typeface="Courier New"/>
                <a:cs typeface="Courier New"/>
              </a:rPr>
              <a:t>var tr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9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90" dirty="0">
                <a:solidFill>
                  <a:srgbClr val="9F20EF"/>
                </a:solidFill>
                <a:latin typeface="Arial"/>
                <a:cs typeface="Arial"/>
              </a:rPr>
              <a:t>&lt;tr&gt;</a:t>
            </a:r>
            <a:r>
              <a:rPr sz="800" spc="9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90" dirty="0">
                <a:latin typeface="Arial"/>
                <a:cs typeface="Arial"/>
              </a:rPr>
              <a:t>;  </a:t>
            </a:r>
            <a:r>
              <a:rPr sz="800" spc="-60" dirty="0">
                <a:latin typeface="Courier New"/>
                <a:cs typeface="Courier New"/>
              </a:rPr>
              <a:t>eval</a:t>
            </a:r>
            <a:r>
              <a:rPr sz="800" spc="60" dirty="0">
                <a:latin typeface="Arial"/>
                <a:cs typeface="Arial"/>
              </a:rPr>
              <a:t>(</a:t>
            </a:r>
            <a:r>
              <a:rPr sz="800" spc="-60" dirty="0">
                <a:latin typeface="Courier New"/>
                <a:cs typeface="Courier New"/>
              </a:rPr>
              <a:t>row_callb</a:t>
            </a:r>
            <a:r>
              <a:rPr sz="800" spc="-65" dirty="0">
                <a:latin typeface="Courier New"/>
                <a:cs typeface="Courier New"/>
              </a:rPr>
              <a:t>a</a:t>
            </a:r>
            <a:r>
              <a:rPr sz="800" spc="-60" dirty="0">
                <a:latin typeface="Courier New"/>
                <a:cs typeface="Courier New"/>
              </a:rPr>
              <a:t>ck_str</a:t>
            </a:r>
            <a:r>
              <a:rPr sz="800" spc="35" dirty="0">
                <a:latin typeface="Arial"/>
                <a:cs typeface="Arial"/>
              </a:rPr>
              <a:t>);  </a:t>
            </a:r>
            <a:r>
              <a:rPr sz="800" spc="-15" dirty="0">
                <a:latin typeface="Courier New"/>
                <a:cs typeface="Courier New"/>
              </a:rPr>
              <a:t>dw</a:t>
            </a:r>
            <a:r>
              <a:rPr sz="800" spc="-15" dirty="0">
                <a:latin typeface="Arial"/>
                <a:cs typeface="Arial"/>
              </a:rPr>
              <a:t>(</a:t>
            </a:r>
            <a:r>
              <a:rPr sz="800" spc="-15" dirty="0">
                <a:latin typeface="Courier New"/>
                <a:cs typeface="Courier New"/>
              </a:rPr>
              <a:t>tr</a:t>
            </a:r>
            <a:r>
              <a:rPr sz="800" spc="-15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457834">
              <a:lnSpc>
                <a:spcPts val="910"/>
              </a:lnSpc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800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latin typeface="Courier New"/>
                <a:cs typeface="Courier New"/>
              </a:rPr>
              <a:t>var</a:t>
            </a:r>
            <a:r>
              <a:rPr sz="800" spc="-20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j</a:t>
            </a:r>
            <a:r>
              <a:rPr sz="800" spc="-20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0;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j</a:t>
            </a:r>
            <a:r>
              <a:rPr sz="800" spc="-20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&lt;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spc="-40" dirty="0">
                <a:latin typeface="Courier New"/>
                <a:cs typeface="Courier New"/>
              </a:rPr>
              <a:t>obj</a:t>
            </a:r>
            <a:r>
              <a:rPr sz="800" spc="-40" dirty="0">
                <a:latin typeface="Arial"/>
                <a:cs typeface="Arial"/>
              </a:rPr>
              <a:t>[</a:t>
            </a:r>
            <a:r>
              <a:rPr sz="800" spc="-40" dirty="0">
                <a:latin typeface="Courier New"/>
                <a:cs typeface="Courier New"/>
              </a:rPr>
              <a:t>i</a:t>
            </a:r>
            <a:r>
              <a:rPr sz="800" spc="-40" dirty="0">
                <a:latin typeface="Arial"/>
                <a:cs typeface="Arial"/>
              </a:rPr>
              <a:t>].</a:t>
            </a:r>
            <a:r>
              <a:rPr sz="800" spc="-40" dirty="0">
                <a:latin typeface="Courier New"/>
                <a:cs typeface="Courier New"/>
              </a:rPr>
              <a:t>length</a:t>
            </a:r>
            <a:r>
              <a:rPr sz="800" spc="-40" dirty="0">
                <a:latin typeface="Arial"/>
                <a:cs typeface="Arial"/>
              </a:rPr>
              <a:t>;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spc="95" dirty="0">
                <a:latin typeface="Arial"/>
                <a:cs typeface="Arial"/>
              </a:rPr>
              <a:t>++</a:t>
            </a:r>
            <a:r>
              <a:rPr sz="800" spc="95" dirty="0">
                <a:latin typeface="Courier New"/>
                <a:cs typeface="Courier New"/>
              </a:rPr>
              <a:t>j</a:t>
            </a:r>
            <a:r>
              <a:rPr sz="800" spc="95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marL="457834">
              <a:lnSpc>
                <a:spcPts val="944"/>
              </a:lnSpc>
            </a:pP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55499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var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td_s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8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85" dirty="0">
                <a:solidFill>
                  <a:srgbClr val="9F20EF"/>
                </a:solidFill>
                <a:latin typeface="Arial"/>
                <a:cs typeface="Arial"/>
              </a:rPr>
              <a:t>&lt;td&gt;</a:t>
            </a:r>
            <a:r>
              <a:rPr sz="800" spc="8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85" dirty="0">
                <a:latin typeface="Arial"/>
                <a:cs typeface="Arial"/>
              </a:rPr>
              <a:t>,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td_e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10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00" dirty="0">
                <a:solidFill>
                  <a:srgbClr val="9F20EF"/>
                </a:solidFill>
                <a:latin typeface="Arial"/>
                <a:cs typeface="Arial"/>
              </a:rPr>
              <a:t>&lt;/td&gt;</a:t>
            </a:r>
            <a:r>
              <a:rPr sz="800" spc="10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0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554990" marR="1148715">
              <a:lnSpc>
                <a:spcPts val="950"/>
              </a:lnSpc>
              <a:spcBef>
                <a:spcPts val="30"/>
              </a:spcBef>
            </a:pPr>
            <a:r>
              <a:rPr sz="800" spc="-45" dirty="0">
                <a:latin typeface="Courier New"/>
                <a:cs typeface="Courier New"/>
              </a:rPr>
              <a:t>eval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cell_callback_str</a:t>
            </a:r>
            <a:r>
              <a:rPr sz="800" spc="-45" dirty="0">
                <a:latin typeface="Arial"/>
                <a:cs typeface="Arial"/>
              </a:rPr>
              <a:t>);  </a:t>
            </a:r>
            <a:r>
              <a:rPr sz="800" spc="-25" dirty="0">
                <a:latin typeface="Courier New"/>
                <a:cs typeface="Courier New"/>
              </a:rPr>
              <a:t>dw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25" dirty="0">
                <a:latin typeface="Courier New"/>
                <a:cs typeface="Courier New"/>
              </a:rPr>
              <a:t>td_s</a:t>
            </a:r>
            <a:r>
              <a:rPr sz="800" spc="-25" dirty="0">
                <a:latin typeface="Arial"/>
                <a:cs typeface="Arial"/>
              </a:rPr>
              <a:t>); </a:t>
            </a:r>
            <a:r>
              <a:rPr sz="800" spc="-15" dirty="0">
                <a:latin typeface="Courier New"/>
                <a:cs typeface="Courier New"/>
              </a:rPr>
              <a:t>dw</a:t>
            </a:r>
            <a:r>
              <a:rPr sz="800" spc="-15" dirty="0">
                <a:latin typeface="Arial"/>
                <a:cs typeface="Arial"/>
              </a:rPr>
              <a:t>(</a:t>
            </a:r>
            <a:r>
              <a:rPr sz="800" spc="-15" dirty="0">
                <a:latin typeface="Courier New"/>
                <a:cs typeface="Courier New"/>
              </a:rPr>
              <a:t>obj</a:t>
            </a:r>
            <a:r>
              <a:rPr sz="800" spc="-15" dirty="0">
                <a:latin typeface="Arial"/>
                <a:cs typeface="Arial"/>
              </a:rPr>
              <a:t>[</a:t>
            </a:r>
            <a:r>
              <a:rPr sz="800" spc="-15" dirty="0">
                <a:latin typeface="Courier New"/>
                <a:cs typeface="Courier New"/>
              </a:rPr>
              <a:t>i</a:t>
            </a:r>
            <a:r>
              <a:rPr sz="800" spc="-15" dirty="0">
                <a:latin typeface="Arial"/>
                <a:cs typeface="Arial"/>
              </a:rPr>
              <a:t>][</a:t>
            </a:r>
            <a:r>
              <a:rPr sz="800" spc="-15" dirty="0">
                <a:latin typeface="Courier New"/>
                <a:cs typeface="Courier New"/>
              </a:rPr>
              <a:t>j</a:t>
            </a:r>
            <a:r>
              <a:rPr sz="800" spc="-15" dirty="0">
                <a:latin typeface="Arial"/>
                <a:cs typeface="Arial"/>
              </a:rPr>
              <a:t>]);</a:t>
            </a:r>
            <a:r>
              <a:rPr sz="800" spc="135" dirty="0">
                <a:latin typeface="Arial"/>
                <a:cs typeface="Arial"/>
              </a:rPr>
              <a:t> </a:t>
            </a:r>
            <a:r>
              <a:rPr sz="800" spc="-25" dirty="0">
                <a:latin typeface="Courier New"/>
                <a:cs typeface="Courier New"/>
              </a:rPr>
              <a:t>dw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25" dirty="0">
                <a:latin typeface="Courier New"/>
                <a:cs typeface="Courier New"/>
              </a:rPr>
              <a:t>td_e</a:t>
            </a:r>
            <a:r>
              <a:rPr sz="800" spc="-25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457834">
              <a:lnSpc>
                <a:spcPts val="910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 marL="361315">
              <a:lnSpc>
                <a:spcPts val="944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 marL="361315">
              <a:lnSpc>
                <a:spcPts val="944"/>
              </a:lnSpc>
            </a:pPr>
            <a:r>
              <a:rPr sz="800" spc="45" dirty="0">
                <a:latin typeface="Courier New"/>
                <a:cs typeface="Courier New"/>
              </a:rPr>
              <a:t>dw</a:t>
            </a:r>
            <a:r>
              <a:rPr sz="800" spc="45" dirty="0">
                <a:latin typeface="Arial"/>
                <a:cs typeface="Arial"/>
              </a:rPr>
              <a:t>(</a:t>
            </a:r>
            <a:r>
              <a:rPr sz="800" spc="4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45" dirty="0">
                <a:solidFill>
                  <a:srgbClr val="9F20EF"/>
                </a:solidFill>
                <a:latin typeface="Arial"/>
                <a:cs typeface="Arial"/>
              </a:rPr>
              <a:t>&lt;/table&gt;</a:t>
            </a:r>
            <a:r>
              <a:rPr sz="800" spc="4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45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26416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14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0" dirty="0"/>
              <a:t>Obfuscated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47294" y="868553"/>
            <a:ext cx="3469640" cy="197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sample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javascript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code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minified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and </a:t>
            </a:r>
            <a:r>
              <a:rPr sz="800" spc="4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obfuscated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ts val="950"/>
              </a:lnSpc>
              <a:spcBef>
                <a:spcPts val="30"/>
              </a:spcBef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35" dirty="0">
                <a:latin typeface="Courier New"/>
                <a:cs typeface="Courier New"/>
              </a:rPr>
              <a:t>z8c231aa888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z14851c4b0f</a:t>
            </a:r>
            <a:r>
              <a:rPr sz="800" spc="-35" dirty="0">
                <a:latin typeface="Arial"/>
                <a:cs typeface="Arial"/>
              </a:rPr>
              <a:t>){</a:t>
            </a:r>
            <a:r>
              <a:rPr sz="800" spc="-35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800" spc="-45" dirty="0">
                <a:latin typeface="Courier New"/>
                <a:cs typeface="Courier New"/>
              </a:rPr>
              <a:t>z14851c4b0f</a:t>
            </a:r>
            <a:r>
              <a:rPr sz="800" spc="-45" dirty="0">
                <a:latin typeface="Arial"/>
                <a:cs typeface="Arial"/>
              </a:rPr>
              <a:t>;}</a:t>
            </a:r>
            <a:r>
              <a:rPr sz="800" spc="-45" dirty="0">
                <a:latin typeface="Courier New"/>
                <a:cs typeface="Courier New"/>
              </a:rPr>
              <a:t>function  z0ab1f0a49e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z0721975593</a:t>
            </a:r>
            <a:r>
              <a:rPr sz="800" spc="-45" dirty="0">
                <a:latin typeface="Arial"/>
                <a:cs typeface="Arial"/>
              </a:rPr>
              <a:t>){</a:t>
            </a:r>
            <a:r>
              <a:rPr sz="800" spc="-45" dirty="0">
                <a:latin typeface="Courier New"/>
                <a:cs typeface="Courier New"/>
              </a:rPr>
              <a:t>document</a:t>
            </a:r>
            <a:r>
              <a:rPr sz="800" spc="-45" dirty="0">
                <a:latin typeface="Arial"/>
                <a:cs typeface="Arial"/>
              </a:rPr>
              <a:t>.</a:t>
            </a:r>
            <a:r>
              <a:rPr sz="800" spc="-45" dirty="0">
                <a:latin typeface="Courier New"/>
                <a:cs typeface="Courier New"/>
              </a:rPr>
              <a:t>write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z0721975593</a:t>
            </a:r>
            <a:r>
              <a:rPr sz="800" spc="-45" dirty="0">
                <a:latin typeface="Arial"/>
                <a:cs typeface="Arial"/>
              </a:rPr>
              <a:t>);}</a:t>
            </a:r>
            <a:r>
              <a:rPr sz="800" spc="-45" dirty="0">
                <a:latin typeface="Courier New"/>
                <a:cs typeface="Courier New"/>
              </a:rPr>
              <a:t>function  </a:t>
            </a:r>
            <a:r>
              <a:rPr sz="800" spc="-40" dirty="0">
                <a:latin typeface="Courier New"/>
                <a:cs typeface="Courier New"/>
              </a:rPr>
              <a:t>zcd8c17c79d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z4716861143</a:t>
            </a:r>
            <a:r>
              <a:rPr sz="800" spc="-40" dirty="0">
                <a:latin typeface="Arial"/>
                <a:cs typeface="Arial"/>
              </a:rPr>
              <a:t>,</a:t>
            </a:r>
            <a:r>
              <a:rPr sz="800" spc="-40" dirty="0">
                <a:latin typeface="Courier New"/>
                <a:cs typeface="Courier New"/>
              </a:rPr>
              <a:t>z500f443098</a:t>
            </a:r>
            <a:r>
              <a:rPr sz="800" spc="-40" dirty="0">
                <a:latin typeface="Arial"/>
                <a:cs typeface="Arial"/>
              </a:rPr>
              <a:t>,</a:t>
            </a:r>
            <a:r>
              <a:rPr sz="800" spc="-40" dirty="0">
                <a:latin typeface="Courier New"/>
                <a:cs typeface="Courier New"/>
              </a:rPr>
              <a:t>z9bc82e0042</a:t>
            </a:r>
            <a:r>
              <a:rPr sz="800" spc="-40" dirty="0">
                <a:latin typeface="Arial"/>
                <a:cs typeface="Arial"/>
              </a:rPr>
              <a:t>){</a:t>
            </a:r>
            <a:r>
              <a:rPr sz="800" spc="-40" dirty="0">
                <a:latin typeface="Courier New"/>
                <a:cs typeface="Courier New"/>
              </a:rPr>
              <a:t>z0ab1f0a49e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solidFill>
                  <a:srgbClr val="9F20EF"/>
                </a:solidFill>
                <a:latin typeface="Arial"/>
                <a:cs typeface="Arial"/>
              </a:rPr>
              <a:t>"\  </a:t>
            </a:r>
            <a:r>
              <a:rPr sz="800" spc="30" dirty="0">
                <a:solidFill>
                  <a:srgbClr val="9F20EF"/>
                </a:solidFill>
                <a:latin typeface="Arial"/>
                <a:cs typeface="Arial"/>
              </a:rPr>
              <a:t>x3c\x74\x61\x62\x6c\x65\x20\x62\x6f\x72\x64\x65\x72\x3d\x31\x3e  </a:t>
            </a:r>
            <a:r>
              <a:rPr sz="800" spc="-25" dirty="0">
                <a:solidFill>
                  <a:srgbClr val="9F20EF"/>
                </a:solidFill>
                <a:latin typeface="Arial"/>
                <a:cs typeface="Arial"/>
              </a:rPr>
              <a:t>"</a:t>
            </a:r>
            <a:r>
              <a:rPr sz="800" spc="-25" dirty="0">
                <a:latin typeface="Arial"/>
                <a:cs typeface="Arial"/>
              </a:rPr>
              <a:t>);</a:t>
            </a:r>
            <a:r>
              <a:rPr sz="800" spc="-2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25" dirty="0">
                <a:latin typeface="Courier New"/>
                <a:cs typeface="Courier New"/>
              </a:rPr>
              <a:t>varzd1ea46315e</a:t>
            </a:r>
            <a:r>
              <a:rPr sz="800" spc="-25" dirty="0">
                <a:latin typeface="Arial"/>
                <a:cs typeface="Arial"/>
              </a:rPr>
              <a:t>=(0</a:t>
            </a:r>
            <a:r>
              <a:rPr sz="800" spc="-25" dirty="0">
                <a:latin typeface="Courier New"/>
                <a:cs typeface="Courier New"/>
              </a:rPr>
              <a:t>x8e9</a:t>
            </a:r>
            <a:r>
              <a:rPr sz="800" spc="-25" dirty="0">
                <a:latin typeface="Arial"/>
                <a:cs typeface="Arial"/>
              </a:rPr>
              <a:t>+2039</a:t>
            </a:r>
            <a:r>
              <a:rPr sz="800" i="1" spc="-25" dirty="0">
                <a:latin typeface="Arial"/>
                <a:cs typeface="Arial"/>
              </a:rPr>
              <a:t>−</a:t>
            </a:r>
            <a:r>
              <a:rPr sz="800" spc="-25" dirty="0">
                <a:latin typeface="Arial"/>
                <a:cs typeface="Arial"/>
              </a:rPr>
              <a:t>0</a:t>
            </a:r>
            <a:r>
              <a:rPr sz="800" spc="-25" dirty="0">
                <a:latin typeface="Courier New"/>
                <a:cs typeface="Courier New"/>
              </a:rPr>
              <a:t>x10e0</a:t>
            </a:r>
            <a:r>
              <a:rPr sz="800" spc="-25" dirty="0">
                <a:latin typeface="Arial"/>
                <a:cs typeface="Arial"/>
              </a:rPr>
              <a:t>);</a:t>
            </a:r>
            <a:r>
              <a:rPr sz="800" spc="-25" dirty="0">
                <a:latin typeface="Courier New"/>
                <a:cs typeface="Courier New"/>
              </a:rPr>
              <a:t>zd1ea46315e</a:t>
            </a:r>
            <a:r>
              <a:rPr sz="800" spc="-25" dirty="0">
                <a:latin typeface="Arial"/>
                <a:cs typeface="Arial"/>
              </a:rPr>
              <a:t>&lt;</a:t>
            </a:r>
            <a:r>
              <a:rPr sz="800" spc="-25" dirty="0">
                <a:latin typeface="Courier New"/>
                <a:cs typeface="Courier New"/>
              </a:rPr>
              <a:t>z4716861  </a:t>
            </a:r>
            <a:r>
              <a:rPr sz="800" spc="-20" dirty="0">
                <a:latin typeface="Arial"/>
                <a:cs typeface="Arial"/>
              </a:rPr>
              <a:t>143.</a:t>
            </a:r>
            <a:r>
              <a:rPr sz="800" spc="-20" dirty="0">
                <a:latin typeface="Courier New"/>
                <a:cs typeface="Courier New"/>
              </a:rPr>
              <a:t>length</a:t>
            </a:r>
            <a:r>
              <a:rPr sz="800" spc="-20" dirty="0">
                <a:latin typeface="Arial"/>
                <a:cs typeface="Arial"/>
              </a:rPr>
              <a:t>;++</a:t>
            </a:r>
            <a:r>
              <a:rPr sz="800" spc="-20" dirty="0">
                <a:latin typeface="Courier New"/>
                <a:cs typeface="Courier New"/>
              </a:rPr>
              <a:t>zd1ea46315e</a:t>
            </a:r>
            <a:r>
              <a:rPr sz="800" spc="-20" dirty="0">
                <a:latin typeface="Arial"/>
                <a:cs typeface="Arial"/>
              </a:rPr>
              <a:t>){</a:t>
            </a:r>
            <a:r>
              <a:rPr sz="800" spc="-20" dirty="0">
                <a:latin typeface="Courier New"/>
                <a:cs typeface="Courier New"/>
              </a:rPr>
              <a:t>var </a:t>
            </a:r>
            <a:r>
              <a:rPr sz="800" spc="5" dirty="0">
                <a:latin typeface="Courier New"/>
                <a:cs typeface="Courier New"/>
              </a:rPr>
              <a:t>z708eb69ac7</a:t>
            </a:r>
            <a:r>
              <a:rPr sz="800" spc="5" dirty="0">
                <a:latin typeface="Arial"/>
                <a:cs typeface="Arial"/>
              </a:rPr>
              <a:t>=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"\x3c\x74\x72\x3e"</a:t>
            </a:r>
            <a:r>
              <a:rPr sz="800" spc="5" dirty="0">
                <a:latin typeface="Arial"/>
                <a:cs typeface="Arial"/>
              </a:rPr>
              <a:t>;  </a:t>
            </a:r>
            <a:r>
              <a:rPr sz="800" spc="-45" dirty="0">
                <a:latin typeface="Courier New"/>
                <a:cs typeface="Courier New"/>
              </a:rPr>
              <a:t>eval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z500f443098</a:t>
            </a:r>
            <a:r>
              <a:rPr sz="800" spc="-45" dirty="0">
                <a:latin typeface="Arial"/>
                <a:cs typeface="Arial"/>
              </a:rPr>
              <a:t>);</a:t>
            </a:r>
            <a:r>
              <a:rPr sz="800" spc="-45" dirty="0">
                <a:latin typeface="Courier New"/>
                <a:cs typeface="Courier New"/>
              </a:rPr>
              <a:t>z0ab1f0a49z708eb69ac7</a:t>
            </a:r>
            <a:r>
              <a:rPr sz="800" spc="-45" dirty="0">
                <a:latin typeface="Arial"/>
                <a:cs typeface="Arial"/>
              </a:rPr>
              <a:t>);</a:t>
            </a:r>
            <a:r>
              <a:rPr sz="800" spc="-4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var </a:t>
            </a:r>
            <a:r>
              <a:rPr sz="800" spc="-40" dirty="0">
                <a:latin typeface="Courier New"/>
                <a:cs typeface="Courier New"/>
              </a:rPr>
              <a:t>z2d29194d43</a:t>
            </a:r>
            <a:r>
              <a:rPr sz="800" spc="-40" dirty="0">
                <a:latin typeface="Arial"/>
                <a:cs typeface="Arial"/>
              </a:rPr>
              <a:t>=  </a:t>
            </a:r>
            <a:r>
              <a:rPr sz="800" spc="-35" dirty="0">
                <a:latin typeface="Arial"/>
                <a:cs typeface="Arial"/>
              </a:rPr>
              <a:t>(0</a:t>
            </a:r>
            <a:r>
              <a:rPr sz="800" spc="-35" dirty="0">
                <a:latin typeface="Courier New"/>
                <a:cs typeface="Courier New"/>
              </a:rPr>
              <a:t>x139b</a:t>
            </a:r>
            <a:r>
              <a:rPr sz="800" spc="-35" dirty="0">
                <a:latin typeface="Arial"/>
                <a:cs typeface="Arial"/>
              </a:rPr>
              <a:t>+2094</a:t>
            </a:r>
            <a:r>
              <a:rPr sz="800" i="1" spc="-35" dirty="0">
                <a:latin typeface="Arial"/>
                <a:cs typeface="Arial"/>
              </a:rPr>
              <a:t>−</a:t>
            </a:r>
            <a:r>
              <a:rPr sz="800" spc="-35" dirty="0">
                <a:latin typeface="Arial"/>
                <a:cs typeface="Arial"/>
              </a:rPr>
              <a:t>0</a:t>
            </a:r>
            <a:r>
              <a:rPr sz="800" spc="-35" dirty="0">
                <a:latin typeface="Courier New"/>
                <a:cs typeface="Courier New"/>
              </a:rPr>
              <a:t>x1bc9</a:t>
            </a:r>
            <a:r>
              <a:rPr sz="800" spc="-35" dirty="0">
                <a:latin typeface="Arial"/>
                <a:cs typeface="Arial"/>
              </a:rPr>
              <a:t>);</a:t>
            </a:r>
            <a:r>
              <a:rPr sz="800" spc="-35" dirty="0">
                <a:latin typeface="Courier New"/>
                <a:cs typeface="Courier New"/>
              </a:rPr>
              <a:t>z2d29194d43</a:t>
            </a:r>
            <a:r>
              <a:rPr sz="800" spc="-35" dirty="0">
                <a:latin typeface="Arial"/>
                <a:cs typeface="Arial"/>
              </a:rPr>
              <a:t>&lt;</a:t>
            </a:r>
            <a:r>
              <a:rPr sz="800" spc="-35" dirty="0">
                <a:latin typeface="Courier New"/>
                <a:cs typeface="Courier New"/>
              </a:rPr>
              <a:t>z4716861143</a:t>
            </a:r>
            <a:r>
              <a:rPr sz="800" spc="-35" dirty="0">
                <a:latin typeface="Arial"/>
                <a:cs typeface="Arial"/>
              </a:rPr>
              <a:t>[</a:t>
            </a:r>
            <a:r>
              <a:rPr sz="800" spc="-35" dirty="0">
                <a:latin typeface="Courier New"/>
                <a:cs typeface="Courier New"/>
              </a:rPr>
              <a:t>zd1ea46315e</a:t>
            </a:r>
            <a:r>
              <a:rPr sz="800" spc="-35" dirty="0">
                <a:latin typeface="Arial"/>
                <a:cs typeface="Arial"/>
              </a:rPr>
              <a:t>].</a:t>
            </a:r>
            <a:r>
              <a:rPr sz="800" spc="-35" dirty="0">
                <a:latin typeface="Courier New"/>
                <a:cs typeface="Courier New"/>
              </a:rPr>
              <a:t>length</a:t>
            </a:r>
            <a:r>
              <a:rPr sz="800" spc="-3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sz="800" spc="-15" dirty="0">
                <a:latin typeface="Arial"/>
                <a:cs typeface="Arial"/>
              </a:rPr>
              <a:t>++</a:t>
            </a:r>
            <a:r>
              <a:rPr sz="800" spc="-15" dirty="0">
                <a:latin typeface="Courier New"/>
                <a:cs typeface="Courier New"/>
              </a:rPr>
              <a:t>z2d29194d43</a:t>
            </a:r>
            <a:r>
              <a:rPr sz="800" spc="-15" dirty="0">
                <a:latin typeface="Arial"/>
                <a:cs typeface="Arial"/>
              </a:rPr>
              <a:t>){</a:t>
            </a:r>
            <a:r>
              <a:rPr sz="800" spc="-15" dirty="0">
                <a:latin typeface="Courier New"/>
                <a:cs typeface="Courier New"/>
              </a:rPr>
              <a:t>var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z23b8891aeb</a:t>
            </a:r>
            <a:r>
              <a:rPr sz="800" spc="-5" dirty="0">
                <a:latin typeface="Arial"/>
                <a:cs typeface="Arial"/>
              </a:rPr>
              <a:t>=</a:t>
            </a:r>
            <a:r>
              <a:rPr sz="800" spc="-5" dirty="0">
                <a:solidFill>
                  <a:srgbClr val="9F20EF"/>
                </a:solidFill>
                <a:latin typeface="Arial"/>
                <a:cs typeface="Arial"/>
              </a:rPr>
              <a:t>"\x3c\x74\x64\x3e"</a:t>
            </a:r>
            <a:r>
              <a:rPr sz="800" spc="-5" dirty="0">
                <a:latin typeface="Arial"/>
                <a:cs typeface="Arial"/>
              </a:rPr>
              <a:t>,</a:t>
            </a:r>
            <a:r>
              <a:rPr sz="800" spc="-5" dirty="0">
                <a:latin typeface="Courier New"/>
                <a:cs typeface="Courier New"/>
              </a:rPr>
              <a:t>z7f5411ee29</a:t>
            </a:r>
            <a:r>
              <a:rPr sz="800" spc="-5" dirty="0">
                <a:latin typeface="Arial"/>
                <a:cs typeface="Arial"/>
              </a:rPr>
              <a:t>=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15" dirty="0">
                <a:solidFill>
                  <a:srgbClr val="9F20EF"/>
                </a:solidFill>
                <a:latin typeface="Arial"/>
                <a:cs typeface="Arial"/>
              </a:rPr>
              <a:t>"\x3c\x2f\x74\x64\x3e"</a:t>
            </a:r>
            <a:r>
              <a:rPr sz="800" spc="-15" dirty="0">
                <a:latin typeface="Arial"/>
                <a:cs typeface="Arial"/>
              </a:rPr>
              <a:t>;</a:t>
            </a:r>
            <a:r>
              <a:rPr sz="800" spc="-15" dirty="0">
                <a:latin typeface="Courier New"/>
                <a:cs typeface="Courier New"/>
              </a:rPr>
              <a:t>eval</a:t>
            </a:r>
            <a:r>
              <a:rPr sz="800" spc="-15" dirty="0">
                <a:latin typeface="Arial"/>
                <a:cs typeface="Arial"/>
              </a:rPr>
              <a:t>(</a:t>
            </a:r>
            <a:r>
              <a:rPr sz="800" spc="-15" dirty="0">
                <a:latin typeface="Courier New"/>
                <a:cs typeface="Courier New"/>
              </a:rPr>
              <a:t>z9bc82e0042</a:t>
            </a:r>
            <a:r>
              <a:rPr sz="800" spc="-15" dirty="0">
                <a:latin typeface="Arial"/>
                <a:cs typeface="Arial"/>
              </a:rPr>
              <a:t>);</a:t>
            </a:r>
            <a:r>
              <a:rPr sz="800" spc="-15" dirty="0">
                <a:latin typeface="Courier New"/>
                <a:cs typeface="Courier New"/>
              </a:rPr>
              <a:t>z0ab1f0a49e</a:t>
            </a:r>
            <a:r>
              <a:rPr sz="800" spc="-15" dirty="0">
                <a:latin typeface="Arial"/>
                <a:cs typeface="Arial"/>
              </a:rPr>
              <a:t>(</a:t>
            </a:r>
            <a:r>
              <a:rPr sz="800" spc="-15" dirty="0">
                <a:latin typeface="Courier New"/>
                <a:cs typeface="Courier New"/>
              </a:rPr>
              <a:t>z23b8891aeb</a:t>
            </a:r>
            <a:r>
              <a:rPr sz="800" spc="-15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marL="12700" marR="218440">
              <a:lnSpc>
                <a:spcPts val="950"/>
              </a:lnSpc>
              <a:spcBef>
                <a:spcPts val="30"/>
              </a:spcBef>
            </a:pPr>
            <a:r>
              <a:rPr sz="800" spc="-50" dirty="0">
                <a:latin typeface="Arial"/>
                <a:cs typeface="Arial"/>
              </a:rPr>
              <a:t>;</a:t>
            </a:r>
            <a:r>
              <a:rPr sz="800" spc="-50" dirty="0">
                <a:latin typeface="Courier New"/>
                <a:cs typeface="Courier New"/>
              </a:rPr>
              <a:t>z0ab1f0a49e</a:t>
            </a:r>
            <a:r>
              <a:rPr sz="800" spc="-50" dirty="0">
                <a:latin typeface="Arial"/>
                <a:cs typeface="Arial"/>
              </a:rPr>
              <a:t>(</a:t>
            </a:r>
            <a:r>
              <a:rPr sz="800" spc="-50" dirty="0">
                <a:latin typeface="Courier New"/>
                <a:cs typeface="Courier New"/>
              </a:rPr>
              <a:t>z4716861143</a:t>
            </a:r>
            <a:r>
              <a:rPr sz="800" spc="-50" dirty="0">
                <a:latin typeface="Arial"/>
                <a:cs typeface="Arial"/>
              </a:rPr>
              <a:t>[</a:t>
            </a:r>
            <a:r>
              <a:rPr sz="800" spc="-50" dirty="0">
                <a:latin typeface="Courier New"/>
                <a:cs typeface="Courier New"/>
              </a:rPr>
              <a:t>zd1ea46315e</a:t>
            </a:r>
            <a:r>
              <a:rPr sz="800" spc="-50" dirty="0">
                <a:latin typeface="Arial"/>
                <a:cs typeface="Arial"/>
              </a:rPr>
              <a:t>][</a:t>
            </a:r>
            <a:r>
              <a:rPr sz="800" spc="-50" dirty="0">
                <a:latin typeface="Courier New"/>
                <a:cs typeface="Courier New"/>
              </a:rPr>
              <a:t>z2d29194d43</a:t>
            </a:r>
            <a:r>
              <a:rPr sz="800" spc="-50" dirty="0">
                <a:latin typeface="Arial"/>
                <a:cs typeface="Arial"/>
              </a:rPr>
              <a:t>]);</a:t>
            </a:r>
            <a:r>
              <a:rPr sz="800" spc="-50" dirty="0">
                <a:latin typeface="Courier New"/>
                <a:cs typeface="Courier New"/>
              </a:rPr>
              <a:t>z0ab1f0a49e  </a:t>
            </a:r>
            <a:r>
              <a:rPr sz="800" spc="5" dirty="0">
                <a:latin typeface="Arial"/>
                <a:cs typeface="Arial"/>
              </a:rPr>
              <a:t>(</a:t>
            </a:r>
            <a:r>
              <a:rPr sz="800" spc="5" dirty="0">
                <a:latin typeface="Courier New"/>
                <a:cs typeface="Courier New"/>
              </a:rPr>
              <a:t>z7f5411ee29</a:t>
            </a:r>
            <a:r>
              <a:rPr sz="800" spc="5" dirty="0">
                <a:latin typeface="Arial"/>
                <a:cs typeface="Arial"/>
              </a:rPr>
              <a:t>);}}</a:t>
            </a:r>
            <a:r>
              <a:rPr sz="800" spc="5" dirty="0">
                <a:latin typeface="Courier New"/>
                <a:cs typeface="Courier New"/>
              </a:rPr>
              <a:t>z0ab1f0a49e</a:t>
            </a:r>
            <a:r>
              <a:rPr sz="800" spc="5" dirty="0">
                <a:latin typeface="Arial"/>
                <a:cs typeface="Arial"/>
              </a:rPr>
              <a:t>(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"\x3c\x2f\x74\x61\x62\x6c\x65\x3e"</a:t>
            </a:r>
            <a:r>
              <a:rPr sz="800" spc="5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sz="800" spc="-10" dirty="0">
                <a:latin typeface="Arial"/>
                <a:cs typeface="Arial"/>
              </a:rPr>
              <a:t>;}</a:t>
            </a:r>
            <a:r>
              <a:rPr sz="800" spc="-10" dirty="0">
                <a:latin typeface="Courier New"/>
                <a:cs typeface="Courier New"/>
              </a:rPr>
              <a:t>zcd8c17c79d</a:t>
            </a:r>
            <a:r>
              <a:rPr sz="800" spc="-10" dirty="0">
                <a:latin typeface="Arial"/>
                <a:cs typeface="Arial"/>
              </a:rPr>
              <a:t>([[(0</a:t>
            </a:r>
            <a:r>
              <a:rPr sz="800" spc="-10" dirty="0">
                <a:latin typeface="Courier New"/>
                <a:cs typeface="Courier New"/>
              </a:rPr>
              <a:t>x2d7</a:t>
            </a:r>
            <a:r>
              <a:rPr sz="800" spc="-10" dirty="0">
                <a:latin typeface="Arial"/>
                <a:cs typeface="Arial"/>
              </a:rPr>
              <a:t>+5314</a:t>
            </a:r>
            <a:r>
              <a:rPr sz="800" i="1" spc="-10" dirty="0">
                <a:latin typeface="Arial"/>
                <a:cs typeface="Arial"/>
              </a:rPr>
              <a:t>−</a:t>
            </a:r>
            <a:r>
              <a:rPr sz="800" spc="-10" dirty="0">
                <a:latin typeface="Arial"/>
                <a:cs typeface="Arial"/>
              </a:rPr>
              <a:t>0</a:t>
            </a:r>
            <a:r>
              <a:rPr sz="800" spc="-10" dirty="0">
                <a:latin typeface="Courier New"/>
                <a:cs typeface="Courier New"/>
              </a:rPr>
              <a:t>x1798</a:t>
            </a:r>
            <a:r>
              <a:rPr sz="800" spc="-10" dirty="0">
                <a:latin typeface="Arial"/>
                <a:cs typeface="Arial"/>
              </a:rPr>
              <a:t>),(0</a:t>
            </a:r>
            <a:r>
              <a:rPr sz="800" spc="-10" dirty="0">
                <a:latin typeface="Courier New"/>
                <a:cs typeface="Courier New"/>
              </a:rPr>
              <a:t>xf7c</a:t>
            </a:r>
            <a:r>
              <a:rPr sz="800" spc="-10" dirty="0">
                <a:latin typeface="Arial"/>
                <a:cs typeface="Arial"/>
              </a:rPr>
              <a:t>+295</a:t>
            </a:r>
            <a:r>
              <a:rPr sz="800" i="1" spc="-10" dirty="0">
                <a:latin typeface="Arial"/>
                <a:cs typeface="Arial"/>
              </a:rPr>
              <a:t>−</a:t>
            </a:r>
            <a:r>
              <a:rPr sz="800" spc="-10" dirty="0">
                <a:latin typeface="Arial"/>
                <a:cs typeface="Arial"/>
              </a:rPr>
              <a:t>0</a:t>
            </a:r>
            <a:r>
              <a:rPr sz="800" spc="-10" dirty="0">
                <a:latin typeface="Courier New"/>
                <a:cs typeface="Courier New"/>
              </a:rPr>
              <a:t>x10a1</a:t>
            </a:r>
            <a:r>
              <a:rPr sz="800" spc="-10" dirty="0">
                <a:latin typeface="Arial"/>
                <a:cs typeface="Arial"/>
              </a:rPr>
              <a:t>),(0</a:t>
            </a:r>
            <a:r>
              <a:rPr sz="800" spc="-10" dirty="0">
                <a:latin typeface="Courier New"/>
                <a:cs typeface="Courier New"/>
              </a:rPr>
              <a:t>x900</a:t>
            </a:r>
            <a:r>
              <a:rPr sz="800" spc="-10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5" dirty="0">
                <a:latin typeface="Arial"/>
                <a:cs typeface="Arial"/>
              </a:rPr>
              <a:t>1599</a:t>
            </a:r>
            <a:r>
              <a:rPr sz="800" i="1" spc="-5" dirty="0">
                <a:latin typeface="Arial"/>
                <a:cs typeface="Arial"/>
              </a:rPr>
              <a:t>−</a:t>
            </a:r>
            <a:r>
              <a:rPr sz="800" spc="-5" dirty="0">
                <a:latin typeface="Arial"/>
                <a:cs typeface="Arial"/>
              </a:rPr>
              <a:t>0</a:t>
            </a:r>
            <a:r>
              <a:rPr sz="800" spc="-5" dirty="0">
                <a:latin typeface="Courier New"/>
                <a:cs typeface="Courier New"/>
              </a:rPr>
              <a:t>xf3c</a:t>
            </a:r>
            <a:r>
              <a:rPr sz="800" spc="-5" dirty="0">
                <a:latin typeface="Arial"/>
                <a:cs typeface="Arial"/>
              </a:rPr>
              <a:t>)],[(0</a:t>
            </a:r>
            <a:r>
              <a:rPr sz="800" spc="-5" dirty="0">
                <a:latin typeface="Courier New"/>
                <a:cs typeface="Courier New"/>
              </a:rPr>
              <a:t>x1e8</a:t>
            </a:r>
            <a:r>
              <a:rPr sz="800" spc="-5" dirty="0">
                <a:latin typeface="Arial"/>
                <a:cs typeface="Arial"/>
              </a:rPr>
              <a:t>+1063</a:t>
            </a:r>
            <a:r>
              <a:rPr sz="800" i="1" spc="-5" dirty="0">
                <a:latin typeface="Arial"/>
                <a:cs typeface="Arial"/>
              </a:rPr>
              <a:t>−</a:t>
            </a:r>
            <a:r>
              <a:rPr sz="800" spc="-5" dirty="0">
                <a:latin typeface="Arial"/>
                <a:cs typeface="Arial"/>
              </a:rPr>
              <a:t>0</a:t>
            </a:r>
            <a:r>
              <a:rPr sz="800" spc="-5" dirty="0">
                <a:latin typeface="Courier New"/>
                <a:cs typeface="Courier New"/>
              </a:rPr>
              <a:t>x60b</a:t>
            </a:r>
            <a:r>
              <a:rPr sz="800" spc="-5" dirty="0">
                <a:latin typeface="Arial"/>
                <a:cs typeface="Arial"/>
              </a:rPr>
              <a:t>),(0</a:t>
            </a:r>
            <a:r>
              <a:rPr sz="800" spc="-5" dirty="0">
                <a:latin typeface="Courier New"/>
                <a:cs typeface="Courier New"/>
              </a:rPr>
              <a:t>xfc1</a:t>
            </a:r>
            <a:r>
              <a:rPr sz="800" spc="-5" dirty="0">
                <a:latin typeface="Arial"/>
                <a:cs typeface="Arial"/>
              </a:rPr>
              <a:t>+580</a:t>
            </a:r>
            <a:r>
              <a:rPr sz="800" i="1" spc="-5" dirty="0">
                <a:latin typeface="Arial"/>
                <a:cs typeface="Arial"/>
              </a:rPr>
              <a:t>−</a:t>
            </a:r>
            <a:r>
              <a:rPr sz="800" spc="-5" dirty="0">
                <a:latin typeface="Arial"/>
                <a:cs typeface="Arial"/>
              </a:rPr>
              <a:t>0</a:t>
            </a:r>
            <a:r>
              <a:rPr sz="800" spc="-5" dirty="0">
                <a:latin typeface="Courier New"/>
                <a:cs typeface="Courier New"/>
              </a:rPr>
              <a:t>x1200</a:t>
            </a:r>
            <a:r>
              <a:rPr sz="800" spc="-5" dirty="0">
                <a:latin typeface="Arial"/>
                <a:cs typeface="Arial"/>
              </a:rPr>
              <a:t>),(0</a:t>
            </a:r>
            <a:r>
              <a:rPr sz="800" spc="-5" dirty="0">
                <a:latin typeface="Courier New"/>
                <a:cs typeface="Courier New"/>
              </a:rPr>
              <a:t>x1cf5</a:t>
            </a:r>
            <a:r>
              <a:rPr sz="800" spc="-5" dirty="0">
                <a:latin typeface="Arial"/>
                <a:cs typeface="Arial"/>
              </a:rPr>
              <a:t>+18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10" dirty="0">
                <a:latin typeface="Arial"/>
                <a:cs typeface="Arial"/>
              </a:rPr>
              <a:t>43</a:t>
            </a:r>
            <a:r>
              <a:rPr sz="800" i="1" spc="-10" dirty="0">
                <a:latin typeface="Arial"/>
                <a:cs typeface="Arial"/>
              </a:rPr>
              <a:t>−</a:t>
            </a:r>
            <a:r>
              <a:rPr sz="800" spc="-10" dirty="0">
                <a:latin typeface="Arial"/>
                <a:cs typeface="Arial"/>
              </a:rPr>
              <a:t>0</a:t>
            </a:r>
            <a:r>
              <a:rPr sz="800" spc="-10" dirty="0">
                <a:latin typeface="Courier New"/>
                <a:cs typeface="Courier New"/>
              </a:rPr>
              <a:t>x2422</a:t>
            </a:r>
            <a:r>
              <a:rPr sz="800" spc="-10" dirty="0">
                <a:latin typeface="Arial"/>
                <a:cs typeface="Arial"/>
              </a:rPr>
              <a:t>)],[(0</a:t>
            </a:r>
            <a:r>
              <a:rPr sz="800" spc="-10" dirty="0">
                <a:latin typeface="Courier New"/>
                <a:cs typeface="Courier New"/>
              </a:rPr>
              <a:t>x9f9</a:t>
            </a:r>
            <a:r>
              <a:rPr sz="800" spc="-10" dirty="0">
                <a:latin typeface="Arial"/>
                <a:cs typeface="Arial"/>
              </a:rPr>
              <a:t>+4410</a:t>
            </a:r>
            <a:r>
              <a:rPr sz="800" i="1" spc="-10" dirty="0">
                <a:latin typeface="Arial"/>
                <a:cs typeface="Arial"/>
              </a:rPr>
              <a:t>−</a:t>
            </a:r>
            <a:r>
              <a:rPr sz="800" spc="-10" dirty="0">
                <a:latin typeface="Arial"/>
                <a:cs typeface="Arial"/>
              </a:rPr>
              <a:t>0</a:t>
            </a:r>
            <a:r>
              <a:rPr sz="800" spc="-10" dirty="0">
                <a:latin typeface="Courier New"/>
                <a:cs typeface="Courier New"/>
              </a:rPr>
              <a:t>x1b2c</a:t>
            </a:r>
            <a:r>
              <a:rPr sz="800" spc="-10" dirty="0">
                <a:latin typeface="Arial"/>
                <a:cs typeface="Arial"/>
              </a:rPr>
              <a:t>),(0</a:t>
            </a:r>
            <a:r>
              <a:rPr sz="800" spc="-10" dirty="0">
                <a:latin typeface="Courier New"/>
                <a:cs typeface="Courier New"/>
              </a:rPr>
              <a:t>x1c6</a:t>
            </a:r>
            <a:r>
              <a:rPr sz="800" spc="-10" dirty="0">
                <a:latin typeface="Arial"/>
                <a:cs typeface="Arial"/>
              </a:rPr>
              <a:t>+8452</a:t>
            </a:r>
            <a:r>
              <a:rPr sz="800" i="1" spc="-10" dirty="0">
                <a:latin typeface="Arial"/>
                <a:cs typeface="Arial"/>
              </a:rPr>
              <a:t>−</a:t>
            </a:r>
            <a:r>
              <a:rPr sz="800" spc="-10" dirty="0">
                <a:latin typeface="Arial"/>
                <a:cs typeface="Arial"/>
              </a:rPr>
              <a:t>0</a:t>
            </a:r>
            <a:r>
              <a:rPr sz="800" spc="-10" dirty="0">
                <a:latin typeface="Courier New"/>
                <a:cs typeface="Courier New"/>
              </a:rPr>
              <a:t>x22c2</a:t>
            </a:r>
            <a:r>
              <a:rPr sz="800" spc="-10" dirty="0">
                <a:latin typeface="Arial"/>
                <a:cs typeface="Arial"/>
              </a:rPr>
              <a:t>),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15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55" dirty="0"/>
              <a:t>Scope  </a:t>
            </a:r>
            <a:r>
              <a:rPr sz="900" spc="5" dirty="0"/>
              <a:t>- </a:t>
            </a:r>
            <a:r>
              <a:rPr sz="900" spc="-20" dirty="0"/>
              <a:t>Window</a:t>
            </a:r>
            <a:r>
              <a:rPr sz="900" spc="-15" dirty="0"/>
              <a:t> object</a:t>
            </a:r>
            <a:endParaRPr sz="9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Window</a:t>
            </a:r>
            <a:r>
              <a:rPr spc="-20" dirty="0"/>
              <a:t> </a:t>
            </a:r>
            <a:r>
              <a:rPr b="0" spc="-30" dirty="0">
                <a:latin typeface="Arial"/>
                <a:cs typeface="Arial"/>
              </a:rPr>
              <a:t>object</a:t>
            </a: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b="0" spc="-40" dirty="0">
                <a:latin typeface="Arial"/>
                <a:cs typeface="Arial"/>
              </a:rPr>
              <a:t>The global</a:t>
            </a:r>
            <a:r>
              <a:rPr sz="1100" b="0" spc="60" dirty="0">
                <a:latin typeface="Arial"/>
                <a:cs typeface="Arial"/>
              </a:rPr>
              <a:t> </a:t>
            </a:r>
            <a:r>
              <a:rPr sz="1100" b="0" spc="-30" dirty="0">
                <a:latin typeface="Arial"/>
                <a:cs typeface="Arial"/>
              </a:rPr>
              <a:t>object</a:t>
            </a:r>
            <a:endParaRPr sz="1100">
              <a:latin typeface="Arial"/>
              <a:cs typeface="Arial"/>
            </a:endParaRPr>
          </a:p>
          <a:p>
            <a:pPr marL="289560" marR="30480" indent="-16764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b="0" spc="-85" dirty="0">
                <a:latin typeface="Arial"/>
                <a:cs typeface="Arial"/>
              </a:rPr>
              <a:t>Represents </a:t>
            </a:r>
            <a:r>
              <a:rPr sz="1100" b="0" spc="-65" dirty="0">
                <a:latin typeface="Arial"/>
                <a:cs typeface="Arial"/>
              </a:rPr>
              <a:t>open </a:t>
            </a:r>
            <a:r>
              <a:rPr sz="1100" b="0" spc="-50" dirty="0">
                <a:latin typeface="Arial"/>
                <a:cs typeface="Arial"/>
              </a:rPr>
              <a:t>window </a:t>
            </a:r>
            <a:r>
              <a:rPr sz="1100" b="0" spc="-25" dirty="0">
                <a:latin typeface="Arial"/>
                <a:cs typeface="Arial"/>
              </a:rPr>
              <a:t>in  </a:t>
            </a:r>
            <a:r>
              <a:rPr sz="1100" b="0" spc="-70" dirty="0">
                <a:latin typeface="Arial"/>
                <a:cs typeface="Arial"/>
              </a:rPr>
              <a:t>browser</a:t>
            </a:r>
            <a:endParaRPr sz="1100">
              <a:latin typeface="Arial"/>
              <a:cs typeface="Arial"/>
            </a:endParaRPr>
          </a:p>
          <a:p>
            <a:pPr marL="289560" marR="315595" indent="-16764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b="0" spc="-20" dirty="0">
                <a:latin typeface="Arial"/>
                <a:cs typeface="Arial"/>
              </a:rPr>
              <a:t>Entry </a:t>
            </a:r>
            <a:r>
              <a:rPr sz="1100" b="0" spc="-10" dirty="0">
                <a:latin typeface="Arial"/>
                <a:cs typeface="Arial"/>
              </a:rPr>
              <a:t>point </a:t>
            </a:r>
            <a:r>
              <a:rPr sz="1100" b="0" spc="-40" dirty="0">
                <a:latin typeface="Arial"/>
                <a:cs typeface="Arial"/>
              </a:rPr>
              <a:t>client-side  JavaScript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b="0" spc="-60" dirty="0">
                <a:latin typeface="Arial"/>
                <a:cs typeface="Arial"/>
              </a:rPr>
              <a:t>Defines </a:t>
            </a:r>
            <a:r>
              <a:rPr sz="1100" b="0" spc="-45" dirty="0">
                <a:latin typeface="Arial"/>
                <a:cs typeface="Arial"/>
              </a:rPr>
              <a:t>properties </a:t>
            </a:r>
            <a:r>
              <a:rPr sz="1100" b="0" spc="-75" dirty="0">
                <a:latin typeface="Arial"/>
                <a:cs typeface="Arial"/>
              </a:rPr>
              <a:t>such </a:t>
            </a:r>
            <a:r>
              <a:rPr sz="1100" b="0" spc="-35" dirty="0">
                <a:latin typeface="Arial"/>
                <a:cs typeface="Arial"/>
              </a:rPr>
              <a:t> </a:t>
            </a:r>
            <a:r>
              <a:rPr sz="1100" b="0" spc="-80" dirty="0">
                <a:latin typeface="Arial"/>
                <a:cs typeface="Arial"/>
              </a:rPr>
              <a:t>as:</a:t>
            </a:r>
            <a:endParaRPr sz="1100">
              <a:latin typeface="Arial"/>
              <a:cs typeface="Arial"/>
            </a:endParaRPr>
          </a:p>
          <a:p>
            <a:pPr marL="566420" marR="172720" lvl="1" indent="-16002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567055" algn="l"/>
              </a:tabLst>
            </a:pPr>
            <a:r>
              <a:rPr sz="1000" i="1" spc="-20" dirty="0">
                <a:latin typeface="Arial"/>
                <a:cs typeface="Arial"/>
              </a:rPr>
              <a:t>location</a:t>
            </a:r>
            <a:r>
              <a:rPr sz="1000" spc="-20" dirty="0">
                <a:latin typeface="Arial"/>
                <a:cs typeface="Arial"/>
              </a:rPr>
              <a:t>: </a:t>
            </a:r>
            <a:r>
              <a:rPr sz="1000" spc="-55" dirty="0">
                <a:latin typeface="Arial"/>
                <a:cs typeface="Arial"/>
              </a:rPr>
              <a:t>navigates </a:t>
            </a:r>
            <a:r>
              <a:rPr sz="1000" spc="10" dirty="0">
                <a:latin typeface="Arial"/>
                <a:cs typeface="Arial"/>
              </a:rPr>
              <a:t>to  </a:t>
            </a:r>
            <a:r>
              <a:rPr sz="1000" spc="-70" dirty="0">
                <a:latin typeface="Arial"/>
                <a:cs typeface="Arial"/>
              </a:rPr>
              <a:t>new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page</a:t>
            </a:r>
            <a:endParaRPr sz="1000">
              <a:latin typeface="Arial"/>
              <a:cs typeface="Arial"/>
            </a:endParaRPr>
          </a:p>
          <a:p>
            <a:pPr marL="566420" marR="5080" lvl="1" indent="-160020">
              <a:lnSpc>
                <a:spcPts val="1200"/>
              </a:lnSpc>
              <a:spcBef>
                <a:spcPts val="3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567055" algn="l"/>
              </a:tabLst>
            </a:pPr>
            <a:r>
              <a:rPr sz="1000" i="1" spc="-35" dirty="0">
                <a:latin typeface="Arial"/>
                <a:cs typeface="Arial"/>
              </a:rPr>
              <a:t>document</a:t>
            </a:r>
            <a:r>
              <a:rPr sz="1000" spc="-35" dirty="0">
                <a:latin typeface="Arial"/>
                <a:cs typeface="Arial"/>
              </a:rPr>
              <a:t>: </a:t>
            </a:r>
            <a:r>
              <a:rPr sz="1000" spc="-40" dirty="0">
                <a:latin typeface="Arial"/>
                <a:cs typeface="Arial"/>
              </a:rPr>
              <a:t>returns </a:t>
            </a:r>
            <a:r>
              <a:rPr sz="1000" spc="-5" dirty="0">
                <a:latin typeface="Arial"/>
                <a:cs typeface="Arial"/>
              </a:rPr>
              <a:t>DOM  </a:t>
            </a:r>
            <a:r>
              <a:rPr sz="1000" spc="-25" dirty="0">
                <a:latin typeface="Arial"/>
                <a:cs typeface="Arial"/>
              </a:rPr>
              <a:t>object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3197" y="971194"/>
            <a:ext cx="2045970" cy="82550"/>
          </a:xfrm>
          <a:custGeom>
            <a:avLst/>
            <a:gdLst/>
            <a:ahLst/>
            <a:cxnLst/>
            <a:rect l="l" t="t" r="r" b="b"/>
            <a:pathLst>
              <a:path w="2045970" h="82550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045626" y="82384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3998" y="262877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323" y="2616072"/>
            <a:ext cx="114276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4798" y="2666873"/>
            <a:ext cx="189322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824" y="1021765"/>
            <a:ext cx="50775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24" y="1072536"/>
            <a:ext cx="50775" cy="15562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3197" y="1015599"/>
            <a:ext cx="2045970" cy="1664335"/>
          </a:xfrm>
          <a:custGeom>
            <a:avLst/>
            <a:gdLst/>
            <a:ahLst/>
            <a:cxnLst/>
            <a:rect l="l" t="t" r="r" b="b"/>
            <a:pathLst>
              <a:path w="2045970" h="1664335">
                <a:moveTo>
                  <a:pt x="2045626" y="0"/>
                </a:moveTo>
                <a:lnTo>
                  <a:pt x="0" y="0"/>
                </a:lnTo>
                <a:lnTo>
                  <a:pt x="0" y="1613173"/>
                </a:lnTo>
                <a:lnTo>
                  <a:pt x="4008" y="1632898"/>
                </a:lnTo>
                <a:lnTo>
                  <a:pt x="14922" y="1649051"/>
                </a:lnTo>
                <a:lnTo>
                  <a:pt x="31075" y="1659965"/>
                </a:lnTo>
                <a:lnTo>
                  <a:pt x="50800" y="1663974"/>
                </a:lnTo>
                <a:lnTo>
                  <a:pt x="1994826" y="1663974"/>
                </a:lnTo>
                <a:lnTo>
                  <a:pt x="2014551" y="1659965"/>
                </a:lnTo>
                <a:lnTo>
                  <a:pt x="2030704" y="1649051"/>
                </a:lnTo>
                <a:lnTo>
                  <a:pt x="2041618" y="1632898"/>
                </a:lnTo>
                <a:lnTo>
                  <a:pt x="2045626" y="1613173"/>
                </a:lnTo>
                <a:lnTo>
                  <a:pt x="20456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824" y="1059836"/>
            <a:ext cx="0" cy="1588135"/>
          </a:xfrm>
          <a:custGeom>
            <a:avLst/>
            <a:gdLst/>
            <a:ahLst/>
            <a:cxnLst/>
            <a:rect l="l" t="t" r="r" b="b"/>
            <a:pathLst>
              <a:path h="1588135">
                <a:moveTo>
                  <a:pt x="0" y="158798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24" y="10471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24" y="10344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24" y="10217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11298" y="1099388"/>
            <a:ext cx="1570990" cy="146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20" dirty="0">
                <a:latin typeface="Arial"/>
                <a:cs typeface="Arial"/>
              </a:rPr>
              <a:t>&lt;!</a:t>
            </a:r>
            <a:r>
              <a:rPr sz="800" spc="-20" dirty="0">
                <a:latin typeface="Courier New"/>
                <a:cs typeface="Courier New"/>
              </a:rPr>
              <a:t>DOCTYPE</a:t>
            </a:r>
            <a:r>
              <a:rPr sz="800" spc="-27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html</a:t>
            </a:r>
            <a:r>
              <a:rPr sz="800" spc="-1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25" dirty="0">
                <a:latin typeface="Arial"/>
                <a:cs typeface="Arial"/>
              </a:rPr>
              <a:t>&lt;</a:t>
            </a:r>
            <a:r>
              <a:rPr sz="800" spc="25" dirty="0">
                <a:latin typeface="Courier New"/>
                <a:cs typeface="Courier New"/>
              </a:rPr>
              <a:t>html</a:t>
            </a:r>
            <a:r>
              <a:rPr sz="800" spc="2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25" dirty="0">
                <a:latin typeface="Arial"/>
                <a:cs typeface="Arial"/>
              </a:rPr>
              <a:t>&lt;</a:t>
            </a:r>
            <a:r>
              <a:rPr sz="800" spc="25" dirty="0">
                <a:latin typeface="Courier New"/>
                <a:cs typeface="Courier New"/>
              </a:rPr>
              <a:t>head</a:t>
            </a:r>
            <a:r>
              <a:rPr sz="800" spc="2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dirty="0">
                <a:latin typeface="Arial"/>
                <a:cs typeface="Arial"/>
              </a:rPr>
              <a:t>&lt;</a:t>
            </a:r>
            <a:r>
              <a:rPr sz="800" dirty="0">
                <a:latin typeface="Courier New"/>
                <a:cs typeface="Courier New"/>
              </a:rPr>
              <a:t>title</a:t>
            </a:r>
            <a:r>
              <a:rPr sz="800" dirty="0">
                <a:latin typeface="Arial"/>
                <a:cs typeface="Arial"/>
              </a:rPr>
              <a:t>&gt;</a:t>
            </a:r>
            <a:r>
              <a:rPr sz="800" dirty="0">
                <a:latin typeface="Courier New"/>
                <a:cs typeface="Courier New"/>
              </a:rPr>
              <a:t>Window</a:t>
            </a:r>
            <a:r>
              <a:rPr sz="800" dirty="0">
                <a:latin typeface="Arial"/>
                <a:cs typeface="Arial"/>
              </a:rPr>
              <a:t>&lt;/</a:t>
            </a:r>
            <a:r>
              <a:rPr sz="800" dirty="0">
                <a:latin typeface="Courier New"/>
                <a:cs typeface="Courier New"/>
              </a:rPr>
              <a:t>title</a:t>
            </a:r>
            <a:r>
              <a:rPr sz="80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50" dirty="0">
                <a:latin typeface="Arial"/>
                <a:cs typeface="Arial"/>
              </a:rPr>
              <a:t>&lt;/</a:t>
            </a:r>
            <a:r>
              <a:rPr sz="800" spc="50" dirty="0">
                <a:latin typeface="Courier New"/>
                <a:cs typeface="Courier New"/>
              </a:rPr>
              <a:t>head</a:t>
            </a:r>
            <a:r>
              <a:rPr sz="800" spc="5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25" dirty="0">
                <a:latin typeface="Arial"/>
                <a:cs typeface="Arial"/>
              </a:rPr>
              <a:t>&lt;</a:t>
            </a:r>
            <a:r>
              <a:rPr sz="800" spc="25" dirty="0">
                <a:latin typeface="Courier New"/>
                <a:cs typeface="Courier New"/>
              </a:rPr>
              <a:t>body</a:t>
            </a:r>
            <a:r>
              <a:rPr sz="800" spc="2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5" dirty="0">
                <a:latin typeface="Arial"/>
                <a:cs typeface="Arial"/>
              </a:rPr>
              <a:t>&lt;</a:t>
            </a:r>
            <a:r>
              <a:rPr sz="800" spc="5" dirty="0">
                <a:latin typeface="Courier New"/>
                <a:cs typeface="Courier New"/>
              </a:rPr>
              <a:t>script</a:t>
            </a:r>
            <a:r>
              <a:rPr sz="800" spc="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302895">
              <a:lnSpc>
                <a:spcPts val="944"/>
              </a:lnSpc>
            </a:pPr>
            <a:r>
              <a:rPr sz="800" spc="-55" dirty="0">
                <a:latin typeface="Courier New"/>
                <a:cs typeface="Courier New"/>
              </a:rPr>
              <a:t>window</a:t>
            </a:r>
            <a:r>
              <a:rPr sz="800" spc="-55" dirty="0">
                <a:latin typeface="Arial"/>
                <a:cs typeface="Arial"/>
              </a:rPr>
              <a:t>.</a:t>
            </a:r>
            <a:r>
              <a:rPr sz="800" spc="-55" dirty="0">
                <a:latin typeface="Courier New"/>
                <a:cs typeface="Courier New"/>
              </a:rPr>
              <a:t>location</a:t>
            </a:r>
            <a:endParaRPr sz="800">
              <a:latin typeface="Courier New"/>
              <a:cs typeface="Courier New"/>
            </a:endParaRPr>
          </a:p>
          <a:p>
            <a:pPr marL="496570">
              <a:lnSpc>
                <a:spcPts val="944"/>
              </a:lnSpc>
            </a:pP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9F20EF"/>
                </a:solidFill>
                <a:latin typeface="Arial"/>
                <a:cs typeface="Arial"/>
              </a:rPr>
              <a:t>"</a:t>
            </a:r>
            <a:r>
              <a:rPr sz="800" spc="40" dirty="0">
                <a:solidFill>
                  <a:srgbClr val="9F20EF"/>
                </a:solidFill>
                <a:latin typeface="Arial"/>
                <a:cs typeface="Arial"/>
                <a:hlinkClick r:id="rId7"/>
              </a:rPr>
              <a:t>http://www.wit.ie</a:t>
            </a:r>
            <a:r>
              <a:rPr sz="800" spc="40" dirty="0">
                <a:solidFill>
                  <a:srgbClr val="9F20EF"/>
                </a:solidFill>
                <a:latin typeface="Arial"/>
                <a:cs typeface="Arial"/>
              </a:rPr>
              <a:t>"</a:t>
            </a:r>
            <a:r>
              <a:rPr sz="800" spc="4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25" dirty="0">
                <a:latin typeface="Arial"/>
                <a:cs typeface="Arial"/>
              </a:rPr>
              <a:t>&lt;/</a:t>
            </a:r>
            <a:r>
              <a:rPr sz="800" spc="25" dirty="0">
                <a:latin typeface="Courier New"/>
                <a:cs typeface="Courier New"/>
              </a:rPr>
              <a:t>script</a:t>
            </a:r>
            <a:r>
              <a:rPr sz="800" spc="2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50" dirty="0">
                <a:latin typeface="Arial"/>
                <a:cs typeface="Arial"/>
              </a:rPr>
              <a:t>&lt;/</a:t>
            </a:r>
            <a:r>
              <a:rPr sz="800" spc="50" dirty="0">
                <a:latin typeface="Courier New"/>
                <a:cs typeface="Courier New"/>
              </a:rPr>
              <a:t>body</a:t>
            </a:r>
            <a:r>
              <a:rPr sz="800" spc="5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50" dirty="0">
                <a:latin typeface="Arial"/>
                <a:cs typeface="Arial"/>
              </a:rPr>
              <a:t>&lt;/</a:t>
            </a:r>
            <a:r>
              <a:rPr sz="800" spc="50" dirty="0">
                <a:latin typeface="Courier New"/>
                <a:cs typeface="Courier New"/>
              </a:rPr>
              <a:t>html</a:t>
            </a:r>
            <a:r>
              <a:rPr sz="800" spc="5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16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jQuery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0" dirty="0"/>
              <a:t>Invoking </a:t>
            </a:r>
            <a:r>
              <a:rPr sz="900" spc="25" dirty="0"/>
              <a:t>$()</a:t>
            </a:r>
            <a:r>
              <a:rPr sz="900" spc="85" dirty="0"/>
              <a:t> </a:t>
            </a:r>
            <a:r>
              <a:rPr sz="900" spc="-5" dirty="0"/>
              <a:t>function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227304" y="998014"/>
            <a:ext cx="1498600" cy="154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100" b="1" dirty="0">
                <a:latin typeface="Arial"/>
                <a:cs typeface="Arial"/>
              </a:rPr>
              <a:t>jQuery()</a:t>
            </a:r>
            <a:r>
              <a:rPr sz="1100" dirty="0">
                <a:latin typeface="Arial"/>
                <a:cs typeface="Arial"/>
              </a:rPr>
              <a:t>, </a:t>
            </a:r>
            <a:r>
              <a:rPr sz="1100" spc="-45" dirty="0">
                <a:latin typeface="Arial"/>
                <a:cs typeface="Arial"/>
              </a:rPr>
              <a:t>a.k.a </a:t>
            </a:r>
            <a:r>
              <a:rPr sz="1100" b="1" spc="45" dirty="0">
                <a:latin typeface="Arial"/>
                <a:cs typeface="Arial"/>
              </a:rPr>
              <a:t>$()</a:t>
            </a:r>
            <a:r>
              <a:rPr sz="1100" spc="45" dirty="0">
                <a:latin typeface="Arial"/>
                <a:cs typeface="Arial"/>
              </a:rPr>
              <a:t>,  </a:t>
            </a:r>
            <a:r>
              <a:rPr sz="1100" spc="-50" dirty="0">
                <a:latin typeface="Arial"/>
                <a:cs typeface="Arial"/>
              </a:rPr>
              <a:t>invokable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70" dirty="0">
                <a:latin typeface="Arial"/>
                <a:cs typeface="Arial"/>
              </a:rPr>
              <a:t>4 </a:t>
            </a:r>
            <a:r>
              <a:rPr sz="1100" spc="-30" dirty="0">
                <a:latin typeface="Arial"/>
                <a:cs typeface="Arial"/>
              </a:rPr>
              <a:t>different  </a:t>
            </a:r>
            <a:r>
              <a:rPr sz="1100" spc="-60" dirty="0">
                <a:latin typeface="Arial"/>
                <a:cs typeface="Arial"/>
              </a:rPr>
              <a:t>parameters: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125" dirty="0">
                <a:latin typeface="Arial"/>
                <a:cs typeface="Arial"/>
              </a:rPr>
              <a:t>CSS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selector</a:t>
            </a:r>
            <a:endParaRPr sz="1100">
              <a:latin typeface="Arial"/>
              <a:cs typeface="Arial"/>
            </a:endParaRPr>
          </a:p>
          <a:p>
            <a:pPr marL="289560" marR="45085" indent="-16764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5" dirty="0">
                <a:latin typeface="Arial"/>
                <a:cs typeface="Arial"/>
              </a:rPr>
              <a:t>Element, </a:t>
            </a:r>
            <a:r>
              <a:rPr sz="1100" spc="-40" dirty="0">
                <a:latin typeface="Arial"/>
                <a:cs typeface="Arial"/>
              </a:rPr>
              <a:t>Document  </a:t>
            </a:r>
            <a:r>
              <a:rPr sz="1100" spc="-50" dirty="0">
                <a:latin typeface="Arial"/>
                <a:cs typeface="Arial"/>
              </a:rPr>
              <a:t>or </a:t>
            </a:r>
            <a:r>
              <a:rPr sz="1100" spc="-45" dirty="0">
                <a:latin typeface="Arial"/>
                <a:cs typeface="Arial"/>
              </a:rPr>
              <a:t>Window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object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30" dirty="0">
                <a:latin typeface="Arial"/>
                <a:cs typeface="Arial"/>
              </a:rPr>
              <a:t>String </a:t>
            </a:r>
            <a:r>
              <a:rPr sz="1100" spc="-20" dirty="0">
                <a:latin typeface="Arial"/>
                <a:cs typeface="Arial"/>
              </a:rPr>
              <a:t>of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HTML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0" dirty="0">
                <a:latin typeface="Arial"/>
                <a:cs typeface="Arial"/>
              </a:rPr>
              <a:t>Function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4374" y="995349"/>
            <a:ext cx="2434590" cy="82550"/>
          </a:xfrm>
          <a:custGeom>
            <a:avLst/>
            <a:gdLst/>
            <a:ahLst/>
            <a:cxnLst/>
            <a:rect l="l" t="t" r="r" b="b"/>
            <a:pathLst>
              <a:path w="2434590" h="82550">
                <a:moveTo>
                  <a:pt x="238365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434455" y="82384"/>
                </a:lnTo>
                <a:lnTo>
                  <a:pt x="2434455" y="50800"/>
                </a:lnTo>
                <a:lnTo>
                  <a:pt x="2430447" y="31075"/>
                </a:lnTo>
                <a:lnTo>
                  <a:pt x="2419532" y="14922"/>
                </a:lnTo>
                <a:lnTo>
                  <a:pt x="2403379" y="4008"/>
                </a:lnTo>
                <a:lnTo>
                  <a:pt x="2383655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35175" y="2773121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329" y="2760421"/>
            <a:ext cx="11427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5975" y="2811221"/>
            <a:ext cx="2282053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830" y="1045908"/>
            <a:ext cx="5076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30" y="1096684"/>
            <a:ext cx="50769" cy="1676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4374" y="1039746"/>
            <a:ext cx="2434590" cy="1784350"/>
          </a:xfrm>
          <a:custGeom>
            <a:avLst/>
            <a:gdLst/>
            <a:ahLst/>
            <a:cxnLst/>
            <a:rect l="l" t="t" r="r" b="b"/>
            <a:pathLst>
              <a:path w="2434590" h="1784350">
                <a:moveTo>
                  <a:pt x="2434455" y="0"/>
                </a:moveTo>
                <a:lnTo>
                  <a:pt x="0" y="0"/>
                </a:lnTo>
                <a:lnTo>
                  <a:pt x="0" y="1733374"/>
                </a:lnTo>
                <a:lnTo>
                  <a:pt x="4008" y="1753099"/>
                </a:lnTo>
                <a:lnTo>
                  <a:pt x="14922" y="1769252"/>
                </a:lnTo>
                <a:lnTo>
                  <a:pt x="31075" y="1780166"/>
                </a:lnTo>
                <a:lnTo>
                  <a:pt x="50800" y="1784174"/>
                </a:lnTo>
                <a:lnTo>
                  <a:pt x="2383655" y="1784174"/>
                </a:lnTo>
                <a:lnTo>
                  <a:pt x="2403379" y="1780166"/>
                </a:lnTo>
                <a:lnTo>
                  <a:pt x="2419532" y="1769252"/>
                </a:lnTo>
                <a:lnTo>
                  <a:pt x="2430447" y="1753099"/>
                </a:lnTo>
                <a:lnTo>
                  <a:pt x="2434455" y="1733374"/>
                </a:lnTo>
                <a:lnTo>
                  <a:pt x="2434455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830" y="1083983"/>
            <a:ext cx="0" cy="1708785"/>
          </a:xfrm>
          <a:custGeom>
            <a:avLst/>
            <a:gdLst/>
            <a:ahLst/>
            <a:cxnLst/>
            <a:rect l="l" t="t" r="r" b="b"/>
            <a:pathLst>
              <a:path h="1708785">
                <a:moveTo>
                  <a:pt x="0" y="170818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30" y="107128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30" y="105858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30" y="104588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22475" y="1123531"/>
            <a:ext cx="2051050" cy="157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45" dirty="0">
                <a:solidFill>
                  <a:srgbClr val="218A21"/>
                </a:solidFill>
                <a:latin typeface="Arial"/>
                <a:cs typeface="Arial"/>
              </a:rPr>
              <a:t>//CSS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selector: </a:t>
            </a:r>
            <a:r>
              <a:rPr sz="800" spc="90" dirty="0">
                <a:solidFill>
                  <a:srgbClr val="218A21"/>
                </a:solidFill>
                <a:latin typeface="Arial"/>
                <a:cs typeface="Arial"/>
              </a:rPr>
              <a:t>&lt;p</a:t>
            </a:r>
            <a:r>
              <a:rPr sz="800" spc="114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90" dirty="0">
                <a:solidFill>
                  <a:srgbClr val="218A21"/>
                </a:solidFill>
                <a:latin typeface="Arial"/>
                <a:cs typeface="Arial"/>
              </a:rPr>
              <a:t>id="p1"&gt;&lt;/p&gt;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5" dirty="0">
                <a:latin typeface="Courier New"/>
                <a:cs typeface="Courier New"/>
              </a:rPr>
              <a:t>$</a:t>
            </a:r>
            <a:r>
              <a:rPr sz="800" spc="5" dirty="0">
                <a:latin typeface="Arial"/>
                <a:cs typeface="Arial"/>
              </a:rPr>
              <a:t>(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#p1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latin typeface="Arial"/>
                <a:cs typeface="Arial"/>
              </a:rPr>
              <a:t>).</a:t>
            </a:r>
            <a:r>
              <a:rPr sz="800" spc="5" dirty="0">
                <a:latin typeface="Courier New"/>
                <a:cs typeface="Courier New"/>
              </a:rPr>
              <a:t>append</a:t>
            </a:r>
            <a:r>
              <a:rPr sz="800" spc="5" dirty="0">
                <a:latin typeface="Arial"/>
                <a:cs typeface="Arial"/>
              </a:rPr>
              <a:t>(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Added</a:t>
            </a:r>
            <a:r>
              <a:rPr sz="800" spc="6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material...</a:t>
            </a:r>
            <a:r>
              <a:rPr sz="800" spc="1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35" dirty="0">
                <a:solidFill>
                  <a:srgbClr val="218A21"/>
                </a:solidFill>
                <a:latin typeface="Arial"/>
                <a:cs typeface="Arial"/>
              </a:rPr>
              <a:t>//Element: </a:t>
            </a:r>
            <a:r>
              <a:rPr sz="800" spc="90" dirty="0">
                <a:solidFill>
                  <a:srgbClr val="218A21"/>
                </a:solidFill>
                <a:latin typeface="Arial"/>
                <a:cs typeface="Arial"/>
              </a:rPr>
              <a:t>&lt;p</a:t>
            </a: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 class=</a:t>
            </a:r>
            <a:r>
              <a:rPr sz="800" spc="55" dirty="0">
                <a:solidFill>
                  <a:srgbClr val="218A21"/>
                </a:solidFill>
                <a:latin typeface="Arial Unicode MS"/>
                <a:cs typeface="Arial Unicode MS"/>
              </a:rPr>
              <a:t>'</a:t>
            </a: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p2</a:t>
            </a:r>
            <a:r>
              <a:rPr sz="800" spc="55" dirty="0">
                <a:solidFill>
                  <a:srgbClr val="218A21"/>
                </a:solidFill>
                <a:latin typeface="Arial Unicode MS"/>
                <a:cs typeface="Arial Unicode MS"/>
              </a:rPr>
              <a:t>'</a:t>
            </a: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&gt;&lt;/p&gt;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10" dirty="0">
                <a:latin typeface="Courier New"/>
                <a:cs typeface="Courier New"/>
              </a:rPr>
              <a:t>$</a:t>
            </a:r>
            <a:r>
              <a:rPr sz="800" spc="-10" dirty="0">
                <a:latin typeface="Arial"/>
                <a:cs typeface="Arial"/>
              </a:rPr>
              <a:t>(</a:t>
            </a:r>
            <a:r>
              <a:rPr sz="800" spc="-1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0" dirty="0">
                <a:solidFill>
                  <a:srgbClr val="9F20EF"/>
                </a:solidFill>
                <a:latin typeface="Arial"/>
                <a:cs typeface="Arial"/>
              </a:rPr>
              <a:t>p.p2</a:t>
            </a:r>
            <a:r>
              <a:rPr sz="800" spc="-1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0" dirty="0">
                <a:latin typeface="Arial"/>
                <a:cs typeface="Arial"/>
              </a:rPr>
              <a:t>).</a:t>
            </a:r>
            <a:r>
              <a:rPr sz="800" spc="-10" dirty="0">
                <a:latin typeface="Courier New"/>
                <a:cs typeface="Courier New"/>
              </a:rPr>
              <a:t>append</a:t>
            </a:r>
            <a:r>
              <a:rPr sz="800" spc="-10" dirty="0">
                <a:latin typeface="Arial"/>
                <a:cs typeface="Arial"/>
              </a:rPr>
              <a:t>(</a:t>
            </a:r>
            <a:r>
              <a:rPr sz="800" spc="-1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0" dirty="0">
                <a:solidFill>
                  <a:srgbClr val="9F20EF"/>
                </a:solidFill>
                <a:latin typeface="Arial"/>
                <a:cs typeface="Arial"/>
              </a:rPr>
              <a:t>Second</a:t>
            </a:r>
            <a:r>
              <a:rPr sz="800" spc="4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para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//String </a:t>
            </a:r>
            <a:r>
              <a:rPr sz="800" spc="40" dirty="0">
                <a:solidFill>
                  <a:srgbClr val="218A21"/>
                </a:solidFill>
                <a:latin typeface="Arial"/>
                <a:cs typeface="Arial"/>
              </a:rPr>
              <a:t>HTML: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dynamically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add</a:t>
            </a:r>
            <a:r>
              <a:rPr sz="800" spc="6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node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50" dirty="0">
                <a:latin typeface="Courier New"/>
                <a:cs typeface="Courier New"/>
              </a:rPr>
              <a:t>$</a:t>
            </a:r>
            <a:r>
              <a:rPr sz="800" spc="50" dirty="0">
                <a:latin typeface="Arial"/>
                <a:cs typeface="Arial"/>
              </a:rPr>
              <a:t>(</a:t>
            </a:r>
            <a:r>
              <a:rPr sz="800" spc="5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0" dirty="0">
                <a:solidFill>
                  <a:srgbClr val="9F20EF"/>
                </a:solidFill>
                <a:latin typeface="Arial"/>
                <a:cs typeface="Arial"/>
              </a:rPr>
              <a:t>&lt;p&gt;Third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para&lt;/p&gt;</a:t>
            </a:r>
            <a:r>
              <a:rPr sz="800" spc="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5" dirty="0">
                <a:latin typeface="Arial"/>
                <a:cs typeface="Arial"/>
              </a:rPr>
              <a:t>).</a:t>
            </a:r>
            <a:r>
              <a:rPr sz="800" spc="15" dirty="0">
                <a:latin typeface="Courier New"/>
                <a:cs typeface="Courier New"/>
              </a:rPr>
              <a:t>appendTo</a:t>
            </a:r>
            <a:r>
              <a:rPr sz="800" spc="15" dirty="0">
                <a:latin typeface="Arial"/>
                <a:cs typeface="Arial"/>
              </a:rPr>
              <a:t>(</a:t>
            </a:r>
            <a:r>
              <a:rPr sz="800" spc="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body</a:t>
            </a:r>
            <a:r>
              <a:rPr sz="800" spc="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5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35" dirty="0">
                <a:solidFill>
                  <a:srgbClr val="218A21"/>
                </a:solidFill>
                <a:latin typeface="Arial"/>
                <a:cs typeface="Arial"/>
              </a:rPr>
              <a:t>//Function: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function </a:t>
            </a:r>
            <a:r>
              <a:rPr sz="800" spc="10" dirty="0">
                <a:solidFill>
                  <a:srgbClr val="218A21"/>
                </a:solidFill>
                <a:latin typeface="Arial"/>
                <a:cs typeface="Arial"/>
              </a:rPr>
              <a:t>clickbutton</a:t>
            </a:r>
            <a:r>
              <a:rPr sz="800" spc="8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param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45" dirty="0">
                <a:latin typeface="Courier New"/>
                <a:cs typeface="Courier New"/>
              </a:rPr>
              <a:t>$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function</a:t>
            </a:r>
            <a:r>
              <a:rPr sz="800" spc="-185" dirty="0">
                <a:latin typeface="Courier New"/>
                <a:cs typeface="Courier New"/>
              </a:rPr>
              <a:t> </a:t>
            </a:r>
            <a:r>
              <a:rPr sz="800" spc="-40" dirty="0">
                <a:latin typeface="Courier New"/>
                <a:cs typeface="Courier New"/>
              </a:rPr>
              <a:t>clickbutton</a:t>
            </a:r>
            <a:r>
              <a:rPr sz="800" spc="-40" dirty="0">
                <a:latin typeface="Arial"/>
                <a:cs typeface="Arial"/>
              </a:rPr>
              <a:t>()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R="732155" algn="ctr">
              <a:lnSpc>
                <a:spcPts val="944"/>
              </a:lnSpc>
            </a:pPr>
            <a:r>
              <a:rPr sz="800" dirty="0">
                <a:latin typeface="Courier New"/>
                <a:cs typeface="Courier New"/>
              </a:rPr>
              <a:t>alert</a:t>
            </a:r>
            <a:r>
              <a:rPr sz="800" dirty="0">
                <a:latin typeface="Arial"/>
                <a:cs typeface="Arial"/>
              </a:rPr>
              <a:t>(</a:t>
            </a:r>
            <a:r>
              <a:rPr sz="80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dirty="0">
                <a:solidFill>
                  <a:srgbClr val="9F20EF"/>
                </a:solidFill>
                <a:latin typeface="Arial"/>
                <a:cs typeface="Arial"/>
              </a:rPr>
              <a:t>Button</a:t>
            </a:r>
            <a:r>
              <a:rPr sz="800" spc="-10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clicked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75" dirty="0">
                <a:latin typeface="Arial"/>
                <a:cs typeface="Arial"/>
              </a:rPr>
              <a:t>});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17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jQuery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0" dirty="0"/>
              <a:t>Invoking </a:t>
            </a:r>
            <a:r>
              <a:rPr sz="900" spc="25" dirty="0"/>
              <a:t>$()</a:t>
            </a:r>
            <a:r>
              <a:rPr sz="900" spc="85" dirty="0"/>
              <a:t> </a:t>
            </a:r>
            <a:r>
              <a:rPr sz="900" spc="-5" dirty="0"/>
              <a:t>function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555037"/>
            <a:ext cx="3887960" cy="2677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18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jQuery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Immediately-Invoked </a:t>
            </a:r>
            <a:r>
              <a:rPr sz="900" spc="-20" dirty="0"/>
              <a:t>Function </a:t>
            </a:r>
            <a:r>
              <a:rPr sz="900" spc="-45" dirty="0"/>
              <a:t>Expression </a:t>
            </a:r>
            <a:r>
              <a:rPr sz="900" spc="20" dirty="0"/>
              <a:t> </a:t>
            </a:r>
            <a:r>
              <a:rPr sz="900" spc="10" dirty="0"/>
              <a:t>(IIFE)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57816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75494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1742249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1793050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628726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679516"/>
            <a:ext cx="50751" cy="10754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622579"/>
            <a:ext cx="3989704" cy="1183640"/>
          </a:xfrm>
          <a:custGeom>
            <a:avLst/>
            <a:gdLst/>
            <a:ahLst/>
            <a:cxnLst/>
            <a:rect l="l" t="t" r="r" b="b"/>
            <a:pathLst>
              <a:path w="3989704" h="1183639">
                <a:moveTo>
                  <a:pt x="3989652" y="0"/>
                </a:moveTo>
                <a:lnTo>
                  <a:pt x="0" y="0"/>
                </a:lnTo>
                <a:lnTo>
                  <a:pt x="0" y="1132370"/>
                </a:lnTo>
                <a:lnTo>
                  <a:pt x="4008" y="1152095"/>
                </a:lnTo>
                <a:lnTo>
                  <a:pt x="14922" y="1168248"/>
                </a:lnTo>
                <a:lnTo>
                  <a:pt x="31075" y="1179162"/>
                </a:lnTo>
                <a:lnTo>
                  <a:pt x="50800" y="1183170"/>
                </a:lnTo>
                <a:lnTo>
                  <a:pt x="3938852" y="1183170"/>
                </a:lnTo>
                <a:lnTo>
                  <a:pt x="3958576" y="1179162"/>
                </a:lnTo>
                <a:lnTo>
                  <a:pt x="3974729" y="1168248"/>
                </a:lnTo>
                <a:lnTo>
                  <a:pt x="3985644" y="1152095"/>
                </a:lnTo>
                <a:lnTo>
                  <a:pt x="3989652" y="1132370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66681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11071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6541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6414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6287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3" y="184379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994" y="3140786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35345" y="3128086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794" y="3178886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1894370"/>
            <a:ext cx="50751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1945152"/>
            <a:ext cx="50751" cy="11956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1888214"/>
            <a:ext cx="3989704" cy="1303655"/>
          </a:xfrm>
          <a:custGeom>
            <a:avLst/>
            <a:gdLst/>
            <a:ahLst/>
            <a:cxnLst/>
            <a:rect l="l" t="t" r="r" b="b"/>
            <a:pathLst>
              <a:path w="3989704" h="1303655">
                <a:moveTo>
                  <a:pt x="3989652" y="0"/>
                </a:moveTo>
                <a:lnTo>
                  <a:pt x="0" y="0"/>
                </a:lnTo>
                <a:lnTo>
                  <a:pt x="0" y="1252571"/>
                </a:lnTo>
                <a:lnTo>
                  <a:pt x="4008" y="1272296"/>
                </a:lnTo>
                <a:lnTo>
                  <a:pt x="14922" y="1288449"/>
                </a:lnTo>
                <a:lnTo>
                  <a:pt x="31075" y="1299363"/>
                </a:lnTo>
                <a:lnTo>
                  <a:pt x="50800" y="1303371"/>
                </a:lnTo>
                <a:lnTo>
                  <a:pt x="3938852" y="1303371"/>
                </a:lnTo>
                <a:lnTo>
                  <a:pt x="3958576" y="1299363"/>
                </a:lnTo>
                <a:lnTo>
                  <a:pt x="3974729" y="1288449"/>
                </a:lnTo>
                <a:lnTo>
                  <a:pt x="3985644" y="1272296"/>
                </a:lnTo>
                <a:lnTo>
                  <a:pt x="3989652" y="1252571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1932452"/>
            <a:ext cx="0" cy="1227455"/>
          </a:xfrm>
          <a:custGeom>
            <a:avLst/>
            <a:gdLst/>
            <a:ahLst/>
            <a:cxnLst/>
            <a:rect l="l" t="t" r="r" b="b"/>
            <a:pathLst>
              <a:path h="1227455">
                <a:moveTo>
                  <a:pt x="0" y="1227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9197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9070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8943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7294" y="706348"/>
            <a:ext cx="2499995" cy="2366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Click 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button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trigger</a:t>
            </a:r>
            <a:r>
              <a:rPr sz="800" spc="3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alert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25" dirty="0">
                <a:latin typeface="Arial"/>
                <a:cs typeface="Arial"/>
              </a:rPr>
              <a:t>&lt;</a:t>
            </a:r>
            <a:r>
              <a:rPr sz="800" spc="-25" dirty="0">
                <a:latin typeface="Courier New"/>
                <a:cs typeface="Courier New"/>
              </a:rPr>
              <a:t>button</a:t>
            </a:r>
            <a:r>
              <a:rPr sz="800" spc="-95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Courier New"/>
                <a:cs typeface="Courier New"/>
              </a:rPr>
              <a:t>onclick</a:t>
            </a:r>
            <a:r>
              <a:rPr sz="800" spc="5" dirty="0">
                <a:latin typeface="Arial"/>
                <a:cs typeface="Arial"/>
              </a:rPr>
              <a:t>=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"clickbutton()"</a:t>
            </a:r>
            <a:r>
              <a:rPr sz="800" spc="5" dirty="0">
                <a:latin typeface="Arial"/>
                <a:cs typeface="Arial"/>
              </a:rPr>
              <a:t>&gt;</a:t>
            </a:r>
            <a:r>
              <a:rPr sz="800" spc="5" dirty="0">
                <a:latin typeface="Courier New"/>
                <a:cs typeface="Courier New"/>
              </a:rPr>
              <a:t>Click</a:t>
            </a:r>
            <a:r>
              <a:rPr sz="800" spc="5" dirty="0">
                <a:latin typeface="Arial"/>
                <a:cs typeface="Arial"/>
              </a:rPr>
              <a:t>&lt;/</a:t>
            </a:r>
            <a:r>
              <a:rPr sz="800" spc="5" dirty="0">
                <a:latin typeface="Courier New"/>
                <a:cs typeface="Courier New"/>
              </a:rPr>
              <a:t>button</a:t>
            </a:r>
            <a:r>
              <a:rPr sz="800" spc="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25" dirty="0">
                <a:latin typeface="Arial"/>
                <a:cs typeface="Arial"/>
              </a:rPr>
              <a:t>&lt;</a:t>
            </a:r>
            <a:r>
              <a:rPr sz="800" spc="-25" dirty="0">
                <a:latin typeface="Courier New"/>
                <a:cs typeface="Courier New"/>
              </a:rPr>
              <a:t>script</a:t>
            </a:r>
            <a:r>
              <a:rPr sz="800" spc="-190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src</a:t>
            </a:r>
            <a:r>
              <a:rPr sz="800" spc="20" dirty="0">
                <a:latin typeface="Arial"/>
                <a:cs typeface="Arial"/>
              </a:rPr>
              <a:t>=</a:t>
            </a:r>
            <a:r>
              <a:rPr sz="800" spc="20" dirty="0">
                <a:solidFill>
                  <a:srgbClr val="9F20EF"/>
                </a:solidFill>
                <a:latin typeface="Arial"/>
                <a:cs typeface="Arial"/>
              </a:rPr>
              <a:t>"jquery.js"</a:t>
            </a:r>
            <a:r>
              <a:rPr sz="800" spc="20" dirty="0">
                <a:latin typeface="Arial"/>
                <a:cs typeface="Arial"/>
              </a:rPr>
              <a:t>&gt;&lt;/</a:t>
            </a:r>
            <a:r>
              <a:rPr sz="800" spc="20" dirty="0">
                <a:latin typeface="Courier New"/>
                <a:cs typeface="Courier New"/>
              </a:rPr>
              <a:t>script</a:t>
            </a:r>
            <a:r>
              <a:rPr sz="800" spc="2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5" dirty="0">
                <a:latin typeface="Arial"/>
                <a:cs typeface="Arial"/>
              </a:rPr>
              <a:t>&lt;</a:t>
            </a:r>
            <a:r>
              <a:rPr sz="800" spc="5" dirty="0">
                <a:latin typeface="Courier New"/>
                <a:cs typeface="Courier New"/>
              </a:rPr>
              <a:t>script</a:t>
            </a:r>
            <a:r>
              <a:rPr sz="800" spc="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R="1042035" algn="ctr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function</a:t>
            </a:r>
            <a:r>
              <a:rPr sz="800" spc="-160" dirty="0">
                <a:latin typeface="Courier New"/>
                <a:cs typeface="Courier New"/>
              </a:rPr>
              <a:t> </a:t>
            </a:r>
            <a:r>
              <a:rPr sz="800" spc="-40" dirty="0">
                <a:latin typeface="Courier New"/>
                <a:cs typeface="Courier New"/>
              </a:rPr>
              <a:t>clickbutton</a:t>
            </a:r>
            <a:r>
              <a:rPr sz="800" spc="-40" dirty="0">
                <a:latin typeface="Arial"/>
                <a:cs typeface="Arial"/>
              </a:rPr>
              <a:t>()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R="986790" algn="ctr">
              <a:lnSpc>
                <a:spcPts val="944"/>
              </a:lnSpc>
            </a:pPr>
            <a:r>
              <a:rPr sz="800" dirty="0">
                <a:latin typeface="Courier New"/>
                <a:cs typeface="Courier New"/>
              </a:rPr>
              <a:t>alert</a:t>
            </a:r>
            <a:r>
              <a:rPr sz="800" dirty="0">
                <a:latin typeface="Arial"/>
                <a:cs typeface="Arial"/>
              </a:rPr>
              <a:t>(</a:t>
            </a:r>
            <a:r>
              <a:rPr sz="80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dirty="0">
                <a:solidFill>
                  <a:srgbClr val="9F20EF"/>
                </a:solidFill>
                <a:latin typeface="Arial"/>
                <a:cs typeface="Arial"/>
              </a:rPr>
              <a:t>Button</a:t>
            </a:r>
            <a:r>
              <a:rPr sz="800" spc="-10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clicked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25" dirty="0">
                <a:latin typeface="Arial"/>
                <a:cs typeface="Arial"/>
              </a:rPr>
              <a:t>&lt;/</a:t>
            </a:r>
            <a:r>
              <a:rPr sz="800" spc="25" dirty="0">
                <a:latin typeface="Courier New"/>
                <a:cs typeface="Courier New"/>
              </a:rPr>
              <a:t>script</a:t>
            </a:r>
            <a:r>
              <a:rPr sz="800" spc="2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  <a:spcBef>
                <a:spcPts val="540"/>
              </a:spcBef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Example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of self</a:t>
            </a:r>
            <a:r>
              <a:rPr sz="800" i="1" spc="5" dirty="0">
                <a:solidFill>
                  <a:srgbClr val="218A21"/>
                </a:solidFill>
                <a:latin typeface="Arial"/>
                <a:cs typeface="Arial"/>
              </a:rPr>
              <a:t>−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invoking</a:t>
            </a:r>
            <a:r>
              <a:rPr sz="800" spc="4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function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Alert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triggered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on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refreshing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page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25" dirty="0">
                <a:latin typeface="Arial"/>
                <a:cs typeface="Arial"/>
              </a:rPr>
              <a:t>&lt;</a:t>
            </a:r>
            <a:r>
              <a:rPr sz="800" spc="-25" dirty="0">
                <a:latin typeface="Courier New"/>
                <a:cs typeface="Courier New"/>
              </a:rPr>
              <a:t>script</a:t>
            </a:r>
            <a:r>
              <a:rPr sz="800" spc="-190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src</a:t>
            </a:r>
            <a:r>
              <a:rPr sz="800" spc="20" dirty="0">
                <a:latin typeface="Arial"/>
                <a:cs typeface="Arial"/>
              </a:rPr>
              <a:t>=</a:t>
            </a:r>
            <a:r>
              <a:rPr sz="800" spc="20" dirty="0">
                <a:solidFill>
                  <a:srgbClr val="9F20EF"/>
                </a:solidFill>
                <a:latin typeface="Arial"/>
                <a:cs typeface="Arial"/>
              </a:rPr>
              <a:t>"jquery.js"</a:t>
            </a:r>
            <a:r>
              <a:rPr sz="800" spc="20" dirty="0">
                <a:latin typeface="Arial"/>
                <a:cs typeface="Arial"/>
              </a:rPr>
              <a:t>&gt;&lt;/</a:t>
            </a:r>
            <a:r>
              <a:rPr sz="800" spc="20" dirty="0">
                <a:latin typeface="Courier New"/>
                <a:cs typeface="Courier New"/>
              </a:rPr>
              <a:t>script</a:t>
            </a:r>
            <a:r>
              <a:rPr sz="800" spc="2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5" dirty="0">
                <a:latin typeface="Arial"/>
                <a:cs typeface="Arial"/>
              </a:rPr>
              <a:t>&lt;</a:t>
            </a:r>
            <a:r>
              <a:rPr sz="800" spc="5" dirty="0">
                <a:latin typeface="Courier New"/>
                <a:cs typeface="Courier New"/>
              </a:rPr>
              <a:t>script</a:t>
            </a:r>
            <a:r>
              <a:rPr sz="800" spc="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R="1000125" algn="ctr">
              <a:lnSpc>
                <a:spcPts val="944"/>
              </a:lnSpc>
            </a:pP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function</a:t>
            </a:r>
            <a:r>
              <a:rPr sz="800" spc="-175" dirty="0">
                <a:latin typeface="Courier New"/>
                <a:cs typeface="Courier New"/>
              </a:rPr>
              <a:t> </a:t>
            </a:r>
            <a:r>
              <a:rPr sz="800" spc="-40" dirty="0">
                <a:latin typeface="Courier New"/>
                <a:cs typeface="Courier New"/>
              </a:rPr>
              <a:t>clickbutton</a:t>
            </a:r>
            <a:r>
              <a:rPr sz="800" spc="-40" dirty="0">
                <a:latin typeface="Arial"/>
                <a:cs typeface="Arial"/>
              </a:rPr>
              <a:t>()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R="986790" algn="ctr">
              <a:lnSpc>
                <a:spcPts val="944"/>
              </a:lnSpc>
            </a:pPr>
            <a:r>
              <a:rPr sz="800" dirty="0">
                <a:latin typeface="Courier New"/>
                <a:cs typeface="Courier New"/>
              </a:rPr>
              <a:t>alert</a:t>
            </a:r>
            <a:r>
              <a:rPr sz="800" dirty="0">
                <a:latin typeface="Arial"/>
                <a:cs typeface="Arial"/>
              </a:rPr>
              <a:t>(</a:t>
            </a:r>
            <a:r>
              <a:rPr sz="80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dirty="0">
                <a:solidFill>
                  <a:srgbClr val="9F20EF"/>
                </a:solidFill>
                <a:latin typeface="Arial"/>
                <a:cs typeface="Arial"/>
              </a:rPr>
              <a:t>Button</a:t>
            </a:r>
            <a:r>
              <a:rPr sz="800" spc="-10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clicked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55"/>
              </a:lnSpc>
            </a:pPr>
            <a:r>
              <a:rPr sz="800" spc="70" dirty="0">
                <a:latin typeface="Arial"/>
                <a:cs typeface="Arial"/>
              </a:rPr>
              <a:t>}());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25" dirty="0">
                <a:latin typeface="Arial"/>
                <a:cs typeface="Arial"/>
              </a:rPr>
              <a:t>&lt;/</a:t>
            </a:r>
            <a:r>
              <a:rPr sz="800" spc="25" dirty="0">
                <a:latin typeface="Courier New"/>
                <a:cs typeface="Courier New"/>
              </a:rPr>
              <a:t>script</a:t>
            </a:r>
            <a:r>
              <a:rPr sz="800" spc="2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19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jQuery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5" dirty="0"/>
              <a:t>Introduction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227304" y="1000493"/>
            <a:ext cx="2649220" cy="165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45" dirty="0">
                <a:latin typeface="Arial"/>
                <a:cs typeface="Arial"/>
              </a:rPr>
              <a:t>jQuery </a:t>
            </a:r>
            <a:r>
              <a:rPr sz="1100" spc="-40" dirty="0">
                <a:latin typeface="Arial"/>
                <a:cs typeface="Arial"/>
              </a:rPr>
              <a:t>JavaScript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library: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30" dirty="0">
                <a:latin typeface="Arial"/>
                <a:cs typeface="Arial"/>
              </a:rPr>
              <a:t>In </a:t>
            </a:r>
            <a:r>
              <a:rPr sz="1100" spc="-70" dirty="0">
                <a:latin typeface="Arial"/>
                <a:cs typeface="Arial"/>
              </a:rPr>
              <a:t>widespread  </a:t>
            </a:r>
            <a:r>
              <a:rPr sz="1100" spc="-10" dirty="0">
                <a:latin typeface="Arial"/>
                <a:cs typeface="Arial"/>
              </a:rPr>
              <a:t>but </a:t>
            </a:r>
            <a:r>
              <a:rPr sz="1100" spc="-55" dirty="0">
                <a:latin typeface="Arial"/>
                <a:cs typeface="Arial"/>
              </a:rPr>
              <a:t>possibly </a:t>
            </a:r>
            <a:r>
              <a:rPr sz="1100" spc="-45" dirty="0">
                <a:latin typeface="Arial"/>
                <a:cs typeface="Arial"/>
              </a:rPr>
              <a:t>declining</a:t>
            </a:r>
            <a:r>
              <a:rPr sz="1100" spc="18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use.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0" dirty="0">
                <a:latin typeface="Arial"/>
                <a:cs typeface="Arial"/>
              </a:rPr>
              <a:t>Competitors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exist:</a:t>
            </a:r>
            <a:endParaRPr sz="1100">
              <a:latin typeface="Arial"/>
              <a:cs typeface="Arial"/>
            </a:endParaRPr>
          </a:p>
          <a:p>
            <a:pPr marL="56642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567055" algn="l"/>
              </a:tabLst>
            </a:pPr>
            <a:r>
              <a:rPr sz="1000" spc="-20" dirty="0">
                <a:latin typeface="Arial"/>
                <a:cs typeface="Arial"/>
              </a:rPr>
              <a:t>Prototype</a:t>
            </a:r>
            <a:endParaRPr sz="1000">
              <a:latin typeface="Arial"/>
              <a:cs typeface="Arial"/>
            </a:endParaRPr>
          </a:p>
          <a:p>
            <a:pPr marL="56642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567055" algn="l"/>
              </a:tabLst>
            </a:pPr>
            <a:r>
              <a:rPr sz="1000" spc="-40" dirty="0">
                <a:latin typeface="Arial"/>
                <a:cs typeface="Arial"/>
              </a:rPr>
              <a:t>Modernizer</a:t>
            </a:r>
            <a:endParaRPr sz="1000">
              <a:latin typeface="Arial"/>
              <a:cs typeface="Arial"/>
            </a:endParaRPr>
          </a:p>
          <a:p>
            <a:pPr marL="56642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567055" algn="l"/>
              </a:tabLst>
            </a:pPr>
            <a:r>
              <a:rPr sz="1000" spc="-65" dirty="0">
                <a:latin typeface="Arial"/>
                <a:cs typeface="Arial"/>
              </a:rPr>
              <a:t>Frameworks </a:t>
            </a:r>
            <a:r>
              <a:rPr sz="1000" spc="-20" dirty="0">
                <a:latin typeface="Arial"/>
                <a:cs typeface="Arial"/>
              </a:rPr>
              <a:t>(Angular, </a:t>
            </a:r>
            <a:r>
              <a:rPr sz="1000" spc="-40" dirty="0">
                <a:latin typeface="Arial"/>
                <a:cs typeface="Arial"/>
              </a:rPr>
              <a:t>Ember, </a:t>
            </a:r>
            <a:r>
              <a:rPr sz="1000" spc="-5" dirty="0">
                <a:latin typeface="Arial"/>
                <a:cs typeface="Arial"/>
              </a:rPr>
              <a:t>. . .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5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5" dirty="0">
                <a:latin typeface="Arial"/>
                <a:cs typeface="Arial"/>
              </a:rPr>
              <a:t>jQuery </a:t>
            </a:r>
            <a:r>
              <a:rPr sz="1100" spc="-75" dirty="0">
                <a:latin typeface="Arial"/>
                <a:cs typeface="Arial"/>
              </a:rPr>
              <a:t>hides  </a:t>
            </a:r>
            <a:r>
              <a:rPr sz="1100" spc="-70" dirty="0">
                <a:latin typeface="Arial"/>
                <a:cs typeface="Arial"/>
              </a:rPr>
              <a:t>browser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incompatibilities</a:t>
            </a:r>
            <a:endParaRPr sz="1100">
              <a:latin typeface="Arial"/>
              <a:cs typeface="Arial"/>
            </a:endParaRPr>
          </a:p>
          <a:p>
            <a:pPr marL="289560" marR="383540" indent="-16764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0" dirty="0">
                <a:latin typeface="Arial"/>
                <a:cs typeface="Arial"/>
              </a:rPr>
              <a:t>Facilitates </a:t>
            </a:r>
            <a:r>
              <a:rPr sz="1100" spc="-25" dirty="0">
                <a:latin typeface="Arial"/>
                <a:cs typeface="Arial"/>
              </a:rPr>
              <a:t>finding </a:t>
            </a:r>
            <a:r>
              <a:rPr sz="1100" spc="90" dirty="0">
                <a:latin typeface="Arial"/>
                <a:cs typeface="Arial"/>
              </a:rPr>
              <a:t>&amp; </a:t>
            </a:r>
            <a:r>
              <a:rPr sz="1100" spc="-30" dirty="0">
                <a:latin typeface="Arial"/>
                <a:cs typeface="Arial"/>
              </a:rPr>
              <a:t>manipulating  </a:t>
            </a:r>
            <a:r>
              <a:rPr sz="1100" spc="-65" dirty="0">
                <a:latin typeface="Arial"/>
                <a:cs typeface="Arial"/>
              </a:rPr>
              <a:t>elements </a:t>
            </a:r>
            <a:r>
              <a:rPr sz="1100" spc="-20" dirty="0">
                <a:latin typeface="Arial"/>
                <a:cs typeface="Arial"/>
              </a:rPr>
              <a:t>in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document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1593" y="1566506"/>
            <a:ext cx="1166368" cy="448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jQuery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5" dirty="0"/>
              <a:t>Execute </a:t>
            </a:r>
            <a:r>
              <a:rPr sz="900" spc="-5" dirty="0"/>
              <a:t>function </a:t>
            </a:r>
            <a:r>
              <a:rPr sz="900" spc="-40" dirty="0"/>
              <a:t>when </a:t>
            </a:r>
            <a:r>
              <a:rPr sz="900" spc="-25" dirty="0"/>
              <a:t>document </a:t>
            </a:r>
            <a:r>
              <a:rPr sz="900" spc="60" dirty="0"/>
              <a:t> </a:t>
            </a:r>
            <a:r>
              <a:rPr sz="900" spc="-40" dirty="0"/>
              <a:t>loaded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227304" y="1169238"/>
            <a:ext cx="1549400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5" dirty="0">
                <a:latin typeface="Arial"/>
                <a:cs typeface="Arial"/>
              </a:rPr>
              <a:t>onload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event</a:t>
            </a:r>
            <a:endParaRPr sz="1100">
              <a:latin typeface="Arial"/>
              <a:cs typeface="Arial"/>
            </a:endParaRPr>
          </a:p>
          <a:p>
            <a:pPr marL="289560" marR="5080" indent="-16764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75" dirty="0">
                <a:latin typeface="Arial"/>
                <a:cs typeface="Arial"/>
              </a:rPr>
              <a:t>Ensure </a:t>
            </a:r>
            <a:r>
              <a:rPr sz="1100" spc="-90" dirty="0">
                <a:latin typeface="Arial"/>
                <a:cs typeface="Arial"/>
              </a:rPr>
              <a:t>page </a:t>
            </a:r>
            <a:r>
              <a:rPr sz="1100" spc="-55" dirty="0">
                <a:latin typeface="Arial"/>
                <a:cs typeface="Arial"/>
              </a:rPr>
              <a:t>load  </a:t>
            </a:r>
            <a:r>
              <a:rPr sz="1100" spc="-50" dirty="0">
                <a:latin typeface="Arial"/>
                <a:cs typeface="Arial"/>
              </a:rPr>
              <a:t>complete </a:t>
            </a:r>
            <a:r>
              <a:rPr sz="1100" spc="-60" dirty="0">
                <a:latin typeface="Arial"/>
                <a:cs typeface="Arial"/>
              </a:rPr>
              <a:t>before  </a:t>
            </a:r>
            <a:r>
              <a:rPr sz="1100" spc="-85" dirty="0">
                <a:latin typeface="Arial"/>
                <a:cs typeface="Arial"/>
              </a:rPr>
              <a:t>accessing  </a:t>
            </a:r>
            <a:r>
              <a:rPr sz="1100" spc="-25" dirty="0">
                <a:latin typeface="Arial"/>
                <a:cs typeface="Arial"/>
              </a:rPr>
              <a:t>script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code.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4374" y="1162214"/>
            <a:ext cx="2434590" cy="82550"/>
          </a:xfrm>
          <a:custGeom>
            <a:avLst/>
            <a:gdLst/>
            <a:ahLst/>
            <a:cxnLst/>
            <a:rect l="l" t="t" r="r" b="b"/>
            <a:pathLst>
              <a:path w="2434590" h="82550">
                <a:moveTo>
                  <a:pt x="238365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434455" y="82384"/>
                </a:lnTo>
                <a:lnTo>
                  <a:pt x="2434455" y="50800"/>
                </a:lnTo>
                <a:lnTo>
                  <a:pt x="2430447" y="31075"/>
                </a:lnTo>
                <a:lnTo>
                  <a:pt x="2419532" y="14922"/>
                </a:lnTo>
                <a:lnTo>
                  <a:pt x="2403379" y="4008"/>
                </a:lnTo>
                <a:lnTo>
                  <a:pt x="2383655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35175" y="1737995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329" y="1725294"/>
            <a:ext cx="11427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5975" y="1776095"/>
            <a:ext cx="2282053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830" y="1212773"/>
            <a:ext cx="5076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30" y="1263565"/>
            <a:ext cx="50769" cy="4744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4374" y="1206628"/>
            <a:ext cx="2434590" cy="582295"/>
          </a:xfrm>
          <a:custGeom>
            <a:avLst/>
            <a:gdLst/>
            <a:ahLst/>
            <a:cxnLst/>
            <a:rect l="l" t="t" r="r" b="b"/>
            <a:pathLst>
              <a:path w="2434590" h="582294">
                <a:moveTo>
                  <a:pt x="2434455" y="0"/>
                </a:moveTo>
                <a:lnTo>
                  <a:pt x="0" y="0"/>
                </a:lnTo>
                <a:lnTo>
                  <a:pt x="0" y="531366"/>
                </a:lnTo>
                <a:lnTo>
                  <a:pt x="4008" y="551091"/>
                </a:lnTo>
                <a:lnTo>
                  <a:pt x="14922" y="567244"/>
                </a:lnTo>
                <a:lnTo>
                  <a:pt x="31075" y="578158"/>
                </a:lnTo>
                <a:lnTo>
                  <a:pt x="50800" y="582166"/>
                </a:lnTo>
                <a:lnTo>
                  <a:pt x="2383655" y="582166"/>
                </a:lnTo>
                <a:lnTo>
                  <a:pt x="2403379" y="578158"/>
                </a:lnTo>
                <a:lnTo>
                  <a:pt x="2419532" y="567244"/>
                </a:lnTo>
                <a:lnTo>
                  <a:pt x="2430447" y="551091"/>
                </a:lnTo>
                <a:lnTo>
                  <a:pt x="2434455" y="531366"/>
                </a:lnTo>
                <a:lnTo>
                  <a:pt x="2434455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830" y="1250865"/>
            <a:ext cx="0" cy="506730"/>
          </a:xfrm>
          <a:custGeom>
            <a:avLst/>
            <a:gdLst/>
            <a:ahLst/>
            <a:cxnLst/>
            <a:rect l="l" t="t" r="r" b="b"/>
            <a:pathLst>
              <a:path h="506730">
                <a:moveTo>
                  <a:pt x="0" y="50617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30" y="12381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30" y="12254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30" y="12127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22475" y="1290396"/>
            <a:ext cx="12934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45" dirty="0">
                <a:latin typeface="Courier New"/>
                <a:cs typeface="Courier New"/>
              </a:rPr>
              <a:t>$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function</a:t>
            </a:r>
            <a:r>
              <a:rPr sz="800" spc="-295" dirty="0">
                <a:latin typeface="Courier New"/>
                <a:cs typeface="Courier New"/>
              </a:rPr>
              <a:t> </a:t>
            </a:r>
            <a:r>
              <a:rPr sz="800" spc="60" dirty="0">
                <a:latin typeface="Arial"/>
                <a:cs typeface="Arial"/>
              </a:rPr>
              <a:t>()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30" dirty="0">
                <a:latin typeface="Courier New"/>
                <a:cs typeface="Courier New"/>
              </a:rPr>
              <a:t>alert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Page </a:t>
            </a:r>
            <a:r>
              <a:rPr sz="800" spc="-45" dirty="0">
                <a:solidFill>
                  <a:srgbClr val="9F20EF"/>
                </a:solidFill>
                <a:latin typeface="Arial"/>
                <a:cs typeface="Arial"/>
              </a:rPr>
              <a:t>has</a:t>
            </a:r>
            <a:r>
              <a:rPr sz="800" spc="12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9F20EF"/>
                </a:solidFill>
                <a:latin typeface="Arial"/>
                <a:cs typeface="Arial"/>
              </a:rPr>
              <a:t>loaded</a:t>
            </a:r>
            <a:r>
              <a:rPr sz="80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75" dirty="0">
                <a:latin typeface="Arial"/>
                <a:cs typeface="Arial"/>
              </a:rPr>
              <a:t>});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84374" y="1826843"/>
            <a:ext cx="2434590" cy="82550"/>
          </a:xfrm>
          <a:custGeom>
            <a:avLst/>
            <a:gdLst/>
            <a:ahLst/>
            <a:cxnLst/>
            <a:rect l="l" t="t" r="r" b="b"/>
            <a:pathLst>
              <a:path w="2434590" h="82550">
                <a:moveTo>
                  <a:pt x="238365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434455" y="82384"/>
                </a:lnTo>
                <a:lnTo>
                  <a:pt x="2434455" y="50800"/>
                </a:lnTo>
                <a:lnTo>
                  <a:pt x="2430447" y="31075"/>
                </a:lnTo>
                <a:lnTo>
                  <a:pt x="2419532" y="14922"/>
                </a:lnTo>
                <a:lnTo>
                  <a:pt x="2403379" y="4008"/>
                </a:lnTo>
                <a:lnTo>
                  <a:pt x="2383655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35175" y="252282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5329" y="2510129"/>
            <a:ext cx="11427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85975" y="2560930"/>
            <a:ext cx="2282053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8830" y="1877415"/>
            <a:ext cx="5076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8830" y="1928199"/>
            <a:ext cx="50769" cy="5946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4374" y="1871262"/>
            <a:ext cx="2434590" cy="702945"/>
          </a:xfrm>
          <a:custGeom>
            <a:avLst/>
            <a:gdLst/>
            <a:ahLst/>
            <a:cxnLst/>
            <a:rect l="l" t="t" r="r" b="b"/>
            <a:pathLst>
              <a:path w="2434590" h="702944">
                <a:moveTo>
                  <a:pt x="2434455" y="0"/>
                </a:moveTo>
                <a:lnTo>
                  <a:pt x="0" y="0"/>
                </a:lnTo>
                <a:lnTo>
                  <a:pt x="0" y="651567"/>
                </a:lnTo>
                <a:lnTo>
                  <a:pt x="4008" y="671292"/>
                </a:lnTo>
                <a:lnTo>
                  <a:pt x="14922" y="687445"/>
                </a:lnTo>
                <a:lnTo>
                  <a:pt x="31075" y="698359"/>
                </a:lnTo>
                <a:lnTo>
                  <a:pt x="50800" y="702367"/>
                </a:lnTo>
                <a:lnTo>
                  <a:pt x="2383655" y="702367"/>
                </a:lnTo>
                <a:lnTo>
                  <a:pt x="2403379" y="698359"/>
                </a:lnTo>
                <a:lnTo>
                  <a:pt x="2419532" y="687445"/>
                </a:lnTo>
                <a:lnTo>
                  <a:pt x="2430447" y="671292"/>
                </a:lnTo>
                <a:lnTo>
                  <a:pt x="2434455" y="651567"/>
                </a:lnTo>
                <a:lnTo>
                  <a:pt x="2434455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8830" y="1915499"/>
            <a:ext cx="0" cy="626745"/>
          </a:xfrm>
          <a:custGeom>
            <a:avLst/>
            <a:gdLst/>
            <a:ahLst/>
            <a:cxnLst/>
            <a:rect l="l" t="t" r="r" b="b"/>
            <a:pathLst>
              <a:path h="626744">
                <a:moveTo>
                  <a:pt x="0" y="62637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8830" y="19027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18830" y="18900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8830" y="18773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22475" y="1955038"/>
            <a:ext cx="157289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Older, 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verbose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equivalent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45" dirty="0">
                <a:latin typeface="Courier New"/>
                <a:cs typeface="Courier New"/>
              </a:rPr>
              <a:t>$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document</a:t>
            </a:r>
            <a:r>
              <a:rPr sz="800" spc="-45" dirty="0">
                <a:latin typeface="Arial"/>
                <a:cs typeface="Arial"/>
              </a:rPr>
              <a:t>).</a:t>
            </a:r>
            <a:r>
              <a:rPr sz="800" spc="-45" dirty="0">
                <a:latin typeface="Courier New"/>
                <a:cs typeface="Courier New"/>
              </a:rPr>
              <a:t>ready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function </a:t>
            </a:r>
            <a:r>
              <a:rPr sz="800" spc="60" dirty="0">
                <a:latin typeface="Arial"/>
                <a:cs typeface="Arial"/>
              </a:rPr>
              <a:t>()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R="174625" algn="ctr">
              <a:lnSpc>
                <a:spcPts val="944"/>
              </a:lnSpc>
            </a:pPr>
            <a:r>
              <a:rPr sz="800" spc="-30" dirty="0">
                <a:latin typeface="Courier New"/>
                <a:cs typeface="Courier New"/>
              </a:rPr>
              <a:t>alert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Page </a:t>
            </a:r>
            <a:r>
              <a:rPr sz="800" spc="-45" dirty="0">
                <a:solidFill>
                  <a:srgbClr val="9F20EF"/>
                </a:solidFill>
                <a:latin typeface="Arial"/>
                <a:cs typeface="Arial"/>
              </a:rPr>
              <a:t>has</a:t>
            </a:r>
            <a:r>
              <a:rPr sz="800" spc="12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9F20EF"/>
                </a:solidFill>
                <a:latin typeface="Arial"/>
                <a:cs typeface="Arial"/>
              </a:rPr>
              <a:t>loaded</a:t>
            </a:r>
            <a:r>
              <a:rPr sz="80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75" dirty="0">
                <a:latin typeface="Arial"/>
                <a:cs typeface="Arial"/>
              </a:rPr>
              <a:t>});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20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Summ</a:t>
            </a:r>
            <a:r>
              <a:rPr spc="-110" dirty="0"/>
              <a:t>a</a:t>
            </a:r>
            <a:r>
              <a:rPr spc="-30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704" y="1106779"/>
            <a:ext cx="3538220" cy="1115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45" dirty="0">
                <a:latin typeface="Arial"/>
                <a:cs typeface="Arial"/>
              </a:rPr>
              <a:t>jQuery</a:t>
            </a:r>
            <a:endParaRPr sz="110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35" dirty="0">
                <a:latin typeface="Arial"/>
                <a:cs typeface="Arial"/>
              </a:rPr>
              <a:t>popular JavaScript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library.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40" dirty="0">
                <a:latin typeface="Arial"/>
                <a:cs typeface="Arial"/>
              </a:rPr>
              <a:t>May </a:t>
            </a:r>
            <a:r>
              <a:rPr sz="1000" spc="-65" dirty="0">
                <a:latin typeface="Arial"/>
                <a:cs typeface="Arial"/>
              </a:rPr>
              <a:t>be </a:t>
            </a:r>
            <a:r>
              <a:rPr sz="1000" spc="-35" dirty="0">
                <a:latin typeface="Arial"/>
                <a:cs typeface="Arial"/>
              </a:rPr>
              <a:t>declining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popularity.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55" dirty="0">
                <a:latin typeface="Arial"/>
                <a:cs typeface="Arial"/>
              </a:rPr>
              <a:t>Losing </a:t>
            </a:r>
            <a:r>
              <a:rPr sz="1000" spc="-40" dirty="0">
                <a:latin typeface="Arial"/>
                <a:cs typeface="Arial"/>
              </a:rPr>
              <a:t>market </a:t>
            </a:r>
            <a:r>
              <a:rPr sz="1000" spc="-80" dirty="0">
                <a:latin typeface="Arial"/>
                <a:cs typeface="Arial"/>
              </a:rPr>
              <a:t>share  </a:t>
            </a:r>
            <a:r>
              <a:rPr sz="1000" spc="10" dirty="0">
                <a:latin typeface="Arial"/>
                <a:cs typeface="Arial"/>
              </a:rPr>
              <a:t>to</a:t>
            </a:r>
            <a:r>
              <a:rPr sz="1000" spc="18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frameworks.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35" dirty="0">
                <a:latin typeface="Arial"/>
                <a:cs typeface="Arial"/>
              </a:rPr>
              <a:t>Abstracts </a:t>
            </a:r>
            <a:r>
              <a:rPr sz="1000" spc="-65" dirty="0">
                <a:latin typeface="Arial"/>
                <a:cs typeface="Arial"/>
              </a:rPr>
              <a:t>browser 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inconsistencies.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35" dirty="0">
                <a:latin typeface="Arial"/>
                <a:cs typeface="Arial"/>
              </a:rPr>
              <a:t>Community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support.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35" dirty="0">
                <a:latin typeface="Arial"/>
                <a:cs typeface="Arial"/>
              </a:rPr>
              <a:t>jquery-3.0.0 (June </a:t>
            </a:r>
            <a:r>
              <a:rPr sz="1000" spc="-40" dirty="0">
                <a:latin typeface="Arial"/>
                <a:cs typeface="Arial"/>
              </a:rPr>
              <a:t>2016) contains </a:t>
            </a:r>
            <a:r>
              <a:rPr sz="1000" spc="-65" dirty="0">
                <a:latin typeface="Arial"/>
                <a:cs typeface="Arial"/>
              </a:rPr>
              <a:t>more  </a:t>
            </a:r>
            <a:r>
              <a:rPr sz="1000" spc="-20" dirty="0">
                <a:latin typeface="Arial"/>
                <a:cs typeface="Arial"/>
              </a:rPr>
              <a:t>than </a:t>
            </a:r>
            <a:r>
              <a:rPr sz="1000" spc="-50" dirty="0">
                <a:latin typeface="Arial"/>
                <a:cs typeface="Arial"/>
              </a:rPr>
              <a:t>10,000 </a:t>
            </a:r>
            <a:r>
              <a:rPr sz="1000" spc="16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lines.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21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65531"/>
            <a:ext cx="4419498" cy="379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jQuery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 smtClean="0"/>
              <a:t>Statistics</a:t>
            </a:r>
            <a:r>
              <a:rPr lang="en-IE" sz="900" spc="-10" dirty="0" smtClean="0"/>
              <a:t> </a:t>
            </a:r>
            <a:r>
              <a:rPr lang="mr-IN" sz="900" spc="-10" dirty="0" smtClean="0"/>
              <a:t>–</a:t>
            </a:r>
            <a:r>
              <a:rPr lang="en-IE" sz="900" spc="-10" dirty="0" smtClean="0"/>
              <a:t> Peak JQuery</a:t>
            </a:r>
            <a:endParaRPr sz="900" dirty="0"/>
          </a:p>
        </p:txBody>
      </p:sp>
      <p:sp>
        <p:nvSpPr>
          <p:cNvPr id="3" name="object 3"/>
          <p:cNvSpPr/>
          <p:nvPr/>
        </p:nvSpPr>
        <p:spPr>
          <a:xfrm>
            <a:off x="781050" y="809884"/>
            <a:ext cx="2915978" cy="2181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22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jQuery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/>
              <a:t>Statistics</a:t>
            </a:r>
            <a:endParaRPr sz="9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23</a:t>
            </a:fld>
            <a:r>
              <a:rPr spc="25" dirty="0"/>
              <a:t>/28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67" y="595069"/>
            <a:ext cx="4610100" cy="285146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jQuery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/>
              <a:t>Statistics</a:t>
            </a:r>
            <a:endParaRPr sz="9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24</a:t>
            </a:fld>
            <a:r>
              <a:rPr spc="25" dirty="0"/>
              <a:t>/28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587375"/>
            <a:ext cx="4610100" cy="250733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53975"/>
            <a:ext cx="4419498" cy="215444"/>
          </a:xfrm>
        </p:spPr>
        <p:txBody>
          <a:bodyPr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blog.garstasio.com</a:t>
            </a:r>
            <a:r>
              <a:rPr lang="en-US" dirty="0"/>
              <a:t>/you-</a:t>
            </a:r>
            <a:r>
              <a:rPr lang="en-US" dirty="0" err="1"/>
              <a:t>dont</a:t>
            </a:r>
            <a:r>
              <a:rPr lang="en-US" dirty="0"/>
              <a:t>-need-</a:t>
            </a:r>
            <a:r>
              <a:rPr lang="en-US" dirty="0" err="1"/>
              <a:t>jquery</a:t>
            </a:r>
            <a:r>
              <a:rPr lang="en-US" dirty="0"/>
              <a:t>/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1" y="269419"/>
            <a:ext cx="2529458" cy="3108934"/>
          </a:xfrm>
        </p:spPr>
      </p:pic>
    </p:spTree>
    <p:extLst>
      <p:ext uri="{BB962C8B-B14F-4D97-AF65-F5344CB8AC3E}">
        <p14:creationId xmlns:p14="http://schemas.microsoft.com/office/powerpoint/2010/main" val="89902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407441"/>
            <a:ext cx="2464435" cy="139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45" dirty="0">
                <a:solidFill>
                  <a:srgbClr val="3333B2"/>
                </a:solidFill>
                <a:latin typeface="Arial"/>
                <a:cs typeface="Arial"/>
              </a:rPr>
              <a:t>Features</a:t>
            </a:r>
            <a:endParaRPr sz="9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335"/>
              </a:spcBef>
            </a:pPr>
            <a:r>
              <a:rPr sz="1100" spc="-40" dirty="0">
                <a:latin typeface="Arial"/>
                <a:cs typeface="Arial"/>
              </a:rPr>
              <a:t>Facilitates </a:t>
            </a:r>
            <a:r>
              <a:rPr sz="1100" spc="-35" dirty="0">
                <a:latin typeface="Arial"/>
                <a:cs typeface="Arial"/>
              </a:rPr>
              <a:t>modifications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90" dirty="0">
                <a:latin typeface="Arial"/>
                <a:cs typeface="Arial"/>
              </a:rPr>
              <a:t>web 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page:</a:t>
            </a:r>
            <a:endParaRPr sz="1100">
              <a:latin typeface="Arial"/>
              <a:cs typeface="Arial"/>
            </a:endParaRPr>
          </a:p>
          <a:p>
            <a:pPr marL="541655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542290" algn="l"/>
              </a:tabLst>
            </a:pPr>
            <a:r>
              <a:rPr sz="1100" spc="-50" dirty="0">
                <a:latin typeface="Arial"/>
                <a:cs typeface="Arial"/>
              </a:rPr>
              <a:t>Add </a:t>
            </a:r>
            <a:r>
              <a:rPr sz="1100" spc="-45" dirty="0">
                <a:latin typeface="Arial"/>
                <a:cs typeface="Arial"/>
              </a:rPr>
              <a:t>or </a:t>
            </a:r>
            <a:r>
              <a:rPr sz="1100" spc="-75" dirty="0">
                <a:latin typeface="Arial"/>
                <a:cs typeface="Arial"/>
              </a:rPr>
              <a:t>change </a:t>
            </a:r>
            <a:r>
              <a:rPr sz="1100" spc="-45" dirty="0">
                <a:latin typeface="Arial"/>
                <a:cs typeface="Arial"/>
              </a:rPr>
              <a:t>specific 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content</a:t>
            </a:r>
            <a:endParaRPr sz="1100">
              <a:latin typeface="Arial"/>
              <a:cs typeface="Arial"/>
            </a:endParaRPr>
          </a:p>
          <a:p>
            <a:pPr marL="541655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542290" algn="l"/>
              </a:tabLst>
            </a:pPr>
            <a:r>
              <a:rPr sz="1100" spc="-85" dirty="0">
                <a:latin typeface="Arial"/>
                <a:cs typeface="Arial"/>
              </a:rPr>
              <a:t>Change </a:t>
            </a:r>
            <a:r>
              <a:rPr sz="1100" spc="15" dirty="0">
                <a:latin typeface="Arial"/>
                <a:cs typeface="Arial"/>
              </a:rPr>
              <a:t>HTML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attributes</a:t>
            </a:r>
            <a:endParaRPr sz="1100">
              <a:latin typeface="Arial"/>
              <a:cs typeface="Arial"/>
            </a:endParaRPr>
          </a:p>
          <a:p>
            <a:pPr marL="541655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542290" algn="l"/>
              </a:tabLst>
            </a:pPr>
            <a:r>
              <a:rPr sz="1100" spc="-85" dirty="0">
                <a:latin typeface="Arial"/>
                <a:cs typeface="Arial"/>
              </a:rPr>
              <a:t>Change </a:t>
            </a:r>
            <a:r>
              <a:rPr sz="1100" spc="-125" dirty="0">
                <a:latin typeface="Arial"/>
                <a:cs typeface="Arial"/>
              </a:rPr>
              <a:t>CSS 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properties</a:t>
            </a:r>
            <a:endParaRPr sz="1100">
              <a:latin typeface="Arial"/>
              <a:cs typeface="Arial"/>
            </a:endParaRPr>
          </a:p>
          <a:p>
            <a:pPr marL="541655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542290" algn="l"/>
              </a:tabLst>
            </a:pPr>
            <a:r>
              <a:rPr sz="1100" spc="-50" dirty="0">
                <a:latin typeface="Arial"/>
                <a:cs typeface="Arial"/>
              </a:rPr>
              <a:t>Define </a:t>
            </a:r>
            <a:r>
              <a:rPr sz="1100" spc="-55" dirty="0">
                <a:latin typeface="Arial"/>
                <a:cs typeface="Arial"/>
              </a:rPr>
              <a:t>event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handlers</a:t>
            </a:r>
            <a:endParaRPr sz="1100">
              <a:latin typeface="Arial"/>
              <a:cs typeface="Arial"/>
            </a:endParaRPr>
          </a:p>
          <a:p>
            <a:pPr marL="541655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542290" algn="l"/>
              </a:tabLst>
            </a:pPr>
            <a:r>
              <a:rPr sz="1100" spc="-45" dirty="0">
                <a:latin typeface="Arial"/>
                <a:cs typeface="Arial"/>
              </a:rPr>
              <a:t>Perform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animation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193" y="1840534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994" y="3137522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5345" y="3124822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0794" y="3175622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891106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6" y="1941888"/>
            <a:ext cx="50751" cy="11956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193" y="1884951"/>
            <a:ext cx="3989704" cy="1303655"/>
          </a:xfrm>
          <a:custGeom>
            <a:avLst/>
            <a:gdLst/>
            <a:ahLst/>
            <a:cxnLst/>
            <a:rect l="l" t="t" r="r" b="b"/>
            <a:pathLst>
              <a:path w="3989704" h="1303655">
                <a:moveTo>
                  <a:pt x="3989652" y="0"/>
                </a:moveTo>
                <a:lnTo>
                  <a:pt x="0" y="0"/>
                </a:lnTo>
                <a:lnTo>
                  <a:pt x="0" y="1252571"/>
                </a:lnTo>
                <a:lnTo>
                  <a:pt x="4008" y="1272296"/>
                </a:lnTo>
                <a:lnTo>
                  <a:pt x="14922" y="1288449"/>
                </a:lnTo>
                <a:lnTo>
                  <a:pt x="31075" y="1299363"/>
                </a:lnTo>
                <a:lnTo>
                  <a:pt x="50800" y="1303371"/>
                </a:lnTo>
                <a:lnTo>
                  <a:pt x="3938852" y="1303371"/>
                </a:lnTo>
                <a:lnTo>
                  <a:pt x="3958576" y="1299363"/>
                </a:lnTo>
                <a:lnTo>
                  <a:pt x="3974729" y="1288449"/>
                </a:lnTo>
                <a:lnTo>
                  <a:pt x="3985644" y="1272296"/>
                </a:lnTo>
                <a:lnTo>
                  <a:pt x="3989652" y="1252571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929188"/>
            <a:ext cx="0" cy="1227455"/>
          </a:xfrm>
          <a:custGeom>
            <a:avLst/>
            <a:gdLst/>
            <a:ahLst/>
            <a:cxnLst/>
            <a:rect l="l" t="t" r="r" b="b"/>
            <a:pathLst>
              <a:path h="1227455">
                <a:moveTo>
                  <a:pt x="0" y="1227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9164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9037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18910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1968728"/>
            <a:ext cx="3054350" cy="110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25" dirty="0">
                <a:latin typeface="Arial"/>
                <a:cs typeface="Arial"/>
              </a:rPr>
              <a:t>&lt;</a:t>
            </a:r>
            <a:r>
              <a:rPr sz="800" spc="25" dirty="0">
                <a:latin typeface="Courier New"/>
                <a:cs typeface="Courier New"/>
              </a:rPr>
              <a:t>body</a:t>
            </a:r>
            <a:r>
              <a:rPr sz="800" spc="2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25" dirty="0">
                <a:latin typeface="Arial"/>
                <a:cs typeface="Arial"/>
              </a:rPr>
              <a:t>&lt;</a:t>
            </a:r>
            <a:r>
              <a:rPr sz="800" spc="-25" dirty="0">
                <a:latin typeface="Courier New"/>
                <a:cs typeface="Courier New"/>
              </a:rPr>
              <a:t>button</a:t>
            </a:r>
            <a:r>
              <a:rPr sz="800" spc="-195" dirty="0">
                <a:latin typeface="Courier New"/>
                <a:cs typeface="Courier New"/>
              </a:rPr>
              <a:t> </a:t>
            </a:r>
            <a:r>
              <a:rPr sz="800" spc="15" dirty="0">
                <a:solidFill>
                  <a:srgbClr val="0000FF"/>
                </a:solidFill>
                <a:latin typeface="Arial"/>
                <a:cs typeface="Arial"/>
              </a:rPr>
              <a:t>class</a:t>
            </a:r>
            <a:r>
              <a:rPr sz="800" spc="15" dirty="0">
                <a:latin typeface="Arial"/>
                <a:cs typeface="Arial"/>
              </a:rPr>
              <a:t>=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"edit" </a:t>
            </a:r>
            <a:r>
              <a:rPr sz="800" dirty="0">
                <a:latin typeface="Courier New"/>
                <a:cs typeface="Courier New"/>
              </a:rPr>
              <a:t>onclick</a:t>
            </a:r>
            <a:r>
              <a:rPr sz="800" dirty="0">
                <a:latin typeface="Arial"/>
                <a:cs typeface="Arial"/>
              </a:rPr>
              <a:t>=</a:t>
            </a:r>
            <a:r>
              <a:rPr sz="800" dirty="0">
                <a:solidFill>
                  <a:srgbClr val="9F20EF"/>
                </a:solidFill>
                <a:latin typeface="Arial"/>
                <a:cs typeface="Arial"/>
              </a:rPr>
              <a:t>"change()"</a:t>
            </a:r>
            <a:r>
              <a:rPr sz="800" dirty="0">
                <a:latin typeface="Arial"/>
                <a:cs typeface="Arial"/>
              </a:rPr>
              <a:t>&gt;</a:t>
            </a:r>
            <a:r>
              <a:rPr sz="800" dirty="0">
                <a:latin typeface="Courier New"/>
                <a:cs typeface="Courier New"/>
              </a:rPr>
              <a:t>Change</a:t>
            </a:r>
            <a:r>
              <a:rPr sz="800" dirty="0">
                <a:latin typeface="Arial"/>
                <a:cs typeface="Arial"/>
              </a:rPr>
              <a:t>&lt;/</a:t>
            </a:r>
            <a:r>
              <a:rPr sz="800" dirty="0">
                <a:latin typeface="Courier New"/>
                <a:cs typeface="Courier New"/>
              </a:rPr>
              <a:t>button</a:t>
            </a:r>
            <a:r>
              <a:rPr sz="80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25" dirty="0">
                <a:latin typeface="Arial"/>
                <a:cs typeface="Arial"/>
              </a:rPr>
              <a:t>&lt;</a:t>
            </a:r>
            <a:r>
              <a:rPr sz="800" spc="-25" dirty="0">
                <a:latin typeface="Courier New"/>
                <a:cs typeface="Courier New"/>
              </a:rPr>
              <a:t>script</a:t>
            </a:r>
            <a:r>
              <a:rPr sz="800" spc="-190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src</a:t>
            </a:r>
            <a:r>
              <a:rPr sz="800" spc="20" dirty="0">
                <a:latin typeface="Arial"/>
                <a:cs typeface="Arial"/>
              </a:rPr>
              <a:t>=</a:t>
            </a:r>
            <a:r>
              <a:rPr sz="800" spc="20" dirty="0">
                <a:solidFill>
                  <a:srgbClr val="9F20EF"/>
                </a:solidFill>
                <a:latin typeface="Arial"/>
                <a:cs typeface="Arial"/>
              </a:rPr>
              <a:t>"jquery.js"</a:t>
            </a:r>
            <a:r>
              <a:rPr sz="800" spc="20" dirty="0">
                <a:latin typeface="Arial"/>
                <a:cs typeface="Arial"/>
              </a:rPr>
              <a:t>&gt;&lt;/</a:t>
            </a:r>
            <a:r>
              <a:rPr sz="800" spc="20" dirty="0">
                <a:latin typeface="Courier New"/>
                <a:cs typeface="Courier New"/>
              </a:rPr>
              <a:t>script</a:t>
            </a:r>
            <a:r>
              <a:rPr sz="800" spc="2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5" dirty="0">
                <a:latin typeface="Arial"/>
                <a:cs typeface="Arial"/>
              </a:rPr>
              <a:t>&lt;</a:t>
            </a:r>
            <a:r>
              <a:rPr sz="800" spc="5" dirty="0">
                <a:latin typeface="Courier New"/>
                <a:cs typeface="Courier New"/>
              </a:rPr>
              <a:t>script</a:t>
            </a:r>
            <a:r>
              <a:rPr sz="800" spc="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30" dirty="0">
                <a:latin typeface="Courier New"/>
                <a:cs typeface="Courier New"/>
              </a:rPr>
              <a:t>change</a:t>
            </a:r>
            <a:r>
              <a:rPr sz="800" spc="-30" dirty="0">
                <a:latin typeface="Arial"/>
                <a:cs typeface="Arial"/>
              </a:rPr>
              <a:t>()</a:t>
            </a:r>
            <a:r>
              <a:rPr sz="800" spc="-13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302895">
              <a:lnSpc>
                <a:spcPts val="944"/>
              </a:lnSpc>
            </a:pPr>
            <a:r>
              <a:rPr sz="800" spc="10" dirty="0">
                <a:latin typeface="Courier New"/>
                <a:cs typeface="Courier New"/>
              </a:rPr>
              <a:t>$</a:t>
            </a:r>
            <a:r>
              <a:rPr sz="800" spc="10" dirty="0">
                <a:latin typeface="Arial"/>
                <a:cs typeface="Arial"/>
              </a:rPr>
              <a:t>(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"button.edit"</a:t>
            </a:r>
            <a:r>
              <a:rPr sz="800" spc="10" dirty="0">
                <a:latin typeface="Arial"/>
                <a:cs typeface="Arial"/>
              </a:rPr>
              <a:t>).</a:t>
            </a:r>
            <a:r>
              <a:rPr sz="800" spc="10" dirty="0">
                <a:latin typeface="Courier New"/>
                <a:cs typeface="Courier New"/>
              </a:rPr>
              <a:t>html</a:t>
            </a:r>
            <a:r>
              <a:rPr sz="800" spc="10" dirty="0">
                <a:latin typeface="Arial"/>
                <a:cs typeface="Arial"/>
              </a:rPr>
              <a:t>(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"Next</a:t>
            </a:r>
            <a:r>
              <a:rPr sz="800" spc="70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Step..."</a:t>
            </a:r>
            <a:r>
              <a:rPr sz="800" spc="1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25" dirty="0">
                <a:latin typeface="Arial"/>
                <a:cs typeface="Arial"/>
              </a:rPr>
              <a:t>&lt;/</a:t>
            </a:r>
            <a:r>
              <a:rPr sz="800" spc="25" dirty="0">
                <a:latin typeface="Courier New"/>
                <a:cs typeface="Courier New"/>
              </a:rPr>
              <a:t>script</a:t>
            </a:r>
            <a:r>
              <a:rPr sz="800" spc="2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50" dirty="0">
                <a:latin typeface="Arial"/>
                <a:cs typeface="Arial"/>
              </a:rPr>
              <a:t>&lt;/</a:t>
            </a:r>
            <a:r>
              <a:rPr sz="800" spc="50" dirty="0">
                <a:latin typeface="Courier New"/>
                <a:cs typeface="Courier New"/>
              </a:rPr>
              <a:t>body</a:t>
            </a:r>
            <a:r>
              <a:rPr sz="800" spc="5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3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jQuery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50" dirty="0"/>
              <a:t>Focus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220035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896336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883636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934437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2250909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2301706"/>
            <a:ext cx="50751" cy="5946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2244769"/>
            <a:ext cx="3989704" cy="702945"/>
          </a:xfrm>
          <a:custGeom>
            <a:avLst/>
            <a:gdLst/>
            <a:ahLst/>
            <a:cxnLst/>
            <a:rect l="l" t="t" r="r" b="b"/>
            <a:pathLst>
              <a:path w="3989704" h="702944">
                <a:moveTo>
                  <a:pt x="3989652" y="0"/>
                </a:moveTo>
                <a:lnTo>
                  <a:pt x="0" y="0"/>
                </a:lnTo>
                <a:lnTo>
                  <a:pt x="0" y="651567"/>
                </a:lnTo>
                <a:lnTo>
                  <a:pt x="4008" y="671292"/>
                </a:lnTo>
                <a:lnTo>
                  <a:pt x="14922" y="687445"/>
                </a:lnTo>
                <a:lnTo>
                  <a:pt x="31075" y="698359"/>
                </a:lnTo>
                <a:lnTo>
                  <a:pt x="50800" y="702367"/>
                </a:lnTo>
                <a:lnTo>
                  <a:pt x="3938852" y="702367"/>
                </a:lnTo>
                <a:lnTo>
                  <a:pt x="3958576" y="698359"/>
                </a:lnTo>
                <a:lnTo>
                  <a:pt x="3974729" y="687445"/>
                </a:lnTo>
                <a:lnTo>
                  <a:pt x="3985644" y="671292"/>
                </a:lnTo>
                <a:lnTo>
                  <a:pt x="3989652" y="651567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2289006"/>
            <a:ext cx="0" cy="626745"/>
          </a:xfrm>
          <a:custGeom>
            <a:avLst/>
            <a:gdLst/>
            <a:ahLst/>
            <a:cxnLst/>
            <a:rect l="l" t="t" r="r" b="b"/>
            <a:pathLst>
              <a:path h="626744">
                <a:moveTo>
                  <a:pt x="0" y="62637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22763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22636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22509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743798"/>
            <a:ext cx="3673475" cy="208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35810">
              <a:lnSpc>
                <a:spcPct val="102600"/>
              </a:lnSpc>
            </a:pPr>
            <a:r>
              <a:rPr sz="1100" spc="-45" dirty="0">
                <a:latin typeface="Arial"/>
                <a:cs typeface="Arial"/>
              </a:rPr>
              <a:t>jQuery </a:t>
            </a:r>
            <a:r>
              <a:rPr sz="1100" spc="-75" dirty="0">
                <a:latin typeface="Arial"/>
                <a:cs typeface="Arial"/>
              </a:rPr>
              <a:t>focussed </a:t>
            </a:r>
            <a:r>
              <a:rPr sz="1100" spc="-60" dirty="0">
                <a:latin typeface="Arial"/>
                <a:cs typeface="Arial"/>
              </a:rPr>
              <a:t>on </a:t>
            </a:r>
            <a:r>
              <a:rPr sz="1100" spc="-75" dirty="0">
                <a:latin typeface="Arial"/>
                <a:cs typeface="Arial"/>
              </a:rPr>
              <a:t>queries  </a:t>
            </a:r>
            <a:r>
              <a:rPr sz="1100" spc="-30" dirty="0">
                <a:latin typeface="Arial"/>
                <a:cs typeface="Arial"/>
              </a:rPr>
              <a:t>Typically </a:t>
            </a:r>
            <a:r>
              <a:rPr sz="1100" spc="-114" dirty="0">
                <a:latin typeface="Arial"/>
                <a:cs typeface="Arial"/>
              </a:rPr>
              <a:t>uses  </a:t>
            </a:r>
            <a:r>
              <a:rPr sz="1100" spc="-125" dirty="0">
                <a:latin typeface="Arial"/>
                <a:cs typeface="Arial"/>
              </a:rPr>
              <a:t>CSS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selectors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25" dirty="0">
                <a:latin typeface="Arial"/>
                <a:cs typeface="Arial"/>
              </a:rPr>
              <a:t>Identify </a:t>
            </a:r>
            <a:r>
              <a:rPr sz="1100" spc="-60" dirty="0">
                <a:latin typeface="Arial"/>
                <a:cs typeface="Arial"/>
              </a:rPr>
              <a:t>set </a:t>
            </a:r>
            <a:r>
              <a:rPr sz="1100" spc="-45" dirty="0">
                <a:latin typeface="Arial"/>
                <a:cs typeface="Arial"/>
              </a:rPr>
              <a:t>document  </a:t>
            </a:r>
            <a:r>
              <a:rPr sz="1100" spc="-65" dirty="0">
                <a:latin typeface="Arial"/>
                <a:cs typeface="Arial"/>
              </a:rPr>
              <a:t>elements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5" dirty="0">
                <a:latin typeface="Arial"/>
                <a:cs typeface="Arial"/>
              </a:rPr>
              <a:t>Return </a:t>
            </a:r>
            <a:r>
              <a:rPr sz="1100" spc="-30" dirty="0">
                <a:latin typeface="Arial"/>
                <a:cs typeface="Arial"/>
              </a:rPr>
              <a:t>object </a:t>
            </a:r>
            <a:r>
              <a:rPr sz="1100" spc="-60" dirty="0">
                <a:latin typeface="Arial"/>
                <a:cs typeface="Arial"/>
              </a:rPr>
              <a:t>representing 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these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30" dirty="0">
                <a:latin typeface="Arial"/>
                <a:cs typeface="Arial"/>
              </a:rPr>
              <a:t>Object </a:t>
            </a:r>
            <a:r>
              <a:rPr sz="1100" spc="-95" dirty="0">
                <a:latin typeface="Arial"/>
                <a:cs typeface="Arial"/>
              </a:rPr>
              <a:t>has  </a:t>
            </a:r>
            <a:r>
              <a:rPr sz="1100" spc="-55" dirty="0">
                <a:latin typeface="Arial"/>
                <a:cs typeface="Arial"/>
              </a:rPr>
              <a:t>useful methods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50" dirty="0">
                <a:latin typeface="Arial"/>
                <a:cs typeface="Arial"/>
              </a:rPr>
              <a:t>operate </a:t>
            </a:r>
            <a:r>
              <a:rPr sz="1100" spc="-60" dirty="0">
                <a:latin typeface="Arial"/>
                <a:cs typeface="Arial"/>
              </a:rPr>
              <a:t>on   </a:t>
            </a:r>
            <a:r>
              <a:rPr sz="1100" spc="-35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25" dirty="0">
                <a:latin typeface="Arial"/>
                <a:cs typeface="Arial"/>
              </a:rPr>
              <a:t>Method </a:t>
            </a:r>
            <a:r>
              <a:rPr sz="1100" spc="-45" dirty="0">
                <a:latin typeface="Arial"/>
                <a:cs typeface="Arial"/>
              </a:rPr>
              <a:t>chaining </a:t>
            </a:r>
            <a:r>
              <a:rPr sz="1100" spc="-55" dirty="0">
                <a:latin typeface="Arial"/>
                <a:cs typeface="Arial"/>
              </a:rPr>
              <a:t>provided </a:t>
            </a:r>
            <a:r>
              <a:rPr sz="1100" spc="-75" dirty="0">
                <a:latin typeface="Arial"/>
                <a:cs typeface="Arial"/>
              </a:rPr>
              <a:t>where 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possible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85" dirty="0">
                <a:latin typeface="Arial"/>
                <a:cs typeface="Arial"/>
              </a:rPr>
              <a:t>Can  </a:t>
            </a:r>
            <a:r>
              <a:rPr sz="1100" spc="-50" dirty="0">
                <a:latin typeface="Arial"/>
                <a:cs typeface="Arial"/>
              </a:rPr>
              <a:t>operate </a:t>
            </a:r>
            <a:r>
              <a:rPr sz="1100" spc="-60" dirty="0">
                <a:latin typeface="Arial"/>
                <a:cs typeface="Arial"/>
              </a:rPr>
              <a:t>on </a:t>
            </a:r>
            <a:r>
              <a:rPr sz="1100" spc="-65" dirty="0">
                <a:latin typeface="Arial"/>
                <a:cs typeface="Arial"/>
              </a:rPr>
              <a:t>elements </a:t>
            </a:r>
            <a:r>
              <a:rPr sz="1100" spc="-114" dirty="0">
                <a:latin typeface="Arial"/>
                <a:cs typeface="Arial"/>
              </a:rPr>
              <a:t>as  </a:t>
            </a:r>
            <a:r>
              <a:rPr sz="1100" spc="-45" dirty="0">
                <a:latin typeface="Arial"/>
                <a:cs typeface="Arial"/>
              </a:rPr>
              <a:t>group </a:t>
            </a:r>
            <a:r>
              <a:rPr sz="1100" spc="-30" dirty="0">
                <a:latin typeface="Arial"/>
                <a:cs typeface="Arial"/>
              </a:rPr>
              <a:t>rather </a:t>
            </a:r>
            <a:r>
              <a:rPr sz="1100" spc="-25" dirty="0">
                <a:latin typeface="Arial"/>
                <a:cs typeface="Arial"/>
              </a:rPr>
              <a:t>than </a:t>
            </a:r>
            <a:r>
              <a:rPr sz="1100" spc="17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individually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Returns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a 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jQuery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object containing all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div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elements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in </a:t>
            </a:r>
            <a:r>
              <a:rPr sz="800" spc="8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document.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Observe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jQuery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variable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naming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convention:  $div.</a:t>
            </a:r>
            <a:endParaRPr sz="800">
              <a:latin typeface="Arial"/>
              <a:cs typeface="Arial"/>
            </a:endParaRPr>
          </a:p>
          <a:p>
            <a:pPr marL="12700" marR="2673350">
              <a:lnSpc>
                <a:spcPts val="950"/>
              </a:lnSpc>
              <a:spcBef>
                <a:spcPts val="30"/>
              </a:spcBef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2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$divs</a:t>
            </a:r>
            <a:r>
              <a:rPr sz="800" spc="-22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25" dirty="0">
                <a:latin typeface="Courier New"/>
                <a:cs typeface="Courier New"/>
              </a:rPr>
              <a:t>$</a:t>
            </a:r>
            <a:r>
              <a:rPr sz="800" spc="25" dirty="0">
                <a:latin typeface="Arial"/>
                <a:cs typeface="Arial"/>
              </a:rPr>
              <a:t>(</a:t>
            </a:r>
            <a:r>
              <a:rPr sz="800" spc="2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div</a:t>
            </a:r>
            <a:r>
              <a:rPr sz="800" spc="2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5" dirty="0">
                <a:latin typeface="Arial"/>
                <a:cs typeface="Arial"/>
              </a:rPr>
              <a:t>);  </a:t>
            </a: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$divs</a:t>
            </a:r>
            <a:r>
              <a:rPr sz="800" spc="-4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4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jQuery</a:t>
            </a:r>
          </a:p>
        </p:txBody>
      </p:sp>
      <p:sp>
        <p:nvSpPr>
          <p:cNvPr id="3" name="object 3"/>
          <p:cNvSpPr/>
          <p:nvPr/>
        </p:nvSpPr>
        <p:spPr>
          <a:xfrm>
            <a:off x="309193" y="542505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83948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1826780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1877581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593064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643846"/>
            <a:ext cx="50751" cy="11956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586909"/>
            <a:ext cx="3989704" cy="1303655"/>
          </a:xfrm>
          <a:custGeom>
            <a:avLst/>
            <a:gdLst/>
            <a:ahLst/>
            <a:cxnLst/>
            <a:rect l="l" t="t" r="r" b="b"/>
            <a:pathLst>
              <a:path w="3989704" h="1303655">
                <a:moveTo>
                  <a:pt x="3989652" y="0"/>
                </a:moveTo>
                <a:lnTo>
                  <a:pt x="0" y="0"/>
                </a:lnTo>
                <a:lnTo>
                  <a:pt x="0" y="1252571"/>
                </a:lnTo>
                <a:lnTo>
                  <a:pt x="4008" y="1272296"/>
                </a:lnTo>
                <a:lnTo>
                  <a:pt x="14922" y="1288449"/>
                </a:lnTo>
                <a:lnTo>
                  <a:pt x="31075" y="1299363"/>
                </a:lnTo>
                <a:lnTo>
                  <a:pt x="50800" y="1303371"/>
                </a:lnTo>
                <a:lnTo>
                  <a:pt x="3938852" y="1303371"/>
                </a:lnTo>
                <a:lnTo>
                  <a:pt x="3958576" y="1299363"/>
                </a:lnTo>
                <a:lnTo>
                  <a:pt x="3974729" y="1288449"/>
                </a:lnTo>
                <a:lnTo>
                  <a:pt x="3985644" y="1272296"/>
                </a:lnTo>
                <a:lnTo>
                  <a:pt x="3989652" y="1252571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631146"/>
            <a:ext cx="0" cy="1227455"/>
          </a:xfrm>
          <a:custGeom>
            <a:avLst/>
            <a:gdLst/>
            <a:ahLst/>
            <a:cxnLst/>
            <a:rect l="l" t="t" r="r" b="b"/>
            <a:pathLst>
              <a:path h="1227455">
                <a:moveTo>
                  <a:pt x="0" y="1227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61844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60574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59304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3" y="192834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994" y="2624328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35345" y="2611627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794" y="2662428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1978901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2029698"/>
            <a:ext cx="50751" cy="5946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1972760"/>
            <a:ext cx="3989704" cy="702945"/>
          </a:xfrm>
          <a:custGeom>
            <a:avLst/>
            <a:gdLst/>
            <a:ahLst/>
            <a:cxnLst/>
            <a:rect l="l" t="t" r="r" b="b"/>
            <a:pathLst>
              <a:path w="3989704" h="702944">
                <a:moveTo>
                  <a:pt x="3989652" y="0"/>
                </a:moveTo>
                <a:lnTo>
                  <a:pt x="0" y="0"/>
                </a:lnTo>
                <a:lnTo>
                  <a:pt x="0" y="651567"/>
                </a:lnTo>
                <a:lnTo>
                  <a:pt x="4008" y="671292"/>
                </a:lnTo>
                <a:lnTo>
                  <a:pt x="14922" y="687445"/>
                </a:lnTo>
                <a:lnTo>
                  <a:pt x="31075" y="698359"/>
                </a:lnTo>
                <a:lnTo>
                  <a:pt x="50800" y="702367"/>
                </a:lnTo>
                <a:lnTo>
                  <a:pt x="3938852" y="702367"/>
                </a:lnTo>
                <a:lnTo>
                  <a:pt x="3958576" y="698359"/>
                </a:lnTo>
                <a:lnTo>
                  <a:pt x="3974729" y="687445"/>
                </a:lnTo>
                <a:lnTo>
                  <a:pt x="3985644" y="671292"/>
                </a:lnTo>
                <a:lnTo>
                  <a:pt x="3989652" y="651567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2016998"/>
            <a:ext cx="0" cy="626745"/>
          </a:xfrm>
          <a:custGeom>
            <a:avLst/>
            <a:gdLst/>
            <a:ahLst/>
            <a:cxnLst/>
            <a:rect l="l" t="t" r="r" b="b"/>
            <a:pathLst>
              <a:path h="626744">
                <a:moveTo>
                  <a:pt x="0" y="62637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200429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99159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97889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9193" y="271317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9994" y="3168764"/>
            <a:ext cx="1016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35345" y="3156064"/>
            <a:ext cx="114251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0794" y="3206864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6" y="2763735"/>
            <a:ext cx="50751" cy="101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846" y="2814535"/>
            <a:ext cx="50751" cy="3542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9193" y="2757598"/>
            <a:ext cx="3989704" cy="462280"/>
          </a:xfrm>
          <a:custGeom>
            <a:avLst/>
            <a:gdLst/>
            <a:ahLst/>
            <a:cxnLst/>
            <a:rect l="l" t="t" r="r" b="b"/>
            <a:pathLst>
              <a:path w="3989704" h="462280">
                <a:moveTo>
                  <a:pt x="3989652" y="0"/>
                </a:moveTo>
                <a:lnTo>
                  <a:pt x="0" y="0"/>
                </a:lnTo>
                <a:lnTo>
                  <a:pt x="0" y="411165"/>
                </a:lnTo>
                <a:lnTo>
                  <a:pt x="4008" y="430890"/>
                </a:lnTo>
                <a:lnTo>
                  <a:pt x="14922" y="447043"/>
                </a:lnTo>
                <a:lnTo>
                  <a:pt x="31075" y="457957"/>
                </a:lnTo>
                <a:lnTo>
                  <a:pt x="50800" y="461966"/>
                </a:lnTo>
                <a:lnTo>
                  <a:pt x="3938852" y="461966"/>
                </a:lnTo>
                <a:lnTo>
                  <a:pt x="3958576" y="457957"/>
                </a:lnTo>
                <a:lnTo>
                  <a:pt x="3974729" y="447043"/>
                </a:lnTo>
                <a:lnTo>
                  <a:pt x="3985644" y="430890"/>
                </a:lnTo>
                <a:lnTo>
                  <a:pt x="3989652" y="411165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8846" y="2801835"/>
            <a:ext cx="0" cy="386080"/>
          </a:xfrm>
          <a:custGeom>
            <a:avLst/>
            <a:gdLst/>
            <a:ahLst/>
            <a:cxnLst/>
            <a:rect l="l" t="t" r="r" b="b"/>
            <a:pathLst>
              <a:path h="386080">
                <a:moveTo>
                  <a:pt x="0" y="38597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846" y="27891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846" y="27764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98846" y="27637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5300" y="407441"/>
            <a:ext cx="2734310" cy="272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58925" algn="ctr">
              <a:lnSpc>
                <a:spcPct val="100000"/>
              </a:lnSpc>
            </a:pP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Returned 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jQuery</a:t>
            </a:r>
            <a:r>
              <a:rPr sz="900" spc="1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5" dirty="0">
                <a:solidFill>
                  <a:srgbClr val="3333B2"/>
                </a:solidFill>
                <a:latin typeface="Arial"/>
                <a:cs typeface="Arial"/>
              </a:rPr>
              <a:t>object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264160">
              <a:lnSpc>
                <a:spcPts val="955"/>
              </a:lnSpc>
            </a:pPr>
            <a:r>
              <a:rPr sz="800" spc="25" dirty="0">
                <a:latin typeface="Arial"/>
                <a:cs typeface="Arial"/>
              </a:rPr>
              <a:t>&lt;</a:t>
            </a:r>
            <a:r>
              <a:rPr sz="800" spc="25" dirty="0">
                <a:latin typeface="Courier New"/>
                <a:cs typeface="Courier New"/>
              </a:rPr>
              <a:t>body</a:t>
            </a:r>
            <a:r>
              <a:rPr sz="800" spc="2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361315">
              <a:lnSpc>
                <a:spcPts val="944"/>
              </a:lnSpc>
            </a:pPr>
            <a:r>
              <a:rPr sz="800" spc="-25" dirty="0">
                <a:latin typeface="Arial"/>
                <a:cs typeface="Arial"/>
              </a:rPr>
              <a:t>&lt;</a:t>
            </a:r>
            <a:r>
              <a:rPr sz="800" spc="-25" dirty="0">
                <a:latin typeface="Courier New"/>
                <a:cs typeface="Courier New"/>
              </a:rPr>
              <a:t>button</a:t>
            </a:r>
            <a:r>
              <a:rPr sz="800" spc="-14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onclick</a:t>
            </a:r>
            <a:r>
              <a:rPr sz="800" dirty="0">
                <a:latin typeface="Arial"/>
                <a:cs typeface="Arial"/>
              </a:rPr>
              <a:t>=</a:t>
            </a:r>
            <a:r>
              <a:rPr sz="800" dirty="0">
                <a:solidFill>
                  <a:srgbClr val="9F20EF"/>
                </a:solidFill>
                <a:latin typeface="Arial"/>
                <a:cs typeface="Arial"/>
              </a:rPr>
              <a:t>"lotsadivs()"</a:t>
            </a:r>
            <a:r>
              <a:rPr sz="800" dirty="0">
                <a:latin typeface="Arial"/>
                <a:cs typeface="Arial"/>
              </a:rPr>
              <a:t>&gt;</a:t>
            </a:r>
            <a:r>
              <a:rPr sz="800" dirty="0">
                <a:latin typeface="Courier New"/>
                <a:cs typeface="Courier New"/>
              </a:rPr>
              <a:t>Press</a:t>
            </a:r>
            <a:r>
              <a:rPr sz="800" dirty="0">
                <a:latin typeface="Arial"/>
                <a:cs typeface="Arial"/>
              </a:rPr>
              <a:t>&lt;/</a:t>
            </a:r>
            <a:r>
              <a:rPr sz="800" dirty="0">
                <a:latin typeface="Courier New"/>
                <a:cs typeface="Courier New"/>
              </a:rPr>
              <a:t>button</a:t>
            </a:r>
            <a:r>
              <a:rPr sz="80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361315">
              <a:lnSpc>
                <a:spcPts val="944"/>
              </a:lnSpc>
            </a:pPr>
            <a:r>
              <a:rPr sz="800" spc="5" dirty="0">
                <a:latin typeface="Arial"/>
                <a:cs typeface="Arial"/>
              </a:rPr>
              <a:t>&lt;</a:t>
            </a:r>
            <a:r>
              <a:rPr sz="800" spc="5" dirty="0">
                <a:latin typeface="Courier New"/>
                <a:cs typeface="Courier New"/>
              </a:rPr>
              <a:t>div</a:t>
            </a:r>
            <a:r>
              <a:rPr sz="800" spc="-229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id</a:t>
            </a:r>
            <a:r>
              <a:rPr sz="800" spc="-229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6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65" dirty="0">
                <a:solidFill>
                  <a:srgbClr val="9F20EF"/>
                </a:solidFill>
                <a:latin typeface="Arial"/>
                <a:cs typeface="Arial"/>
              </a:rPr>
              <a:t>div</a:t>
            </a:r>
            <a:r>
              <a:rPr sz="800" i="1" spc="65" dirty="0">
                <a:solidFill>
                  <a:srgbClr val="9F20EF"/>
                </a:solidFill>
                <a:latin typeface="Arial"/>
                <a:cs typeface="Arial"/>
              </a:rPr>
              <a:t>−</a:t>
            </a:r>
            <a:r>
              <a:rPr sz="800" spc="65" dirty="0">
                <a:solidFill>
                  <a:srgbClr val="9F20EF"/>
                </a:solidFill>
                <a:latin typeface="Arial"/>
                <a:cs typeface="Arial"/>
              </a:rPr>
              <a:t>1</a:t>
            </a:r>
            <a:r>
              <a:rPr sz="800" spc="6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6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554990">
              <a:lnSpc>
                <a:spcPts val="944"/>
              </a:lnSpc>
            </a:pPr>
            <a:r>
              <a:rPr sz="800" spc="5" dirty="0">
                <a:latin typeface="Arial"/>
                <a:cs typeface="Arial"/>
              </a:rPr>
              <a:t>&lt;</a:t>
            </a:r>
            <a:r>
              <a:rPr sz="800" spc="5" dirty="0">
                <a:latin typeface="Courier New"/>
                <a:cs typeface="Courier New"/>
              </a:rPr>
              <a:t>div</a:t>
            </a:r>
            <a:r>
              <a:rPr sz="800" spc="-229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id</a:t>
            </a:r>
            <a:r>
              <a:rPr sz="800" spc="-229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6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65" dirty="0">
                <a:solidFill>
                  <a:srgbClr val="9F20EF"/>
                </a:solidFill>
                <a:latin typeface="Arial"/>
                <a:cs typeface="Arial"/>
              </a:rPr>
              <a:t>div</a:t>
            </a:r>
            <a:r>
              <a:rPr sz="800" i="1" spc="65" dirty="0">
                <a:solidFill>
                  <a:srgbClr val="9F20EF"/>
                </a:solidFill>
                <a:latin typeface="Arial"/>
                <a:cs typeface="Arial"/>
              </a:rPr>
              <a:t>−</a:t>
            </a:r>
            <a:r>
              <a:rPr sz="800" spc="65" dirty="0">
                <a:solidFill>
                  <a:srgbClr val="9F20EF"/>
                </a:solidFill>
                <a:latin typeface="Arial"/>
                <a:cs typeface="Arial"/>
              </a:rPr>
              <a:t>2</a:t>
            </a:r>
            <a:r>
              <a:rPr sz="800" spc="6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6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554990">
              <a:lnSpc>
                <a:spcPts val="944"/>
              </a:lnSpc>
            </a:pPr>
            <a:r>
              <a:rPr sz="800" spc="65" dirty="0">
                <a:latin typeface="Arial"/>
                <a:cs typeface="Arial"/>
              </a:rPr>
              <a:t>&lt;/</a:t>
            </a:r>
            <a:r>
              <a:rPr sz="800" spc="65" dirty="0">
                <a:latin typeface="Courier New"/>
                <a:cs typeface="Courier New"/>
              </a:rPr>
              <a:t>div</a:t>
            </a:r>
            <a:r>
              <a:rPr sz="800" spc="6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361315">
              <a:lnSpc>
                <a:spcPts val="944"/>
              </a:lnSpc>
            </a:pPr>
            <a:r>
              <a:rPr sz="800" spc="65" dirty="0">
                <a:latin typeface="Arial"/>
                <a:cs typeface="Arial"/>
              </a:rPr>
              <a:t>&lt;/</a:t>
            </a:r>
            <a:r>
              <a:rPr sz="800" spc="65" dirty="0">
                <a:latin typeface="Courier New"/>
                <a:cs typeface="Courier New"/>
              </a:rPr>
              <a:t>div</a:t>
            </a:r>
            <a:r>
              <a:rPr sz="800" spc="6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361315">
              <a:lnSpc>
                <a:spcPts val="944"/>
              </a:lnSpc>
            </a:pPr>
            <a:r>
              <a:rPr sz="800" spc="-25" dirty="0">
                <a:latin typeface="Arial"/>
                <a:cs typeface="Arial"/>
              </a:rPr>
              <a:t>&lt;</a:t>
            </a:r>
            <a:r>
              <a:rPr sz="800" spc="-25" dirty="0">
                <a:latin typeface="Courier New"/>
                <a:cs typeface="Courier New"/>
              </a:rPr>
              <a:t>script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src</a:t>
            </a:r>
            <a:r>
              <a:rPr sz="800" spc="20" dirty="0">
                <a:latin typeface="Arial"/>
                <a:cs typeface="Arial"/>
              </a:rPr>
              <a:t>=</a:t>
            </a:r>
            <a:r>
              <a:rPr sz="800" spc="20" dirty="0">
                <a:solidFill>
                  <a:srgbClr val="9F20EF"/>
                </a:solidFill>
                <a:latin typeface="Arial"/>
                <a:cs typeface="Arial"/>
              </a:rPr>
              <a:t>"jquery</a:t>
            </a:r>
            <a:r>
              <a:rPr sz="800" i="1" spc="20" dirty="0">
                <a:solidFill>
                  <a:srgbClr val="9F20EF"/>
                </a:solidFill>
                <a:latin typeface="Arial"/>
                <a:cs typeface="Arial"/>
              </a:rPr>
              <a:t>−</a:t>
            </a:r>
            <a:r>
              <a:rPr sz="800" spc="20" dirty="0">
                <a:solidFill>
                  <a:srgbClr val="9F20EF"/>
                </a:solidFill>
                <a:latin typeface="Arial"/>
                <a:cs typeface="Arial"/>
              </a:rPr>
              <a:t>2.2.3.min.js"</a:t>
            </a:r>
            <a:r>
              <a:rPr sz="800" spc="20" dirty="0">
                <a:latin typeface="Arial"/>
                <a:cs typeface="Arial"/>
              </a:rPr>
              <a:t>&gt;&lt;/</a:t>
            </a:r>
            <a:r>
              <a:rPr sz="800" spc="20" dirty="0">
                <a:latin typeface="Courier New"/>
                <a:cs typeface="Courier New"/>
              </a:rPr>
              <a:t>script</a:t>
            </a:r>
            <a:r>
              <a:rPr sz="800" spc="2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361315">
              <a:lnSpc>
                <a:spcPts val="944"/>
              </a:lnSpc>
            </a:pPr>
            <a:r>
              <a:rPr sz="800" spc="-25" dirty="0">
                <a:latin typeface="Arial"/>
                <a:cs typeface="Arial"/>
              </a:rPr>
              <a:t>&lt;</a:t>
            </a:r>
            <a:r>
              <a:rPr sz="800" spc="-25" dirty="0">
                <a:latin typeface="Courier New"/>
                <a:cs typeface="Courier New"/>
              </a:rPr>
              <a:t>script</a:t>
            </a:r>
            <a:r>
              <a:rPr sz="800" spc="-190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src</a:t>
            </a:r>
            <a:r>
              <a:rPr sz="800" spc="20" dirty="0">
                <a:latin typeface="Arial"/>
                <a:cs typeface="Arial"/>
              </a:rPr>
              <a:t>=</a:t>
            </a:r>
            <a:r>
              <a:rPr sz="800" spc="20" dirty="0">
                <a:solidFill>
                  <a:srgbClr val="9F20EF"/>
                </a:solidFill>
                <a:latin typeface="Arial"/>
                <a:cs typeface="Arial"/>
              </a:rPr>
              <a:t>"jquery.js"</a:t>
            </a:r>
            <a:r>
              <a:rPr sz="800" spc="20" dirty="0">
                <a:latin typeface="Arial"/>
                <a:cs typeface="Arial"/>
              </a:rPr>
              <a:t>&gt;&lt;/</a:t>
            </a:r>
            <a:r>
              <a:rPr sz="800" spc="20" dirty="0">
                <a:latin typeface="Courier New"/>
                <a:cs typeface="Courier New"/>
              </a:rPr>
              <a:t>script</a:t>
            </a:r>
            <a:r>
              <a:rPr sz="800" spc="2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264160">
              <a:lnSpc>
                <a:spcPts val="955"/>
              </a:lnSpc>
            </a:pPr>
            <a:r>
              <a:rPr sz="800" spc="50" dirty="0">
                <a:latin typeface="Arial"/>
                <a:cs typeface="Arial"/>
              </a:rPr>
              <a:t>&lt;/</a:t>
            </a:r>
            <a:r>
              <a:rPr sz="800" spc="50" dirty="0">
                <a:latin typeface="Courier New"/>
                <a:cs typeface="Courier New"/>
              </a:rPr>
              <a:t>body</a:t>
            </a:r>
            <a:r>
              <a:rPr sz="800" spc="5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64160">
              <a:lnSpc>
                <a:spcPts val="955"/>
              </a:lnSpc>
              <a:spcBef>
                <a:spcPts val="540"/>
              </a:spcBef>
            </a:pP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//File: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jquery.js</a:t>
            </a:r>
            <a:endParaRPr sz="800">
              <a:latin typeface="Arial"/>
              <a:cs typeface="Arial"/>
            </a:endParaRPr>
          </a:p>
          <a:p>
            <a:pPr marL="26416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40" dirty="0">
                <a:latin typeface="Courier New"/>
                <a:cs typeface="Courier New"/>
              </a:rPr>
              <a:t>lotsadivs</a:t>
            </a:r>
            <a:r>
              <a:rPr sz="800" spc="-40" dirty="0">
                <a:latin typeface="Arial"/>
                <a:cs typeface="Arial"/>
              </a:rPr>
              <a:t>()</a:t>
            </a:r>
            <a:r>
              <a:rPr sz="800" spc="-11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361315">
              <a:lnSpc>
                <a:spcPts val="944"/>
              </a:lnSpc>
            </a:pPr>
            <a:r>
              <a:rPr sz="800" spc="-20" dirty="0">
                <a:latin typeface="Courier New"/>
                <a:cs typeface="Courier New"/>
              </a:rPr>
              <a:t>console</a:t>
            </a:r>
            <a:r>
              <a:rPr sz="800" spc="-20" dirty="0">
                <a:latin typeface="Arial"/>
                <a:cs typeface="Arial"/>
              </a:rPr>
              <a:t>.</a:t>
            </a:r>
            <a:r>
              <a:rPr sz="800" spc="-20" dirty="0">
                <a:latin typeface="Courier New"/>
                <a:cs typeface="Courier New"/>
              </a:rPr>
              <a:t>log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spc="-20" dirty="0">
                <a:latin typeface="Courier New"/>
                <a:cs typeface="Courier New"/>
              </a:rPr>
              <a:t>$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spc="-2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20" dirty="0">
                <a:solidFill>
                  <a:srgbClr val="9F20EF"/>
                </a:solidFill>
                <a:latin typeface="Arial"/>
                <a:cs typeface="Arial"/>
              </a:rPr>
              <a:t>div</a:t>
            </a:r>
            <a:r>
              <a:rPr sz="800" spc="-2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20" dirty="0">
                <a:latin typeface="Arial"/>
                <a:cs typeface="Arial"/>
              </a:rPr>
              <a:t>).</a:t>
            </a:r>
            <a:r>
              <a:rPr sz="800" spc="-20" dirty="0">
                <a:latin typeface="Courier New"/>
                <a:cs typeface="Courier New"/>
              </a:rPr>
              <a:t>length</a:t>
            </a:r>
            <a:r>
              <a:rPr sz="800" spc="-2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26416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313055">
              <a:lnSpc>
                <a:spcPts val="955"/>
              </a:lnSpc>
              <a:spcBef>
                <a:spcPts val="540"/>
              </a:spcBef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20" dirty="0">
                <a:solidFill>
                  <a:srgbClr val="218A21"/>
                </a:solidFill>
                <a:latin typeface="Arial"/>
                <a:cs typeface="Arial"/>
              </a:rPr>
              <a:t>output</a:t>
            </a:r>
            <a:endParaRPr sz="800">
              <a:latin typeface="Arial"/>
              <a:cs typeface="Arial"/>
            </a:endParaRPr>
          </a:p>
          <a:p>
            <a:pPr marL="313055">
              <a:lnSpc>
                <a:spcPts val="955"/>
              </a:lnSpc>
            </a:pPr>
            <a:r>
              <a:rPr sz="800" spc="10" dirty="0">
                <a:latin typeface="Arial"/>
                <a:cs typeface="Arial"/>
              </a:rPr>
              <a:t>[</a:t>
            </a:r>
            <a:r>
              <a:rPr sz="800" spc="10" dirty="0">
                <a:latin typeface="Courier New"/>
                <a:cs typeface="Courier New"/>
              </a:rPr>
              <a:t>div</a:t>
            </a:r>
            <a:r>
              <a:rPr sz="800" spc="10" dirty="0">
                <a:latin typeface="Arial"/>
                <a:cs typeface="Arial"/>
              </a:rPr>
              <a:t>#</a:t>
            </a:r>
            <a:r>
              <a:rPr sz="800" spc="10" dirty="0">
                <a:latin typeface="Courier New"/>
                <a:cs typeface="Courier New"/>
              </a:rPr>
              <a:t>div</a:t>
            </a:r>
            <a:r>
              <a:rPr sz="800" i="1" spc="10" dirty="0">
                <a:latin typeface="Arial"/>
                <a:cs typeface="Arial"/>
              </a:rPr>
              <a:t>−</a:t>
            </a:r>
            <a:r>
              <a:rPr sz="800" spc="10" dirty="0">
                <a:latin typeface="Arial"/>
                <a:cs typeface="Arial"/>
              </a:rPr>
              <a:t>1, </a:t>
            </a:r>
            <a:r>
              <a:rPr sz="800" spc="10" dirty="0">
                <a:latin typeface="Courier New"/>
                <a:cs typeface="Courier New"/>
              </a:rPr>
              <a:t>div</a:t>
            </a:r>
            <a:r>
              <a:rPr sz="800" spc="10" dirty="0">
                <a:latin typeface="Arial"/>
                <a:cs typeface="Arial"/>
              </a:rPr>
              <a:t>#</a:t>
            </a:r>
            <a:r>
              <a:rPr sz="800" spc="10" dirty="0">
                <a:latin typeface="Courier New"/>
                <a:cs typeface="Courier New"/>
              </a:rPr>
              <a:t>div</a:t>
            </a:r>
            <a:r>
              <a:rPr sz="800" i="1" spc="10" dirty="0">
                <a:latin typeface="Arial"/>
                <a:cs typeface="Arial"/>
              </a:rPr>
              <a:t>−</a:t>
            </a:r>
            <a:r>
              <a:rPr sz="800" spc="10" dirty="0">
                <a:latin typeface="Arial"/>
                <a:cs typeface="Arial"/>
              </a:rPr>
              <a:t>2, ...</a:t>
            </a:r>
            <a:r>
              <a:rPr sz="800" spc="140" dirty="0">
                <a:latin typeface="Arial"/>
                <a:cs typeface="Arial"/>
              </a:rPr>
              <a:t> </a:t>
            </a:r>
            <a:r>
              <a:rPr sz="800" spc="-20" dirty="0">
                <a:latin typeface="Courier New"/>
                <a:cs typeface="Courier New"/>
              </a:rPr>
              <a:t>selector</a:t>
            </a:r>
            <a:r>
              <a:rPr sz="800" spc="-20" dirty="0">
                <a:latin typeface="Arial"/>
                <a:cs typeface="Arial"/>
              </a:rPr>
              <a:t>:</a:t>
            </a:r>
            <a:r>
              <a:rPr sz="800" spc="-20" dirty="0">
                <a:solidFill>
                  <a:srgbClr val="9F20EF"/>
                </a:solidFill>
                <a:latin typeface="Arial"/>
                <a:cs typeface="Arial"/>
              </a:rPr>
              <a:t>"div"</a:t>
            </a:r>
            <a:r>
              <a:rPr sz="800" spc="-20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5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jQuery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5" dirty="0"/>
              <a:t>Method </a:t>
            </a:r>
            <a:r>
              <a:rPr sz="900" spc="-30" dirty="0"/>
              <a:t>chaining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189203" y="803541"/>
            <a:ext cx="2823845" cy="82550"/>
          </a:xfrm>
          <a:custGeom>
            <a:avLst/>
            <a:gdLst/>
            <a:ahLst/>
            <a:cxnLst/>
            <a:rect l="l" t="t" r="r" b="b"/>
            <a:pathLst>
              <a:path w="2823845" h="82550">
                <a:moveTo>
                  <a:pt x="277242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823225" y="82384"/>
                </a:lnTo>
                <a:lnTo>
                  <a:pt x="2823225" y="50800"/>
                </a:lnTo>
                <a:lnTo>
                  <a:pt x="2819216" y="31075"/>
                </a:lnTo>
                <a:lnTo>
                  <a:pt x="2808302" y="14922"/>
                </a:lnTo>
                <a:lnTo>
                  <a:pt x="2792149" y="4008"/>
                </a:lnTo>
                <a:lnTo>
                  <a:pt x="2772424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0004" y="2821711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8928" y="2809011"/>
            <a:ext cx="11426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805" y="2859811"/>
            <a:ext cx="2670823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12429" y="854100"/>
            <a:ext cx="5075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12429" y="904872"/>
            <a:ext cx="50759" cy="19168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9203" y="847935"/>
            <a:ext cx="2823845" cy="2025014"/>
          </a:xfrm>
          <a:custGeom>
            <a:avLst/>
            <a:gdLst/>
            <a:ahLst/>
            <a:cxnLst/>
            <a:rect l="l" t="t" r="r" b="b"/>
            <a:pathLst>
              <a:path w="2823845" h="2025014">
                <a:moveTo>
                  <a:pt x="2823225" y="0"/>
                </a:moveTo>
                <a:lnTo>
                  <a:pt x="0" y="0"/>
                </a:lnTo>
                <a:lnTo>
                  <a:pt x="0" y="1973776"/>
                </a:lnTo>
                <a:lnTo>
                  <a:pt x="4008" y="1993500"/>
                </a:lnTo>
                <a:lnTo>
                  <a:pt x="14922" y="2009653"/>
                </a:lnTo>
                <a:lnTo>
                  <a:pt x="31075" y="2020568"/>
                </a:lnTo>
                <a:lnTo>
                  <a:pt x="50800" y="2024576"/>
                </a:lnTo>
                <a:lnTo>
                  <a:pt x="2772424" y="2024576"/>
                </a:lnTo>
                <a:lnTo>
                  <a:pt x="2792149" y="2020568"/>
                </a:lnTo>
                <a:lnTo>
                  <a:pt x="2808302" y="2009653"/>
                </a:lnTo>
                <a:lnTo>
                  <a:pt x="2819216" y="1993500"/>
                </a:lnTo>
                <a:lnTo>
                  <a:pt x="2823225" y="1973776"/>
                </a:lnTo>
                <a:lnTo>
                  <a:pt x="2823225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2429" y="892172"/>
            <a:ext cx="0" cy="1948814"/>
          </a:xfrm>
          <a:custGeom>
            <a:avLst/>
            <a:gdLst/>
            <a:ahLst/>
            <a:cxnLst/>
            <a:rect l="l" t="t" r="r" b="b"/>
            <a:pathLst>
              <a:path h="1948814">
                <a:moveTo>
                  <a:pt x="0" y="194858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2429" y="87947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12429" y="86677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12429" y="85407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7304" y="931722"/>
            <a:ext cx="2322830" cy="1821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80" dirty="0">
                <a:solidFill>
                  <a:srgbClr val="218A21"/>
                </a:solidFill>
                <a:latin typeface="Arial"/>
                <a:cs typeface="Arial"/>
              </a:rPr>
              <a:t>//html</a:t>
            </a:r>
            <a:endParaRPr sz="800">
              <a:latin typeface="Arial"/>
              <a:cs typeface="Arial"/>
            </a:endParaRPr>
          </a:p>
          <a:p>
            <a:pPr marR="1713230" algn="ctr">
              <a:lnSpc>
                <a:spcPts val="944"/>
              </a:lnSpc>
            </a:pPr>
            <a:r>
              <a:rPr sz="800" spc="25" dirty="0">
                <a:latin typeface="Arial"/>
                <a:cs typeface="Arial"/>
              </a:rPr>
              <a:t>&lt;</a:t>
            </a:r>
            <a:r>
              <a:rPr sz="800" spc="25" dirty="0">
                <a:latin typeface="Courier New"/>
                <a:cs typeface="Courier New"/>
              </a:rPr>
              <a:t>body</a:t>
            </a:r>
            <a:r>
              <a:rPr sz="800" spc="2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65" dirty="0">
                <a:latin typeface="Arial"/>
                <a:cs typeface="Arial"/>
              </a:rPr>
              <a:t>&lt;</a:t>
            </a:r>
            <a:r>
              <a:rPr sz="800" spc="65" dirty="0">
                <a:latin typeface="Courier New"/>
                <a:cs typeface="Courier New"/>
              </a:rPr>
              <a:t>p</a:t>
            </a:r>
            <a:r>
              <a:rPr sz="800" spc="-235" dirty="0">
                <a:latin typeface="Courier New"/>
                <a:cs typeface="Courier New"/>
              </a:rPr>
              <a:t> </a:t>
            </a:r>
            <a:r>
              <a:rPr sz="800" spc="25" dirty="0">
                <a:latin typeface="Courier New"/>
                <a:cs typeface="Courier New"/>
              </a:rPr>
              <a:t>id</a:t>
            </a:r>
            <a:r>
              <a:rPr sz="800" spc="25" dirty="0">
                <a:latin typeface="Arial"/>
                <a:cs typeface="Arial"/>
              </a:rPr>
              <a:t>=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"p1"</a:t>
            </a:r>
            <a:r>
              <a:rPr sz="800" spc="25" dirty="0">
                <a:latin typeface="Arial"/>
                <a:cs typeface="Arial"/>
              </a:rPr>
              <a:t>&gt;</a:t>
            </a:r>
            <a:r>
              <a:rPr sz="800" spc="25" dirty="0">
                <a:latin typeface="Courier New"/>
                <a:cs typeface="Courier New"/>
              </a:rPr>
              <a:t>Sliding</a:t>
            </a:r>
            <a:r>
              <a:rPr sz="800" spc="25" dirty="0">
                <a:latin typeface="Arial"/>
                <a:cs typeface="Arial"/>
              </a:rPr>
              <a:t>&lt;/</a:t>
            </a:r>
            <a:r>
              <a:rPr sz="800" spc="25" dirty="0">
                <a:latin typeface="Courier New"/>
                <a:cs typeface="Courier New"/>
              </a:rPr>
              <a:t>p</a:t>
            </a:r>
            <a:r>
              <a:rPr sz="800" spc="2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55"/>
              </a:lnSpc>
            </a:pPr>
            <a:r>
              <a:rPr sz="800" spc="-20" dirty="0">
                <a:latin typeface="Arial"/>
                <a:cs typeface="Arial"/>
              </a:rPr>
              <a:t>&lt;</a:t>
            </a:r>
            <a:r>
              <a:rPr sz="800" spc="-20" dirty="0">
                <a:latin typeface="Courier New"/>
                <a:cs typeface="Courier New"/>
              </a:rPr>
              <a:t>button</a:t>
            </a:r>
            <a:r>
              <a:rPr sz="800" spc="-20" dirty="0">
                <a:latin typeface="Arial"/>
                <a:cs typeface="Arial"/>
              </a:rPr>
              <a:t>&gt;</a:t>
            </a:r>
            <a:r>
              <a:rPr sz="800" spc="-20" dirty="0">
                <a:latin typeface="Courier New"/>
                <a:cs typeface="Courier New"/>
              </a:rPr>
              <a:t>Click</a:t>
            </a:r>
            <a:r>
              <a:rPr sz="800" spc="-265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me</a:t>
            </a:r>
            <a:r>
              <a:rPr sz="800" spc="10" dirty="0">
                <a:latin typeface="Arial"/>
                <a:cs typeface="Arial"/>
              </a:rPr>
              <a:t>&lt;/</a:t>
            </a:r>
            <a:r>
              <a:rPr sz="800" spc="10" dirty="0">
                <a:latin typeface="Courier New"/>
                <a:cs typeface="Courier New"/>
              </a:rPr>
              <a:t>button</a:t>
            </a:r>
            <a:r>
              <a:rPr sz="800" spc="1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205740">
              <a:lnSpc>
                <a:spcPts val="955"/>
              </a:lnSpc>
            </a:pPr>
            <a:r>
              <a:rPr sz="800" spc="-25" dirty="0">
                <a:latin typeface="Arial"/>
                <a:cs typeface="Arial"/>
              </a:rPr>
              <a:t>&lt;</a:t>
            </a:r>
            <a:r>
              <a:rPr sz="800" spc="-25" dirty="0">
                <a:latin typeface="Courier New"/>
                <a:cs typeface="Courier New"/>
              </a:rPr>
              <a:t>script</a:t>
            </a:r>
            <a:r>
              <a:rPr sz="800" spc="-190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src</a:t>
            </a:r>
            <a:r>
              <a:rPr sz="800" spc="20" dirty="0">
                <a:latin typeface="Arial"/>
                <a:cs typeface="Arial"/>
              </a:rPr>
              <a:t>=</a:t>
            </a:r>
            <a:r>
              <a:rPr sz="800" spc="20" dirty="0">
                <a:solidFill>
                  <a:srgbClr val="9F20EF"/>
                </a:solidFill>
                <a:latin typeface="Arial"/>
                <a:cs typeface="Arial"/>
              </a:rPr>
              <a:t>"jquery.js"</a:t>
            </a:r>
            <a:r>
              <a:rPr sz="800" spc="20" dirty="0">
                <a:latin typeface="Arial"/>
                <a:cs typeface="Arial"/>
              </a:rPr>
              <a:t>&gt;&lt;/</a:t>
            </a:r>
            <a:r>
              <a:rPr sz="800" spc="20" dirty="0">
                <a:latin typeface="Courier New"/>
                <a:cs typeface="Courier New"/>
              </a:rPr>
              <a:t>script</a:t>
            </a:r>
            <a:r>
              <a:rPr sz="800" spc="2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5" dirty="0">
                <a:latin typeface="Arial"/>
                <a:cs typeface="Arial"/>
              </a:rPr>
              <a:t>&lt;</a:t>
            </a:r>
            <a:r>
              <a:rPr sz="800" spc="5" dirty="0">
                <a:latin typeface="Courier New"/>
                <a:cs typeface="Courier New"/>
              </a:rPr>
              <a:t>script</a:t>
            </a:r>
            <a:r>
              <a:rPr sz="800" spc="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-30" dirty="0">
                <a:latin typeface="Courier New"/>
                <a:cs typeface="Courier New"/>
              </a:rPr>
              <a:t>$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latin typeface="Courier New"/>
                <a:cs typeface="Courier New"/>
              </a:rPr>
              <a:t>function</a:t>
            </a:r>
            <a:r>
              <a:rPr sz="800" spc="-30" dirty="0">
                <a:latin typeface="Arial"/>
                <a:cs typeface="Arial"/>
              </a:rPr>
              <a:t>()</a:t>
            </a:r>
            <a:endParaRPr sz="800">
              <a:latin typeface="Arial"/>
              <a:cs typeface="Arial"/>
            </a:endParaRPr>
          </a:p>
          <a:p>
            <a:pPr marR="1654810" algn="ctr">
              <a:lnSpc>
                <a:spcPts val="944"/>
              </a:lnSpc>
            </a:pP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302895">
              <a:lnSpc>
                <a:spcPts val="944"/>
              </a:lnSpc>
            </a:pPr>
            <a:r>
              <a:rPr sz="800" spc="-5" dirty="0">
                <a:latin typeface="Courier New"/>
                <a:cs typeface="Courier New"/>
              </a:rPr>
              <a:t>$</a:t>
            </a:r>
            <a:r>
              <a:rPr sz="800" spc="-5" dirty="0">
                <a:latin typeface="Arial"/>
                <a:cs typeface="Arial"/>
              </a:rPr>
              <a:t>(</a:t>
            </a:r>
            <a:r>
              <a:rPr sz="800" spc="-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5" dirty="0">
                <a:solidFill>
                  <a:srgbClr val="9F20EF"/>
                </a:solidFill>
                <a:latin typeface="Arial"/>
                <a:cs typeface="Arial"/>
              </a:rPr>
              <a:t>button</a:t>
            </a:r>
            <a:r>
              <a:rPr sz="800" spc="-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5" dirty="0">
                <a:latin typeface="Arial"/>
                <a:cs typeface="Arial"/>
              </a:rPr>
              <a:t>).</a:t>
            </a:r>
            <a:r>
              <a:rPr sz="800" spc="-5" dirty="0">
                <a:latin typeface="Courier New"/>
                <a:cs typeface="Courier New"/>
              </a:rPr>
              <a:t>click</a:t>
            </a:r>
            <a:r>
              <a:rPr sz="800" spc="-5" dirty="0">
                <a:latin typeface="Arial"/>
                <a:cs typeface="Arial"/>
              </a:rPr>
              <a:t>(</a:t>
            </a:r>
            <a:r>
              <a:rPr sz="800" spc="-5" dirty="0">
                <a:latin typeface="Courier New"/>
                <a:cs typeface="Courier New"/>
              </a:rPr>
              <a:t>function</a:t>
            </a:r>
            <a:r>
              <a:rPr sz="800" spc="-5" dirty="0">
                <a:latin typeface="Arial"/>
                <a:cs typeface="Arial"/>
              </a:rPr>
              <a:t>(){</a:t>
            </a:r>
            <a:endParaRPr sz="800">
              <a:latin typeface="Arial"/>
              <a:cs typeface="Arial"/>
            </a:endParaRPr>
          </a:p>
          <a:p>
            <a:pPr marL="399415">
              <a:lnSpc>
                <a:spcPts val="944"/>
              </a:lnSpc>
            </a:pPr>
            <a:r>
              <a:rPr sz="800" spc="5" dirty="0">
                <a:latin typeface="Courier New"/>
                <a:cs typeface="Courier New"/>
              </a:rPr>
              <a:t>$</a:t>
            </a:r>
            <a:r>
              <a:rPr sz="800" spc="5" dirty="0">
                <a:latin typeface="Arial"/>
                <a:cs typeface="Arial"/>
              </a:rPr>
              <a:t>(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#p1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latin typeface="Arial"/>
                <a:cs typeface="Arial"/>
              </a:rPr>
              <a:t>).</a:t>
            </a:r>
            <a:r>
              <a:rPr sz="800" spc="5" dirty="0">
                <a:latin typeface="Courier New"/>
                <a:cs typeface="Courier New"/>
              </a:rPr>
              <a:t>css</a:t>
            </a:r>
            <a:r>
              <a:rPr sz="800" spc="5" dirty="0">
                <a:latin typeface="Arial"/>
                <a:cs typeface="Arial"/>
              </a:rPr>
              <a:t>(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color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latin typeface="Arial"/>
                <a:cs typeface="Arial"/>
              </a:rPr>
              <a:t>,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red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latin typeface="Arial"/>
                <a:cs typeface="Arial"/>
              </a:rPr>
              <a:t>).</a:t>
            </a:r>
            <a:r>
              <a:rPr sz="800" spc="5" dirty="0">
                <a:latin typeface="Courier New"/>
                <a:cs typeface="Courier New"/>
              </a:rPr>
              <a:t>slideUp</a:t>
            </a:r>
            <a:r>
              <a:rPr sz="800" spc="5" dirty="0">
                <a:latin typeface="Arial"/>
                <a:cs typeface="Arial"/>
              </a:rPr>
              <a:t>(2000);</a:t>
            </a:r>
            <a:endParaRPr sz="800">
              <a:latin typeface="Arial"/>
              <a:cs typeface="Arial"/>
            </a:endParaRPr>
          </a:p>
          <a:p>
            <a:pPr marL="302895">
              <a:lnSpc>
                <a:spcPts val="944"/>
              </a:lnSpc>
            </a:pPr>
            <a:r>
              <a:rPr sz="800" spc="75" dirty="0">
                <a:latin typeface="Arial"/>
                <a:cs typeface="Arial"/>
              </a:rPr>
              <a:t>});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75" dirty="0">
                <a:latin typeface="Arial"/>
                <a:cs typeface="Arial"/>
              </a:rPr>
              <a:t>});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25" dirty="0">
                <a:latin typeface="Arial"/>
                <a:cs typeface="Arial"/>
              </a:rPr>
              <a:t>&lt;/</a:t>
            </a:r>
            <a:r>
              <a:rPr sz="800" spc="25" dirty="0">
                <a:latin typeface="Courier New"/>
                <a:cs typeface="Courier New"/>
              </a:rPr>
              <a:t>script</a:t>
            </a:r>
            <a:r>
              <a:rPr sz="800" spc="2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R="1659255" algn="ctr">
              <a:lnSpc>
                <a:spcPts val="955"/>
              </a:lnSpc>
            </a:pPr>
            <a:r>
              <a:rPr sz="800" spc="50" dirty="0">
                <a:latin typeface="Arial"/>
                <a:cs typeface="Arial"/>
              </a:rPr>
              <a:t>&lt;/</a:t>
            </a:r>
            <a:r>
              <a:rPr sz="800" spc="50" dirty="0">
                <a:latin typeface="Courier New"/>
                <a:cs typeface="Courier New"/>
              </a:rPr>
              <a:t>body</a:t>
            </a:r>
            <a:r>
              <a:rPr sz="800" spc="5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01593" y="1003330"/>
            <a:ext cx="1166411" cy="1669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6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407441"/>
            <a:ext cx="2100580" cy="2648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Terminology</a:t>
            </a:r>
            <a:endParaRPr sz="900" dirty="0">
              <a:latin typeface="Arial"/>
              <a:cs typeface="Arial"/>
            </a:endParaRPr>
          </a:p>
          <a:p>
            <a:pPr marL="144145">
              <a:lnSpc>
                <a:spcPct val="100000"/>
              </a:lnSpc>
              <a:spcBef>
                <a:spcPts val="745"/>
              </a:spcBef>
            </a:pPr>
            <a:r>
              <a:rPr sz="1100" b="1" spc="-15" dirty="0">
                <a:latin typeface="Arial"/>
                <a:cs typeface="Arial"/>
              </a:rPr>
              <a:t>the </a:t>
            </a:r>
            <a:r>
              <a:rPr sz="1100" b="1" spc="-35" dirty="0" smtClean="0">
                <a:latin typeface="Arial"/>
                <a:cs typeface="Arial"/>
              </a:rPr>
              <a:t>jQuery</a:t>
            </a:r>
            <a:r>
              <a:rPr lang="en-IE" sz="1100" b="1" spc="160" dirty="0">
                <a:latin typeface="Arial"/>
                <a:cs typeface="Arial"/>
              </a:rPr>
              <a:t> </a:t>
            </a:r>
            <a:r>
              <a:rPr sz="1100" b="1" spc="-40" dirty="0" smtClean="0">
                <a:latin typeface="Arial"/>
                <a:cs typeface="Arial"/>
              </a:rPr>
              <a:t>function</a:t>
            </a:r>
            <a:endParaRPr sz="1100" dirty="0">
              <a:latin typeface="Arial"/>
              <a:cs typeface="Arial"/>
            </a:endParaRPr>
          </a:p>
          <a:p>
            <a:pPr marL="421640" marR="375285" indent="-16764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Char char="•"/>
              <a:tabLst>
                <a:tab pos="422275" algn="l"/>
              </a:tabLst>
            </a:pPr>
            <a:r>
              <a:rPr sz="1100" spc="15" dirty="0">
                <a:latin typeface="Arial"/>
                <a:cs typeface="Arial"/>
              </a:rPr>
              <a:t>$() </a:t>
            </a:r>
            <a:r>
              <a:rPr sz="1100" spc="-45" dirty="0">
                <a:latin typeface="Arial"/>
                <a:cs typeface="Arial"/>
              </a:rPr>
              <a:t>or </a:t>
            </a:r>
            <a:r>
              <a:rPr sz="1100" spc="-20" dirty="0">
                <a:latin typeface="Arial"/>
                <a:cs typeface="Arial"/>
              </a:rPr>
              <a:t>jQuery(): </a:t>
            </a:r>
            <a:r>
              <a:rPr sz="1100" spc="-60" dirty="0">
                <a:latin typeface="Arial"/>
                <a:cs typeface="Arial"/>
              </a:rPr>
              <a:t>single  </a:t>
            </a:r>
            <a:r>
              <a:rPr sz="1100" spc="-40" dirty="0">
                <a:latin typeface="Arial"/>
                <a:cs typeface="Arial"/>
              </a:rPr>
              <a:t>global</a:t>
            </a:r>
            <a:r>
              <a:rPr sz="1100" spc="-25" dirty="0">
                <a:latin typeface="Arial"/>
                <a:cs typeface="Arial"/>
              </a:rPr>
              <a:t> function</a:t>
            </a:r>
            <a:endParaRPr sz="1100" dirty="0">
              <a:latin typeface="Arial"/>
              <a:cs typeface="Arial"/>
            </a:endParaRPr>
          </a:p>
          <a:p>
            <a:pPr marL="144145">
              <a:lnSpc>
                <a:spcPct val="100000"/>
              </a:lnSpc>
              <a:spcBef>
                <a:spcPts val="330"/>
              </a:spcBef>
            </a:pPr>
            <a:r>
              <a:rPr sz="1100" b="1" spc="-40" dirty="0">
                <a:latin typeface="Arial"/>
                <a:cs typeface="Arial"/>
              </a:rPr>
              <a:t>a </a:t>
            </a:r>
            <a:r>
              <a:rPr sz="1100" b="1" spc="-35" dirty="0">
                <a:latin typeface="Arial"/>
                <a:cs typeface="Arial"/>
              </a:rPr>
              <a:t>jQuery</a:t>
            </a:r>
            <a:r>
              <a:rPr sz="1100" b="1" spc="170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object</a:t>
            </a:r>
            <a:endParaRPr sz="1100" dirty="0">
              <a:latin typeface="Arial"/>
              <a:cs typeface="Arial"/>
            </a:endParaRPr>
          </a:p>
          <a:p>
            <a:pPr marL="4216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422275" algn="l"/>
              </a:tabLst>
            </a:pPr>
            <a:r>
              <a:rPr sz="1100" spc="-65" dirty="0">
                <a:latin typeface="Arial"/>
                <a:cs typeface="Arial"/>
              </a:rPr>
              <a:t>is </a:t>
            </a:r>
            <a:r>
              <a:rPr sz="1100" spc="-30" dirty="0">
                <a:latin typeface="Arial"/>
                <a:cs typeface="Arial"/>
              </a:rPr>
              <a:t>object </a:t>
            </a:r>
            <a:r>
              <a:rPr sz="1100" spc="-40" dirty="0">
                <a:latin typeface="Arial"/>
                <a:cs typeface="Arial"/>
              </a:rPr>
              <a:t>returned </a:t>
            </a:r>
            <a:r>
              <a:rPr sz="1100" spc="-65" dirty="0">
                <a:latin typeface="Arial"/>
                <a:cs typeface="Arial"/>
              </a:rPr>
              <a:t>by 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$()</a:t>
            </a:r>
            <a:endParaRPr sz="1100" dirty="0">
              <a:latin typeface="Arial"/>
              <a:cs typeface="Arial"/>
            </a:endParaRPr>
          </a:p>
          <a:p>
            <a:pPr marL="144145">
              <a:lnSpc>
                <a:spcPct val="100000"/>
              </a:lnSpc>
              <a:spcBef>
                <a:spcPts val="330"/>
              </a:spcBef>
            </a:pPr>
            <a:r>
              <a:rPr sz="1100" b="1" spc="-15" dirty="0">
                <a:latin typeface="Arial"/>
                <a:cs typeface="Arial"/>
              </a:rPr>
              <a:t>the </a:t>
            </a:r>
            <a:r>
              <a:rPr sz="1100" b="1" spc="-55" dirty="0">
                <a:latin typeface="Arial"/>
                <a:cs typeface="Arial"/>
              </a:rPr>
              <a:t>selected</a:t>
            </a:r>
            <a:r>
              <a:rPr sz="1100" b="1" spc="105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elements</a:t>
            </a:r>
            <a:endParaRPr sz="1100" dirty="0">
              <a:latin typeface="Arial"/>
              <a:cs typeface="Arial"/>
            </a:endParaRPr>
          </a:p>
          <a:p>
            <a:pPr marL="421640" marR="83820" indent="-16764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Char char="•"/>
              <a:tabLst>
                <a:tab pos="422275" algn="l"/>
              </a:tabLst>
            </a:pPr>
            <a:r>
              <a:rPr sz="1100" spc="-55" dirty="0">
                <a:latin typeface="Arial"/>
                <a:cs typeface="Arial"/>
              </a:rPr>
              <a:t>determined </a:t>
            </a:r>
            <a:r>
              <a:rPr sz="1100" spc="-65" dirty="0">
                <a:latin typeface="Arial"/>
                <a:cs typeface="Arial"/>
              </a:rPr>
              <a:t>by </a:t>
            </a:r>
            <a:r>
              <a:rPr sz="1100" spc="-125" dirty="0">
                <a:latin typeface="Arial"/>
                <a:cs typeface="Arial"/>
              </a:rPr>
              <a:t>CSS </a:t>
            </a:r>
            <a:r>
              <a:rPr sz="1100" spc="-60" dirty="0">
                <a:latin typeface="Arial"/>
                <a:cs typeface="Arial"/>
              </a:rPr>
              <a:t>selector  </a:t>
            </a:r>
            <a:r>
              <a:rPr sz="1100" spc="-55" dirty="0">
                <a:latin typeface="Arial"/>
                <a:cs typeface="Arial"/>
              </a:rPr>
              <a:t>parameter </a:t>
            </a:r>
            <a:r>
              <a:rPr sz="1100" spc="-20" dirty="0">
                <a:latin typeface="Arial"/>
                <a:cs typeface="Arial"/>
              </a:rPr>
              <a:t>in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$</a:t>
            </a:r>
            <a:endParaRPr sz="1100" dirty="0">
              <a:latin typeface="Arial"/>
              <a:cs typeface="Arial"/>
            </a:endParaRPr>
          </a:p>
          <a:p>
            <a:pPr marL="144145">
              <a:lnSpc>
                <a:spcPct val="100000"/>
              </a:lnSpc>
              <a:spcBef>
                <a:spcPts val="330"/>
              </a:spcBef>
            </a:pPr>
            <a:r>
              <a:rPr sz="1100" b="1" spc="-40" dirty="0">
                <a:latin typeface="Arial"/>
                <a:cs typeface="Arial"/>
              </a:rPr>
              <a:t>a </a:t>
            </a:r>
            <a:r>
              <a:rPr sz="1100" b="1" spc="-35" dirty="0">
                <a:latin typeface="Arial"/>
                <a:cs typeface="Arial"/>
              </a:rPr>
              <a:t>jQuery</a:t>
            </a:r>
            <a:r>
              <a:rPr sz="1100" b="1" spc="18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function</a:t>
            </a:r>
            <a:endParaRPr sz="1100" dirty="0">
              <a:latin typeface="Arial"/>
              <a:cs typeface="Arial"/>
            </a:endParaRPr>
          </a:p>
          <a:p>
            <a:pPr marL="4216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422275" algn="l"/>
              </a:tabLst>
            </a:pPr>
            <a:r>
              <a:rPr sz="1100" spc="-90" dirty="0">
                <a:latin typeface="Arial"/>
                <a:cs typeface="Arial"/>
              </a:rPr>
              <a:t>a  </a:t>
            </a:r>
            <a:r>
              <a:rPr sz="1100" spc="-25" dirty="0">
                <a:latin typeface="Arial"/>
                <a:cs typeface="Arial"/>
              </a:rPr>
              <a:t>function </a:t>
            </a:r>
            <a:r>
              <a:rPr sz="1100" spc="-60" dirty="0">
                <a:latin typeface="Arial"/>
                <a:cs typeface="Arial"/>
              </a:rPr>
              <a:t>defined </a:t>
            </a:r>
            <a:r>
              <a:rPr sz="1100" spc="-5" dirty="0">
                <a:latin typeface="Arial"/>
                <a:cs typeface="Arial"/>
              </a:rPr>
              <a:t>within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$()</a:t>
            </a:r>
            <a:endParaRPr sz="1100" dirty="0">
              <a:latin typeface="Arial"/>
              <a:cs typeface="Arial"/>
            </a:endParaRPr>
          </a:p>
          <a:p>
            <a:pPr marL="144145">
              <a:lnSpc>
                <a:spcPct val="100000"/>
              </a:lnSpc>
              <a:spcBef>
                <a:spcPts val="330"/>
              </a:spcBef>
            </a:pPr>
            <a:r>
              <a:rPr sz="1100" b="1" spc="-40" dirty="0">
                <a:latin typeface="Arial"/>
                <a:cs typeface="Arial"/>
              </a:rPr>
              <a:t>a </a:t>
            </a:r>
            <a:r>
              <a:rPr sz="1100" b="1" spc="-35" dirty="0">
                <a:latin typeface="Arial"/>
                <a:cs typeface="Arial"/>
              </a:rPr>
              <a:t>jQuery</a:t>
            </a:r>
            <a:r>
              <a:rPr sz="1100" b="1" spc="165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method</a:t>
            </a:r>
            <a:endParaRPr sz="1100" dirty="0">
              <a:latin typeface="Arial"/>
              <a:cs typeface="Arial"/>
            </a:endParaRPr>
          </a:p>
          <a:p>
            <a:pPr marL="4216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422275" algn="l"/>
              </a:tabLst>
            </a:pPr>
            <a:r>
              <a:rPr sz="1100" spc="-50" dirty="0">
                <a:latin typeface="Arial"/>
                <a:cs typeface="Arial"/>
              </a:rPr>
              <a:t>bound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45" dirty="0">
                <a:latin typeface="Arial"/>
                <a:cs typeface="Arial"/>
              </a:rPr>
              <a:t>jQuery</a:t>
            </a:r>
            <a:r>
              <a:rPr sz="1100" spc="16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object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3197" y="827328"/>
            <a:ext cx="2045970" cy="82550"/>
          </a:xfrm>
          <a:custGeom>
            <a:avLst/>
            <a:gdLst/>
            <a:ahLst/>
            <a:cxnLst/>
            <a:rect l="l" t="t" r="r" b="b"/>
            <a:pathLst>
              <a:path w="2045970" h="82550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045626" y="82384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3998" y="2845498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323" y="2832798"/>
            <a:ext cx="114276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4798" y="2883598"/>
            <a:ext cx="189322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824" y="877887"/>
            <a:ext cx="50775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24" y="928659"/>
            <a:ext cx="50775" cy="19168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3197" y="871722"/>
            <a:ext cx="2045970" cy="2025014"/>
          </a:xfrm>
          <a:custGeom>
            <a:avLst/>
            <a:gdLst/>
            <a:ahLst/>
            <a:cxnLst/>
            <a:rect l="l" t="t" r="r" b="b"/>
            <a:pathLst>
              <a:path w="2045970" h="2025014">
                <a:moveTo>
                  <a:pt x="2045626" y="0"/>
                </a:moveTo>
                <a:lnTo>
                  <a:pt x="0" y="0"/>
                </a:lnTo>
                <a:lnTo>
                  <a:pt x="0" y="1973776"/>
                </a:lnTo>
                <a:lnTo>
                  <a:pt x="4008" y="1993500"/>
                </a:lnTo>
                <a:lnTo>
                  <a:pt x="14922" y="2009653"/>
                </a:lnTo>
                <a:lnTo>
                  <a:pt x="31075" y="2020568"/>
                </a:lnTo>
                <a:lnTo>
                  <a:pt x="50800" y="2024576"/>
                </a:lnTo>
                <a:lnTo>
                  <a:pt x="1994826" y="2024576"/>
                </a:lnTo>
                <a:lnTo>
                  <a:pt x="2014551" y="2020568"/>
                </a:lnTo>
                <a:lnTo>
                  <a:pt x="2030704" y="2009653"/>
                </a:lnTo>
                <a:lnTo>
                  <a:pt x="2041618" y="1993500"/>
                </a:lnTo>
                <a:lnTo>
                  <a:pt x="2045626" y="1973776"/>
                </a:lnTo>
                <a:lnTo>
                  <a:pt x="20456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824" y="915959"/>
            <a:ext cx="0" cy="1948814"/>
          </a:xfrm>
          <a:custGeom>
            <a:avLst/>
            <a:gdLst/>
            <a:ahLst/>
            <a:cxnLst/>
            <a:rect l="l" t="t" r="r" b="b"/>
            <a:pathLst>
              <a:path h="1948814">
                <a:moveTo>
                  <a:pt x="0" y="194858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24" y="9032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24" y="8905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24" y="8778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35" dirty="0"/>
              <a:t>//these </a:t>
            </a:r>
            <a:r>
              <a:rPr spc="-25" dirty="0"/>
              <a:t>2 </a:t>
            </a:r>
            <a:r>
              <a:rPr spc="-15" dirty="0"/>
              <a:t>methods </a:t>
            </a:r>
            <a:r>
              <a:rPr spc="-10" dirty="0"/>
              <a:t>exactly </a:t>
            </a:r>
            <a:r>
              <a:rPr spc="-5" dirty="0"/>
              <a:t>the </a:t>
            </a:r>
            <a:r>
              <a:rPr spc="45" dirty="0"/>
              <a:t> </a:t>
            </a:r>
            <a:r>
              <a:rPr spc="-45" dirty="0"/>
              <a:t>same</a:t>
            </a:r>
          </a:p>
          <a:p>
            <a:pPr marL="12700">
              <a:lnSpc>
                <a:spcPts val="944"/>
              </a:lnSpc>
            </a:pPr>
            <a:r>
              <a:rPr spc="-60" dirty="0">
                <a:solidFill>
                  <a:srgbClr val="000000"/>
                </a:solidFill>
                <a:latin typeface="Courier New"/>
                <a:cs typeface="Courier New"/>
              </a:rPr>
              <a:t>function </a:t>
            </a:r>
            <a:r>
              <a:rPr spc="-30" dirty="0">
                <a:solidFill>
                  <a:srgbClr val="000000"/>
                </a:solidFill>
                <a:latin typeface="Courier New"/>
                <a:cs typeface="Courier New"/>
              </a:rPr>
              <a:t>change</a:t>
            </a:r>
            <a:r>
              <a:rPr spc="-30" dirty="0">
                <a:solidFill>
                  <a:srgbClr val="000000"/>
                </a:solidFill>
              </a:rPr>
              <a:t>()</a:t>
            </a:r>
            <a:r>
              <a:rPr spc="-135" dirty="0">
                <a:solidFill>
                  <a:srgbClr val="000000"/>
                </a:solidFill>
              </a:rPr>
              <a:t> </a:t>
            </a:r>
            <a:r>
              <a:rPr spc="155" dirty="0">
                <a:solidFill>
                  <a:srgbClr val="000000"/>
                </a:solidFill>
              </a:rPr>
              <a:t>{</a:t>
            </a:r>
          </a:p>
          <a:p>
            <a:pPr marL="109220">
              <a:lnSpc>
                <a:spcPts val="944"/>
              </a:lnSpc>
            </a:pPr>
            <a:r>
              <a:rPr spc="15" dirty="0">
                <a:solidFill>
                  <a:srgbClr val="000000"/>
                </a:solidFill>
                <a:latin typeface="Courier New"/>
                <a:cs typeface="Courier New"/>
              </a:rPr>
              <a:t>$</a:t>
            </a:r>
            <a:r>
              <a:rPr spc="15" dirty="0">
                <a:solidFill>
                  <a:srgbClr val="000000"/>
                </a:solidFill>
              </a:rPr>
              <a:t>(</a:t>
            </a:r>
            <a:r>
              <a:rPr spc="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pc="15" dirty="0">
                <a:solidFill>
                  <a:srgbClr val="9F20EF"/>
                </a:solidFill>
              </a:rPr>
              <a:t>button.edit</a:t>
            </a:r>
            <a:r>
              <a:rPr spc="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pc="15" dirty="0">
                <a:solidFill>
                  <a:srgbClr val="000000"/>
                </a:solidFill>
              </a:rPr>
              <a:t>).</a:t>
            </a:r>
            <a:r>
              <a:rPr spc="15" dirty="0">
                <a:solidFill>
                  <a:srgbClr val="000000"/>
                </a:solidFill>
                <a:latin typeface="Courier New"/>
                <a:cs typeface="Courier New"/>
              </a:rPr>
              <a:t>html</a:t>
            </a:r>
            <a:r>
              <a:rPr spc="15" dirty="0">
                <a:solidFill>
                  <a:srgbClr val="000000"/>
                </a:solidFill>
              </a:rPr>
              <a:t>(</a:t>
            </a:r>
            <a:r>
              <a:rPr spc="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pc="15" dirty="0">
                <a:solidFill>
                  <a:srgbClr val="9F20EF"/>
                </a:solidFill>
              </a:rPr>
              <a:t>Next</a:t>
            </a:r>
            <a:r>
              <a:rPr spc="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pc="15" dirty="0">
                <a:solidFill>
                  <a:srgbClr val="000000"/>
                </a:solidFill>
              </a:rPr>
              <a:t>);</a:t>
            </a:r>
          </a:p>
          <a:p>
            <a:pPr marL="12700">
              <a:lnSpc>
                <a:spcPts val="955"/>
              </a:lnSpc>
            </a:pPr>
            <a:r>
              <a:rPr spc="155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pc="155" dirty="0">
              <a:solidFill>
                <a:srgbClr val="000000"/>
              </a:solidFill>
            </a:endParaRPr>
          </a:p>
          <a:p>
            <a:pPr marL="12700">
              <a:lnSpc>
                <a:spcPts val="955"/>
              </a:lnSpc>
            </a:pPr>
            <a:r>
              <a:rPr spc="-60" dirty="0">
                <a:solidFill>
                  <a:srgbClr val="000000"/>
                </a:solidFill>
                <a:latin typeface="Courier New"/>
                <a:cs typeface="Courier New"/>
              </a:rPr>
              <a:t>function </a:t>
            </a:r>
            <a:r>
              <a:rPr spc="-30" dirty="0">
                <a:solidFill>
                  <a:srgbClr val="000000"/>
                </a:solidFill>
                <a:latin typeface="Courier New"/>
                <a:cs typeface="Courier New"/>
              </a:rPr>
              <a:t>change</a:t>
            </a:r>
            <a:r>
              <a:rPr spc="-30" dirty="0">
                <a:solidFill>
                  <a:srgbClr val="000000"/>
                </a:solidFill>
              </a:rPr>
              <a:t>()</a:t>
            </a:r>
            <a:r>
              <a:rPr spc="-135" dirty="0">
                <a:solidFill>
                  <a:srgbClr val="000000"/>
                </a:solidFill>
              </a:rPr>
              <a:t> </a:t>
            </a:r>
            <a:r>
              <a:rPr spc="155" dirty="0">
                <a:solidFill>
                  <a:srgbClr val="000000"/>
                </a:solidFill>
              </a:rPr>
              <a:t>{</a:t>
            </a:r>
          </a:p>
          <a:p>
            <a:pPr marL="109220">
              <a:lnSpc>
                <a:spcPts val="944"/>
              </a:lnSpc>
            </a:pPr>
            <a:r>
              <a:rPr spc="5" dirty="0">
                <a:solidFill>
                  <a:srgbClr val="000000"/>
                </a:solidFill>
                <a:latin typeface="Courier New"/>
                <a:cs typeface="Courier New"/>
              </a:rPr>
              <a:t>jQuery</a:t>
            </a:r>
            <a:r>
              <a:rPr spc="5" dirty="0">
                <a:solidFill>
                  <a:srgbClr val="000000"/>
                </a:solidFill>
              </a:rPr>
              <a:t>(</a:t>
            </a:r>
            <a:r>
              <a:rPr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pc="5" dirty="0">
                <a:solidFill>
                  <a:srgbClr val="9F20EF"/>
                </a:solidFill>
              </a:rPr>
              <a:t>button.edit</a:t>
            </a:r>
            <a:r>
              <a:rPr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pc="5" dirty="0">
                <a:solidFill>
                  <a:srgbClr val="000000"/>
                </a:solidFill>
              </a:rPr>
              <a:t>).</a:t>
            </a:r>
            <a:r>
              <a:rPr spc="5" dirty="0">
                <a:solidFill>
                  <a:srgbClr val="000000"/>
                </a:solidFill>
                <a:latin typeface="Courier New"/>
                <a:cs typeface="Courier New"/>
              </a:rPr>
              <a:t>html</a:t>
            </a:r>
            <a:r>
              <a:rPr spc="5" dirty="0">
                <a:solidFill>
                  <a:srgbClr val="000000"/>
                </a:solidFill>
              </a:rPr>
              <a:t>(</a:t>
            </a:r>
            <a:r>
              <a:rPr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pc="5" dirty="0">
                <a:solidFill>
                  <a:srgbClr val="9F20EF"/>
                </a:solidFill>
              </a:rPr>
              <a:t>Next</a:t>
            </a:r>
            <a:r>
              <a:rPr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pc="5" dirty="0">
                <a:solidFill>
                  <a:srgbClr val="000000"/>
                </a:solidFill>
              </a:rPr>
              <a:t>);</a:t>
            </a:r>
          </a:p>
          <a:p>
            <a:pPr marL="12700">
              <a:lnSpc>
                <a:spcPts val="944"/>
              </a:lnSpc>
            </a:pPr>
            <a:r>
              <a:rPr spc="155" dirty="0">
                <a:solidFill>
                  <a:srgbClr val="000000"/>
                </a:solidFill>
              </a:rPr>
              <a:t>}</a:t>
            </a:r>
          </a:p>
          <a:p>
            <a:pPr marL="265430" marR="34925" indent="-253365">
              <a:lnSpc>
                <a:spcPts val="950"/>
              </a:lnSpc>
              <a:spcBef>
                <a:spcPts val="30"/>
              </a:spcBef>
            </a:pPr>
            <a:r>
              <a:rPr spc="45" dirty="0"/>
              <a:t>//jQuery </a:t>
            </a:r>
            <a:r>
              <a:rPr spc="5" dirty="0"/>
              <a:t>function: </a:t>
            </a:r>
            <a:r>
              <a:rPr spc="-20" dirty="0"/>
              <a:t>invoke </a:t>
            </a:r>
            <a:r>
              <a:rPr spc="-5" dirty="0"/>
              <a:t>func </a:t>
            </a:r>
            <a:r>
              <a:rPr dirty="0"/>
              <a:t>for </a:t>
            </a:r>
            <a:r>
              <a:rPr spc="-35" dirty="0"/>
              <a:t>each  </a:t>
            </a:r>
            <a:r>
              <a:rPr spc="-15" dirty="0"/>
              <a:t>element </a:t>
            </a:r>
            <a:r>
              <a:rPr spc="5" dirty="0"/>
              <a:t>of</a:t>
            </a:r>
            <a:r>
              <a:rPr spc="55" dirty="0"/>
              <a:t> </a:t>
            </a:r>
            <a:r>
              <a:rPr spc="-25" dirty="0"/>
              <a:t>array</a:t>
            </a:r>
          </a:p>
          <a:p>
            <a:pPr marL="12700">
              <a:lnSpc>
                <a:spcPts val="915"/>
              </a:lnSpc>
            </a:pPr>
            <a:r>
              <a:rPr spc="-40" dirty="0">
                <a:solidFill>
                  <a:srgbClr val="000000"/>
                </a:solidFill>
                <a:latin typeface="Courier New"/>
                <a:cs typeface="Courier New"/>
              </a:rPr>
              <a:t>$</a:t>
            </a:r>
            <a:r>
              <a:rPr spc="-40" dirty="0">
                <a:solidFill>
                  <a:srgbClr val="000000"/>
                </a:solidFill>
              </a:rPr>
              <a:t>.</a:t>
            </a:r>
            <a:r>
              <a:rPr spc="-40" dirty="0">
                <a:solidFill>
                  <a:srgbClr val="000000"/>
                </a:solidFill>
                <a:latin typeface="Courier New"/>
                <a:cs typeface="Courier New"/>
              </a:rPr>
              <a:t>each</a:t>
            </a:r>
            <a:r>
              <a:rPr spc="-40" dirty="0">
                <a:solidFill>
                  <a:srgbClr val="000000"/>
                </a:solidFill>
              </a:rPr>
              <a:t>(</a:t>
            </a:r>
            <a:r>
              <a:rPr spc="-40" dirty="0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spc="-40" dirty="0">
                <a:solidFill>
                  <a:srgbClr val="000000"/>
                </a:solidFill>
              </a:rPr>
              <a:t>,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  <a:latin typeface="Courier New"/>
                <a:cs typeface="Courier New"/>
              </a:rPr>
              <a:t>func</a:t>
            </a:r>
            <a:r>
              <a:rPr spc="-3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pc="-30" dirty="0">
              <a:solidFill>
                <a:srgbClr val="000000"/>
              </a:solidFill>
            </a:endParaRPr>
          </a:p>
          <a:p>
            <a:pPr marL="265430" marR="5080" indent="-253365">
              <a:lnSpc>
                <a:spcPts val="950"/>
              </a:lnSpc>
            </a:pPr>
            <a:r>
              <a:rPr spc="45" dirty="0"/>
              <a:t>//jQuery </a:t>
            </a:r>
            <a:r>
              <a:rPr spc="-5" dirty="0"/>
              <a:t>method: </a:t>
            </a:r>
            <a:r>
              <a:rPr spc="-20" dirty="0"/>
              <a:t>invoke </a:t>
            </a:r>
            <a:r>
              <a:rPr spc="-10" dirty="0"/>
              <a:t>func2 </a:t>
            </a:r>
            <a:r>
              <a:rPr spc="-35" dirty="0"/>
              <a:t>once </a:t>
            </a:r>
            <a:r>
              <a:rPr dirty="0"/>
              <a:t>for  </a:t>
            </a:r>
            <a:r>
              <a:rPr spc="-35" dirty="0"/>
              <a:t>each </a:t>
            </a:r>
            <a:r>
              <a:rPr spc="-30" dirty="0"/>
              <a:t>selected</a:t>
            </a:r>
            <a:r>
              <a:rPr spc="85" dirty="0"/>
              <a:t> </a:t>
            </a:r>
            <a:r>
              <a:rPr spc="-15" dirty="0"/>
              <a:t>element</a:t>
            </a:r>
          </a:p>
          <a:p>
            <a:pPr marL="12700">
              <a:lnSpc>
                <a:spcPts val="915"/>
              </a:lnSpc>
            </a:pP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$</a:t>
            </a:r>
            <a:r>
              <a:rPr spc="-10" dirty="0">
                <a:solidFill>
                  <a:srgbClr val="000000"/>
                </a:solidFill>
              </a:rPr>
              <a:t>(</a:t>
            </a:r>
            <a:r>
              <a:rPr spc="-1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pc="-10" dirty="0">
                <a:solidFill>
                  <a:srgbClr val="9F20EF"/>
                </a:solidFill>
              </a:rPr>
              <a:t>a</a:t>
            </a:r>
            <a:r>
              <a:rPr spc="-1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pc="-10" dirty="0">
                <a:solidFill>
                  <a:srgbClr val="000000"/>
                </a:solidFill>
              </a:rPr>
              <a:t>).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each</a:t>
            </a:r>
            <a:r>
              <a:rPr spc="-10" dirty="0">
                <a:solidFill>
                  <a:srgbClr val="000000"/>
                </a:solidFill>
              </a:rPr>
              <a:t>(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func2</a:t>
            </a:r>
            <a:r>
              <a:rPr spc="-1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7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jQuery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5" dirty="0"/>
              <a:t>$array.each()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768985"/>
            <a:ext cx="3110439" cy="2142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8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jQuery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5" dirty="0"/>
              <a:t>$(array).each()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626902"/>
            <a:ext cx="3110426" cy="2497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9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1415</Words>
  <Application>Microsoft Macintosh PowerPoint</Application>
  <PresentationFormat>Custom</PresentationFormat>
  <Paragraphs>294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 Unicode MS</vt:lpstr>
      <vt:lpstr>Calibri</vt:lpstr>
      <vt:lpstr>Courier New</vt:lpstr>
      <vt:lpstr>Helvetica Neue</vt:lpstr>
      <vt:lpstr>Times New Roman</vt:lpstr>
      <vt:lpstr>Arial</vt:lpstr>
      <vt:lpstr>Office Theme</vt:lpstr>
      <vt:lpstr>JavaScript Introduction Topic discussed</vt:lpstr>
      <vt:lpstr>jQuery Introduction</vt:lpstr>
      <vt:lpstr>jQuery</vt:lpstr>
      <vt:lpstr>jQuery Focus</vt:lpstr>
      <vt:lpstr>jQuery</vt:lpstr>
      <vt:lpstr>jQuery Method chaining</vt:lpstr>
      <vt:lpstr>jQuery</vt:lpstr>
      <vt:lpstr>jQuery $array.each()</vt:lpstr>
      <vt:lpstr>jQuery $(array).each()</vt:lpstr>
      <vt:lpstr>jQuery $.each() methods comparison</vt:lpstr>
      <vt:lpstr>jQuery How to Obtain</vt:lpstr>
      <vt:lpstr>JavaScript JQuery source - development  usage</vt:lpstr>
      <vt:lpstr>JavaScript Minified jQuery</vt:lpstr>
      <vt:lpstr>JavaScript</vt:lpstr>
      <vt:lpstr>JavaScript Obfuscated</vt:lpstr>
      <vt:lpstr>JavaScript Scope  - Window object</vt:lpstr>
      <vt:lpstr>jQuery Invoking $() function</vt:lpstr>
      <vt:lpstr>jQuery Invoking $() function</vt:lpstr>
      <vt:lpstr>jQuery Immediately-Invoked Function Expression  (IIFE)</vt:lpstr>
      <vt:lpstr>jQuery Execute function when document  loaded</vt:lpstr>
      <vt:lpstr>Summary</vt:lpstr>
      <vt:lpstr>jQuery Statistics – Peak JQuery</vt:lpstr>
      <vt:lpstr>jQuery Statistics</vt:lpstr>
      <vt:lpstr>jQuery Statistics</vt:lpstr>
      <vt:lpstr>https://blog.garstasio.com/you-dont-need-jquery/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Lecture 3c (jQuery)</dc:title>
  <dc:creator>Waterford Institute of Technology</dc:creator>
  <cp:lastModifiedBy>Eamonn Deleastar</cp:lastModifiedBy>
  <cp:revision>6</cp:revision>
  <cp:lastPrinted>2016-09-10T09:40:44Z</cp:lastPrinted>
  <dcterms:created xsi:type="dcterms:W3CDTF">2016-07-11T10:49:33Z</dcterms:created>
  <dcterms:modified xsi:type="dcterms:W3CDTF">2017-09-12T06:03:36Z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2016-06-18T00:00:00Z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2016-07-11T00:00:00Z</vt:filetime>
  </property>
</Properties>
</file>