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07" r:id="rId3"/>
    <p:sldId id="291" r:id="rId4"/>
    <p:sldId id="306" r:id="rId5"/>
    <p:sldId id="295" r:id="rId6"/>
    <p:sldId id="296" r:id="rId7"/>
    <p:sldId id="297" r:id="rId8"/>
    <p:sldId id="298" r:id="rId9"/>
    <p:sldId id="299" r:id="rId10"/>
    <p:sldId id="300" r:id="rId11"/>
    <p:sldId id="301" r:id="rId12"/>
    <p:sldId id="302" r:id="rId13"/>
    <p:sldId id="303" r:id="rId14"/>
    <p:sldId id="293" r:id="rId15"/>
    <p:sldId id="304" r:id="rId16"/>
    <p:sldId id="305" r:id="rId17"/>
    <p:sldId id="308" r:id="rId18"/>
    <p:sldId id="292" r:id="rId19"/>
    <p:sldId id="294" r:id="rId20"/>
    <p:sldId id="309" r:id="rId21"/>
    <p:sldId id="312" r:id="rId22"/>
    <p:sldId id="310" r:id="rId23"/>
    <p:sldId id="311" r:id="rId24"/>
    <p:sldId id="313"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3" autoAdjust="0"/>
    <p:restoredTop sz="55008" autoAdjust="0"/>
  </p:normalViewPr>
  <p:slideViewPr>
    <p:cSldViewPr snapToGrid="0">
      <p:cViewPr varScale="1">
        <p:scale>
          <a:sx n="36" d="100"/>
          <a:sy n="36" d="100"/>
        </p:scale>
        <p:origin x="54" y="198"/>
      </p:cViewPr>
      <p:guideLst>
        <p:guide orient="horz" pos="2160"/>
        <p:guide pos="3840"/>
      </p:guideLst>
    </p:cSldViewPr>
  </p:slideViewPr>
  <p:outlineViewPr>
    <p:cViewPr>
      <p:scale>
        <a:sx n="33" d="100"/>
        <a:sy n="33" d="100"/>
      </p:scale>
      <p:origin x="0" y="-4296"/>
    </p:cViewPr>
  </p:outlineViewPr>
  <p:notesTextViewPr>
    <p:cViewPr>
      <p:scale>
        <a:sx n="1" d="1"/>
        <a:sy n="1" d="1"/>
      </p:scale>
      <p:origin x="0" y="0"/>
    </p:cViewPr>
  </p:notesTextViewPr>
  <p:notesViewPr>
    <p:cSldViewPr snapToGrid="0">
      <p:cViewPr varScale="1">
        <p:scale>
          <a:sx n="60" d="100"/>
          <a:sy n="60" d="100"/>
        </p:scale>
        <p:origin x="250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51EF-3919-4E89-B361-26DF3E5E7030}" type="datetimeFigureOut">
              <a:rPr lang="en-IE" smtClean="0"/>
              <a:t>07/04/2016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FDAA6-28D4-4051-B0AA-0EC9CFCFC678}" type="slidenum">
              <a:rPr lang="en-IE" smtClean="0"/>
              <a:t>‹#›</a:t>
            </a:fld>
            <a:endParaRPr lang="en-IE"/>
          </a:p>
        </p:txBody>
      </p:sp>
    </p:spTree>
    <p:extLst>
      <p:ext uri="{BB962C8B-B14F-4D97-AF65-F5344CB8AC3E}">
        <p14:creationId xmlns:p14="http://schemas.microsoft.com/office/powerpoint/2010/main" val="24557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Concurrency: most of the time multi user environ they work on different bits of data, but sometimes multiple people work on the same bit of data. We then have to worry about coordinating these interactions to avoid such things as double</a:t>
            </a:r>
            <a:r>
              <a:rPr lang="en-IE" baseline="0" dirty="0" smtClean="0"/>
              <a:t> booking a theatre seat.</a:t>
            </a:r>
          </a:p>
          <a:p>
            <a:r>
              <a:rPr lang="en-IE" baseline="0" dirty="0" smtClean="0"/>
              <a:t>Concurrency is notoriously difficult to manage. Relational databases help handle this by controlling all access to their data through transaction management.</a:t>
            </a:r>
          </a:p>
          <a:p>
            <a:endParaRPr lang="en-IE" baseline="0" dirty="0" smtClean="0"/>
          </a:p>
        </p:txBody>
      </p:sp>
      <p:sp>
        <p:nvSpPr>
          <p:cNvPr id="4" name="Slide Number Placeholder 3"/>
          <p:cNvSpPr>
            <a:spLocks noGrp="1"/>
          </p:cNvSpPr>
          <p:nvPr>
            <p:ph type="sldNum" sz="quarter" idx="10"/>
          </p:nvPr>
        </p:nvSpPr>
        <p:spPr/>
        <p:txBody>
          <a:bodyPr/>
          <a:lstStyle/>
          <a:p>
            <a:fld id="{E47FDAA6-28D4-4051-B0AA-0EC9CFCFC678}" type="slidenum">
              <a:rPr lang="en-IE" smtClean="0"/>
              <a:t>5</a:t>
            </a:fld>
            <a:endParaRPr lang="en-IE"/>
          </a:p>
        </p:txBody>
      </p:sp>
    </p:spTree>
    <p:extLst>
      <p:ext uri="{BB962C8B-B14F-4D97-AF65-F5344CB8AC3E}">
        <p14:creationId xmlns:p14="http://schemas.microsoft.com/office/powerpoint/2010/main" val="25939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Relational </a:t>
            </a:r>
            <a:r>
              <a:rPr lang="en-IE" dirty="0" err="1" smtClean="0"/>
              <a:t>dbs</a:t>
            </a:r>
            <a:r>
              <a:rPr lang="en-IE" dirty="0" smtClean="0"/>
              <a:t> by no means </a:t>
            </a:r>
            <a:r>
              <a:rPr lang="en-IE" dirty="0" err="1" smtClean="0"/>
              <a:t>perfec</a:t>
            </a:r>
            <a:endParaRPr lang="en-IE" dirty="0"/>
          </a:p>
        </p:txBody>
      </p:sp>
      <p:sp>
        <p:nvSpPr>
          <p:cNvPr id="4" name="Slide Number Placeholder 3"/>
          <p:cNvSpPr>
            <a:spLocks noGrp="1"/>
          </p:cNvSpPr>
          <p:nvPr>
            <p:ph type="sldNum" sz="quarter" idx="10"/>
          </p:nvPr>
        </p:nvSpPr>
        <p:spPr/>
        <p:txBody>
          <a:bodyPr/>
          <a:lstStyle/>
          <a:p>
            <a:fld id="{E47FDAA6-28D4-4051-B0AA-0EC9CFCFC678}" type="slidenum">
              <a:rPr lang="en-IE" smtClean="0"/>
              <a:t>6</a:t>
            </a:fld>
            <a:endParaRPr lang="en-IE"/>
          </a:p>
        </p:txBody>
      </p:sp>
    </p:spTree>
    <p:extLst>
      <p:ext uri="{BB962C8B-B14F-4D97-AF65-F5344CB8AC3E}">
        <p14:creationId xmlns:p14="http://schemas.microsoft.com/office/powerpoint/2010/main" val="9731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Application </a:t>
            </a:r>
            <a:r>
              <a:rPr lang="en-IE" dirty="0" err="1" smtClean="0"/>
              <a:t>db</a:t>
            </a:r>
            <a:r>
              <a:rPr lang="en-IE" dirty="0" smtClean="0"/>
              <a:t>: only the team using the app needs to know about the </a:t>
            </a:r>
            <a:r>
              <a:rPr lang="en-IE" dirty="0" err="1" smtClean="0"/>
              <a:t>db</a:t>
            </a:r>
            <a:r>
              <a:rPr lang="en-IE" dirty="0" smtClean="0"/>
              <a:t> structure, makes it easier</a:t>
            </a:r>
            <a:r>
              <a:rPr lang="en-IE" baseline="0" dirty="0" smtClean="0"/>
              <a:t> to maintain and evolve the schema. Team controls the </a:t>
            </a:r>
            <a:r>
              <a:rPr lang="en-IE" baseline="0" dirty="0" err="1" smtClean="0"/>
              <a:t>db</a:t>
            </a:r>
            <a:r>
              <a:rPr lang="en-IE" baseline="0" dirty="0" smtClean="0"/>
              <a:t> and the app code the responsibility for the </a:t>
            </a:r>
            <a:r>
              <a:rPr lang="en-IE" baseline="0" dirty="0" err="1" smtClean="0"/>
              <a:t>db</a:t>
            </a:r>
            <a:r>
              <a:rPr lang="en-IE" baseline="0" dirty="0" smtClean="0"/>
              <a:t> integrity can be put in the app code.</a:t>
            </a:r>
            <a:endParaRPr lang="en-IE" dirty="0"/>
          </a:p>
        </p:txBody>
      </p:sp>
      <p:sp>
        <p:nvSpPr>
          <p:cNvPr id="4" name="Slide Number Placeholder 3"/>
          <p:cNvSpPr>
            <a:spLocks noGrp="1"/>
          </p:cNvSpPr>
          <p:nvPr>
            <p:ph type="sldNum" sz="quarter" idx="10"/>
          </p:nvPr>
        </p:nvSpPr>
        <p:spPr/>
        <p:txBody>
          <a:bodyPr/>
          <a:lstStyle/>
          <a:p>
            <a:fld id="{E47FDAA6-28D4-4051-B0AA-0EC9CFCFC678}" type="slidenum">
              <a:rPr lang="en-IE" smtClean="0"/>
              <a:t>9</a:t>
            </a:fld>
            <a:endParaRPr lang="en-IE"/>
          </a:p>
        </p:txBody>
      </p:sp>
    </p:spTree>
    <p:extLst>
      <p:ext uri="{BB962C8B-B14F-4D97-AF65-F5344CB8AC3E}">
        <p14:creationId xmlns:p14="http://schemas.microsoft.com/office/powerpoint/2010/main" val="118289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Oracle </a:t>
            </a:r>
            <a:r>
              <a:rPr lang="en-IE" dirty="0" err="1" smtClean="0"/>
              <a:t>rac</a:t>
            </a:r>
            <a:r>
              <a:rPr lang="en-IE" dirty="0" smtClean="0"/>
              <a:t> and Microsoft </a:t>
            </a:r>
            <a:r>
              <a:rPr lang="en-IE" dirty="0" err="1" smtClean="0"/>
              <a:t>sql</a:t>
            </a:r>
            <a:r>
              <a:rPr lang="en-IE" dirty="0" smtClean="0"/>
              <a:t> server, use a shared disk subsystem. Cluster aware file system that writes a highly available disk subsystem but this means the cluster still has the disk subsystem as a single point of failure.</a:t>
            </a:r>
          </a:p>
          <a:p>
            <a:r>
              <a:rPr lang="en-IE" dirty="0" err="1" smtClean="0"/>
              <a:t>Sharding</a:t>
            </a:r>
            <a:r>
              <a:rPr lang="en-IE" dirty="0" smtClean="0"/>
              <a:t> is another option</a:t>
            </a:r>
            <a:r>
              <a:rPr lang="en-IE" baseline="0" dirty="0" smtClean="0"/>
              <a:t> where the relational </a:t>
            </a:r>
            <a:r>
              <a:rPr lang="en-IE" baseline="0" dirty="0" err="1" smtClean="0"/>
              <a:t>db</a:t>
            </a:r>
            <a:r>
              <a:rPr lang="en-IE" baseline="0" dirty="0" smtClean="0"/>
              <a:t> is run on several servers for different sets of data, it separates the load but the application has to keep track of which server to talk to for each piece of data and it makes consistency very difficult.</a:t>
            </a:r>
          </a:p>
          <a:p>
            <a:r>
              <a:rPr lang="en-IE" baseline="0" dirty="0" err="1" smtClean="0"/>
              <a:t>Commerical</a:t>
            </a:r>
            <a:r>
              <a:rPr lang="en-IE" baseline="0" dirty="0" smtClean="0"/>
              <a:t> relational licenses are priced per server so cluster is very expensive.</a:t>
            </a:r>
          </a:p>
          <a:p>
            <a:r>
              <a:rPr lang="en-IE" baseline="0" dirty="0" smtClean="0"/>
              <a:t>This lead many to the alternative, google and amazon have been very influential, </a:t>
            </a:r>
            <a:r>
              <a:rPr lang="en-IE" baseline="0" dirty="0" err="1" smtClean="0"/>
              <a:t>bigtable</a:t>
            </a:r>
            <a:r>
              <a:rPr lang="en-IE" baseline="0" dirty="0" smtClean="0"/>
              <a:t> from google and dynamo from amazon, they pumped money into their development</a:t>
            </a:r>
            <a:endParaRPr lang="en-IE" dirty="0"/>
          </a:p>
        </p:txBody>
      </p:sp>
      <p:sp>
        <p:nvSpPr>
          <p:cNvPr id="4" name="Slide Number Placeholder 3"/>
          <p:cNvSpPr>
            <a:spLocks noGrp="1"/>
          </p:cNvSpPr>
          <p:nvPr>
            <p:ph type="sldNum" sz="quarter" idx="10"/>
          </p:nvPr>
        </p:nvSpPr>
        <p:spPr/>
        <p:txBody>
          <a:bodyPr/>
          <a:lstStyle/>
          <a:p>
            <a:fld id="{E47FDAA6-28D4-4051-B0AA-0EC9CFCFC678}" type="slidenum">
              <a:rPr lang="en-IE" smtClean="0"/>
              <a:t>11</a:t>
            </a:fld>
            <a:endParaRPr lang="en-IE"/>
          </a:p>
        </p:txBody>
      </p:sp>
    </p:spTree>
    <p:extLst>
      <p:ext uri="{BB962C8B-B14F-4D97-AF65-F5344CB8AC3E}">
        <p14:creationId xmlns:p14="http://schemas.microsoft.com/office/powerpoint/2010/main" val="333271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They</a:t>
            </a:r>
            <a:r>
              <a:rPr lang="en-IE" baseline="0" dirty="0" smtClean="0"/>
              <a:t> aren’t fully enterprise friendly</a:t>
            </a:r>
          </a:p>
          <a:p>
            <a:r>
              <a:rPr lang="en-IE" baseline="0" dirty="0" smtClean="0"/>
              <a:t>It’s difficult to pick which one is suitable</a:t>
            </a:r>
            <a:endParaRPr lang="en-IE" dirty="0"/>
          </a:p>
        </p:txBody>
      </p:sp>
      <p:sp>
        <p:nvSpPr>
          <p:cNvPr id="4" name="Slide Number Placeholder 3"/>
          <p:cNvSpPr>
            <a:spLocks noGrp="1"/>
          </p:cNvSpPr>
          <p:nvPr>
            <p:ph type="sldNum" sz="quarter" idx="10"/>
          </p:nvPr>
        </p:nvSpPr>
        <p:spPr/>
        <p:txBody>
          <a:bodyPr/>
          <a:lstStyle/>
          <a:p>
            <a:fld id="{E47FDAA6-28D4-4051-B0AA-0EC9CFCFC678}" type="slidenum">
              <a:rPr lang="en-IE" smtClean="0"/>
              <a:t>17</a:t>
            </a:fld>
            <a:endParaRPr lang="en-IE"/>
          </a:p>
        </p:txBody>
      </p:sp>
    </p:spTree>
    <p:extLst>
      <p:ext uri="{BB962C8B-B14F-4D97-AF65-F5344CB8AC3E}">
        <p14:creationId xmlns:p14="http://schemas.microsoft.com/office/powerpoint/2010/main" val="366175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47FDAA6-28D4-4051-B0AA-0EC9CFCFC678}" type="slidenum">
              <a:rPr lang="en-IE" smtClean="0"/>
              <a:t>22</a:t>
            </a:fld>
            <a:endParaRPr lang="en-IE"/>
          </a:p>
        </p:txBody>
      </p:sp>
    </p:spTree>
    <p:extLst>
      <p:ext uri="{BB962C8B-B14F-4D97-AF65-F5344CB8AC3E}">
        <p14:creationId xmlns:p14="http://schemas.microsoft.com/office/powerpoint/2010/main" val="104774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A6DCEA-3A5A-4768-86EC-19A120DC480A}" type="datetimeFigureOut">
              <a:rPr lang="en-IE" smtClean="0"/>
              <a:t>07/04/2016</a:t>
            </a:fld>
            <a:endParaRPr lang="en-I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139C931-13B5-4B88-919D-C8084A13700D}" type="slidenum">
              <a:rPr lang="en-IE" smtClean="0"/>
              <a:t>‹#›</a:t>
            </a:fld>
            <a:endParaRPr lang="en-I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014203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6DCEA-3A5A-4768-86EC-19A120DC480A}" type="datetimeFigureOut">
              <a:rPr lang="en-IE" smtClean="0"/>
              <a:t>07/04/2016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401502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6DCEA-3A5A-4768-86EC-19A120DC480A}" type="datetimeFigureOut">
              <a:rPr lang="en-IE" smtClean="0"/>
              <a:t>07/04/2016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17763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6DCEA-3A5A-4768-86EC-19A120DC480A}" type="datetimeFigureOut">
              <a:rPr lang="en-IE" smtClean="0"/>
              <a:t>07/04/2016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141653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A6DCEA-3A5A-4768-86EC-19A120DC480A}" type="datetimeFigureOut">
              <a:rPr lang="en-IE" smtClean="0"/>
              <a:t>07/04/2016</a:t>
            </a:fld>
            <a:endParaRPr lang="en-I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139C931-13B5-4B88-919D-C8084A13700D}" type="slidenum">
              <a:rPr lang="en-IE" smtClean="0"/>
              <a:t>‹#›</a:t>
            </a:fld>
            <a:endParaRPr lang="en-I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51604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6DCEA-3A5A-4768-86EC-19A120DC480A}" type="datetimeFigureOut">
              <a:rPr lang="en-IE" smtClean="0"/>
              <a:t>07/04/2016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216198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6DCEA-3A5A-4768-86EC-19A120DC480A}" type="datetimeFigureOut">
              <a:rPr lang="en-IE" smtClean="0"/>
              <a:t>07/04/2016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15910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A6DCEA-3A5A-4768-86EC-19A120DC480A}" type="datetimeFigureOut">
              <a:rPr lang="en-IE" smtClean="0"/>
              <a:t>07/04/2016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224561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6DCEA-3A5A-4768-86EC-19A120DC480A}" type="datetimeFigureOut">
              <a:rPr lang="en-IE" smtClean="0"/>
              <a:t>07/04/2016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81949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A6DCEA-3A5A-4768-86EC-19A120DC480A}" type="datetimeFigureOut">
              <a:rPr lang="en-IE" smtClean="0"/>
              <a:t>07/04/2016</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139C931-13B5-4B88-919D-C8084A13700D}"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428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A6DCEA-3A5A-4768-86EC-19A120DC480A}" type="datetimeFigureOut">
              <a:rPr lang="en-IE" smtClean="0"/>
              <a:t>07/04/2016</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139C931-13B5-4B88-919D-C8084A13700D}"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858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A6DCEA-3A5A-4768-86EC-19A120DC480A}" type="datetimeFigureOut">
              <a:rPr lang="en-IE" smtClean="0"/>
              <a:t>07/04/2016</a:t>
            </a:fld>
            <a:endParaRPr lang="en-I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139C931-13B5-4B88-919D-C8084A13700D}" type="slidenum">
              <a:rPr lang="en-IE" smtClean="0"/>
              <a:t>‹#›</a:t>
            </a:fld>
            <a:endParaRPr lang="en-I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5139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nosql.mypopescu.com/bk/nosql" TargetMode="External"/><Relationship Id="rId2" Type="http://schemas.openxmlformats.org/officeDocument/2006/relationships/hyperlink" Target="http://nosql-database.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qI_g07C_Q5I&amp;nohtml5=False" TargetMode="External"/><Relationship Id="rId2" Type="http://schemas.openxmlformats.org/officeDocument/2006/relationships/hyperlink" Target="http://martinfowler.com/articles/nosqlKeyPoint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Database Design &amp; Implementation</a:t>
            </a:r>
            <a:endParaRPr lang="en-IE" dirty="0"/>
          </a:p>
        </p:txBody>
      </p:sp>
      <p:sp>
        <p:nvSpPr>
          <p:cNvPr id="3" name="Subtitle 2"/>
          <p:cNvSpPr>
            <a:spLocks noGrp="1"/>
          </p:cNvSpPr>
          <p:nvPr>
            <p:ph type="subTitle" idx="1"/>
          </p:nvPr>
        </p:nvSpPr>
        <p:spPr/>
        <p:txBody>
          <a:bodyPr/>
          <a:lstStyle/>
          <a:p>
            <a:r>
              <a:rPr lang="en-IE" dirty="0" smtClean="0"/>
              <a:t>ICT Skills</a:t>
            </a:r>
            <a:endParaRPr lang="en-IE" dirty="0"/>
          </a:p>
        </p:txBody>
      </p:sp>
    </p:spTree>
    <p:extLst>
      <p:ext uri="{BB962C8B-B14F-4D97-AF65-F5344CB8AC3E}">
        <p14:creationId xmlns:p14="http://schemas.microsoft.com/office/powerpoint/2010/main" val="216752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During the 2000s there was a shift to web services where applications would communicate over http.</a:t>
            </a:r>
          </a:p>
          <a:p>
            <a:r>
              <a:rPr lang="en-GB" dirty="0" smtClean="0"/>
              <a:t>This resulted in more flexibility, where using SQL required you to transfer the data in the form of relations, the newer services you are ab le to use richer data structures with nested records and lists.</a:t>
            </a:r>
          </a:p>
          <a:p>
            <a:r>
              <a:rPr lang="en-GB" dirty="0" smtClean="0"/>
              <a:t>These are usually represented as documents in XML or more recently, JSON.</a:t>
            </a:r>
          </a:p>
          <a:p>
            <a:r>
              <a:rPr lang="en-GB" dirty="0" smtClean="0"/>
              <a:t>In general, with remote communication you want to reduce the number of round trips involved in the interaction, so it’s useful to be able to put a rich structure of information into a single requires or response.</a:t>
            </a:r>
          </a:p>
          <a:p>
            <a:r>
              <a:rPr lang="en-GB" dirty="0" smtClean="0"/>
              <a:t>Once you choose an application database you have more choice as to the type of database. (many still chose relational databases but there are other options)</a:t>
            </a:r>
            <a:endParaRPr lang="en-GB" dirty="0"/>
          </a:p>
        </p:txBody>
      </p:sp>
    </p:spTree>
    <p:extLst>
      <p:ext uri="{BB962C8B-B14F-4D97-AF65-F5344CB8AC3E}">
        <p14:creationId xmlns:p14="http://schemas.microsoft.com/office/powerpoint/2010/main" val="308393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The 2000s saw several large web properties dramatically increase in scale.</a:t>
            </a:r>
          </a:p>
          <a:p>
            <a:r>
              <a:rPr lang="en-GB" dirty="0" smtClean="0"/>
              <a:t>Websites started tracking activity and structure in a very detailed way. Large sets of data appeared: links, social networks, activity in logs, mapping data. With this growth in data came a growth in users.</a:t>
            </a:r>
          </a:p>
          <a:p>
            <a:r>
              <a:rPr lang="en-GB" dirty="0" smtClean="0"/>
              <a:t>Coping with the increase in traffic required more computing resources, two choices, up or out. Up is bigger machines, more processors, disk storage and memory. Bigger machines are more expensive. The alternative is to use lots of small machines in a cluster. A cluster is cheaper and can be more resilient where individual machines fail the overall cluster will keep going.</a:t>
            </a:r>
          </a:p>
          <a:p>
            <a:r>
              <a:rPr lang="en-GB" dirty="0" smtClean="0"/>
              <a:t>As large websites moved towards clusters it revealed a new problem, relational databases are not designed to be run on clusters. There are clustered relational databases but they have limitations.</a:t>
            </a:r>
            <a:endParaRPr lang="en-GB" dirty="0"/>
          </a:p>
        </p:txBody>
      </p:sp>
    </p:spTree>
    <p:extLst>
      <p:ext uri="{BB962C8B-B14F-4D97-AF65-F5344CB8AC3E}">
        <p14:creationId xmlns:p14="http://schemas.microsoft.com/office/powerpoint/2010/main" val="261585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lnSpcReduction="10000"/>
          </a:bodyPr>
          <a:lstStyle/>
          <a:p>
            <a:r>
              <a:rPr lang="en-GB" dirty="0" smtClean="0"/>
              <a:t>Emergence of NoSQL</a:t>
            </a:r>
          </a:p>
          <a:p>
            <a:pPr lvl="1"/>
            <a:r>
              <a:rPr lang="en-GB" dirty="0" smtClean="0"/>
              <a:t>The term made its first appearance in the 1990s as the name of an open source relational database (</a:t>
            </a:r>
            <a:r>
              <a:rPr lang="en-GB" dirty="0" err="1" smtClean="0"/>
              <a:t>Strozzi</a:t>
            </a:r>
            <a:r>
              <a:rPr lang="en-GB" dirty="0" smtClean="0"/>
              <a:t> NoSQL), this database stores its tables as ASCII files, it doesn’t use SQL it uses shell scripts.</a:t>
            </a:r>
          </a:p>
          <a:p>
            <a:pPr lvl="1"/>
            <a:r>
              <a:rPr lang="en-GB" dirty="0" smtClean="0"/>
              <a:t>The NoSQL we use today traces back to a meetup on June 11, 2009 in San Francisco. The example of </a:t>
            </a:r>
            <a:r>
              <a:rPr lang="en-GB" dirty="0" err="1" smtClean="0"/>
              <a:t>BigTable</a:t>
            </a:r>
            <a:r>
              <a:rPr lang="en-GB" dirty="0" smtClean="0"/>
              <a:t> and Dynamo had inspired a bunch of projects experimenting with alternative data storage and discussion were a feature of s/w conferences. The organiser Johan </a:t>
            </a:r>
            <a:r>
              <a:rPr lang="en-GB" dirty="0" err="1" smtClean="0"/>
              <a:t>Oskarsson</a:t>
            </a:r>
            <a:r>
              <a:rPr lang="en-GB" dirty="0" smtClean="0"/>
              <a:t> wanted a name for the meetup, something that would make a good Twitter </a:t>
            </a:r>
            <a:r>
              <a:rPr lang="en-GB" dirty="0" err="1" smtClean="0"/>
              <a:t>hastag</a:t>
            </a:r>
            <a:r>
              <a:rPr lang="en-GB" dirty="0" smtClean="0"/>
              <a:t>: short memorable and without too many Google hits so that a search on the name would quickly find the meetup. He asked for suggestions and got a few, selecting the suggestion of “NoSQL” </a:t>
            </a:r>
          </a:p>
          <a:p>
            <a:pPr lvl="1"/>
            <a:r>
              <a:rPr lang="en-GB" dirty="0" smtClean="0"/>
              <a:t>It had the disadvantage of being negative and not really describing these systems it did fit the hashtag criteria.</a:t>
            </a:r>
            <a:endParaRPr lang="en-GB" dirty="0"/>
          </a:p>
        </p:txBody>
      </p:sp>
    </p:spTree>
    <p:extLst>
      <p:ext uri="{BB962C8B-B14F-4D97-AF65-F5344CB8AC3E}">
        <p14:creationId xmlns:p14="http://schemas.microsoft.com/office/powerpoint/2010/main" val="68854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The term caught on, but it’s never been a term that’s had much in the way of a strong definition.</a:t>
            </a:r>
          </a:p>
          <a:p>
            <a:r>
              <a:rPr lang="en-GB" dirty="0" smtClean="0"/>
              <a:t>There’s no generally accepted definition.</a:t>
            </a:r>
          </a:p>
          <a:p>
            <a:r>
              <a:rPr lang="en-GB" dirty="0" smtClean="0"/>
              <a:t>NoSQL applied to a database refers to a set of mostly open-source databases, mostly developed in the early 21</a:t>
            </a:r>
            <a:r>
              <a:rPr lang="en-GB" baseline="30000" dirty="0" smtClean="0"/>
              <a:t>st</a:t>
            </a:r>
            <a:r>
              <a:rPr lang="en-GB" dirty="0" smtClean="0"/>
              <a:t> century, and mostly not using SQL.</a:t>
            </a:r>
          </a:p>
          <a:p>
            <a:endParaRPr lang="en-GB" dirty="0"/>
          </a:p>
        </p:txBody>
      </p:sp>
    </p:spTree>
    <p:extLst>
      <p:ext uri="{BB962C8B-B14F-4D97-AF65-F5344CB8AC3E}">
        <p14:creationId xmlns:p14="http://schemas.microsoft.com/office/powerpoint/2010/main" val="2347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A common statement about NoSQL databases is that since they have no schema, there is no difficulty in changing the structure of data during the life of an application.</a:t>
            </a:r>
          </a:p>
          <a:p>
            <a:r>
              <a:rPr lang="en-GB" dirty="0" smtClean="0"/>
              <a:t>In fact a </a:t>
            </a:r>
            <a:r>
              <a:rPr lang="en-GB" dirty="0" err="1" smtClean="0"/>
              <a:t>schemaless</a:t>
            </a:r>
            <a:r>
              <a:rPr lang="en-GB" dirty="0" smtClean="0"/>
              <a:t> database still has an implicit schema that needs change discipline when you implement it.</a:t>
            </a:r>
          </a:p>
          <a:p>
            <a:r>
              <a:rPr lang="en-GB" dirty="0" smtClean="0"/>
              <a:t>NoSQL is no single thing, nor will it replace relational databases.</a:t>
            </a:r>
          </a:p>
          <a:p>
            <a:r>
              <a:rPr lang="en-GB" dirty="0" smtClean="0"/>
              <a:t>This area of computing is volatile, new features, new databases changes occur each year.</a:t>
            </a:r>
            <a:endParaRPr lang="en-GB" dirty="0"/>
          </a:p>
        </p:txBody>
      </p:sp>
    </p:spTree>
    <p:extLst>
      <p:ext uri="{BB962C8B-B14F-4D97-AF65-F5344CB8AC3E}">
        <p14:creationId xmlns:p14="http://schemas.microsoft.com/office/powerpoint/2010/main" val="313249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Characteristics of NoSQL databases</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They do not use the relational model.</a:t>
            </a:r>
          </a:p>
          <a:p>
            <a:r>
              <a:rPr lang="en-GB" dirty="0" smtClean="0"/>
              <a:t>The do not use SQL</a:t>
            </a:r>
          </a:p>
          <a:p>
            <a:r>
              <a:rPr lang="en-GB" dirty="0" smtClean="0"/>
              <a:t>Some have query languages that are similar to SQL.</a:t>
            </a:r>
          </a:p>
          <a:p>
            <a:r>
              <a:rPr lang="en-GB" dirty="0" smtClean="0"/>
              <a:t>Generally open source.</a:t>
            </a:r>
          </a:p>
          <a:p>
            <a:r>
              <a:rPr lang="en-GB" dirty="0" smtClean="0"/>
              <a:t>Most are driven by the need to run well on clusters.</a:t>
            </a:r>
          </a:p>
          <a:p>
            <a:r>
              <a:rPr lang="en-GB" dirty="0" smtClean="0"/>
              <a:t>Based on the needs of the 21</a:t>
            </a:r>
            <a:r>
              <a:rPr lang="en-GB" baseline="30000" dirty="0" smtClean="0"/>
              <a:t>st</a:t>
            </a:r>
            <a:r>
              <a:rPr lang="en-GB" dirty="0" smtClean="0"/>
              <a:t> century web</a:t>
            </a:r>
          </a:p>
          <a:p>
            <a:r>
              <a:rPr lang="en-GB" dirty="0" err="1" smtClean="0"/>
              <a:t>Schemaless</a:t>
            </a:r>
            <a:endParaRPr lang="en-GB" dirty="0" smtClean="0"/>
          </a:p>
          <a:p>
            <a:pPr lvl="1"/>
            <a:r>
              <a:rPr lang="en-GB" dirty="0" smtClean="0"/>
              <a:t>Possible to add fields to records without defining any changes in structure first.</a:t>
            </a:r>
            <a:endParaRPr lang="en-GB" dirty="0"/>
          </a:p>
        </p:txBody>
      </p:sp>
    </p:spTree>
    <p:extLst>
      <p:ext uri="{BB962C8B-B14F-4D97-AF65-F5344CB8AC3E}">
        <p14:creationId xmlns:p14="http://schemas.microsoft.com/office/powerpoint/2010/main" val="237804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NoSQL is more a movement than a technology. </a:t>
            </a:r>
          </a:p>
          <a:p>
            <a:r>
              <a:rPr lang="en-GB" dirty="0" smtClean="0"/>
              <a:t>Relational databases aren’t going away, they are still going to be the most common form of database in use..</a:t>
            </a:r>
          </a:p>
          <a:p>
            <a:r>
              <a:rPr lang="en-GB" dirty="0" smtClean="0"/>
              <a:t>The change is that now relational databases are one option for data storage.</a:t>
            </a:r>
          </a:p>
          <a:p>
            <a:r>
              <a:rPr lang="en-GB" dirty="0" err="1" smtClean="0"/>
              <a:t>Polygot</a:t>
            </a:r>
            <a:r>
              <a:rPr lang="en-GB" dirty="0" smtClean="0"/>
              <a:t> persistence is the idea of using different data stores in different data stores in different circumstances. </a:t>
            </a:r>
            <a:endParaRPr lang="en-GB" dirty="0"/>
          </a:p>
          <a:p>
            <a:r>
              <a:rPr lang="en-GB" dirty="0" smtClean="0"/>
              <a:t>Organisations need to also move from integration databases to application databases.</a:t>
            </a:r>
          </a:p>
          <a:p>
            <a:r>
              <a:rPr lang="en-GB" dirty="0" smtClean="0"/>
              <a:t>Big Data running on clusters has driven this change in the database world, but it isn’t the only reason NoSQL databases are considered by project teams. The impedance mismatch problem has contributed too.</a:t>
            </a:r>
            <a:endParaRPr lang="en-GB" dirty="0"/>
          </a:p>
        </p:txBody>
      </p:sp>
    </p:spTree>
    <p:extLst>
      <p:ext uri="{BB962C8B-B14F-4D97-AF65-F5344CB8AC3E}">
        <p14:creationId xmlns:p14="http://schemas.microsoft.com/office/powerpoint/2010/main" val="158806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Challenges:</a:t>
            </a:r>
          </a:p>
          <a:p>
            <a:pPr lvl="1"/>
            <a:r>
              <a:rPr lang="en-GB" dirty="0" smtClean="0"/>
              <a:t>Maturity </a:t>
            </a:r>
          </a:p>
          <a:p>
            <a:pPr lvl="1"/>
            <a:r>
              <a:rPr lang="en-GB" dirty="0" smtClean="0"/>
              <a:t>Support</a:t>
            </a:r>
          </a:p>
          <a:p>
            <a:pPr lvl="1"/>
            <a:r>
              <a:rPr lang="en-GB" dirty="0" smtClean="0"/>
              <a:t>Analytics and BI tools</a:t>
            </a:r>
          </a:p>
          <a:p>
            <a:pPr lvl="1"/>
            <a:r>
              <a:rPr lang="en-GB" dirty="0" smtClean="0"/>
              <a:t>Administration</a:t>
            </a:r>
          </a:p>
          <a:p>
            <a:pPr lvl="1"/>
            <a:r>
              <a:rPr lang="en-GB" dirty="0" smtClean="0"/>
              <a:t>Expertise</a:t>
            </a:r>
            <a:endParaRPr lang="en-GB" dirty="0"/>
          </a:p>
        </p:txBody>
      </p:sp>
    </p:spTree>
    <p:extLst>
      <p:ext uri="{BB962C8B-B14F-4D97-AF65-F5344CB8AC3E}">
        <p14:creationId xmlns:p14="http://schemas.microsoft.com/office/powerpoint/2010/main" val="450492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Categories of NoSQL databases:</a:t>
            </a:r>
          </a:p>
          <a:p>
            <a:pPr lvl="1"/>
            <a:r>
              <a:rPr lang="en-GB" dirty="0" smtClean="0"/>
              <a:t>Several data models, some databases fit more than one model.</a:t>
            </a:r>
          </a:p>
          <a:p>
            <a:pPr lvl="1"/>
            <a:r>
              <a:rPr lang="en-GB" dirty="0" smtClean="0"/>
              <a:t>Comprehensive lists available at: </a:t>
            </a:r>
            <a:r>
              <a:rPr lang="en-GB" dirty="0" smtClean="0">
                <a:hlinkClick r:id="rId2"/>
              </a:rPr>
              <a:t>http://nosql-database.org</a:t>
            </a:r>
            <a:r>
              <a:rPr lang="en-GB" dirty="0" smtClean="0"/>
              <a:t> and </a:t>
            </a:r>
            <a:r>
              <a:rPr lang="en-GB" dirty="0" smtClean="0">
                <a:hlinkClick r:id="rId3"/>
              </a:rPr>
              <a:t>http://nosql.mypopescu.com/bk/nosql</a:t>
            </a:r>
            <a:endParaRPr lang="en-GB" dirty="0" smtClean="0"/>
          </a:p>
          <a:p>
            <a:pPr lvl="1"/>
            <a:r>
              <a:rPr lang="en-GB" dirty="0" smtClean="0"/>
              <a:t>The most common models are:</a:t>
            </a:r>
          </a:p>
          <a:p>
            <a:pPr lvl="2"/>
            <a:r>
              <a:rPr lang="en-GB" dirty="0" smtClean="0"/>
              <a:t>Key-value</a:t>
            </a:r>
          </a:p>
          <a:p>
            <a:pPr lvl="2"/>
            <a:r>
              <a:rPr lang="en-GB" dirty="0" smtClean="0"/>
              <a:t>Document</a:t>
            </a:r>
          </a:p>
          <a:p>
            <a:pPr lvl="2"/>
            <a:r>
              <a:rPr lang="en-GB" dirty="0" smtClean="0"/>
              <a:t>Column family</a:t>
            </a:r>
          </a:p>
          <a:p>
            <a:pPr lvl="2"/>
            <a:r>
              <a:rPr lang="en-GB" dirty="0" smtClean="0"/>
              <a:t>Graph databases</a:t>
            </a:r>
          </a:p>
          <a:p>
            <a:pPr lvl="1"/>
            <a:endParaRPr lang="en-GB" dirty="0"/>
          </a:p>
        </p:txBody>
      </p:sp>
    </p:spTree>
    <p:extLst>
      <p:ext uri="{BB962C8B-B14F-4D97-AF65-F5344CB8AC3E}">
        <p14:creationId xmlns:p14="http://schemas.microsoft.com/office/powerpoint/2010/main" val="415937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1757362"/>
              </p:ext>
            </p:extLst>
          </p:nvPr>
        </p:nvGraphicFramePr>
        <p:xfrm>
          <a:off x="1371600" y="2286000"/>
          <a:ext cx="9601200" cy="6223000"/>
        </p:xfrm>
        <a:graphic>
          <a:graphicData uri="http://schemas.openxmlformats.org/drawingml/2006/table">
            <a:tbl>
              <a:tblPr firstRow="1" bandRow="1">
                <a:tableStyleId>{5C22544A-7EE6-4342-B048-85BDC9FD1C3A}</a:tableStyleId>
              </a:tblPr>
              <a:tblGrid>
                <a:gridCol w="4800600"/>
                <a:gridCol w="4800600"/>
              </a:tblGrid>
              <a:tr h="370840">
                <a:tc>
                  <a:txBody>
                    <a:bodyPr/>
                    <a:lstStyle/>
                    <a:p>
                      <a:r>
                        <a:rPr lang="en-IE" dirty="0" smtClean="0"/>
                        <a:t>Data Model</a:t>
                      </a:r>
                      <a:endParaRPr lang="en-IE" dirty="0"/>
                    </a:p>
                  </a:txBody>
                  <a:tcPr/>
                </a:tc>
                <a:tc>
                  <a:txBody>
                    <a:bodyPr/>
                    <a:lstStyle/>
                    <a:p>
                      <a:r>
                        <a:rPr lang="en-IE" dirty="0" smtClean="0"/>
                        <a:t>Example Databases</a:t>
                      </a:r>
                      <a:endParaRPr lang="en-IE" dirty="0"/>
                    </a:p>
                  </a:txBody>
                  <a:tcPr/>
                </a:tc>
              </a:tr>
              <a:tr h="370840">
                <a:tc>
                  <a:txBody>
                    <a:bodyPr/>
                    <a:lstStyle/>
                    <a:p>
                      <a:r>
                        <a:rPr lang="en-IE" dirty="0" smtClean="0"/>
                        <a:t>Key-value</a:t>
                      </a:r>
                      <a:endParaRPr lang="en-IE" dirty="0"/>
                    </a:p>
                  </a:txBody>
                  <a:tcPr/>
                </a:tc>
                <a:tc>
                  <a:txBody>
                    <a:bodyPr/>
                    <a:lstStyle/>
                    <a:p>
                      <a:r>
                        <a:rPr lang="en-IE" dirty="0" err="1" smtClean="0"/>
                        <a:t>Berkely</a:t>
                      </a:r>
                      <a:r>
                        <a:rPr lang="en-IE" dirty="0" smtClean="0"/>
                        <a:t> DB</a:t>
                      </a:r>
                    </a:p>
                    <a:p>
                      <a:r>
                        <a:rPr lang="en-IE" dirty="0" err="1" smtClean="0"/>
                        <a:t>LevelDB</a:t>
                      </a:r>
                      <a:endParaRPr lang="en-IE" dirty="0" smtClean="0"/>
                    </a:p>
                    <a:p>
                      <a:r>
                        <a:rPr lang="en-IE" dirty="0" err="1" smtClean="0"/>
                        <a:t>Memcached</a:t>
                      </a:r>
                      <a:endParaRPr lang="en-IE" dirty="0" smtClean="0"/>
                    </a:p>
                    <a:p>
                      <a:r>
                        <a:rPr lang="en-IE" dirty="0" smtClean="0"/>
                        <a:t>Project Voldemort</a:t>
                      </a:r>
                    </a:p>
                    <a:p>
                      <a:r>
                        <a:rPr lang="en-IE" dirty="0" err="1" smtClean="0"/>
                        <a:t>Redis</a:t>
                      </a:r>
                      <a:endParaRPr lang="en-IE" dirty="0" smtClean="0"/>
                    </a:p>
                    <a:p>
                      <a:r>
                        <a:rPr lang="en-IE" dirty="0" err="1" smtClean="0"/>
                        <a:t>Riak</a:t>
                      </a:r>
                      <a:endParaRPr lang="en-IE" dirty="0"/>
                    </a:p>
                  </a:txBody>
                  <a:tcPr/>
                </a:tc>
              </a:tr>
              <a:tr h="370840">
                <a:tc>
                  <a:txBody>
                    <a:bodyPr/>
                    <a:lstStyle/>
                    <a:p>
                      <a:r>
                        <a:rPr lang="en-IE" dirty="0" smtClean="0"/>
                        <a:t>Document</a:t>
                      </a:r>
                      <a:endParaRPr lang="en-IE" dirty="0"/>
                    </a:p>
                  </a:txBody>
                  <a:tcPr/>
                </a:tc>
                <a:tc>
                  <a:txBody>
                    <a:bodyPr/>
                    <a:lstStyle/>
                    <a:p>
                      <a:r>
                        <a:rPr lang="en-IE" dirty="0" err="1" smtClean="0"/>
                        <a:t>CouchDB</a:t>
                      </a:r>
                      <a:endParaRPr lang="en-IE" dirty="0" smtClean="0"/>
                    </a:p>
                    <a:p>
                      <a:r>
                        <a:rPr lang="en-IE" dirty="0" smtClean="0"/>
                        <a:t>MongoDB</a:t>
                      </a:r>
                    </a:p>
                    <a:p>
                      <a:r>
                        <a:rPr lang="en-IE" dirty="0" err="1" smtClean="0"/>
                        <a:t>OrientDB</a:t>
                      </a:r>
                      <a:endParaRPr lang="en-IE" dirty="0" smtClean="0"/>
                    </a:p>
                    <a:p>
                      <a:r>
                        <a:rPr lang="en-IE" dirty="0" err="1" smtClean="0"/>
                        <a:t>RavenDB</a:t>
                      </a:r>
                      <a:endParaRPr lang="en-IE" dirty="0" smtClean="0"/>
                    </a:p>
                    <a:p>
                      <a:r>
                        <a:rPr lang="en-IE" dirty="0" err="1" smtClean="0"/>
                        <a:t>Terrastore</a:t>
                      </a:r>
                      <a:endParaRPr lang="en-IE" dirty="0"/>
                    </a:p>
                  </a:txBody>
                  <a:tcPr/>
                </a:tc>
              </a:tr>
              <a:tr h="370840">
                <a:tc>
                  <a:txBody>
                    <a:bodyPr/>
                    <a:lstStyle/>
                    <a:p>
                      <a:r>
                        <a:rPr lang="en-IE" dirty="0" smtClean="0"/>
                        <a:t>Column-Family</a:t>
                      </a:r>
                      <a:endParaRPr lang="en-IE" dirty="0"/>
                    </a:p>
                  </a:txBody>
                  <a:tcPr/>
                </a:tc>
                <a:tc>
                  <a:txBody>
                    <a:bodyPr/>
                    <a:lstStyle/>
                    <a:p>
                      <a:r>
                        <a:rPr lang="en-IE" dirty="0" smtClean="0"/>
                        <a:t>Amazon</a:t>
                      </a:r>
                      <a:r>
                        <a:rPr lang="en-IE" baseline="0" dirty="0" smtClean="0"/>
                        <a:t> </a:t>
                      </a:r>
                      <a:r>
                        <a:rPr lang="en-IE" baseline="0" dirty="0" err="1" smtClean="0"/>
                        <a:t>SimpleDB</a:t>
                      </a:r>
                      <a:endParaRPr lang="en-IE" baseline="0" dirty="0" smtClean="0"/>
                    </a:p>
                    <a:p>
                      <a:r>
                        <a:rPr lang="en-IE" baseline="0" dirty="0" smtClean="0"/>
                        <a:t>Cassandra</a:t>
                      </a:r>
                    </a:p>
                    <a:p>
                      <a:r>
                        <a:rPr lang="en-IE" baseline="0" dirty="0" err="1" smtClean="0"/>
                        <a:t>Hbase</a:t>
                      </a:r>
                      <a:endParaRPr lang="en-IE" baseline="0" dirty="0" smtClean="0"/>
                    </a:p>
                    <a:p>
                      <a:r>
                        <a:rPr lang="en-IE" baseline="0" dirty="0" err="1" smtClean="0"/>
                        <a:t>Hypertable</a:t>
                      </a:r>
                      <a:endParaRPr lang="en-IE" dirty="0"/>
                    </a:p>
                  </a:txBody>
                  <a:tcPr/>
                </a:tc>
              </a:tr>
              <a:tr h="370840">
                <a:tc>
                  <a:txBody>
                    <a:bodyPr/>
                    <a:lstStyle/>
                    <a:p>
                      <a:r>
                        <a:rPr lang="en-IE" dirty="0" smtClean="0"/>
                        <a:t>Graph</a:t>
                      </a:r>
                      <a:endParaRPr lang="en-IE" dirty="0"/>
                    </a:p>
                  </a:txBody>
                  <a:tcPr/>
                </a:tc>
                <a:tc>
                  <a:txBody>
                    <a:bodyPr/>
                    <a:lstStyle/>
                    <a:p>
                      <a:r>
                        <a:rPr lang="en-IE" dirty="0" err="1" smtClean="0"/>
                        <a:t>FlockDB</a:t>
                      </a:r>
                      <a:endParaRPr lang="en-IE" dirty="0" smtClean="0"/>
                    </a:p>
                    <a:p>
                      <a:r>
                        <a:rPr lang="en-IE" dirty="0" err="1" smtClean="0"/>
                        <a:t>HyperGraphDB</a:t>
                      </a:r>
                      <a:endParaRPr lang="en-IE" dirty="0" smtClean="0"/>
                    </a:p>
                    <a:p>
                      <a:r>
                        <a:rPr lang="en-IE" dirty="0" smtClean="0"/>
                        <a:t>Infinite Graph</a:t>
                      </a:r>
                    </a:p>
                    <a:p>
                      <a:r>
                        <a:rPr lang="en-IE" dirty="0" smtClean="0"/>
                        <a:t>Neo4J</a:t>
                      </a:r>
                    </a:p>
                    <a:p>
                      <a:r>
                        <a:rPr lang="en-IE" dirty="0" err="1" smtClean="0"/>
                        <a:t>OrientDB</a:t>
                      </a:r>
                      <a:endParaRPr lang="en-IE" dirty="0"/>
                    </a:p>
                  </a:txBody>
                  <a:tcPr/>
                </a:tc>
              </a:tr>
            </a:tbl>
          </a:graphicData>
        </a:graphic>
      </p:graphicFrame>
    </p:spTree>
    <p:extLst>
      <p:ext uri="{BB962C8B-B14F-4D97-AF65-F5344CB8AC3E}">
        <p14:creationId xmlns:p14="http://schemas.microsoft.com/office/powerpoint/2010/main" val="112582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Relational databases and the need for NoSQL</a:t>
            </a:r>
          </a:p>
          <a:p>
            <a:r>
              <a:rPr lang="en-GB" dirty="0" smtClean="0"/>
              <a:t>Common characteristics of NoSQL databases</a:t>
            </a:r>
          </a:p>
          <a:p>
            <a:r>
              <a:rPr lang="en-GB" dirty="0" smtClean="0"/>
              <a:t>Types of NoSQL databases</a:t>
            </a:r>
          </a:p>
          <a:p>
            <a:pPr lvl="1"/>
            <a:r>
              <a:rPr lang="en-GB" dirty="0" smtClean="0"/>
              <a:t>Key-value</a:t>
            </a:r>
          </a:p>
          <a:p>
            <a:pPr lvl="1"/>
            <a:r>
              <a:rPr lang="en-GB" dirty="0" smtClean="0"/>
              <a:t>Document</a:t>
            </a:r>
          </a:p>
          <a:p>
            <a:pPr lvl="1"/>
            <a:r>
              <a:rPr lang="en-GB" dirty="0" smtClean="0"/>
              <a:t>Column-family</a:t>
            </a:r>
          </a:p>
          <a:p>
            <a:pPr lvl="1"/>
            <a:r>
              <a:rPr lang="en-GB" dirty="0" smtClean="0"/>
              <a:t>Graph</a:t>
            </a:r>
          </a:p>
          <a:p>
            <a:r>
              <a:rPr lang="en-GB" dirty="0" smtClean="0"/>
              <a:t>NoSQL and consistency</a:t>
            </a:r>
          </a:p>
          <a:p>
            <a:r>
              <a:rPr lang="en-GB" dirty="0" smtClean="0"/>
              <a:t>The CAP theorem</a:t>
            </a:r>
            <a:endParaRPr lang="en-GB" dirty="0"/>
          </a:p>
        </p:txBody>
      </p:sp>
    </p:spTree>
    <p:extLst>
      <p:ext uri="{BB962C8B-B14F-4D97-AF65-F5344CB8AC3E}">
        <p14:creationId xmlns:p14="http://schemas.microsoft.com/office/powerpoint/2010/main" val="3347152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Aggregate Data Models:</a:t>
            </a:r>
          </a:p>
          <a:p>
            <a:pPr lvl="1"/>
            <a:r>
              <a:rPr lang="en-GB" dirty="0" smtClean="0"/>
              <a:t>A data model is the model through which we perceive and manipulate our data.</a:t>
            </a:r>
          </a:p>
          <a:p>
            <a:pPr lvl="1"/>
            <a:r>
              <a:rPr lang="en-GB" dirty="0" smtClean="0"/>
              <a:t>The dominant data model has been the relational data model, which is best visualised as a set of tables.</a:t>
            </a:r>
          </a:p>
          <a:p>
            <a:pPr lvl="1"/>
            <a:r>
              <a:rPr lang="en-GB" dirty="0" smtClean="0"/>
              <a:t>One of the shifts with NoSQL is a move away from the relational model.</a:t>
            </a:r>
          </a:p>
          <a:p>
            <a:pPr lvl="1"/>
            <a:r>
              <a:rPr lang="en-GB" dirty="0" smtClean="0"/>
              <a:t>Each NoSQL solution has a different model that it uses, which are in four categories widely used in the NoSQL arena: key-value, document, column-family, and graph.</a:t>
            </a:r>
          </a:p>
          <a:p>
            <a:pPr lvl="1"/>
            <a:r>
              <a:rPr lang="en-GB" dirty="0" smtClean="0"/>
              <a:t>The first three share a common characteristic of their data models which is called aggregate orientation.</a:t>
            </a:r>
            <a:endParaRPr lang="en-GB" dirty="0" smtClean="0"/>
          </a:p>
          <a:p>
            <a:pPr lvl="1"/>
            <a:endParaRPr lang="en-GB" dirty="0"/>
          </a:p>
        </p:txBody>
      </p:sp>
    </p:spTree>
    <p:extLst>
      <p:ext uri="{BB962C8B-B14F-4D97-AF65-F5344CB8AC3E}">
        <p14:creationId xmlns:p14="http://schemas.microsoft.com/office/powerpoint/2010/main" val="276689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pic>
        <p:nvPicPr>
          <p:cNvPr id="4" name="Content Placeholder 3"/>
          <p:cNvPicPr>
            <a:picLocks noGrp="1" noChangeAspect="1"/>
          </p:cNvPicPr>
          <p:nvPr>
            <p:ph idx="1"/>
          </p:nvPr>
        </p:nvPicPr>
        <p:blipFill>
          <a:blip r:embed="rId2"/>
          <a:stretch>
            <a:fillRect/>
          </a:stretch>
        </p:blipFill>
        <p:spPr>
          <a:xfrm>
            <a:off x="1371600" y="1428750"/>
            <a:ext cx="8202706" cy="5188378"/>
          </a:xfrm>
          <a:prstGeom prst="rect">
            <a:avLst/>
          </a:prstGeom>
        </p:spPr>
      </p:pic>
    </p:spTree>
    <p:extLst>
      <p:ext uri="{BB962C8B-B14F-4D97-AF65-F5344CB8AC3E}">
        <p14:creationId xmlns:p14="http://schemas.microsoft.com/office/powerpoint/2010/main" val="47041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Key-Value</a:t>
            </a:r>
          </a:p>
          <a:p>
            <a:pPr lvl="1"/>
            <a:r>
              <a:rPr lang="en-GB" dirty="0" smtClean="0"/>
              <a:t>Constructed through aggregates, each aggregate has a key or ID that used to get at the data.</a:t>
            </a:r>
          </a:p>
          <a:p>
            <a:pPr lvl="1"/>
            <a:r>
              <a:rPr lang="en-GB" dirty="0" smtClean="0"/>
              <a:t>In a key-value database the aggregate is opaque. This means we can store whatever we want in the aggregate</a:t>
            </a:r>
          </a:p>
          <a:p>
            <a:pPr lvl="1"/>
            <a:r>
              <a:rPr lang="en-GB" dirty="0" smtClean="0"/>
              <a:t>We can access an aggregate by looking up its key.</a:t>
            </a:r>
            <a:endParaRPr lang="en-GB" dirty="0"/>
          </a:p>
        </p:txBody>
      </p:sp>
      <p:pic>
        <p:nvPicPr>
          <p:cNvPr id="4" name="Picture 3"/>
          <p:cNvPicPr>
            <a:picLocks noChangeAspect="1"/>
          </p:cNvPicPr>
          <p:nvPr/>
        </p:nvPicPr>
        <p:blipFill>
          <a:blip r:embed="rId3"/>
          <a:stretch>
            <a:fillRect/>
          </a:stretch>
        </p:blipFill>
        <p:spPr>
          <a:xfrm>
            <a:off x="1881748" y="4467225"/>
            <a:ext cx="3533775" cy="2124075"/>
          </a:xfrm>
          <a:prstGeom prst="rect">
            <a:avLst/>
          </a:prstGeom>
        </p:spPr>
      </p:pic>
      <p:sp>
        <p:nvSpPr>
          <p:cNvPr id="5" name="TextBox 4"/>
          <p:cNvSpPr txBox="1"/>
          <p:nvPr/>
        </p:nvSpPr>
        <p:spPr>
          <a:xfrm>
            <a:off x="6024282" y="4679576"/>
            <a:ext cx="4329953" cy="1538883"/>
          </a:xfrm>
          <a:prstGeom prst="rect">
            <a:avLst/>
          </a:prstGeom>
          <a:noFill/>
        </p:spPr>
        <p:txBody>
          <a:bodyPr wrap="square" rtlCol="0">
            <a:spAutoFit/>
          </a:bodyPr>
          <a:lstStyle/>
          <a:p>
            <a:pPr marL="914400" lvl="1" indent="-384048">
              <a:lnSpc>
                <a:spcPct val="94000"/>
              </a:lnSpc>
              <a:spcBef>
                <a:spcPts val="500"/>
              </a:spcBef>
              <a:spcAft>
                <a:spcPts val="200"/>
              </a:spcAft>
              <a:buFont typeface="Franklin Gothic Book" panose="020B0503020102020204" pitchFamily="34" charset="0"/>
              <a:buChar char="–"/>
            </a:pPr>
            <a:r>
              <a:rPr lang="en-IE" sz="2000" i="1" dirty="0">
                <a:solidFill>
                  <a:schemeClr val="tx2"/>
                </a:solidFill>
              </a:rPr>
              <a:t>Both a key and a value are stored – in the case of the order example, everything to do with that one order is simply stored as one value</a:t>
            </a:r>
            <a:endParaRPr lang="en-IE" sz="2000" i="1" dirty="0">
              <a:solidFill>
                <a:schemeClr val="tx2"/>
              </a:solidFill>
            </a:endParaRPr>
          </a:p>
        </p:txBody>
      </p:sp>
    </p:spTree>
    <p:extLst>
      <p:ext uri="{BB962C8B-B14F-4D97-AF65-F5344CB8AC3E}">
        <p14:creationId xmlns:p14="http://schemas.microsoft.com/office/powerpoint/2010/main" val="210276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Document</a:t>
            </a:r>
          </a:p>
          <a:p>
            <a:pPr lvl="1"/>
            <a:r>
              <a:rPr lang="en-GB" dirty="0" smtClean="0"/>
              <a:t>Constructed using aggregates, each having a key or ID that used to get to the data.</a:t>
            </a:r>
          </a:p>
          <a:p>
            <a:pPr lvl="1"/>
            <a:r>
              <a:rPr lang="en-GB" dirty="0" smtClean="0"/>
              <a:t>The document database is able to see a structure in the aggregate.</a:t>
            </a:r>
          </a:p>
          <a:p>
            <a:pPr lvl="1"/>
            <a:r>
              <a:rPr lang="en-GB" dirty="0" smtClean="0"/>
              <a:t>A document database imposes limits on what we can place in it, defining allowable structures and types.</a:t>
            </a:r>
          </a:p>
          <a:p>
            <a:pPr lvl="1"/>
            <a:r>
              <a:rPr lang="en-GB" dirty="0" smtClean="0"/>
              <a:t>Queries on the database are based on the fields in the aggregate, we can submit queries to the database based on the fields in the aggregate, we can retrieve part of the aggregate rather than the whole thing, and the database can create indexes based on the contents of the aggregate.</a:t>
            </a:r>
          </a:p>
          <a:p>
            <a:pPr lvl="1"/>
            <a:endParaRPr lang="en-GB" dirty="0"/>
          </a:p>
        </p:txBody>
      </p:sp>
    </p:spTree>
    <p:extLst>
      <p:ext uri="{BB962C8B-B14F-4D97-AF65-F5344CB8AC3E}">
        <p14:creationId xmlns:p14="http://schemas.microsoft.com/office/powerpoint/2010/main" val="188912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In </a:t>
            </a:r>
            <a:r>
              <a:rPr lang="en-GB" dirty="0"/>
              <a:t>general with key-value databases </a:t>
            </a:r>
            <a:r>
              <a:rPr lang="en-GB" dirty="0" smtClean="0"/>
              <a:t>it is expected to mostly lookup aggregates using a key. </a:t>
            </a:r>
          </a:p>
          <a:p>
            <a:r>
              <a:rPr lang="en-GB" dirty="0" smtClean="0"/>
              <a:t>With document databases, it is expected to submit some form of query based on the internal structure of the document; this might be a key, but it’s more likely to be something else.</a:t>
            </a:r>
            <a:endParaRPr lang="en-GB" dirty="0"/>
          </a:p>
        </p:txBody>
      </p:sp>
    </p:spTree>
    <p:extLst>
      <p:ext uri="{BB962C8B-B14F-4D97-AF65-F5344CB8AC3E}">
        <p14:creationId xmlns:p14="http://schemas.microsoft.com/office/powerpoint/2010/main" val="325767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NoSQL Distilled (</a:t>
            </a:r>
            <a:r>
              <a:rPr lang="en-GB" dirty="0" err="1" smtClean="0"/>
              <a:t>Sadalage</a:t>
            </a:r>
            <a:r>
              <a:rPr lang="en-GB" dirty="0" smtClean="0"/>
              <a:t> &amp; Fowler, 2013)</a:t>
            </a:r>
          </a:p>
          <a:p>
            <a:pPr lvl="1"/>
            <a:r>
              <a:rPr lang="en-GB" dirty="0" smtClean="0"/>
              <a:t>Key points from this book are summarised here:</a:t>
            </a:r>
          </a:p>
          <a:p>
            <a:pPr lvl="1"/>
            <a:r>
              <a:rPr lang="en-GB" dirty="0" smtClean="0">
                <a:hlinkClick r:id="rId2"/>
              </a:rPr>
              <a:t>http://martinfowler.com/articles/nosqlKeyPoints.html</a:t>
            </a:r>
            <a:endParaRPr lang="en-GB" dirty="0" smtClean="0"/>
          </a:p>
          <a:p>
            <a:r>
              <a:rPr lang="en-GB" dirty="0" smtClean="0"/>
              <a:t>A 55 minute introduction to NoSQL by Martin Fowler is available to view here:</a:t>
            </a:r>
          </a:p>
          <a:p>
            <a:pPr lvl="1"/>
            <a:r>
              <a:rPr lang="en-GB" dirty="0">
                <a:hlinkClick r:id="rId3"/>
              </a:rPr>
              <a:t>https://</a:t>
            </a:r>
            <a:r>
              <a:rPr lang="en-GB" dirty="0" smtClean="0">
                <a:hlinkClick r:id="rId3"/>
              </a:rPr>
              <a:t>www.youtube.com/watch?v=qI_g07C_Q5I&amp;nohtml5=False</a:t>
            </a:r>
            <a:endParaRPr lang="en-GB" dirty="0" smtClean="0"/>
          </a:p>
          <a:p>
            <a:pPr marL="530352" lvl="1" indent="0">
              <a:buNone/>
            </a:pPr>
            <a:endParaRPr lang="en-GB" dirty="0"/>
          </a:p>
        </p:txBody>
      </p:sp>
    </p:spTree>
    <p:extLst>
      <p:ext uri="{BB962C8B-B14F-4D97-AF65-F5344CB8AC3E}">
        <p14:creationId xmlns:p14="http://schemas.microsoft.com/office/powerpoint/2010/main" val="3726439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are NoSQL Databases Interesting?</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Application development productivity: </a:t>
            </a:r>
          </a:p>
          <a:p>
            <a:pPr lvl="1"/>
            <a:r>
              <a:rPr lang="en-GB" dirty="0" smtClean="0"/>
              <a:t>A lot of application development effort is spent on mapping data between in-memory data structures and a relational database. A NoSQL database may provide a data model that better fits the applications needs, thus simplifying that interaction and resulting in less code to write, debug, and evolve.</a:t>
            </a:r>
          </a:p>
          <a:p>
            <a:pPr lvl="1"/>
            <a:r>
              <a:rPr lang="en-GB" dirty="0" smtClean="0"/>
              <a:t>Large scale data. Organisations are finding it valuable to capture more data and process it quicker. They are finding it expensive, if even possible, to do so with relational databases. The primary reason is that a relational database is designed to run on a single machine, but it is usually more economic to run large data and computing loads on clusters of many smaller and cheaper machines. Many NoSQL databases are designed explicitly to run on clusters, so they make a better fit for big data scenarios.</a:t>
            </a:r>
            <a:endParaRPr lang="en-GB" dirty="0"/>
          </a:p>
        </p:txBody>
      </p:sp>
    </p:spTree>
    <p:extLst>
      <p:ext uri="{BB962C8B-B14F-4D97-AF65-F5344CB8AC3E}">
        <p14:creationId xmlns:p14="http://schemas.microsoft.com/office/powerpoint/2010/main" val="2498260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endParaRPr lang="en-GB" dirty="0"/>
          </a:p>
        </p:txBody>
      </p:sp>
      <p:pic>
        <p:nvPicPr>
          <p:cNvPr id="4" name="Picture 3"/>
          <p:cNvPicPr>
            <a:picLocks noChangeAspect="1"/>
          </p:cNvPicPr>
          <p:nvPr/>
        </p:nvPicPr>
        <p:blipFill>
          <a:blip r:embed="rId2"/>
          <a:stretch>
            <a:fillRect/>
          </a:stretch>
        </p:blipFill>
        <p:spPr>
          <a:xfrm>
            <a:off x="1183957" y="1428750"/>
            <a:ext cx="10102352" cy="5259277"/>
          </a:xfrm>
          <a:prstGeom prst="rect">
            <a:avLst/>
          </a:prstGeom>
        </p:spPr>
      </p:pic>
    </p:spTree>
    <p:extLst>
      <p:ext uri="{BB962C8B-B14F-4D97-AF65-F5344CB8AC3E}">
        <p14:creationId xmlns:p14="http://schemas.microsoft.com/office/powerpoint/2010/main" val="42955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NoSQL needed?	</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Relational databases have been a successful technology for twenty years, providing persistence, concurrency control, and an integration mechanism.</a:t>
            </a:r>
          </a:p>
          <a:p>
            <a:r>
              <a:rPr lang="en-GB" dirty="0" smtClean="0"/>
              <a:t>Persistence: storage of data, most commonly in a database</a:t>
            </a:r>
          </a:p>
          <a:p>
            <a:r>
              <a:rPr lang="en-GB" dirty="0" smtClean="0"/>
              <a:t>Concurrency: applications have many people looking at the same data at once. </a:t>
            </a:r>
          </a:p>
          <a:p>
            <a:r>
              <a:rPr lang="en-GB" dirty="0" smtClean="0"/>
              <a:t>Integration: multiple systems collaborating together using a single database.</a:t>
            </a:r>
          </a:p>
          <a:p>
            <a:endParaRPr lang="en-GB" dirty="0"/>
          </a:p>
        </p:txBody>
      </p:sp>
    </p:spTree>
    <p:extLst>
      <p:ext uri="{BB962C8B-B14F-4D97-AF65-F5344CB8AC3E}">
        <p14:creationId xmlns:p14="http://schemas.microsoft.com/office/powerpoint/2010/main" val="310215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Object-Relational Impedance </a:t>
            </a:r>
            <a:r>
              <a:rPr lang="en-GB" dirty="0" smtClean="0"/>
              <a:t>mismatch</a:t>
            </a:r>
          </a:p>
          <a:p>
            <a:pPr lvl="1"/>
            <a:r>
              <a:rPr lang="en-GB" dirty="0" smtClean="0"/>
              <a:t>The difference between the relational model and the in-memory data structures. The relational data model organises data into a structure of tables and rows. Databases produce relations of data and use relational algebra to conduct operations using SQL on those relations.</a:t>
            </a:r>
          </a:p>
          <a:p>
            <a:pPr lvl="1"/>
            <a:r>
              <a:rPr lang="en-GB" dirty="0" smtClean="0"/>
              <a:t>But this has limitations where values in a relation have to be simple, they cannot contain any structure such as a nested record or a list.</a:t>
            </a:r>
          </a:p>
          <a:p>
            <a:pPr lvl="1"/>
            <a:r>
              <a:rPr lang="en-GB" dirty="0" smtClean="0"/>
              <a:t>Data structures for in-memory can take on much richer structures, if you want to use these you must translate it into relational representation. </a:t>
            </a:r>
          </a:p>
          <a:p>
            <a:pPr lvl="1"/>
            <a:r>
              <a:rPr lang="en-GB" dirty="0" smtClean="0"/>
              <a:t>Impedance mismatch, two different representations that require translation.</a:t>
            </a:r>
          </a:p>
          <a:p>
            <a:pPr lvl="1"/>
            <a:endParaRPr lang="en-GB" dirty="0"/>
          </a:p>
        </p:txBody>
      </p:sp>
    </p:spTree>
    <p:extLst>
      <p:ext uri="{BB962C8B-B14F-4D97-AF65-F5344CB8AC3E}">
        <p14:creationId xmlns:p14="http://schemas.microsoft.com/office/powerpoint/2010/main" val="200631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The impedance mismatch is a major source of frustration to application developers, this led in the 1990s to a growth in object oriented languages and databases.</a:t>
            </a:r>
          </a:p>
          <a:p>
            <a:r>
              <a:rPr lang="en-GB" dirty="0" smtClean="0"/>
              <a:t>Object oriented database did not success and faded into distant memory.</a:t>
            </a:r>
          </a:p>
          <a:p>
            <a:r>
              <a:rPr lang="en-GB" dirty="0" smtClean="0"/>
              <a:t>Impedance mismatch has been made easier by the wide availability of object-relational mapping frameworks. These frameworks remove a lot of the grunt work but can become a problem when people try to ignore the database and query performance suffers.</a:t>
            </a:r>
          </a:p>
          <a:p>
            <a:endParaRPr lang="en-GB" dirty="0"/>
          </a:p>
        </p:txBody>
      </p:sp>
    </p:spTree>
    <p:extLst>
      <p:ext uri="{BB962C8B-B14F-4D97-AF65-F5344CB8AC3E}">
        <p14:creationId xmlns:p14="http://schemas.microsoft.com/office/powerpoint/2010/main" val="243058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endParaRPr lang="en-GB" dirty="0"/>
          </a:p>
        </p:txBody>
      </p:sp>
      <p:pic>
        <p:nvPicPr>
          <p:cNvPr id="4" name="Picture 3"/>
          <p:cNvPicPr>
            <a:picLocks noChangeAspect="1"/>
          </p:cNvPicPr>
          <p:nvPr/>
        </p:nvPicPr>
        <p:blipFill>
          <a:blip r:embed="rId2"/>
          <a:stretch>
            <a:fillRect/>
          </a:stretch>
        </p:blipFill>
        <p:spPr>
          <a:xfrm>
            <a:off x="1371600" y="2171700"/>
            <a:ext cx="7481544" cy="4305300"/>
          </a:xfrm>
          <a:prstGeom prst="rect">
            <a:avLst/>
          </a:prstGeom>
        </p:spPr>
      </p:pic>
    </p:spTree>
    <p:extLst>
      <p:ext uri="{BB962C8B-B14F-4D97-AF65-F5344CB8AC3E}">
        <p14:creationId xmlns:p14="http://schemas.microsoft.com/office/powerpoint/2010/main" val="285214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Application and Integration Databases</a:t>
            </a:r>
          </a:p>
          <a:p>
            <a:pPr marL="0" indent="0">
              <a:buNone/>
            </a:pPr>
            <a:r>
              <a:rPr lang="en-GB" dirty="0" smtClean="0"/>
              <a:t>A database can act as an integration database with multiple applications usually developed by separate teams, storing their data in a common database. This improves communication because all the applications are operating on a consistent set of persistent data.</a:t>
            </a:r>
          </a:p>
          <a:p>
            <a:pPr marL="0" indent="0">
              <a:buNone/>
            </a:pPr>
            <a:r>
              <a:rPr lang="en-GB" dirty="0" smtClean="0"/>
              <a:t>However a structure designed to integrate many applications ends up being more complex than any single application needs. Also if an application wants to make changes to its data storage, it needs to coordinate with all the other applications using the database.</a:t>
            </a:r>
          </a:p>
          <a:p>
            <a:pPr marL="0" indent="0">
              <a:buNone/>
            </a:pPr>
            <a:r>
              <a:rPr lang="en-GB" dirty="0" smtClean="0"/>
              <a:t>A database that acts as an application database which is only directly accessed by a single application codebase looked after by a single team.</a:t>
            </a:r>
          </a:p>
        </p:txBody>
      </p:sp>
    </p:spTree>
    <p:extLst>
      <p:ext uri="{BB962C8B-B14F-4D97-AF65-F5344CB8AC3E}">
        <p14:creationId xmlns:p14="http://schemas.microsoft.com/office/powerpoint/2010/main" val="29598527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2984</TotalTime>
  <Words>2098</Words>
  <Application>Microsoft Office PowerPoint</Application>
  <PresentationFormat>Widescreen</PresentationFormat>
  <Paragraphs>167</Paragraphs>
  <Slides>25</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Franklin Gothic Book</vt:lpstr>
      <vt:lpstr>Crop</vt:lpstr>
      <vt:lpstr>Database Design &amp; Implementation</vt:lpstr>
      <vt:lpstr>Objectives</vt:lpstr>
      <vt:lpstr>Why are NoSQL Databases Interesting?</vt:lpstr>
      <vt:lpstr>NoSQL</vt:lpstr>
      <vt:lpstr>Why is NoSQL needed? </vt:lpstr>
      <vt:lpstr>NoSQL</vt:lpstr>
      <vt:lpstr>NoSQL</vt:lpstr>
      <vt:lpstr>NoSQL</vt:lpstr>
      <vt:lpstr>NoSQL</vt:lpstr>
      <vt:lpstr>NoSQL</vt:lpstr>
      <vt:lpstr>NoSQL</vt:lpstr>
      <vt:lpstr>NoSQL</vt:lpstr>
      <vt:lpstr>NoSQL</vt:lpstr>
      <vt:lpstr>NoSQL</vt:lpstr>
      <vt:lpstr>Common Characteristics of NoSQL databases</vt:lpstr>
      <vt:lpstr>NoSQL</vt:lpstr>
      <vt:lpstr>NoSQL</vt:lpstr>
      <vt:lpstr>NoSQL</vt:lpstr>
      <vt:lpstr>NoSQL</vt:lpstr>
      <vt:lpstr>NoSQL</vt:lpstr>
      <vt:lpstr>NoSQL</vt:lpstr>
      <vt:lpstr>NoSQL</vt:lpstr>
      <vt:lpstr>NoSQL</vt:lpstr>
      <vt:lpstr>NoSQL</vt:lpstr>
      <vt:lpstr>NoSQL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&amp; Implementation</dc:title>
  <dc:creator>Brenda Mullally</dc:creator>
  <cp:lastModifiedBy>Brenda Mullally</cp:lastModifiedBy>
  <cp:revision>67</cp:revision>
  <dcterms:created xsi:type="dcterms:W3CDTF">2016-02-26T11:55:07Z</dcterms:created>
  <dcterms:modified xsi:type="dcterms:W3CDTF">2016-04-07T21:42:25Z</dcterms:modified>
</cp:coreProperties>
</file>