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10"/>
    <p:restoredTop sz="94662"/>
  </p:normalViewPr>
  <p:slideViewPr>
    <p:cSldViewPr>
      <p:cViewPr>
        <p:scale>
          <a:sx n="223" d="100"/>
          <a:sy n="223" d="100"/>
        </p:scale>
        <p:origin x="2864" y="11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40" dirty="0"/>
              <a:t>/1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40" dirty="0"/>
              <a:t>/1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40" dirty="0"/>
              <a:t>/1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65531"/>
            <a:ext cx="44194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704" y="1175385"/>
            <a:ext cx="3696690" cy="1179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31058" y="3369771"/>
            <a:ext cx="146050" cy="7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40" dirty="0"/>
              <a:t>/1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>
        <a:defRPr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4.png"/><Relationship Id="rId6" Type="http://schemas.openxmlformats.org/officeDocument/2006/relationships/image" Target="../media/image24.png"/><Relationship Id="rId7" Type="http://schemas.openxmlformats.org/officeDocument/2006/relationships/image" Target="../media/image14.png"/><Relationship Id="rId8" Type="http://schemas.openxmlformats.org/officeDocument/2006/relationships/image" Target="../media/image2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27.png"/><Relationship Id="rId7" Type="http://schemas.openxmlformats.org/officeDocument/2006/relationships/image" Target="../media/image4.png"/><Relationship Id="rId8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4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6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  <a:r>
              <a:rPr spc="-15" dirty="0"/>
              <a:t> Introduction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5" dirty="0"/>
              <a:t>Topics </a:t>
            </a:r>
            <a:r>
              <a:rPr sz="900" spc="-60" dirty="0"/>
              <a:t>discussed  </a:t>
            </a:r>
            <a:r>
              <a:rPr sz="900" spc="-5" dirty="0"/>
              <a:t>this</a:t>
            </a:r>
            <a:r>
              <a:rPr sz="900" spc="45" dirty="0"/>
              <a:t> </a:t>
            </a:r>
            <a:r>
              <a:rPr sz="900" spc="-25" dirty="0"/>
              <a:t>presentation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56704" y="1502397"/>
            <a:ext cx="147447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55" dirty="0">
                <a:latin typeface="Arial"/>
                <a:cs typeface="Arial"/>
              </a:rPr>
              <a:t>Arrays</a:t>
            </a:r>
            <a:endParaRPr sz="11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25" dirty="0">
                <a:latin typeface="Arial"/>
                <a:cs typeface="Arial"/>
              </a:rPr>
              <a:t>Prototypal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inheritance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Arrays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5" dirty="0"/>
              <a:t>Methods:</a:t>
            </a:r>
            <a:r>
              <a:rPr sz="900" spc="65" dirty="0"/>
              <a:t> </a:t>
            </a:r>
            <a:r>
              <a:rPr sz="900" i="1" spc="-20" dirty="0">
                <a:latin typeface="Arial"/>
                <a:cs typeface="Arial"/>
              </a:rPr>
              <a:t>sort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86158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557566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1544866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1595666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912152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962936"/>
            <a:ext cx="50751" cy="5946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905998"/>
            <a:ext cx="3989704" cy="702945"/>
          </a:xfrm>
          <a:custGeom>
            <a:avLst/>
            <a:gdLst/>
            <a:ahLst/>
            <a:cxnLst/>
            <a:rect l="l" t="t" r="r" b="b"/>
            <a:pathLst>
              <a:path w="3989704" h="702944">
                <a:moveTo>
                  <a:pt x="3989652" y="0"/>
                </a:moveTo>
                <a:lnTo>
                  <a:pt x="0" y="0"/>
                </a:lnTo>
                <a:lnTo>
                  <a:pt x="0" y="651567"/>
                </a:lnTo>
                <a:lnTo>
                  <a:pt x="4008" y="671292"/>
                </a:lnTo>
                <a:lnTo>
                  <a:pt x="14922" y="687445"/>
                </a:lnTo>
                <a:lnTo>
                  <a:pt x="31075" y="698359"/>
                </a:lnTo>
                <a:lnTo>
                  <a:pt x="50800" y="702367"/>
                </a:lnTo>
                <a:lnTo>
                  <a:pt x="3938852" y="702367"/>
                </a:lnTo>
                <a:lnTo>
                  <a:pt x="3958576" y="698359"/>
                </a:lnTo>
                <a:lnTo>
                  <a:pt x="3974729" y="687445"/>
                </a:lnTo>
                <a:lnTo>
                  <a:pt x="3985644" y="671292"/>
                </a:lnTo>
                <a:lnTo>
                  <a:pt x="3989652" y="651567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950236"/>
            <a:ext cx="0" cy="626745"/>
          </a:xfrm>
          <a:custGeom>
            <a:avLst/>
            <a:gdLst/>
            <a:ahLst/>
            <a:cxnLst/>
            <a:rect l="l" t="t" r="r" b="b"/>
            <a:pathLst>
              <a:path h="626744">
                <a:moveTo>
                  <a:pt x="0" y="62637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9375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9248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9121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994854"/>
            <a:ext cx="3117850" cy="49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50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The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default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sort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order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is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according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string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Unicode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code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points.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numbers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5" dirty="0">
                <a:latin typeface="Arial"/>
                <a:cs typeface="Arial"/>
              </a:rPr>
              <a:t>[6, </a:t>
            </a:r>
            <a:r>
              <a:rPr sz="800" spc="-15" dirty="0">
                <a:latin typeface="Arial"/>
                <a:cs typeface="Arial"/>
              </a:rPr>
              <a:t>11, 22, 43, 19,</a:t>
            </a:r>
            <a:r>
              <a:rPr sz="800" spc="12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10];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800" spc="-35" dirty="0">
                <a:latin typeface="Courier New"/>
                <a:cs typeface="Courier New"/>
              </a:rPr>
              <a:t>numbers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sort</a:t>
            </a:r>
            <a:r>
              <a:rPr sz="800" spc="-35" dirty="0">
                <a:latin typeface="Arial"/>
                <a:cs typeface="Arial"/>
              </a:rPr>
              <a:t>();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numbers</a:t>
            </a:r>
            <a:r>
              <a:rPr sz="800" spc="-40" dirty="0">
                <a:latin typeface="Arial"/>
                <a:cs typeface="Arial"/>
              </a:rPr>
              <a:t>); 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[10,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11, 19, 22, 43,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6]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165907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271565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5345" y="2702953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2753754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1709635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1760421"/>
            <a:ext cx="50751" cy="955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3" y="1703484"/>
            <a:ext cx="3989704" cy="1062990"/>
          </a:xfrm>
          <a:custGeom>
            <a:avLst/>
            <a:gdLst/>
            <a:ahLst/>
            <a:cxnLst/>
            <a:rect l="l" t="t" r="r" b="b"/>
            <a:pathLst>
              <a:path w="3989704" h="1062989">
                <a:moveTo>
                  <a:pt x="3989652" y="0"/>
                </a:moveTo>
                <a:lnTo>
                  <a:pt x="0" y="0"/>
                </a:lnTo>
                <a:lnTo>
                  <a:pt x="0" y="1012169"/>
                </a:lnTo>
                <a:lnTo>
                  <a:pt x="4008" y="1031894"/>
                </a:lnTo>
                <a:lnTo>
                  <a:pt x="14922" y="1048047"/>
                </a:lnTo>
                <a:lnTo>
                  <a:pt x="31075" y="1058961"/>
                </a:lnTo>
                <a:lnTo>
                  <a:pt x="50800" y="1062970"/>
                </a:lnTo>
                <a:lnTo>
                  <a:pt x="3938852" y="1062970"/>
                </a:lnTo>
                <a:lnTo>
                  <a:pt x="3958576" y="1058961"/>
                </a:lnTo>
                <a:lnTo>
                  <a:pt x="3974729" y="1048047"/>
                </a:lnTo>
                <a:lnTo>
                  <a:pt x="3985644" y="1031894"/>
                </a:lnTo>
                <a:lnTo>
                  <a:pt x="3989652" y="1012169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747721"/>
            <a:ext cx="0" cy="987425"/>
          </a:xfrm>
          <a:custGeom>
            <a:avLst/>
            <a:gdLst/>
            <a:ahLst/>
            <a:cxnLst/>
            <a:rect l="l" t="t" r="r" b="b"/>
            <a:pathLst>
              <a:path h="987425">
                <a:moveTo>
                  <a:pt x="0" y="98698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7350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7223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7096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1787258"/>
            <a:ext cx="3613150" cy="410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Provide customized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comparator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function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sort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numbers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in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ascending  </a:t>
            </a:r>
            <a:r>
              <a:rPr sz="800" spc="8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order.</a:t>
            </a:r>
            <a:endParaRPr sz="800">
              <a:latin typeface="Arial"/>
              <a:cs typeface="Arial"/>
            </a:endParaRPr>
          </a:p>
          <a:p>
            <a:pPr marL="205740" marR="2439035" indent="-193675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35" dirty="0">
                <a:latin typeface="Courier New"/>
                <a:cs typeface="Courier New"/>
              </a:rPr>
              <a:t>compare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a</a:t>
            </a:r>
            <a:r>
              <a:rPr sz="800" spc="-35" dirty="0">
                <a:latin typeface="Arial"/>
                <a:cs typeface="Arial"/>
              </a:rPr>
              <a:t>,</a:t>
            </a:r>
            <a:r>
              <a:rPr sz="800" spc="-35" dirty="0">
                <a:latin typeface="Courier New"/>
                <a:cs typeface="Courier New"/>
              </a:rPr>
              <a:t>b</a:t>
            </a:r>
            <a:r>
              <a:rPr sz="800" spc="-35" dirty="0">
                <a:latin typeface="Arial"/>
                <a:cs typeface="Arial"/>
              </a:rPr>
              <a:t>)</a:t>
            </a:r>
            <a:r>
              <a:rPr sz="800" spc="-114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spc="-60" dirty="0">
                <a:latin typeface="Courier New"/>
                <a:cs typeface="Courier New"/>
              </a:rPr>
              <a:t>a </a:t>
            </a:r>
            <a:r>
              <a:rPr sz="800" i="1" spc="190" dirty="0">
                <a:latin typeface="Arial"/>
                <a:cs typeface="Arial"/>
              </a:rPr>
              <a:t>−</a:t>
            </a:r>
            <a:r>
              <a:rPr sz="800" i="1" spc="-90" dirty="0">
                <a:latin typeface="Arial"/>
                <a:cs typeface="Arial"/>
              </a:rPr>
              <a:t> </a:t>
            </a:r>
            <a:r>
              <a:rPr sz="800" spc="-25" dirty="0">
                <a:latin typeface="Courier New"/>
                <a:cs typeface="Courier New"/>
              </a:rPr>
              <a:t>b</a:t>
            </a:r>
            <a:r>
              <a:rPr sz="800" spc="-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7294" y="2147862"/>
            <a:ext cx="79375" cy="13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7294" y="2388260"/>
            <a:ext cx="244792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40" dirty="0">
                <a:latin typeface="Courier New"/>
                <a:cs typeface="Courier New"/>
              </a:rPr>
              <a:t>numbers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sort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compare</a:t>
            </a:r>
            <a:r>
              <a:rPr sz="800" spc="-4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numbers</a:t>
            </a:r>
            <a:r>
              <a:rPr sz="800" spc="-40" dirty="0">
                <a:latin typeface="Arial"/>
                <a:cs typeface="Arial"/>
              </a:rPr>
              <a:t>); 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[6,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10, 11, 19, 22,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43]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10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Arrays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Element</a:t>
            </a:r>
            <a:r>
              <a:rPr sz="900" spc="-40" dirty="0"/>
              <a:t> </a:t>
            </a:r>
            <a:r>
              <a:rPr sz="900" spc="-35" dirty="0"/>
              <a:t>types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36702" y="1739300"/>
            <a:ext cx="1338580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marR="5080" indent="-167640">
              <a:lnSpc>
                <a:spcPct val="1026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40" dirty="0">
                <a:latin typeface="Arial"/>
                <a:cs typeface="Arial"/>
              </a:rPr>
              <a:t>Array </a:t>
            </a:r>
            <a:r>
              <a:rPr sz="1100" spc="-70" dirty="0">
                <a:latin typeface="Arial"/>
                <a:cs typeface="Arial"/>
              </a:rPr>
              <a:t>elements </a:t>
            </a:r>
            <a:r>
              <a:rPr sz="1100" spc="-75" dirty="0">
                <a:latin typeface="Arial"/>
                <a:cs typeface="Arial"/>
              </a:rPr>
              <a:t>may  be </a:t>
            </a:r>
            <a:r>
              <a:rPr sz="1100" spc="-30" dirty="0">
                <a:latin typeface="Arial"/>
                <a:cs typeface="Arial"/>
              </a:rPr>
              <a:t>different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types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4374" y="644219"/>
            <a:ext cx="2434590" cy="82550"/>
          </a:xfrm>
          <a:custGeom>
            <a:avLst/>
            <a:gdLst/>
            <a:ahLst/>
            <a:cxnLst/>
            <a:rect l="l" t="t" r="r" b="b"/>
            <a:pathLst>
              <a:path w="2434590" h="82550">
                <a:moveTo>
                  <a:pt x="238365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434455" y="82384"/>
                </a:lnTo>
                <a:lnTo>
                  <a:pt x="2434455" y="50800"/>
                </a:lnTo>
                <a:lnTo>
                  <a:pt x="2430447" y="31075"/>
                </a:lnTo>
                <a:lnTo>
                  <a:pt x="2419532" y="14922"/>
                </a:lnTo>
                <a:lnTo>
                  <a:pt x="2403379" y="4008"/>
                </a:lnTo>
                <a:lnTo>
                  <a:pt x="2383655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35175" y="2301798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29" y="2289098"/>
            <a:ext cx="11427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5975" y="2339899"/>
            <a:ext cx="2282053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30" y="694779"/>
            <a:ext cx="5076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30" y="745562"/>
            <a:ext cx="50769" cy="15562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4374" y="688625"/>
            <a:ext cx="2434590" cy="1664335"/>
          </a:xfrm>
          <a:custGeom>
            <a:avLst/>
            <a:gdLst/>
            <a:ahLst/>
            <a:cxnLst/>
            <a:rect l="l" t="t" r="r" b="b"/>
            <a:pathLst>
              <a:path w="2434590" h="1664335">
                <a:moveTo>
                  <a:pt x="2434455" y="0"/>
                </a:moveTo>
                <a:lnTo>
                  <a:pt x="0" y="0"/>
                </a:lnTo>
                <a:lnTo>
                  <a:pt x="0" y="1613173"/>
                </a:lnTo>
                <a:lnTo>
                  <a:pt x="4008" y="1632898"/>
                </a:lnTo>
                <a:lnTo>
                  <a:pt x="14922" y="1649051"/>
                </a:lnTo>
                <a:lnTo>
                  <a:pt x="31075" y="1659965"/>
                </a:lnTo>
                <a:lnTo>
                  <a:pt x="50800" y="1663974"/>
                </a:lnTo>
                <a:lnTo>
                  <a:pt x="2383655" y="1663974"/>
                </a:lnTo>
                <a:lnTo>
                  <a:pt x="2403379" y="1659965"/>
                </a:lnTo>
                <a:lnTo>
                  <a:pt x="2419532" y="1649051"/>
                </a:lnTo>
                <a:lnTo>
                  <a:pt x="2430447" y="1632898"/>
                </a:lnTo>
                <a:lnTo>
                  <a:pt x="2434455" y="1613173"/>
                </a:lnTo>
                <a:lnTo>
                  <a:pt x="2434455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30" y="732862"/>
            <a:ext cx="0" cy="1588135"/>
          </a:xfrm>
          <a:custGeom>
            <a:avLst/>
            <a:gdLst/>
            <a:ahLst/>
            <a:cxnLst/>
            <a:rect l="l" t="t" r="r" b="b"/>
            <a:pathLst>
              <a:path h="1588135">
                <a:moveTo>
                  <a:pt x="0" y="158798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30" y="72016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30" y="70746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30" y="69476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22475" y="777481"/>
            <a:ext cx="2298065" cy="145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50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cars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60" dirty="0">
                <a:latin typeface="Arial"/>
                <a:cs typeface="Arial"/>
              </a:rPr>
              <a:t>[</a:t>
            </a:r>
            <a:r>
              <a:rPr sz="800" spc="-6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60" dirty="0">
                <a:solidFill>
                  <a:srgbClr val="9F20EF"/>
                </a:solidFill>
                <a:latin typeface="Arial"/>
                <a:cs typeface="Arial"/>
              </a:rPr>
              <a:t>Ford</a:t>
            </a:r>
            <a:r>
              <a:rPr sz="800" spc="-6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60" dirty="0">
                <a:latin typeface="Arial"/>
                <a:cs typeface="Arial"/>
              </a:rPr>
              <a:t>, </a:t>
            </a:r>
            <a:r>
              <a:rPr sz="800" spc="-6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60" dirty="0">
                <a:solidFill>
                  <a:srgbClr val="9F20EF"/>
                </a:solidFill>
                <a:latin typeface="Arial"/>
                <a:cs typeface="Arial"/>
              </a:rPr>
              <a:t>Honda</a:t>
            </a:r>
            <a:r>
              <a:rPr sz="800" spc="-6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60" dirty="0">
                <a:latin typeface="Arial"/>
                <a:cs typeface="Arial"/>
              </a:rPr>
              <a:t>, </a:t>
            </a:r>
            <a:r>
              <a:rPr sz="800" spc="-6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65" dirty="0">
                <a:solidFill>
                  <a:srgbClr val="9F20EF"/>
                </a:solidFill>
                <a:latin typeface="Arial"/>
                <a:cs typeface="Arial"/>
              </a:rPr>
              <a:t>Nissan</a:t>
            </a:r>
            <a:r>
              <a:rPr sz="800" spc="-6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65" dirty="0">
                <a:latin typeface="Arial"/>
                <a:cs typeface="Arial"/>
              </a:rPr>
              <a:t>, </a:t>
            </a:r>
            <a:r>
              <a:rPr sz="800" spc="-4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45" dirty="0">
                <a:solidFill>
                  <a:srgbClr val="9F20EF"/>
                </a:solidFill>
                <a:latin typeface="Arial"/>
                <a:cs typeface="Arial"/>
              </a:rPr>
              <a:t>Peugot</a:t>
            </a:r>
            <a:r>
              <a:rPr sz="800" spc="-4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45" dirty="0">
                <a:latin typeface="Arial"/>
                <a:cs typeface="Arial"/>
              </a:rPr>
              <a:t>];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manual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10"/>
              </a:lnSpc>
            </a:pPr>
            <a:r>
              <a:rPr sz="800" spc="-50" dirty="0">
                <a:latin typeface="Courier New"/>
                <a:cs typeface="Courier New"/>
              </a:rPr>
              <a:t>title</a:t>
            </a:r>
            <a:r>
              <a:rPr sz="800" spc="-50" dirty="0">
                <a:latin typeface="Arial"/>
                <a:cs typeface="Arial"/>
              </a:rPr>
              <a:t>:</a:t>
            </a:r>
            <a:r>
              <a:rPr sz="800" spc="-5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0" dirty="0">
                <a:solidFill>
                  <a:srgbClr val="9F20EF"/>
                </a:solidFill>
                <a:latin typeface="Arial"/>
                <a:cs typeface="Arial"/>
              </a:rPr>
              <a:t>Fix</a:t>
            </a:r>
            <a:r>
              <a:rPr sz="800" spc="-1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9F20EF"/>
                </a:solidFill>
                <a:latin typeface="Arial"/>
                <a:cs typeface="Arial"/>
              </a:rPr>
              <a:t>Me</a:t>
            </a:r>
            <a:r>
              <a:rPr sz="800" spc="-5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0" dirty="0">
                <a:latin typeface="Arial"/>
                <a:cs typeface="Arial"/>
              </a:rPr>
              <a:t>,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55" dirty="0">
                <a:latin typeface="Courier New"/>
                <a:cs typeface="Courier New"/>
              </a:rPr>
              <a:t>author</a:t>
            </a:r>
            <a:r>
              <a:rPr sz="800" spc="-55" dirty="0">
                <a:latin typeface="Arial"/>
                <a:cs typeface="Arial"/>
              </a:rPr>
              <a:t>:</a:t>
            </a:r>
            <a:r>
              <a:rPr sz="800" spc="-5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5" dirty="0">
                <a:solidFill>
                  <a:srgbClr val="9F20EF"/>
                </a:solidFill>
                <a:latin typeface="Arial"/>
                <a:cs typeface="Arial"/>
              </a:rPr>
              <a:t>H.</a:t>
            </a:r>
            <a:r>
              <a:rPr sz="800" spc="40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9F20EF"/>
                </a:solidFill>
                <a:latin typeface="Arial"/>
                <a:cs typeface="Arial"/>
              </a:rPr>
              <a:t>Wrench</a:t>
            </a:r>
            <a:r>
              <a:rPr sz="800" spc="-4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40" dirty="0">
                <a:latin typeface="Arial"/>
                <a:cs typeface="Arial"/>
              </a:rPr>
              <a:t>,</a:t>
            </a:r>
            <a:endParaRPr sz="800">
              <a:latin typeface="Arial"/>
              <a:cs typeface="Arial"/>
            </a:endParaRPr>
          </a:p>
          <a:p>
            <a:pPr marL="12700" algn="just">
              <a:lnSpc>
                <a:spcPts val="944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 marL="12700" marR="1381125" algn="just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Courier New"/>
                <a:cs typeface="Courier New"/>
              </a:rPr>
              <a:t>cars</a:t>
            </a:r>
            <a:r>
              <a:rPr sz="800" spc="10" dirty="0">
                <a:latin typeface="Arial"/>
                <a:cs typeface="Arial"/>
              </a:rPr>
              <a:t>.</a:t>
            </a:r>
            <a:r>
              <a:rPr sz="800" spc="-60" dirty="0">
                <a:latin typeface="Courier New"/>
                <a:cs typeface="Courier New"/>
              </a:rPr>
              <a:t>push</a:t>
            </a:r>
            <a:r>
              <a:rPr sz="800" spc="60" dirty="0">
                <a:latin typeface="Arial"/>
                <a:cs typeface="Arial"/>
              </a:rPr>
              <a:t>(</a:t>
            </a:r>
            <a:r>
              <a:rPr sz="800" spc="-60" dirty="0">
                <a:latin typeface="Courier New"/>
                <a:cs typeface="Courier New"/>
              </a:rPr>
              <a:t>manual</a:t>
            </a:r>
            <a:r>
              <a:rPr sz="800" spc="35" dirty="0">
                <a:latin typeface="Arial"/>
                <a:cs typeface="Arial"/>
              </a:rPr>
              <a:t>);  </a:t>
            </a:r>
            <a:r>
              <a:rPr sz="800" spc="-50" dirty="0">
                <a:latin typeface="Courier New"/>
                <a:cs typeface="Courier New"/>
              </a:rPr>
              <a:t>cars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Courier New"/>
                <a:cs typeface="Courier New"/>
              </a:rPr>
              <a:t>push</a:t>
            </a:r>
            <a:r>
              <a:rPr sz="800" spc="-50" dirty="0">
                <a:latin typeface="Arial"/>
                <a:cs typeface="Arial"/>
              </a:rPr>
              <a:t>(</a:t>
            </a:r>
            <a:r>
              <a:rPr sz="800" spc="-5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0" dirty="0">
                <a:solidFill>
                  <a:srgbClr val="9F20EF"/>
                </a:solidFill>
                <a:latin typeface="Arial"/>
                <a:cs typeface="Arial"/>
              </a:rPr>
              <a:t>Lexus</a:t>
            </a:r>
            <a:r>
              <a:rPr sz="800" spc="-5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0" dirty="0">
                <a:latin typeface="Arial"/>
                <a:cs typeface="Arial"/>
              </a:rPr>
              <a:t>);  </a:t>
            </a:r>
            <a:r>
              <a:rPr sz="800" spc="-30" dirty="0">
                <a:latin typeface="Courier New"/>
                <a:cs typeface="Courier New"/>
              </a:rPr>
              <a:t>cars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shift</a:t>
            </a:r>
            <a:r>
              <a:rPr sz="800" spc="-30" dirty="0">
                <a:latin typeface="Arial"/>
                <a:cs typeface="Arial"/>
              </a:rPr>
              <a:t>();</a:t>
            </a:r>
            <a:endParaRPr sz="800">
              <a:latin typeface="Arial"/>
              <a:cs typeface="Arial"/>
            </a:endParaRPr>
          </a:p>
          <a:p>
            <a:pPr marL="12700" algn="just">
              <a:lnSpc>
                <a:spcPts val="910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8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Courier New"/>
                <a:cs typeface="Courier New"/>
              </a:rPr>
              <a:t>let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&lt;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50" dirty="0">
                <a:latin typeface="Courier New"/>
                <a:cs typeface="Courier New"/>
              </a:rPr>
              <a:t>cars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Courier New"/>
                <a:cs typeface="Courier New"/>
              </a:rPr>
              <a:t>length</a:t>
            </a:r>
            <a:r>
              <a:rPr sz="800" spc="-50" dirty="0">
                <a:latin typeface="Arial"/>
                <a:cs typeface="Arial"/>
              </a:rPr>
              <a:t>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+=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20" dirty="0">
                <a:latin typeface="Arial"/>
                <a:cs typeface="Arial"/>
              </a:rPr>
              <a:t>1)</a:t>
            </a:r>
            <a:endParaRPr sz="800">
              <a:latin typeface="Arial"/>
              <a:cs typeface="Arial"/>
            </a:endParaRPr>
          </a:p>
          <a:p>
            <a:pPr marL="12700" algn="just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35" dirty="0">
                <a:latin typeface="Courier New"/>
                <a:cs typeface="Courier New"/>
              </a:rPr>
              <a:t>console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log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cars</a:t>
            </a:r>
            <a:r>
              <a:rPr sz="800" spc="-35" dirty="0">
                <a:latin typeface="Arial"/>
                <a:cs typeface="Arial"/>
              </a:rPr>
              <a:t>[</a:t>
            </a:r>
            <a:r>
              <a:rPr sz="800" spc="-35" dirty="0">
                <a:latin typeface="Courier New"/>
                <a:cs typeface="Courier New"/>
              </a:rPr>
              <a:t>i</a:t>
            </a:r>
            <a:r>
              <a:rPr sz="800" spc="-35" dirty="0">
                <a:latin typeface="Arial"/>
                <a:cs typeface="Arial"/>
              </a:rPr>
              <a:t>]);</a:t>
            </a:r>
            <a:endParaRPr sz="800">
              <a:latin typeface="Arial"/>
              <a:cs typeface="Arial"/>
            </a:endParaRPr>
          </a:p>
          <a:p>
            <a:pPr marL="12700" algn="just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84374" y="2390647"/>
            <a:ext cx="2434590" cy="82550"/>
          </a:xfrm>
          <a:custGeom>
            <a:avLst/>
            <a:gdLst/>
            <a:ahLst/>
            <a:cxnLst/>
            <a:rect l="l" t="t" r="r" b="b"/>
            <a:pathLst>
              <a:path w="2434590" h="82550">
                <a:moveTo>
                  <a:pt x="238365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434455" y="82384"/>
                </a:lnTo>
                <a:lnTo>
                  <a:pt x="2434455" y="50800"/>
                </a:lnTo>
                <a:lnTo>
                  <a:pt x="2430447" y="31075"/>
                </a:lnTo>
                <a:lnTo>
                  <a:pt x="2419532" y="14922"/>
                </a:lnTo>
                <a:lnTo>
                  <a:pt x="2403379" y="4008"/>
                </a:lnTo>
                <a:lnTo>
                  <a:pt x="2383655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35175" y="3060687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5329" y="3047987"/>
            <a:ext cx="11427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85975" y="3098787"/>
            <a:ext cx="2282053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8830" y="2441206"/>
            <a:ext cx="5076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8830" y="2492002"/>
            <a:ext cx="50769" cy="5686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4374" y="2435065"/>
            <a:ext cx="2434590" cy="676910"/>
          </a:xfrm>
          <a:custGeom>
            <a:avLst/>
            <a:gdLst/>
            <a:ahLst/>
            <a:cxnLst/>
            <a:rect l="l" t="t" r="r" b="b"/>
            <a:pathLst>
              <a:path w="2434590" h="676910">
                <a:moveTo>
                  <a:pt x="2434455" y="0"/>
                </a:moveTo>
                <a:lnTo>
                  <a:pt x="0" y="0"/>
                </a:lnTo>
                <a:lnTo>
                  <a:pt x="0" y="625621"/>
                </a:lnTo>
                <a:lnTo>
                  <a:pt x="4008" y="645346"/>
                </a:lnTo>
                <a:lnTo>
                  <a:pt x="14922" y="661499"/>
                </a:lnTo>
                <a:lnTo>
                  <a:pt x="31075" y="672413"/>
                </a:lnTo>
                <a:lnTo>
                  <a:pt x="50800" y="676422"/>
                </a:lnTo>
                <a:lnTo>
                  <a:pt x="2383655" y="676422"/>
                </a:lnTo>
                <a:lnTo>
                  <a:pt x="2403379" y="672413"/>
                </a:lnTo>
                <a:lnTo>
                  <a:pt x="2419532" y="661499"/>
                </a:lnTo>
                <a:lnTo>
                  <a:pt x="2430447" y="645346"/>
                </a:lnTo>
                <a:lnTo>
                  <a:pt x="2434455" y="625621"/>
                </a:lnTo>
                <a:lnTo>
                  <a:pt x="2434455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8830" y="2479302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60043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8830" y="24666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8830" y="24539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8830" y="24412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35175" y="2460373"/>
            <a:ext cx="2332864" cy="6066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11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/>
              <a:t>Object </a:t>
            </a:r>
            <a:r>
              <a:rPr sz="900" spc="-25" dirty="0"/>
              <a:t>v</a:t>
            </a:r>
            <a:r>
              <a:rPr sz="900" spc="55" dirty="0"/>
              <a:t> </a:t>
            </a:r>
            <a:r>
              <a:rPr sz="900" spc="-20" dirty="0"/>
              <a:t>Array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57816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75494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1742249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1793050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628726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679516"/>
            <a:ext cx="50751" cy="10754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622579"/>
            <a:ext cx="3989704" cy="1183640"/>
          </a:xfrm>
          <a:custGeom>
            <a:avLst/>
            <a:gdLst/>
            <a:ahLst/>
            <a:cxnLst/>
            <a:rect l="l" t="t" r="r" b="b"/>
            <a:pathLst>
              <a:path w="3989704" h="1183639">
                <a:moveTo>
                  <a:pt x="3989652" y="0"/>
                </a:moveTo>
                <a:lnTo>
                  <a:pt x="0" y="0"/>
                </a:lnTo>
                <a:lnTo>
                  <a:pt x="0" y="1132370"/>
                </a:lnTo>
                <a:lnTo>
                  <a:pt x="4008" y="1152095"/>
                </a:lnTo>
                <a:lnTo>
                  <a:pt x="14922" y="1168248"/>
                </a:lnTo>
                <a:lnTo>
                  <a:pt x="31075" y="1179162"/>
                </a:lnTo>
                <a:lnTo>
                  <a:pt x="50800" y="1183170"/>
                </a:lnTo>
                <a:lnTo>
                  <a:pt x="3938852" y="1183170"/>
                </a:lnTo>
                <a:lnTo>
                  <a:pt x="3958576" y="1179162"/>
                </a:lnTo>
                <a:lnTo>
                  <a:pt x="3974729" y="1168248"/>
                </a:lnTo>
                <a:lnTo>
                  <a:pt x="3985644" y="1152095"/>
                </a:lnTo>
                <a:lnTo>
                  <a:pt x="3989652" y="1132370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66681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11071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6541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6414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6287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711428"/>
            <a:ext cx="1806575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6845">
              <a:lnSpc>
                <a:spcPts val="950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Objects: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comprise key:value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pairs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book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spc="105" dirty="0">
                <a:latin typeface="Arial"/>
                <a:cs typeface="Arial"/>
              </a:rPr>
              <a:t>{};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800" spc="-50" dirty="0">
                <a:latin typeface="Courier New"/>
                <a:cs typeface="Courier New"/>
              </a:rPr>
              <a:t>book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Courier New"/>
                <a:cs typeface="Courier New"/>
              </a:rPr>
              <a:t>title</a:t>
            </a:r>
            <a:r>
              <a:rPr sz="800" spc="-245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-7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75" dirty="0">
                <a:solidFill>
                  <a:srgbClr val="9F20EF"/>
                </a:solidFill>
                <a:latin typeface="Arial"/>
                <a:cs typeface="Arial"/>
              </a:rPr>
              <a:t>Java</a:t>
            </a:r>
            <a:r>
              <a:rPr sz="800" spc="-7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7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55" dirty="0">
                <a:latin typeface="Courier New"/>
                <a:cs typeface="Courier New"/>
              </a:rPr>
              <a:t>book</a:t>
            </a:r>
            <a:r>
              <a:rPr sz="800" spc="-55" dirty="0">
                <a:latin typeface="Arial"/>
                <a:cs typeface="Arial"/>
              </a:rPr>
              <a:t>.</a:t>
            </a:r>
            <a:r>
              <a:rPr sz="800" spc="-55" dirty="0">
                <a:latin typeface="Courier New"/>
                <a:cs typeface="Courier New"/>
              </a:rPr>
              <a:t>author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6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60" dirty="0">
                <a:solidFill>
                  <a:srgbClr val="9F20EF"/>
                </a:solidFill>
                <a:latin typeface="Arial"/>
                <a:cs typeface="Arial"/>
              </a:rPr>
              <a:t>Chapman</a:t>
            </a:r>
            <a:r>
              <a:rPr sz="800" spc="-6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6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book</a:t>
            </a:r>
            <a:r>
              <a:rPr sz="800" spc="-4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Retrieval: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book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title</a:t>
            </a:r>
            <a:r>
              <a:rPr sz="800" spc="-40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Java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184379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3140786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5345" y="3128086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3178886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1894370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1945152"/>
            <a:ext cx="50751" cy="11956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3" y="1888214"/>
            <a:ext cx="3989704" cy="1303655"/>
          </a:xfrm>
          <a:custGeom>
            <a:avLst/>
            <a:gdLst/>
            <a:ahLst/>
            <a:cxnLst/>
            <a:rect l="l" t="t" r="r" b="b"/>
            <a:pathLst>
              <a:path w="3989704" h="1303655">
                <a:moveTo>
                  <a:pt x="3989652" y="0"/>
                </a:moveTo>
                <a:lnTo>
                  <a:pt x="0" y="0"/>
                </a:lnTo>
                <a:lnTo>
                  <a:pt x="0" y="1252571"/>
                </a:lnTo>
                <a:lnTo>
                  <a:pt x="4008" y="1272296"/>
                </a:lnTo>
                <a:lnTo>
                  <a:pt x="14922" y="1288449"/>
                </a:lnTo>
                <a:lnTo>
                  <a:pt x="31075" y="1299363"/>
                </a:lnTo>
                <a:lnTo>
                  <a:pt x="50800" y="1303371"/>
                </a:lnTo>
                <a:lnTo>
                  <a:pt x="3938852" y="1303371"/>
                </a:lnTo>
                <a:lnTo>
                  <a:pt x="3958576" y="1299363"/>
                </a:lnTo>
                <a:lnTo>
                  <a:pt x="3974729" y="1288449"/>
                </a:lnTo>
                <a:lnTo>
                  <a:pt x="3985644" y="1272296"/>
                </a:lnTo>
                <a:lnTo>
                  <a:pt x="3989652" y="1252571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932452"/>
            <a:ext cx="0" cy="1227455"/>
          </a:xfrm>
          <a:custGeom>
            <a:avLst/>
            <a:gdLst/>
            <a:ahLst/>
            <a:cxnLst/>
            <a:rect l="l" t="t" r="r" b="b"/>
            <a:pathLst>
              <a:path h="1227455">
                <a:moveTo>
                  <a:pt x="0" y="1227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9197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9070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8943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1977072"/>
            <a:ext cx="3138805" cy="1095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55700">
              <a:lnSpc>
                <a:spcPts val="950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Arrays: </a:t>
            </a:r>
            <a:r>
              <a:rPr sz="800" spc="-50" dirty="0">
                <a:solidFill>
                  <a:srgbClr val="218A21"/>
                </a:solidFill>
                <a:latin typeface="Arial"/>
                <a:cs typeface="Arial"/>
              </a:rPr>
              <a:t>Use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for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numerically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indexed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data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cars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100" dirty="0">
                <a:latin typeface="Arial"/>
                <a:cs typeface="Arial"/>
              </a:rPr>
              <a:t> </a:t>
            </a:r>
            <a:r>
              <a:rPr sz="800" spc="20" dirty="0">
                <a:latin typeface="Arial"/>
                <a:cs typeface="Arial"/>
              </a:rPr>
              <a:t>[];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800" spc="-30" dirty="0">
                <a:latin typeface="Courier New"/>
                <a:cs typeface="Courier New"/>
              </a:rPr>
              <a:t>cars</a:t>
            </a:r>
            <a:r>
              <a:rPr sz="800" spc="-30" dirty="0">
                <a:latin typeface="Arial"/>
                <a:cs typeface="Arial"/>
              </a:rPr>
              <a:t>[4]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0" dirty="0">
                <a:solidFill>
                  <a:srgbClr val="9F20EF"/>
                </a:solidFill>
                <a:latin typeface="Arial"/>
                <a:cs typeface="Arial"/>
              </a:rPr>
              <a:t>Toyota</a:t>
            </a:r>
            <a:r>
              <a:rPr sz="800" spc="-5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 marR="1291590">
              <a:lnSpc>
                <a:spcPts val="950"/>
              </a:lnSpc>
              <a:spcBef>
                <a:spcPts val="30"/>
              </a:spcBef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Retrieval:  </a:t>
            </a: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cars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length</a:t>
            </a:r>
            <a:r>
              <a:rPr sz="800" spc="-40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5  </a:t>
            </a:r>
            <a:r>
              <a:rPr sz="800" spc="-30" dirty="0">
                <a:latin typeface="Courier New"/>
                <a:cs typeface="Courier New"/>
              </a:rPr>
              <a:t>console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log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Courier New"/>
                <a:cs typeface="Courier New"/>
              </a:rPr>
              <a:t>cars</a:t>
            </a:r>
            <a:r>
              <a:rPr sz="800" spc="-30" dirty="0">
                <a:latin typeface="Arial"/>
                <a:cs typeface="Arial"/>
              </a:rPr>
              <a:t>[0]);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undefined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800" spc="-30" dirty="0">
                <a:latin typeface="Courier New"/>
                <a:cs typeface="Courier New"/>
              </a:rPr>
              <a:t>console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log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Courier New"/>
                <a:cs typeface="Courier New"/>
              </a:rPr>
              <a:t>cars</a:t>
            </a:r>
            <a:r>
              <a:rPr sz="800" spc="-30" dirty="0">
                <a:latin typeface="Arial"/>
                <a:cs typeface="Arial"/>
              </a:rPr>
              <a:t>[4]);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Toyota: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length 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increases</a:t>
            </a:r>
            <a:r>
              <a:rPr sz="800" spc="-8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automatically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30" dirty="0">
                <a:latin typeface="Courier New"/>
                <a:cs typeface="Courier New"/>
              </a:rPr>
              <a:t>console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log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Courier New"/>
                <a:cs typeface="Courier New"/>
              </a:rPr>
              <a:t>cars</a:t>
            </a:r>
            <a:r>
              <a:rPr sz="800" spc="-30" dirty="0">
                <a:latin typeface="Arial"/>
                <a:cs typeface="Arial"/>
              </a:rPr>
              <a:t>[6]);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undefined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cars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length</a:t>
            </a:r>
            <a:r>
              <a:rPr sz="800" spc="-40" dirty="0">
                <a:latin typeface="Arial"/>
                <a:cs typeface="Arial"/>
              </a:rPr>
              <a:t>); 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5: No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array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bounds</a:t>
            </a:r>
            <a:r>
              <a:rPr sz="800" spc="-9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error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12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  <a:r>
              <a:rPr spc="-5" dirty="0"/>
              <a:t> </a:t>
            </a:r>
            <a:r>
              <a:rPr spc="-50" dirty="0"/>
              <a:t>Inheritance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60" dirty="0"/>
              <a:t>ES5 </a:t>
            </a:r>
            <a:r>
              <a:rPr sz="900" spc="-20" dirty="0"/>
              <a:t>inheritance</a:t>
            </a:r>
            <a:r>
              <a:rPr sz="900" spc="100" dirty="0"/>
              <a:t> </a:t>
            </a:r>
            <a:r>
              <a:rPr sz="900" spc="-50" dirty="0"/>
              <a:t>example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69978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95836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945663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996463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750341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801123"/>
            <a:ext cx="50751" cy="2157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744185"/>
            <a:ext cx="3989704" cy="2265045"/>
          </a:xfrm>
          <a:custGeom>
            <a:avLst/>
            <a:gdLst/>
            <a:ahLst/>
            <a:cxnLst/>
            <a:rect l="l" t="t" r="r" b="b"/>
            <a:pathLst>
              <a:path w="3989704" h="2265045">
                <a:moveTo>
                  <a:pt x="3989652" y="0"/>
                </a:moveTo>
                <a:lnTo>
                  <a:pt x="0" y="0"/>
                </a:lnTo>
                <a:lnTo>
                  <a:pt x="0" y="2214177"/>
                </a:lnTo>
                <a:lnTo>
                  <a:pt x="4008" y="2233902"/>
                </a:lnTo>
                <a:lnTo>
                  <a:pt x="14922" y="2250055"/>
                </a:lnTo>
                <a:lnTo>
                  <a:pt x="31075" y="2260969"/>
                </a:lnTo>
                <a:lnTo>
                  <a:pt x="50800" y="2264978"/>
                </a:lnTo>
                <a:lnTo>
                  <a:pt x="3938852" y="2264978"/>
                </a:lnTo>
                <a:lnTo>
                  <a:pt x="3958576" y="2260969"/>
                </a:lnTo>
                <a:lnTo>
                  <a:pt x="3974729" y="2250055"/>
                </a:lnTo>
                <a:lnTo>
                  <a:pt x="3985644" y="2233902"/>
                </a:lnTo>
                <a:lnTo>
                  <a:pt x="3989652" y="2214177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788422"/>
            <a:ext cx="0" cy="2189480"/>
          </a:xfrm>
          <a:custGeom>
            <a:avLst/>
            <a:gdLst/>
            <a:ahLst/>
            <a:cxnLst/>
            <a:rect l="l" t="t" r="r" b="b"/>
            <a:pathLst>
              <a:path h="2189480">
                <a:moveTo>
                  <a:pt x="0" y="218899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7757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7630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7503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827976"/>
            <a:ext cx="2864485" cy="2061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shape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9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55" dirty="0">
                <a:latin typeface="Courier New"/>
                <a:cs typeface="Courier New"/>
              </a:rPr>
              <a:t>xPosition</a:t>
            </a:r>
            <a:r>
              <a:rPr sz="800" spc="-55" dirty="0">
                <a:latin typeface="Arial"/>
                <a:cs typeface="Arial"/>
              </a:rPr>
              <a:t>: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0.0,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55" dirty="0">
                <a:latin typeface="Courier New"/>
                <a:cs typeface="Courier New"/>
              </a:rPr>
              <a:t>yPosition</a:t>
            </a:r>
            <a:r>
              <a:rPr sz="800" spc="-55" dirty="0">
                <a:latin typeface="Arial"/>
                <a:cs typeface="Arial"/>
              </a:rPr>
              <a:t>: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0.0,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 marL="12700" marR="1035050">
              <a:lnSpc>
                <a:spcPct val="197200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circle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65" dirty="0">
                <a:latin typeface="Arial"/>
                <a:cs typeface="Arial"/>
              </a:rPr>
              <a:t> </a:t>
            </a:r>
            <a:r>
              <a:rPr sz="800" spc="-40" dirty="0">
                <a:latin typeface="Courier New"/>
                <a:cs typeface="Courier New"/>
              </a:rPr>
              <a:t>Object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create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shape</a:t>
            </a:r>
            <a:r>
              <a:rPr sz="800" spc="-40" dirty="0">
                <a:latin typeface="Arial"/>
                <a:cs typeface="Arial"/>
              </a:rPr>
              <a:t>);  </a:t>
            </a:r>
            <a:r>
              <a:rPr sz="800" spc="-55" dirty="0">
                <a:latin typeface="Courier New"/>
                <a:cs typeface="Courier New"/>
              </a:rPr>
              <a:t>circle</a:t>
            </a:r>
            <a:r>
              <a:rPr sz="800" spc="-55" dirty="0">
                <a:latin typeface="Arial"/>
                <a:cs typeface="Arial"/>
              </a:rPr>
              <a:t>.</a:t>
            </a:r>
            <a:r>
              <a:rPr sz="800" spc="-55" dirty="0">
                <a:latin typeface="Courier New"/>
                <a:cs typeface="Courier New"/>
              </a:rPr>
              <a:t>area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function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60" dirty="0">
                <a:latin typeface="Arial"/>
                <a:cs typeface="Arial"/>
              </a:rPr>
              <a:t>()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0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spc="-45" dirty="0">
                <a:latin typeface="Courier New"/>
                <a:cs typeface="Courier New"/>
              </a:rPr>
              <a:t>Math</a:t>
            </a:r>
            <a:r>
              <a:rPr sz="800" spc="-45" dirty="0">
                <a:latin typeface="Arial"/>
                <a:cs typeface="Arial"/>
              </a:rPr>
              <a:t>.</a:t>
            </a:r>
            <a:r>
              <a:rPr sz="800" spc="-45" dirty="0">
                <a:latin typeface="Courier New"/>
                <a:cs typeface="Courier New"/>
              </a:rPr>
              <a:t>round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Math</a:t>
            </a:r>
            <a:r>
              <a:rPr sz="800" spc="-45" dirty="0">
                <a:latin typeface="Arial"/>
                <a:cs typeface="Arial"/>
              </a:rPr>
              <a:t>.</a:t>
            </a:r>
            <a:r>
              <a:rPr sz="800" spc="-45" dirty="0">
                <a:latin typeface="Courier New"/>
                <a:cs typeface="Courier New"/>
              </a:rPr>
              <a:t>PI </a:t>
            </a:r>
            <a:r>
              <a:rPr sz="800" spc="110" dirty="0">
                <a:latin typeface="Arial Unicode MS"/>
                <a:cs typeface="Arial Unicode MS"/>
              </a:rPr>
              <a:t>∗ </a:t>
            </a:r>
            <a:r>
              <a:rPr sz="800" spc="-30" dirty="0">
                <a:latin typeface="Courier New"/>
                <a:cs typeface="Courier New"/>
              </a:rPr>
              <a:t>Math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pow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radius</a:t>
            </a:r>
            <a:r>
              <a:rPr sz="800" spc="-30" dirty="0">
                <a:latin typeface="Arial"/>
                <a:cs typeface="Arial"/>
              </a:rPr>
              <a:t>,</a:t>
            </a:r>
            <a:r>
              <a:rPr sz="800" spc="-100" dirty="0">
                <a:latin typeface="Arial"/>
                <a:cs typeface="Arial"/>
              </a:rPr>
              <a:t> </a:t>
            </a:r>
            <a:r>
              <a:rPr sz="800" spc="25" dirty="0">
                <a:latin typeface="Arial"/>
                <a:cs typeface="Arial"/>
              </a:rPr>
              <a:t>2));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-55" dirty="0">
                <a:latin typeface="Courier New"/>
                <a:cs typeface="Courier New"/>
              </a:rPr>
              <a:t>circle</a:t>
            </a:r>
            <a:r>
              <a:rPr sz="800" spc="-55" dirty="0">
                <a:latin typeface="Arial"/>
                <a:cs typeface="Arial"/>
              </a:rPr>
              <a:t>.</a:t>
            </a:r>
            <a:r>
              <a:rPr sz="800" spc="-55" dirty="0">
                <a:latin typeface="Courier New"/>
                <a:cs typeface="Courier New"/>
              </a:rPr>
              <a:t>xPosition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14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100;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55" dirty="0">
                <a:latin typeface="Courier New"/>
                <a:cs typeface="Courier New"/>
              </a:rPr>
              <a:t>circle</a:t>
            </a:r>
            <a:r>
              <a:rPr sz="800" spc="-55" dirty="0">
                <a:latin typeface="Arial"/>
                <a:cs typeface="Arial"/>
              </a:rPr>
              <a:t>.</a:t>
            </a:r>
            <a:r>
              <a:rPr sz="800" spc="-55" dirty="0">
                <a:latin typeface="Courier New"/>
                <a:cs typeface="Courier New"/>
              </a:rPr>
              <a:t>radius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125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50;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-55" dirty="0">
                <a:latin typeface="Courier New"/>
                <a:cs typeface="Courier New"/>
              </a:rPr>
              <a:t>console</a:t>
            </a:r>
            <a:r>
              <a:rPr sz="800" spc="-55" dirty="0">
                <a:latin typeface="Arial"/>
                <a:cs typeface="Arial"/>
              </a:rPr>
              <a:t>.</a:t>
            </a:r>
            <a:r>
              <a:rPr sz="800" spc="-55" dirty="0">
                <a:latin typeface="Courier New"/>
                <a:cs typeface="Courier New"/>
              </a:rPr>
              <a:t>log</a:t>
            </a:r>
            <a:r>
              <a:rPr sz="800" spc="-55" dirty="0">
                <a:latin typeface="Arial"/>
                <a:cs typeface="Arial"/>
              </a:rPr>
              <a:t>(</a:t>
            </a:r>
            <a:r>
              <a:rPr sz="800" spc="-5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5" dirty="0">
                <a:solidFill>
                  <a:srgbClr val="9F20EF"/>
                </a:solidFill>
                <a:latin typeface="Arial"/>
                <a:cs typeface="Arial"/>
              </a:rPr>
              <a:t>area  </a:t>
            </a:r>
            <a:r>
              <a:rPr sz="800" spc="-210" dirty="0">
                <a:solidFill>
                  <a:srgbClr val="9F20EF"/>
                </a:solidFill>
                <a:latin typeface="Arial Unicode MS"/>
                <a:cs typeface="Arial Unicode MS"/>
              </a:rPr>
              <a:t>1                       </a:t>
            </a:r>
            <a:r>
              <a:rPr sz="800" spc="190" dirty="0">
                <a:latin typeface="Arial"/>
                <a:cs typeface="Arial"/>
              </a:rPr>
              <a:t>+ </a:t>
            </a:r>
            <a:r>
              <a:rPr sz="800" spc="-25" dirty="0">
                <a:latin typeface="Courier New"/>
                <a:cs typeface="Courier New"/>
              </a:rPr>
              <a:t>circle</a:t>
            </a:r>
            <a:r>
              <a:rPr sz="800" spc="-25" dirty="0">
                <a:latin typeface="Arial"/>
                <a:cs typeface="Arial"/>
              </a:rPr>
              <a:t>.</a:t>
            </a:r>
            <a:r>
              <a:rPr sz="800" spc="-25" dirty="0">
                <a:latin typeface="Courier New"/>
                <a:cs typeface="Courier New"/>
              </a:rPr>
              <a:t>area</a:t>
            </a:r>
            <a:r>
              <a:rPr sz="800" spc="-25" dirty="0">
                <a:latin typeface="Arial"/>
                <a:cs typeface="Arial"/>
              </a:rPr>
              <a:t>());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7854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35" dirty="0">
                <a:latin typeface="Courier New"/>
                <a:cs typeface="Courier New"/>
              </a:rPr>
              <a:t>console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log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35" dirty="0">
                <a:solidFill>
                  <a:srgbClr val="9F20EF"/>
                </a:solidFill>
                <a:latin typeface="Arial"/>
                <a:cs typeface="Arial"/>
              </a:rPr>
              <a:t>xPosition </a:t>
            </a:r>
            <a:r>
              <a:rPr sz="800" spc="-210" dirty="0">
                <a:solidFill>
                  <a:srgbClr val="9F20EF"/>
                </a:solidFill>
                <a:latin typeface="Arial Unicode MS"/>
                <a:cs typeface="Arial Unicode MS"/>
              </a:rPr>
              <a:t>1                       </a:t>
            </a:r>
            <a:r>
              <a:rPr sz="800" spc="190" dirty="0">
                <a:latin typeface="Arial"/>
                <a:cs typeface="Arial"/>
              </a:rPr>
              <a:t>+ </a:t>
            </a:r>
            <a:r>
              <a:rPr sz="800" spc="-45" dirty="0">
                <a:latin typeface="Courier New"/>
                <a:cs typeface="Courier New"/>
              </a:rPr>
              <a:t>circle</a:t>
            </a:r>
            <a:r>
              <a:rPr sz="800" spc="-45" dirty="0">
                <a:latin typeface="Arial"/>
                <a:cs typeface="Arial"/>
              </a:rPr>
              <a:t>.</a:t>
            </a:r>
            <a:r>
              <a:rPr sz="800" spc="-45" dirty="0">
                <a:latin typeface="Courier New"/>
                <a:cs typeface="Courier New"/>
              </a:rPr>
              <a:t>xPosition</a:t>
            </a:r>
            <a:r>
              <a:rPr sz="800" spc="-45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12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35" dirty="0">
                <a:latin typeface="Courier New"/>
                <a:cs typeface="Courier New"/>
              </a:rPr>
              <a:t>console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log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35" dirty="0">
                <a:solidFill>
                  <a:srgbClr val="9F20EF"/>
                </a:solidFill>
                <a:latin typeface="Arial"/>
                <a:cs typeface="Arial"/>
              </a:rPr>
              <a:t>yPosition </a:t>
            </a:r>
            <a:r>
              <a:rPr sz="800" spc="-210" dirty="0">
                <a:solidFill>
                  <a:srgbClr val="9F20EF"/>
                </a:solidFill>
                <a:latin typeface="Arial Unicode MS"/>
                <a:cs typeface="Arial Unicode MS"/>
              </a:rPr>
              <a:t>1                       </a:t>
            </a:r>
            <a:r>
              <a:rPr sz="800" spc="190" dirty="0">
                <a:latin typeface="Arial"/>
                <a:cs typeface="Arial"/>
              </a:rPr>
              <a:t>+ </a:t>
            </a:r>
            <a:r>
              <a:rPr sz="800" spc="-45" dirty="0">
                <a:latin typeface="Courier New"/>
                <a:cs typeface="Courier New"/>
              </a:rPr>
              <a:t>circle</a:t>
            </a:r>
            <a:r>
              <a:rPr sz="800" spc="-45" dirty="0">
                <a:latin typeface="Arial"/>
                <a:cs typeface="Arial"/>
              </a:rPr>
              <a:t>.</a:t>
            </a:r>
            <a:r>
              <a:rPr sz="800" spc="-45" dirty="0">
                <a:latin typeface="Courier New"/>
                <a:cs typeface="Courier New"/>
              </a:rPr>
              <a:t>yPosition</a:t>
            </a:r>
            <a:r>
              <a:rPr sz="800" spc="-45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0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18A21"/>
                </a:solidFill>
                <a:latin typeface="Arial"/>
                <a:cs typeface="Arial"/>
              </a:rPr>
              <a:t>(default)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13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  <a:r>
              <a:rPr spc="-5" dirty="0"/>
              <a:t> </a:t>
            </a:r>
            <a:r>
              <a:rPr spc="-50" dirty="0"/>
              <a:t>Inheritance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60" dirty="0"/>
              <a:t>ES6  </a:t>
            </a:r>
            <a:r>
              <a:rPr sz="900" spc="-30" dirty="0"/>
              <a:t>simulates </a:t>
            </a:r>
            <a:r>
              <a:rPr sz="900" spc="-45" dirty="0"/>
              <a:t>classical</a:t>
            </a:r>
            <a:r>
              <a:rPr sz="900" spc="15" dirty="0"/>
              <a:t> </a:t>
            </a:r>
            <a:r>
              <a:rPr sz="900" spc="-20" dirty="0"/>
              <a:t>inheritance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55554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317472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3162020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3212821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606107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656877"/>
            <a:ext cx="50751" cy="25178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599940"/>
            <a:ext cx="3989704" cy="2625725"/>
          </a:xfrm>
          <a:custGeom>
            <a:avLst/>
            <a:gdLst/>
            <a:ahLst/>
            <a:cxnLst/>
            <a:rect l="l" t="t" r="r" b="b"/>
            <a:pathLst>
              <a:path w="3989704" h="2625725">
                <a:moveTo>
                  <a:pt x="3989652" y="0"/>
                </a:moveTo>
                <a:lnTo>
                  <a:pt x="0" y="0"/>
                </a:lnTo>
                <a:lnTo>
                  <a:pt x="0" y="2574780"/>
                </a:lnTo>
                <a:lnTo>
                  <a:pt x="4008" y="2594504"/>
                </a:lnTo>
                <a:lnTo>
                  <a:pt x="14922" y="2610657"/>
                </a:lnTo>
                <a:lnTo>
                  <a:pt x="31075" y="2621572"/>
                </a:lnTo>
                <a:lnTo>
                  <a:pt x="50800" y="2625580"/>
                </a:lnTo>
                <a:lnTo>
                  <a:pt x="3938852" y="2625580"/>
                </a:lnTo>
                <a:lnTo>
                  <a:pt x="3958576" y="2621572"/>
                </a:lnTo>
                <a:lnTo>
                  <a:pt x="3974729" y="2610657"/>
                </a:lnTo>
                <a:lnTo>
                  <a:pt x="3985644" y="2594504"/>
                </a:lnTo>
                <a:lnTo>
                  <a:pt x="3989652" y="2574780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644177"/>
            <a:ext cx="0" cy="2550160"/>
          </a:xfrm>
          <a:custGeom>
            <a:avLst/>
            <a:gdLst/>
            <a:ahLst/>
            <a:cxnLst/>
            <a:rect l="l" t="t" r="r" b="b"/>
            <a:pathLst>
              <a:path h="2550160">
                <a:moveTo>
                  <a:pt x="0" y="254959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63147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61877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60607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683729"/>
            <a:ext cx="2754630" cy="242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40" dirty="0">
                <a:solidFill>
                  <a:srgbClr val="0000FF"/>
                </a:solidFill>
                <a:latin typeface="Arial"/>
                <a:cs typeface="Arial"/>
              </a:rPr>
              <a:t>class </a:t>
            </a:r>
            <a:r>
              <a:rPr sz="800" spc="-60" dirty="0">
                <a:latin typeface="Courier New"/>
                <a:cs typeface="Courier New"/>
              </a:rPr>
              <a:t>Shape</a:t>
            </a:r>
            <a:r>
              <a:rPr sz="800" spc="-175" dirty="0">
                <a:latin typeface="Courier New"/>
                <a:cs typeface="Courier New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205740" marR="838835" indent="-97155">
              <a:lnSpc>
                <a:spcPts val="950"/>
              </a:lnSpc>
              <a:spcBef>
                <a:spcPts val="30"/>
              </a:spcBef>
            </a:pPr>
            <a:r>
              <a:rPr sz="800" spc="-50" dirty="0">
                <a:latin typeface="Courier New"/>
                <a:cs typeface="Courier New"/>
              </a:rPr>
              <a:t>constructor</a:t>
            </a:r>
            <a:r>
              <a:rPr sz="800" spc="-50" dirty="0">
                <a:latin typeface="Arial"/>
                <a:cs typeface="Arial"/>
              </a:rPr>
              <a:t>(</a:t>
            </a:r>
            <a:r>
              <a:rPr sz="800" spc="-50" dirty="0">
                <a:latin typeface="Courier New"/>
                <a:cs typeface="Courier New"/>
              </a:rPr>
              <a:t>xPosition</a:t>
            </a:r>
            <a:r>
              <a:rPr sz="800" spc="-50" dirty="0">
                <a:latin typeface="Arial"/>
                <a:cs typeface="Arial"/>
              </a:rPr>
              <a:t>, </a:t>
            </a:r>
            <a:r>
              <a:rPr sz="800" spc="-50" dirty="0">
                <a:latin typeface="Courier New"/>
                <a:cs typeface="Courier New"/>
              </a:rPr>
              <a:t>yPosition</a:t>
            </a:r>
            <a:r>
              <a:rPr sz="800" spc="-50" dirty="0">
                <a:latin typeface="Arial"/>
                <a:cs typeface="Arial"/>
              </a:rPr>
              <a:t>)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35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xPosition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50" dirty="0">
                <a:latin typeface="Courier New"/>
                <a:cs typeface="Courier New"/>
              </a:rPr>
              <a:t>xPosition</a:t>
            </a:r>
            <a:r>
              <a:rPr sz="800" spc="-50" dirty="0">
                <a:latin typeface="Arial"/>
                <a:cs typeface="Arial"/>
              </a:rPr>
              <a:t>;  </a:t>
            </a:r>
            <a:r>
              <a:rPr sz="800" spc="-35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yPosition</a:t>
            </a:r>
            <a:r>
              <a:rPr sz="800" spc="-25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-50" dirty="0">
                <a:latin typeface="Courier New"/>
                <a:cs typeface="Courier New"/>
              </a:rPr>
              <a:t>yPosition</a:t>
            </a:r>
            <a:r>
              <a:rPr sz="800" spc="-5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10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-40" dirty="0">
                <a:solidFill>
                  <a:srgbClr val="0000FF"/>
                </a:solidFill>
                <a:latin typeface="Arial"/>
                <a:cs typeface="Arial"/>
              </a:rPr>
              <a:t>class  </a:t>
            </a:r>
            <a:r>
              <a:rPr sz="800" spc="-60" dirty="0">
                <a:latin typeface="Courier New"/>
                <a:cs typeface="Courier New"/>
              </a:rPr>
              <a:t>Circle </a:t>
            </a:r>
            <a:r>
              <a:rPr sz="800" spc="-25" dirty="0">
                <a:solidFill>
                  <a:srgbClr val="0000FF"/>
                </a:solidFill>
                <a:latin typeface="Arial"/>
                <a:cs typeface="Arial"/>
              </a:rPr>
              <a:t>extends </a:t>
            </a:r>
            <a:r>
              <a:rPr sz="800" spc="-60" dirty="0">
                <a:latin typeface="Courier New"/>
                <a:cs typeface="Courier New"/>
              </a:rPr>
              <a:t>Shape</a:t>
            </a:r>
            <a:r>
              <a:rPr sz="800" spc="-375" dirty="0">
                <a:latin typeface="Courier New"/>
                <a:cs typeface="Courier New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205740" marR="450215" indent="-97155">
              <a:lnSpc>
                <a:spcPts val="950"/>
              </a:lnSpc>
              <a:spcBef>
                <a:spcPts val="30"/>
              </a:spcBef>
            </a:pPr>
            <a:r>
              <a:rPr sz="800" spc="-50" dirty="0">
                <a:latin typeface="Courier New"/>
                <a:cs typeface="Courier New"/>
              </a:rPr>
              <a:t>constructor</a:t>
            </a:r>
            <a:r>
              <a:rPr sz="800" spc="-50" dirty="0">
                <a:latin typeface="Arial"/>
                <a:cs typeface="Arial"/>
              </a:rPr>
              <a:t>(</a:t>
            </a:r>
            <a:r>
              <a:rPr sz="800" spc="-50" dirty="0">
                <a:latin typeface="Courier New"/>
                <a:cs typeface="Courier New"/>
              </a:rPr>
              <a:t>xPosition</a:t>
            </a:r>
            <a:r>
              <a:rPr sz="800" spc="-50" dirty="0">
                <a:latin typeface="Arial"/>
                <a:cs typeface="Arial"/>
              </a:rPr>
              <a:t>, </a:t>
            </a:r>
            <a:r>
              <a:rPr sz="800" spc="-55" dirty="0">
                <a:latin typeface="Courier New"/>
                <a:cs typeface="Courier New"/>
              </a:rPr>
              <a:t>yPosition</a:t>
            </a:r>
            <a:r>
              <a:rPr sz="800" spc="-55" dirty="0">
                <a:latin typeface="Arial"/>
                <a:cs typeface="Arial"/>
              </a:rPr>
              <a:t>, </a:t>
            </a:r>
            <a:r>
              <a:rPr sz="800" spc="-40" dirty="0">
                <a:latin typeface="Courier New"/>
                <a:cs typeface="Courier New"/>
              </a:rPr>
              <a:t>radius</a:t>
            </a:r>
            <a:r>
              <a:rPr sz="800" spc="-40" dirty="0">
                <a:latin typeface="Arial"/>
                <a:cs typeface="Arial"/>
              </a:rPr>
              <a:t>)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40" dirty="0">
                <a:solidFill>
                  <a:srgbClr val="0000FF"/>
                </a:solidFill>
                <a:latin typeface="Arial"/>
                <a:cs typeface="Arial"/>
              </a:rPr>
              <a:t>super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xPosition</a:t>
            </a:r>
            <a:r>
              <a:rPr sz="800" spc="-40" dirty="0">
                <a:latin typeface="Arial"/>
                <a:cs typeface="Arial"/>
              </a:rPr>
              <a:t>,</a:t>
            </a:r>
            <a:r>
              <a:rPr sz="800" spc="90" dirty="0">
                <a:latin typeface="Arial"/>
                <a:cs typeface="Arial"/>
              </a:rPr>
              <a:t> </a:t>
            </a:r>
            <a:r>
              <a:rPr sz="800" spc="-45" dirty="0">
                <a:latin typeface="Courier New"/>
                <a:cs typeface="Courier New"/>
              </a:rPr>
              <a:t>yPosition</a:t>
            </a:r>
            <a:r>
              <a:rPr sz="800" spc="-4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10"/>
              </a:lnSpc>
            </a:pPr>
            <a:r>
              <a:rPr sz="800" spc="-3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radius</a:t>
            </a:r>
            <a:r>
              <a:rPr sz="800" spc="-40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50" dirty="0">
                <a:latin typeface="Courier New"/>
                <a:cs typeface="Courier New"/>
              </a:rPr>
              <a:t>radius</a:t>
            </a:r>
            <a:r>
              <a:rPr sz="800" spc="-5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09220">
              <a:lnSpc>
                <a:spcPts val="955"/>
              </a:lnSpc>
            </a:pPr>
            <a:r>
              <a:rPr sz="800" spc="-20" dirty="0">
                <a:latin typeface="Courier New"/>
                <a:cs typeface="Courier New"/>
              </a:rPr>
              <a:t>area</a:t>
            </a:r>
            <a:r>
              <a:rPr sz="800" spc="-20" dirty="0">
                <a:latin typeface="Arial"/>
                <a:cs typeface="Arial"/>
              </a:rPr>
              <a:t>()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spc="-45" dirty="0">
                <a:latin typeface="Courier New"/>
                <a:cs typeface="Courier New"/>
              </a:rPr>
              <a:t>Math</a:t>
            </a:r>
            <a:r>
              <a:rPr sz="800" spc="-45" dirty="0">
                <a:latin typeface="Arial"/>
                <a:cs typeface="Arial"/>
              </a:rPr>
              <a:t>.</a:t>
            </a:r>
            <a:r>
              <a:rPr sz="800" spc="-45" dirty="0">
                <a:latin typeface="Courier New"/>
                <a:cs typeface="Courier New"/>
              </a:rPr>
              <a:t>round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Math</a:t>
            </a:r>
            <a:r>
              <a:rPr sz="800" spc="-45" dirty="0">
                <a:latin typeface="Arial"/>
                <a:cs typeface="Arial"/>
              </a:rPr>
              <a:t>.</a:t>
            </a:r>
            <a:r>
              <a:rPr sz="800" spc="-45" dirty="0">
                <a:latin typeface="Courier New"/>
                <a:cs typeface="Courier New"/>
              </a:rPr>
              <a:t>PI </a:t>
            </a:r>
            <a:r>
              <a:rPr sz="800" spc="110" dirty="0">
                <a:latin typeface="Arial Unicode MS"/>
                <a:cs typeface="Arial Unicode MS"/>
              </a:rPr>
              <a:t>∗ </a:t>
            </a:r>
            <a:r>
              <a:rPr sz="800" spc="-30" dirty="0">
                <a:latin typeface="Courier New"/>
                <a:cs typeface="Courier New"/>
              </a:rPr>
              <a:t>Math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pow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radius</a:t>
            </a:r>
            <a:r>
              <a:rPr sz="800" spc="-30" dirty="0">
                <a:latin typeface="Arial"/>
                <a:cs typeface="Arial"/>
              </a:rPr>
              <a:t>,</a:t>
            </a:r>
            <a:r>
              <a:rPr sz="800" spc="-100" dirty="0">
                <a:latin typeface="Arial"/>
                <a:cs typeface="Arial"/>
              </a:rPr>
              <a:t> </a:t>
            </a:r>
            <a:r>
              <a:rPr sz="800" spc="25" dirty="0">
                <a:latin typeface="Arial"/>
                <a:cs typeface="Arial"/>
              </a:rPr>
              <a:t>2));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circle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30" dirty="0">
                <a:solidFill>
                  <a:srgbClr val="0000FF"/>
                </a:solidFill>
                <a:latin typeface="Arial"/>
                <a:cs typeface="Arial"/>
              </a:rPr>
              <a:t>new </a:t>
            </a:r>
            <a:r>
              <a:rPr sz="800" spc="-30" dirty="0">
                <a:latin typeface="Courier New"/>
                <a:cs typeface="Courier New"/>
              </a:rPr>
              <a:t>Circle</a:t>
            </a:r>
            <a:r>
              <a:rPr sz="800" spc="-30" dirty="0">
                <a:latin typeface="Arial"/>
                <a:cs typeface="Arial"/>
              </a:rPr>
              <a:t>(100.0, </a:t>
            </a:r>
            <a:r>
              <a:rPr sz="800" spc="-15" dirty="0">
                <a:latin typeface="Arial"/>
                <a:cs typeface="Arial"/>
              </a:rPr>
              <a:t>100.0,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50.0);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55" dirty="0">
                <a:latin typeface="Courier New"/>
                <a:cs typeface="Courier New"/>
              </a:rPr>
              <a:t>console</a:t>
            </a:r>
            <a:r>
              <a:rPr sz="800" spc="-55" dirty="0">
                <a:latin typeface="Arial"/>
                <a:cs typeface="Arial"/>
              </a:rPr>
              <a:t>.</a:t>
            </a:r>
            <a:r>
              <a:rPr sz="800" spc="-55" dirty="0">
                <a:latin typeface="Courier New"/>
                <a:cs typeface="Courier New"/>
              </a:rPr>
              <a:t>log</a:t>
            </a:r>
            <a:r>
              <a:rPr sz="800" spc="-55" dirty="0">
                <a:latin typeface="Arial"/>
                <a:cs typeface="Arial"/>
              </a:rPr>
              <a:t>(</a:t>
            </a:r>
            <a:r>
              <a:rPr sz="800" spc="-5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5" dirty="0">
                <a:solidFill>
                  <a:srgbClr val="9F20EF"/>
                </a:solidFill>
                <a:latin typeface="Arial"/>
                <a:cs typeface="Arial"/>
              </a:rPr>
              <a:t>area  </a:t>
            </a:r>
            <a:r>
              <a:rPr sz="800" spc="-210" dirty="0">
                <a:solidFill>
                  <a:srgbClr val="9F20EF"/>
                </a:solidFill>
                <a:latin typeface="Arial Unicode MS"/>
                <a:cs typeface="Arial Unicode MS"/>
              </a:rPr>
              <a:t>1                       </a:t>
            </a:r>
            <a:r>
              <a:rPr sz="800" spc="190" dirty="0">
                <a:latin typeface="Arial"/>
                <a:cs typeface="Arial"/>
              </a:rPr>
              <a:t>+ </a:t>
            </a:r>
            <a:r>
              <a:rPr sz="800" spc="-25" dirty="0">
                <a:latin typeface="Courier New"/>
                <a:cs typeface="Courier New"/>
              </a:rPr>
              <a:t>circle</a:t>
            </a:r>
            <a:r>
              <a:rPr sz="800" spc="-25" dirty="0">
                <a:latin typeface="Arial"/>
                <a:cs typeface="Arial"/>
              </a:rPr>
              <a:t>.</a:t>
            </a:r>
            <a:r>
              <a:rPr sz="800" spc="-25" dirty="0">
                <a:latin typeface="Courier New"/>
                <a:cs typeface="Courier New"/>
              </a:rPr>
              <a:t>area</a:t>
            </a:r>
            <a:r>
              <a:rPr sz="800" spc="-25" dirty="0">
                <a:latin typeface="Arial"/>
                <a:cs typeface="Arial"/>
              </a:rPr>
              <a:t>());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7854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14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0" dirty="0"/>
              <a:t>Presentation</a:t>
            </a:r>
            <a:r>
              <a:rPr sz="900" spc="-25" dirty="0"/>
              <a:t> </a:t>
            </a:r>
            <a:r>
              <a:rPr sz="900" spc="-40" dirty="0"/>
              <a:t>summary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56704" y="1175385"/>
            <a:ext cx="2665730" cy="117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55" dirty="0">
                <a:latin typeface="Arial"/>
                <a:cs typeface="Arial"/>
              </a:rPr>
              <a:t>Arrays</a:t>
            </a:r>
            <a:endParaRPr sz="11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50" dirty="0">
                <a:latin typeface="Arial"/>
                <a:cs typeface="Arial"/>
              </a:rPr>
              <a:t>Store </a:t>
            </a:r>
            <a:r>
              <a:rPr sz="1000" spc="-15" dirty="0">
                <a:latin typeface="Arial"/>
                <a:cs typeface="Arial"/>
              </a:rPr>
              <a:t>multiple </a:t>
            </a:r>
            <a:r>
              <a:rPr sz="1000" spc="-60" dirty="0">
                <a:latin typeface="Arial"/>
                <a:cs typeface="Arial"/>
              </a:rPr>
              <a:t>elements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50" dirty="0">
                <a:latin typeface="Arial"/>
                <a:cs typeface="Arial"/>
              </a:rPr>
              <a:t>single 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variable.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55" dirty="0">
                <a:latin typeface="Arial"/>
                <a:cs typeface="Arial"/>
              </a:rPr>
              <a:t>Elements </a:t>
            </a:r>
            <a:r>
              <a:rPr sz="1000" spc="-65" dirty="0">
                <a:latin typeface="Arial"/>
                <a:cs typeface="Arial"/>
              </a:rPr>
              <a:t>may  be  </a:t>
            </a:r>
            <a:r>
              <a:rPr sz="1000" spc="-25" dirty="0">
                <a:latin typeface="Arial"/>
                <a:cs typeface="Arial"/>
              </a:rPr>
              <a:t>different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types.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45" dirty="0">
                <a:latin typeface="Arial"/>
                <a:cs typeface="Arial"/>
              </a:rPr>
              <a:t>Rich </a:t>
            </a:r>
            <a:r>
              <a:rPr sz="1000" spc="-55" dirty="0">
                <a:latin typeface="Arial"/>
                <a:cs typeface="Arial"/>
              </a:rPr>
              <a:t>set </a:t>
            </a:r>
            <a:r>
              <a:rPr sz="1000" spc="-30" dirty="0">
                <a:latin typeface="Arial"/>
                <a:cs typeface="Arial"/>
              </a:rPr>
              <a:t>Array </a:t>
            </a:r>
            <a:r>
              <a:rPr sz="1000" spc="-45" dirty="0">
                <a:latin typeface="Arial"/>
                <a:cs typeface="Arial"/>
              </a:rPr>
              <a:t>methods 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available.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50" dirty="0">
                <a:latin typeface="Arial"/>
                <a:cs typeface="Arial"/>
              </a:rPr>
              <a:t>Inheritance</a:t>
            </a:r>
            <a:endParaRPr sz="11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15" dirty="0">
                <a:latin typeface="Arial"/>
                <a:cs typeface="Arial"/>
              </a:rPr>
              <a:t>Prototypal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30" dirty="0">
                <a:latin typeface="Arial"/>
                <a:cs typeface="Arial"/>
              </a:rPr>
              <a:t>Syntactic </a:t>
            </a:r>
            <a:r>
              <a:rPr sz="1000" spc="-65" dirty="0">
                <a:latin typeface="Arial"/>
                <a:cs typeface="Arial"/>
              </a:rPr>
              <a:t>sugar 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195" dirty="0">
                <a:latin typeface="Arial"/>
                <a:cs typeface="Arial"/>
              </a:rPr>
              <a:t> </a:t>
            </a:r>
            <a:r>
              <a:rPr sz="1000" spc="-85" dirty="0">
                <a:latin typeface="Arial"/>
                <a:cs typeface="Arial"/>
              </a:rPr>
              <a:t>ES6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15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Arr</a:t>
            </a:r>
            <a:r>
              <a:rPr spc="-70" dirty="0"/>
              <a:t>a</a:t>
            </a:r>
            <a:r>
              <a:rPr spc="-114" dirty="0"/>
              <a:t>ys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/>
              <a:t>Create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36702" y="1242695"/>
            <a:ext cx="1619250" cy="1163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marR="19685" indent="-167640">
              <a:lnSpc>
                <a:spcPts val="12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dirty="0">
                <a:latin typeface="Arial"/>
                <a:cs typeface="Arial"/>
              </a:rPr>
              <a:t>Not </a:t>
            </a:r>
            <a:r>
              <a:rPr sz="1100" spc="-95" dirty="0">
                <a:latin typeface="Arial"/>
                <a:cs typeface="Arial"/>
              </a:rPr>
              <a:t>necessary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75" dirty="0">
                <a:latin typeface="Arial"/>
                <a:cs typeface="Arial"/>
              </a:rPr>
              <a:t>declare  </a:t>
            </a:r>
            <a:r>
              <a:rPr sz="1100" spc="-80" dirty="0">
                <a:latin typeface="Arial"/>
                <a:cs typeface="Arial"/>
              </a:rPr>
              <a:t>size </a:t>
            </a:r>
            <a:r>
              <a:rPr sz="1100" spc="-70" dirty="0">
                <a:latin typeface="Arial"/>
                <a:cs typeface="Arial"/>
              </a:rPr>
              <a:t>when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constructing</a:t>
            </a:r>
            <a:endParaRPr sz="1100">
              <a:latin typeface="Arial"/>
              <a:cs typeface="Arial"/>
            </a:endParaRPr>
          </a:p>
          <a:p>
            <a:pPr marL="457200" marR="169545" lvl="1" indent="-16002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55" dirty="0">
                <a:latin typeface="Arial"/>
                <a:cs typeface="Arial"/>
              </a:rPr>
              <a:t>Create easily using  </a:t>
            </a:r>
            <a:r>
              <a:rPr sz="1000" spc="-50" dirty="0">
                <a:latin typeface="Arial"/>
                <a:cs typeface="Arial"/>
              </a:rPr>
              <a:t>array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literal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65" dirty="0">
                <a:latin typeface="Arial"/>
                <a:cs typeface="Arial"/>
              </a:rPr>
              <a:t>Grow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automatically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40" dirty="0">
                <a:latin typeface="Arial"/>
                <a:cs typeface="Arial"/>
              </a:rPr>
              <a:t>Locate </a:t>
            </a:r>
            <a:r>
              <a:rPr sz="1000" spc="-65" dirty="0">
                <a:latin typeface="Arial"/>
                <a:cs typeface="Arial"/>
              </a:rPr>
              <a:t>values </a:t>
            </a:r>
            <a:r>
              <a:rPr sz="1000" spc="-60" dirty="0">
                <a:latin typeface="Arial"/>
                <a:cs typeface="Arial"/>
              </a:rPr>
              <a:t>by 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key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5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95" dirty="0">
                <a:latin typeface="Arial"/>
                <a:cs typeface="Arial"/>
              </a:rPr>
              <a:t>Access  </a:t>
            </a:r>
            <a:r>
              <a:rPr sz="1100" spc="-60" dirty="0">
                <a:latin typeface="Arial"/>
                <a:cs typeface="Arial"/>
              </a:rPr>
              <a:t>using </a:t>
            </a:r>
            <a:r>
              <a:rPr sz="1100" spc="5" dirty="0">
                <a:latin typeface="Arial"/>
                <a:cs typeface="Arial"/>
              </a:rPr>
              <a:t>[ ]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operator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78786" y="1018476"/>
            <a:ext cx="2240280" cy="82550"/>
          </a:xfrm>
          <a:custGeom>
            <a:avLst/>
            <a:gdLst/>
            <a:ahLst/>
            <a:cxnLst/>
            <a:rect l="l" t="t" r="r" b="b"/>
            <a:pathLst>
              <a:path w="2240279" h="82550">
                <a:moveTo>
                  <a:pt x="218924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240041" y="82384"/>
                </a:lnTo>
                <a:lnTo>
                  <a:pt x="2240041" y="50800"/>
                </a:lnTo>
                <a:lnTo>
                  <a:pt x="2236032" y="31075"/>
                </a:lnTo>
                <a:lnTo>
                  <a:pt x="2225118" y="14922"/>
                </a:lnTo>
                <a:lnTo>
                  <a:pt x="2208965" y="4008"/>
                </a:lnTo>
                <a:lnTo>
                  <a:pt x="2189240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29586" y="1714462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26" y="1701761"/>
            <a:ext cx="114273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0387" y="1752562"/>
            <a:ext cx="2087639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27" y="1069035"/>
            <a:ext cx="50772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27" y="1119832"/>
            <a:ext cx="50772" cy="5946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8786" y="1062894"/>
            <a:ext cx="2240280" cy="702945"/>
          </a:xfrm>
          <a:custGeom>
            <a:avLst/>
            <a:gdLst/>
            <a:ahLst/>
            <a:cxnLst/>
            <a:rect l="l" t="t" r="r" b="b"/>
            <a:pathLst>
              <a:path w="2240279" h="702944">
                <a:moveTo>
                  <a:pt x="2240041" y="0"/>
                </a:moveTo>
                <a:lnTo>
                  <a:pt x="0" y="0"/>
                </a:lnTo>
                <a:lnTo>
                  <a:pt x="0" y="651567"/>
                </a:lnTo>
                <a:lnTo>
                  <a:pt x="4008" y="671292"/>
                </a:lnTo>
                <a:lnTo>
                  <a:pt x="14922" y="687445"/>
                </a:lnTo>
                <a:lnTo>
                  <a:pt x="31075" y="698359"/>
                </a:lnTo>
                <a:lnTo>
                  <a:pt x="50800" y="702367"/>
                </a:lnTo>
                <a:lnTo>
                  <a:pt x="2189240" y="702367"/>
                </a:lnTo>
                <a:lnTo>
                  <a:pt x="2208965" y="698359"/>
                </a:lnTo>
                <a:lnTo>
                  <a:pt x="2225118" y="687445"/>
                </a:lnTo>
                <a:lnTo>
                  <a:pt x="2236032" y="671292"/>
                </a:lnTo>
                <a:lnTo>
                  <a:pt x="2240041" y="651567"/>
                </a:lnTo>
                <a:lnTo>
                  <a:pt x="2240041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27" y="1107131"/>
            <a:ext cx="0" cy="626745"/>
          </a:xfrm>
          <a:custGeom>
            <a:avLst/>
            <a:gdLst/>
            <a:ahLst/>
            <a:cxnLst/>
            <a:rect l="l" t="t" r="r" b="b"/>
            <a:pathLst>
              <a:path h="626744">
                <a:moveTo>
                  <a:pt x="0" y="62637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27" y="109443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27" y="108173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27" y="106903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8786" y="1803310"/>
            <a:ext cx="2240280" cy="82550"/>
          </a:xfrm>
          <a:custGeom>
            <a:avLst/>
            <a:gdLst/>
            <a:ahLst/>
            <a:cxnLst/>
            <a:rect l="l" t="t" r="r" b="b"/>
            <a:pathLst>
              <a:path w="2240279" h="82550">
                <a:moveTo>
                  <a:pt x="218924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240041" y="82384"/>
                </a:lnTo>
                <a:lnTo>
                  <a:pt x="2240041" y="50800"/>
                </a:lnTo>
                <a:lnTo>
                  <a:pt x="2236032" y="31075"/>
                </a:lnTo>
                <a:lnTo>
                  <a:pt x="2225118" y="14922"/>
                </a:lnTo>
                <a:lnTo>
                  <a:pt x="2208965" y="4008"/>
                </a:lnTo>
                <a:lnTo>
                  <a:pt x="2189240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9586" y="2499296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55326" y="2486596"/>
            <a:ext cx="114273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80387" y="2537397"/>
            <a:ext cx="2087639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8827" y="1853882"/>
            <a:ext cx="50772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8827" y="1904666"/>
            <a:ext cx="50772" cy="5946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78786" y="1847729"/>
            <a:ext cx="2240280" cy="702945"/>
          </a:xfrm>
          <a:custGeom>
            <a:avLst/>
            <a:gdLst/>
            <a:ahLst/>
            <a:cxnLst/>
            <a:rect l="l" t="t" r="r" b="b"/>
            <a:pathLst>
              <a:path w="2240279" h="702944">
                <a:moveTo>
                  <a:pt x="2240041" y="0"/>
                </a:moveTo>
                <a:lnTo>
                  <a:pt x="0" y="0"/>
                </a:lnTo>
                <a:lnTo>
                  <a:pt x="0" y="651567"/>
                </a:lnTo>
                <a:lnTo>
                  <a:pt x="4008" y="671292"/>
                </a:lnTo>
                <a:lnTo>
                  <a:pt x="14922" y="687445"/>
                </a:lnTo>
                <a:lnTo>
                  <a:pt x="31075" y="698359"/>
                </a:lnTo>
                <a:lnTo>
                  <a:pt x="50800" y="702367"/>
                </a:lnTo>
                <a:lnTo>
                  <a:pt x="2189240" y="702367"/>
                </a:lnTo>
                <a:lnTo>
                  <a:pt x="2208965" y="698359"/>
                </a:lnTo>
                <a:lnTo>
                  <a:pt x="2225118" y="687445"/>
                </a:lnTo>
                <a:lnTo>
                  <a:pt x="2236032" y="671292"/>
                </a:lnTo>
                <a:lnTo>
                  <a:pt x="2240041" y="651567"/>
                </a:lnTo>
                <a:lnTo>
                  <a:pt x="2240041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18827" y="1891966"/>
            <a:ext cx="0" cy="626745"/>
          </a:xfrm>
          <a:custGeom>
            <a:avLst/>
            <a:gdLst/>
            <a:ahLst/>
            <a:cxnLst/>
            <a:rect l="l" t="t" r="r" b="b"/>
            <a:pathLst>
              <a:path h="626744">
                <a:moveTo>
                  <a:pt x="0" y="62637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8827" y="18792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8827" y="18665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8827" y="18538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216886" y="1146657"/>
            <a:ext cx="2116455" cy="13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18A21"/>
                </a:solidFill>
                <a:latin typeface="Arial"/>
                <a:cs typeface="Arial"/>
              </a:rPr>
              <a:t>literal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method</a:t>
            </a:r>
            <a:endParaRPr sz="800" dirty="0">
              <a:latin typeface="Arial"/>
              <a:cs typeface="Arial"/>
            </a:endParaRPr>
          </a:p>
          <a:p>
            <a:pPr marL="265430" marR="229235" indent="-253365">
              <a:lnSpc>
                <a:spcPts val="950"/>
              </a:lnSpc>
              <a:spcBef>
                <a:spcPts val="30"/>
              </a:spcBef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cars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60" dirty="0" smtClean="0">
                <a:latin typeface="Arial"/>
                <a:cs typeface="Arial"/>
              </a:rPr>
              <a:t>[</a:t>
            </a:r>
            <a:r>
              <a:rPr lang="en-IE" sz="800" spc="-6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60" dirty="0" smtClean="0">
                <a:solidFill>
                  <a:srgbClr val="9F20EF"/>
                </a:solidFill>
                <a:latin typeface="Arial"/>
                <a:cs typeface="Arial"/>
              </a:rPr>
              <a:t>Ford</a:t>
            </a:r>
            <a:r>
              <a:rPr lang="en-IE" sz="800" spc="-6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60" dirty="0" smtClean="0">
                <a:latin typeface="Arial"/>
                <a:cs typeface="Arial"/>
              </a:rPr>
              <a:t>, </a:t>
            </a:r>
            <a:r>
              <a:rPr sz="800" spc="-6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60" dirty="0">
                <a:solidFill>
                  <a:srgbClr val="9F20EF"/>
                </a:solidFill>
                <a:latin typeface="Arial"/>
                <a:cs typeface="Arial"/>
              </a:rPr>
              <a:t>Honda</a:t>
            </a:r>
            <a:r>
              <a:rPr sz="800" spc="-6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60" dirty="0">
                <a:latin typeface="Arial"/>
                <a:cs typeface="Arial"/>
              </a:rPr>
              <a:t>, </a:t>
            </a:r>
            <a:r>
              <a:rPr sz="800" spc="-6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65" dirty="0">
                <a:solidFill>
                  <a:srgbClr val="9F20EF"/>
                </a:solidFill>
                <a:latin typeface="Arial"/>
                <a:cs typeface="Arial"/>
              </a:rPr>
              <a:t>Nissan</a:t>
            </a:r>
            <a:r>
              <a:rPr sz="800" spc="-6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65" dirty="0">
                <a:latin typeface="Arial"/>
                <a:cs typeface="Arial"/>
              </a:rPr>
              <a:t>, </a:t>
            </a:r>
            <a:r>
              <a:rPr sz="800" spc="-210" dirty="0">
                <a:solidFill>
                  <a:srgbClr val="9F20EF"/>
                </a:solidFill>
                <a:latin typeface="Arial Unicode MS"/>
                <a:cs typeface="Arial Unicode MS"/>
              </a:rPr>
              <a:t>1  </a:t>
            </a:r>
            <a:r>
              <a:rPr sz="800" spc="-35" dirty="0">
                <a:solidFill>
                  <a:srgbClr val="9F20EF"/>
                </a:solidFill>
                <a:latin typeface="Arial"/>
                <a:cs typeface="Arial"/>
              </a:rPr>
              <a:t>Peugot</a:t>
            </a:r>
            <a:r>
              <a:rPr sz="800" spc="-3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35" dirty="0">
                <a:latin typeface="Arial"/>
                <a:cs typeface="Arial"/>
              </a:rPr>
              <a:t>,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4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45" dirty="0">
                <a:solidFill>
                  <a:srgbClr val="9F20EF"/>
                </a:solidFill>
                <a:latin typeface="Arial"/>
                <a:cs typeface="Arial"/>
              </a:rPr>
              <a:t>Toyota</a:t>
            </a:r>
            <a:r>
              <a:rPr sz="800" spc="-4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45" dirty="0">
                <a:latin typeface="Arial"/>
                <a:cs typeface="Arial"/>
              </a:rPr>
              <a:t>];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ts val="915"/>
              </a:lnSpc>
            </a:pPr>
            <a:r>
              <a:rPr sz="800" spc="-5" dirty="0">
                <a:latin typeface="Courier New"/>
                <a:cs typeface="Courier New"/>
              </a:rPr>
              <a:t>console</a:t>
            </a:r>
            <a:r>
              <a:rPr sz="800" spc="-5" dirty="0">
                <a:latin typeface="Arial"/>
                <a:cs typeface="Arial"/>
              </a:rPr>
              <a:t>.</a:t>
            </a:r>
            <a:r>
              <a:rPr sz="800" spc="-5" dirty="0">
                <a:latin typeface="Courier New"/>
                <a:cs typeface="Courier New"/>
              </a:rPr>
              <a:t>log</a:t>
            </a:r>
            <a:r>
              <a:rPr sz="800" spc="-5" dirty="0">
                <a:latin typeface="Arial"/>
                <a:cs typeface="Arial"/>
              </a:rPr>
              <a:t>(</a:t>
            </a:r>
            <a:r>
              <a:rPr sz="800" spc="-5" dirty="0">
                <a:latin typeface="Courier New"/>
                <a:cs typeface="Courier New"/>
              </a:rPr>
              <a:t>cars</a:t>
            </a:r>
            <a:r>
              <a:rPr sz="800" spc="-5" dirty="0">
                <a:latin typeface="Arial"/>
                <a:cs typeface="Arial"/>
              </a:rPr>
              <a:t>[0]);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//Output:</a:t>
            </a:r>
            <a:r>
              <a:rPr sz="800" spc="3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Ford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  <a:spcBef>
                <a:spcPts val="540"/>
              </a:spcBef>
            </a:pPr>
            <a:r>
              <a:rPr sz="800" spc="40" dirty="0">
                <a:solidFill>
                  <a:srgbClr val="218A21"/>
                </a:solidFill>
                <a:latin typeface="Arial"/>
                <a:cs typeface="Arial"/>
              </a:rPr>
              <a:t>//using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 new</a:t>
            </a:r>
            <a:endParaRPr sz="800" dirty="0">
              <a:latin typeface="Arial"/>
              <a:cs typeface="Arial"/>
            </a:endParaRPr>
          </a:p>
          <a:p>
            <a:pPr marL="265430" marR="5080" indent="-253365">
              <a:lnSpc>
                <a:spcPts val="950"/>
              </a:lnSpc>
              <a:spcBef>
                <a:spcPts val="30"/>
              </a:spcBef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sameCars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30" dirty="0">
                <a:solidFill>
                  <a:srgbClr val="0000FF"/>
                </a:solidFill>
                <a:latin typeface="Arial"/>
                <a:cs typeface="Arial"/>
              </a:rPr>
              <a:t>new </a:t>
            </a:r>
            <a:r>
              <a:rPr sz="800" spc="-55" dirty="0">
                <a:latin typeface="Courier New"/>
                <a:cs typeface="Courier New"/>
              </a:rPr>
              <a:t>Array</a:t>
            </a:r>
            <a:r>
              <a:rPr sz="800" spc="-55" dirty="0">
                <a:latin typeface="Arial"/>
                <a:cs typeface="Arial"/>
              </a:rPr>
              <a:t>(</a:t>
            </a:r>
            <a:r>
              <a:rPr sz="800" spc="-5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5" dirty="0">
                <a:solidFill>
                  <a:srgbClr val="9F20EF"/>
                </a:solidFill>
                <a:latin typeface="Arial"/>
                <a:cs typeface="Arial"/>
              </a:rPr>
              <a:t>Ford</a:t>
            </a:r>
            <a:r>
              <a:rPr sz="800" spc="-5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5" dirty="0">
                <a:latin typeface="Arial"/>
                <a:cs typeface="Arial"/>
              </a:rPr>
              <a:t>, </a:t>
            </a:r>
            <a:r>
              <a:rPr sz="800" spc="-6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60" dirty="0">
                <a:solidFill>
                  <a:srgbClr val="9F20EF"/>
                </a:solidFill>
                <a:latin typeface="Arial"/>
                <a:cs typeface="Arial"/>
              </a:rPr>
              <a:t>Honda</a:t>
            </a:r>
            <a:r>
              <a:rPr sz="800" spc="-6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60" dirty="0">
                <a:latin typeface="Arial"/>
                <a:cs typeface="Arial"/>
              </a:rPr>
              <a:t>,  </a:t>
            </a:r>
            <a:r>
              <a:rPr sz="800" spc="-6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65" dirty="0">
                <a:solidFill>
                  <a:srgbClr val="9F20EF"/>
                </a:solidFill>
                <a:latin typeface="Arial"/>
                <a:cs typeface="Arial"/>
              </a:rPr>
              <a:t>Nissan</a:t>
            </a:r>
            <a:r>
              <a:rPr sz="800" spc="-6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65" dirty="0">
                <a:latin typeface="Arial"/>
                <a:cs typeface="Arial"/>
              </a:rPr>
              <a:t>,  </a:t>
            </a:r>
            <a:r>
              <a:rPr sz="800" spc="-5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5" dirty="0">
                <a:solidFill>
                  <a:srgbClr val="9F20EF"/>
                </a:solidFill>
                <a:latin typeface="Arial"/>
                <a:cs typeface="Arial"/>
              </a:rPr>
              <a:t>Peugot</a:t>
            </a:r>
            <a:r>
              <a:rPr sz="800" spc="-5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5" dirty="0">
                <a:latin typeface="Arial"/>
                <a:cs typeface="Arial"/>
              </a:rPr>
              <a:t>,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4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45" dirty="0">
                <a:solidFill>
                  <a:srgbClr val="9F20EF"/>
                </a:solidFill>
                <a:latin typeface="Arial"/>
                <a:cs typeface="Arial"/>
              </a:rPr>
              <a:t>Toyota</a:t>
            </a:r>
            <a:r>
              <a:rPr sz="800" spc="-4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45" dirty="0">
                <a:latin typeface="Arial"/>
                <a:cs typeface="Arial"/>
              </a:rPr>
              <a:t>];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ts val="915"/>
              </a:lnSpc>
            </a:pPr>
            <a:r>
              <a:rPr sz="800" spc="-5" dirty="0">
                <a:latin typeface="Courier New"/>
                <a:cs typeface="Courier New"/>
              </a:rPr>
              <a:t>console</a:t>
            </a:r>
            <a:r>
              <a:rPr sz="800" spc="-5" dirty="0">
                <a:latin typeface="Arial"/>
                <a:cs typeface="Arial"/>
              </a:rPr>
              <a:t>.</a:t>
            </a:r>
            <a:r>
              <a:rPr sz="800" spc="-5" dirty="0">
                <a:latin typeface="Courier New"/>
                <a:cs typeface="Courier New"/>
              </a:rPr>
              <a:t>log</a:t>
            </a:r>
            <a:r>
              <a:rPr sz="800" spc="-5" dirty="0">
                <a:latin typeface="Arial"/>
                <a:cs typeface="Arial"/>
              </a:rPr>
              <a:t>(</a:t>
            </a:r>
            <a:r>
              <a:rPr sz="800" spc="-5" dirty="0">
                <a:latin typeface="Courier New"/>
                <a:cs typeface="Courier New"/>
              </a:rPr>
              <a:t>cars</a:t>
            </a:r>
            <a:r>
              <a:rPr sz="800" spc="-5" dirty="0">
                <a:latin typeface="Arial"/>
                <a:cs typeface="Arial"/>
              </a:rPr>
              <a:t>[0]);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//Output:</a:t>
            </a:r>
            <a:r>
              <a:rPr sz="800" spc="3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Ford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Arr</a:t>
            </a:r>
            <a:r>
              <a:rPr spc="-70" dirty="0"/>
              <a:t>a</a:t>
            </a:r>
            <a:r>
              <a:rPr spc="-114" dirty="0"/>
              <a:t>ys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/>
              <a:t>Iterate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36702" y="1502763"/>
            <a:ext cx="1590040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marR="5080" indent="-167640">
              <a:lnSpc>
                <a:spcPct val="1026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80975" algn="l"/>
              </a:tabLst>
            </a:pPr>
            <a:r>
              <a:rPr sz="1100" b="1" spc="-45" dirty="0">
                <a:latin typeface="Arial"/>
                <a:cs typeface="Arial"/>
              </a:rPr>
              <a:t>for </a:t>
            </a:r>
            <a:r>
              <a:rPr sz="1100" spc="-35" dirty="0">
                <a:latin typeface="Arial"/>
                <a:cs typeface="Arial"/>
              </a:rPr>
              <a:t>loop </a:t>
            </a:r>
            <a:r>
              <a:rPr sz="1100" spc="-100" dirty="0">
                <a:latin typeface="Arial"/>
                <a:cs typeface="Arial"/>
              </a:rPr>
              <a:t>easy </a:t>
            </a:r>
            <a:r>
              <a:rPr sz="1100" spc="-40" dirty="0">
                <a:latin typeface="Arial"/>
                <a:cs typeface="Arial"/>
              </a:rPr>
              <a:t>method </a:t>
            </a:r>
            <a:r>
              <a:rPr sz="1100" spc="-20" dirty="0">
                <a:latin typeface="Arial"/>
                <a:cs typeface="Arial"/>
              </a:rPr>
              <a:t>of  iterating</a:t>
            </a:r>
            <a:endParaRPr sz="11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85" dirty="0">
                <a:latin typeface="Arial"/>
                <a:cs typeface="Arial"/>
              </a:rPr>
              <a:t>Size  </a:t>
            </a:r>
            <a:r>
              <a:rPr sz="1100" spc="-50" dirty="0">
                <a:latin typeface="Arial"/>
                <a:cs typeface="Arial"/>
              </a:rPr>
              <a:t>array:  </a:t>
            </a:r>
            <a:r>
              <a:rPr sz="1100" spc="-110" dirty="0">
                <a:latin typeface="Arial"/>
                <a:cs typeface="Arial"/>
              </a:rPr>
              <a:t>use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length</a:t>
            </a:r>
            <a:endParaRPr sz="11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Arial"/>
                <a:cs typeface="Arial"/>
              </a:rPr>
              <a:t>property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78786" y="826160"/>
            <a:ext cx="2240280" cy="82550"/>
          </a:xfrm>
          <a:custGeom>
            <a:avLst/>
            <a:gdLst/>
            <a:ahLst/>
            <a:cxnLst/>
            <a:rect l="l" t="t" r="r" b="b"/>
            <a:pathLst>
              <a:path w="2240279" h="82550">
                <a:moveTo>
                  <a:pt x="218924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240041" y="82384"/>
                </a:lnTo>
                <a:lnTo>
                  <a:pt x="2240041" y="50800"/>
                </a:lnTo>
                <a:lnTo>
                  <a:pt x="2236032" y="31075"/>
                </a:lnTo>
                <a:lnTo>
                  <a:pt x="2225118" y="14922"/>
                </a:lnTo>
                <a:lnTo>
                  <a:pt x="2208965" y="4008"/>
                </a:lnTo>
                <a:lnTo>
                  <a:pt x="2189240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29586" y="1762544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26" y="1749843"/>
            <a:ext cx="114273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0387" y="1800644"/>
            <a:ext cx="2087639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27" y="876719"/>
            <a:ext cx="50772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27" y="927512"/>
            <a:ext cx="50772" cy="8350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8786" y="870575"/>
            <a:ext cx="2240280" cy="942975"/>
          </a:xfrm>
          <a:custGeom>
            <a:avLst/>
            <a:gdLst/>
            <a:ahLst/>
            <a:cxnLst/>
            <a:rect l="l" t="t" r="r" b="b"/>
            <a:pathLst>
              <a:path w="2240279" h="942975">
                <a:moveTo>
                  <a:pt x="2240041" y="0"/>
                </a:moveTo>
                <a:lnTo>
                  <a:pt x="0" y="0"/>
                </a:lnTo>
                <a:lnTo>
                  <a:pt x="0" y="891969"/>
                </a:lnTo>
                <a:lnTo>
                  <a:pt x="4008" y="911693"/>
                </a:lnTo>
                <a:lnTo>
                  <a:pt x="14922" y="927846"/>
                </a:lnTo>
                <a:lnTo>
                  <a:pt x="31075" y="938760"/>
                </a:lnTo>
                <a:lnTo>
                  <a:pt x="50800" y="942769"/>
                </a:lnTo>
                <a:lnTo>
                  <a:pt x="2189240" y="942769"/>
                </a:lnTo>
                <a:lnTo>
                  <a:pt x="2208965" y="938760"/>
                </a:lnTo>
                <a:lnTo>
                  <a:pt x="2225118" y="927846"/>
                </a:lnTo>
                <a:lnTo>
                  <a:pt x="2236032" y="911693"/>
                </a:lnTo>
                <a:lnTo>
                  <a:pt x="2240041" y="891969"/>
                </a:lnTo>
                <a:lnTo>
                  <a:pt x="2240041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27" y="914812"/>
            <a:ext cx="0" cy="866775"/>
          </a:xfrm>
          <a:custGeom>
            <a:avLst/>
            <a:gdLst/>
            <a:ahLst/>
            <a:cxnLst/>
            <a:rect l="l" t="t" r="r" b="b"/>
            <a:pathLst>
              <a:path h="866775">
                <a:moveTo>
                  <a:pt x="0" y="86678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27" y="9021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27" y="8894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27" y="8767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16886" y="959421"/>
            <a:ext cx="1944370" cy="7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430" marR="57150" indent="-253365">
              <a:lnSpc>
                <a:spcPts val="950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cars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60" dirty="0">
                <a:latin typeface="Arial"/>
                <a:cs typeface="Arial"/>
              </a:rPr>
              <a:t>[</a:t>
            </a:r>
            <a:r>
              <a:rPr sz="800" spc="-6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60" dirty="0">
                <a:solidFill>
                  <a:srgbClr val="9F20EF"/>
                </a:solidFill>
                <a:latin typeface="Arial"/>
                <a:cs typeface="Arial"/>
              </a:rPr>
              <a:t>Ford</a:t>
            </a:r>
            <a:r>
              <a:rPr sz="800" spc="-6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60" dirty="0">
                <a:latin typeface="Arial"/>
                <a:cs typeface="Arial"/>
              </a:rPr>
              <a:t>, </a:t>
            </a:r>
            <a:r>
              <a:rPr sz="800" spc="-6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60" dirty="0">
                <a:solidFill>
                  <a:srgbClr val="9F20EF"/>
                </a:solidFill>
                <a:latin typeface="Arial"/>
                <a:cs typeface="Arial"/>
              </a:rPr>
              <a:t>Honda</a:t>
            </a:r>
            <a:r>
              <a:rPr sz="800" spc="-6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60" dirty="0">
                <a:latin typeface="Arial"/>
                <a:cs typeface="Arial"/>
              </a:rPr>
              <a:t>, </a:t>
            </a:r>
            <a:r>
              <a:rPr sz="800" spc="-6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65" dirty="0">
                <a:solidFill>
                  <a:srgbClr val="9F20EF"/>
                </a:solidFill>
                <a:latin typeface="Arial"/>
                <a:cs typeface="Arial"/>
              </a:rPr>
              <a:t>Nissan</a:t>
            </a:r>
            <a:r>
              <a:rPr sz="800" spc="-6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65" dirty="0">
                <a:latin typeface="Arial"/>
                <a:cs typeface="Arial"/>
              </a:rPr>
              <a:t>, </a:t>
            </a:r>
            <a:r>
              <a:rPr sz="800" spc="-210" dirty="0">
                <a:solidFill>
                  <a:srgbClr val="9F20EF"/>
                </a:solidFill>
                <a:latin typeface="Arial Unicode MS"/>
                <a:cs typeface="Arial Unicode MS"/>
              </a:rPr>
              <a:t>1  </a:t>
            </a:r>
            <a:r>
              <a:rPr sz="800" spc="-35" dirty="0">
                <a:solidFill>
                  <a:srgbClr val="9F20EF"/>
                </a:solidFill>
                <a:latin typeface="Arial"/>
                <a:cs typeface="Arial"/>
              </a:rPr>
              <a:t>Peugot</a:t>
            </a:r>
            <a:r>
              <a:rPr sz="800" spc="-3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35" dirty="0">
                <a:latin typeface="Arial"/>
                <a:cs typeface="Arial"/>
              </a:rPr>
              <a:t>,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4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45" dirty="0">
                <a:solidFill>
                  <a:srgbClr val="9F20EF"/>
                </a:solidFill>
                <a:latin typeface="Arial"/>
                <a:cs typeface="Arial"/>
              </a:rPr>
              <a:t>Toyota</a:t>
            </a:r>
            <a:r>
              <a:rPr sz="800" spc="-4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45" dirty="0">
                <a:latin typeface="Arial"/>
                <a:cs typeface="Arial"/>
              </a:rPr>
              <a:t>];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800" spc="-1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800" spc="-15" dirty="0">
                <a:latin typeface="Arial"/>
                <a:cs typeface="Arial"/>
              </a:rPr>
              <a:t>(</a:t>
            </a:r>
            <a:r>
              <a:rPr sz="800" spc="-15" dirty="0">
                <a:latin typeface="Courier New"/>
                <a:cs typeface="Courier New"/>
              </a:rPr>
              <a:t>let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&lt;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50" dirty="0">
                <a:latin typeface="Courier New"/>
                <a:cs typeface="Courier New"/>
              </a:rPr>
              <a:t>cars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Courier New"/>
                <a:cs typeface="Courier New"/>
              </a:rPr>
              <a:t>length</a:t>
            </a:r>
            <a:r>
              <a:rPr sz="800" spc="-50" dirty="0">
                <a:latin typeface="Arial"/>
                <a:cs typeface="Arial"/>
              </a:rPr>
              <a:t>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+=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20" dirty="0">
                <a:latin typeface="Arial"/>
                <a:cs typeface="Arial"/>
              </a:rPr>
              <a:t>1)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35" dirty="0">
                <a:latin typeface="Courier New"/>
                <a:cs typeface="Courier New"/>
              </a:rPr>
              <a:t>console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log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cars</a:t>
            </a:r>
            <a:r>
              <a:rPr sz="800" spc="-35" dirty="0">
                <a:latin typeface="Arial"/>
                <a:cs typeface="Arial"/>
              </a:rPr>
              <a:t>[</a:t>
            </a:r>
            <a:r>
              <a:rPr sz="800" spc="-35" dirty="0">
                <a:latin typeface="Courier New"/>
                <a:cs typeface="Courier New"/>
              </a:rPr>
              <a:t>i</a:t>
            </a:r>
            <a:r>
              <a:rPr sz="800" spc="-35" dirty="0">
                <a:latin typeface="Arial"/>
                <a:cs typeface="Arial"/>
              </a:rPr>
              <a:t>]);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78786" y="1851393"/>
            <a:ext cx="2240280" cy="82550"/>
          </a:xfrm>
          <a:custGeom>
            <a:avLst/>
            <a:gdLst/>
            <a:ahLst/>
            <a:cxnLst/>
            <a:rect l="l" t="t" r="r" b="b"/>
            <a:pathLst>
              <a:path w="2240279" h="82550">
                <a:moveTo>
                  <a:pt x="218924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240041" y="82384"/>
                </a:lnTo>
                <a:lnTo>
                  <a:pt x="2240041" y="50800"/>
                </a:lnTo>
                <a:lnTo>
                  <a:pt x="2236032" y="31075"/>
                </a:lnTo>
                <a:lnTo>
                  <a:pt x="2225118" y="14922"/>
                </a:lnTo>
                <a:lnTo>
                  <a:pt x="2208965" y="4008"/>
                </a:lnTo>
                <a:lnTo>
                  <a:pt x="2189240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29586" y="2787777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5326" y="2775076"/>
            <a:ext cx="114273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0387" y="2825877"/>
            <a:ext cx="2087639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8827" y="1901952"/>
            <a:ext cx="50772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8827" y="1952745"/>
            <a:ext cx="50772" cy="8350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78786" y="1895808"/>
            <a:ext cx="2240280" cy="942975"/>
          </a:xfrm>
          <a:custGeom>
            <a:avLst/>
            <a:gdLst/>
            <a:ahLst/>
            <a:cxnLst/>
            <a:rect l="l" t="t" r="r" b="b"/>
            <a:pathLst>
              <a:path w="2240279" h="942975">
                <a:moveTo>
                  <a:pt x="2240041" y="0"/>
                </a:moveTo>
                <a:lnTo>
                  <a:pt x="0" y="0"/>
                </a:lnTo>
                <a:lnTo>
                  <a:pt x="0" y="891969"/>
                </a:lnTo>
                <a:lnTo>
                  <a:pt x="4008" y="911693"/>
                </a:lnTo>
                <a:lnTo>
                  <a:pt x="14922" y="927846"/>
                </a:lnTo>
                <a:lnTo>
                  <a:pt x="31075" y="938760"/>
                </a:lnTo>
                <a:lnTo>
                  <a:pt x="50800" y="942769"/>
                </a:lnTo>
                <a:lnTo>
                  <a:pt x="2189240" y="942769"/>
                </a:lnTo>
                <a:lnTo>
                  <a:pt x="2208965" y="938760"/>
                </a:lnTo>
                <a:lnTo>
                  <a:pt x="2225118" y="927846"/>
                </a:lnTo>
                <a:lnTo>
                  <a:pt x="2236032" y="911693"/>
                </a:lnTo>
                <a:lnTo>
                  <a:pt x="2240041" y="891969"/>
                </a:lnTo>
                <a:lnTo>
                  <a:pt x="2240041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8827" y="1940045"/>
            <a:ext cx="0" cy="866775"/>
          </a:xfrm>
          <a:custGeom>
            <a:avLst/>
            <a:gdLst/>
            <a:ahLst/>
            <a:cxnLst/>
            <a:rect l="l" t="t" r="r" b="b"/>
            <a:pathLst>
              <a:path h="866775">
                <a:moveTo>
                  <a:pt x="0" y="86678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8827" y="19273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8827" y="19146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8827" y="19019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216886" y="1984654"/>
            <a:ext cx="457200" cy="73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50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Output  </a:t>
            </a:r>
            <a:r>
              <a:rPr sz="800" spc="-60" dirty="0">
                <a:latin typeface="Courier New"/>
                <a:cs typeface="Courier New"/>
              </a:rPr>
              <a:t>Ford  Honda  Nissan  Peugot  Toyota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3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Arrays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/>
              <a:t>Iterate </a:t>
            </a:r>
            <a:r>
              <a:rPr sz="900" spc="5" dirty="0"/>
              <a:t>-</a:t>
            </a:r>
            <a:r>
              <a:rPr sz="900" spc="55" dirty="0"/>
              <a:t> </a:t>
            </a:r>
            <a:r>
              <a:rPr sz="900" spc="-30" dirty="0"/>
              <a:t>forEach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537397"/>
            <a:ext cx="3110414" cy="2721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4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Arrays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/>
              <a:t>Iterate </a:t>
            </a:r>
            <a:r>
              <a:rPr sz="900" spc="5" dirty="0"/>
              <a:t>-</a:t>
            </a:r>
            <a:r>
              <a:rPr sz="900" spc="55" dirty="0"/>
              <a:t> </a:t>
            </a:r>
            <a:r>
              <a:rPr sz="900" spc="-30" dirty="0"/>
              <a:t>forEach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621469"/>
            <a:ext cx="3110437" cy="2511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5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Arr</a:t>
            </a:r>
            <a:r>
              <a:rPr spc="-70" dirty="0"/>
              <a:t>a</a:t>
            </a:r>
            <a:r>
              <a:rPr spc="-114" dirty="0"/>
              <a:t>ys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0" dirty="0"/>
              <a:t>Methods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47294" y="883945"/>
            <a:ext cx="3122930" cy="186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latin typeface="Arial"/>
                <a:cs typeface="Arial"/>
              </a:rPr>
              <a:t>Selection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60" dirty="0">
                <a:latin typeface="Arial"/>
                <a:cs typeface="Arial"/>
              </a:rPr>
              <a:t>array </a:t>
            </a:r>
            <a:r>
              <a:rPr sz="1100" spc="-50" dirty="0">
                <a:latin typeface="Arial"/>
                <a:cs typeface="Arial"/>
              </a:rPr>
              <a:t> methods: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sz="1100" b="1" spc="-40" dirty="0">
                <a:latin typeface="Arial"/>
                <a:cs typeface="Arial"/>
              </a:rPr>
              <a:t>length </a:t>
            </a:r>
            <a:r>
              <a:rPr sz="1100" spc="-5" dirty="0">
                <a:latin typeface="Arial"/>
                <a:cs typeface="Arial"/>
              </a:rPr>
              <a:t>:  </a:t>
            </a:r>
            <a:r>
              <a:rPr sz="1100" spc="-65" dirty="0">
                <a:latin typeface="Arial"/>
                <a:cs typeface="Arial"/>
              </a:rPr>
              <a:t>provides </a:t>
            </a:r>
            <a:r>
              <a:rPr sz="1100" spc="-50" dirty="0">
                <a:latin typeface="Arial"/>
                <a:cs typeface="Arial"/>
              </a:rPr>
              <a:t>number </a:t>
            </a:r>
            <a:r>
              <a:rPr sz="1100" spc="-65" dirty="0">
                <a:latin typeface="Arial"/>
                <a:cs typeface="Arial"/>
              </a:rPr>
              <a:t>elements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array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sz="1100" b="1" spc="-40" dirty="0">
                <a:latin typeface="Arial"/>
                <a:cs typeface="Arial"/>
              </a:rPr>
              <a:t>join </a:t>
            </a:r>
            <a:r>
              <a:rPr sz="1100" spc="-50" dirty="0">
                <a:latin typeface="Arial"/>
                <a:cs typeface="Arial"/>
              </a:rPr>
              <a:t>:converts </a:t>
            </a:r>
            <a:r>
              <a:rPr sz="1100" spc="-65" dirty="0">
                <a:latin typeface="Arial"/>
                <a:cs typeface="Arial"/>
              </a:rPr>
              <a:t>elements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25" dirty="0">
                <a:latin typeface="Arial"/>
                <a:cs typeface="Arial"/>
              </a:rPr>
              <a:t>string </a:t>
            </a:r>
            <a:r>
              <a:rPr sz="1100" spc="90" dirty="0">
                <a:latin typeface="Arial"/>
                <a:cs typeface="Arial"/>
              </a:rPr>
              <a:t>&amp; 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concatenates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sz="1100" b="1" spc="-55" dirty="0">
                <a:latin typeface="Arial"/>
                <a:cs typeface="Arial"/>
              </a:rPr>
              <a:t>reverse</a:t>
            </a:r>
            <a:r>
              <a:rPr sz="1100" spc="-55" dirty="0">
                <a:latin typeface="Arial"/>
                <a:cs typeface="Arial"/>
              </a:rPr>
              <a:t>:  </a:t>
            </a:r>
            <a:r>
              <a:rPr sz="1100" spc="-90" dirty="0">
                <a:latin typeface="Arial"/>
                <a:cs typeface="Arial"/>
              </a:rPr>
              <a:t>reverses  </a:t>
            </a:r>
            <a:r>
              <a:rPr sz="1100" spc="-60" dirty="0">
                <a:latin typeface="Arial"/>
                <a:cs typeface="Arial"/>
              </a:rPr>
              <a:t>order </a:t>
            </a:r>
            <a:r>
              <a:rPr sz="1100" spc="-20" dirty="0">
                <a:latin typeface="Arial"/>
                <a:cs typeface="Arial"/>
              </a:rPr>
              <a:t>of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elements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sz="1100" b="1" spc="-70" dirty="0">
                <a:latin typeface="Arial"/>
                <a:cs typeface="Arial"/>
              </a:rPr>
              <a:t>push</a:t>
            </a:r>
            <a:r>
              <a:rPr sz="1100" spc="-70" dirty="0">
                <a:latin typeface="Arial"/>
                <a:cs typeface="Arial"/>
              </a:rPr>
              <a:t>:  </a:t>
            </a:r>
            <a:r>
              <a:rPr sz="1100" spc="-85" dirty="0">
                <a:latin typeface="Arial"/>
                <a:cs typeface="Arial"/>
              </a:rPr>
              <a:t>adds  </a:t>
            </a:r>
            <a:r>
              <a:rPr sz="1100" spc="-40" dirty="0">
                <a:latin typeface="Arial"/>
                <a:cs typeface="Arial"/>
              </a:rPr>
              <a:t>element(s) </a:t>
            </a:r>
            <a:r>
              <a:rPr sz="1100" spc="-75" dirty="0">
                <a:latin typeface="Arial"/>
                <a:cs typeface="Arial"/>
              </a:rPr>
              <a:t>end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array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sz="1100" b="1" spc="-55" dirty="0">
                <a:latin typeface="Arial"/>
                <a:cs typeface="Arial"/>
              </a:rPr>
              <a:t>pop </a:t>
            </a:r>
            <a:r>
              <a:rPr sz="1100" spc="-5" dirty="0">
                <a:latin typeface="Arial"/>
                <a:cs typeface="Arial"/>
              </a:rPr>
              <a:t>:  </a:t>
            </a:r>
            <a:r>
              <a:rPr sz="1100" spc="-85" dirty="0">
                <a:latin typeface="Arial"/>
                <a:cs typeface="Arial"/>
              </a:rPr>
              <a:t>removes  </a:t>
            </a:r>
            <a:r>
              <a:rPr sz="1100" spc="-40" dirty="0">
                <a:latin typeface="Arial"/>
                <a:cs typeface="Arial"/>
              </a:rPr>
              <a:t>element(s) </a:t>
            </a:r>
            <a:r>
              <a:rPr sz="1100" spc="-75" dirty="0">
                <a:latin typeface="Arial"/>
                <a:cs typeface="Arial"/>
              </a:rPr>
              <a:t>end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array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sz="1100" b="1" spc="-55" dirty="0">
                <a:latin typeface="Arial"/>
                <a:cs typeface="Arial"/>
              </a:rPr>
              <a:t>unshift</a:t>
            </a:r>
            <a:r>
              <a:rPr sz="1100" spc="-55" dirty="0">
                <a:latin typeface="Arial"/>
                <a:cs typeface="Arial"/>
              </a:rPr>
              <a:t>:adds element </a:t>
            </a:r>
            <a:r>
              <a:rPr sz="1100" spc="-45" dirty="0">
                <a:latin typeface="Arial"/>
                <a:cs typeface="Arial"/>
              </a:rPr>
              <a:t>beginning 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array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sz="1100" b="1" spc="-35" dirty="0">
                <a:latin typeface="Arial"/>
                <a:cs typeface="Arial"/>
              </a:rPr>
              <a:t>shift</a:t>
            </a:r>
            <a:r>
              <a:rPr sz="1100" spc="-35" dirty="0">
                <a:latin typeface="Arial"/>
                <a:cs typeface="Arial"/>
              </a:rPr>
              <a:t>:  </a:t>
            </a:r>
            <a:r>
              <a:rPr sz="1100" spc="-85" dirty="0">
                <a:latin typeface="Arial"/>
                <a:cs typeface="Arial"/>
              </a:rPr>
              <a:t>removes  </a:t>
            </a:r>
            <a:r>
              <a:rPr sz="1100" spc="-55" dirty="0">
                <a:latin typeface="Arial"/>
                <a:cs typeface="Arial"/>
              </a:rPr>
              <a:t>element </a:t>
            </a:r>
            <a:r>
              <a:rPr sz="1100" spc="-45" dirty="0">
                <a:latin typeface="Arial"/>
                <a:cs typeface="Arial"/>
              </a:rPr>
              <a:t>beginning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array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sz="1100" b="1" spc="-45" dirty="0">
                <a:latin typeface="Arial"/>
                <a:cs typeface="Arial"/>
              </a:rPr>
              <a:t>sort</a:t>
            </a:r>
            <a:r>
              <a:rPr sz="1100" spc="-45" dirty="0">
                <a:latin typeface="Arial"/>
                <a:cs typeface="Arial"/>
              </a:rPr>
              <a:t>:  </a:t>
            </a:r>
            <a:r>
              <a:rPr sz="1100" spc="-60" dirty="0">
                <a:latin typeface="Arial"/>
                <a:cs typeface="Arial"/>
              </a:rPr>
              <a:t>sorts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array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6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Arrays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5" dirty="0"/>
              <a:t>Methods: </a:t>
            </a:r>
            <a:r>
              <a:rPr sz="900" i="1" spc="-10" dirty="0">
                <a:latin typeface="Arial"/>
                <a:cs typeface="Arial"/>
              </a:rPr>
              <a:t>length,</a:t>
            </a:r>
            <a:r>
              <a:rPr sz="900" i="1" spc="1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join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114453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720316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1707616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1758417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195095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245887"/>
            <a:ext cx="50751" cy="4744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188950"/>
            <a:ext cx="3989704" cy="582295"/>
          </a:xfrm>
          <a:custGeom>
            <a:avLst/>
            <a:gdLst/>
            <a:ahLst/>
            <a:cxnLst/>
            <a:rect l="l" t="t" r="r" b="b"/>
            <a:pathLst>
              <a:path w="3989704" h="582294">
                <a:moveTo>
                  <a:pt x="3989652" y="0"/>
                </a:moveTo>
                <a:lnTo>
                  <a:pt x="0" y="0"/>
                </a:lnTo>
                <a:lnTo>
                  <a:pt x="0" y="531366"/>
                </a:lnTo>
                <a:lnTo>
                  <a:pt x="4008" y="551091"/>
                </a:lnTo>
                <a:lnTo>
                  <a:pt x="14922" y="567244"/>
                </a:lnTo>
                <a:lnTo>
                  <a:pt x="31075" y="578158"/>
                </a:lnTo>
                <a:lnTo>
                  <a:pt x="50800" y="582166"/>
                </a:lnTo>
                <a:lnTo>
                  <a:pt x="3938852" y="582166"/>
                </a:lnTo>
                <a:lnTo>
                  <a:pt x="3958576" y="578158"/>
                </a:lnTo>
                <a:lnTo>
                  <a:pt x="3974729" y="567244"/>
                </a:lnTo>
                <a:lnTo>
                  <a:pt x="3985644" y="551091"/>
                </a:lnTo>
                <a:lnTo>
                  <a:pt x="3989652" y="531366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233187"/>
            <a:ext cx="0" cy="506730"/>
          </a:xfrm>
          <a:custGeom>
            <a:avLst/>
            <a:gdLst/>
            <a:ahLst/>
            <a:cxnLst/>
            <a:rect l="l" t="t" r="r" b="b"/>
            <a:pathLst>
              <a:path h="506730">
                <a:moveTo>
                  <a:pt x="0" y="50617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22048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20778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19508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1809165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994" y="2264753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35345" y="2252052"/>
            <a:ext cx="114251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794" y="2302853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1859737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1910524"/>
            <a:ext cx="50751" cy="3542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1853587"/>
            <a:ext cx="3989704" cy="462280"/>
          </a:xfrm>
          <a:custGeom>
            <a:avLst/>
            <a:gdLst/>
            <a:ahLst/>
            <a:cxnLst/>
            <a:rect l="l" t="t" r="r" b="b"/>
            <a:pathLst>
              <a:path w="3989704" h="462280">
                <a:moveTo>
                  <a:pt x="3989652" y="0"/>
                </a:moveTo>
                <a:lnTo>
                  <a:pt x="0" y="0"/>
                </a:lnTo>
                <a:lnTo>
                  <a:pt x="0" y="411165"/>
                </a:lnTo>
                <a:lnTo>
                  <a:pt x="4008" y="430890"/>
                </a:lnTo>
                <a:lnTo>
                  <a:pt x="14922" y="447043"/>
                </a:lnTo>
                <a:lnTo>
                  <a:pt x="31075" y="457957"/>
                </a:lnTo>
                <a:lnTo>
                  <a:pt x="50800" y="461966"/>
                </a:lnTo>
                <a:lnTo>
                  <a:pt x="3938852" y="461966"/>
                </a:lnTo>
                <a:lnTo>
                  <a:pt x="3958576" y="457957"/>
                </a:lnTo>
                <a:lnTo>
                  <a:pt x="3974729" y="447043"/>
                </a:lnTo>
                <a:lnTo>
                  <a:pt x="3985644" y="430890"/>
                </a:lnTo>
                <a:lnTo>
                  <a:pt x="3989652" y="411165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1897824"/>
            <a:ext cx="0" cy="386080"/>
          </a:xfrm>
          <a:custGeom>
            <a:avLst/>
            <a:gdLst/>
            <a:ahLst/>
            <a:cxnLst/>
            <a:rect l="l" t="t" r="r" b="b"/>
            <a:pathLst>
              <a:path h="386080">
                <a:moveTo>
                  <a:pt x="0" y="38597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8851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8724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8597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294" y="1272717"/>
            <a:ext cx="2936240" cy="923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greet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[</a:t>
            </a:r>
            <a:r>
              <a:rPr sz="800" spc="-5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5" dirty="0">
                <a:solidFill>
                  <a:srgbClr val="9F20EF"/>
                </a:solidFill>
                <a:latin typeface="Arial"/>
                <a:cs typeface="Arial"/>
              </a:rPr>
              <a:t>hello</a:t>
            </a:r>
            <a:r>
              <a:rPr sz="800" spc="-5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5" dirty="0">
                <a:latin typeface="Arial"/>
                <a:cs typeface="Arial"/>
              </a:rPr>
              <a:t>,  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ictskills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30" dirty="0">
                <a:latin typeface="Arial"/>
                <a:cs typeface="Arial"/>
              </a:rPr>
              <a:t>];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</a:t>
            </a:r>
            <a:r>
              <a:rPr sz="8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length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50" dirty="0">
                <a:latin typeface="Courier New"/>
                <a:cs typeface="Courier New"/>
              </a:rPr>
              <a:t>greet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Courier New"/>
                <a:cs typeface="Courier New"/>
              </a:rPr>
              <a:t>length</a:t>
            </a:r>
            <a:r>
              <a:rPr sz="800" spc="-50" dirty="0">
                <a:latin typeface="Arial"/>
                <a:cs typeface="Arial"/>
              </a:rPr>
              <a:t>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  <a:spcBef>
                <a:spcPts val="540"/>
              </a:spcBef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</a:t>
            </a:r>
            <a:r>
              <a:rPr sz="8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str1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30" dirty="0">
                <a:latin typeface="Courier New"/>
                <a:cs typeface="Courier New"/>
              </a:rPr>
              <a:t>greet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join</a:t>
            </a:r>
            <a:r>
              <a:rPr sz="800" spc="-30" dirty="0">
                <a:latin typeface="Arial"/>
                <a:cs typeface="Arial"/>
              </a:rPr>
              <a:t>();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hello,ictskills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str2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45" dirty="0">
                <a:latin typeface="Courier New"/>
                <a:cs typeface="Courier New"/>
              </a:rPr>
              <a:t>greet</a:t>
            </a:r>
            <a:r>
              <a:rPr sz="800" spc="-45" dirty="0">
                <a:latin typeface="Arial"/>
                <a:cs typeface="Arial"/>
              </a:rPr>
              <a:t>.</a:t>
            </a:r>
            <a:r>
              <a:rPr sz="800" spc="-45" dirty="0">
                <a:latin typeface="Courier New"/>
                <a:cs typeface="Courier New"/>
              </a:rPr>
              <a:t>join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separator</a:t>
            </a:r>
            <a:r>
              <a:rPr sz="800" spc="-45" dirty="0">
                <a:latin typeface="Arial"/>
                <a:cs typeface="Arial"/>
              </a:rPr>
              <a:t>=</a:t>
            </a:r>
            <a:r>
              <a:rPr sz="800" spc="-45" dirty="0">
                <a:solidFill>
                  <a:srgbClr val="9F20EF"/>
                </a:solidFill>
                <a:latin typeface="Arial Unicode MS"/>
                <a:cs typeface="Arial Unicode MS"/>
              </a:rPr>
              <a:t>1 1</a:t>
            </a:r>
            <a:r>
              <a:rPr sz="800" spc="-45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-4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hello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ictskillls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7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Arrays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5" dirty="0"/>
              <a:t>Methods:  </a:t>
            </a:r>
            <a:r>
              <a:rPr sz="900" i="1" spc="-45" dirty="0">
                <a:latin typeface="Arial"/>
                <a:cs typeface="Arial"/>
              </a:rPr>
              <a:t>reverse, </a:t>
            </a:r>
            <a:r>
              <a:rPr sz="900" i="1" spc="-35" dirty="0">
                <a:latin typeface="Arial"/>
                <a:cs typeface="Arial"/>
              </a:rPr>
              <a:t>push,</a:t>
            </a:r>
            <a:r>
              <a:rPr sz="900" i="1" spc="10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pop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90747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483258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1470558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1521358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958037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008829"/>
            <a:ext cx="50751" cy="4744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951891"/>
            <a:ext cx="3989704" cy="582295"/>
          </a:xfrm>
          <a:custGeom>
            <a:avLst/>
            <a:gdLst/>
            <a:ahLst/>
            <a:cxnLst/>
            <a:rect l="l" t="t" r="r" b="b"/>
            <a:pathLst>
              <a:path w="3989704" h="582294">
                <a:moveTo>
                  <a:pt x="3989652" y="0"/>
                </a:moveTo>
                <a:lnTo>
                  <a:pt x="0" y="0"/>
                </a:lnTo>
                <a:lnTo>
                  <a:pt x="0" y="531366"/>
                </a:lnTo>
                <a:lnTo>
                  <a:pt x="4008" y="551091"/>
                </a:lnTo>
                <a:lnTo>
                  <a:pt x="14922" y="567244"/>
                </a:lnTo>
                <a:lnTo>
                  <a:pt x="31075" y="578158"/>
                </a:lnTo>
                <a:lnTo>
                  <a:pt x="50800" y="582166"/>
                </a:lnTo>
                <a:lnTo>
                  <a:pt x="3938852" y="582166"/>
                </a:lnTo>
                <a:lnTo>
                  <a:pt x="3958576" y="578158"/>
                </a:lnTo>
                <a:lnTo>
                  <a:pt x="3974729" y="567244"/>
                </a:lnTo>
                <a:lnTo>
                  <a:pt x="3985644" y="551091"/>
                </a:lnTo>
                <a:lnTo>
                  <a:pt x="3989652" y="531366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996129"/>
            <a:ext cx="0" cy="506730"/>
          </a:xfrm>
          <a:custGeom>
            <a:avLst/>
            <a:gdLst/>
            <a:ahLst/>
            <a:cxnLst/>
            <a:rect l="l" t="t" r="r" b="b"/>
            <a:pathLst>
              <a:path h="506730">
                <a:moveTo>
                  <a:pt x="0" y="50617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9834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9707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9580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1035659"/>
            <a:ext cx="2628265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greet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[</a:t>
            </a:r>
            <a:r>
              <a:rPr sz="800" spc="-5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5" dirty="0">
                <a:solidFill>
                  <a:srgbClr val="9F20EF"/>
                </a:solidFill>
                <a:latin typeface="Arial"/>
                <a:cs typeface="Arial"/>
              </a:rPr>
              <a:t>hello</a:t>
            </a:r>
            <a:r>
              <a:rPr sz="800" spc="-5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5" dirty="0">
                <a:latin typeface="Arial"/>
                <a:cs typeface="Arial"/>
              </a:rPr>
              <a:t>,  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ictskills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30" dirty="0">
                <a:latin typeface="Arial"/>
                <a:cs typeface="Arial"/>
              </a:rPr>
              <a:t>];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35" dirty="0">
                <a:latin typeface="Courier New"/>
                <a:cs typeface="Courier New"/>
              </a:rPr>
              <a:t>console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log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greet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reverse</a:t>
            </a:r>
            <a:r>
              <a:rPr sz="800" spc="-35" dirty="0">
                <a:latin typeface="Arial"/>
                <a:cs typeface="Arial"/>
              </a:rPr>
              <a:t>());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[</a:t>
            </a:r>
            <a:r>
              <a:rPr sz="800" spc="-30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ictskills</a:t>
            </a:r>
            <a:r>
              <a:rPr sz="800" spc="-30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,</a:t>
            </a:r>
            <a:r>
              <a:rPr sz="800" spc="-12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60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60" dirty="0">
                <a:solidFill>
                  <a:srgbClr val="218A21"/>
                </a:solidFill>
                <a:latin typeface="Arial"/>
                <a:cs typeface="Arial"/>
              </a:rPr>
              <a:t>hello</a:t>
            </a:r>
            <a:r>
              <a:rPr sz="800" spc="-60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60" dirty="0">
                <a:solidFill>
                  <a:srgbClr val="218A21"/>
                </a:solidFill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158118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2036775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5345" y="2024075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2074875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1631759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1682546"/>
            <a:ext cx="50751" cy="3542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3" y="1625609"/>
            <a:ext cx="3989704" cy="462280"/>
          </a:xfrm>
          <a:custGeom>
            <a:avLst/>
            <a:gdLst/>
            <a:ahLst/>
            <a:cxnLst/>
            <a:rect l="l" t="t" r="r" b="b"/>
            <a:pathLst>
              <a:path w="3989704" h="462280">
                <a:moveTo>
                  <a:pt x="3989652" y="0"/>
                </a:moveTo>
                <a:lnTo>
                  <a:pt x="0" y="0"/>
                </a:lnTo>
                <a:lnTo>
                  <a:pt x="0" y="411165"/>
                </a:lnTo>
                <a:lnTo>
                  <a:pt x="4008" y="430890"/>
                </a:lnTo>
                <a:lnTo>
                  <a:pt x="14922" y="447043"/>
                </a:lnTo>
                <a:lnTo>
                  <a:pt x="31075" y="457957"/>
                </a:lnTo>
                <a:lnTo>
                  <a:pt x="50800" y="461966"/>
                </a:lnTo>
                <a:lnTo>
                  <a:pt x="3938852" y="461966"/>
                </a:lnTo>
                <a:lnTo>
                  <a:pt x="3958576" y="457957"/>
                </a:lnTo>
                <a:lnTo>
                  <a:pt x="3974729" y="447043"/>
                </a:lnTo>
                <a:lnTo>
                  <a:pt x="3985644" y="430890"/>
                </a:lnTo>
                <a:lnTo>
                  <a:pt x="3989652" y="411165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669846"/>
            <a:ext cx="0" cy="386080"/>
          </a:xfrm>
          <a:custGeom>
            <a:avLst/>
            <a:gdLst/>
            <a:ahLst/>
            <a:cxnLst/>
            <a:rect l="l" t="t" r="r" b="b"/>
            <a:pathLst>
              <a:path h="386080">
                <a:moveTo>
                  <a:pt x="0" y="38597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65714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64444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63174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1709381"/>
            <a:ext cx="247904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50" dirty="0">
                <a:latin typeface="Courier New"/>
                <a:cs typeface="Courier New"/>
              </a:rPr>
              <a:t>greet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Courier New"/>
                <a:cs typeface="Courier New"/>
              </a:rPr>
              <a:t>push</a:t>
            </a:r>
            <a:r>
              <a:rPr sz="800" spc="-50" dirty="0">
                <a:latin typeface="Arial"/>
                <a:cs typeface="Arial"/>
              </a:rPr>
              <a:t>(</a:t>
            </a:r>
            <a:r>
              <a:rPr sz="800" spc="-5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0" dirty="0">
                <a:solidFill>
                  <a:srgbClr val="9F20EF"/>
                </a:solidFill>
                <a:latin typeface="Arial"/>
                <a:cs typeface="Arial"/>
              </a:rPr>
              <a:t>2016</a:t>
            </a:r>
            <a:r>
              <a:rPr sz="800" spc="-5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greet</a:t>
            </a:r>
            <a:r>
              <a:rPr sz="800" spc="-40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 </a:t>
            </a:r>
            <a:r>
              <a:rPr sz="800" spc="-55" dirty="0">
                <a:solidFill>
                  <a:srgbClr val="218A21"/>
                </a:solidFill>
                <a:latin typeface="Arial"/>
                <a:cs typeface="Arial"/>
              </a:rPr>
              <a:t>[</a:t>
            </a:r>
            <a:r>
              <a:rPr sz="800" spc="-55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55" dirty="0">
                <a:solidFill>
                  <a:srgbClr val="218A21"/>
                </a:solidFill>
                <a:latin typeface="Arial"/>
                <a:cs typeface="Arial"/>
              </a:rPr>
              <a:t>hello</a:t>
            </a:r>
            <a:r>
              <a:rPr sz="800" spc="-55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55" dirty="0">
                <a:solidFill>
                  <a:srgbClr val="218A21"/>
                </a:solidFill>
                <a:latin typeface="Arial"/>
                <a:cs typeface="Arial"/>
              </a:rPr>
              <a:t>,  </a:t>
            </a:r>
            <a:r>
              <a:rPr sz="800" spc="-35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ictskills</a:t>
            </a:r>
            <a:r>
              <a:rPr sz="800" spc="-35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,</a:t>
            </a:r>
            <a:r>
              <a:rPr sz="800" spc="-12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70" dirty="0">
                <a:solidFill>
                  <a:srgbClr val="218A21"/>
                </a:solidFill>
                <a:latin typeface="Arial"/>
                <a:cs typeface="Arial"/>
              </a:rPr>
              <a:t>2016</a:t>
            </a:r>
            <a:r>
              <a:rPr sz="800" spc="-70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70" dirty="0">
                <a:solidFill>
                  <a:srgbClr val="218A21"/>
                </a:solidFill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9193" y="216475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994" y="262034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35345" y="2607640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0794" y="2658440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846" y="2215324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846" y="2266111"/>
            <a:ext cx="50751" cy="3542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9193" y="2209174"/>
            <a:ext cx="3989704" cy="462280"/>
          </a:xfrm>
          <a:custGeom>
            <a:avLst/>
            <a:gdLst/>
            <a:ahLst/>
            <a:cxnLst/>
            <a:rect l="l" t="t" r="r" b="b"/>
            <a:pathLst>
              <a:path w="3989704" h="462280">
                <a:moveTo>
                  <a:pt x="3989652" y="0"/>
                </a:moveTo>
                <a:lnTo>
                  <a:pt x="0" y="0"/>
                </a:lnTo>
                <a:lnTo>
                  <a:pt x="0" y="411165"/>
                </a:lnTo>
                <a:lnTo>
                  <a:pt x="4008" y="430890"/>
                </a:lnTo>
                <a:lnTo>
                  <a:pt x="14922" y="447043"/>
                </a:lnTo>
                <a:lnTo>
                  <a:pt x="31075" y="457957"/>
                </a:lnTo>
                <a:lnTo>
                  <a:pt x="50800" y="461966"/>
                </a:lnTo>
                <a:lnTo>
                  <a:pt x="3938852" y="461966"/>
                </a:lnTo>
                <a:lnTo>
                  <a:pt x="3958576" y="457957"/>
                </a:lnTo>
                <a:lnTo>
                  <a:pt x="3974729" y="447043"/>
                </a:lnTo>
                <a:lnTo>
                  <a:pt x="3985644" y="430890"/>
                </a:lnTo>
                <a:lnTo>
                  <a:pt x="3989652" y="411165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846" y="2253411"/>
            <a:ext cx="0" cy="386080"/>
          </a:xfrm>
          <a:custGeom>
            <a:avLst/>
            <a:gdLst/>
            <a:ahLst/>
            <a:cxnLst/>
            <a:rect l="l" t="t" r="r" b="b"/>
            <a:pathLst>
              <a:path h="386080">
                <a:moveTo>
                  <a:pt x="0" y="38597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8846" y="22407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6" y="22280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846" y="22153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47294" y="2292946"/>
            <a:ext cx="213868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30" dirty="0">
                <a:latin typeface="Courier New"/>
                <a:cs typeface="Courier New"/>
              </a:rPr>
              <a:t>greet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pop</a:t>
            </a:r>
            <a:r>
              <a:rPr sz="800" spc="-30" dirty="0">
                <a:latin typeface="Arial"/>
                <a:cs typeface="Arial"/>
              </a:rPr>
              <a:t>();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greet</a:t>
            </a:r>
            <a:r>
              <a:rPr sz="800" spc="-40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 </a:t>
            </a:r>
            <a:r>
              <a:rPr sz="800" spc="-55" dirty="0">
                <a:solidFill>
                  <a:srgbClr val="218A21"/>
                </a:solidFill>
                <a:latin typeface="Arial"/>
                <a:cs typeface="Arial"/>
              </a:rPr>
              <a:t>[</a:t>
            </a:r>
            <a:r>
              <a:rPr sz="800" spc="-55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55" dirty="0">
                <a:solidFill>
                  <a:srgbClr val="218A21"/>
                </a:solidFill>
                <a:latin typeface="Arial"/>
                <a:cs typeface="Arial"/>
              </a:rPr>
              <a:t>hello</a:t>
            </a:r>
            <a:r>
              <a:rPr sz="800" spc="-55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55" dirty="0">
                <a:solidFill>
                  <a:srgbClr val="218A21"/>
                </a:solidFill>
                <a:latin typeface="Arial"/>
                <a:cs typeface="Arial"/>
              </a:rPr>
              <a:t>,</a:t>
            </a:r>
            <a:r>
              <a:rPr sz="800" spc="-7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ictskills</a:t>
            </a:r>
            <a:r>
              <a:rPr sz="800" spc="-35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8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Arrays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5" dirty="0"/>
              <a:t>Methods:  </a:t>
            </a:r>
            <a:r>
              <a:rPr sz="900" i="1" spc="-10" dirty="0">
                <a:latin typeface="Arial"/>
                <a:cs typeface="Arial"/>
              </a:rPr>
              <a:t>unshift,</a:t>
            </a:r>
            <a:r>
              <a:rPr sz="900" i="1" spc="-8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shift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1140904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716684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1703984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1754784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191463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242255"/>
            <a:ext cx="50751" cy="4744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185317"/>
            <a:ext cx="3989704" cy="582295"/>
          </a:xfrm>
          <a:custGeom>
            <a:avLst/>
            <a:gdLst/>
            <a:ahLst/>
            <a:cxnLst/>
            <a:rect l="l" t="t" r="r" b="b"/>
            <a:pathLst>
              <a:path w="3989704" h="582294">
                <a:moveTo>
                  <a:pt x="3989652" y="0"/>
                </a:moveTo>
                <a:lnTo>
                  <a:pt x="0" y="0"/>
                </a:lnTo>
                <a:lnTo>
                  <a:pt x="0" y="531366"/>
                </a:lnTo>
                <a:lnTo>
                  <a:pt x="4008" y="551091"/>
                </a:lnTo>
                <a:lnTo>
                  <a:pt x="14922" y="567244"/>
                </a:lnTo>
                <a:lnTo>
                  <a:pt x="31075" y="578158"/>
                </a:lnTo>
                <a:lnTo>
                  <a:pt x="50800" y="582166"/>
                </a:lnTo>
                <a:lnTo>
                  <a:pt x="3938852" y="582166"/>
                </a:lnTo>
                <a:lnTo>
                  <a:pt x="3958576" y="578158"/>
                </a:lnTo>
                <a:lnTo>
                  <a:pt x="3974729" y="567244"/>
                </a:lnTo>
                <a:lnTo>
                  <a:pt x="3985644" y="551091"/>
                </a:lnTo>
                <a:lnTo>
                  <a:pt x="3989652" y="531366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229555"/>
            <a:ext cx="0" cy="506730"/>
          </a:xfrm>
          <a:custGeom>
            <a:avLst/>
            <a:gdLst/>
            <a:ahLst/>
            <a:cxnLst/>
            <a:rect l="l" t="t" r="r" b="b"/>
            <a:pathLst>
              <a:path h="506730">
                <a:moveTo>
                  <a:pt x="0" y="50617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2168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2041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1914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1269085"/>
            <a:ext cx="2479040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greet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[</a:t>
            </a:r>
            <a:r>
              <a:rPr sz="800" spc="-5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5" dirty="0">
                <a:solidFill>
                  <a:srgbClr val="9F20EF"/>
                </a:solidFill>
                <a:latin typeface="Arial"/>
                <a:cs typeface="Arial"/>
              </a:rPr>
              <a:t>hello</a:t>
            </a:r>
            <a:r>
              <a:rPr sz="800" spc="-55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5" dirty="0">
                <a:latin typeface="Arial"/>
                <a:cs typeface="Arial"/>
              </a:rPr>
              <a:t>,  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ictskills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30" dirty="0">
                <a:latin typeface="Arial"/>
                <a:cs typeface="Arial"/>
              </a:rPr>
              <a:t>];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50" dirty="0">
                <a:latin typeface="Courier New"/>
                <a:cs typeface="Courier New"/>
              </a:rPr>
              <a:t>greet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Courier New"/>
                <a:cs typeface="Courier New"/>
              </a:rPr>
              <a:t>unshift</a:t>
            </a:r>
            <a:r>
              <a:rPr sz="800" spc="-50" dirty="0">
                <a:latin typeface="Arial"/>
                <a:cs typeface="Arial"/>
              </a:rPr>
              <a:t>(</a:t>
            </a:r>
            <a:r>
              <a:rPr sz="800" spc="-5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0" dirty="0">
                <a:solidFill>
                  <a:srgbClr val="9F20EF"/>
                </a:solidFill>
                <a:latin typeface="Arial"/>
                <a:cs typeface="Arial"/>
              </a:rPr>
              <a:t>2016</a:t>
            </a:r>
            <a:r>
              <a:rPr sz="800" spc="-50" dirty="0">
                <a:solidFill>
                  <a:srgbClr val="9F20EF"/>
                </a:solidFill>
                <a:latin typeface="Arial Unicode MS"/>
                <a:cs typeface="Arial Unicode MS"/>
              </a:rPr>
              <a:t>1</a:t>
            </a:r>
            <a:r>
              <a:rPr sz="800" spc="-5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greet</a:t>
            </a:r>
            <a:r>
              <a:rPr sz="800" spc="-40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 </a:t>
            </a:r>
            <a:r>
              <a:rPr sz="800" spc="-60" dirty="0">
                <a:solidFill>
                  <a:srgbClr val="218A21"/>
                </a:solidFill>
                <a:latin typeface="Arial"/>
                <a:cs typeface="Arial"/>
              </a:rPr>
              <a:t>[</a:t>
            </a:r>
            <a:r>
              <a:rPr sz="800" spc="-60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60" dirty="0">
                <a:solidFill>
                  <a:srgbClr val="218A21"/>
                </a:solidFill>
                <a:latin typeface="Arial"/>
                <a:cs typeface="Arial"/>
              </a:rPr>
              <a:t>2016</a:t>
            </a:r>
            <a:r>
              <a:rPr sz="800" spc="-60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60" dirty="0">
                <a:solidFill>
                  <a:srgbClr val="218A21"/>
                </a:solidFill>
                <a:latin typeface="Arial"/>
                <a:cs typeface="Arial"/>
              </a:rPr>
              <a:t>, </a:t>
            </a:r>
            <a:r>
              <a:rPr sz="800" spc="-60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60" dirty="0">
                <a:solidFill>
                  <a:srgbClr val="218A21"/>
                </a:solidFill>
                <a:latin typeface="Arial"/>
                <a:cs typeface="Arial"/>
              </a:rPr>
              <a:t>hello</a:t>
            </a:r>
            <a:r>
              <a:rPr sz="800" spc="-60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60" dirty="0">
                <a:solidFill>
                  <a:srgbClr val="218A21"/>
                </a:solidFill>
                <a:latin typeface="Arial"/>
                <a:cs typeface="Arial"/>
              </a:rPr>
              <a:t>,</a:t>
            </a: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ictskills</a:t>
            </a:r>
            <a:r>
              <a:rPr sz="800" spc="-35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181461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2270201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5345" y="2257501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2308301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1865185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1915972"/>
            <a:ext cx="50751" cy="3542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3" y="1859035"/>
            <a:ext cx="3989704" cy="462280"/>
          </a:xfrm>
          <a:custGeom>
            <a:avLst/>
            <a:gdLst/>
            <a:ahLst/>
            <a:cxnLst/>
            <a:rect l="l" t="t" r="r" b="b"/>
            <a:pathLst>
              <a:path w="3989704" h="462280">
                <a:moveTo>
                  <a:pt x="3989652" y="0"/>
                </a:moveTo>
                <a:lnTo>
                  <a:pt x="0" y="0"/>
                </a:lnTo>
                <a:lnTo>
                  <a:pt x="0" y="411165"/>
                </a:lnTo>
                <a:lnTo>
                  <a:pt x="4008" y="430890"/>
                </a:lnTo>
                <a:lnTo>
                  <a:pt x="14922" y="447043"/>
                </a:lnTo>
                <a:lnTo>
                  <a:pt x="31075" y="457957"/>
                </a:lnTo>
                <a:lnTo>
                  <a:pt x="50800" y="461966"/>
                </a:lnTo>
                <a:lnTo>
                  <a:pt x="3938852" y="461966"/>
                </a:lnTo>
                <a:lnTo>
                  <a:pt x="3958576" y="457957"/>
                </a:lnTo>
                <a:lnTo>
                  <a:pt x="3974729" y="447043"/>
                </a:lnTo>
                <a:lnTo>
                  <a:pt x="3985644" y="430890"/>
                </a:lnTo>
                <a:lnTo>
                  <a:pt x="3989652" y="411165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903272"/>
            <a:ext cx="0" cy="386080"/>
          </a:xfrm>
          <a:custGeom>
            <a:avLst/>
            <a:gdLst/>
            <a:ahLst/>
            <a:cxnLst/>
            <a:rect l="l" t="t" r="r" b="b"/>
            <a:pathLst>
              <a:path h="386080">
                <a:moveTo>
                  <a:pt x="0" y="38597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8905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8778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8651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1942807"/>
            <a:ext cx="213868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30" dirty="0">
                <a:latin typeface="Courier New"/>
                <a:cs typeface="Courier New"/>
              </a:rPr>
              <a:t>greet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shift</a:t>
            </a:r>
            <a:r>
              <a:rPr sz="800" spc="-30" dirty="0">
                <a:latin typeface="Arial"/>
                <a:cs typeface="Arial"/>
              </a:rPr>
              <a:t>();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greet</a:t>
            </a:r>
            <a:r>
              <a:rPr sz="800" spc="-40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 </a:t>
            </a:r>
            <a:r>
              <a:rPr sz="800" spc="-55" dirty="0">
                <a:solidFill>
                  <a:srgbClr val="218A21"/>
                </a:solidFill>
                <a:latin typeface="Arial"/>
                <a:cs typeface="Arial"/>
              </a:rPr>
              <a:t>[</a:t>
            </a:r>
            <a:r>
              <a:rPr sz="800" spc="-55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55" dirty="0">
                <a:solidFill>
                  <a:srgbClr val="218A21"/>
                </a:solidFill>
                <a:latin typeface="Arial"/>
                <a:cs typeface="Arial"/>
              </a:rPr>
              <a:t>hello</a:t>
            </a:r>
            <a:r>
              <a:rPr sz="800" spc="-55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55" dirty="0">
                <a:solidFill>
                  <a:srgbClr val="218A21"/>
                </a:solidFill>
                <a:latin typeface="Arial"/>
                <a:cs typeface="Arial"/>
              </a:rPr>
              <a:t>,</a:t>
            </a:r>
            <a:r>
              <a:rPr sz="800" spc="-7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ictskills</a:t>
            </a:r>
            <a:r>
              <a:rPr sz="800" spc="-35" dirty="0">
                <a:solidFill>
                  <a:srgbClr val="218A21"/>
                </a:solidFill>
                <a:latin typeface="Arial Unicode MS"/>
                <a:cs typeface="Arial Unicode MS"/>
              </a:rPr>
              <a:t>1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9</a:t>
            </a:fld>
            <a:r>
              <a:rPr spc="40" dirty="0"/>
              <a:t>/1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748</Words>
  <Application>Microsoft Macintosh PowerPoint</Application>
  <PresentationFormat>Custom</PresentationFormat>
  <Paragraphs>166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Unicode MS</vt:lpstr>
      <vt:lpstr>Calibri</vt:lpstr>
      <vt:lpstr>Courier New</vt:lpstr>
      <vt:lpstr>Helvetica Neue</vt:lpstr>
      <vt:lpstr>Times New Roman</vt:lpstr>
      <vt:lpstr>Arial</vt:lpstr>
      <vt:lpstr>Office Theme</vt:lpstr>
      <vt:lpstr>JavaScript Introduction Topics discussed  this presentation</vt:lpstr>
      <vt:lpstr>Arrays Create</vt:lpstr>
      <vt:lpstr>Arrays Iterate</vt:lpstr>
      <vt:lpstr>Arrays Iterate - forEach</vt:lpstr>
      <vt:lpstr>Arrays Iterate - forEach</vt:lpstr>
      <vt:lpstr>Arrays Methods</vt:lpstr>
      <vt:lpstr>Arrays Methods: length, join</vt:lpstr>
      <vt:lpstr>Arrays Methods:  reverse, push, pop</vt:lpstr>
      <vt:lpstr>Arrays Methods:  unshift, shift</vt:lpstr>
      <vt:lpstr>Arrays Methods: sort</vt:lpstr>
      <vt:lpstr>Arrays Element types</vt:lpstr>
      <vt:lpstr>JavaScript Object v Array</vt:lpstr>
      <vt:lpstr>JavaScript Inheritance ES5 inheritance example</vt:lpstr>
      <vt:lpstr>JavaScript Inheritance ES6  simulates classical inheritance</vt:lpstr>
      <vt:lpstr>JavaScript Presentation summary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Lecture 4a (Arrays, Inheritance)</dc:title>
  <dc:creator>Waterford Institute of Technology</dc:creator>
  <cp:lastModifiedBy>Eamonn Deleastar</cp:lastModifiedBy>
  <cp:revision>2</cp:revision>
  <dcterms:created xsi:type="dcterms:W3CDTF">2016-07-11T10:50:41Z</dcterms:created>
  <dcterms:modified xsi:type="dcterms:W3CDTF">2016-09-10T09:34:02Z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2016-06-20T00:00:00Z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2016-07-11T00:00:00Z</vt:filetime>
  </property>
</Properties>
</file>