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61"/>
    <p:restoredTop sz="94609"/>
  </p:normalViewPr>
  <p:slideViewPr>
    <p:cSldViewPr>
      <p:cViewPr>
        <p:scale>
          <a:sx n="253" d="100"/>
          <a:sy n="253" d="100"/>
        </p:scale>
        <p:origin x="16" y="8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7304" y="795985"/>
            <a:ext cx="1870710" cy="209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411298" y="863269"/>
            <a:ext cx="1764029" cy="2000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704" y="809040"/>
            <a:ext cx="3696690" cy="1867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4161" y="3369771"/>
            <a:ext cx="172720" cy="7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4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4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15" dirty="0"/>
              <a:t> Introduction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Topics</a:t>
            </a:r>
            <a:r>
              <a:rPr sz="900" dirty="0"/>
              <a:t> </a:t>
            </a:r>
            <a:r>
              <a:rPr sz="900" spc="-60" dirty="0"/>
              <a:t>discussed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56704" y="1166355"/>
            <a:ext cx="2691130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0" dirty="0">
                <a:latin typeface="Arial"/>
                <a:cs typeface="Arial"/>
              </a:rPr>
              <a:t>Functions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65" dirty="0">
                <a:latin typeface="Arial"/>
                <a:cs typeface="Arial"/>
              </a:rPr>
              <a:t>Anonymous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functions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35" dirty="0">
                <a:latin typeface="Arial"/>
                <a:cs typeface="Arial"/>
              </a:rPr>
              <a:t>Arrow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function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0" dirty="0">
                <a:latin typeface="Arial"/>
                <a:cs typeface="Arial"/>
              </a:rPr>
              <a:t>Spread/Rest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operator/parameters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80975" algn="l"/>
              </a:tabLst>
            </a:pPr>
            <a:r>
              <a:rPr sz="1100" b="1" spc="-45" dirty="0">
                <a:latin typeface="Arial"/>
                <a:cs typeface="Arial"/>
              </a:rPr>
              <a:t>this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binding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65" dirty="0">
                <a:latin typeface="Arial"/>
                <a:cs typeface="Arial"/>
              </a:rPr>
              <a:t>Anonymous  </a:t>
            </a:r>
            <a:r>
              <a:rPr sz="1100" spc="-25" dirty="0">
                <a:latin typeface="Arial"/>
                <a:cs typeface="Arial"/>
              </a:rPr>
              <a:t>function </a:t>
            </a:r>
            <a:r>
              <a:rPr sz="1100" spc="-114" dirty="0">
                <a:latin typeface="Arial"/>
                <a:cs typeface="Arial"/>
              </a:rPr>
              <a:t>as  </a:t>
            </a:r>
            <a:r>
              <a:rPr sz="1100" spc="-25" dirty="0">
                <a:latin typeface="Arial"/>
                <a:cs typeface="Arial"/>
              </a:rPr>
              <a:t>function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parameter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/>
              <a:t>binding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87373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81011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797418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848218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924293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975086"/>
            <a:ext cx="50751" cy="835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918149"/>
            <a:ext cx="3989704" cy="942975"/>
          </a:xfrm>
          <a:custGeom>
            <a:avLst/>
            <a:gdLst/>
            <a:ahLst/>
            <a:cxnLst/>
            <a:rect l="l" t="t" r="r" b="b"/>
            <a:pathLst>
              <a:path w="3989704" h="942975">
                <a:moveTo>
                  <a:pt x="3989652" y="0"/>
                </a:moveTo>
                <a:lnTo>
                  <a:pt x="0" y="0"/>
                </a:lnTo>
                <a:lnTo>
                  <a:pt x="0" y="891969"/>
                </a:lnTo>
                <a:lnTo>
                  <a:pt x="4008" y="911693"/>
                </a:lnTo>
                <a:lnTo>
                  <a:pt x="14922" y="927846"/>
                </a:lnTo>
                <a:lnTo>
                  <a:pt x="31075" y="938760"/>
                </a:lnTo>
                <a:lnTo>
                  <a:pt x="50800" y="942769"/>
                </a:lnTo>
                <a:lnTo>
                  <a:pt x="3938852" y="942769"/>
                </a:lnTo>
                <a:lnTo>
                  <a:pt x="3958576" y="938760"/>
                </a:lnTo>
                <a:lnTo>
                  <a:pt x="3974729" y="927846"/>
                </a:lnTo>
                <a:lnTo>
                  <a:pt x="3985644" y="911693"/>
                </a:lnTo>
                <a:lnTo>
                  <a:pt x="3989652" y="8919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962386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7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4968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3698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2428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08685"/>
            <a:ext cx="2343785" cy="1033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Arial"/>
                <a:cs typeface="Arial"/>
              </a:rPr>
              <a:t>Note:  </a:t>
            </a:r>
            <a:r>
              <a:rPr sz="1100" spc="-50" dirty="0">
                <a:latin typeface="Arial"/>
                <a:cs typeface="Arial"/>
              </a:rPr>
              <a:t>behaviour </a:t>
            </a:r>
            <a:r>
              <a:rPr sz="1100" spc="-30" dirty="0">
                <a:latin typeface="Arial"/>
                <a:cs typeface="Arial"/>
              </a:rPr>
              <a:t>different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dirty="0" smtClean="0">
                <a:latin typeface="Arial"/>
                <a:cs typeface="Arial"/>
              </a:rPr>
              <a:t>strict</a:t>
            </a:r>
            <a:r>
              <a:rPr lang="en-IE" sz="1100" spc="229" dirty="0">
                <a:latin typeface="Arial"/>
                <a:cs typeface="Arial"/>
              </a:rPr>
              <a:t> </a:t>
            </a:r>
            <a:r>
              <a:rPr sz="1100" spc="-70" dirty="0" smtClean="0">
                <a:latin typeface="Arial"/>
                <a:cs typeface="Arial"/>
              </a:rPr>
              <a:t>mode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spcBef>
                <a:spcPts val="985"/>
              </a:spcBef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Function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invocation: this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global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</a:t>
            </a:r>
            <a:endParaRPr sz="800" dirty="0">
              <a:latin typeface="Arial"/>
              <a:cs typeface="Arial"/>
            </a:endParaRPr>
          </a:p>
          <a:p>
            <a:pPr marL="109220" marR="1468120" indent="-971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20" dirty="0">
                <a:latin typeface="Courier New"/>
                <a:cs typeface="Courier New"/>
              </a:rPr>
              <a:t>set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spc="-20" dirty="0">
                <a:latin typeface="Courier New"/>
                <a:cs typeface="Courier New"/>
              </a:rPr>
              <a:t>x</a:t>
            </a:r>
            <a:r>
              <a:rPr sz="800" spc="-20" dirty="0">
                <a:latin typeface="Arial"/>
                <a:cs typeface="Arial"/>
              </a:rPr>
              <a:t>)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10" dirty="0">
                <a:latin typeface="Arial"/>
                <a:cs typeface="Arial"/>
              </a:rPr>
              <a:t>.</a:t>
            </a:r>
            <a:r>
              <a:rPr sz="800" spc="-10" dirty="0">
                <a:latin typeface="Courier New"/>
                <a:cs typeface="Courier New"/>
              </a:rPr>
              <a:t>x</a:t>
            </a:r>
            <a:r>
              <a:rPr sz="800" spc="-40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 dirty="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x</a:t>
            </a:r>
            <a:r>
              <a:rPr sz="800" spc="-3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 100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15" dirty="0">
                <a:latin typeface="Courier New"/>
                <a:cs typeface="Courier New"/>
              </a:rPr>
              <a:t>set</a:t>
            </a:r>
            <a:r>
              <a:rPr sz="800" spc="-15" dirty="0">
                <a:latin typeface="Arial"/>
                <a:cs typeface="Arial"/>
              </a:rPr>
              <a:t>(100);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sets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global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variable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100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189896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2955556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2942856"/>
            <a:ext cx="114251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2993657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949526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2000324"/>
            <a:ext cx="50751" cy="9552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1943386"/>
            <a:ext cx="3989704" cy="1062990"/>
          </a:xfrm>
          <a:custGeom>
            <a:avLst/>
            <a:gdLst/>
            <a:ahLst/>
            <a:cxnLst/>
            <a:rect l="l" t="t" r="r" b="b"/>
            <a:pathLst>
              <a:path w="3989704" h="1062989">
                <a:moveTo>
                  <a:pt x="3989652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3938852" y="1062970"/>
                </a:lnTo>
                <a:lnTo>
                  <a:pt x="3958576" y="1058961"/>
                </a:lnTo>
                <a:lnTo>
                  <a:pt x="3974729" y="1048047"/>
                </a:lnTo>
                <a:lnTo>
                  <a:pt x="3985644" y="1031894"/>
                </a:lnTo>
                <a:lnTo>
                  <a:pt x="3989652" y="10121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987624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9749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9622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9495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2032241"/>
            <a:ext cx="2258695" cy="8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Here,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because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of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strict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mode,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this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  </a:t>
            </a: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use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strict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20" dirty="0">
                <a:latin typeface="Courier New"/>
                <a:cs typeface="Courier New"/>
              </a:rPr>
              <a:t>set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spc="-20" dirty="0">
                <a:latin typeface="Courier New"/>
                <a:cs typeface="Courier New"/>
              </a:rPr>
              <a:t>x</a:t>
            </a:r>
            <a:r>
              <a:rPr sz="800" spc="-20" dirty="0">
                <a:latin typeface="Arial"/>
                <a:cs typeface="Arial"/>
              </a:rPr>
              <a:t>)</a:t>
            </a:r>
            <a:r>
              <a:rPr sz="800" spc="-14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10" dirty="0">
                <a:latin typeface="Arial"/>
                <a:cs typeface="Arial"/>
              </a:rPr>
              <a:t>.</a:t>
            </a:r>
            <a:r>
              <a:rPr sz="800" spc="-10" dirty="0">
                <a:latin typeface="Courier New"/>
                <a:cs typeface="Courier New"/>
              </a:rPr>
              <a:t>x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;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TypeError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x</a:t>
            </a:r>
            <a:r>
              <a:rPr sz="800" spc="-3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15" dirty="0">
                <a:latin typeface="Courier New"/>
                <a:cs typeface="Courier New"/>
              </a:rPr>
              <a:t>set</a:t>
            </a:r>
            <a:r>
              <a:rPr sz="800" spc="-15" dirty="0">
                <a:latin typeface="Arial"/>
                <a:cs typeface="Arial"/>
              </a:rPr>
              <a:t>(100);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fails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due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</a:t>
            </a:r>
            <a:r>
              <a:rPr sz="800" spc="1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TypeError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10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/>
              <a:t>binding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98826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52563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512936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563736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038821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089600"/>
            <a:ext cx="50751" cy="1436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032663"/>
            <a:ext cx="3989704" cy="1544320"/>
          </a:xfrm>
          <a:custGeom>
            <a:avLst/>
            <a:gdLst/>
            <a:ahLst/>
            <a:cxnLst/>
            <a:rect l="l" t="t" r="r" b="b"/>
            <a:pathLst>
              <a:path w="3989704" h="1544320">
                <a:moveTo>
                  <a:pt x="3989652" y="0"/>
                </a:moveTo>
                <a:lnTo>
                  <a:pt x="0" y="0"/>
                </a:lnTo>
                <a:lnTo>
                  <a:pt x="0" y="1492973"/>
                </a:lnTo>
                <a:lnTo>
                  <a:pt x="4008" y="1512697"/>
                </a:lnTo>
                <a:lnTo>
                  <a:pt x="14922" y="1528850"/>
                </a:lnTo>
                <a:lnTo>
                  <a:pt x="31075" y="1539764"/>
                </a:lnTo>
                <a:lnTo>
                  <a:pt x="50800" y="1543773"/>
                </a:lnTo>
                <a:lnTo>
                  <a:pt x="3938852" y="1543773"/>
                </a:lnTo>
                <a:lnTo>
                  <a:pt x="3958576" y="1539764"/>
                </a:lnTo>
                <a:lnTo>
                  <a:pt x="3974729" y="1528850"/>
                </a:lnTo>
                <a:lnTo>
                  <a:pt x="3985644" y="1512697"/>
                </a:lnTo>
                <a:lnTo>
                  <a:pt x="3989652" y="1492973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076900"/>
            <a:ext cx="0" cy="1468120"/>
          </a:xfrm>
          <a:custGeom>
            <a:avLst/>
            <a:gdLst/>
            <a:ahLst/>
            <a:cxnLst/>
            <a:rect l="l" t="t" r="r" b="b"/>
            <a:pathLst>
              <a:path h="1468120">
                <a:moveTo>
                  <a:pt x="0" y="146778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0642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515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0388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121524"/>
            <a:ext cx="2492375" cy="133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Method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invocation: this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containing object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myObj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: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100,</a:t>
            </a:r>
            <a:endParaRPr sz="800">
              <a:latin typeface="Arial"/>
              <a:cs typeface="Arial"/>
            </a:endParaRPr>
          </a:p>
          <a:p>
            <a:pPr marL="205740" marR="1454150" indent="-97155">
              <a:lnSpc>
                <a:spcPts val="950"/>
              </a:lnSpc>
              <a:spcBef>
                <a:spcPts val="30"/>
              </a:spcBef>
            </a:pPr>
            <a:r>
              <a:rPr sz="800" spc="-40" dirty="0">
                <a:latin typeface="Courier New"/>
                <a:cs typeface="Courier New"/>
              </a:rPr>
              <a:t>set</a:t>
            </a:r>
            <a:r>
              <a:rPr sz="800" spc="-40" dirty="0">
                <a:latin typeface="Arial"/>
                <a:cs typeface="Arial"/>
              </a:rPr>
              <a:t>: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20" dirty="0">
                <a:latin typeface="Arial"/>
                <a:cs typeface="Arial"/>
              </a:rPr>
              <a:t>(</a:t>
            </a:r>
            <a:r>
              <a:rPr sz="800" spc="20" dirty="0">
                <a:latin typeface="Courier New"/>
                <a:cs typeface="Courier New"/>
              </a:rPr>
              <a:t>x</a:t>
            </a:r>
            <a:r>
              <a:rPr sz="800" spc="20" dirty="0">
                <a:latin typeface="Arial"/>
                <a:cs typeface="Arial"/>
              </a:rPr>
              <a:t>)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10" dirty="0">
                <a:latin typeface="Arial"/>
                <a:cs typeface="Arial"/>
              </a:rPr>
              <a:t>.</a:t>
            </a:r>
            <a:r>
              <a:rPr sz="800" spc="-10" dirty="0">
                <a:latin typeface="Courier New"/>
                <a:cs typeface="Courier New"/>
              </a:rPr>
              <a:t>x</a:t>
            </a:r>
            <a:r>
              <a:rPr sz="800" spc="-40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1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L="12700" marR="187960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Courier New"/>
                <a:cs typeface="Courier New"/>
              </a:rPr>
              <a:t>myObj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dirty="0">
                <a:latin typeface="Courier New"/>
                <a:cs typeface="Courier New"/>
              </a:rPr>
              <a:t>set</a:t>
            </a:r>
            <a:r>
              <a:rPr sz="800" dirty="0">
                <a:latin typeface="Arial"/>
                <a:cs typeface="Arial"/>
              </a:rPr>
              <a:t>(100);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sets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myObj.x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100  </a:t>
            </a: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myObj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 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{x: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100}  </a:t>
            </a: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myObj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set</a:t>
            </a:r>
            <a:r>
              <a:rPr sz="800" spc="-30" dirty="0">
                <a:latin typeface="Arial"/>
                <a:cs typeface="Arial"/>
              </a:rPr>
              <a:t>(100));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 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{x: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100}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11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168259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309977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3087077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137878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733169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783943"/>
            <a:ext cx="50751" cy="1315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727005"/>
            <a:ext cx="3989704" cy="1423670"/>
          </a:xfrm>
          <a:custGeom>
            <a:avLst/>
            <a:gdLst/>
            <a:ahLst/>
            <a:cxnLst/>
            <a:rect l="l" t="t" r="r" b="b"/>
            <a:pathLst>
              <a:path w="3989704" h="1423670">
                <a:moveTo>
                  <a:pt x="3989652" y="0"/>
                </a:moveTo>
                <a:lnTo>
                  <a:pt x="0" y="0"/>
                </a:lnTo>
                <a:lnTo>
                  <a:pt x="0" y="1372772"/>
                </a:lnTo>
                <a:lnTo>
                  <a:pt x="4008" y="1392496"/>
                </a:lnTo>
                <a:lnTo>
                  <a:pt x="14922" y="1408649"/>
                </a:lnTo>
                <a:lnTo>
                  <a:pt x="31075" y="1419564"/>
                </a:lnTo>
                <a:lnTo>
                  <a:pt x="50800" y="1423572"/>
                </a:lnTo>
                <a:lnTo>
                  <a:pt x="3938852" y="1423572"/>
                </a:lnTo>
                <a:lnTo>
                  <a:pt x="3958576" y="1419564"/>
                </a:lnTo>
                <a:lnTo>
                  <a:pt x="3974729" y="1408649"/>
                </a:lnTo>
                <a:lnTo>
                  <a:pt x="3985644" y="1392496"/>
                </a:lnTo>
                <a:lnTo>
                  <a:pt x="3989652" y="1372772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771243"/>
            <a:ext cx="0" cy="1348105"/>
          </a:xfrm>
          <a:custGeom>
            <a:avLst/>
            <a:gdLst/>
            <a:ahLst/>
            <a:cxnLst/>
            <a:rect l="l" t="t" r="r" b="b"/>
            <a:pathLst>
              <a:path h="1348105">
                <a:moveTo>
                  <a:pt x="0" y="13475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7585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7458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7331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300" y="407441"/>
            <a:ext cx="3863340" cy="262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247390" algn="ctr">
              <a:lnSpc>
                <a:spcPct val="100000"/>
              </a:lnSpc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binding</a:t>
            </a:r>
            <a:endParaRPr sz="9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535"/>
              </a:spcBef>
            </a:pPr>
            <a:r>
              <a:rPr sz="1100" b="1" spc="-30" dirty="0">
                <a:latin typeface="Arial"/>
                <a:cs typeface="Arial"/>
              </a:rPr>
              <a:t>strict </a:t>
            </a:r>
            <a:r>
              <a:rPr sz="1100" b="1" spc="-50" dirty="0">
                <a:latin typeface="Arial"/>
                <a:cs typeface="Arial"/>
              </a:rPr>
              <a:t>mode </a:t>
            </a:r>
            <a:r>
              <a:rPr sz="1100" spc="-100" dirty="0">
                <a:latin typeface="Arial"/>
                <a:cs typeface="Arial"/>
              </a:rPr>
              <a:t>causes  </a:t>
            </a:r>
            <a:r>
              <a:rPr sz="1100" spc="-30" dirty="0">
                <a:latin typeface="Arial"/>
                <a:cs typeface="Arial"/>
              </a:rPr>
              <a:t>different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behaviour:</a:t>
            </a:r>
            <a:endParaRPr sz="1100">
              <a:latin typeface="Arial"/>
              <a:cs typeface="Arial"/>
            </a:endParaRPr>
          </a:p>
          <a:p>
            <a:pPr marL="589915" indent="-215900">
              <a:lnSpc>
                <a:spcPct val="100000"/>
              </a:lnSpc>
              <a:spcBef>
                <a:spcPts val="630"/>
              </a:spcBef>
              <a:buClr>
                <a:srgbClr val="3333B2"/>
              </a:buClr>
              <a:buSzPct val="125000"/>
              <a:buFont typeface="Arial"/>
              <a:buChar char="•"/>
              <a:tabLst>
                <a:tab pos="590550" algn="l"/>
              </a:tabLst>
            </a:pP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use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strict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390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-60" dirty="0">
                <a:latin typeface="Arial"/>
                <a:cs typeface="Arial"/>
              </a:rPr>
              <a:t>Prevents </a:t>
            </a:r>
            <a:r>
              <a:rPr sz="1100" spc="-110" dirty="0">
                <a:latin typeface="Arial"/>
                <a:cs typeface="Arial"/>
              </a:rPr>
              <a:t>access 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global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variable</a:t>
            </a:r>
            <a:endParaRPr sz="110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542290" algn="l"/>
              </a:tabLst>
            </a:pPr>
            <a:r>
              <a:rPr sz="1100" b="1" spc="-45" dirty="0">
                <a:latin typeface="Arial"/>
                <a:cs typeface="Arial"/>
              </a:rPr>
              <a:t>this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undefined</a:t>
            </a:r>
            <a:endParaRPr sz="110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-45" dirty="0">
                <a:latin typeface="Arial"/>
                <a:cs typeface="Arial"/>
              </a:rPr>
              <a:t>TypeError </a:t>
            </a:r>
            <a:r>
              <a:rPr sz="1100" spc="-60" dirty="0">
                <a:latin typeface="Arial"/>
                <a:cs typeface="Arial"/>
              </a:rPr>
              <a:t>generated </a:t>
            </a:r>
            <a:r>
              <a:rPr sz="1100" spc="-70" dirty="0">
                <a:latin typeface="Arial"/>
                <a:cs typeface="Arial"/>
              </a:rPr>
              <a:t>when  </a:t>
            </a:r>
            <a:r>
              <a:rPr sz="1100" spc="-75" dirty="0">
                <a:latin typeface="Arial"/>
                <a:cs typeface="Arial"/>
              </a:rPr>
              <a:t>code  </a:t>
            </a:r>
            <a:r>
              <a:rPr sz="1100" spc="-60" dirty="0">
                <a:latin typeface="Arial"/>
                <a:cs typeface="Arial"/>
              </a:rPr>
              <a:t>below </a:t>
            </a:r>
            <a:r>
              <a:rPr sz="1100" spc="-35" dirty="0">
                <a:latin typeface="Arial"/>
                <a:cs typeface="Arial"/>
              </a:rPr>
              <a:t>run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strict 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mode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6416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Method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invocation: this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now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global 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myObj</a:t>
            </a:r>
            <a:r>
              <a:rPr sz="800" spc="-24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: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0,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-40" dirty="0">
                <a:latin typeface="Courier New"/>
                <a:cs typeface="Courier New"/>
              </a:rPr>
              <a:t>set</a:t>
            </a:r>
            <a:r>
              <a:rPr sz="800" spc="-40" dirty="0">
                <a:latin typeface="Arial"/>
                <a:cs typeface="Arial"/>
              </a:rPr>
              <a:t>: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20" dirty="0">
                <a:latin typeface="Arial"/>
                <a:cs typeface="Arial"/>
              </a:rPr>
              <a:t>(</a:t>
            </a:r>
            <a:r>
              <a:rPr sz="800" spc="20" dirty="0">
                <a:latin typeface="Courier New"/>
                <a:cs typeface="Courier New"/>
              </a:rPr>
              <a:t>x</a:t>
            </a:r>
            <a:r>
              <a:rPr sz="800" spc="20" dirty="0">
                <a:latin typeface="Arial"/>
                <a:cs typeface="Arial"/>
              </a:rPr>
              <a:t>)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457834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modify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x</a:t>
            </a:r>
            <a:r>
              <a:rPr sz="800" spc="-3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457834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0" dirty="0">
                <a:latin typeface="Courier New"/>
                <a:cs typeface="Courier New"/>
              </a:rPr>
              <a:t>modify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val</a:t>
            </a:r>
            <a:r>
              <a:rPr sz="800" spc="-40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nested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function</a:t>
            </a:r>
            <a:endParaRPr sz="800">
              <a:latin typeface="Arial"/>
              <a:cs typeface="Arial"/>
            </a:endParaRPr>
          </a:p>
          <a:p>
            <a:pPr marL="554990">
              <a:lnSpc>
                <a:spcPts val="944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10" dirty="0">
                <a:latin typeface="Arial"/>
                <a:cs typeface="Arial"/>
              </a:rPr>
              <a:t>.</a:t>
            </a:r>
            <a:r>
              <a:rPr sz="800" spc="-10" dirty="0">
                <a:latin typeface="Courier New"/>
                <a:cs typeface="Courier New"/>
              </a:rPr>
              <a:t>x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this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global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obj: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in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strict</a:t>
            </a:r>
            <a:r>
              <a:rPr sz="800" spc="1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mode</a:t>
            </a:r>
            <a:endParaRPr sz="800">
              <a:latin typeface="Arial"/>
              <a:cs typeface="Arial"/>
            </a:endParaRPr>
          </a:p>
          <a:p>
            <a:pPr marL="457834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12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spc="254" dirty="0">
                <a:solidFill>
                  <a:srgbClr val="FF0000"/>
                </a:solidFill>
                <a:latin typeface="Arial"/>
                <a:cs typeface="Arial"/>
              </a:rPr>
              <a:t>=&gt;</a:t>
            </a:r>
            <a:r>
              <a:rPr sz="9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30" dirty="0"/>
              <a:t>arrow </a:t>
            </a:r>
            <a:r>
              <a:rPr sz="900" spc="-10" dirty="0"/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77048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70686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694167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744967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821055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871835"/>
            <a:ext cx="50751" cy="835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814898"/>
            <a:ext cx="3989704" cy="942975"/>
          </a:xfrm>
          <a:custGeom>
            <a:avLst/>
            <a:gdLst/>
            <a:ahLst/>
            <a:cxnLst/>
            <a:rect l="l" t="t" r="r" b="b"/>
            <a:pathLst>
              <a:path w="3989704" h="942975">
                <a:moveTo>
                  <a:pt x="3989652" y="0"/>
                </a:moveTo>
                <a:lnTo>
                  <a:pt x="0" y="0"/>
                </a:lnTo>
                <a:lnTo>
                  <a:pt x="0" y="891969"/>
                </a:lnTo>
                <a:lnTo>
                  <a:pt x="4008" y="911693"/>
                </a:lnTo>
                <a:lnTo>
                  <a:pt x="14922" y="927846"/>
                </a:lnTo>
                <a:lnTo>
                  <a:pt x="31075" y="938760"/>
                </a:lnTo>
                <a:lnTo>
                  <a:pt x="50800" y="942769"/>
                </a:lnTo>
                <a:lnTo>
                  <a:pt x="3938852" y="942769"/>
                </a:lnTo>
                <a:lnTo>
                  <a:pt x="3958576" y="938760"/>
                </a:lnTo>
                <a:lnTo>
                  <a:pt x="3974729" y="927846"/>
                </a:lnTo>
                <a:lnTo>
                  <a:pt x="3985644" y="911693"/>
                </a:lnTo>
                <a:lnTo>
                  <a:pt x="3989652" y="8919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859135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7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8464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337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8210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898677"/>
            <a:ext cx="151955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What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we</a:t>
            </a:r>
            <a:r>
              <a:rPr sz="800" spc="-1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re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familiar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with:</a:t>
            </a:r>
            <a:endParaRPr sz="800">
              <a:latin typeface="Arial"/>
              <a:cs typeface="Arial"/>
            </a:endParaRPr>
          </a:p>
          <a:p>
            <a:pPr marL="109220" marR="524510" indent="-971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0" dirty="0">
                <a:latin typeface="Courier New"/>
                <a:cs typeface="Courier New"/>
              </a:rPr>
              <a:t>add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x</a:t>
            </a:r>
            <a:r>
              <a:rPr sz="800" spc="-30" dirty="0">
                <a:latin typeface="Arial"/>
                <a:cs typeface="Arial"/>
              </a:rPr>
              <a:t>, 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Arial"/>
                <a:cs typeface="Arial"/>
              </a:rPr>
              <a:t>)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y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add</a:t>
            </a:r>
            <a:r>
              <a:rPr sz="800" spc="-35" dirty="0">
                <a:latin typeface="Arial"/>
                <a:cs typeface="Arial"/>
              </a:rPr>
              <a:t>(10, </a:t>
            </a:r>
            <a:r>
              <a:rPr sz="800" spc="15" dirty="0">
                <a:latin typeface="Arial"/>
                <a:cs typeface="Arial"/>
              </a:rPr>
              <a:t>20));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6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30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179571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2852305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2839605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2890406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846288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897073"/>
            <a:ext cx="50751" cy="955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1840135"/>
            <a:ext cx="3989704" cy="1062990"/>
          </a:xfrm>
          <a:custGeom>
            <a:avLst/>
            <a:gdLst/>
            <a:ahLst/>
            <a:cxnLst/>
            <a:rect l="l" t="t" r="r" b="b"/>
            <a:pathLst>
              <a:path w="3989704" h="1062989">
                <a:moveTo>
                  <a:pt x="3989652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3938852" y="1062970"/>
                </a:lnTo>
                <a:lnTo>
                  <a:pt x="3958576" y="1058961"/>
                </a:lnTo>
                <a:lnTo>
                  <a:pt x="3974729" y="1048047"/>
                </a:lnTo>
                <a:lnTo>
                  <a:pt x="3985644" y="1031894"/>
                </a:lnTo>
                <a:lnTo>
                  <a:pt x="3989652" y="10121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884373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8716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8589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8462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1923910"/>
            <a:ext cx="2115185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140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r>
              <a:rPr sz="800" spc="140" dirty="0">
                <a:solidFill>
                  <a:srgbClr val="218A21"/>
                </a:solidFill>
                <a:latin typeface="Arial Unicode MS"/>
                <a:cs typeface="Arial Unicode MS"/>
              </a:rPr>
              <a:t>∗∗</a:t>
            </a:r>
            <a:endParaRPr sz="800">
              <a:latin typeface="Arial Unicode MS"/>
              <a:cs typeface="Arial Unicode MS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Alternative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approach: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arrow</a:t>
            </a:r>
            <a:r>
              <a:rPr sz="800" spc="9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function.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120" dirty="0">
                <a:solidFill>
                  <a:srgbClr val="218A21"/>
                </a:solidFill>
                <a:latin typeface="Arial"/>
                <a:cs typeface="Arial"/>
              </a:rPr>
              <a:t>@see  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page 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46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ES6 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and Beyond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(referenced)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120" dirty="0">
                <a:solidFill>
                  <a:srgbClr val="218A21"/>
                </a:solidFill>
                <a:latin typeface="Arial"/>
                <a:cs typeface="Arial"/>
              </a:rPr>
              <a:t>@see   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MDN</a:t>
            </a:r>
            <a:r>
              <a:rPr sz="800" spc="-6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(referenced)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55" dirty="0">
                <a:solidFill>
                  <a:srgbClr val="218A21"/>
                </a:solidFill>
                <a:latin typeface="Arial Unicode MS"/>
                <a:cs typeface="Arial Unicode MS"/>
              </a:rPr>
              <a:t>∗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 marR="546735">
              <a:lnSpc>
                <a:spcPts val="950"/>
              </a:lnSpc>
              <a:spcBef>
                <a:spcPts val="30"/>
              </a:spcBef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add2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5" dirty="0">
                <a:latin typeface="Arial"/>
                <a:cs typeface="Arial"/>
              </a:rPr>
              <a:t>(</a:t>
            </a:r>
            <a:r>
              <a:rPr sz="800" spc="5" dirty="0">
                <a:latin typeface="Courier New"/>
                <a:cs typeface="Courier New"/>
              </a:rPr>
              <a:t>x</a:t>
            </a:r>
            <a:r>
              <a:rPr sz="800" spc="5" dirty="0">
                <a:latin typeface="Arial"/>
                <a:cs typeface="Arial"/>
              </a:rPr>
              <a:t>, 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Arial"/>
                <a:cs typeface="Arial"/>
              </a:rPr>
              <a:t>) </a:t>
            </a:r>
            <a:r>
              <a:rPr sz="800" spc="190" dirty="0">
                <a:latin typeface="Arial"/>
                <a:cs typeface="Arial"/>
              </a:rPr>
              <a:t>=&gt;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190" dirty="0">
                <a:latin typeface="Arial"/>
                <a:cs typeface="Arial"/>
              </a:rPr>
              <a:t>+ </a:t>
            </a:r>
            <a:r>
              <a:rPr sz="800" spc="-25" dirty="0">
                <a:latin typeface="Courier New"/>
                <a:cs typeface="Courier New"/>
              </a:rPr>
              <a:t>y</a:t>
            </a:r>
            <a:r>
              <a:rPr sz="800" spc="-25" dirty="0">
                <a:latin typeface="Arial"/>
                <a:cs typeface="Arial"/>
              </a:rPr>
              <a:t>;  </a:t>
            </a: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add2</a:t>
            </a:r>
            <a:r>
              <a:rPr sz="800" spc="-35" dirty="0">
                <a:latin typeface="Arial"/>
                <a:cs typeface="Arial"/>
              </a:rPr>
              <a:t>(10, </a:t>
            </a:r>
            <a:r>
              <a:rPr sz="800" spc="15" dirty="0">
                <a:latin typeface="Arial"/>
                <a:cs typeface="Arial"/>
              </a:rPr>
              <a:t>20));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30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13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spc="-55" dirty="0">
                <a:solidFill>
                  <a:srgbClr val="FF0000"/>
                </a:solidFill>
                <a:latin typeface="Arial"/>
                <a:cs typeface="Arial"/>
              </a:rPr>
              <a:t>anonymous  </a:t>
            </a:r>
            <a:r>
              <a:rPr sz="900" spc="-5" dirty="0"/>
              <a:t>function:  </a:t>
            </a:r>
            <a:r>
              <a:rPr sz="900" spc="-40" dirty="0"/>
              <a:t>value </a:t>
            </a:r>
            <a:r>
              <a:rPr sz="900" spc="-5" dirty="0"/>
              <a:t>of </a:t>
            </a:r>
            <a:r>
              <a:rPr sz="900" dirty="0"/>
              <a:t>its </a:t>
            </a:r>
            <a:r>
              <a:rPr sz="900" spc="-20" dirty="0"/>
              <a:t>property </a:t>
            </a:r>
            <a:r>
              <a:rPr sz="900" i="1" spc="-55" dirty="0">
                <a:latin typeface="Arial"/>
                <a:cs typeface="Arial"/>
              </a:rPr>
              <a:t>name  </a:t>
            </a:r>
            <a:r>
              <a:rPr sz="900" spc="-40" dirty="0"/>
              <a:t>is </a:t>
            </a:r>
            <a:r>
              <a:rPr sz="900" spc="-25" dirty="0"/>
              <a:t>empty</a:t>
            </a:r>
            <a:r>
              <a:rPr sz="900" spc="195" dirty="0"/>
              <a:t> </a:t>
            </a:r>
            <a:r>
              <a:rPr sz="900" spc="-10" dirty="0"/>
              <a:t>string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892040"/>
            <a:ext cx="3888084" cy="1835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14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</a:rPr>
              <a:t>named</a:t>
            </a:r>
            <a:r>
              <a:rPr sz="9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5" dirty="0"/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901439"/>
            <a:ext cx="3887885" cy="1811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15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spc="-55" dirty="0">
                <a:solidFill>
                  <a:srgbClr val="FF0000"/>
                </a:solidFill>
                <a:latin typeface="Arial"/>
                <a:cs typeface="Arial"/>
              </a:rPr>
              <a:t>anonymous</a:t>
            </a:r>
            <a:r>
              <a:rPr sz="9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5" dirty="0"/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704" y="807681"/>
            <a:ext cx="241998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code  </a:t>
            </a:r>
            <a:r>
              <a:rPr sz="1100" spc="-40" dirty="0">
                <a:latin typeface="Arial"/>
                <a:cs typeface="Arial"/>
              </a:rPr>
              <a:t>snippet </a:t>
            </a:r>
            <a:r>
              <a:rPr sz="1100" spc="-25" dirty="0">
                <a:latin typeface="Arial"/>
                <a:cs typeface="Arial"/>
              </a:rPr>
              <a:t>illustrated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legal.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5" dirty="0">
                <a:latin typeface="Arial"/>
                <a:cs typeface="Arial"/>
              </a:rPr>
              <a:t>But </a:t>
            </a:r>
            <a:r>
              <a:rPr sz="1100" spc="-45" dirty="0">
                <a:latin typeface="Arial"/>
                <a:cs typeface="Arial"/>
              </a:rPr>
              <a:t>note </a:t>
            </a:r>
            <a:r>
              <a:rPr sz="1100" spc="-30" dirty="0">
                <a:latin typeface="Arial"/>
                <a:cs typeface="Arial"/>
              </a:rPr>
              <a:t>different </a:t>
            </a:r>
            <a:r>
              <a:rPr sz="1100" spc="-70" dirty="0">
                <a:latin typeface="Arial"/>
                <a:cs typeface="Arial"/>
              </a:rPr>
              <a:t>browser 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treatments.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245959"/>
            <a:ext cx="3888066" cy="1751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16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/>
              <a:t>binding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99534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77312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760421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811221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045908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096684"/>
            <a:ext cx="50751" cy="1676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039746"/>
            <a:ext cx="3989704" cy="1784350"/>
          </a:xfrm>
          <a:custGeom>
            <a:avLst/>
            <a:gdLst/>
            <a:ahLst/>
            <a:cxnLst/>
            <a:rect l="l" t="t" r="r" b="b"/>
            <a:pathLst>
              <a:path w="3989704" h="1784350">
                <a:moveTo>
                  <a:pt x="3989652" y="0"/>
                </a:moveTo>
                <a:lnTo>
                  <a:pt x="0" y="0"/>
                </a:lnTo>
                <a:lnTo>
                  <a:pt x="0" y="1733374"/>
                </a:lnTo>
                <a:lnTo>
                  <a:pt x="4008" y="1753099"/>
                </a:lnTo>
                <a:lnTo>
                  <a:pt x="14922" y="1769252"/>
                </a:lnTo>
                <a:lnTo>
                  <a:pt x="31075" y="1780166"/>
                </a:lnTo>
                <a:lnTo>
                  <a:pt x="50800" y="1784174"/>
                </a:lnTo>
                <a:lnTo>
                  <a:pt x="3938852" y="1784174"/>
                </a:lnTo>
                <a:lnTo>
                  <a:pt x="3958576" y="1780166"/>
                </a:lnTo>
                <a:lnTo>
                  <a:pt x="3974729" y="1769252"/>
                </a:lnTo>
                <a:lnTo>
                  <a:pt x="3985644" y="1753099"/>
                </a:lnTo>
                <a:lnTo>
                  <a:pt x="3989652" y="1733374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083983"/>
            <a:ext cx="0" cy="1708785"/>
          </a:xfrm>
          <a:custGeom>
            <a:avLst/>
            <a:gdLst/>
            <a:ahLst/>
            <a:cxnLst/>
            <a:rect l="l" t="t" r="r" b="b"/>
            <a:pathLst>
              <a:path h="1708785">
                <a:moveTo>
                  <a:pt x="0" y="170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0712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585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0458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830300"/>
            <a:ext cx="2209800" cy="187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latin typeface="Arial"/>
                <a:cs typeface="Arial"/>
              </a:rPr>
              <a:t>Pre-ES6 </a:t>
            </a:r>
            <a:r>
              <a:rPr sz="1100" spc="-55" dirty="0">
                <a:latin typeface="Arial"/>
                <a:cs typeface="Arial"/>
              </a:rPr>
              <a:t>workaround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hack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spcBef>
                <a:spcPts val="985"/>
              </a:spcBef>
            </a:pP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use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strict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myObj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: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0,</a:t>
            </a:r>
            <a:endParaRPr sz="800">
              <a:latin typeface="Arial"/>
              <a:cs typeface="Arial"/>
            </a:endParaRPr>
          </a:p>
          <a:p>
            <a:pPr marL="205740" marR="1172210" indent="-97155">
              <a:lnSpc>
                <a:spcPts val="950"/>
              </a:lnSpc>
              <a:spcBef>
                <a:spcPts val="30"/>
              </a:spcBef>
            </a:pPr>
            <a:r>
              <a:rPr sz="800" spc="-40" dirty="0">
                <a:latin typeface="Courier New"/>
                <a:cs typeface="Courier New"/>
              </a:rPr>
              <a:t>set</a:t>
            </a:r>
            <a:r>
              <a:rPr sz="800" spc="-40" dirty="0">
                <a:latin typeface="Arial"/>
                <a:cs typeface="Arial"/>
              </a:rPr>
              <a:t>: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20" dirty="0">
                <a:latin typeface="Arial"/>
                <a:cs typeface="Arial"/>
              </a:rPr>
              <a:t>(</a:t>
            </a:r>
            <a:r>
              <a:rPr sz="800" spc="20" dirty="0">
                <a:latin typeface="Courier New"/>
                <a:cs typeface="Courier New"/>
              </a:rPr>
              <a:t>x</a:t>
            </a:r>
            <a:r>
              <a:rPr sz="800" spc="20" dirty="0">
                <a:latin typeface="Arial"/>
                <a:cs typeface="Arial"/>
              </a:rPr>
              <a:t>)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60" dirty="0">
                <a:latin typeface="Courier New"/>
                <a:cs typeface="Courier New"/>
              </a:rPr>
              <a:t>let that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dirty="0">
                <a:latin typeface="Arial"/>
                <a:cs typeface="Arial"/>
              </a:rPr>
              <a:t>;  </a:t>
            </a:r>
            <a:r>
              <a:rPr sz="800" spc="-30" dirty="0">
                <a:latin typeface="Courier New"/>
                <a:cs typeface="Courier New"/>
              </a:rPr>
              <a:t>modify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x</a:t>
            </a:r>
            <a:r>
              <a:rPr sz="800" spc="-3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10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0" dirty="0">
                <a:latin typeface="Courier New"/>
                <a:cs typeface="Courier New"/>
              </a:rPr>
              <a:t>modify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val</a:t>
            </a:r>
            <a:r>
              <a:rPr sz="800" spc="-40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nested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function</a:t>
            </a:r>
            <a:endParaRPr sz="800">
              <a:latin typeface="Arial"/>
              <a:cs typeface="Arial"/>
            </a:endParaRPr>
          </a:p>
          <a:p>
            <a:pPr marL="302895">
              <a:lnSpc>
                <a:spcPts val="944"/>
              </a:lnSpc>
            </a:pPr>
            <a:r>
              <a:rPr sz="800" spc="-50" dirty="0">
                <a:latin typeface="Courier New"/>
                <a:cs typeface="Courier New"/>
              </a:rPr>
              <a:t>that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x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1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workaround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hack</a:t>
            </a:r>
            <a:endParaRPr sz="800">
              <a:latin typeface="Arial"/>
              <a:cs typeface="Arial"/>
            </a:endParaRPr>
          </a:p>
          <a:p>
            <a:pPr marR="1706245" algn="ctr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25" dirty="0">
                <a:latin typeface="Courier New"/>
                <a:cs typeface="Courier New"/>
              </a:rPr>
              <a:t>myObj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set</a:t>
            </a:r>
            <a:r>
              <a:rPr sz="800" spc="-25" dirty="0">
                <a:latin typeface="Arial"/>
                <a:cs typeface="Arial"/>
              </a:rPr>
              <a:t>(100);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myObj.x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set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</a:t>
            </a:r>
            <a:r>
              <a:rPr sz="800" spc="10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17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8191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307776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3065068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115869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869759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920528"/>
            <a:ext cx="50751" cy="2157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863591"/>
            <a:ext cx="3989704" cy="2265045"/>
          </a:xfrm>
          <a:custGeom>
            <a:avLst/>
            <a:gdLst/>
            <a:ahLst/>
            <a:cxnLst/>
            <a:rect l="l" t="t" r="r" b="b"/>
            <a:pathLst>
              <a:path w="3989704" h="2265045">
                <a:moveTo>
                  <a:pt x="3989652" y="0"/>
                </a:moveTo>
                <a:lnTo>
                  <a:pt x="0" y="0"/>
                </a:lnTo>
                <a:lnTo>
                  <a:pt x="0" y="2214177"/>
                </a:lnTo>
                <a:lnTo>
                  <a:pt x="4008" y="2233902"/>
                </a:lnTo>
                <a:lnTo>
                  <a:pt x="14922" y="2250055"/>
                </a:lnTo>
                <a:lnTo>
                  <a:pt x="31075" y="2260969"/>
                </a:lnTo>
                <a:lnTo>
                  <a:pt x="50800" y="2264978"/>
                </a:lnTo>
                <a:lnTo>
                  <a:pt x="3938852" y="2264978"/>
                </a:lnTo>
                <a:lnTo>
                  <a:pt x="3958576" y="2260969"/>
                </a:lnTo>
                <a:lnTo>
                  <a:pt x="3974729" y="2250055"/>
                </a:lnTo>
                <a:lnTo>
                  <a:pt x="3985644" y="2233902"/>
                </a:lnTo>
                <a:lnTo>
                  <a:pt x="3989652" y="2214177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907828"/>
            <a:ext cx="0" cy="2189480"/>
          </a:xfrm>
          <a:custGeom>
            <a:avLst/>
            <a:gdLst/>
            <a:ahLst/>
            <a:cxnLst/>
            <a:rect l="l" t="t" r="r" b="b"/>
            <a:pathLst>
              <a:path h="2189480">
                <a:moveTo>
                  <a:pt x="0" y="218899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8951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824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8697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300" y="407441"/>
            <a:ext cx="3639820" cy="260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23870" algn="ctr">
              <a:lnSpc>
                <a:spcPct val="100000"/>
              </a:lnSpc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binding</a:t>
            </a:r>
            <a:endParaRPr sz="9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650"/>
              </a:spcBef>
            </a:pPr>
            <a:r>
              <a:rPr sz="1100" spc="-105" dirty="0">
                <a:latin typeface="Arial"/>
                <a:cs typeface="Arial"/>
              </a:rPr>
              <a:t>Use  </a:t>
            </a:r>
            <a:r>
              <a:rPr sz="1100" spc="-55" dirty="0">
                <a:latin typeface="Arial"/>
                <a:cs typeface="Arial"/>
              </a:rPr>
              <a:t>arrow </a:t>
            </a:r>
            <a:r>
              <a:rPr sz="1100" spc="-25" dirty="0">
                <a:latin typeface="Arial"/>
                <a:cs typeface="Arial"/>
              </a:rPr>
              <a:t>function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bind </a:t>
            </a:r>
            <a:r>
              <a:rPr sz="1100" spc="-45" dirty="0">
                <a:latin typeface="Arial"/>
                <a:cs typeface="Arial"/>
              </a:rPr>
              <a:t>inner </a:t>
            </a:r>
            <a:r>
              <a:rPr sz="1100" b="1" spc="-45" dirty="0">
                <a:latin typeface="Arial"/>
                <a:cs typeface="Arial"/>
              </a:rPr>
              <a:t>this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5" dirty="0">
                <a:latin typeface="Arial"/>
                <a:cs typeface="Arial"/>
              </a:rPr>
              <a:t>containing  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object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264160" marR="1296670">
              <a:lnSpc>
                <a:spcPts val="950"/>
              </a:lnSpc>
            </a:pPr>
            <a:r>
              <a:rPr sz="800" spc="65" dirty="0">
                <a:solidFill>
                  <a:srgbClr val="218A21"/>
                </a:solidFill>
                <a:latin typeface="Arial"/>
                <a:cs typeface="Arial"/>
              </a:rPr>
              <a:t>//this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now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containing object myObj  </a:t>
            </a: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use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strict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10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myObj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: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0,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-40" dirty="0">
                <a:latin typeface="Courier New"/>
                <a:cs typeface="Courier New"/>
              </a:rPr>
              <a:t>set</a:t>
            </a:r>
            <a:r>
              <a:rPr sz="800" spc="-40" dirty="0">
                <a:latin typeface="Arial"/>
                <a:cs typeface="Arial"/>
              </a:rPr>
              <a:t>: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20" dirty="0">
                <a:latin typeface="Arial"/>
                <a:cs typeface="Arial"/>
              </a:rPr>
              <a:t>(</a:t>
            </a:r>
            <a:r>
              <a:rPr sz="800" spc="20" dirty="0">
                <a:latin typeface="Courier New"/>
                <a:cs typeface="Courier New"/>
              </a:rPr>
              <a:t>x</a:t>
            </a:r>
            <a:r>
              <a:rPr sz="800" spc="20" dirty="0">
                <a:latin typeface="Arial"/>
                <a:cs typeface="Arial"/>
              </a:rPr>
              <a:t>)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554990" marR="1092835" indent="-971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modify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(</a:t>
            </a:r>
            <a:r>
              <a:rPr sz="800" spc="-10" dirty="0">
                <a:latin typeface="Courier New"/>
                <a:cs typeface="Courier New"/>
              </a:rPr>
              <a:t>val</a:t>
            </a:r>
            <a:r>
              <a:rPr sz="800" spc="-10" dirty="0">
                <a:latin typeface="Arial"/>
                <a:cs typeface="Arial"/>
              </a:rPr>
              <a:t>)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=&gt;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nested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function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10" dirty="0">
                <a:latin typeface="Arial"/>
                <a:cs typeface="Arial"/>
              </a:rPr>
              <a:t>.</a:t>
            </a:r>
            <a:r>
              <a:rPr sz="800" spc="-10" dirty="0">
                <a:latin typeface="Courier New"/>
                <a:cs typeface="Courier New"/>
              </a:rPr>
              <a:t>x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40" dirty="0">
                <a:latin typeface="Courier New"/>
                <a:cs typeface="Courier New"/>
              </a:rPr>
              <a:t>val</a:t>
            </a:r>
            <a:r>
              <a:rPr sz="800" spc="-40" dirty="0">
                <a:latin typeface="Arial"/>
                <a:cs typeface="Arial"/>
              </a:rPr>
              <a:t>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this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now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myObj  </a:t>
            </a:r>
            <a:r>
              <a:rPr sz="800" spc="-25" dirty="0">
                <a:latin typeface="Courier New"/>
                <a:cs typeface="Courier New"/>
              </a:rPr>
              <a:t>console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log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2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Object{x: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218A21"/>
                </a:solidFill>
                <a:latin typeface="Arial"/>
                <a:cs typeface="Arial"/>
              </a:rPr>
              <a:t>0}</a:t>
            </a:r>
            <a:endParaRPr sz="800">
              <a:latin typeface="Arial"/>
              <a:cs typeface="Arial"/>
            </a:endParaRPr>
          </a:p>
          <a:p>
            <a:pPr marL="457834">
              <a:lnSpc>
                <a:spcPts val="91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457834">
              <a:lnSpc>
                <a:spcPts val="955"/>
              </a:lnSpc>
            </a:pPr>
            <a:r>
              <a:rPr sz="800" spc="-30" dirty="0">
                <a:latin typeface="Courier New"/>
                <a:cs typeface="Courier New"/>
              </a:rPr>
              <a:t>modify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x</a:t>
            </a:r>
            <a:r>
              <a:rPr sz="800" spc="-3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64160" marR="648335">
              <a:lnSpc>
                <a:spcPts val="950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myObj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 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{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x: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100, set: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myObj.set() 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}  </a:t>
            </a:r>
            <a:r>
              <a:rPr sz="800" spc="-25" dirty="0">
                <a:latin typeface="Courier New"/>
                <a:cs typeface="Courier New"/>
              </a:rPr>
              <a:t>myObj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set</a:t>
            </a:r>
            <a:r>
              <a:rPr sz="800" spc="-25" dirty="0">
                <a:latin typeface="Arial"/>
                <a:cs typeface="Arial"/>
              </a:rPr>
              <a:t>(100);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myObj.x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set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100  </a:t>
            </a: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myObj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x</a:t>
            </a:r>
            <a:r>
              <a:rPr sz="800" spc="-40" dirty="0">
                <a:latin typeface="Arial"/>
                <a:cs typeface="Arial"/>
              </a:rPr>
              <a:t>);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18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/>
              <a:t>binding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110766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64505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632354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683154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158240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209018"/>
            <a:ext cx="50751" cy="1436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152081"/>
            <a:ext cx="3989704" cy="1544320"/>
          </a:xfrm>
          <a:custGeom>
            <a:avLst/>
            <a:gdLst/>
            <a:ahLst/>
            <a:cxnLst/>
            <a:rect l="l" t="t" r="r" b="b"/>
            <a:pathLst>
              <a:path w="3989704" h="1544320">
                <a:moveTo>
                  <a:pt x="3989652" y="0"/>
                </a:moveTo>
                <a:lnTo>
                  <a:pt x="0" y="0"/>
                </a:lnTo>
                <a:lnTo>
                  <a:pt x="0" y="1492973"/>
                </a:lnTo>
                <a:lnTo>
                  <a:pt x="4008" y="1512697"/>
                </a:lnTo>
                <a:lnTo>
                  <a:pt x="14922" y="1528850"/>
                </a:lnTo>
                <a:lnTo>
                  <a:pt x="31075" y="1539764"/>
                </a:lnTo>
                <a:lnTo>
                  <a:pt x="50800" y="1543773"/>
                </a:lnTo>
                <a:lnTo>
                  <a:pt x="3938852" y="1543773"/>
                </a:lnTo>
                <a:lnTo>
                  <a:pt x="3958576" y="1539764"/>
                </a:lnTo>
                <a:lnTo>
                  <a:pt x="3974729" y="1528850"/>
                </a:lnTo>
                <a:lnTo>
                  <a:pt x="3985644" y="1512697"/>
                </a:lnTo>
                <a:lnTo>
                  <a:pt x="3989652" y="1492973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196318"/>
            <a:ext cx="0" cy="1468120"/>
          </a:xfrm>
          <a:custGeom>
            <a:avLst/>
            <a:gdLst/>
            <a:ahLst/>
            <a:cxnLst/>
            <a:rect l="l" t="t" r="r" b="b"/>
            <a:pathLst>
              <a:path h="1468120">
                <a:moveTo>
                  <a:pt x="0" y="146778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1836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1709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1582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915682"/>
            <a:ext cx="2787650" cy="166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5" dirty="0">
                <a:latin typeface="Arial"/>
                <a:cs typeface="Arial"/>
              </a:rPr>
              <a:t>Another </a:t>
            </a:r>
            <a:r>
              <a:rPr sz="1100" spc="-40" dirty="0">
                <a:latin typeface="Arial"/>
                <a:cs typeface="Arial"/>
              </a:rPr>
              <a:t>JavaScript </a:t>
            </a:r>
            <a:r>
              <a:rPr sz="1100" spc="-55" dirty="0">
                <a:latin typeface="Arial"/>
                <a:cs typeface="Arial"/>
              </a:rPr>
              <a:t>booby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trap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Okay: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Method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invocation: this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containing 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myObj</a:t>
            </a:r>
            <a:r>
              <a:rPr sz="800" spc="-24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: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0,</a:t>
            </a:r>
            <a:endParaRPr sz="800">
              <a:latin typeface="Arial"/>
              <a:cs typeface="Arial"/>
            </a:endParaRPr>
          </a:p>
          <a:p>
            <a:pPr marL="205740" marR="1750060" indent="-97155">
              <a:lnSpc>
                <a:spcPts val="950"/>
              </a:lnSpc>
              <a:spcBef>
                <a:spcPts val="30"/>
              </a:spcBef>
            </a:pPr>
            <a:r>
              <a:rPr sz="800" spc="-40" dirty="0">
                <a:latin typeface="Courier New"/>
                <a:cs typeface="Courier New"/>
              </a:rPr>
              <a:t>set</a:t>
            </a:r>
            <a:r>
              <a:rPr sz="800" spc="-40" dirty="0">
                <a:latin typeface="Arial"/>
                <a:cs typeface="Arial"/>
              </a:rPr>
              <a:t>: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20" dirty="0">
                <a:latin typeface="Arial"/>
                <a:cs typeface="Arial"/>
              </a:rPr>
              <a:t>(</a:t>
            </a:r>
            <a:r>
              <a:rPr sz="800" spc="20" dirty="0">
                <a:latin typeface="Courier New"/>
                <a:cs typeface="Courier New"/>
              </a:rPr>
              <a:t>x</a:t>
            </a:r>
            <a:r>
              <a:rPr sz="800" spc="20" dirty="0">
                <a:latin typeface="Arial"/>
                <a:cs typeface="Arial"/>
              </a:rPr>
              <a:t>)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10" dirty="0">
                <a:latin typeface="Arial"/>
                <a:cs typeface="Arial"/>
              </a:rPr>
              <a:t>.</a:t>
            </a:r>
            <a:r>
              <a:rPr sz="800" spc="-10" dirty="0">
                <a:latin typeface="Courier New"/>
                <a:cs typeface="Courier New"/>
              </a:rPr>
              <a:t>x</a:t>
            </a:r>
            <a:r>
              <a:rPr sz="800" spc="-40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1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myObj</a:t>
            </a:r>
            <a:r>
              <a:rPr sz="800" spc="-40" dirty="0">
                <a:latin typeface="Arial"/>
                <a:cs typeface="Arial"/>
              </a:rPr>
              <a:t>);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 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{x:</a:t>
            </a:r>
            <a:r>
              <a:rPr sz="800" spc="-1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218A21"/>
                </a:solidFill>
                <a:latin typeface="Arial"/>
                <a:cs typeface="Arial"/>
              </a:rPr>
              <a:t>0}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myObj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set</a:t>
            </a:r>
            <a:r>
              <a:rPr sz="800" spc="-30" dirty="0">
                <a:latin typeface="Arial"/>
                <a:cs typeface="Arial"/>
              </a:rPr>
              <a:t>(0));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 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{x: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218A21"/>
                </a:solidFill>
                <a:latin typeface="Arial"/>
                <a:cs typeface="Arial"/>
              </a:rPr>
              <a:t>0}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19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Functions</a:t>
            </a:r>
            <a:endParaRPr sz="9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function</a:t>
            </a: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b="0" spc="-25" dirty="0">
                <a:latin typeface="Arial"/>
                <a:cs typeface="Arial"/>
              </a:rPr>
              <a:t>Block </a:t>
            </a:r>
            <a:r>
              <a:rPr sz="1100" b="0" spc="-20" dirty="0">
                <a:latin typeface="Arial"/>
                <a:cs typeface="Arial"/>
              </a:rPr>
              <a:t>of </a:t>
            </a:r>
            <a:r>
              <a:rPr sz="1100" b="0" spc="-75" dirty="0">
                <a:latin typeface="Arial"/>
                <a:cs typeface="Arial"/>
              </a:rPr>
              <a:t>code  </a:t>
            </a:r>
            <a:r>
              <a:rPr sz="1100" b="0" spc="-60" dirty="0">
                <a:latin typeface="Arial"/>
                <a:cs typeface="Arial"/>
              </a:rPr>
              <a:t>defined</a:t>
            </a:r>
            <a:r>
              <a:rPr sz="1100" b="0" spc="75" dirty="0">
                <a:latin typeface="Arial"/>
                <a:cs typeface="Arial"/>
              </a:rPr>
              <a:t> </a:t>
            </a:r>
            <a:r>
              <a:rPr sz="1100" b="0" spc="-80" dirty="0">
                <a:latin typeface="Arial"/>
                <a:cs typeface="Arial"/>
              </a:rPr>
              <a:t>once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b="0" spc="-55" dirty="0">
                <a:latin typeface="Arial"/>
                <a:cs typeface="Arial"/>
              </a:rPr>
              <a:t>Invokable </a:t>
            </a:r>
            <a:r>
              <a:rPr sz="1100" b="0" spc="-60" dirty="0">
                <a:latin typeface="Arial"/>
                <a:cs typeface="Arial"/>
              </a:rPr>
              <a:t>many</a:t>
            </a:r>
            <a:r>
              <a:rPr sz="1100" b="0" spc="120" dirty="0">
                <a:latin typeface="Arial"/>
                <a:cs typeface="Arial"/>
              </a:rPr>
              <a:t> </a:t>
            </a:r>
            <a:r>
              <a:rPr sz="1100" b="0" spc="-45" dirty="0">
                <a:latin typeface="Arial"/>
                <a:cs typeface="Arial"/>
              </a:rPr>
              <a:t>times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b="0" spc="-45" dirty="0">
                <a:latin typeface="Arial"/>
                <a:cs typeface="Arial"/>
              </a:rPr>
              <a:t>May </a:t>
            </a:r>
            <a:r>
              <a:rPr sz="1100" b="0" spc="-50" dirty="0">
                <a:latin typeface="Arial"/>
                <a:cs typeface="Arial"/>
              </a:rPr>
              <a:t>include</a:t>
            </a:r>
            <a:r>
              <a:rPr sz="1100" b="0" spc="85" dirty="0">
                <a:latin typeface="Arial"/>
                <a:cs typeface="Arial"/>
              </a:rPr>
              <a:t> </a:t>
            </a:r>
            <a:r>
              <a:rPr sz="1100" b="0" spc="-65" dirty="0">
                <a:latin typeface="Arial"/>
                <a:cs typeface="Arial"/>
              </a:rPr>
              <a:t>parameters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b="0" spc="-80" dirty="0">
                <a:latin typeface="Arial"/>
                <a:cs typeface="Arial"/>
              </a:rPr>
              <a:t>Observe  </a:t>
            </a:r>
            <a:r>
              <a:rPr sz="1100" b="0" spc="-65" dirty="0">
                <a:latin typeface="Arial"/>
                <a:cs typeface="Arial"/>
              </a:rPr>
              <a:t>differences</a:t>
            </a:r>
            <a:r>
              <a:rPr sz="1100" b="0" spc="-60" dirty="0">
                <a:latin typeface="Arial"/>
                <a:cs typeface="Arial"/>
              </a:rPr>
              <a:t> </a:t>
            </a:r>
            <a:r>
              <a:rPr sz="1100" b="0" spc="-65" dirty="0">
                <a:latin typeface="Arial"/>
                <a:cs typeface="Arial"/>
              </a:rPr>
              <a:t>Java</a:t>
            </a:r>
            <a:endParaRPr sz="1100">
              <a:latin typeface="Arial"/>
              <a:cs typeface="Arial"/>
            </a:endParaRPr>
          </a:p>
          <a:p>
            <a:pPr marL="289560" marR="30480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b="0" spc="-50" dirty="0">
                <a:latin typeface="Arial"/>
                <a:cs typeface="Arial"/>
              </a:rPr>
              <a:t>Functions </a:t>
            </a:r>
            <a:r>
              <a:rPr sz="1100" b="0" spc="-40" dirty="0">
                <a:latin typeface="Arial"/>
                <a:cs typeface="Arial"/>
              </a:rPr>
              <a:t>attached </a:t>
            </a:r>
            <a:r>
              <a:rPr sz="1100" b="0" spc="10" dirty="0">
                <a:latin typeface="Arial"/>
                <a:cs typeface="Arial"/>
              </a:rPr>
              <a:t>to  </a:t>
            </a:r>
            <a:r>
              <a:rPr sz="1100" b="0" spc="-45" dirty="0">
                <a:latin typeface="Arial"/>
                <a:cs typeface="Arial"/>
              </a:rPr>
              <a:t>objects </a:t>
            </a:r>
            <a:r>
              <a:rPr sz="1100" b="0" spc="-55" dirty="0">
                <a:latin typeface="Arial"/>
                <a:cs typeface="Arial"/>
              </a:rPr>
              <a:t>referred </a:t>
            </a:r>
            <a:r>
              <a:rPr sz="1100" b="0" spc="10" dirty="0">
                <a:latin typeface="Arial"/>
                <a:cs typeface="Arial"/>
              </a:rPr>
              <a:t>to </a:t>
            </a:r>
            <a:r>
              <a:rPr sz="1100" b="0" spc="-114" dirty="0">
                <a:latin typeface="Arial"/>
                <a:cs typeface="Arial"/>
              </a:rPr>
              <a:t>as  </a:t>
            </a:r>
            <a:r>
              <a:rPr sz="1100" b="0" i="1" spc="-55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b="0" spc="-50" dirty="0">
                <a:latin typeface="Arial"/>
                <a:cs typeface="Arial"/>
              </a:rPr>
              <a:t>Functions </a:t>
            </a:r>
            <a:r>
              <a:rPr sz="1100" b="0" spc="-85" dirty="0">
                <a:latin typeface="Arial"/>
                <a:cs typeface="Arial"/>
              </a:rPr>
              <a:t>are</a:t>
            </a:r>
            <a:r>
              <a:rPr sz="1100" b="0" spc="105" dirty="0">
                <a:latin typeface="Arial"/>
                <a:cs typeface="Arial"/>
              </a:rPr>
              <a:t> </a:t>
            </a:r>
            <a:r>
              <a:rPr sz="1100" b="0" spc="-45" dirty="0">
                <a:latin typeface="Arial"/>
                <a:cs typeface="Arial"/>
              </a:rPr>
              <a:t>objects</a:t>
            </a:r>
            <a:endParaRPr sz="11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60" dirty="0">
                <a:latin typeface="Arial"/>
                <a:cs typeface="Arial"/>
              </a:rPr>
              <a:t>Assignable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variable</a:t>
            </a:r>
            <a:endParaRPr sz="10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45" dirty="0">
                <a:latin typeface="Arial"/>
                <a:cs typeface="Arial"/>
              </a:rPr>
              <a:t>Allowable </a:t>
            </a:r>
            <a:r>
              <a:rPr sz="1000" spc="-105" dirty="0">
                <a:latin typeface="Arial"/>
                <a:cs typeface="Arial"/>
              </a:rPr>
              <a:t>as 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parameter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197" y="729995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998" y="154618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3" y="1533486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4798" y="1584287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4" y="780567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4" y="831356"/>
            <a:ext cx="50775" cy="714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3197" y="774418"/>
            <a:ext cx="2045970" cy="822960"/>
          </a:xfrm>
          <a:custGeom>
            <a:avLst/>
            <a:gdLst/>
            <a:ahLst/>
            <a:cxnLst/>
            <a:rect l="l" t="t" r="r" b="b"/>
            <a:pathLst>
              <a:path w="2045970" h="822960">
                <a:moveTo>
                  <a:pt x="2045626" y="0"/>
                </a:moveTo>
                <a:lnTo>
                  <a:pt x="0" y="0"/>
                </a:lnTo>
                <a:lnTo>
                  <a:pt x="0" y="771768"/>
                </a:lnTo>
                <a:lnTo>
                  <a:pt x="4008" y="791492"/>
                </a:lnTo>
                <a:lnTo>
                  <a:pt x="14922" y="807645"/>
                </a:lnTo>
                <a:lnTo>
                  <a:pt x="31075" y="818560"/>
                </a:lnTo>
                <a:lnTo>
                  <a:pt x="50800" y="822568"/>
                </a:lnTo>
                <a:lnTo>
                  <a:pt x="1994826" y="822568"/>
                </a:lnTo>
                <a:lnTo>
                  <a:pt x="2014551" y="818560"/>
                </a:lnTo>
                <a:lnTo>
                  <a:pt x="2030704" y="807645"/>
                </a:lnTo>
                <a:lnTo>
                  <a:pt x="2041618" y="791492"/>
                </a:lnTo>
                <a:lnTo>
                  <a:pt x="2045626" y="771768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4" y="818656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7465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4" y="8059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4" y="7932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4" y="7805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3197" y="1635035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3998" y="293202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5323" y="2919323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4798" y="2970124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8824" y="1685594"/>
            <a:ext cx="50775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24" y="1736389"/>
            <a:ext cx="50775" cy="11956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73197" y="1679452"/>
            <a:ext cx="2045970" cy="1303655"/>
          </a:xfrm>
          <a:custGeom>
            <a:avLst/>
            <a:gdLst/>
            <a:ahLst/>
            <a:cxnLst/>
            <a:rect l="l" t="t" r="r" b="b"/>
            <a:pathLst>
              <a:path w="2045970" h="1303655">
                <a:moveTo>
                  <a:pt x="2045626" y="0"/>
                </a:moveTo>
                <a:lnTo>
                  <a:pt x="0" y="0"/>
                </a:lnTo>
                <a:lnTo>
                  <a:pt x="0" y="1252571"/>
                </a:lnTo>
                <a:lnTo>
                  <a:pt x="4008" y="1272296"/>
                </a:lnTo>
                <a:lnTo>
                  <a:pt x="14922" y="1288449"/>
                </a:lnTo>
                <a:lnTo>
                  <a:pt x="31075" y="1299363"/>
                </a:lnTo>
                <a:lnTo>
                  <a:pt x="50800" y="1303371"/>
                </a:lnTo>
                <a:lnTo>
                  <a:pt x="1994826" y="1303371"/>
                </a:lnTo>
                <a:lnTo>
                  <a:pt x="2014551" y="1299363"/>
                </a:lnTo>
                <a:lnTo>
                  <a:pt x="2030704" y="1288449"/>
                </a:lnTo>
                <a:lnTo>
                  <a:pt x="2041618" y="1272296"/>
                </a:lnTo>
                <a:lnTo>
                  <a:pt x="2045626" y="1252571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8824" y="1723689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5">
                <a:moveTo>
                  <a:pt x="0" y="1227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24" y="17109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24" y="16982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24" y="16855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11298" y="2484412"/>
            <a:ext cx="79375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 marR="727710" indent="-97155">
              <a:lnSpc>
                <a:spcPts val="950"/>
              </a:lnSpc>
            </a:pPr>
            <a:r>
              <a:rPr spc="-60" dirty="0"/>
              <a:t>function </a:t>
            </a:r>
            <a:r>
              <a:rPr spc="-35" dirty="0"/>
              <a:t>square</a:t>
            </a:r>
            <a:r>
              <a:rPr spc="-35" dirty="0">
                <a:latin typeface="Arial"/>
                <a:cs typeface="Arial"/>
              </a:rPr>
              <a:t>(</a:t>
            </a:r>
            <a:r>
              <a:rPr spc="-35" dirty="0"/>
              <a:t>x</a:t>
            </a:r>
            <a:r>
              <a:rPr spc="-35" dirty="0">
                <a:latin typeface="Arial"/>
                <a:cs typeface="Arial"/>
              </a:rPr>
              <a:t>)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155" dirty="0">
                <a:latin typeface="Arial"/>
                <a:cs typeface="Arial"/>
              </a:rPr>
              <a:t>{ 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pc="-60" dirty="0"/>
              <a:t>x </a:t>
            </a:r>
            <a:r>
              <a:rPr spc="110" dirty="0">
                <a:latin typeface="Arial Unicode MS"/>
                <a:cs typeface="Arial Unicode MS"/>
              </a:rPr>
              <a:t>∗</a:t>
            </a:r>
            <a:r>
              <a:rPr spc="-90" dirty="0">
                <a:latin typeface="Arial Unicode MS"/>
                <a:cs typeface="Arial Unicode MS"/>
              </a:rPr>
              <a:t> </a:t>
            </a:r>
            <a:r>
              <a:rPr spc="-25" dirty="0"/>
              <a:t>x</a:t>
            </a:r>
            <a:r>
              <a:rPr spc="-25" dirty="0">
                <a:latin typeface="Arial"/>
                <a:cs typeface="Arial"/>
              </a:rPr>
              <a:t>;</a:t>
            </a:r>
          </a:p>
          <a:p>
            <a:pPr marL="12700">
              <a:lnSpc>
                <a:spcPts val="915"/>
              </a:lnSpc>
            </a:pPr>
            <a:r>
              <a:rPr spc="155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pc="15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pc="-30" dirty="0"/>
              <a:t>console</a:t>
            </a:r>
            <a:r>
              <a:rPr spc="-30" dirty="0">
                <a:latin typeface="Arial"/>
                <a:cs typeface="Arial"/>
              </a:rPr>
              <a:t>.</a:t>
            </a:r>
            <a:r>
              <a:rPr spc="-30" dirty="0"/>
              <a:t>log</a:t>
            </a:r>
            <a:r>
              <a:rPr spc="-30" dirty="0">
                <a:latin typeface="Arial"/>
                <a:cs typeface="Arial"/>
              </a:rPr>
              <a:t>(</a:t>
            </a:r>
            <a:r>
              <a:rPr spc="-30" dirty="0"/>
              <a:t>square</a:t>
            </a:r>
            <a:r>
              <a:rPr spc="-30" dirty="0">
                <a:latin typeface="Arial"/>
                <a:cs typeface="Arial"/>
              </a:rPr>
              <a:t>(10)); </a:t>
            </a:r>
            <a:r>
              <a:rPr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pc="-3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218A21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ct val="100000"/>
              </a:lnSpc>
            </a:pPr>
            <a:endParaRPr spc="-25" dirty="0">
              <a:solidFill>
                <a:srgbClr val="218A2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pc="-25" dirty="0">
              <a:solidFill>
                <a:srgbClr val="218A21"/>
              </a:solidFill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spcBef>
                <a:spcPts val="540"/>
              </a:spcBef>
            </a:pPr>
            <a:r>
              <a:rPr spc="-60" dirty="0"/>
              <a:t>function</a:t>
            </a:r>
            <a:r>
              <a:rPr spc="-200" dirty="0"/>
              <a:t> </a:t>
            </a:r>
            <a:r>
              <a:rPr spc="-10" dirty="0"/>
              <a:t>add</a:t>
            </a:r>
            <a:r>
              <a:rPr spc="-10" dirty="0">
                <a:latin typeface="Arial"/>
                <a:cs typeface="Arial"/>
              </a:rPr>
              <a:t>() </a:t>
            </a:r>
            <a:r>
              <a:rPr spc="155" dirty="0">
                <a:latin typeface="Arial"/>
                <a:cs typeface="Arial"/>
              </a:rPr>
              <a:t>{</a:t>
            </a:r>
          </a:p>
          <a:p>
            <a:pPr marL="109220">
              <a:lnSpc>
                <a:spcPts val="944"/>
              </a:lnSpc>
            </a:pPr>
            <a:r>
              <a:rPr spc="-60" dirty="0"/>
              <a:t>let</a:t>
            </a:r>
            <a:r>
              <a:rPr spc="-225" dirty="0"/>
              <a:t> </a:t>
            </a:r>
            <a:r>
              <a:rPr spc="-60" dirty="0"/>
              <a:t>counter</a:t>
            </a:r>
            <a:r>
              <a:rPr spc="-225" dirty="0"/>
              <a:t> </a:t>
            </a:r>
            <a:r>
              <a:rPr spc="190" dirty="0">
                <a:latin typeface="Arial"/>
                <a:cs typeface="Arial"/>
              </a:rPr>
              <a:t>=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0;</a:t>
            </a:r>
          </a:p>
          <a:p>
            <a:pPr marL="109220">
              <a:lnSpc>
                <a:spcPts val="955"/>
              </a:lnSpc>
            </a:pPr>
            <a:r>
              <a:rPr spc="-60" dirty="0"/>
              <a:t>function</a:t>
            </a:r>
            <a:r>
              <a:rPr spc="-204" dirty="0"/>
              <a:t> </a:t>
            </a:r>
            <a:r>
              <a:rPr spc="-20" dirty="0"/>
              <a:t>plus</a:t>
            </a:r>
            <a:r>
              <a:rPr spc="-20" dirty="0">
                <a:latin typeface="Arial"/>
                <a:cs typeface="Arial"/>
              </a:rPr>
              <a:t>()</a:t>
            </a:r>
            <a:r>
              <a:rPr spc="55" dirty="0">
                <a:latin typeface="Arial"/>
                <a:cs typeface="Arial"/>
              </a:rPr>
              <a:t> </a:t>
            </a:r>
            <a:r>
              <a:rPr spc="-35" dirty="0">
                <a:latin typeface="Arial"/>
                <a:cs typeface="Arial"/>
              </a:rPr>
              <a:t>{</a:t>
            </a:r>
            <a:r>
              <a:rPr spc="-35" dirty="0"/>
              <a:t>counter</a:t>
            </a:r>
            <a:r>
              <a:rPr spc="-204" dirty="0"/>
              <a:t> </a:t>
            </a:r>
            <a:r>
              <a:rPr spc="190" dirty="0">
                <a:latin typeface="Arial"/>
                <a:cs typeface="Arial"/>
              </a:rPr>
              <a:t>+=</a:t>
            </a:r>
            <a:r>
              <a:rPr spc="55" dirty="0">
                <a:latin typeface="Arial"/>
                <a:cs typeface="Arial"/>
              </a:rPr>
              <a:t> </a:t>
            </a:r>
            <a:r>
              <a:rPr spc="45" dirty="0">
                <a:latin typeface="Arial"/>
                <a:cs typeface="Arial"/>
              </a:rPr>
              <a:t>1;}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pc="45" dirty="0">
              <a:latin typeface="Arial"/>
              <a:cs typeface="Arial"/>
            </a:endParaRPr>
          </a:p>
          <a:p>
            <a:pPr marL="109220">
              <a:lnSpc>
                <a:spcPts val="955"/>
              </a:lnSpc>
            </a:pPr>
            <a:r>
              <a:rPr spc="-15" dirty="0"/>
              <a:t>plus</a:t>
            </a:r>
            <a:r>
              <a:rPr spc="-15" dirty="0">
                <a:latin typeface="Arial"/>
                <a:cs typeface="Arial"/>
              </a:rPr>
              <a:t>();</a:t>
            </a:r>
          </a:p>
          <a:p>
            <a:pPr marL="109220">
              <a:lnSpc>
                <a:spcPts val="955"/>
              </a:lnSpc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0" dirty="0"/>
              <a:t>counter</a:t>
            </a:r>
            <a:r>
              <a:rPr spc="-50" dirty="0">
                <a:latin typeface="Arial"/>
                <a:cs typeface="Arial"/>
              </a:rPr>
              <a:t>;</a:t>
            </a:r>
          </a:p>
          <a:p>
            <a:pPr>
              <a:lnSpc>
                <a:spcPct val="100000"/>
              </a:lnSpc>
            </a:pPr>
            <a:endParaRPr spc="-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pc="-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5" dirty="0"/>
              <a:t>console</a:t>
            </a:r>
            <a:r>
              <a:rPr spc="-25" dirty="0">
                <a:latin typeface="Arial"/>
                <a:cs typeface="Arial"/>
              </a:rPr>
              <a:t>.</a:t>
            </a:r>
            <a:r>
              <a:rPr spc="-25" dirty="0"/>
              <a:t>log</a:t>
            </a:r>
            <a:r>
              <a:rPr spc="-25" dirty="0">
                <a:latin typeface="Arial"/>
                <a:cs typeface="Arial"/>
              </a:rPr>
              <a:t>(</a:t>
            </a:r>
            <a:r>
              <a:rPr spc="-25" dirty="0"/>
              <a:t>add</a:t>
            </a:r>
            <a:r>
              <a:rPr spc="-25" dirty="0">
                <a:latin typeface="Arial"/>
                <a:cs typeface="Arial"/>
              </a:rPr>
              <a:t>()); </a:t>
            </a:r>
            <a:r>
              <a:rPr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pc="-8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218A2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407441"/>
            <a:ext cx="206819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binding</a:t>
            </a:r>
            <a:endParaRPr sz="9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650"/>
              </a:spcBef>
            </a:pPr>
            <a:r>
              <a:rPr sz="1100" spc="-35" dirty="0">
                <a:latin typeface="Arial"/>
                <a:cs typeface="Arial"/>
              </a:rPr>
              <a:t>Another </a:t>
            </a:r>
            <a:r>
              <a:rPr sz="1100" spc="-40" dirty="0">
                <a:latin typeface="Arial"/>
                <a:cs typeface="Arial"/>
              </a:rPr>
              <a:t>JavaScript </a:t>
            </a:r>
            <a:r>
              <a:rPr sz="1100" spc="-55" dirty="0">
                <a:latin typeface="Arial"/>
                <a:cs typeface="Arial"/>
              </a:rPr>
              <a:t>booby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3" y="8191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307776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345" y="3065068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794" y="3115869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869759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920528"/>
            <a:ext cx="50751" cy="2157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863591"/>
            <a:ext cx="3989704" cy="2265045"/>
          </a:xfrm>
          <a:custGeom>
            <a:avLst/>
            <a:gdLst/>
            <a:ahLst/>
            <a:cxnLst/>
            <a:rect l="l" t="t" r="r" b="b"/>
            <a:pathLst>
              <a:path w="3989704" h="2265045">
                <a:moveTo>
                  <a:pt x="3989652" y="0"/>
                </a:moveTo>
                <a:lnTo>
                  <a:pt x="0" y="0"/>
                </a:lnTo>
                <a:lnTo>
                  <a:pt x="0" y="2214177"/>
                </a:lnTo>
                <a:lnTo>
                  <a:pt x="4008" y="2233902"/>
                </a:lnTo>
                <a:lnTo>
                  <a:pt x="14922" y="2250055"/>
                </a:lnTo>
                <a:lnTo>
                  <a:pt x="31075" y="2260969"/>
                </a:lnTo>
                <a:lnTo>
                  <a:pt x="50800" y="2264978"/>
                </a:lnTo>
                <a:lnTo>
                  <a:pt x="3938852" y="2264978"/>
                </a:lnTo>
                <a:lnTo>
                  <a:pt x="3958576" y="2260969"/>
                </a:lnTo>
                <a:lnTo>
                  <a:pt x="3974729" y="2250055"/>
                </a:lnTo>
                <a:lnTo>
                  <a:pt x="3985644" y="2233902"/>
                </a:lnTo>
                <a:lnTo>
                  <a:pt x="3989652" y="2214177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07828"/>
            <a:ext cx="0" cy="2189480"/>
          </a:xfrm>
          <a:custGeom>
            <a:avLst/>
            <a:gdLst/>
            <a:ahLst/>
            <a:cxnLst/>
            <a:rect l="l" t="t" r="r" b="b"/>
            <a:pathLst>
              <a:path h="2189480">
                <a:moveTo>
                  <a:pt x="0" y="218899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951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8824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8697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947381"/>
            <a:ext cx="3086735" cy="206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140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r>
              <a:rPr sz="800" spc="140" dirty="0">
                <a:solidFill>
                  <a:srgbClr val="218A21"/>
                </a:solidFill>
                <a:latin typeface="Arial Unicode MS"/>
                <a:cs typeface="Arial Unicode MS"/>
              </a:rPr>
              <a:t>∗∗</a:t>
            </a:r>
            <a:endParaRPr sz="800">
              <a:latin typeface="Arial Unicode MS"/>
              <a:cs typeface="Arial Unicode MS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Not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okay: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Alternative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approach: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arrow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function.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Method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invocation: this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now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global </a:t>
            </a:r>
            <a:r>
              <a:rPr sz="800" spc="1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Here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arrow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NOT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an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inner </a:t>
            </a:r>
            <a:r>
              <a:rPr sz="800" spc="1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function.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As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inner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 its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this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would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be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containing  </a:t>
            </a:r>
            <a:r>
              <a:rPr sz="800" spc="1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function.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120" dirty="0">
                <a:solidFill>
                  <a:srgbClr val="218A21"/>
                </a:solidFill>
                <a:latin typeface="Arial"/>
                <a:cs typeface="Arial"/>
              </a:rPr>
              <a:t>@see  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page 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50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ES6 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and Beyond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(referenced)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55" dirty="0">
                <a:solidFill>
                  <a:srgbClr val="218A21"/>
                </a:solidFill>
                <a:latin typeface="Arial Unicode MS"/>
                <a:cs typeface="Arial Unicode MS"/>
              </a:rPr>
              <a:t>∗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myObj</a:t>
            </a:r>
            <a:r>
              <a:rPr sz="800" spc="-24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: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0,</a:t>
            </a:r>
            <a:endParaRPr sz="800">
              <a:latin typeface="Arial"/>
              <a:cs typeface="Arial"/>
            </a:endParaRPr>
          </a:p>
          <a:p>
            <a:pPr marL="205740" marR="2374265" indent="-97155" algn="just">
              <a:lnSpc>
                <a:spcPts val="950"/>
              </a:lnSpc>
              <a:spcBef>
                <a:spcPts val="30"/>
              </a:spcBef>
            </a:pPr>
            <a:r>
              <a:rPr sz="800" spc="-40" dirty="0">
                <a:latin typeface="Courier New"/>
                <a:cs typeface="Courier New"/>
              </a:rPr>
              <a:t>set</a:t>
            </a:r>
            <a:r>
              <a:rPr sz="800" spc="-40" dirty="0">
                <a:latin typeface="Arial"/>
                <a:cs typeface="Arial"/>
              </a:rPr>
              <a:t>: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190" dirty="0">
                <a:latin typeface="Arial"/>
                <a:cs typeface="Arial"/>
              </a:rPr>
              <a:t>=&gt;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10" dirty="0">
                <a:latin typeface="Arial"/>
                <a:cs typeface="Arial"/>
              </a:rPr>
              <a:t>.</a:t>
            </a:r>
            <a:r>
              <a:rPr sz="800" spc="-10" dirty="0">
                <a:latin typeface="Courier New"/>
                <a:cs typeface="Courier New"/>
              </a:rPr>
              <a:t>x</a:t>
            </a:r>
            <a:r>
              <a:rPr sz="800" spc="-38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;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myObj</a:t>
            </a:r>
            <a:r>
              <a:rPr sz="800" spc="-40" dirty="0">
                <a:latin typeface="Arial"/>
                <a:cs typeface="Arial"/>
              </a:rPr>
              <a:t>);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 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{x:</a:t>
            </a:r>
            <a:r>
              <a:rPr sz="800" spc="-1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218A21"/>
                </a:solidFill>
                <a:latin typeface="Arial"/>
                <a:cs typeface="Arial"/>
              </a:rPr>
              <a:t>0}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myObj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set</a:t>
            </a:r>
            <a:r>
              <a:rPr sz="800" spc="-30" dirty="0">
                <a:latin typeface="Arial"/>
                <a:cs typeface="Arial"/>
              </a:rPr>
              <a:t>(0));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Window</a:t>
            </a:r>
            <a:r>
              <a:rPr sz="800" spc="-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70" dirty="0">
                <a:solidFill>
                  <a:srgbClr val="218A21"/>
                </a:solidFill>
                <a:latin typeface="Arial"/>
                <a:cs typeface="Arial"/>
              </a:rPr>
              <a:t>{...}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20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77756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83415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821459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872259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828141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878927"/>
            <a:ext cx="50751" cy="955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821989"/>
            <a:ext cx="3989704" cy="1062990"/>
          </a:xfrm>
          <a:custGeom>
            <a:avLst/>
            <a:gdLst/>
            <a:ahLst/>
            <a:cxnLst/>
            <a:rect l="l" t="t" r="r" b="b"/>
            <a:pathLst>
              <a:path w="3989704" h="1062989">
                <a:moveTo>
                  <a:pt x="3989652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3938852" y="1062970"/>
                </a:lnTo>
                <a:lnTo>
                  <a:pt x="3958576" y="1058961"/>
                </a:lnTo>
                <a:lnTo>
                  <a:pt x="3974729" y="1048047"/>
                </a:lnTo>
                <a:lnTo>
                  <a:pt x="3985644" y="1031894"/>
                </a:lnTo>
                <a:lnTo>
                  <a:pt x="3989652" y="10121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866226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8535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408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8281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92300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309979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345" y="3087090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3137891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973567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2024357"/>
            <a:ext cx="50751" cy="10754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967420"/>
            <a:ext cx="3989704" cy="1183640"/>
          </a:xfrm>
          <a:custGeom>
            <a:avLst/>
            <a:gdLst/>
            <a:ahLst/>
            <a:cxnLst/>
            <a:rect l="l" t="t" r="r" b="b"/>
            <a:pathLst>
              <a:path w="3989704" h="1183639">
                <a:moveTo>
                  <a:pt x="3989652" y="0"/>
                </a:moveTo>
                <a:lnTo>
                  <a:pt x="0" y="0"/>
                </a:lnTo>
                <a:lnTo>
                  <a:pt x="0" y="1132370"/>
                </a:lnTo>
                <a:lnTo>
                  <a:pt x="4008" y="1152095"/>
                </a:lnTo>
                <a:lnTo>
                  <a:pt x="14922" y="1168248"/>
                </a:lnTo>
                <a:lnTo>
                  <a:pt x="31075" y="1179162"/>
                </a:lnTo>
                <a:lnTo>
                  <a:pt x="50800" y="1183170"/>
                </a:lnTo>
                <a:lnTo>
                  <a:pt x="3938852" y="1183170"/>
                </a:lnTo>
                <a:lnTo>
                  <a:pt x="3958576" y="1179162"/>
                </a:lnTo>
                <a:lnTo>
                  <a:pt x="3974729" y="1168248"/>
                </a:lnTo>
                <a:lnTo>
                  <a:pt x="3985644" y="1152095"/>
                </a:lnTo>
                <a:lnTo>
                  <a:pt x="3989652" y="1132370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2011657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11071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9989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9862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9735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407441"/>
            <a:ext cx="2766060" cy="262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50110" algn="ctr">
              <a:lnSpc>
                <a:spcPct val="100000"/>
              </a:lnSpc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binding</a:t>
            </a:r>
            <a:endParaRPr sz="9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535"/>
              </a:spcBef>
            </a:pPr>
            <a:r>
              <a:rPr sz="1100" spc="-40" dirty="0">
                <a:latin typeface="Arial"/>
                <a:cs typeface="Arial"/>
              </a:rPr>
              <a:t>Constructor </a:t>
            </a:r>
            <a:r>
              <a:rPr sz="1100" spc="-30" dirty="0">
                <a:latin typeface="Arial"/>
                <a:cs typeface="Arial"/>
              </a:rPr>
              <a:t>invocation:  </a:t>
            </a:r>
            <a:r>
              <a:rPr sz="1100" spc="-15" dirty="0">
                <a:latin typeface="Arial"/>
                <a:cs typeface="Arial"/>
              </a:rPr>
              <a:t>not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recommended</a:t>
            </a:r>
            <a:endParaRPr sz="1100">
              <a:latin typeface="Arial"/>
              <a:cs typeface="Arial"/>
            </a:endParaRPr>
          </a:p>
          <a:p>
            <a:pPr marL="264160">
              <a:lnSpc>
                <a:spcPts val="955"/>
              </a:lnSpc>
              <a:spcBef>
                <a:spcPts val="985"/>
              </a:spcBef>
            </a:pP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use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strict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0" dirty="0">
                <a:latin typeface="Courier New"/>
                <a:cs typeface="Courier New"/>
              </a:rPr>
              <a:t>Person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name</a:t>
            </a:r>
            <a:r>
              <a:rPr sz="800" spc="-40" dirty="0">
                <a:latin typeface="Arial"/>
                <a:cs typeface="Arial"/>
              </a:rPr>
              <a:t>)</a:t>
            </a:r>
            <a:r>
              <a:rPr sz="800" spc="-12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91770" algn="ctr">
              <a:lnSpc>
                <a:spcPts val="944"/>
              </a:lnSpc>
            </a:pPr>
            <a:r>
              <a:rPr sz="800" spc="-2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name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45" dirty="0">
                <a:latin typeface="Courier New"/>
                <a:cs typeface="Courier New"/>
              </a:rPr>
              <a:t>name</a:t>
            </a:r>
            <a:r>
              <a:rPr sz="800" spc="-45" dirty="0">
                <a:latin typeface="Arial"/>
                <a:cs typeface="Arial"/>
              </a:rPr>
              <a:t>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this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</a:t>
            </a:r>
            <a:r>
              <a:rPr sz="800" spc="-8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Person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64160" marR="459740">
              <a:lnSpc>
                <a:spcPts val="950"/>
              </a:lnSpc>
            </a:pPr>
            <a:r>
              <a:rPr sz="800" spc="-60" dirty="0">
                <a:latin typeface="Courier New"/>
                <a:cs typeface="Courier New"/>
              </a:rPr>
              <a:t>let x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800" spc="-15" dirty="0">
                <a:latin typeface="Courier New"/>
                <a:cs typeface="Courier New"/>
              </a:rPr>
              <a:t>Person</a:t>
            </a:r>
            <a:r>
              <a:rPr sz="800" spc="-15" dirty="0">
                <a:latin typeface="Arial"/>
                <a:cs typeface="Arial"/>
              </a:rPr>
              <a:t>(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Jane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latin typeface="Arial"/>
                <a:cs typeface="Arial"/>
              </a:rPr>
              <a:t>);  </a:t>
            </a: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x</a:t>
            </a:r>
            <a:r>
              <a:rPr sz="800" spc="-35" dirty="0">
                <a:latin typeface="Arial"/>
                <a:cs typeface="Arial"/>
              </a:rPr>
              <a:t>);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 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{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name: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"Jane"</a:t>
            </a:r>
            <a:r>
              <a:rPr sz="800" spc="-1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64160">
              <a:lnSpc>
                <a:spcPts val="955"/>
              </a:lnSpc>
              <a:spcBef>
                <a:spcPts val="509"/>
              </a:spcBef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Omitting </a:t>
            </a:r>
            <a:r>
              <a:rPr sz="800" spc="-20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use</a:t>
            </a:r>
            <a:r>
              <a:rPr sz="800" spc="-1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strict</a:t>
            </a:r>
            <a:r>
              <a:rPr sz="800" spc="2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endParaRPr sz="800">
              <a:latin typeface="Arial Unicode MS"/>
              <a:cs typeface="Arial Unicode MS"/>
            </a:endParaRPr>
          </a:p>
          <a:p>
            <a:pPr marL="26416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If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strict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mode </a:t>
            </a:r>
            <a:r>
              <a:rPr sz="800" spc="105" dirty="0">
                <a:solidFill>
                  <a:srgbClr val="218A21"/>
                </a:solidFill>
                <a:latin typeface="Arial"/>
                <a:cs typeface="Arial"/>
              </a:rPr>
              <a:t>&amp;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new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omitted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then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this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0" dirty="0">
                <a:latin typeface="Courier New"/>
                <a:cs typeface="Courier New"/>
              </a:rPr>
              <a:t>Person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name</a:t>
            </a:r>
            <a:r>
              <a:rPr sz="800" spc="-40" dirty="0">
                <a:latin typeface="Arial"/>
                <a:cs typeface="Arial"/>
              </a:rPr>
              <a:t>)</a:t>
            </a:r>
            <a:r>
              <a:rPr sz="800" spc="-12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57480" algn="ctr">
              <a:lnSpc>
                <a:spcPts val="944"/>
              </a:lnSpc>
            </a:pPr>
            <a:r>
              <a:rPr sz="800" spc="-2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name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45" dirty="0">
                <a:latin typeface="Courier New"/>
                <a:cs typeface="Courier New"/>
              </a:rPr>
              <a:t>name</a:t>
            </a:r>
            <a:r>
              <a:rPr sz="800" spc="-45" dirty="0">
                <a:latin typeface="Arial"/>
                <a:cs typeface="Arial"/>
              </a:rPr>
              <a:t>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this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global</a:t>
            </a:r>
            <a:r>
              <a:rPr sz="800" spc="-1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26416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let x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15" dirty="0">
                <a:latin typeface="Courier New"/>
                <a:cs typeface="Courier New"/>
              </a:rPr>
              <a:t>Person</a:t>
            </a:r>
            <a:r>
              <a:rPr sz="800" spc="-15" dirty="0">
                <a:latin typeface="Arial"/>
                <a:cs typeface="Arial"/>
              </a:rPr>
              <a:t>(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Jane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Oops!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Forgot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new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keyword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55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x</a:t>
            </a:r>
            <a:r>
              <a:rPr sz="800" spc="-3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21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5" dirty="0"/>
              <a:t>Passing  </a:t>
            </a:r>
            <a:r>
              <a:rPr sz="900" spc="-5" dirty="0"/>
              <a:t>function </a:t>
            </a:r>
            <a:r>
              <a:rPr sz="900" spc="-80" dirty="0"/>
              <a:t>as  </a:t>
            </a:r>
            <a:r>
              <a:rPr sz="900" spc="-10" dirty="0"/>
              <a:t>function</a:t>
            </a:r>
            <a:r>
              <a:rPr sz="900" spc="-15" dirty="0"/>
              <a:t> </a:t>
            </a:r>
            <a:r>
              <a:rPr sz="900" spc="-25" dirty="0"/>
              <a:t>argument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1060869"/>
            <a:ext cx="2054225" cy="146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Passing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a 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named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 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as 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an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argument</a:t>
            </a:r>
            <a:endParaRPr sz="800">
              <a:latin typeface="Arial"/>
              <a:cs typeface="Arial"/>
            </a:endParaRPr>
          </a:p>
          <a:p>
            <a:pPr marL="109220" marR="932815" indent="-971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0" dirty="0">
                <a:latin typeface="Courier New"/>
                <a:cs typeface="Courier New"/>
              </a:rPr>
              <a:t>myFn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fn</a:t>
            </a:r>
            <a:r>
              <a:rPr sz="800" spc="-30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result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spc="5" dirty="0">
                <a:latin typeface="Courier New"/>
                <a:cs typeface="Courier New"/>
              </a:rPr>
              <a:t>fn</a:t>
            </a:r>
            <a:r>
              <a:rPr sz="800" spc="5" dirty="0">
                <a:latin typeface="Arial"/>
                <a:cs typeface="Arial"/>
              </a:rPr>
              <a:t>();  </a:t>
            </a:r>
            <a:r>
              <a:rPr sz="800" spc="-60" dirty="0">
                <a:latin typeface="Courier New"/>
                <a:cs typeface="Courier New"/>
              </a:rPr>
              <a:t>console</a:t>
            </a:r>
            <a:r>
              <a:rPr sz="800" spc="10" dirty="0">
                <a:latin typeface="Arial"/>
                <a:cs typeface="Arial"/>
              </a:rPr>
              <a:t>.</a:t>
            </a:r>
            <a:r>
              <a:rPr sz="800" spc="-60" dirty="0">
                <a:latin typeface="Courier New"/>
                <a:cs typeface="Courier New"/>
              </a:rPr>
              <a:t>log</a:t>
            </a:r>
            <a:r>
              <a:rPr sz="800" spc="60" dirty="0">
                <a:latin typeface="Arial"/>
                <a:cs typeface="Arial"/>
              </a:rPr>
              <a:t>(</a:t>
            </a:r>
            <a:r>
              <a:rPr sz="800" spc="-60" dirty="0">
                <a:latin typeface="Courier New"/>
                <a:cs typeface="Courier New"/>
              </a:rPr>
              <a:t>result</a:t>
            </a:r>
            <a:r>
              <a:rPr sz="800" spc="3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09220" marR="909955" indent="-97155">
              <a:lnSpc>
                <a:spcPts val="950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0" dirty="0">
                <a:latin typeface="Courier New"/>
                <a:cs typeface="Courier New"/>
              </a:rPr>
              <a:t>myOtherFn</a:t>
            </a:r>
            <a:r>
              <a:rPr sz="800" spc="-40" dirty="0">
                <a:latin typeface="Arial"/>
                <a:cs typeface="Arial"/>
              </a:rPr>
              <a:t>()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hello</a:t>
            </a:r>
            <a:r>
              <a:rPr sz="800" spc="7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world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logs </a:t>
            </a:r>
            <a:r>
              <a:rPr sz="800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hello</a:t>
            </a:r>
            <a:r>
              <a:rPr sz="800" spc="-6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world</a:t>
            </a:r>
            <a:r>
              <a:rPr sz="800" spc="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myFn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myOtherFn</a:t>
            </a:r>
            <a:r>
              <a:rPr sz="800" spc="-4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22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Functions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Which </a:t>
            </a:r>
            <a:r>
              <a:rPr sz="900" spc="20" dirty="0"/>
              <a:t>to </a:t>
            </a:r>
            <a:r>
              <a:rPr sz="900" spc="-75" dirty="0"/>
              <a:t>use?  </a:t>
            </a:r>
            <a:r>
              <a:rPr sz="900" spc="-20" dirty="0"/>
              <a:t>Function </a:t>
            </a:r>
            <a:r>
              <a:rPr sz="900" spc="-50" dirty="0"/>
              <a:t>expression  </a:t>
            </a:r>
            <a:r>
              <a:rPr sz="900" spc="-30" dirty="0"/>
              <a:t>or </a:t>
            </a:r>
            <a:r>
              <a:rPr sz="900" spc="-5" dirty="0"/>
              <a:t>function </a:t>
            </a:r>
            <a:r>
              <a:rPr sz="900" spc="10" dirty="0"/>
              <a:t> </a:t>
            </a:r>
            <a:r>
              <a:rPr sz="900" spc="-15" dirty="0"/>
              <a:t>statement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72240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77899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766290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817091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772972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823758"/>
            <a:ext cx="50751" cy="955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766820"/>
            <a:ext cx="3989704" cy="1062990"/>
          </a:xfrm>
          <a:custGeom>
            <a:avLst/>
            <a:gdLst/>
            <a:ahLst/>
            <a:cxnLst/>
            <a:rect l="l" t="t" r="r" b="b"/>
            <a:pathLst>
              <a:path w="3989704" h="1062989">
                <a:moveTo>
                  <a:pt x="3989652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3938852" y="1062970"/>
                </a:lnTo>
                <a:lnTo>
                  <a:pt x="3958576" y="1058961"/>
                </a:lnTo>
                <a:lnTo>
                  <a:pt x="3974729" y="1048047"/>
                </a:lnTo>
                <a:lnTo>
                  <a:pt x="3985644" y="1031894"/>
                </a:lnTo>
                <a:lnTo>
                  <a:pt x="3989652" y="10121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811058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7983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7856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7729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850595"/>
            <a:ext cx="2524125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Function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statements: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Airbnb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recommendation</a:t>
            </a:r>
            <a:r>
              <a:rPr sz="800" spc="1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(ES6)</a:t>
            </a:r>
            <a:endParaRPr sz="800">
              <a:latin typeface="Arial"/>
              <a:cs typeface="Arial"/>
            </a:endParaRPr>
          </a:p>
          <a:p>
            <a:pPr marL="109220" marR="1390650" indent="-971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0" dirty="0">
                <a:latin typeface="Courier New"/>
                <a:cs typeface="Courier New"/>
              </a:rPr>
              <a:t>outer1</a:t>
            </a:r>
            <a:r>
              <a:rPr sz="800" spc="-3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30" dirty="0">
                <a:latin typeface="Courier New"/>
                <a:cs typeface="Courier New"/>
              </a:rPr>
              <a:t>hoisted</a:t>
            </a:r>
            <a:r>
              <a:rPr sz="800" spc="-30" dirty="0">
                <a:latin typeface="Arial"/>
                <a:cs typeface="Arial"/>
              </a:rPr>
              <a:t>();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foo 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5" dirty="0">
                <a:latin typeface="Courier New"/>
                <a:cs typeface="Courier New"/>
              </a:rPr>
              <a:t>hoisted</a:t>
            </a:r>
            <a:r>
              <a:rPr sz="800" spc="-35" dirty="0">
                <a:latin typeface="Arial"/>
                <a:cs typeface="Arial"/>
              </a:rPr>
              <a:t>()</a:t>
            </a:r>
            <a:r>
              <a:rPr sz="800" spc="-12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10"/>
              </a:lnSpc>
            </a:pPr>
            <a:r>
              <a:rPr sz="800" spc="-15" dirty="0">
                <a:latin typeface="Courier New"/>
                <a:cs typeface="Courier New"/>
              </a:rPr>
              <a:t>console</a:t>
            </a:r>
            <a:r>
              <a:rPr sz="800" spc="-15" dirty="0">
                <a:latin typeface="Arial"/>
                <a:cs typeface="Arial"/>
              </a:rPr>
              <a:t>.</a:t>
            </a:r>
            <a:r>
              <a:rPr sz="800" spc="-15" dirty="0">
                <a:latin typeface="Courier New"/>
                <a:cs typeface="Courier New"/>
              </a:rPr>
              <a:t>log</a:t>
            </a:r>
            <a:r>
              <a:rPr sz="800" spc="-15" dirty="0">
                <a:latin typeface="Arial"/>
                <a:cs typeface="Arial"/>
              </a:rPr>
              <a:t>(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foo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186783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2924429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2911729"/>
            <a:ext cx="114251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2962529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918411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969196"/>
            <a:ext cx="50751" cy="9552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1912259"/>
            <a:ext cx="3989704" cy="1062990"/>
          </a:xfrm>
          <a:custGeom>
            <a:avLst/>
            <a:gdLst/>
            <a:ahLst/>
            <a:cxnLst/>
            <a:rect l="l" t="t" r="r" b="b"/>
            <a:pathLst>
              <a:path w="3989704" h="1062989">
                <a:moveTo>
                  <a:pt x="3989652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3938852" y="1062970"/>
                </a:lnTo>
                <a:lnTo>
                  <a:pt x="3958576" y="1058961"/>
                </a:lnTo>
                <a:lnTo>
                  <a:pt x="3974729" y="1048047"/>
                </a:lnTo>
                <a:lnTo>
                  <a:pt x="3985644" y="1031894"/>
                </a:lnTo>
                <a:lnTo>
                  <a:pt x="3989652" y="10121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956496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9437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9310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9183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1996033"/>
            <a:ext cx="292989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Function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expressions: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Crockford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recommendation</a:t>
            </a:r>
            <a:r>
              <a:rPr sz="800" spc="1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(ES5)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outer2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30" dirty="0">
                <a:latin typeface="Courier New"/>
                <a:cs typeface="Courier New"/>
              </a:rPr>
              <a:t>outer2</a:t>
            </a:r>
            <a:r>
              <a:rPr sz="800" spc="-30" dirty="0">
                <a:latin typeface="Arial"/>
                <a:cs typeface="Arial"/>
              </a:rPr>
              <a:t>()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5" dirty="0">
                <a:latin typeface="Courier New"/>
                <a:cs typeface="Courier New"/>
              </a:rPr>
              <a:t>notHoisted</a:t>
            </a:r>
            <a:r>
              <a:rPr sz="800" spc="-35" dirty="0">
                <a:latin typeface="Arial"/>
                <a:cs typeface="Arial"/>
              </a:rPr>
              <a:t>();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TypeError: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notHoisted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not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a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notHoisted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35" dirty="0">
                <a:latin typeface="Courier New"/>
                <a:cs typeface="Courier New"/>
              </a:rPr>
              <a:t>function</a:t>
            </a:r>
            <a:r>
              <a:rPr sz="800" spc="-35" dirty="0">
                <a:latin typeface="Arial"/>
                <a:cs typeface="Arial"/>
              </a:rPr>
              <a:t>()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54635">
              <a:lnSpc>
                <a:spcPts val="944"/>
              </a:lnSpc>
            </a:pPr>
            <a:r>
              <a:rPr sz="800" spc="-20" dirty="0">
                <a:latin typeface="Courier New"/>
                <a:cs typeface="Courier New"/>
              </a:rPr>
              <a:t>console</a:t>
            </a:r>
            <a:r>
              <a:rPr sz="800" spc="-20" dirty="0">
                <a:latin typeface="Arial"/>
                <a:cs typeface="Arial"/>
              </a:rPr>
              <a:t>.</a:t>
            </a:r>
            <a:r>
              <a:rPr sz="800" spc="-20" dirty="0">
                <a:latin typeface="Courier New"/>
                <a:cs typeface="Courier New"/>
              </a:rPr>
              <a:t>log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bar</a:t>
            </a: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23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F</a:t>
            </a:r>
            <a:r>
              <a:rPr spc="-45" dirty="0"/>
              <a:t>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86727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3005645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992945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043745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917829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968605"/>
            <a:ext cx="50751" cy="2037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911668"/>
            <a:ext cx="3989704" cy="2145030"/>
          </a:xfrm>
          <a:custGeom>
            <a:avLst/>
            <a:gdLst/>
            <a:ahLst/>
            <a:cxnLst/>
            <a:rect l="l" t="t" r="r" b="b"/>
            <a:pathLst>
              <a:path w="3989704" h="2145030">
                <a:moveTo>
                  <a:pt x="3989652" y="0"/>
                </a:moveTo>
                <a:lnTo>
                  <a:pt x="0" y="0"/>
                </a:lnTo>
                <a:lnTo>
                  <a:pt x="0" y="2093977"/>
                </a:lnTo>
                <a:lnTo>
                  <a:pt x="4008" y="2113701"/>
                </a:lnTo>
                <a:lnTo>
                  <a:pt x="14922" y="2129854"/>
                </a:lnTo>
                <a:lnTo>
                  <a:pt x="31075" y="2140768"/>
                </a:lnTo>
                <a:lnTo>
                  <a:pt x="50800" y="2144777"/>
                </a:lnTo>
                <a:lnTo>
                  <a:pt x="3938852" y="2144777"/>
                </a:lnTo>
                <a:lnTo>
                  <a:pt x="3958576" y="2140768"/>
                </a:lnTo>
                <a:lnTo>
                  <a:pt x="3974729" y="2129854"/>
                </a:lnTo>
                <a:lnTo>
                  <a:pt x="3985644" y="2113701"/>
                </a:lnTo>
                <a:lnTo>
                  <a:pt x="3989652" y="2093977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955905"/>
            <a:ext cx="0" cy="2068830"/>
          </a:xfrm>
          <a:custGeom>
            <a:avLst/>
            <a:gdLst/>
            <a:ahLst/>
            <a:cxnLst/>
            <a:rect l="l" t="t" r="r" b="b"/>
            <a:pathLst>
              <a:path h="2068830">
                <a:moveTo>
                  <a:pt x="0" y="206878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432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305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178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300" y="407441"/>
            <a:ext cx="2942590" cy="252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9580" algn="ctr">
              <a:lnSpc>
                <a:spcPct val="100000"/>
              </a:lnSpc>
            </a:pP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Example </a:t>
            </a:r>
            <a:r>
              <a:rPr sz="900" spc="-75" dirty="0">
                <a:solidFill>
                  <a:srgbClr val="3333B2"/>
                </a:solidFill>
                <a:latin typeface="Arial"/>
                <a:cs typeface="Arial"/>
              </a:rPr>
              <a:t>use  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arrow </a:t>
            </a:r>
            <a:r>
              <a:rPr sz="900" spc="-5" dirty="0">
                <a:solidFill>
                  <a:srgbClr val="3333B2"/>
                </a:solidFill>
                <a:latin typeface="Arial"/>
                <a:cs typeface="Arial"/>
              </a:rPr>
              <a:t>function </a:t>
            </a:r>
            <a:r>
              <a:rPr sz="900" spc="-80" dirty="0">
                <a:solidFill>
                  <a:srgbClr val="3333B2"/>
                </a:solidFill>
                <a:latin typeface="Arial"/>
                <a:cs typeface="Arial"/>
              </a:rPr>
              <a:t>as  </a:t>
            </a:r>
            <a:r>
              <a:rPr sz="900" spc="-5" dirty="0">
                <a:solidFill>
                  <a:srgbClr val="3333B2"/>
                </a:solidFill>
                <a:latin typeface="Arial"/>
                <a:cs typeface="Arial"/>
              </a:rPr>
              <a:t>function</a:t>
            </a:r>
            <a:r>
              <a:rPr sz="900" spc="1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parameter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1100" spc="-15" dirty="0">
                <a:latin typeface="Arial"/>
                <a:cs typeface="Arial"/>
              </a:rPr>
              <a:t>First attempt:  </a:t>
            </a:r>
            <a:r>
              <a:rPr sz="1100" spc="-40" dirty="0">
                <a:latin typeface="Arial"/>
                <a:cs typeface="Arial"/>
              </a:rPr>
              <a:t>method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dirty="0">
                <a:latin typeface="Arial"/>
                <a:cs typeface="Arial"/>
              </a:rPr>
              <a:t>filter </a:t>
            </a:r>
            <a:r>
              <a:rPr sz="1100" spc="-90" dirty="0">
                <a:latin typeface="Arial"/>
                <a:cs typeface="Arial"/>
              </a:rPr>
              <a:t>even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numbers.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use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strict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array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5" dirty="0">
                <a:latin typeface="Arial"/>
                <a:cs typeface="Arial"/>
              </a:rPr>
              <a:t>[1, </a:t>
            </a:r>
            <a:r>
              <a:rPr sz="800" spc="-5" dirty="0">
                <a:latin typeface="Arial"/>
                <a:cs typeface="Arial"/>
              </a:rPr>
              <a:t>2, 3, 4, 5, 6, 7, 8, 9, </a:t>
            </a:r>
            <a:r>
              <a:rPr sz="800" spc="9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10];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361315" marR="1331595" indent="-97155" algn="just">
              <a:lnSpc>
                <a:spcPts val="950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5" dirty="0">
                <a:latin typeface="Courier New"/>
                <a:cs typeface="Courier New"/>
              </a:rPr>
              <a:t>filter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numbers</a:t>
            </a:r>
            <a:r>
              <a:rPr sz="800" spc="-45" dirty="0">
                <a:latin typeface="Arial"/>
                <a:cs typeface="Arial"/>
              </a:rPr>
              <a:t>)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filterNumbers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[];  </a:t>
            </a: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j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1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let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numbers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length</a:t>
            </a:r>
            <a:r>
              <a:rPr sz="800" spc="-50" dirty="0">
                <a:latin typeface="Arial"/>
                <a:cs typeface="Arial"/>
              </a:rPr>
              <a:t>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+=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1)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554990" marR="885825" indent="-97155">
              <a:lnSpc>
                <a:spcPts val="950"/>
              </a:lnSpc>
              <a:spcBef>
                <a:spcPts val="30"/>
              </a:spcBef>
            </a:pPr>
            <a:r>
              <a:rPr sz="800" spc="30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numbers</a:t>
            </a:r>
            <a:r>
              <a:rPr sz="800" spc="-35" dirty="0">
                <a:latin typeface="Arial"/>
                <a:cs typeface="Arial"/>
              </a:rPr>
              <a:t>[</a:t>
            </a:r>
            <a:r>
              <a:rPr sz="800" spc="-35" dirty="0">
                <a:latin typeface="Courier New"/>
                <a:cs typeface="Courier New"/>
              </a:rPr>
              <a:t>i</a:t>
            </a:r>
            <a:r>
              <a:rPr sz="800" spc="-35" dirty="0">
                <a:latin typeface="Arial"/>
                <a:cs typeface="Arial"/>
              </a:rPr>
              <a:t>] </a:t>
            </a:r>
            <a:r>
              <a:rPr sz="800" spc="-10" dirty="0">
                <a:latin typeface="Arial"/>
                <a:cs typeface="Arial"/>
              </a:rPr>
              <a:t>% </a:t>
            </a:r>
            <a:r>
              <a:rPr sz="800" spc="-25" dirty="0">
                <a:latin typeface="Arial"/>
                <a:cs typeface="Arial"/>
              </a:rPr>
              <a:t>2 </a:t>
            </a:r>
            <a:r>
              <a:rPr sz="800" spc="185" dirty="0">
                <a:latin typeface="Arial"/>
                <a:cs typeface="Arial"/>
              </a:rPr>
              <a:t>=== </a:t>
            </a:r>
            <a:r>
              <a:rPr sz="800" spc="20" dirty="0">
                <a:latin typeface="Arial"/>
                <a:cs typeface="Arial"/>
              </a:rPr>
              <a:t>0)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50" dirty="0">
                <a:latin typeface="Courier New"/>
                <a:cs typeface="Courier New"/>
              </a:rPr>
              <a:t>filterNumbers</a:t>
            </a:r>
            <a:r>
              <a:rPr sz="800" spc="-50" dirty="0">
                <a:latin typeface="Arial"/>
                <a:cs typeface="Arial"/>
              </a:rPr>
              <a:t>[</a:t>
            </a:r>
            <a:r>
              <a:rPr sz="800" spc="-50" dirty="0">
                <a:latin typeface="Courier New"/>
                <a:cs typeface="Courier New"/>
              </a:rPr>
              <a:t>j</a:t>
            </a:r>
            <a:r>
              <a:rPr sz="800" spc="-50" dirty="0">
                <a:latin typeface="Arial"/>
                <a:cs typeface="Arial"/>
              </a:rPr>
              <a:t>]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40" dirty="0">
                <a:latin typeface="Courier New"/>
                <a:cs typeface="Courier New"/>
              </a:rPr>
              <a:t>numbers</a:t>
            </a:r>
            <a:r>
              <a:rPr sz="800" spc="-40" dirty="0">
                <a:latin typeface="Arial"/>
                <a:cs typeface="Arial"/>
              </a:rPr>
              <a:t>[</a:t>
            </a:r>
            <a:r>
              <a:rPr sz="800" spc="-40" dirty="0">
                <a:latin typeface="Courier New"/>
                <a:cs typeface="Courier New"/>
              </a:rPr>
              <a:t>i</a:t>
            </a:r>
            <a:r>
              <a:rPr sz="800" spc="-40" dirty="0">
                <a:latin typeface="Arial"/>
                <a:cs typeface="Arial"/>
              </a:rPr>
              <a:t>];  </a:t>
            </a:r>
            <a:r>
              <a:rPr sz="800" spc="-60" dirty="0">
                <a:latin typeface="Courier New"/>
                <a:cs typeface="Courier New"/>
              </a:rPr>
              <a:t>j</a:t>
            </a:r>
            <a:r>
              <a:rPr sz="800" spc="-25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+=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1;</a:t>
            </a:r>
            <a:endParaRPr sz="800">
              <a:latin typeface="Arial"/>
              <a:cs typeface="Arial"/>
            </a:endParaRPr>
          </a:p>
          <a:p>
            <a:pPr marL="457834">
              <a:lnSpc>
                <a:spcPts val="910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55" dirty="0">
                <a:latin typeface="Courier New"/>
                <a:cs typeface="Courier New"/>
              </a:rPr>
              <a:t>filterNumbers</a:t>
            </a:r>
            <a:r>
              <a:rPr sz="800" spc="-5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55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filter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array</a:t>
            </a:r>
            <a:r>
              <a:rPr sz="800" spc="-35" dirty="0">
                <a:latin typeface="Arial"/>
                <a:cs typeface="Arial"/>
              </a:rPr>
              <a:t>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[2,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4, 6, 8,</a:t>
            </a:r>
            <a:r>
              <a:rPr sz="800" spc="1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10]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24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Functions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Example </a:t>
            </a:r>
            <a:r>
              <a:rPr sz="900" spc="-75" dirty="0"/>
              <a:t>use  </a:t>
            </a:r>
            <a:r>
              <a:rPr sz="900" spc="-30" dirty="0"/>
              <a:t>arrow </a:t>
            </a:r>
            <a:r>
              <a:rPr sz="900" spc="-5" dirty="0"/>
              <a:t>function </a:t>
            </a:r>
            <a:r>
              <a:rPr sz="900" spc="-80" dirty="0"/>
              <a:t>as  </a:t>
            </a:r>
            <a:r>
              <a:rPr sz="900" spc="-5" dirty="0"/>
              <a:t>function</a:t>
            </a:r>
            <a:r>
              <a:rPr sz="900" spc="165" dirty="0"/>
              <a:t> </a:t>
            </a:r>
            <a:r>
              <a:rPr sz="900" spc="-30" dirty="0"/>
              <a:t>parameter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20383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50080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488107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538908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254391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305173"/>
            <a:ext cx="50751" cy="1195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248236"/>
            <a:ext cx="3989704" cy="1303655"/>
          </a:xfrm>
          <a:custGeom>
            <a:avLst/>
            <a:gdLst/>
            <a:ahLst/>
            <a:cxnLst/>
            <a:rect l="l" t="t" r="r" b="b"/>
            <a:pathLst>
              <a:path w="3989704" h="1303655">
                <a:moveTo>
                  <a:pt x="3989652" y="0"/>
                </a:moveTo>
                <a:lnTo>
                  <a:pt x="0" y="0"/>
                </a:lnTo>
                <a:lnTo>
                  <a:pt x="0" y="1252571"/>
                </a:lnTo>
                <a:lnTo>
                  <a:pt x="4008" y="1272296"/>
                </a:lnTo>
                <a:lnTo>
                  <a:pt x="14922" y="1288449"/>
                </a:lnTo>
                <a:lnTo>
                  <a:pt x="31075" y="1299363"/>
                </a:lnTo>
                <a:lnTo>
                  <a:pt x="50800" y="1303371"/>
                </a:lnTo>
                <a:lnTo>
                  <a:pt x="3938852" y="1303371"/>
                </a:lnTo>
                <a:lnTo>
                  <a:pt x="3958576" y="1299363"/>
                </a:lnTo>
                <a:lnTo>
                  <a:pt x="3974729" y="1288449"/>
                </a:lnTo>
                <a:lnTo>
                  <a:pt x="3985644" y="1272296"/>
                </a:lnTo>
                <a:lnTo>
                  <a:pt x="3989652" y="125257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292473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5">
                <a:moveTo>
                  <a:pt x="0" y="1227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2797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2670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2543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011834"/>
            <a:ext cx="3058795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latin typeface="Arial"/>
                <a:cs typeface="Arial"/>
              </a:rPr>
              <a:t>Second  </a:t>
            </a:r>
            <a:r>
              <a:rPr sz="1100" spc="-15" dirty="0">
                <a:latin typeface="Arial"/>
                <a:cs typeface="Arial"/>
              </a:rPr>
              <a:t>attempt:  </a:t>
            </a:r>
            <a:r>
              <a:rPr sz="1100" spc="-110" dirty="0">
                <a:latin typeface="Arial"/>
                <a:cs typeface="Arial"/>
              </a:rPr>
              <a:t>use  </a:t>
            </a:r>
            <a:r>
              <a:rPr sz="1100" spc="-80" dirty="0">
                <a:latin typeface="Arial"/>
                <a:cs typeface="Arial"/>
              </a:rPr>
              <a:t>bespoke  </a:t>
            </a:r>
            <a:r>
              <a:rPr sz="1100" spc="-25" dirty="0">
                <a:latin typeface="Arial"/>
                <a:cs typeface="Arial"/>
              </a:rPr>
              <a:t>function </a:t>
            </a:r>
            <a:r>
              <a:rPr sz="1100" spc="90" dirty="0">
                <a:latin typeface="Arial"/>
                <a:cs typeface="Arial"/>
              </a:rPr>
              <a:t>&amp;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Array.filter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use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strict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array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5" dirty="0">
                <a:latin typeface="Arial"/>
                <a:cs typeface="Arial"/>
              </a:rPr>
              <a:t>[1, </a:t>
            </a:r>
            <a:r>
              <a:rPr sz="800" spc="-5" dirty="0">
                <a:latin typeface="Arial"/>
                <a:cs typeface="Arial"/>
              </a:rPr>
              <a:t>2, 3, 4, 5, 6, 7, 8, 9, </a:t>
            </a:r>
            <a:r>
              <a:rPr sz="800" spc="9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10];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09220" marR="1958339" indent="-97155">
              <a:lnSpc>
                <a:spcPts val="950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25" dirty="0">
                <a:latin typeface="Courier New"/>
                <a:cs typeface="Courier New"/>
              </a:rPr>
              <a:t>even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-10" dirty="0">
                <a:latin typeface="Arial"/>
                <a:cs typeface="Arial"/>
              </a:rPr>
              <a:t>% </a:t>
            </a:r>
            <a:r>
              <a:rPr sz="800" spc="-25" dirty="0">
                <a:latin typeface="Arial"/>
                <a:cs typeface="Arial"/>
              </a:rPr>
              <a:t>2 </a:t>
            </a:r>
            <a:r>
              <a:rPr sz="800" spc="190" dirty="0">
                <a:latin typeface="Arial"/>
                <a:cs typeface="Arial"/>
              </a:rPr>
              <a:t>===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array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filter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even</a:t>
            </a:r>
            <a:r>
              <a:rPr sz="800" spc="-40" dirty="0">
                <a:latin typeface="Arial"/>
                <a:cs typeface="Arial"/>
              </a:rPr>
              <a:t>));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[2,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4, 6, 8,</a:t>
            </a:r>
            <a:r>
              <a:rPr sz="800" spc="8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10]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25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Functions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Example </a:t>
            </a:r>
            <a:r>
              <a:rPr sz="900" spc="-75" dirty="0"/>
              <a:t>use  </a:t>
            </a:r>
            <a:r>
              <a:rPr sz="900" spc="-30" dirty="0"/>
              <a:t>arrow </a:t>
            </a:r>
            <a:r>
              <a:rPr sz="900" spc="-5" dirty="0"/>
              <a:t>function </a:t>
            </a:r>
            <a:r>
              <a:rPr sz="900" spc="-80" dirty="0"/>
              <a:t>as  </a:t>
            </a:r>
            <a:r>
              <a:rPr sz="900" spc="-5" dirty="0"/>
              <a:t>function</a:t>
            </a:r>
            <a:r>
              <a:rPr sz="900" spc="165" dirty="0"/>
              <a:t> </a:t>
            </a:r>
            <a:r>
              <a:rPr sz="900" spc="-30" dirty="0"/>
              <a:t>parameter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39614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21232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199627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250427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446707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497496"/>
            <a:ext cx="50751" cy="714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440559"/>
            <a:ext cx="3989704" cy="822960"/>
          </a:xfrm>
          <a:custGeom>
            <a:avLst/>
            <a:gdLst/>
            <a:ahLst/>
            <a:cxnLst/>
            <a:rect l="l" t="t" r="r" b="b"/>
            <a:pathLst>
              <a:path w="3989704" h="822960">
                <a:moveTo>
                  <a:pt x="3989652" y="0"/>
                </a:moveTo>
                <a:lnTo>
                  <a:pt x="0" y="0"/>
                </a:lnTo>
                <a:lnTo>
                  <a:pt x="0" y="771768"/>
                </a:lnTo>
                <a:lnTo>
                  <a:pt x="4008" y="791492"/>
                </a:lnTo>
                <a:lnTo>
                  <a:pt x="14922" y="807645"/>
                </a:lnTo>
                <a:lnTo>
                  <a:pt x="31075" y="818560"/>
                </a:lnTo>
                <a:lnTo>
                  <a:pt x="50800" y="822568"/>
                </a:lnTo>
                <a:lnTo>
                  <a:pt x="3938852" y="822568"/>
                </a:lnTo>
                <a:lnTo>
                  <a:pt x="3958576" y="818560"/>
                </a:lnTo>
                <a:lnTo>
                  <a:pt x="3974729" y="807645"/>
                </a:lnTo>
                <a:lnTo>
                  <a:pt x="3985644" y="791492"/>
                </a:lnTo>
                <a:lnTo>
                  <a:pt x="3989652" y="771768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484796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7465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4720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4593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4466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204163"/>
            <a:ext cx="324739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Arial"/>
                <a:cs typeface="Arial"/>
              </a:rPr>
              <a:t>Production:  </a:t>
            </a:r>
            <a:r>
              <a:rPr sz="1100" spc="-105" dirty="0">
                <a:latin typeface="Arial"/>
                <a:cs typeface="Arial"/>
              </a:rPr>
              <a:t>Use  </a:t>
            </a:r>
            <a:r>
              <a:rPr sz="1100" spc="-55" dirty="0">
                <a:latin typeface="Arial"/>
                <a:cs typeface="Arial"/>
              </a:rPr>
              <a:t>arrow </a:t>
            </a:r>
            <a:r>
              <a:rPr sz="1100" spc="-25" dirty="0">
                <a:latin typeface="Arial"/>
                <a:cs typeface="Arial"/>
              </a:rPr>
              <a:t>function </a:t>
            </a:r>
            <a:r>
              <a:rPr sz="1100" spc="-65" dirty="0">
                <a:latin typeface="Arial"/>
                <a:cs typeface="Arial"/>
              </a:rPr>
              <a:t>and  </a:t>
            </a:r>
            <a:r>
              <a:rPr sz="1100" spc="-25" dirty="0">
                <a:latin typeface="Arial"/>
                <a:cs typeface="Arial"/>
              </a:rPr>
              <a:t>Array.filter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use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strict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array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5" dirty="0">
                <a:latin typeface="Arial"/>
                <a:cs typeface="Arial"/>
              </a:rPr>
              <a:t>[1, </a:t>
            </a:r>
            <a:r>
              <a:rPr sz="800" spc="-5" dirty="0">
                <a:latin typeface="Arial"/>
                <a:cs typeface="Arial"/>
              </a:rPr>
              <a:t>2, 3, 4, 5, 6, 7, 8, 9, </a:t>
            </a:r>
            <a:r>
              <a:rPr sz="800" spc="9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10];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45" dirty="0">
                <a:latin typeface="Courier New"/>
                <a:cs typeface="Courier New"/>
              </a:rPr>
              <a:t>console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log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array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filter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x </a:t>
            </a:r>
            <a:r>
              <a:rPr sz="800" spc="190" dirty="0">
                <a:latin typeface="Arial"/>
                <a:cs typeface="Arial"/>
              </a:rPr>
              <a:t>=&gt;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-10" dirty="0">
                <a:latin typeface="Arial"/>
                <a:cs typeface="Arial"/>
              </a:rPr>
              <a:t>% </a:t>
            </a:r>
            <a:r>
              <a:rPr sz="800" spc="-25" dirty="0">
                <a:latin typeface="Arial"/>
                <a:cs typeface="Arial"/>
              </a:rPr>
              <a:t>2 </a:t>
            </a:r>
            <a:r>
              <a:rPr sz="800" spc="190" dirty="0">
                <a:latin typeface="Arial"/>
                <a:cs typeface="Arial"/>
              </a:rPr>
              <a:t>=== </a:t>
            </a:r>
            <a:r>
              <a:rPr sz="800" spc="25" dirty="0">
                <a:latin typeface="Arial"/>
                <a:cs typeface="Arial"/>
              </a:rPr>
              <a:t>0));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[2,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4, 6, 8,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10]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26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Functions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Example </a:t>
            </a:r>
            <a:r>
              <a:rPr sz="900" spc="-75" dirty="0"/>
              <a:t>use  </a:t>
            </a:r>
            <a:r>
              <a:rPr sz="900" spc="-30" dirty="0"/>
              <a:t>arrow </a:t>
            </a:r>
            <a:r>
              <a:rPr sz="900" spc="-5" dirty="0"/>
              <a:t>function </a:t>
            </a:r>
            <a:r>
              <a:rPr sz="900" spc="-80" dirty="0"/>
              <a:t>as  </a:t>
            </a:r>
            <a:r>
              <a:rPr sz="900" spc="-5" dirty="0"/>
              <a:t>function</a:t>
            </a:r>
            <a:r>
              <a:rPr sz="900" spc="165" dirty="0"/>
              <a:t> </a:t>
            </a:r>
            <a:r>
              <a:rPr sz="900" spc="-30" dirty="0"/>
              <a:t>parameter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764705"/>
            <a:ext cx="19875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Arial"/>
                <a:cs typeface="Arial"/>
              </a:rPr>
              <a:t>About </a:t>
            </a:r>
            <a:r>
              <a:rPr sz="1100" spc="-70" dirty="0">
                <a:latin typeface="Arial"/>
                <a:cs typeface="Arial"/>
              </a:rPr>
              <a:t>80%  </a:t>
            </a:r>
            <a:r>
              <a:rPr sz="1100" spc="-40" dirty="0">
                <a:latin typeface="Arial"/>
                <a:cs typeface="Arial"/>
              </a:rPr>
              <a:t>reduction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75" dirty="0">
                <a:latin typeface="Arial"/>
                <a:cs typeface="Arial"/>
              </a:rPr>
              <a:t>code 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size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924783"/>
            <a:ext cx="3888017" cy="2022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27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Summ</a:t>
            </a:r>
            <a:r>
              <a:rPr spc="-110" dirty="0"/>
              <a:t>a</a:t>
            </a:r>
            <a:r>
              <a:rPr spc="-30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704" y="809040"/>
            <a:ext cx="2423795" cy="186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40" dirty="0">
                <a:latin typeface="Arial"/>
                <a:cs typeface="Arial"/>
              </a:rPr>
              <a:t>JavaScript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function: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ct val="100000"/>
              </a:lnSpc>
              <a:spcBef>
                <a:spcPts val="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6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dirty="0">
                <a:latin typeface="Arial"/>
                <a:cs typeface="Arial"/>
              </a:rPr>
              <a:t>first </a:t>
            </a:r>
            <a:r>
              <a:rPr sz="1000" spc="-75" dirty="0">
                <a:latin typeface="Arial"/>
                <a:cs typeface="Arial"/>
              </a:rPr>
              <a:t>class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object,</a:t>
            </a:r>
            <a:endParaRPr sz="1000">
              <a:latin typeface="Arial"/>
              <a:cs typeface="Arial"/>
            </a:endParaRPr>
          </a:p>
          <a:p>
            <a:pPr marL="734060" lvl="2" indent="-16002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Char char="•"/>
              <a:tabLst>
                <a:tab pos="734695" algn="l"/>
              </a:tabLst>
            </a:pPr>
            <a:r>
              <a:rPr sz="900" spc="-25" dirty="0">
                <a:latin typeface="Arial"/>
                <a:cs typeface="Arial"/>
              </a:rPr>
              <a:t>Like </a:t>
            </a:r>
            <a:r>
              <a:rPr sz="900" spc="-40" dirty="0">
                <a:latin typeface="Arial"/>
                <a:cs typeface="Arial"/>
              </a:rPr>
              <a:t>any </a:t>
            </a:r>
            <a:r>
              <a:rPr sz="900" spc="-15" dirty="0">
                <a:latin typeface="Arial"/>
                <a:cs typeface="Arial"/>
              </a:rPr>
              <a:t>other</a:t>
            </a:r>
            <a:r>
              <a:rPr sz="900" spc="170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object</a:t>
            </a:r>
            <a:endParaRPr sz="9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21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60" dirty="0">
                <a:latin typeface="Arial"/>
                <a:cs typeface="Arial"/>
              </a:rPr>
              <a:t>Assignable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variable,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May </a:t>
            </a:r>
            <a:r>
              <a:rPr sz="1000" spc="-65" dirty="0">
                <a:latin typeface="Arial"/>
                <a:cs typeface="Arial"/>
              </a:rPr>
              <a:t>be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anonymous,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55" dirty="0">
                <a:latin typeface="Arial"/>
                <a:cs typeface="Arial"/>
              </a:rPr>
              <a:t>Legal </a:t>
            </a:r>
            <a:r>
              <a:rPr sz="1000" spc="-105" dirty="0">
                <a:latin typeface="Arial"/>
                <a:cs typeface="Arial"/>
              </a:rPr>
              <a:t>as  </a:t>
            </a:r>
            <a:r>
              <a:rPr sz="1000" spc="-50" dirty="0">
                <a:latin typeface="Arial"/>
                <a:cs typeface="Arial"/>
              </a:rPr>
              <a:t>parameter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0" dirty="0">
                <a:latin typeface="Arial"/>
                <a:cs typeface="Arial"/>
              </a:rPr>
              <a:t>function 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call,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May </a:t>
            </a:r>
            <a:r>
              <a:rPr sz="1000" spc="-65" dirty="0">
                <a:latin typeface="Arial"/>
                <a:cs typeface="Arial"/>
              </a:rPr>
              <a:t>be 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5" dirty="0">
                <a:latin typeface="Arial"/>
                <a:cs typeface="Arial"/>
              </a:rPr>
              <a:t>value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65" dirty="0">
                <a:latin typeface="Arial"/>
                <a:cs typeface="Arial"/>
              </a:rPr>
              <a:t>an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object,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5" dirty="0">
                <a:latin typeface="Arial"/>
                <a:cs typeface="Arial"/>
              </a:rPr>
              <a:t>Could </a:t>
            </a:r>
            <a:r>
              <a:rPr sz="1000" spc="-30" dirty="0">
                <a:latin typeface="Arial"/>
                <a:cs typeface="Arial"/>
              </a:rPr>
              <a:t>contain </a:t>
            </a:r>
            <a:r>
              <a:rPr sz="1000" spc="-25" dirty="0">
                <a:latin typeface="Arial"/>
                <a:cs typeface="Arial"/>
              </a:rPr>
              <a:t>other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functions,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0" dirty="0">
                <a:latin typeface="Arial"/>
                <a:cs typeface="Arial"/>
              </a:rPr>
              <a:t>Arrow </a:t>
            </a:r>
            <a:r>
              <a:rPr sz="1000" spc="-20" dirty="0">
                <a:latin typeface="Arial"/>
                <a:cs typeface="Arial"/>
              </a:rPr>
              <a:t>function </a:t>
            </a:r>
            <a:r>
              <a:rPr sz="1000" spc="-30" dirty="0">
                <a:latin typeface="Arial"/>
                <a:cs typeface="Arial"/>
              </a:rPr>
              <a:t>(ES6) form 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available.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85" dirty="0">
                <a:latin typeface="Arial"/>
                <a:cs typeface="Arial"/>
              </a:rPr>
              <a:t>Spread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operator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70" dirty="0">
                <a:latin typeface="Arial"/>
                <a:cs typeface="Arial"/>
              </a:rPr>
              <a:t>Rest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parameters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28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Function </a:t>
            </a:r>
            <a:r>
              <a:rPr sz="900" spc="-65" dirty="0"/>
              <a:t>has  </a:t>
            </a:r>
            <a:r>
              <a:rPr sz="900" spc="-5" dirty="0"/>
              <a:t>four</a:t>
            </a:r>
            <a:r>
              <a:rPr sz="900" spc="20" dirty="0"/>
              <a:t> </a:t>
            </a:r>
            <a:r>
              <a:rPr sz="900" spc="-25" dirty="0"/>
              <a:t>parts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1039581"/>
            <a:ext cx="3887889" cy="1466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3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Function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Hidden</a:t>
            </a:r>
            <a:r>
              <a:rPr sz="900" spc="5" dirty="0"/>
              <a:t> </a:t>
            </a:r>
            <a:r>
              <a:rPr sz="900" spc="-40" dirty="0"/>
              <a:t>parameters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866203"/>
            <a:ext cx="2313305" cy="197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latin typeface="Arial"/>
                <a:cs typeface="Arial"/>
              </a:rPr>
              <a:t>Every </a:t>
            </a:r>
            <a:r>
              <a:rPr sz="1100" spc="-25" dirty="0">
                <a:latin typeface="Arial"/>
                <a:cs typeface="Arial"/>
              </a:rPr>
              <a:t>function </a:t>
            </a:r>
            <a:r>
              <a:rPr sz="1100" spc="-95" dirty="0">
                <a:latin typeface="Arial"/>
                <a:cs typeface="Arial"/>
              </a:rPr>
              <a:t>has  </a:t>
            </a:r>
            <a:r>
              <a:rPr sz="1100" spc="-70" dirty="0">
                <a:latin typeface="Arial"/>
                <a:cs typeface="Arial"/>
              </a:rPr>
              <a:t>2 </a:t>
            </a:r>
            <a:r>
              <a:rPr sz="1100" spc="-55" dirty="0">
                <a:latin typeface="Arial"/>
                <a:cs typeface="Arial"/>
              </a:rPr>
              <a:t>hidden 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parameters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45" dirty="0">
                <a:latin typeface="Arial"/>
                <a:cs typeface="Arial"/>
              </a:rPr>
              <a:t>this</a:t>
            </a:r>
            <a:endParaRPr sz="1100">
              <a:latin typeface="Arial"/>
              <a:cs typeface="Arial"/>
            </a:endParaRPr>
          </a:p>
          <a:p>
            <a:pPr marL="566420" marR="93345" lvl="1" indent="-16002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75" dirty="0">
                <a:latin typeface="Arial"/>
                <a:cs typeface="Arial"/>
              </a:rPr>
              <a:t>Reference </a:t>
            </a:r>
            <a:r>
              <a:rPr sz="1000" spc="-45" dirty="0">
                <a:latin typeface="Arial"/>
                <a:cs typeface="Arial"/>
              </a:rPr>
              <a:t>determined </a:t>
            </a:r>
            <a:r>
              <a:rPr sz="1000" spc="-60" dirty="0">
                <a:latin typeface="Arial"/>
                <a:cs typeface="Arial"/>
              </a:rPr>
              <a:t>by </a:t>
            </a:r>
            <a:r>
              <a:rPr sz="1000" spc="-35" dirty="0">
                <a:latin typeface="Arial"/>
                <a:cs typeface="Arial"/>
              </a:rPr>
              <a:t>which  </a:t>
            </a:r>
            <a:r>
              <a:rPr sz="1000" spc="-20" dirty="0">
                <a:latin typeface="Arial"/>
                <a:cs typeface="Arial"/>
              </a:rPr>
              <a:t>of four </a:t>
            </a:r>
            <a:r>
              <a:rPr sz="1000" spc="-45" dirty="0">
                <a:latin typeface="Arial"/>
                <a:cs typeface="Arial"/>
              </a:rPr>
              <a:t>available </a:t>
            </a:r>
            <a:r>
              <a:rPr sz="1000" spc="-20" dirty="0">
                <a:latin typeface="Arial"/>
                <a:cs typeface="Arial"/>
              </a:rPr>
              <a:t>function  </a:t>
            </a:r>
            <a:r>
              <a:rPr sz="1000" spc="-25" dirty="0">
                <a:latin typeface="Arial"/>
                <a:cs typeface="Arial"/>
              </a:rPr>
              <a:t>invocation </a:t>
            </a:r>
            <a:r>
              <a:rPr sz="1000" spc="-35" dirty="0">
                <a:latin typeface="Arial"/>
                <a:cs typeface="Arial"/>
              </a:rPr>
              <a:t>patterns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used.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55" dirty="0">
                <a:latin typeface="Arial"/>
                <a:cs typeface="Arial"/>
              </a:rPr>
              <a:t>arguments</a:t>
            </a:r>
            <a:endParaRPr sz="1100">
              <a:latin typeface="Arial"/>
              <a:cs typeface="Arial"/>
            </a:endParaRPr>
          </a:p>
          <a:p>
            <a:pPr marL="566420" marR="69850" lvl="1" indent="-16002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30" dirty="0">
                <a:latin typeface="Arial"/>
                <a:cs typeface="Arial"/>
              </a:rPr>
              <a:t>Array type </a:t>
            </a:r>
            <a:r>
              <a:rPr sz="1000" spc="-25" dirty="0">
                <a:latin typeface="Arial"/>
                <a:cs typeface="Arial"/>
              </a:rPr>
              <a:t>object </a:t>
            </a:r>
            <a:r>
              <a:rPr sz="1000" spc="-30" dirty="0">
                <a:latin typeface="Arial"/>
                <a:cs typeface="Arial"/>
              </a:rPr>
              <a:t>containing </a:t>
            </a:r>
            <a:r>
              <a:rPr sz="1000" spc="-20" dirty="0">
                <a:latin typeface="Arial"/>
                <a:cs typeface="Arial"/>
              </a:rPr>
              <a:t>all  </a:t>
            </a:r>
            <a:r>
              <a:rPr sz="1000" spc="-55" dirty="0">
                <a:latin typeface="Arial"/>
                <a:cs typeface="Arial"/>
              </a:rPr>
              <a:t>parameters.</a:t>
            </a:r>
            <a:endParaRPr sz="1000">
              <a:latin typeface="Arial"/>
              <a:cs typeface="Arial"/>
            </a:endParaRPr>
          </a:p>
          <a:p>
            <a:pPr marL="566420" marR="172720" lvl="1" indent="-16002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30" dirty="0">
                <a:latin typeface="Arial"/>
                <a:cs typeface="Arial"/>
              </a:rPr>
              <a:t>Treat </a:t>
            </a:r>
            <a:r>
              <a:rPr sz="1000" spc="-105" dirty="0">
                <a:latin typeface="Arial"/>
                <a:cs typeface="Arial"/>
              </a:rPr>
              <a:t>as </a:t>
            </a:r>
            <a:r>
              <a:rPr sz="1000" spc="-50" dirty="0">
                <a:latin typeface="Arial"/>
                <a:cs typeface="Arial"/>
              </a:rPr>
              <a:t>obsolete, </a:t>
            </a:r>
            <a:r>
              <a:rPr sz="1000" spc="-45" dirty="0">
                <a:latin typeface="Arial"/>
                <a:cs typeface="Arial"/>
              </a:rPr>
              <a:t>instead </a:t>
            </a:r>
            <a:r>
              <a:rPr sz="1000" spc="-100" dirty="0">
                <a:latin typeface="Arial"/>
                <a:cs typeface="Arial"/>
              </a:rPr>
              <a:t>use  </a:t>
            </a:r>
            <a:r>
              <a:rPr sz="1000" spc="-40" dirty="0">
                <a:latin typeface="Arial"/>
                <a:cs typeface="Arial"/>
              </a:rPr>
              <a:t>rest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arguments.</a:t>
            </a:r>
            <a:endParaRPr sz="1000">
              <a:latin typeface="Arial"/>
              <a:cs typeface="Arial"/>
            </a:endParaRPr>
          </a:p>
          <a:p>
            <a:pPr marL="566420" lvl="1" indent="-160020">
              <a:lnSpc>
                <a:spcPts val="1155"/>
              </a:lnSpc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65" dirty="0">
                <a:latin typeface="Arial"/>
                <a:cs typeface="Arial"/>
              </a:rPr>
              <a:t>Rest  </a:t>
            </a:r>
            <a:r>
              <a:rPr sz="1000" spc="-50" dirty="0">
                <a:latin typeface="Arial"/>
                <a:cs typeface="Arial"/>
              </a:rPr>
              <a:t>arguments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50" dirty="0">
                <a:latin typeface="Arial"/>
                <a:cs typeface="Arial"/>
              </a:rPr>
              <a:t>real </a:t>
            </a:r>
            <a:r>
              <a:rPr sz="1000" spc="-40" dirty="0">
                <a:latin typeface="Arial"/>
                <a:cs typeface="Arial"/>
              </a:rPr>
              <a:t>Array,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not</a:t>
            </a:r>
            <a:endParaRPr sz="1000">
              <a:latin typeface="Arial"/>
              <a:cs typeface="Arial"/>
            </a:endParaRPr>
          </a:p>
          <a:p>
            <a:pPr marL="566420">
              <a:lnSpc>
                <a:spcPts val="1200"/>
              </a:lnSpc>
            </a:pPr>
            <a:r>
              <a:rPr sz="1000" spc="-30" dirty="0">
                <a:latin typeface="Arial"/>
                <a:cs typeface="Arial"/>
              </a:rPr>
              <a:t>Array-like </a:t>
            </a:r>
            <a:r>
              <a:rPr sz="1000" spc="-35" dirty="0">
                <a:latin typeface="Arial"/>
                <a:cs typeface="Arial"/>
              </a:rPr>
              <a:t>like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arguments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020" y="681913"/>
            <a:ext cx="1657350" cy="82550"/>
          </a:xfrm>
          <a:custGeom>
            <a:avLst/>
            <a:gdLst/>
            <a:ahLst/>
            <a:cxnLst/>
            <a:rect l="l" t="t" r="r" b="b"/>
            <a:pathLst>
              <a:path w="1657350" h="82550">
                <a:moveTo>
                  <a:pt x="160599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1656797" y="82384"/>
                </a:lnTo>
                <a:lnTo>
                  <a:pt x="1656797" y="50800"/>
                </a:lnTo>
                <a:lnTo>
                  <a:pt x="1652789" y="31075"/>
                </a:lnTo>
                <a:lnTo>
                  <a:pt x="1641875" y="14922"/>
                </a:lnTo>
                <a:lnTo>
                  <a:pt x="1625722" y="4008"/>
                </a:lnTo>
                <a:lnTo>
                  <a:pt x="1605997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2821" y="197890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17" y="1966201"/>
            <a:ext cx="11428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3622" y="2017001"/>
            <a:ext cx="1504396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18" y="732485"/>
            <a:ext cx="5078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18" y="783267"/>
            <a:ext cx="50781" cy="1195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2020" y="726329"/>
            <a:ext cx="1657350" cy="1303655"/>
          </a:xfrm>
          <a:custGeom>
            <a:avLst/>
            <a:gdLst/>
            <a:ahLst/>
            <a:cxnLst/>
            <a:rect l="l" t="t" r="r" b="b"/>
            <a:pathLst>
              <a:path w="1657350" h="1303655">
                <a:moveTo>
                  <a:pt x="1656797" y="0"/>
                </a:moveTo>
                <a:lnTo>
                  <a:pt x="0" y="0"/>
                </a:lnTo>
                <a:lnTo>
                  <a:pt x="0" y="1252571"/>
                </a:lnTo>
                <a:lnTo>
                  <a:pt x="4008" y="1272296"/>
                </a:lnTo>
                <a:lnTo>
                  <a:pt x="14922" y="1288449"/>
                </a:lnTo>
                <a:lnTo>
                  <a:pt x="31075" y="1299363"/>
                </a:lnTo>
                <a:lnTo>
                  <a:pt x="50800" y="1303371"/>
                </a:lnTo>
                <a:lnTo>
                  <a:pt x="1605997" y="1303371"/>
                </a:lnTo>
                <a:lnTo>
                  <a:pt x="1625722" y="1299363"/>
                </a:lnTo>
                <a:lnTo>
                  <a:pt x="1641875" y="1288449"/>
                </a:lnTo>
                <a:lnTo>
                  <a:pt x="1652789" y="1272296"/>
                </a:lnTo>
                <a:lnTo>
                  <a:pt x="1656797" y="1252571"/>
                </a:lnTo>
                <a:lnTo>
                  <a:pt x="1656797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18" y="770567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5">
                <a:moveTo>
                  <a:pt x="0" y="1227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18" y="7578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18" y="7451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18" y="7324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00121" y="810107"/>
            <a:ext cx="1311275" cy="110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anObject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50" dirty="0">
                <a:latin typeface="Courier New"/>
                <a:cs typeface="Courier New"/>
              </a:rPr>
              <a:t>value</a:t>
            </a:r>
            <a:r>
              <a:rPr sz="800" spc="-50" dirty="0">
                <a:latin typeface="Arial"/>
                <a:cs typeface="Arial"/>
              </a:rPr>
              <a:t>: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0,</a:t>
            </a:r>
            <a:endParaRPr sz="800">
              <a:latin typeface="Arial"/>
              <a:cs typeface="Arial"/>
            </a:endParaRPr>
          </a:p>
          <a:p>
            <a:pPr marL="205740" marR="5080" indent="-97155">
              <a:lnSpc>
                <a:spcPts val="950"/>
              </a:lnSpc>
              <a:spcBef>
                <a:spcPts val="30"/>
              </a:spcBef>
            </a:pPr>
            <a:r>
              <a:rPr sz="800" spc="-55" dirty="0">
                <a:latin typeface="Courier New"/>
                <a:cs typeface="Courier New"/>
              </a:rPr>
              <a:t>increment</a:t>
            </a:r>
            <a:r>
              <a:rPr sz="800" spc="-55" dirty="0">
                <a:latin typeface="Arial"/>
                <a:cs typeface="Arial"/>
              </a:rPr>
              <a:t>: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60" dirty="0">
                <a:latin typeface="Arial"/>
                <a:cs typeface="Arial"/>
              </a:rPr>
              <a:t>()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value</a:t>
            </a:r>
            <a:r>
              <a:rPr sz="800" spc="-39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+= </a:t>
            </a:r>
            <a:r>
              <a:rPr sz="800" spc="-5" dirty="0">
                <a:latin typeface="Arial"/>
                <a:cs typeface="Arial"/>
              </a:rPr>
              <a:t>1;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Output: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anObject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increment</a:t>
            </a:r>
            <a:r>
              <a:rPr sz="800" spc="-4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62020" y="2067750"/>
            <a:ext cx="1657350" cy="82550"/>
          </a:xfrm>
          <a:custGeom>
            <a:avLst/>
            <a:gdLst/>
            <a:ahLst/>
            <a:cxnLst/>
            <a:rect l="l" t="t" r="r" b="b"/>
            <a:pathLst>
              <a:path w="1657350" h="82550">
                <a:moveTo>
                  <a:pt x="160599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1656797" y="82384"/>
                </a:lnTo>
                <a:lnTo>
                  <a:pt x="1656797" y="50800"/>
                </a:lnTo>
                <a:lnTo>
                  <a:pt x="1652789" y="31075"/>
                </a:lnTo>
                <a:lnTo>
                  <a:pt x="1641875" y="14922"/>
                </a:lnTo>
                <a:lnTo>
                  <a:pt x="1625722" y="4008"/>
                </a:lnTo>
                <a:lnTo>
                  <a:pt x="1605997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2821" y="3004134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5317" y="2991434"/>
            <a:ext cx="114281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3622" y="3042234"/>
            <a:ext cx="1504396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18" y="2118322"/>
            <a:ext cx="5078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8818" y="2169102"/>
            <a:ext cx="50781" cy="8350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2020" y="2112165"/>
            <a:ext cx="1657350" cy="942975"/>
          </a:xfrm>
          <a:custGeom>
            <a:avLst/>
            <a:gdLst/>
            <a:ahLst/>
            <a:cxnLst/>
            <a:rect l="l" t="t" r="r" b="b"/>
            <a:pathLst>
              <a:path w="1657350" h="942975">
                <a:moveTo>
                  <a:pt x="1656797" y="0"/>
                </a:moveTo>
                <a:lnTo>
                  <a:pt x="0" y="0"/>
                </a:lnTo>
                <a:lnTo>
                  <a:pt x="0" y="891969"/>
                </a:lnTo>
                <a:lnTo>
                  <a:pt x="4008" y="911693"/>
                </a:lnTo>
                <a:lnTo>
                  <a:pt x="14922" y="927846"/>
                </a:lnTo>
                <a:lnTo>
                  <a:pt x="31075" y="938760"/>
                </a:lnTo>
                <a:lnTo>
                  <a:pt x="50800" y="942769"/>
                </a:lnTo>
                <a:lnTo>
                  <a:pt x="1605997" y="942769"/>
                </a:lnTo>
                <a:lnTo>
                  <a:pt x="1625722" y="938760"/>
                </a:lnTo>
                <a:lnTo>
                  <a:pt x="1641875" y="927846"/>
                </a:lnTo>
                <a:lnTo>
                  <a:pt x="1652789" y="911693"/>
                </a:lnTo>
                <a:lnTo>
                  <a:pt x="1656797" y="891969"/>
                </a:lnTo>
                <a:lnTo>
                  <a:pt x="1656797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18" y="2156402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7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18" y="21437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18" y="21310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8818" y="21183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00121" y="2201024"/>
            <a:ext cx="1453515" cy="73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 marR="5080" indent="-97155">
              <a:lnSpc>
                <a:spcPts val="950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5" dirty="0">
                <a:latin typeface="Courier New"/>
                <a:cs typeface="Courier New"/>
              </a:rPr>
              <a:t>aFunction</a:t>
            </a:r>
            <a:r>
              <a:rPr sz="800" spc="-35" dirty="0">
                <a:latin typeface="Arial"/>
                <a:cs typeface="Arial"/>
              </a:rPr>
              <a:t>(...</a:t>
            </a:r>
            <a:r>
              <a:rPr sz="800" spc="-35" dirty="0">
                <a:latin typeface="Courier New"/>
                <a:cs typeface="Courier New"/>
              </a:rPr>
              <a:t>args</a:t>
            </a:r>
            <a:r>
              <a:rPr sz="800" spc="-35" dirty="0">
                <a:latin typeface="Arial"/>
                <a:cs typeface="Arial"/>
              </a:rPr>
              <a:t>)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args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length</a:t>
            </a:r>
            <a:r>
              <a:rPr sz="800" spc="-5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Output: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aFunction</a:t>
            </a:r>
            <a:r>
              <a:rPr sz="800" spc="-40" dirty="0">
                <a:latin typeface="Arial"/>
                <a:cs typeface="Arial"/>
              </a:rPr>
              <a:t>(3,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25" dirty="0">
                <a:latin typeface="Arial"/>
                <a:cs typeface="Arial"/>
              </a:rPr>
              <a:t>4));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4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Function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60" dirty="0"/>
              <a:t>Rules  </a:t>
            </a:r>
            <a:r>
              <a:rPr sz="900" spc="-40" dirty="0"/>
              <a:t>re </a:t>
            </a:r>
            <a:r>
              <a:rPr sz="900" spc="-5" dirty="0"/>
              <a:t>function</a:t>
            </a:r>
            <a:r>
              <a:rPr sz="900" spc="40" dirty="0"/>
              <a:t> </a:t>
            </a:r>
            <a:r>
              <a:rPr sz="900" spc="-35" dirty="0"/>
              <a:t>arguments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76914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82572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813024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863825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819706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870492"/>
            <a:ext cx="50751" cy="955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813554"/>
            <a:ext cx="3989704" cy="1062990"/>
          </a:xfrm>
          <a:custGeom>
            <a:avLst/>
            <a:gdLst/>
            <a:ahLst/>
            <a:cxnLst/>
            <a:rect l="l" t="t" r="r" b="b"/>
            <a:pathLst>
              <a:path w="3989704" h="1062989">
                <a:moveTo>
                  <a:pt x="3989652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3938852" y="1062970"/>
                </a:lnTo>
                <a:lnTo>
                  <a:pt x="3958576" y="1058961"/>
                </a:lnTo>
                <a:lnTo>
                  <a:pt x="3974729" y="1048047"/>
                </a:lnTo>
                <a:lnTo>
                  <a:pt x="3985644" y="1031894"/>
                </a:lnTo>
                <a:lnTo>
                  <a:pt x="3989652" y="10121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857792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8450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8323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8196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871143"/>
            <a:ext cx="3329304" cy="188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Function </a:t>
            </a:r>
            <a:r>
              <a:rPr sz="1100" spc="-45" dirty="0">
                <a:latin typeface="Arial"/>
                <a:cs typeface="Arial"/>
              </a:rPr>
              <a:t>declaration </a:t>
            </a:r>
            <a:r>
              <a:rPr sz="1100" spc="-55" dirty="0">
                <a:latin typeface="Arial"/>
                <a:cs typeface="Arial"/>
              </a:rPr>
              <a:t>states </a:t>
            </a:r>
            <a:r>
              <a:rPr sz="1100" spc="-60" dirty="0">
                <a:latin typeface="Arial"/>
                <a:cs typeface="Arial"/>
              </a:rPr>
              <a:t>arguments 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(parameters).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10" dirty="0">
                <a:latin typeface="Arial"/>
                <a:cs typeface="Arial"/>
              </a:rPr>
              <a:t>Pass  </a:t>
            </a:r>
            <a:r>
              <a:rPr sz="1100" spc="-10" dirty="0">
                <a:latin typeface="Arial"/>
                <a:cs typeface="Arial"/>
              </a:rPr>
              <a:t>too </a:t>
            </a:r>
            <a:r>
              <a:rPr sz="1100" spc="-70" dirty="0">
                <a:latin typeface="Arial"/>
                <a:cs typeface="Arial"/>
              </a:rPr>
              <a:t>many,  </a:t>
            </a:r>
            <a:r>
              <a:rPr sz="1100" spc="-35" dirty="0">
                <a:latin typeface="Arial"/>
                <a:cs typeface="Arial"/>
              </a:rPr>
              <a:t>extra </a:t>
            </a:r>
            <a:r>
              <a:rPr sz="1100" spc="-85" dirty="0">
                <a:latin typeface="Arial"/>
                <a:cs typeface="Arial"/>
              </a:rPr>
              <a:t>args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ignored.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10" dirty="0">
                <a:latin typeface="Arial"/>
                <a:cs typeface="Arial"/>
              </a:rPr>
              <a:t>Pass  </a:t>
            </a:r>
            <a:r>
              <a:rPr sz="1100" spc="-10" dirty="0">
                <a:latin typeface="Arial"/>
                <a:cs typeface="Arial"/>
              </a:rPr>
              <a:t>too </a:t>
            </a:r>
            <a:r>
              <a:rPr sz="1100" spc="-45" dirty="0">
                <a:latin typeface="Arial"/>
                <a:cs typeface="Arial"/>
              </a:rPr>
              <a:t>few, </a:t>
            </a:r>
            <a:r>
              <a:rPr sz="1100" spc="-60" dirty="0">
                <a:latin typeface="Arial"/>
                <a:cs typeface="Arial"/>
              </a:rPr>
              <a:t>missing </a:t>
            </a:r>
            <a:r>
              <a:rPr sz="1100" spc="-80" dirty="0">
                <a:latin typeface="Arial"/>
                <a:cs typeface="Arial"/>
              </a:rPr>
              <a:t>args  </a:t>
            </a:r>
            <a:r>
              <a:rPr sz="1100" spc="-85" dirty="0">
                <a:latin typeface="Arial"/>
                <a:cs typeface="Arial"/>
              </a:rPr>
              <a:t>assigned 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undefined</a:t>
            </a:r>
            <a:r>
              <a:rPr sz="1100" spc="-5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70" dirty="0">
                <a:latin typeface="Arial"/>
                <a:cs typeface="Arial"/>
              </a:rPr>
              <a:t>Here </a:t>
            </a:r>
            <a:r>
              <a:rPr sz="1100" spc="-110" dirty="0">
                <a:latin typeface="Arial"/>
                <a:cs typeface="Arial"/>
              </a:rPr>
              <a:t>we  use  </a:t>
            </a:r>
            <a:r>
              <a:rPr sz="1100" spc="-70" dirty="0">
                <a:latin typeface="Arial"/>
                <a:cs typeface="Arial"/>
              </a:rPr>
              <a:t>deprecated </a:t>
            </a:r>
            <a:r>
              <a:rPr sz="1100" i="1" spc="-60" dirty="0">
                <a:latin typeface="Arial"/>
                <a:cs typeface="Arial"/>
              </a:rPr>
              <a:t>arguments 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object.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20" dirty="0">
                <a:latin typeface="Courier New"/>
                <a:cs typeface="Courier New"/>
              </a:rPr>
              <a:t>foo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spc="-20" dirty="0">
                <a:latin typeface="Courier New"/>
                <a:cs typeface="Courier New"/>
              </a:rPr>
              <a:t>x</a:t>
            </a:r>
            <a:r>
              <a:rPr sz="800" spc="-20" dirty="0">
                <a:latin typeface="Arial"/>
                <a:cs typeface="Arial"/>
              </a:rPr>
              <a:t>)</a:t>
            </a:r>
            <a:r>
              <a:rPr sz="800" spc="-14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x:  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" dirty="0">
                <a:latin typeface="Arial"/>
                <a:cs typeface="Arial"/>
              </a:rPr>
              <a:t>,</a:t>
            </a:r>
            <a:r>
              <a:rPr sz="800" spc="10" dirty="0">
                <a:latin typeface="Courier New"/>
                <a:cs typeface="Courier New"/>
              </a:rPr>
              <a:t>x</a:t>
            </a:r>
            <a:r>
              <a:rPr sz="800" spc="10" dirty="0">
                <a:latin typeface="Arial"/>
                <a:cs typeface="Arial"/>
              </a:rPr>
              <a:t>, </a:t>
            </a:r>
            <a:r>
              <a:rPr sz="800" spc="-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arguments:</a:t>
            </a:r>
            <a:r>
              <a:rPr sz="800" spc="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latin typeface="Arial"/>
                <a:cs typeface="Arial"/>
              </a:rPr>
              <a:t>,</a:t>
            </a:r>
            <a:r>
              <a:rPr sz="800" spc="-30" dirty="0">
                <a:latin typeface="Courier New"/>
                <a:cs typeface="Courier New"/>
              </a:rPr>
              <a:t>arguments</a:t>
            </a:r>
            <a:r>
              <a:rPr sz="800" spc="-3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10" dirty="0">
                <a:latin typeface="Courier New"/>
                <a:cs typeface="Courier New"/>
              </a:rPr>
              <a:t>foo</a:t>
            </a:r>
            <a:r>
              <a:rPr sz="800" spc="-10" dirty="0">
                <a:latin typeface="Arial"/>
                <a:cs typeface="Arial"/>
              </a:rPr>
              <a:t>();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x: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 arguments: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[]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(missing </a:t>
            </a:r>
            <a:r>
              <a:rPr sz="800" spc="10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arg)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10" dirty="0">
                <a:latin typeface="Courier New"/>
                <a:cs typeface="Courier New"/>
              </a:rPr>
              <a:t>foo</a:t>
            </a:r>
            <a:r>
              <a:rPr sz="800" spc="-10" dirty="0">
                <a:latin typeface="Arial"/>
                <a:cs typeface="Arial"/>
              </a:rPr>
              <a:t>(10);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x: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arguments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[10] (correct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number </a:t>
            </a:r>
            <a:r>
              <a:rPr sz="800" spc="9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args)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20" dirty="0">
                <a:latin typeface="Courier New"/>
                <a:cs typeface="Courier New"/>
              </a:rPr>
              <a:t>foo</a:t>
            </a:r>
            <a:r>
              <a:rPr sz="800" spc="-20" dirty="0">
                <a:latin typeface="Arial"/>
                <a:cs typeface="Arial"/>
              </a:rPr>
              <a:t>(10, 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"arg </a:t>
            </a:r>
            <a:r>
              <a:rPr sz="800" spc="35" dirty="0">
                <a:solidFill>
                  <a:srgbClr val="9F20EF"/>
                </a:solidFill>
                <a:latin typeface="Arial"/>
                <a:cs typeface="Arial"/>
              </a:rPr>
              <a:t>2"</a:t>
            </a:r>
            <a:r>
              <a:rPr sz="800" spc="3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x: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arguments: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[10,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"arg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2"]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(extra 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arg)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5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Function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Spread/Rest operator</a:t>
            </a:r>
            <a:r>
              <a:rPr sz="900" spc="110" dirty="0"/>
              <a:t> </a:t>
            </a:r>
            <a:r>
              <a:rPr sz="900" spc="-20" dirty="0"/>
              <a:t>(ES6)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60465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901645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888945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939745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655229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706011"/>
            <a:ext cx="50751" cy="1195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649073"/>
            <a:ext cx="3989704" cy="1303655"/>
          </a:xfrm>
          <a:custGeom>
            <a:avLst/>
            <a:gdLst/>
            <a:ahLst/>
            <a:cxnLst/>
            <a:rect l="l" t="t" r="r" b="b"/>
            <a:pathLst>
              <a:path w="3989704" h="1303655">
                <a:moveTo>
                  <a:pt x="3989652" y="0"/>
                </a:moveTo>
                <a:lnTo>
                  <a:pt x="0" y="0"/>
                </a:lnTo>
                <a:lnTo>
                  <a:pt x="0" y="1252571"/>
                </a:lnTo>
                <a:lnTo>
                  <a:pt x="4008" y="1272296"/>
                </a:lnTo>
                <a:lnTo>
                  <a:pt x="14922" y="1288449"/>
                </a:lnTo>
                <a:lnTo>
                  <a:pt x="31075" y="1299363"/>
                </a:lnTo>
                <a:lnTo>
                  <a:pt x="50800" y="1303371"/>
                </a:lnTo>
                <a:lnTo>
                  <a:pt x="3938852" y="1303371"/>
                </a:lnTo>
                <a:lnTo>
                  <a:pt x="3958576" y="1299363"/>
                </a:lnTo>
                <a:lnTo>
                  <a:pt x="3974729" y="1288449"/>
                </a:lnTo>
                <a:lnTo>
                  <a:pt x="3985644" y="1272296"/>
                </a:lnTo>
                <a:lnTo>
                  <a:pt x="3989652" y="125257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693311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5">
                <a:moveTo>
                  <a:pt x="0" y="1227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6806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6679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6552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44613"/>
            <a:ext cx="2960370" cy="208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5" dirty="0">
                <a:latin typeface="Arial"/>
                <a:cs typeface="Arial"/>
              </a:rPr>
              <a:t>arguments </a:t>
            </a:r>
            <a:r>
              <a:rPr sz="1100" spc="-70" dirty="0">
                <a:latin typeface="Arial"/>
                <a:cs typeface="Arial"/>
              </a:rPr>
              <a:t>now  </a:t>
            </a:r>
            <a:r>
              <a:rPr sz="1100" spc="-65" dirty="0">
                <a:latin typeface="Arial"/>
                <a:cs typeface="Arial"/>
              </a:rPr>
              <a:t>deprecated  </a:t>
            </a:r>
            <a:r>
              <a:rPr sz="1100" spc="-5" dirty="0">
                <a:latin typeface="Arial"/>
                <a:cs typeface="Arial"/>
              </a:rPr>
              <a:t>- </a:t>
            </a:r>
            <a:r>
              <a:rPr sz="1100" spc="-110" dirty="0">
                <a:latin typeface="Arial"/>
                <a:cs typeface="Arial"/>
              </a:rPr>
              <a:t>use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Spread/Rest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operator </a:t>
            </a:r>
            <a:r>
              <a:rPr sz="1100" spc="-75" dirty="0">
                <a:latin typeface="Arial"/>
                <a:cs typeface="Arial"/>
              </a:rPr>
              <a:t>comprises  </a:t>
            </a:r>
            <a:r>
              <a:rPr sz="1100" spc="-45" dirty="0">
                <a:latin typeface="Arial"/>
                <a:cs typeface="Arial"/>
              </a:rPr>
              <a:t>three </a:t>
            </a:r>
            <a:r>
              <a:rPr sz="1100" spc="-50" dirty="0">
                <a:latin typeface="Arial"/>
                <a:cs typeface="Arial"/>
              </a:rPr>
              <a:t>periods </a:t>
            </a:r>
            <a:r>
              <a:rPr sz="1100" spc="25" dirty="0">
                <a:latin typeface="Arial"/>
                <a:cs typeface="Arial"/>
              </a:rPr>
              <a:t>(. </a:t>
            </a:r>
            <a:r>
              <a:rPr sz="1100" spc="-5" dirty="0">
                <a:latin typeface="Arial"/>
                <a:cs typeface="Arial"/>
              </a:rPr>
              <a:t>. .</a:t>
            </a:r>
            <a:r>
              <a:rPr sz="1100" spc="-22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0" dirty="0">
                <a:latin typeface="Arial"/>
                <a:cs typeface="Arial"/>
              </a:rPr>
              <a:t>This </a:t>
            </a:r>
            <a:r>
              <a:rPr sz="1100" spc="-70" dirty="0">
                <a:latin typeface="Arial"/>
                <a:cs typeface="Arial"/>
              </a:rPr>
              <a:t>example </a:t>
            </a:r>
            <a:r>
              <a:rPr sz="1100" spc="-5" dirty="0">
                <a:latin typeface="Arial"/>
                <a:cs typeface="Arial"/>
              </a:rPr>
              <a:t>. . .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b="1" spc="-40" dirty="0">
                <a:latin typeface="Arial"/>
                <a:cs typeface="Arial"/>
              </a:rPr>
              <a:t>rest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operator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25" dirty="0">
                <a:latin typeface="Arial"/>
                <a:cs typeface="Arial"/>
              </a:rPr>
              <a:t>Alternatively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MDN: </a:t>
            </a:r>
            <a:r>
              <a:rPr sz="1100" b="1" spc="-40" dirty="0">
                <a:latin typeface="Arial"/>
                <a:cs typeface="Arial"/>
              </a:rPr>
              <a:t>rest</a:t>
            </a:r>
            <a:r>
              <a:rPr sz="1100" b="1" spc="204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parameters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140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r>
              <a:rPr sz="800" spc="140" dirty="0">
                <a:solidFill>
                  <a:srgbClr val="218A21"/>
                </a:solidFill>
                <a:latin typeface="Arial Unicode MS"/>
                <a:cs typeface="Arial Unicode MS"/>
              </a:rPr>
              <a:t>∗∗</a:t>
            </a:r>
            <a:endParaRPr sz="800">
              <a:latin typeface="Arial Unicode MS"/>
              <a:cs typeface="Arial Unicode MS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Example: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Function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defined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take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variable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number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arguments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120" dirty="0">
                <a:solidFill>
                  <a:srgbClr val="218A21"/>
                </a:solidFill>
                <a:latin typeface="Arial"/>
                <a:cs typeface="Arial"/>
              </a:rPr>
              <a:t>@see   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MDN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rest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parameters</a:t>
            </a:r>
            <a:r>
              <a:rPr sz="800" spc="7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(operator)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55" dirty="0">
                <a:solidFill>
                  <a:srgbClr val="218A21"/>
                </a:solidFill>
                <a:latin typeface="Arial Unicode MS"/>
                <a:cs typeface="Arial Unicode MS"/>
              </a:rPr>
              <a:t>∗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190" dirty="0">
                <a:latin typeface="Courier New"/>
                <a:cs typeface="Courier New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foo</a:t>
            </a:r>
            <a:r>
              <a:rPr sz="800" spc="-20" dirty="0">
                <a:latin typeface="Arial"/>
                <a:cs typeface="Arial"/>
              </a:rPr>
              <a:t>(...</a:t>
            </a:r>
            <a:r>
              <a:rPr sz="800" spc="-20" dirty="0">
                <a:latin typeface="Courier New"/>
                <a:cs typeface="Courier New"/>
              </a:rPr>
              <a:t>args</a:t>
            </a:r>
            <a:r>
              <a:rPr sz="800" spc="-20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args</a:t>
            </a:r>
            <a:r>
              <a:rPr sz="800" spc="-4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30" dirty="0">
                <a:latin typeface="Courier New"/>
                <a:cs typeface="Courier New"/>
              </a:rPr>
              <a:t>foo</a:t>
            </a:r>
            <a:r>
              <a:rPr sz="800" spc="-30" dirty="0">
                <a:latin typeface="Arial"/>
                <a:cs typeface="Arial"/>
              </a:rPr>
              <a:t>( </a:t>
            </a:r>
            <a:r>
              <a:rPr sz="800" spc="-5" dirty="0">
                <a:latin typeface="Arial"/>
                <a:cs typeface="Arial"/>
              </a:rPr>
              <a:t>1, 2, 3, 4, </a:t>
            </a:r>
            <a:r>
              <a:rPr sz="800" spc="15" dirty="0">
                <a:latin typeface="Arial"/>
                <a:cs typeface="Arial"/>
              </a:rPr>
              <a:t>5);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4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[1,2,3,4,5]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6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Function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Spread/Rest operator</a:t>
            </a:r>
            <a:r>
              <a:rPr sz="900" spc="110" dirty="0"/>
              <a:t> </a:t>
            </a:r>
            <a:r>
              <a:rPr sz="900" spc="-20" dirty="0"/>
              <a:t>(ES6)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44877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50536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492667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543467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499349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550134"/>
            <a:ext cx="50751" cy="955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493197"/>
            <a:ext cx="3989704" cy="1062990"/>
          </a:xfrm>
          <a:custGeom>
            <a:avLst/>
            <a:gdLst/>
            <a:ahLst/>
            <a:cxnLst/>
            <a:rect l="l" t="t" r="r" b="b"/>
            <a:pathLst>
              <a:path w="3989704" h="1062989">
                <a:moveTo>
                  <a:pt x="3989652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3938852" y="1062970"/>
                </a:lnTo>
                <a:lnTo>
                  <a:pt x="3958576" y="1058961"/>
                </a:lnTo>
                <a:lnTo>
                  <a:pt x="3974729" y="1048047"/>
                </a:lnTo>
                <a:lnTo>
                  <a:pt x="3985644" y="1031894"/>
                </a:lnTo>
                <a:lnTo>
                  <a:pt x="3989652" y="10121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537434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5247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5120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4993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008799"/>
            <a:ext cx="2881630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Arial"/>
                <a:cs typeface="Arial"/>
              </a:rPr>
              <a:t>Example: 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power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40" dirty="0">
                <a:latin typeface="Arial"/>
                <a:cs typeface="Arial"/>
              </a:rPr>
              <a:t>spread/rest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operator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0" dirty="0">
                <a:latin typeface="Arial"/>
                <a:cs typeface="Arial"/>
              </a:rPr>
              <a:t>This </a:t>
            </a:r>
            <a:r>
              <a:rPr sz="1100" spc="-70" dirty="0">
                <a:latin typeface="Arial"/>
                <a:cs typeface="Arial"/>
              </a:rPr>
              <a:t>example </a:t>
            </a:r>
            <a:r>
              <a:rPr sz="1100" spc="-5" dirty="0">
                <a:latin typeface="Arial"/>
                <a:cs typeface="Arial"/>
              </a:rPr>
              <a:t>. . .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b="1" spc="-75" dirty="0">
                <a:latin typeface="Arial"/>
                <a:cs typeface="Arial"/>
              </a:rPr>
              <a:t>spread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operator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140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r>
              <a:rPr sz="800" spc="140" dirty="0">
                <a:solidFill>
                  <a:srgbClr val="218A21"/>
                </a:solidFill>
                <a:latin typeface="Arial Unicode MS"/>
                <a:cs typeface="Arial Unicode MS"/>
              </a:rPr>
              <a:t>∗∗</a:t>
            </a:r>
            <a:endParaRPr sz="800">
              <a:latin typeface="Arial Unicode MS"/>
              <a:cs typeface="Arial Unicode MS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Example: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assembling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new</a:t>
            </a:r>
            <a:r>
              <a:rPr sz="800" spc="11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array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120" dirty="0">
                <a:solidFill>
                  <a:srgbClr val="218A21"/>
                </a:solidFill>
                <a:latin typeface="Arial"/>
                <a:cs typeface="Arial"/>
              </a:rPr>
              <a:t>@see   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MDN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Spread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operator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55" dirty="0">
                <a:solidFill>
                  <a:srgbClr val="218A21"/>
                </a:solidFill>
                <a:latin typeface="Arial Unicode MS"/>
                <a:cs typeface="Arial Unicode MS"/>
              </a:rPr>
              <a:t>∗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parts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shoulders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latin typeface="Arial"/>
                <a:cs typeface="Arial"/>
              </a:rPr>
              <a:t>,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knees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latin typeface="Arial"/>
                <a:cs typeface="Arial"/>
              </a:rPr>
              <a:t>];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 all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[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head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, </a:t>
            </a:r>
            <a:r>
              <a:rPr sz="800" spc="-30" dirty="0">
                <a:latin typeface="Arial"/>
                <a:cs typeface="Arial"/>
              </a:rPr>
              <a:t>...</a:t>
            </a:r>
            <a:r>
              <a:rPr sz="800" spc="-30" dirty="0">
                <a:latin typeface="Courier New"/>
                <a:cs typeface="Courier New"/>
              </a:rPr>
              <a:t>parts</a:t>
            </a:r>
            <a:r>
              <a:rPr sz="800" spc="-30" dirty="0">
                <a:latin typeface="Arial"/>
                <a:cs typeface="Arial"/>
              </a:rPr>
              <a:t>, </a:t>
            </a:r>
            <a:r>
              <a:rPr sz="800" spc="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and</a:t>
            </a:r>
            <a:r>
              <a:rPr sz="800" spc="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0" dirty="0">
                <a:latin typeface="Arial"/>
                <a:cs typeface="Arial"/>
              </a:rPr>
              <a:t>, 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toes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latin typeface="Arial"/>
                <a:cs typeface="Arial"/>
              </a:rPr>
              <a:t>];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all</a:t>
            </a:r>
            <a:r>
              <a:rPr sz="800" spc="-35" dirty="0">
                <a:latin typeface="Arial"/>
                <a:cs typeface="Arial"/>
              </a:rPr>
              <a:t>); 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//[</a:t>
            </a:r>
            <a:r>
              <a:rPr sz="800" spc="4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head</a:t>
            </a:r>
            <a:r>
              <a:rPr sz="800" spc="4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, </a:t>
            </a:r>
            <a:r>
              <a:rPr sz="800" spc="-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shoulders</a:t>
            </a:r>
            <a:r>
              <a:rPr sz="800" spc="-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, </a:t>
            </a:r>
            <a:r>
              <a:rPr sz="800" spc="-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knees</a:t>
            </a:r>
            <a:r>
              <a:rPr sz="800" spc="-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, </a:t>
            </a:r>
            <a:r>
              <a:rPr sz="800" spc="20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and</a:t>
            </a:r>
            <a:r>
              <a:rPr sz="800" spc="20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,  </a:t>
            </a:r>
            <a:r>
              <a:rPr sz="800" spc="1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toes</a:t>
            </a:r>
            <a:r>
              <a:rPr sz="800" spc="1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];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7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Function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Spread/Rest operator</a:t>
            </a:r>
            <a:r>
              <a:rPr sz="900" spc="110" dirty="0"/>
              <a:t> </a:t>
            </a:r>
            <a:r>
              <a:rPr sz="900" spc="-20" dirty="0"/>
              <a:t>(ES6)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57311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62968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616989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667789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623671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674457"/>
            <a:ext cx="50751" cy="955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617519"/>
            <a:ext cx="3989704" cy="1062990"/>
          </a:xfrm>
          <a:custGeom>
            <a:avLst/>
            <a:gdLst/>
            <a:ahLst/>
            <a:cxnLst/>
            <a:rect l="l" t="t" r="r" b="b"/>
            <a:pathLst>
              <a:path w="3989704" h="1062989">
                <a:moveTo>
                  <a:pt x="3989652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3938852" y="1062970"/>
                </a:lnTo>
                <a:lnTo>
                  <a:pt x="3958576" y="1058961"/>
                </a:lnTo>
                <a:lnTo>
                  <a:pt x="3974729" y="1048047"/>
                </a:lnTo>
                <a:lnTo>
                  <a:pt x="3985644" y="1031894"/>
                </a:lnTo>
                <a:lnTo>
                  <a:pt x="3989652" y="10121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661756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6490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6363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6236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01294"/>
            <a:ext cx="1953260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//Deprecated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arguments hidden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parameter</a:t>
            </a:r>
            <a:endParaRPr sz="800">
              <a:latin typeface="Arial"/>
              <a:cs typeface="Arial"/>
            </a:endParaRPr>
          </a:p>
          <a:p>
            <a:pPr marL="109220" marR="669925" indent="-971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function add </a:t>
            </a:r>
            <a:r>
              <a:rPr sz="800" spc="5" dirty="0">
                <a:latin typeface="Arial"/>
                <a:cs typeface="Arial"/>
              </a:rPr>
              <a:t>(</a:t>
            </a:r>
            <a:r>
              <a:rPr sz="800" spc="5" dirty="0">
                <a:latin typeface="Courier New"/>
                <a:cs typeface="Courier New"/>
              </a:rPr>
              <a:t>x</a:t>
            </a:r>
            <a:r>
              <a:rPr sz="800" spc="5" dirty="0">
                <a:latin typeface="Arial"/>
                <a:cs typeface="Arial"/>
              </a:rPr>
              <a:t>, 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45" dirty="0">
                <a:latin typeface="Courier New"/>
                <a:cs typeface="Courier New"/>
              </a:rPr>
              <a:t>console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log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arguments</a:t>
            </a:r>
            <a:r>
              <a:rPr sz="800" spc="-45" dirty="0">
                <a:latin typeface="Arial"/>
                <a:cs typeface="Arial"/>
              </a:rPr>
              <a:t>);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y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20" dirty="0">
                <a:latin typeface="Courier New"/>
                <a:cs typeface="Courier New"/>
              </a:rPr>
              <a:t>add</a:t>
            </a:r>
            <a:r>
              <a:rPr sz="800" spc="-20" dirty="0">
                <a:latin typeface="Arial"/>
                <a:cs typeface="Arial"/>
              </a:rPr>
              <a:t>(1, </a:t>
            </a:r>
            <a:r>
              <a:rPr sz="800" spc="15" dirty="0">
                <a:latin typeface="Arial"/>
                <a:cs typeface="Arial"/>
              </a:rPr>
              <a:t>2);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[1,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2]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173120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3148380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3135680"/>
            <a:ext cx="114251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3186481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781759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1832546"/>
            <a:ext cx="50751" cy="13158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1775608"/>
            <a:ext cx="3989704" cy="1423670"/>
          </a:xfrm>
          <a:custGeom>
            <a:avLst/>
            <a:gdLst/>
            <a:ahLst/>
            <a:cxnLst/>
            <a:rect l="l" t="t" r="r" b="b"/>
            <a:pathLst>
              <a:path w="3989704" h="1423670">
                <a:moveTo>
                  <a:pt x="3989652" y="0"/>
                </a:moveTo>
                <a:lnTo>
                  <a:pt x="0" y="0"/>
                </a:lnTo>
                <a:lnTo>
                  <a:pt x="0" y="1372772"/>
                </a:lnTo>
                <a:lnTo>
                  <a:pt x="4008" y="1392496"/>
                </a:lnTo>
                <a:lnTo>
                  <a:pt x="14922" y="1408649"/>
                </a:lnTo>
                <a:lnTo>
                  <a:pt x="31075" y="1419564"/>
                </a:lnTo>
                <a:lnTo>
                  <a:pt x="50800" y="1423572"/>
                </a:lnTo>
                <a:lnTo>
                  <a:pt x="3938852" y="1423572"/>
                </a:lnTo>
                <a:lnTo>
                  <a:pt x="3958576" y="1419564"/>
                </a:lnTo>
                <a:lnTo>
                  <a:pt x="3974729" y="1408649"/>
                </a:lnTo>
                <a:lnTo>
                  <a:pt x="3985644" y="1392496"/>
                </a:lnTo>
                <a:lnTo>
                  <a:pt x="3989652" y="1372772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819845"/>
            <a:ext cx="0" cy="1348105"/>
          </a:xfrm>
          <a:custGeom>
            <a:avLst/>
            <a:gdLst/>
            <a:ahLst/>
            <a:cxnLst/>
            <a:rect l="l" t="t" r="r" b="b"/>
            <a:pathLst>
              <a:path h="1348105">
                <a:moveTo>
                  <a:pt x="0" y="13475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8071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7944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7817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1859381"/>
            <a:ext cx="2036445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140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r>
              <a:rPr sz="800" spc="140" dirty="0">
                <a:solidFill>
                  <a:srgbClr val="218A21"/>
                </a:solidFill>
                <a:latin typeface="Arial Unicode MS"/>
                <a:cs typeface="Arial Unicode MS"/>
              </a:rPr>
              <a:t>∗∗</a:t>
            </a:r>
            <a:endParaRPr sz="800">
              <a:latin typeface="Arial Unicode MS"/>
              <a:cs typeface="Arial Unicode MS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ES6 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Using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Spread|Rest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operator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Determine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number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parameters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at</a:t>
            </a:r>
            <a:r>
              <a:rPr sz="800" spc="16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runtime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120" dirty="0">
                <a:solidFill>
                  <a:srgbClr val="218A21"/>
                </a:solidFill>
                <a:latin typeface="Arial"/>
                <a:cs typeface="Arial"/>
              </a:rPr>
              <a:t>@see  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ES6 </a:t>
            </a:r>
            <a:r>
              <a:rPr sz="800" spc="105" dirty="0">
                <a:solidFill>
                  <a:srgbClr val="218A21"/>
                </a:solidFill>
                <a:latin typeface="Arial"/>
                <a:cs typeface="Arial"/>
              </a:rPr>
              <a:t>&amp;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Beyond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page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13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(referenced)</a:t>
            </a:r>
            <a:endParaRPr sz="800">
              <a:latin typeface="Arial"/>
              <a:cs typeface="Arial"/>
            </a:endParaRPr>
          </a:p>
          <a:p>
            <a:pPr marL="60960">
              <a:lnSpc>
                <a:spcPts val="944"/>
              </a:lnSpc>
            </a:pPr>
            <a:r>
              <a:rPr sz="800" spc="155" dirty="0">
                <a:solidFill>
                  <a:srgbClr val="218A21"/>
                </a:solidFill>
                <a:latin typeface="Arial Unicode MS"/>
                <a:cs typeface="Arial Unicode MS"/>
              </a:rPr>
              <a:t>∗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5" dirty="0">
                <a:latin typeface="Courier New"/>
                <a:cs typeface="Courier New"/>
              </a:rPr>
              <a:t>multiply</a:t>
            </a:r>
            <a:r>
              <a:rPr sz="800" spc="-35" dirty="0">
                <a:latin typeface="Arial"/>
                <a:cs typeface="Arial"/>
              </a:rPr>
              <a:t>(...</a:t>
            </a:r>
            <a:r>
              <a:rPr sz="800" spc="-35" dirty="0">
                <a:latin typeface="Courier New"/>
                <a:cs typeface="Courier New"/>
              </a:rPr>
              <a:t>args</a:t>
            </a:r>
            <a:r>
              <a:rPr sz="800" spc="-35" dirty="0">
                <a:latin typeface="Arial"/>
                <a:cs typeface="Arial"/>
              </a:rPr>
              <a:t>)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args</a:t>
            </a:r>
            <a:r>
              <a:rPr sz="800" spc="-4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25" dirty="0">
                <a:latin typeface="Courier New"/>
                <a:cs typeface="Courier New"/>
              </a:rPr>
              <a:t>multiply</a:t>
            </a:r>
            <a:r>
              <a:rPr sz="800" spc="-25" dirty="0">
                <a:latin typeface="Arial"/>
                <a:cs typeface="Arial"/>
              </a:rPr>
              <a:t>(3,4);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[3,</a:t>
            </a:r>
            <a:r>
              <a:rPr sz="800" spc="-9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4]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8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Functions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/>
              <a:t>Invocation</a:t>
            </a:r>
            <a:r>
              <a:rPr sz="900" spc="-40" dirty="0"/>
              <a:t> </a:t>
            </a:r>
            <a:r>
              <a:rPr sz="900" spc="-20" dirty="0"/>
              <a:t>Patterns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739038"/>
            <a:ext cx="2461895" cy="225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latin typeface="Arial"/>
                <a:cs typeface="Arial"/>
              </a:rPr>
              <a:t>Four </a:t>
            </a:r>
            <a:r>
              <a:rPr sz="1100" spc="-20" dirty="0">
                <a:latin typeface="Arial"/>
                <a:cs typeface="Arial"/>
              </a:rPr>
              <a:t>function </a:t>
            </a:r>
            <a:r>
              <a:rPr sz="1100" spc="-30" dirty="0">
                <a:latin typeface="Arial"/>
                <a:cs typeface="Arial"/>
              </a:rPr>
              <a:t>invocation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patterns: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5" dirty="0">
                <a:latin typeface="Arial"/>
                <a:cs typeface="Arial"/>
              </a:rPr>
              <a:t>1.  </a:t>
            </a:r>
            <a:r>
              <a:rPr sz="1100" spc="-25" dirty="0">
                <a:latin typeface="Arial"/>
                <a:cs typeface="Arial"/>
              </a:rPr>
              <a:t>Method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invocation</a:t>
            </a:r>
            <a:endParaRPr sz="11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b="1" spc="-40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1000" spc="-40" dirty="0">
                <a:latin typeface="Arial"/>
                <a:cs typeface="Arial"/>
              </a:rPr>
              <a:t>bound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containing 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  <a:p>
            <a:pPr marL="566420" marR="82550" lvl="1" indent="-16002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20" dirty="0">
                <a:latin typeface="Arial"/>
                <a:cs typeface="Arial"/>
              </a:rPr>
              <a:t>function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35" dirty="0">
                <a:latin typeface="Arial"/>
                <a:cs typeface="Arial"/>
              </a:rPr>
              <a:t>method </a:t>
            </a:r>
            <a:r>
              <a:rPr sz="1000" spc="-5" dirty="0">
                <a:latin typeface="Arial"/>
                <a:cs typeface="Arial"/>
              </a:rPr>
              <a:t>-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35" dirty="0">
                <a:latin typeface="Arial"/>
                <a:cs typeface="Arial"/>
              </a:rPr>
              <a:t>property </a:t>
            </a:r>
            <a:r>
              <a:rPr sz="1000" spc="-20" dirty="0">
                <a:latin typeface="Arial"/>
                <a:cs typeface="Arial"/>
              </a:rPr>
              <a:t>of  </a:t>
            </a:r>
            <a:r>
              <a:rPr sz="1000" spc="-30" dirty="0">
                <a:latin typeface="Arial"/>
                <a:cs typeface="Arial"/>
              </a:rPr>
              <a:t>containing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5" dirty="0">
                <a:latin typeface="Arial"/>
                <a:cs typeface="Arial"/>
              </a:rPr>
              <a:t>2.  </a:t>
            </a:r>
            <a:r>
              <a:rPr sz="1100" spc="-40" dirty="0">
                <a:latin typeface="Arial"/>
                <a:cs typeface="Arial"/>
              </a:rPr>
              <a:t>Function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invocation</a:t>
            </a:r>
            <a:endParaRPr sz="11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b="1" spc="-40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1000" spc="-40" dirty="0">
                <a:latin typeface="Arial"/>
                <a:cs typeface="Arial"/>
              </a:rPr>
              <a:t>bound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35" dirty="0">
                <a:latin typeface="Arial"/>
                <a:cs typeface="Arial"/>
              </a:rPr>
              <a:t>global</a:t>
            </a:r>
            <a:r>
              <a:rPr sz="1000" spc="2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20" dirty="0">
                <a:latin typeface="Arial"/>
                <a:cs typeface="Arial"/>
              </a:rPr>
              <a:t>function </a:t>
            </a:r>
            <a:r>
              <a:rPr sz="1000" spc="-35" dirty="0">
                <a:latin typeface="Arial"/>
                <a:cs typeface="Arial"/>
              </a:rPr>
              <a:t>property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5" dirty="0">
                <a:latin typeface="Arial"/>
                <a:cs typeface="Arial"/>
              </a:rPr>
              <a:t>global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5" dirty="0">
                <a:latin typeface="Arial"/>
                <a:cs typeface="Arial"/>
              </a:rPr>
              <a:t>3.  </a:t>
            </a:r>
            <a:r>
              <a:rPr sz="1100" spc="-40" dirty="0">
                <a:latin typeface="Arial"/>
                <a:cs typeface="Arial"/>
              </a:rPr>
              <a:t>Constructor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invocation</a:t>
            </a:r>
            <a:endParaRPr sz="11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b="1" spc="-40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1000" spc="-40" dirty="0">
                <a:latin typeface="Arial"/>
                <a:cs typeface="Arial"/>
              </a:rPr>
              <a:t>bound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containing 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b="1" spc="-50" dirty="0">
                <a:latin typeface="Arial"/>
                <a:cs typeface="Arial"/>
              </a:rPr>
              <a:t>new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spc="-70" dirty="0">
                <a:latin typeface="Arial"/>
                <a:cs typeface="Arial"/>
              </a:rPr>
              <a:t>used:  </a:t>
            </a:r>
            <a:r>
              <a:rPr sz="1000" spc="-20" dirty="0">
                <a:latin typeface="Arial"/>
                <a:cs typeface="Arial"/>
              </a:rPr>
              <a:t>this </a:t>
            </a:r>
            <a:r>
              <a:rPr sz="1000" spc="-40" dirty="0">
                <a:latin typeface="Arial"/>
                <a:cs typeface="Arial"/>
              </a:rPr>
              <a:t>bound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global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5" dirty="0">
                <a:latin typeface="Arial"/>
                <a:cs typeface="Arial"/>
              </a:rPr>
              <a:t>4.  Apply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invocation</a:t>
            </a:r>
            <a:endParaRPr sz="1100">
              <a:latin typeface="Arial"/>
              <a:cs typeface="Arial"/>
            </a:endParaRPr>
          </a:p>
          <a:p>
            <a:pPr marL="566420" lvl="1" indent="-16002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40" dirty="0">
                <a:latin typeface="Arial"/>
                <a:cs typeface="Arial"/>
              </a:rPr>
              <a:t>Outside </a:t>
            </a:r>
            <a:r>
              <a:rPr sz="1000" spc="-65" dirty="0">
                <a:latin typeface="Arial"/>
                <a:cs typeface="Arial"/>
              </a:rPr>
              <a:t>course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scope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6381" y="633844"/>
            <a:ext cx="1463040" cy="82550"/>
          </a:xfrm>
          <a:custGeom>
            <a:avLst/>
            <a:gdLst/>
            <a:ahLst/>
            <a:cxnLst/>
            <a:rect l="l" t="t" r="r" b="b"/>
            <a:pathLst>
              <a:path w="1463039" h="82550">
                <a:moveTo>
                  <a:pt x="141164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1462442" y="82384"/>
                </a:lnTo>
                <a:lnTo>
                  <a:pt x="1462442" y="50800"/>
                </a:lnTo>
                <a:lnTo>
                  <a:pt x="1458434" y="31075"/>
                </a:lnTo>
                <a:lnTo>
                  <a:pt x="1447520" y="14922"/>
                </a:lnTo>
                <a:lnTo>
                  <a:pt x="1431367" y="4008"/>
                </a:lnTo>
                <a:lnTo>
                  <a:pt x="141164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7182" y="193081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3" y="1918118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7982" y="1968919"/>
            <a:ext cx="131004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4" y="684403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4" y="735185"/>
            <a:ext cx="50775" cy="1195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6381" y="678247"/>
            <a:ext cx="1463040" cy="1303655"/>
          </a:xfrm>
          <a:custGeom>
            <a:avLst/>
            <a:gdLst/>
            <a:ahLst/>
            <a:cxnLst/>
            <a:rect l="l" t="t" r="r" b="b"/>
            <a:pathLst>
              <a:path w="1463039" h="1303655">
                <a:moveTo>
                  <a:pt x="1462442" y="0"/>
                </a:moveTo>
                <a:lnTo>
                  <a:pt x="0" y="0"/>
                </a:lnTo>
                <a:lnTo>
                  <a:pt x="0" y="1252571"/>
                </a:lnTo>
                <a:lnTo>
                  <a:pt x="4008" y="1272296"/>
                </a:lnTo>
                <a:lnTo>
                  <a:pt x="14922" y="1288449"/>
                </a:lnTo>
                <a:lnTo>
                  <a:pt x="31075" y="1299363"/>
                </a:lnTo>
                <a:lnTo>
                  <a:pt x="50800" y="1303371"/>
                </a:lnTo>
                <a:lnTo>
                  <a:pt x="1411642" y="1303371"/>
                </a:lnTo>
                <a:lnTo>
                  <a:pt x="1431367" y="1299363"/>
                </a:lnTo>
                <a:lnTo>
                  <a:pt x="1447520" y="1288449"/>
                </a:lnTo>
                <a:lnTo>
                  <a:pt x="1458434" y="1272296"/>
                </a:lnTo>
                <a:lnTo>
                  <a:pt x="1462442" y="1252571"/>
                </a:lnTo>
                <a:lnTo>
                  <a:pt x="146244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4" y="722485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5">
                <a:moveTo>
                  <a:pt x="0" y="1227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4" y="7097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4" y="6970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4" y="6843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94482" y="762025"/>
            <a:ext cx="1311275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anObject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50" dirty="0">
                <a:latin typeface="Courier New"/>
                <a:cs typeface="Courier New"/>
              </a:rPr>
              <a:t>value</a:t>
            </a:r>
            <a:r>
              <a:rPr sz="800" spc="-50" dirty="0">
                <a:latin typeface="Arial"/>
                <a:cs typeface="Arial"/>
              </a:rPr>
              <a:t>: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0,</a:t>
            </a:r>
            <a:endParaRPr sz="800">
              <a:latin typeface="Arial"/>
              <a:cs typeface="Arial"/>
            </a:endParaRPr>
          </a:p>
          <a:p>
            <a:pPr marL="205740" marR="5080" indent="-97155">
              <a:lnSpc>
                <a:spcPts val="950"/>
              </a:lnSpc>
              <a:spcBef>
                <a:spcPts val="30"/>
              </a:spcBef>
            </a:pPr>
            <a:r>
              <a:rPr sz="800" spc="-55" dirty="0">
                <a:latin typeface="Courier New"/>
                <a:cs typeface="Courier New"/>
              </a:rPr>
              <a:t>increment</a:t>
            </a:r>
            <a:r>
              <a:rPr sz="800" spc="-55" dirty="0">
                <a:latin typeface="Arial"/>
                <a:cs typeface="Arial"/>
              </a:rPr>
              <a:t>: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60" dirty="0">
                <a:latin typeface="Arial"/>
                <a:cs typeface="Arial"/>
              </a:rPr>
              <a:t>()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value</a:t>
            </a:r>
            <a:r>
              <a:rPr sz="800" spc="-39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+= </a:t>
            </a:r>
            <a:r>
              <a:rPr sz="800" spc="-5" dirty="0">
                <a:latin typeface="Arial"/>
                <a:cs typeface="Arial"/>
              </a:rPr>
              <a:t>1;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4482" y="1603413"/>
            <a:ext cx="108331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method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invocation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anObject</a:t>
            </a:r>
            <a:r>
              <a:rPr sz="800" spc="10" dirty="0">
                <a:latin typeface="Arial"/>
                <a:cs typeface="Arial"/>
              </a:rPr>
              <a:t>.</a:t>
            </a:r>
            <a:r>
              <a:rPr sz="800" spc="-60" dirty="0">
                <a:latin typeface="Courier New"/>
                <a:cs typeface="Courier New"/>
              </a:rPr>
              <a:t>incremen</a:t>
            </a:r>
            <a:r>
              <a:rPr sz="800" spc="-65" dirty="0">
                <a:latin typeface="Courier New"/>
                <a:cs typeface="Courier New"/>
              </a:rPr>
              <a:t>t</a:t>
            </a:r>
            <a:r>
              <a:rPr sz="800" spc="45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56381" y="2019668"/>
            <a:ext cx="1463040" cy="82550"/>
          </a:xfrm>
          <a:custGeom>
            <a:avLst/>
            <a:gdLst/>
            <a:ahLst/>
            <a:cxnLst/>
            <a:rect l="l" t="t" r="r" b="b"/>
            <a:pathLst>
              <a:path w="1463039" h="82550">
                <a:moveTo>
                  <a:pt x="141164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1462442" y="82384"/>
                </a:lnTo>
                <a:lnTo>
                  <a:pt x="1462442" y="50800"/>
                </a:lnTo>
                <a:lnTo>
                  <a:pt x="1458434" y="31075"/>
                </a:lnTo>
                <a:lnTo>
                  <a:pt x="1447520" y="14922"/>
                </a:lnTo>
                <a:lnTo>
                  <a:pt x="1431367" y="4008"/>
                </a:lnTo>
                <a:lnTo>
                  <a:pt x="141164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7182" y="3076257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5323" y="3063557"/>
            <a:ext cx="114276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57982" y="3114357"/>
            <a:ext cx="131004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8824" y="2070239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8824" y="2121025"/>
            <a:ext cx="50775" cy="9552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6381" y="2064087"/>
            <a:ext cx="1463040" cy="1062990"/>
          </a:xfrm>
          <a:custGeom>
            <a:avLst/>
            <a:gdLst/>
            <a:ahLst/>
            <a:cxnLst/>
            <a:rect l="l" t="t" r="r" b="b"/>
            <a:pathLst>
              <a:path w="1463039" h="1062989">
                <a:moveTo>
                  <a:pt x="1462442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1411642" y="1062970"/>
                </a:lnTo>
                <a:lnTo>
                  <a:pt x="1431367" y="1058961"/>
                </a:lnTo>
                <a:lnTo>
                  <a:pt x="1447520" y="1048047"/>
                </a:lnTo>
                <a:lnTo>
                  <a:pt x="1458434" y="1031894"/>
                </a:lnTo>
                <a:lnTo>
                  <a:pt x="1462442" y="1012169"/>
                </a:lnTo>
                <a:lnTo>
                  <a:pt x="146244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24" y="2108324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24" y="20956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8824" y="20829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18824" y="20702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94482" y="2147862"/>
            <a:ext cx="11487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value</a:t>
            </a:r>
            <a:r>
              <a:rPr sz="800" spc="-24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endParaRPr sz="800">
              <a:latin typeface="Arial"/>
              <a:cs typeface="Arial"/>
            </a:endParaRPr>
          </a:p>
          <a:p>
            <a:pPr marL="109220" marR="5080" indent="-971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0" dirty="0">
                <a:latin typeface="Courier New"/>
                <a:cs typeface="Courier New"/>
              </a:rPr>
              <a:t>increment</a:t>
            </a:r>
            <a:r>
              <a:rPr sz="800" spc="-40" dirty="0">
                <a:latin typeface="Arial"/>
                <a:cs typeface="Arial"/>
              </a:rPr>
              <a:t>()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value</a:t>
            </a:r>
            <a:r>
              <a:rPr sz="800" spc="-39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+= </a:t>
            </a:r>
            <a:r>
              <a:rPr sz="800" spc="-5" dirty="0">
                <a:latin typeface="Arial"/>
                <a:cs typeface="Arial"/>
              </a:rPr>
              <a:t>1;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94482" y="2748851"/>
            <a:ext cx="10312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invocation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35" dirty="0">
                <a:latin typeface="Courier New"/>
                <a:cs typeface="Courier New"/>
              </a:rPr>
              <a:t>increment</a:t>
            </a:r>
            <a:r>
              <a:rPr sz="800" spc="-35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9</a:t>
            </a:fld>
            <a:r>
              <a:rPr spc="40" dirty="0"/>
              <a:t>/3</a:t>
            </a:r>
            <a:r>
              <a:rPr spc="-15" dirty="0"/>
              <a:t>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1823</Words>
  <Application>Microsoft Macintosh PowerPoint</Application>
  <PresentationFormat>Custom</PresentationFormat>
  <Paragraphs>394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 Unicode MS</vt:lpstr>
      <vt:lpstr>Calibri</vt:lpstr>
      <vt:lpstr>Courier New</vt:lpstr>
      <vt:lpstr>Helvetica Neue</vt:lpstr>
      <vt:lpstr>Times New Roman</vt:lpstr>
      <vt:lpstr>Arial</vt:lpstr>
      <vt:lpstr>Office Theme</vt:lpstr>
      <vt:lpstr>JavaScript Introduction Topics discussed</vt:lpstr>
      <vt:lpstr>JavaScript Functions</vt:lpstr>
      <vt:lpstr>JavaScript Function has  four parts</vt:lpstr>
      <vt:lpstr>Function Hidden parameters</vt:lpstr>
      <vt:lpstr>Function Rules  re function arguments</vt:lpstr>
      <vt:lpstr>Function Spread/Rest operator (ES6)</vt:lpstr>
      <vt:lpstr>Function Spread/Rest operator (ES6)</vt:lpstr>
      <vt:lpstr>Function Spread/Rest operator (ES6)</vt:lpstr>
      <vt:lpstr>Functions Invocation Patterns</vt:lpstr>
      <vt:lpstr>JavaScript this binding</vt:lpstr>
      <vt:lpstr>JavaScript this binding</vt:lpstr>
      <vt:lpstr>JavaScript</vt:lpstr>
      <vt:lpstr>JavaScript =&gt; arrow function</vt:lpstr>
      <vt:lpstr>JavaScript anonymous  function:  value of its property name  is empty string</vt:lpstr>
      <vt:lpstr>JavaScript named function</vt:lpstr>
      <vt:lpstr>JavaScript anonymous function</vt:lpstr>
      <vt:lpstr>JavaScript this binding</vt:lpstr>
      <vt:lpstr>JavaScript</vt:lpstr>
      <vt:lpstr>JavaScript this binding</vt:lpstr>
      <vt:lpstr>JavaScript</vt:lpstr>
      <vt:lpstr>JavaScript</vt:lpstr>
      <vt:lpstr>JavaScript Passing  function as  function argument</vt:lpstr>
      <vt:lpstr>Functions Which to use?  Function expression  or function  statement</vt:lpstr>
      <vt:lpstr>Functions</vt:lpstr>
      <vt:lpstr>Functions Example use  arrow function as  function parameter</vt:lpstr>
      <vt:lpstr>Functions Example use  arrow function as  function parameter</vt:lpstr>
      <vt:lpstr>Functions Example use  arrow function as  function parameter</vt:lpstr>
      <vt:lpstr>Summary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Lecture 3b (Some language features)</dc:title>
  <dc:creator>Waterford Institute of Technology</dc:creator>
  <cp:lastModifiedBy>Eamonn Deleastar</cp:lastModifiedBy>
  <cp:revision>3</cp:revision>
  <dcterms:created xsi:type="dcterms:W3CDTF">2016-07-11T10:48:55Z</dcterms:created>
  <dcterms:modified xsi:type="dcterms:W3CDTF">2016-09-10T09:29:13Z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2016-06-10T00:00:00Z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2016-07-11T00:00:00Z</vt:filetime>
  </property>
</Properties>
</file>