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0"/>
    <p:restoredTop sz="94662"/>
  </p:normalViewPr>
  <p:slideViewPr>
    <p:cSldViewPr>
      <p:cViewPr>
        <p:scale>
          <a:sx n="208" d="100"/>
          <a:sy n="208" d="100"/>
        </p:scale>
        <p:origin x="3088" y="13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7304" y="978024"/>
            <a:ext cx="1715135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137399"/>
            <a:ext cx="3915511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61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Relationship Id="rId9" Type="http://schemas.openxmlformats.org/officeDocument/2006/relationships/image" Target="../media/image25.png"/><Relationship Id="rId10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2.png"/><Relationship Id="rId7" Type="http://schemas.openxmlformats.org/officeDocument/2006/relationships/hyperlink" Target="http://eloquentjavascript.net/Eloquent_JavaScript.pdf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3.png"/><Relationship Id="rId7" Type="http://schemas.openxmlformats.org/officeDocument/2006/relationships/hyperlink" Target="http://www.w3schools.com/js/js_function_closures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Introduction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Topics </a:t>
            </a:r>
            <a:r>
              <a:rPr sz="900" spc="-60" dirty="0"/>
              <a:t>discussed  </a:t>
            </a:r>
            <a:r>
              <a:rPr sz="900" spc="-5" dirty="0"/>
              <a:t>this</a:t>
            </a:r>
            <a:r>
              <a:rPr sz="900" spc="45" dirty="0"/>
              <a:t> </a:t>
            </a:r>
            <a:r>
              <a:rPr sz="900" spc="-25" dirty="0"/>
              <a:t>presentation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513179"/>
            <a:ext cx="61785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85" dirty="0">
                <a:latin typeface="Arial"/>
                <a:cs typeface="Arial"/>
              </a:rPr>
              <a:t>Scope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Closure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Global</a:t>
            </a:r>
            <a:r>
              <a:rPr spc="-5" dirty="0"/>
              <a:t> </a:t>
            </a:r>
            <a:r>
              <a:rPr spc="-40" dirty="0"/>
              <a:t>Abatement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spc="-20" dirty="0"/>
              <a:t>Immediately </a:t>
            </a:r>
            <a:r>
              <a:rPr sz="900" spc="-35" dirty="0"/>
              <a:t>Invoked </a:t>
            </a:r>
            <a:r>
              <a:rPr sz="900" spc="-20" dirty="0"/>
              <a:t>Function </a:t>
            </a:r>
            <a:r>
              <a:rPr sz="900" spc="-45" dirty="0"/>
              <a:t>Expression  </a:t>
            </a:r>
            <a:r>
              <a:rPr sz="900" dirty="0"/>
              <a:t> </a:t>
            </a:r>
            <a:r>
              <a:rPr sz="900" spc="10" dirty="0"/>
              <a:t>(IIFE)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445501"/>
            <a:ext cx="23539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code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here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objects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declared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here 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not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visible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outside</a:t>
            </a:r>
            <a:r>
              <a:rPr sz="800" spc="114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function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0" dirty="0">
                <a:latin typeface="Arial"/>
                <a:cs typeface="Arial"/>
              </a:rPr>
              <a:t>}());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Global</a:t>
            </a:r>
            <a:r>
              <a:rPr spc="-5" dirty="0"/>
              <a:t> </a:t>
            </a:r>
            <a:r>
              <a:rPr spc="-40" dirty="0"/>
              <a:t>Abatement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spc="-20" dirty="0"/>
              <a:t>Immediately </a:t>
            </a:r>
            <a:r>
              <a:rPr sz="900" spc="-35" dirty="0"/>
              <a:t>Invoked </a:t>
            </a:r>
            <a:r>
              <a:rPr sz="900" spc="-20" dirty="0"/>
              <a:t>Function </a:t>
            </a:r>
            <a:r>
              <a:rPr sz="900" spc="-45" dirty="0"/>
              <a:t>Expression  </a:t>
            </a:r>
            <a:r>
              <a:rPr sz="900" dirty="0"/>
              <a:t> </a:t>
            </a:r>
            <a:r>
              <a:rPr sz="900" spc="10" dirty="0"/>
              <a:t>(IIFE)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872210"/>
            <a:ext cx="3888130" cy="1884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Global</a:t>
            </a:r>
            <a:r>
              <a:rPr spc="-5" dirty="0"/>
              <a:t> </a:t>
            </a:r>
            <a:r>
              <a:rPr spc="-40" dirty="0"/>
              <a:t>Abatement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IIFE pattern </a:t>
            </a:r>
            <a:r>
              <a:rPr sz="900" spc="-65" dirty="0"/>
              <a:t>used  </a:t>
            </a:r>
            <a:r>
              <a:rPr sz="900" spc="-10" dirty="0"/>
              <a:t>for </a:t>
            </a:r>
            <a:r>
              <a:rPr sz="900" spc="-25" dirty="0"/>
              <a:t>global</a:t>
            </a:r>
            <a:r>
              <a:rPr sz="900" spc="185" dirty="0"/>
              <a:t> </a:t>
            </a:r>
            <a:r>
              <a:rPr sz="900" spc="-30" dirty="0"/>
              <a:t>abatement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20" dirty="0"/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head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10" dirty="0"/>
              <a:t>&lt;</a:t>
            </a:r>
            <a:r>
              <a:rPr sz="800" spc="-10" dirty="0">
                <a:latin typeface="Courier New"/>
                <a:cs typeface="Courier New"/>
              </a:rPr>
              <a:t>meta</a:t>
            </a:r>
            <a:r>
              <a:rPr sz="800" spc="-285" dirty="0">
                <a:latin typeface="Courier New"/>
                <a:cs typeface="Courier New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charset</a:t>
            </a:r>
            <a:r>
              <a:rPr sz="800" spc="25" dirty="0"/>
              <a:t>=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solidFill>
                  <a:srgbClr val="9F20EF"/>
                </a:solidFill>
              </a:rPr>
              <a:t>UTF</a:t>
            </a:r>
            <a:r>
              <a:rPr sz="800" i="1" spc="25" dirty="0">
                <a:solidFill>
                  <a:srgbClr val="9F20EF"/>
                </a:solidFill>
                <a:latin typeface="Arial"/>
                <a:cs typeface="Arial"/>
              </a:rPr>
              <a:t>−</a:t>
            </a:r>
            <a:r>
              <a:rPr sz="800" spc="25" dirty="0">
                <a:solidFill>
                  <a:srgbClr val="9F20EF"/>
                </a:solidFill>
              </a:rPr>
              <a:t>8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/>
              <a:t>&gt;</a:t>
            </a:r>
            <a:endParaRPr sz="800">
              <a:latin typeface="Arial Unicode MS"/>
              <a:cs typeface="Arial Unicode MS"/>
            </a:endParaRPr>
          </a:p>
          <a:p>
            <a:pPr marL="205740">
              <a:lnSpc>
                <a:spcPts val="944"/>
              </a:lnSpc>
            </a:pPr>
            <a:r>
              <a:rPr sz="800" spc="-15" dirty="0"/>
              <a:t>&lt;</a:t>
            </a:r>
            <a:r>
              <a:rPr sz="800" spc="-15" dirty="0">
                <a:latin typeface="Courier New"/>
                <a:cs typeface="Courier New"/>
              </a:rPr>
              <a:t>title</a:t>
            </a:r>
            <a:r>
              <a:rPr sz="800" spc="-15" dirty="0"/>
              <a:t>&gt;</a:t>
            </a:r>
            <a:r>
              <a:rPr sz="800" spc="-15" dirty="0">
                <a:latin typeface="Courier New"/>
                <a:cs typeface="Courier New"/>
              </a:rPr>
              <a:t>AbateGlobals</a:t>
            </a:r>
            <a:r>
              <a:rPr sz="800" spc="-15" dirty="0"/>
              <a:t>&lt;/</a:t>
            </a:r>
            <a:r>
              <a:rPr sz="800" spc="-15" dirty="0">
                <a:latin typeface="Courier New"/>
                <a:cs typeface="Courier New"/>
              </a:rPr>
              <a:t>title</a:t>
            </a:r>
            <a:r>
              <a:rPr sz="800" spc="-15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head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25" dirty="0"/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button </a:t>
            </a:r>
            <a:r>
              <a:rPr sz="800" spc="15" dirty="0">
                <a:latin typeface="Courier New"/>
                <a:cs typeface="Courier New"/>
              </a:rPr>
              <a:t>type</a:t>
            </a:r>
            <a:r>
              <a:rPr sz="800" spc="15" dirty="0"/>
              <a:t>=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</a:rPr>
              <a:t>button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dirty="0">
                <a:latin typeface="Courier New"/>
                <a:cs typeface="Courier New"/>
              </a:rPr>
              <a:t>onclick</a:t>
            </a:r>
            <a:r>
              <a:rPr sz="800" dirty="0"/>
              <a:t>=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</a:rPr>
              <a:t>clickMe()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/>
              <a:t>&gt;</a:t>
            </a:r>
            <a:r>
              <a:rPr sz="800" dirty="0">
                <a:latin typeface="Courier New"/>
                <a:cs typeface="Courier New"/>
              </a:rPr>
              <a:t>Click</a:t>
            </a:r>
            <a:r>
              <a:rPr sz="800" spc="-350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Me</a:t>
            </a:r>
            <a:r>
              <a:rPr sz="800" spc="10" dirty="0"/>
              <a:t>&lt;/</a:t>
            </a:r>
            <a:r>
              <a:rPr sz="800" spc="10" dirty="0">
                <a:latin typeface="Courier New"/>
                <a:cs typeface="Courier New"/>
              </a:rPr>
              <a:t>button</a:t>
            </a:r>
            <a:r>
              <a:rPr sz="800" spc="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-25" dirty="0"/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17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src</a:t>
            </a:r>
            <a:r>
              <a:rPr sz="800" spc="10" dirty="0"/>
              <a:t>=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solidFill>
                  <a:srgbClr val="9F20EF"/>
                </a:solidFill>
              </a:rPr>
              <a:t>abateglobals.js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/>
              <a:t>&gt;&lt;/</a:t>
            </a:r>
            <a:r>
              <a:rPr sz="800" spc="10" dirty="0">
                <a:latin typeface="Courier New"/>
                <a:cs typeface="Courier New"/>
              </a:rPr>
              <a:t>script</a:t>
            </a:r>
            <a:r>
              <a:rPr sz="800" spc="1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spc="50" dirty="0"/>
              <a:t>&lt;/</a:t>
            </a:r>
            <a:r>
              <a:rPr sz="800" spc="50" dirty="0">
                <a:latin typeface="Courier New"/>
                <a:cs typeface="Courier New"/>
              </a:rPr>
              <a:t>html</a:t>
            </a:r>
            <a:r>
              <a:rPr sz="800" spc="50" dirty="0"/>
              <a:t>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Global</a:t>
            </a:r>
            <a:r>
              <a:rPr spc="-5" dirty="0"/>
              <a:t> </a:t>
            </a:r>
            <a:r>
              <a:rPr spc="-40" dirty="0"/>
              <a:t>Abatement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IIFE pattern </a:t>
            </a:r>
            <a:r>
              <a:rPr sz="900" spc="-65" dirty="0"/>
              <a:t>used  </a:t>
            </a:r>
            <a:r>
              <a:rPr sz="900" spc="-10" dirty="0"/>
              <a:t>for </a:t>
            </a:r>
            <a:r>
              <a:rPr sz="900" spc="-25" dirty="0"/>
              <a:t>global</a:t>
            </a:r>
            <a:r>
              <a:rPr sz="900" spc="185" dirty="0"/>
              <a:t> </a:t>
            </a:r>
            <a:r>
              <a:rPr sz="900" spc="-30" dirty="0"/>
              <a:t>abatement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977976"/>
            <a:ext cx="2480945" cy="157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Function </a:t>
            </a:r>
            <a:r>
              <a:rPr sz="1100" i="1" spc="-30" dirty="0">
                <a:latin typeface="Arial"/>
                <a:cs typeface="Arial"/>
              </a:rPr>
              <a:t>clickMe </a:t>
            </a:r>
            <a:r>
              <a:rPr sz="1100" spc="-60" dirty="0">
                <a:latin typeface="Arial"/>
                <a:cs typeface="Arial"/>
              </a:rPr>
              <a:t>invoked on </a:t>
            </a:r>
            <a:r>
              <a:rPr sz="1100" spc="-10" dirty="0">
                <a:latin typeface="Arial"/>
                <a:cs typeface="Arial"/>
              </a:rPr>
              <a:t>button 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press:</a:t>
            </a:r>
            <a:endParaRPr sz="1100">
              <a:latin typeface="Arial"/>
              <a:cs typeface="Arial"/>
            </a:endParaRPr>
          </a:p>
          <a:p>
            <a:pPr marL="109220" marR="1402715" indent="-97155">
              <a:lnSpc>
                <a:spcPts val="950"/>
              </a:lnSpc>
              <a:spcBef>
                <a:spcPts val="565"/>
              </a:spcBef>
            </a:pP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150" dirty="0">
                <a:latin typeface="Courier New"/>
                <a:cs typeface="Courier New"/>
              </a:rPr>
              <a:t>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context</a:t>
            </a:r>
            <a:r>
              <a:rPr sz="800" spc="-3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bar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55" dirty="0">
                <a:latin typeface="Courier New"/>
                <a:cs typeface="Courier New"/>
              </a:rPr>
              <a:t>context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clickMe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25" dirty="0">
                <a:latin typeface="Courier New"/>
                <a:cs typeface="Courier New"/>
              </a:rPr>
              <a:t>alert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hey, </a:t>
            </a:r>
            <a:r>
              <a:rPr sz="800" spc="60" dirty="0">
                <a:solidFill>
                  <a:srgbClr val="9F20EF"/>
                </a:solidFill>
                <a:latin typeface="Arial"/>
                <a:cs typeface="Arial"/>
              </a:rPr>
              <a:t>it\</a:t>
            </a:r>
            <a:r>
              <a:rPr sz="800" spc="6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60" dirty="0">
                <a:solidFill>
                  <a:srgbClr val="9F20EF"/>
                </a:solidFill>
                <a:latin typeface="Arial"/>
                <a:cs typeface="Arial"/>
              </a:rPr>
              <a:t>s</a:t>
            </a:r>
            <a:r>
              <a:rPr sz="800" spc="12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me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foo</a:t>
            </a:r>
            <a:r>
              <a:rPr sz="800" spc="-1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15" dirty="0">
                <a:latin typeface="Courier New"/>
                <a:cs typeface="Courier New"/>
              </a:rPr>
              <a:t>alert</a:t>
            </a:r>
            <a:r>
              <a:rPr sz="800" spc="-15" dirty="0">
                <a:latin typeface="Arial"/>
                <a:cs typeface="Arial"/>
              </a:rPr>
              <a:t>(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in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foo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70" dirty="0">
                <a:latin typeface="Arial"/>
                <a:cs typeface="Arial"/>
              </a:rPr>
              <a:t>}());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jQuery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IIFE </a:t>
            </a:r>
            <a:r>
              <a:rPr sz="900" spc="-40" dirty="0"/>
              <a:t>and </a:t>
            </a:r>
            <a:r>
              <a:rPr sz="900" spc="-25" dirty="0"/>
              <a:t>document </a:t>
            </a:r>
            <a:r>
              <a:rPr sz="900" spc="-40" dirty="0"/>
              <a:t>ready </a:t>
            </a:r>
            <a:r>
              <a:rPr sz="900" spc="100" dirty="0"/>
              <a:t> </a:t>
            </a:r>
            <a:r>
              <a:rPr sz="900" spc="-10" dirty="0"/>
              <a:t>interaction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132496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30927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29657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34737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183068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33846"/>
            <a:ext cx="50751" cy="1075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176908"/>
            <a:ext cx="3989704" cy="1183640"/>
          </a:xfrm>
          <a:custGeom>
            <a:avLst/>
            <a:gdLst/>
            <a:ahLst/>
            <a:cxnLst/>
            <a:rect l="l" t="t" r="r" b="b"/>
            <a:pathLst>
              <a:path w="3989704" h="1183639">
                <a:moveTo>
                  <a:pt x="3989652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3938852" y="1183170"/>
                </a:lnTo>
                <a:lnTo>
                  <a:pt x="3958576" y="1179162"/>
                </a:lnTo>
                <a:lnTo>
                  <a:pt x="3974729" y="1168248"/>
                </a:lnTo>
                <a:lnTo>
                  <a:pt x="3985644" y="1152095"/>
                </a:lnTo>
                <a:lnTo>
                  <a:pt x="3989652" y="1132370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221145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208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195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830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291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45" dirty="0"/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60" dirty="0"/>
              <a:t>()</a:t>
            </a:r>
            <a:r>
              <a:rPr sz="800" spc="45" dirty="0"/>
              <a:t> </a:t>
            </a:r>
            <a:r>
              <a:rPr sz="800" spc="155" dirty="0"/>
              <a:t>{</a:t>
            </a:r>
            <a:r>
              <a:rPr sz="800" spc="45" dirty="0"/>
              <a:t> </a:t>
            </a:r>
            <a:r>
              <a:rPr sz="800" spc="200" dirty="0">
                <a:solidFill>
                  <a:srgbClr val="218A21"/>
                </a:solidFill>
              </a:rPr>
              <a:t>//</a:t>
            </a:r>
            <a:r>
              <a:rPr sz="800" spc="45" dirty="0">
                <a:solidFill>
                  <a:srgbClr val="218A21"/>
                </a:solidFill>
              </a:rPr>
              <a:t> </a:t>
            </a:r>
            <a:r>
              <a:rPr sz="800" spc="190" dirty="0">
                <a:solidFill>
                  <a:srgbClr val="218A21"/>
                </a:solidFill>
              </a:rPr>
              <a:t>&lt;=</a:t>
            </a:r>
            <a:r>
              <a:rPr sz="800" spc="45" dirty="0">
                <a:solidFill>
                  <a:srgbClr val="218A21"/>
                </a:solidFill>
              </a:rPr>
              <a:t> </a:t>
            </a:r>
            <a:r>
              <a:rPr sz="800" dirty="0">
                <a:solidFill>
                  <a:srgbClr val="218A21"/>
                </a:solidFill>
              </a:rPr>
              <a:t>IIFE</a:t>
            </a:r>
            <a:endParaRPr sz="800">
              <a:latin typeface="Courier New"/>
              <a:cs typeface="Courier New"/>
            </a:endParaRPr>
          </a:p>
          <a:p>
            <a:pPr marL="10922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</a:rPr>
              <a:t>// </a:t>
            </a:r>
            <a:r>
              <a:rPr sz="800" spc="5" dirty="0">
                <a:solidFill>
                  <a:srgbClr val="218A21"/>
                </a:solidFill>
              </a:rPr>
              <a:t>Do </a:t>
            </a:r>
            <a:r>
              <a:rPr sz="800" spc="-10" dirty="0">
                <a:solidFill>
                  <a:srgbClr val="218A21"/>
                </a:solidFill>
              </a:rPr>
              <a:t>something </a:t>
            </a:r>
            <a:r>
              <a:rPr sz="800" spc="25" dirty="0">
                <a:solidFill>
                  <a:srgbClr val="218A21"/>
                </a:solidFill>
              </a:rPr>
              <a:t>that </a:t>
            </a:r>
            <a:r>
              <a:rPr sz="800" dirty="0">
                <a:solidFill>
                  <a:srgbClr val="218A21"/>
                </a:solidFill>
              </a:rPr>
              <a:t>doesn</a:t>
            </a:r>
            <a:r>
              <a:rPr sz="800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218A21"/>
                </a:solidFill>
              </a:rPr>
              <a:t>t </a:t>
            </a:r>
            <a:r>
              <a:rPr sz="800" spc="-20" dirty="0">
                <a:solidFill>
                  <a:srgbClr val="218A21"/>
                </a:solidFill>
              </a:rPr>
              <a:t>require </a:t>
            </a:r>
            <a:r>
              <a:rPr sz="800" spc="35" dirty="0">
                <a:solidFill>
                  <a:srgbClr val="218A21"/>
                </a:solidFill>
              </a:rPr>
              <a:t>DOM </a:t>
            </a:r>
            <a:r>
              <a:rPr sz="800" spc="25" dirty="0">
                <a:solidFill>
                  <a:srgbClr val="218A21"/>
                </a:solidFill>
              </a:rPr>
              <a:t>to </a:t>
            </a:r>
            <a:r>
              <a:rPr sz="800" spc="-30" dirty="0">
                <a:solidFill>
                  <a:srgbClr val="218A21"/>
                </a:solidFill>
              </a:rPr>
              <a:t>be </a:t>
            </a:r>
            <a:r>
              <a:rPr sz="800" spc="40" dirty="0">
                <a:solidFill>
                  <a:srgbClr val="218A21"/>
                </a:solidFill>
              </a:rPr>
              <a:t> </a:t>
            </a:r>
            <a:r>
              <a:rPr sz="800" spc="-20" dirty="0">
                <a:solidFill>
                  <a:srgbClr val="218A21"/>
                </a:solidFill>
              </a:rPr>
              <a:t>ready.</a:t>
            </a:r>
            <a:endParaRPr sz="800">
              <a:latin typeface="Arial Unicode MS"/>
              <a:cs typeface="Arial Unicode MS"/>
            </a:endParaRPr>
          </a:p>
          <a:p>
            <a:pPr marL="109220">
              <a:lnSpc>
                <a:spcPts val="944"/>
              </a:lnSpc>
            </a:pPr>
            <a:r>
              <a:rPr sz="800" spc="-20" dirty="0">
                <a:latin typeface="Courier New"/>
                <a:cs typeface="Courier New"/>
              </a:rPr>
              <a:t>console</a:t>
            </a:r>
            <a:r>
              <a:rPr sz="800" spc="-20" dirty="0"/>
              <a:t>.</a:t>
            </a:r>
            <a:r>
              <a:rPr sz="800" spc="-20" dirty="0">
                <a:latin typeface="Courier New"/>
                <a:cs typeface="Courier New"/>
              </a:rPr>
              <a:t>log</a:t>
            </a:r>
            <a:r>
              <a:rPr sz="800" spc="-20" dirty="0"/>
              <a:t>(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</a:rPr>
              <a:t>within</a:t>
            </a:r>
            <a:r>
              <a:rPr sz="800" spc="50" dirty="0">
                <a:solidFill>
                  <a:srgbClr val="9F20EF"/>
                </a:solidFill>
              </a:rPr>
              <a:t> </a:t>
            </a:r>
            <a:r>
              <a:rPr sz="800" spc="20" dirty="0">
                <a:solidFill>
                  <a:srgbClr val="9F20EF"/>
                </a:solidFill>
              </a:rPr>
              <a:t>IIFE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/>
              <a:t>);</a:t>
            </a:r>
            <a:endParaRPr sz="800">
              <a:latin typeface="Arial Unicode MS"/>
              <a:cs typeface="Arial Unicode MS"/>
            </a:endParaRPr>
          </a:p>
          <a:p>
            <a:pPr marL="109220">
              <a:lnSpc>
                <a:spcPts val="944"/>
              </a:lnSpc>
            </a:pPr>
            <a:r>
              <a:rPr sz="800" spc="-45" dirty="0">
                <a:latin typeface="Courier New"/>
                <a:cs typeface="Courier New"/>
              </a:rPr>
              <a:t>$</a:t>
            </a:r>
            <a:r>
              <a:rPr sz="800" spc="-45" dirty="0"/>
              <a:t>(</a:t>
            </a:r>
            <a:r>
              <a:rPr sz="800" spc="-45" dirty="0">
                <a:latin typeface="Courier New"/>
                <a:cs typeface="Courier New"/>
              </a:rPr>
              <a:t>function </a:t>
            </a:r>
            <a:r>
              <a:rPr sz="800" spc="60" dirty="0"/>
              <a:t>() </a:t>
            </a:r>
            <a:r>
              <a:rPr sz="800" spc="155" dirty="0"/>
              <a:t>{ </a:t>
            </a:r>
            <a:r>
              <a:rPr sz="800" spc="200" dirty="0">
                <a:solidFill>
                  <a:srgbClr val="218A21"/>
                </a:solidFill>
              </a:rPr>
              <a:t>// </a:t>
            </a:r>
            <a:r>
              <a:rPr sz="800" spc="190" dirty="0">
                <a:solidFill>
                  <a:srgbClr val="218A21"/>
                </a:solidFill>
              </a:rPr>
              <a:t>&lt;=</a:t>
            </a:r>
            <a:r>
              <a:rPr sz="800" spc="-15" dirty="0">
                <a:solidFill>
                  <a:srgbClr val="218A21"/>
                </a:solidFill>
              </a:rPr>
              <a:t> </a:t>
            </a:r>
            <a:r>
              <a:rPr sz="800" spc="-50" dirty="0">
                <a:solidFill>
                  <a:srgbClr val="218A21"/>
                </a:solidFill>
              </a:rPr>
              <a:t>same </a:t>
            </a:r>
            <a:r>
              <a:rPr sz="800" spc="-60" dirty="0">
                <a:solidFill>
                  <a:srgbClr val="218A21"/>
                </a:solidFill>
              </a:rPr>
              <a:t>as </a:t>
            </a:r>
            <a:r>
              <a:rPr sz="800" dirty="0">
                <a:solidFill>
                  <a:srgbClr val="218A21"/>
                </a:solidFill>
              </a:rPr>
              <a:t>$(document).ready(function </a:t>
            </a:r>
            <a:r>
              <a:rPr sz="800" spc="60" dirty="0">
                <a:solidFill>
                  <a:srgbClr val="218A21"/>
                </a:solidFill>
              </a:rPr>
              <a:t>() </a:t>
            </a:r>
            <a:r>
              <a:rPr sz="800" spc="155" dirty="0">
                <a:solidFill>
                  <a:srgbClr val="218A21"/>
                </a:solidFill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20574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</a:rPr>
              <a:t>// </a:t>
            </a:r>
            <a:r>
              <a:rPr sz="800" spc="5" dirty="0">
                <a:solidFill>
                  <a:srgbClr val="218A21"/>
                </a:solidFill>
              </a:rPr>
              <a:t>Do </a:t>
            </a:r>
            <a:r>
              <a:rPr sz="800" spc="-10" dirty="0">
                <a:solidFill>
                  <a:srgbClr val="218A21"/>
                </a:solidFill>
              </a:rPr>
              <a:t>something </a:t>
            </a:r>
            <a:r>
              <a:rPr sz="800" spc="-5" dirty="0">
                <a:solidFill>
                  <a:srgbClr val="218A21"/>
                </a:solidFill>
              </a:rPr>
              <a:t>involving </a:t>
            </a:r>
            <a:r>
              <a:rPr sz="800" spc="35" dirty="0">
                <a:solidFill>
                  <a:srgbClr val="218A21"/>
                </a:solidFill>
              </a:rPr>
              <a:t>DOM</a:t>
            </a:r>
            <a:r>
              <a:rPr sz="800" spc="60" dirty="0">
                <a:solidFill>
                  <a:srgbClr val="218A21"/>
                </a:solidFill>
              </a:rPr>
              <a:t> </a:t>
            </a:r>
            <a:r>
              <a:rPr sz="800" dirty="0">
                <a:solidFill>
                  <a:srgbClr val="218A21"/>
                </a:solidFill>
              </a:rPr>
              <a:t>manipulation.</a:t>
            </a:r>
            <a:endParaRPr sz="800"/>
          </a:p>
          <a:p>
            <a:pPr marL="205740">
              <a:lnSpc>
                <a:spcPts val="944"/>
              </a:lnSpc>
            </a:pPr>
            <a:r>
              <a:rPr sz="800" dirty="0">
                <a:latin typeface="Courier New"/>
                <a:cs typeface="Courier New"/>
              </a:rPr>
              <a:t>console</a:t>
            </a:r>
            <a:r>
              <a:rPr sz="800" dirty="0"/>
              <a:t>.</a:t>
            </a:r>
            <a:r>
              <a:rPr sz="800" dirty="0">
                <a:latin typeface="Courier New"/>
                <a:cs typeface="Courier New"/>
              </a:rPr>
              <a:t>log</a:t>
            </a:r>
            <a:r>
              <a:rPr sz="800" dirty="0"/>
              <a:t>(</a:t>
            </a:r>
            <a:r>
              <a:rPr sz="800" dirty="0">
                <a:latin typeface="Courier New"/>
                <a:cs typeface="Courier New"/>
              </a:rPr>
              <a:t>$</a:t>
            </a:r>
            <a:r>
              <a:rPr sz="800" dirty="0"/>
              <a:t>(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</a:rPr>
              <a:t>#p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/>
              <a:t>));</a:t>
            </a:r>
            <a:endParaRPr sz="800">
              <a:latin typeface="Arial Unicode MS"/>
              <a:cs typeface="Arial Unicode MS"/>
            </a:endParaRPr>
          </a:p>
          <a:p>
            <a:pPr marL="109220">
              <a:lnSpc>
                <a:spcPts val="944"/>
              </a:lnSpc>
            </a:pPr>
            <a:r>
              <a:rPr sz="800" spc="75" dirty="0"/>
              <a:t>});</a:t>
            </a:r>
            <a:endParaRPr sz="800"/>
          </a:p>
          <a:p>
            <a:pPr marL="12700">
              <a:lnSpc>
                <a:spcPts val="955"/>
              </a:lnSpc>
            </a:pPr>
            <a:r>
              <a:rPr sz="800" spc="70" dirty="0"/>
              <a:t>}());</a:t>
            </a:r>
            <a:endParaRPr sz="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10" dirty="0"/>
              <a:t> </a:t>
            </a:r>
            <a:r>
              <a:rPr sz="900" spc="-30" dirty="0"/>
              <a:t>abatement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189203" y="755459"/>
            <a:ext cx="1657350" cy="82550"/>
          </a:xfrm>
          <a:custGeom>
            <a:avLst/>
            <a:gdLst/>
            <a:ahLst/>
            <a:cxnLst/>
            <a:rect l="l" t="t" r="r" b="b"/>
            <a:pathLst>
              <a:path w="1657350" h="82550">
                <a:moveTo>
                  <a:pt x="160599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1656797" y="82384"/>
                </a:lnTo>
                <a:lnTo>
                  <a:pt x="1656797" y="50800"/>
                </a:lnTo>
                <a:lnTo>
                  <a:pt x="1652789" y="31075"/>
                </a:lnTo>
                <a:lnTo>
                  <a:pt x="1641875" y="14922"/>
                </a:lnTo>
                <a:lnTo>
                  <a:pt x="1625722" y="4008"/>
                </a:lnTo>
                <a:lnTo>
                  <a:pt x="16059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04" y="289383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2501" y="2881134"/>
            <a:ext cx="11428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05" y="2931935"/>
            <a:ext cx="1504396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6001" y="806018"/>
            <a:ext cx="5078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6001" y="856795"/>
            <a:ext cx="50781" cy="2037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03" y="799857"/>
            <a:ext cx="1657350" cy="2145030"/>
          </a:xfrm>
          <a:custGeom>
            <a:avLst/>
            <a:gdLst/>
            <a:ahLst/>
            <a:cxnLst/>
            <a:rect l="l" t="t" r="r" b="b"/>
            <a:pathLst>
              <a:path w="1657350" h="2145030">
                <a:moveTo>
                  <a:pt x="1656797" y="0"/>
                </a:moveTo>
                <a:lnTo>
                  <a:pt x="0" y="0"/>
                </a:lnTo>
                <a:lnTo>
                  <a:pt x="0" y="2093977"/>
                </a:lnTo>
                <a:lnTo>
                  <a:pt x="4008" y="2113701"/>
                </a:lnTo>
                <a:lnTo>
                  <a:pt x="14922" y="2129854"/>
                </a:lnTo>
                <a:lnTo>
                  <a:pt x="31075" y="2140768"/>
                </a:lnTo>
                <a:lnTo>
                  <a:pt x="50800" y="2144777"/>
                </a:lnTo>
                <a:lnTo>
                  <a:pt x="1605997" y="2144777"/>
                </a:lnTo>
                <a:lnTo>
                  <a:pt x="1625722" y="2140768"/>
                </a:lnTo>
                <a:lnTo>
                  <a:pt x="1641875" y="2129854"/>
                </a:lnTo>
                <a:lnTo>
                  <a:pt x="1652789" y="2113701"/>
                </a:lnTo>
                <a:lnTo>
                  <a:pt x="1656797" y="2093977"/>
                </a:lnTo>
                <a:lnTo>
                  <a:pt x="1656797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6001" y="844094"/>
            <a:ext cx="0" cy="2068830"/>
          </a:xfrm>
          <a:custGeom>
            <a:avLst/>
            <a:gdLst/>
            <a:ahLst/>
            <a:cxnLst/>
            <a:rect l="l" t="t" r="r" b="b"/>
            <a:pathLst>
              <a:path h="2068830">
                <a:moveTo>
                  <a:pt x="0" y="206878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6001" y="83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6001" y="81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6001" y="8059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304" y="883640"/>
            <a:ext cx="1195705" cy="193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myapp.js</a:t>
            </a:r>
            <a:endParaRPr sz="800">
              <a:latin typeface="Arial"/>
              <a:cs typeface="Arial"/>
            </a:endParaRPr>
          </a:p>
          <a:p>
            <a:pPr marL="109220" indent="-97155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MYAPP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62230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square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-9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5080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5" dirty="0">
                <a:latin typeface="Courier New"/>
                <a:cs typeface="Courier New"/>
              </a:rPr>
              <a:t>cube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-55" dirty="0">
                <a:latin typeface="Arial Unicode MS"/>
                <a:cs typeface="Arial Unicode MS"/>
              </a:rPr>
              <a:t> </a:t>
            </a:r>
            <a:r>
              <a:rPr sz="800" spc="-30" dirty="0">
                <a:latin typeface="Courier New"/>
                <a:cs typeface="Courier New"/>
              </a:rPr>
              <a:t>square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x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628650" indent="-97155">
              <a:lnSpc>
                <a:spcPts val="95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60" dirty="0">
                <a:latin typeface="Courier New"/>
                <a:cs typeface="Courier New"/>
              </a:rPr>
              <a:t>square</a:t>
            </a:r>
            <a:r>
              <a:rPr sz="800" spc="10" dirty="0">
                <a:latin typeface="Arial"/>
                <a:cs typeface="Arial"/>
              </a:rPr>
              <a:t>,  </a:t>
            </a:r>
            <a:r>
              <a:rPr sz="800" spc="-45" dirty="0">
                <a:latin typeface="Courier New"/>
                <a:cs typeface="Courier New"/>
              </a:rPr>
              <a:t>cube</a:t>
            </a:r>
            <a:r>
              <a:rPr sz="800" spc="-45" dirty="0"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R="952500" algn="ctr">
              <a:lnSpc>
                <a:spcPts val="955"/>
              </a:lnSpc>
            </a:pPr>
            <a:r>
              <a:rPr sz="800" spc="70" dirty="0">
                <a:latin typeface="Arial"/>
                <a:cs typeface="Arial"/>
              </a:rPr>
              <a:t>}());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4374" y="785520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5175" y="220270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5329" y="2190000"/>
            <a:ext cx="11427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5975" y="2240801"/>
            <a:ext cx="2282053" cy="63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830" y="836079"/>
            <a:ext cx="50769" cy="101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30" y="886866"/>
            <a:ext cx="50769" cy="13158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4374" y="829928"/>
            <a:ext cx="2434590" cy="1423670"/>
          </a:xfrm>
          <a:custGeom>
            <a:avLst/>
            <a:gdLst/>
            <a:ahLst/>
            <a:cxnLst/>
            <a:rect l="l" t="t" r="r" b="b"/>
            <a:pathLst>
              <a:path w="2434590" h="1423670">
                <a:moveTo>
                  <a:pt x="2434455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2383655" y="1423572"/>
                </a:lnTo>
                <a:lnTo>
                  <a:pt x="2403379" y="1419564"/>
                </a:lnTo>
                <a:lnTo>
                  <a:pt x="2419532" y="1408649"/>
                </a:lnTo>
                <a:lnTo>
                  <a:pt x="2430447" y="1392496"/>
                </a:lnTo>
                <a:lnTo>
                  <a:pt x="2434455" y="1372772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8830" y="874165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30" y="8614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30" y="848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30" y="836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4374" y="2291549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35175" y="2867342"/>
            <a:ext cx="1016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5329" y="2854642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5975" y="2905443"/>
            <a:ext cx="2282053" cy="63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8830" y="2342121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8830" y="2392913"/>
            <a:ext cx="50769" cy="4744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84374" y="2335976"/>
            <a:ext cx="2434590" cy="582295"/>
          </a:xfrm>
          <a:custGeom>
            <a:avLst/>
            <a:gdLst/>
            <a:ahLst/>
            <a:cxnLst/>
            <a:rect l="l" t="t" r="r" b="b"/>
            <a:pathLst>
              <a:path w="2434590" h="582294">
                <a:moveTo>
                  <a:pt x="2434455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2383655" y="582166"/>
                </a:lnTo>
                <a:lnTo>
                  <a:pt x="2403379" y="578158"/>
                </a:lnTo>
                <a:lnTo>
                  <a:pt x="2419532" y="567244"/>
                </a:lnTo>
                <a:lnTo>
                  <a:pt x="2430447" y="551091"/>
                </a:lnTo>
                <a:lnTo>
                  <a:pt x="2434455" y="531366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8830" y="2380213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8830" y="23675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8830" y="23548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8830" y="23421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22475" y="913701"/>
            <a:ext cx="2063114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20" dirty="0">
                <a:latin typeface="Arial"/>
                <a:cs typeface="Arial"/>
              </a:rPr>
              <a:t>&lt;!</a:t>
            </a:r>
            <a:r>
              <a:rPr sz="800" spc="-20" dirty="0">
                <a:latin typeface="Courier New"/>
                <a:cs typeface="Courier New"/>
              </a:rPr>
              <a:t>DOCTYPE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html</a:t>
            </a:r>
            <a:r>
              <a:rPr sz="800" spc="-1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html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head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0" dirty="0"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head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5" dirty="0">
                <a:latin typeface="Arial"/>
                <a:cs typeface="Arial"/>
              </a:rPr>
              <a:t>&lt;</a:t>
            </a:r>
            <a:r>
              <a:rPr sz="800" spc="25" dirty="0">
                <a:latin typeface="Courier New"/>
                <a:cs typeface="Courier New"/>
              </a:rPr>
              <a:t>body</a:t>
            </a:r>
            <a:r>
              <a:rPr sz="800" spc="25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40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"myapp.js"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25" dirty="0">
                <a:latin typeface="Arial"/>
                <a:cs typeface="Arial"/>
              </a:rPr>
              <a:t>&lt;</a:t>
            </a:r>
            <a:r>
              <a:rPr sz="800" spc="-25" dirty="0">
                <a:latin typeface="Courier New"/>
                <a:cs typeface="Courier New"/>
              </a:rPr>
              <a:t>script</a:t>
            </a:r>
            <a:r>
              <a:rPr sz="800" spc="-27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src</a:t>
            </a:r>
            <a:r>
              <a:rPr sz="800" spc="20" dirty="0">
                <a:latin typeface="Arial"/>
                <a:cs typeface="Arial"/>
              </a:rPr>
              <a:t>=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"calculator.js"</a:t>
            </a:r>
            <a:r>
              <a:rPr sz="800" spc="20" dirty="0">
                <a:latin typeface="Arial"/>
                <a:cs typeface="Arial"/>
              </a:rPr>
              <a:t>&gt;&lt;/</a:t>
            </a:r>
            <a:r>
              <a:rPr sz="800" spc="20" dirty="0">
                <a:latin typeface="Courier New"/>
                <a:cs typeface="Courier New"/>
              </a:rPr>
              <a:t>script</a:t>
            </a:r>
            <a:r>
              <a:rPr sz="800" spc="2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body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50" dirty="0">
                <a:latin typeface="Arial"/>
                <a:cs typeface="Arial"/>
              </a:rPr>
              <a:t>&lt;/</a:t>
            </a:r>
            <a:r>
              <a:rPr sz="800" spc="50" dirty="0">
                <a:latin typeface="Courier New"/>
                <a:cs typeface="Courier New"/>
              </a:rPr>
              <a:t>html</a:t>
            </a:r>
            <a:r>
              <a:rPr sz="800" spc="50" dirty="0">
                <a:latin typeface="Arial"/>
                <a:cs typeface="Arial"/>
              </a:rPr>
              <a:t>&gt;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40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calculator.js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x2</a:t>
            </a:r>
            <a:r>
              <a:rPr sz="800" spc="-2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35" dirty="0">
                <a:latin typeface="Courier New"/>
                <a:cs typeface="Courier New"/>
              </a:rPr>
              <a:t>MYAPP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square</a:t>
            </a:r>
            <a:r>
              <a:rPr sz="800" spc="-35" dirty="0">
                <a:latin typeface="Arial"/>
                <a:cs typeface="Arial"/>
              </a:rPr>
              <a:t>(10);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6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x3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30" dirty="0">
                <a:latin typeface="Courier New"/>
                <a:cs typeface="Courier New"/>
              </a:rPr>
              <a:t>MYAPP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cube</a:t>
            </a:r>
            <a:r>
              <a:rPr sz="800" spc="-30" dirty="0">
                <a:latin typeface="Arial"/>
                <a:cs typeface="Arial"/>
              </a:rPr>
              <a:t>(10);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Java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Block</a:t>
            </a:r>
            <a:r>
              <a:rPr sz="900" spc="-30" dirty="0"/>
              <a:t> </a:t>
            </a:r>
            <a:r>
              <a:rPr sz="900" spc="-55" dirty="0"/>
              <a:t>Scope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023023"/>
            <a:ext cx="3426460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34870" algn="ctr">
              <a:lnSpc>
                <a:spcPct val="100000"/>
              </a:lnSpc>
            </a:pPr>
            <a:r>
              <a:rPr sz="1100" spc="-65" dirty="0">
                <a:latin typeface="Arial"/>
                <a:cs typeface="Arial"/>
              </a:rPr>
              <a:t>Java </a:t>
            </a:r>
            <a:r>
              <a:rPr sz="1100" spc="-95" dirty="0">
                <a:latin typeface="Arial"/>
                <a:cs typeface="Arial"/>
              </a:rPr>
              <a:t>has  </a:t>
            </a:r>
            <a:r>
              <a:rPr sz="1100" i="1" spc="-35" dirty="0">
                <a:latin typeface="Arial"/>
                <a:cs typeface="Arial"/>
              </a:rPr>
              <a:t>block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scope</a:t>
            </a:r>
            <a:r>
              <a:rPr sz="1100" spc="-7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5" dirty="0">
                <a:latin typeface="Arial"/>
                <a:cs typeface="Arial"/>
              </a:rPr>
              <a:t>Variable </a:t>
            </a:r>
            <a:r>
              <a:rPr sz="1100" b="1" spc="-70" dirty="0">
                <a:latin typeface="Arial"/>
                <a:cs typeface="Arial"/>
              </a:rPr>
              <a:t>y  </a:t>
            </a:r>
            <a:r>
              <a:rPr sz="1100" spc="-10" dirty="0">
                <a:latin typeface="Arial"/>
                <a:cs typeface="Arial"/>
              </a:rPr>
              <a:t>out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-85" dirty="0">
                <a:latin typeface="Arial"/>
                <a:cs typeface="Arial"/>
              </a:rPr>
              <a:t>scope  </a:t>
            </a:r>
            <a:r>
              <a:rPr sz="1100" spc="-25" dirty="0">
                <a:latin typeface="Arial"/>
                <a:cs typeface="Arial"/>
              </a:rPr>
              <a:t>(invisible) </a:t>
            </a:r>
            <a:r>
              <a:rPr sz="1100" spc="-50" dirty="0">
                <a:latin typeface="Arial"/>
                <a:cs typeface="Arial"/>
              </a:rPr>
              <a:t>outside </a:t>
            </a:r>
            <a:r>
              <a:rPr sz="1100" spc="-15" dirty="0">
                <a:latin typeface="Arial"/>
                <a:cs typeface="Arial"/>
              </a:rPr>
              <a:t>its 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block</a:t>
            </a:r>
            <a:endParaRPr sz="1100">
              <a:latin typeface="Arial"/>
              <a:cs typeface="Arial"/>
            </a:endParaRPr>
          </a:p>
          <a:p>
            <a:pPr marL="205740" marR="2344420" indent="-97155">
              <a:lnSpc>
                <a:spcPts val="950"/>
              </a:lnSpc>
              <a:spcBef>
                <a:spcPts val="860"/>
              </a:spcBef>
            </a:pP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public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800" spc="-25" dirty="0">
                <a:latin typeface="Courier New"/>
                <a:cs typeface="Courier New"/>
              </a:rPr>
              <a:t>scope</a:t>
            </a:r>
            <a:r>
              <a:rPr sz="800" spc="-25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3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R="2256155" algn="ctr">
              <a:lnSpc>
                <a:spcPts val="944"/>
              </a:lnSpc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800" spc="-60" dirty="0">
                <a:latin typeface="Courier New"/>
                <a:cs typeface="Courier New"/>
              </a:rPr>
              <a:t>y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40" dirty="0">
                <a:latin typeface="Courier New"/>
                <a:cs typeface="Courier New"/>
              </a:rPr>
              <a:t>System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out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println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x 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ok: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</a:t>
            </a:r>
            <a:r>
              <a:rPr sz="800" spc="-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scope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System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out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println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y 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5" dirty="0">
                <a:latin typeface="Courier New"/>
                <a:cs typeface="Courier New"/>
              </a:rPr>
              <a:t>y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compile</a:t>
            </a:r>
            <a:r>
              <a:rPr sz="800" i="1" spc="10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time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error: y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of</a:t>
            </a:r>
            <a:r>
              <a:rPr sz="800" spc="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scope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093" y="2346617"/>
            <a:ext cx="7937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 </a:t>
            </a:r>
            <a:r>
              <a:rPr spc="-20" dirty="0"/>
              <a:t>function</a:t>
            </a:r>
            <a:r>
              <a:rPr spc="110" dirty="0"/>
              <a:t> </a:t>
            </a: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5" dirty="0"/>
              <a:t>Hoisting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812990"/>
            <a:ext cx="2804795" cy="210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Declaration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b="1" spc="-70" dirty="0">
                <a:latin typeface="Arial"/>
                <a:cs typeface="Arial"/>
              </a:rPr>
              <a:t>y  </a:t>
            </a:r>
            <a:r>
              <a:rPr sz="1100" i="1" spc="-50" dirty="0">
                <a:latin typeface="Arial"/>
                <a:cs typeface="Arial"/>
              </a:rPr>
              <a:t>hoisted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top </a:t>
            </a:r>
            <a:r>
              <a:rPr sz="1100" spc="-20" dirty="0">
                <a:latin typeface="Arial"/>
                <a:cs typeface="Arial"/>
              </a:rPr>
              <a:t>of 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0" dirty="0">
                <a:latin typeface="Arial"/>
                <a:cs typeface="Arial"/>
              </a:rPr>
              <a:t>Initialization of </a:t>
            </a:r>
            <a:r>
              <a:rPr sz="1100" b="1" spc="-70" dirty="0">
                <a:latin typeface="Arial"/>
                <a:cs typeface="Arial"/>
              </a:rPr>
              <a:t>y  </a:t>
            </a:r>
            <a:r>
              <a:rPr sz="1100" spc="-65" dirty="0">
                <a:latin typeface="Arial"/>
                <a:cs typeface="Arial"/>
              </a:rPr>
              <a:t>takes  </a:t>
            </a:r>
            <a:r>
              <a:rPr sz="1100" spc="-70" dirty="0">
                <a:latin typeface="Arial"/>
                <a:cs typeface="Arial"/>
              </a:rPr>
              <a:t>place  </a:t>
            </a:r>
            <a:r>
              <a:rPr sz="1100" spc="-114" dirty="0">
                <a:latin typeface="Arial"/>
                <a:cs typeface="Arial"/>
              </a:rPr>
              <a:t>as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shown.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45" dirty="0">
                <a:latin typeface="Courier New"/>
                <a:cs typeface="Courier New"/>
              </a:rPr>
              <a:t>scopeExample</a:t>
            </a:r>
            <a:r>
              <a:rPr sz="800" spc="-45" dirty="0">
                <a:latin typeface="Arial"/>
                <a:cs typeface="Arial"/>
              </a:rPr>
              <a:t>()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y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y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y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y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y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0" dirty="0">
                <a:latin typeface="Courier New"/>
                <a:cs typeface="Courier New"/>
              </a:rPr>
              <a:t>scopeExample</a:t>
            </a:r>
            <a:r>
              <a:rPr sz="800" spc="-4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 </a:t>
            </a:r>
            <a:r>
              <a:rPr spc="-35" dirty="0"/>
              <a:t>block</a:t>
            </a:r>
            <a:r>
              <a:rPr spc="95" dirty="0"/>
              <a:t> </a:t>
            </a: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60" dirty="0"/>
              <a:t>ES6  </a:t>
            </a:r>
            <a:r>
              <a:rPr sz="900" spc="-40" dirty="0"/>
              <a:t>variables </a:t>
            </a:r>
            <a:r>
              <a:rPr sz="900" b="1" spc="-5" dirty="0">
                <a:latin typeface="Arial"/>
                <a:cs typeface="Arial"/>
              </a:rPr>
              <a:t>let </a:t>
            </a:r>
            <a:r>
              <a:rPr sz="900" spc="-40" dirty="0"/>
              <a:t>and</a:t>
            </a:r>
            <a:r>
              <a:rPr sz="900" spc="75" dirty="0"/>
              <a:t> </a:t>
            </a:r>
            <a:r>
              <a:rPr sz="900" b="1" spc="-45" dirty="0">
                <a:latin typeface="Arial"/>
                <a:cs typeface="Arial"/>
              </a:rPr>
              <a:t>const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28967"/>
            <a:ext cx="2143125" cy="231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i="1" spc="-55" dirty="0">
                <a:latin typeface="Arial"/>
                <a:cs typeface="Arial"/>
              </a:rPr>
              <a:t>var </a:t>
            </a:r>
            <a:r>
              <a:rPr sz="1100" spc="-65" dirty="0">
                <a:latin typeface="Arial"/>
                <a:cs typeface="Arial"/>
              </a:rPr>
              <a:t>replaced by 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let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ReferenceError:  </a:t>
            </a:r>
            <a:r>
              <a:rPr sz="1100" spc="-5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i="1" spc="-15" dirty="0">
                <a:latin typeface="Arial"/>
                <a:cs typeface="Arial"/>
              </a:rPr>
              <a:t>let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i="1" spc="-45" dirty="0">
                <a:latin typeface="Arial"/>
                <a:cs typeface="Arial"/>
              </a:rPr>
              <a:t>const </a:t>
            </a:r>
            <a:r>
              <a:rPr sz="1100" spc="-85" dirty="0">
                <a:latin typeface="Arial"/>
                <a:cs typeface="Arial"/>
              </a:rPr>
              <a:t>have  </a:t>
            </a:r>
            <a:r>
              <a:rPr sz="1100" spc="-35" dirty="0">
                <a:latin typeface="Arial"/>
                <a:cs typeface="Arial"/>
              </a:rPr>
              <a:t>block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scope.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45" dirty="0">
                <a:latin typeface="Courier New"/>
                <a:cs typeface="Courier New"/>
              </a:rPr>
              <a:t>scopeExample</a:t>
            </a:r>
            <a:r>
              <a:rPr sz="800" spc="-45" dirty="0">
                <a:latin typeface="Arial"/>
                <a:cs typeface="Arial"/>
              </a:rPr>
              <a:t>()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y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y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ReferenceError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y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>
              <a:lnSpc>
                <a:spcPts val="955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y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y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0" dirty="0">
                <a:latin typeface="Courier New"/>
                <a:cs typeface="Courier New"/>
              </a:rPr>
              <a:t>scopeExample</a:t>
            </a:r>
            <a:r>
              <a:rPr sz="800" spc="-4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 </a:t>
            </a:r>
            <a:r>
              <a:rPr spc="-35" dirty="0"/>
              <a:t>block</a:t>
            </a:r>
            <a:r>
              <a:rPr spc="95" dirty="0"/>
              <a:t> </a:t>
            </a: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Test your</a:t>
            </a:r>
            <a:r>
              <a:rPr sz="900" spc="80" dirty="0"/>
              <a:t> </a:t>
            </a:r>
            <a:r>
              <a:rPr sz="900" spc="-40" dirty="0"/>
              <a:t>knowledge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5" dirty="0"/>
              <a:t>What </a:t>
            </a:r>
            <a:r>
              <a:rPr sz="1100" spc="-65" dirty="0"/>
              <a:t>is </a:t>
            </a:r>
            <a:r>
              <a:rPr sz="1100" spc="-30" dirty="0"/>
              <a:t>the </a:t>
            </a:r>
            <a:r>
              <a:rPr sz="1100" spc="-70" dirty="0"/>
              <a:t>console </a:t>
            </a:r>
            <a:r>
              <a:rPr sz="1100" spc="-10" dirty="0"/>
              <a:t>output </a:t>
            </a:r>
            <a:r>
              <a:rPr sz="1100" spc="110" dirty="0"/>
              <a:t> </a:t>
            </a:r>
            <a:r>
              <a:rPr sz="1100" spc="-85" dirty="0"/>
              <a:t>here?</a:t>
            </a:r>
            <a:endParaRPr sz="11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/>
              <a:t>=</a:t>
            </a:r>
            <a:r>
              <a:rPr sz="800" spc="40" dirty="0"/>
              <a:t>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</a:rPr>
              <a:t>outer</a:t>
            </a:r>
            <a:r>
              <a:rPr sz="800" spc="35" dirty="0">
                <a:solidFill>
                  <a:srgbClr val="9F20EF"/>
                </a:solidFill>
              </a:rPr>
              <a:t> </a:t>
            </a:r>
            <a:r>
              <a:rPr sz="800" spc="-15" dirty="0">
                <a:solidFill>
                  <a:srgbClr val="9F20EF"/>
                </a:solidFill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/>
              <a:t>;</a:t>
            </a:r>
            <a:endParaRPr sz="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 marR="1103630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/>
              <a:t>() </a:t>
            </a:r>
            <a:r>
              <a:rPr sz="800" spc="155" dirty="0"/>
              <a:t>{  </a:t>
            </a: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/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/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</a:rPr>
              <a:t>x </a:t>
            </a:r>
            <a:r>
              <a:rPr sz="800" spc="10" dirty="0">
                <a:solidFill>
                  <a:srgbClr val="9F20EF"/>
                </a:solidFill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/>
              <a:t>,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/>
              <a:t>);  </a:t>
            </a: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/>
              <a:t>=</a:t>
            </a:r>
            <a:r>
              <a:rPr sz="800" spc="45" dirty="0"/>
              <a:t> 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</a:rPr>
              <a:t>inner</a:t>
            </a:r>
            <a:r>
              <a:rPr sz="800" spc="40" dirty="0">
                <a:solidFill>
                  <a:srgbClr val="9F20EF"/>
                </a:solidFill>
              </a:rPr>
              <a:t> </a:t>
            </a:r>
            <a:r>
              <a:rPr sz="800" spc="-15" dirty="0">
                <a:solidFill>
                  <a:srgbClr val="9F20EF"/>
                </a:solidFill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/>
              <a:t>;</a:t>
            </a:r>
            <a:endParaRPr sz="800">
              <a:latin typeface="Arial Unicode MS"/>
              <a:cs typeface="Arial Unicode MS"/>
            </a:endParaRPr>
          </a:p>
          <a:p>
            <a:pPr marL="12700">
              <a:lnSpc>
                <a:spcPts val="915"/>
              </a:lnSpc>
            </a:pPr>
            <a:r>
              <a:rPr sz="800" spc="155" dirty="0"/>
              <a:t>}</a:t>
            </a:r>
            <a:endParaRPr sz="8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/>
              <a:t>();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19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10" dirty="0"/>
              <a:t> </a:t>
            </a:r>
            <a:r>
              <a:rPr sz="900" spc="-40" dirty="0"/>
              <a:t>variables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863902"/>
            <a:ext cx="1901825" cy="196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4500">
              <a:lnSpc>
                <a:spcPct val="102600"/>
              </a:lnSpc>
            </a:pPr>
            <a:r>
              <a:rPr sz="1100" spc="-65" dirty="0">
                <a:latin typeface="Arial"/>
                <a:cs typeface="Arial"/>
              </a:rPr>
              <a:t>Variables </a:t>
            </a:r>
            <a:r>
              <a:rPr sz="1100" spc="-70" dirty="0">
                <a:latin typeface="Arial"/>
                <a:cs typeface="Arial"/>
              </a:rPr>
              <a:t>declared </a:t>
            </a:r>
            <a:r>
              <a:rPr sz="1100" b="1" spc="-70" dirty="0">
                <a:latin typeface="Arial"/>
                <a:cs typeface="Arial"/>
              </a:rPr>
              <a:t>inside  </a:t>
            </a:r>
            <a:r>
              <a:rPr sz="1100" b="1" spc="-40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Visible </a:t>
            </a:r>
            <a:r>
              <a:rPr sz="1100" spc="-25" dirty="0">
                <a:latin typeface="Arial"/>
                <a:cs typeface="Arial"/>
              </a:rPr>
              <a:t>throughout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Invisible </a:t>
            </a:r>
            <a:r>
              <a:rPr sz="1100" spc="-50" dirty="0">
                <a:latin typeface="Arial"/>
                <a:cs typeface="Arial"/>
              </a:rPr>
              <a:t>outside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12700" marR="347345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Arial"/>
                <a:cs typeface="Arial"/>
              </a:rPr>
              <a:t>Variables </a:t>
            </a:r>
            <a:r>
              <a:rPr sz="1100" spc="-70" dirty="0">
                <a:latin typeface="Arial"/>
                <a:cs typeface="Arial"/>
              </a:rPr>
              <a:t>declared </a:t>
            </a:r>
            <a:r>
              <a:rPr sz="1100" b="1" spc="-50" dirty="0">
                <a:latin typeface="Arial"/>
                <a:cs typeface="Arial"/>
              </a:rPr>
              <a:t>outside  </a:t>
            </a:r>
            <a:r>
              <a:rPr sz="1100" b="1" spc="-40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80" dirty="0">
                <a:latin typeface="Arial"/>
                <a:cs typeface="Arial"/>
              </a:rPr>
              <a:t>These 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b="1" spc="-50" dirty="0">
                <a:latin typeface="Arial"/>
                <a:cs typeface="Arial"/>
              </a:rPr>
              <a:t>global</a:t>
            </a:r>
            <a:r>
              <a:rPr sz="1100" b="1" spc="-1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289560" marR="16510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Content </a:t>
            </a:r>
            <a:r>
              <a:rPr sz="1100" spc="-15" dirty="0">
                <a:latin typeface="Arial"/>
                <a:cs typeface="Arial"/>
              </a:rPr>
              <a:t>both </a:t>
            </a:r>
            <a:r>
              <a:rPr sz="1100" spc="-45" dirty="0">
                <a:latin typeface="Arial"/>
                <a:cs typeface="Arial"/>
              </a:rPr>
              <a:t>files visible  </a:t>
            </a:r>
            <a:r>
              <a:rPr sz="1100" spc="-50" dirty="0">
                <a:latin typeface="Arial"/>
                <a:cs typeface="Arial"/>
              </a:rPr>
              <a:t>program-wide.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Avoid </a:t>
            </a:r>
            <a:r>
              <a:rPr sz="1100" spc="-60" dirty="0">
                <a:latin typeface="Arial"/>
                <a:cs typeface="Arial"/>
              </a:rPr>
              <a:t>using </a:t>
            </a:r>
            <a:r>
              <a:rPr sz="1100" spc="-40" dirty="0">
                <a:latin typeface="Arial"/>
                <a:cs typeface="Arial"/>
              </a:rPr>
              <a:t>global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08960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250678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2494089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2544890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140168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190954"/>
            <a:ext cx="50775" cy="131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134017"/>
            <a:ext cx="2045970" cy="1423670"/>
          </a:xfrm>
          <a:custGeom>
            <a:avLst/>
            <a:gdLst/>
            <a:ahLst/>
            <a:cxnLst/>
            <a:rect l="l" t="t" r="r" b="b"/>
            <a:pathLst>
              <a:path w="2045970" h="1423670">
                <a:moveTo>
                  <a:pt x="2045626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1994826" y="1423572"/>
                </a:lnTo>
                <a:lnTo>
                  <a:pt x="2014551" y="1419564"/>
                </a:lnTo>
                <a:lnTo>
                  <a:pt x="2030704" y="1408649"/>
                </a:lnTo>
                <a:lnTo>
                  <a:pt x="2041618" y="1392496"/>
                </a:lnTo>
                <a:lnTo>
                  <a:pt x="2045626" y="1372772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178254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1655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1528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1401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217790"/>
            <a:ext cx="188404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60" dirty="0">
                <a:solidFill>
                  <a:srgbClr val="218A21"/>
                </a:solidFill>
                <a:latin typeface="Arial"/>
                <a:cs typeface="Arial"/>
              </a:rPr>
              <a:t>//file: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 script1.js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velocity</a:t>
            </a:r>
            <a:r>
              <a:rPr sz="800" spc="-39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60" dirty="0">
                <a:solidFill>
                  <a:srgbClr val="218A21"/>
                </a:solidFill>
                <a:latin typeface="Arial"/>
                <a:cs typeface="Arial"/>
              </a:rPr>
              <a:t>//file: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 script2.js</a:t>
            </a:r>
            <a:endParaRPr sz="800">
              <a:latin typeface="Arial"/>
              <a:cs typeface="Arial"/>
            </a:endParaRPr>
          </a:p>
          <a:p>
            <a:pPr marL="109220" marR="847090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Courier New"/>
                <a:cs typeface="Courier New"/>
              </a:rPr>
              <a:t>square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x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114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-9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//velocity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visible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here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because 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square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velocity</a:t>
            </a:r>
            <a:r>
              <a:rPr sz="800" spc="-40" dirty="0">
                <a:latin typeface="Arial"/>
                <a:cs typeface="Arial"/>
              </a:rPr>
              <a:t>));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 </a:t>
            </a:r>
            <a:r>
              <a:rPr spc="-35" dirty="0"/>
              <a:t>block</a:t>
            </a:r>
            <a:r>
              <a:rPr spc="95" dirty="0"/>
              <a:t> </a:t>
            </a: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Test your</a:t>
            </a:r>
            <a:r>
              <a:rPr sz="900" spc="80" dirty="0"/>
              <a:t> </a:t>
            </a:r>
            <a:r>
              <a:rPr sz="900" spc="-40" dirty="0"/>
              <a:t>knowledge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053388"/>
            <a:ext cx="3669665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80" dirty="0">
                <a:latin typeface="Arial"/>
                <a:cs typeface="Arial"/>
              </a:rPr>
              <a:t>One </a:t>
            </a:r>
            <a:r>
              <a:rPr sz="1100" spc="-75" dirty="0">
                <a:latin typeface="Arial"/>
                <a:cs typeface="Arial"/>
              </a:rPr>
              <a:t>change </a:t>
            </a:r>
            <a:r>
              <a:rPr sz="1100" spc="-95" dirty="0">
                <a:latin typeface="Arial"/>
                <a:cs typeface="Arial"/>
              </a:rPr>
              <a:t>has  </a:t>
            </a:r>
            <a:r>
              <a:rPr sz="1100" spc="-85" dirty="0">
                <a:latin typeface="Arial"/>
                <a:cs typeface="Arial"/>
              </a:rPr>
              <a:t>been  </a:t>
            </a:r>
            <a:r>
              <a:rPr sz="1100" spc="-65" dirty="0">
                <a:latin typeface="Arial"/>
                <a:cs typeface="Arial"/>
              </a:rPr>
              <a:t>made:  </a:t>
            </a:r>
            <a:r>
              <a:rPr sz="1100" i="1" spc="-55" dirty="0">
                <a:latin typeface="Arial"/>
                <a:cs typeface="Arial"/>
              </a:rPr>
              <a:t>var </a:t>
            </a:r>
            <a:r>
              <a:rPr sz="1100" i="1" spc="-50" dirty="0">
                <a:latin typeface="Arial"/>
                <a:cs typeface="Arial"/>
              </a:rPr>
              <a:t>x </a:t>
            </a:r>
            <a:r>
              <a:rPr sz="1100" i="1" spc="204" dirty="0">
                <a:latin typeface="Arial"/>
                <a:cs typeface="Arial"/>
              </a:rPr>
              <a:t>= </a:t>
            </a:r>
            <a:r>
              <a:rPr sz="1100" i="1" spc="-5" dirty="0">
                <a:latin typeface="Arial"/>
                <a:cs typeface="Arial"/>
              </a:rPr>
              <a:t>. . .  </a:t>
            </a:r>
            <a:r>
              <a:rPr sz="1100" spc="-55" dirty="0">
                <a:latin typeface="Arial"/>
                <a:cs typeface="Arial"/>
              </a:rPr>
              <a:t>commented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5" dirty="0">
                <a:latin typeface="Arial"/>
                <a:cs typeface="Arial"/>
              </a:rPr>
              <a:t>What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console </a:t>
            </a:r>
            <a:r>
              <a:rPr sz="1100" spc="-10" dirty="0">
                <a:latin typeface="Arial"/>
                <a:cs typeface="Arial"/>
              </a:rPr>
              <a:t>output 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now?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outer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</a:t>
            </a:r>
            <a:r>
              <a:rPr sz="800" spc="105" dirty="0">
                <a:latin typeface="Arial"/>
                <a:cs typeface="Arial"/>
              </a:rPr>
              <a:t>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var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 </a:t>
            </a:r>
            <a:r>
              <a:rPr sz="800" spc="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inner</a:t>
            </a:r>
            <a:r>
              <a:rPr sz="800" spc="-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218A21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20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 </a:t>
            </a:r>
            <a:r>
              <a:rPr spc="-35" dirty="0"/>
              <a:t>block</a:t>
            </a:r>
            <a:r>
              <a:rPr spc="95" dirty="0"/>
              <a:t> </a:t>
            </a: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Test your</a:t>
            </a:r>
            <a:r>
              <a:rPr sz="900" spc="80" dirty="0"/>
              <a:t> </a:t>
            </a:r>
            <a:r>
              <a:rPr sz="900" spc="-40" dirty="0"/>
              <a:t>knowledge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053388"/>
            <a:ext cx="23990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Final </a:t>
            </a:r>
            <a:r>
              <a:rPr sz="1100" spc="-65" dirty="0">
                <a:latin typeface="Arial"/>
                <a:cs typeface="Arial"/>
              </a:rPr>
              <a:t>change:  </a:t>
            </a:r>
            <a:r>
              <a:rPr sz="1100" spc="-70" dirty="0">
                <a:latin typeface="Arial"/>
                <a:cs typeface="Arial"/>
              </a:rPr>
              <a:t>replace  </a:t>
            </a:r>
            <a:r>
              <a:rPr sz="1100" i="1" spc="-55" dirty="0">
                <a:latin typeface="Arial"/>
                <a:cs typeface="Arial"/>
              </a:rPr>
              <a:t>var </a:t>
            </a:r>
            <a:r>
              <a:rPr sz="1100" i="1" spc="-50" dirty="0">
                <a:latin typeface="Arial"/>
                <a:cs typeface="Arial"/>
              </a:rPr>
              <a:t>x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let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0" dirty="0">
                <a:latin typeface="Arial"/>
                <a:cs typeface="Arial"/>
              </a:rPr>
              <a:t>How </a:t>
            </a:r>
            <a:r>
              <a:rPr sz="1100" spc="-90" dirty="0">
                <a:latin typeface="Arial"/>
                <a:cs typeface="Arial"/>
              </a:rPr>
              <a:t>does  </a:t>
            </a:r>
            <a:r>
              <a:rPr sz="1100" spc="-20" dirty="0">
                <a:latin typeface="Arial"/>
                <a:cs typeface="Arial"/>
              </a:rPr>
              <a:t>this </a:t>
            </a:r>
            <a:r>
              <a:rPr sz="1100" spc="-55" dirty="0">
                <a:latin typeface="Arial"/>
                <a:cs typeface="Arial"/>
              </a:rPr>
              <a:t>influence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output?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outer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 marR="1269365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  </a:t>
            </a: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inner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21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Temporal </a:t>
            </a:r>
            <a:r>
              <a:rPr sz="900" spc="-55" dirty="0"/>
              <a:t>dead zone </a:t>
            </a:r>
            <a:r>
              <a:rPr sz="900" spc="-5" dirty="0"/>
              <a:t> </a:t>
            </a:r>
            <a:r>
              <a:rPr sz="900" spc="40" dirty="0"/>
              <a:t>(TDZ)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809955"/>
            <a:ext cx="3386454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0" dirty="0">
                <a:latin typeface="Arial"/>
                <a:cs typeface="Arial"/>
              </a:rPr>
              <a:t>Already </a:t>
            </a:r>
            <a:r>
              <a:rPr sz="1100" spc="-60" dirty="0">
                <a:latin typeface="Arial"/>
                <a:cs typeface="Arial"/>
              </a:rPr>
              <a:t>encountered </a:t>
            </a:r>
            <a:r>
              <a:rPr sz="1100" spc="15" dirty="0">
                <a:latin typeface="Arial"/>
                <a:cs typeface="Arial"/>
              </a:rPr>
              <a:t>TDZ</a:t>
            </a:r>
            <a:r>
              <a:rPr sz="1100" spc="2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above.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b="1" spc="-10" dirty="0">
                <a:latin typeface="Arial"/>
                <a:cs typeface="Arial"/>
              </a:rPr>
              <a:t>let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b="1" spc="-65" dirty="0">
                <a:latin typeface="Arial"/>
                <a:cs typeface="Arial"/>
              </a:rPr>
              <a:t>const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hoisted.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5" dirty="0">
                <a:latin typeface="Arial"/>
                <a:cs typeface="Arial"/>
              </a:rPr>
              <a:t>Values  </a:t>
            </a:r>
            <a:r>
              <a:rPr sz="1100" b="1" spc="-50" dirty="0">
                <a:latin typeface="Arial"/>
                <a:cs typeface="Arial"/>
              </a:rPr>
              <a:t>undefined </a:t>
            </a:r>
            <a:r>
              <a:rPr sz="1100" dirty="0">
                <a:latin typeface="Arial"/>
                <a:cs typeface="Arial"/>
              </a:rPr>
              <a:t>until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initialized.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In </a:t>
            </a:r>
            <a:r>
              <a:rPr sz="1100" spc="-45" dirty="0">
                <a:latin typeface="Arial"/>
                <a:cs typeface="Arial"/>
              </a:rPr>
              <a:t>meantime, </a:t>
            </a:r>
            <a:r>
              <a:rPr sz="1100" spc="-85" dirty="0">
                <a:latin typeface="Arial"/>
                <a:cs typeface="Arial"/>
              </a:rPr>
              <a:t>are  </a:t>
            </a:r>
            <a:r>
              <a:rPr sz="1100" spc="-20" dirty="0">
                <a:latin typeface="Arial"/>
                <a:cs typeface="Arial"/>
              </a:rPr>
              <a:t>in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TDZ: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20" dirty="0">
                <a:latin typeface="Arial"/>
                <a:cs typeface="Arial"/>
              </a:rPr>
              <a:t>Attempted </a:t>
            </a:r>
            <a:r>
              <a:rPr sz="1000" spc="-95" dirty="0">
                <a:latin typeface="Arial"/>
                <a:cs typeface="Arial"/>
              </a:rPr>
              <a:t>access  </a:t>
            </a:r>
            <a:r>
              <a:rPr sz="1000" spc="-55" dirty="0">
                <a:latin typeface="Arial"/>
                <a:cs typeface="Arial"/>
              </a:rPr>
              <a:t>before  </a:t>
            </a:r>
            <a:r>
              <a:rPr sz="1000" spc="-10" dirty="0">
                <a:latin typeface="Arial"/>
                <a:cs typeface="Arial"/>
              </a:rPr>
              <a:t>initialization </a:t>
            </a:r>
            <a:r>
              <a:rPr sz="1000" spc="-65" dirty="0">
                <a:latin typeface="Arial"/>
                <a:cs typeface="Arial"/>
              </a:rPr>
              <a:t>generates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ReferenceError: 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000" spc="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outer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30" dirty="0">
                <a:latin typeface="Courier New"/>
                <a:cs typeface="Courier New"/>
              </a:rPr>
              <a:t>console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log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x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: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, 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&lt;=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in 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TDZ,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value</a:t>
            </a:r>
            <a:r>
              <a:rPr sz="800" spc="9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inner</a:t>
            </a:r>
            <a:r>
              <a:rPr sz="800" spc="4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F20EF"/>
                </a:solidFill>
                <a:latin typeface="Arial"/>
                <a:cs typeface="Arial"/>
              </a:rPr>
              <a:t>scope</a:t>
            </a:r>
            <a:r>
              <a:rPr sz="800" spc="-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22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latin typeface="Arial"/>
                <a:cs typeface="Arial"/>
              </a:rPr>
              <a:t>this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spc="-30" dirty="0"/>
              <a:t>variable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65170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303047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301777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6857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702272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753032"/>
            <a:ext cx="50751" cy="2277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696095"/>
            <a:ext cx="3989704" cy="2385695"/>
          </a:xfrm>
          <a:custGeom>
            <a:avLst/>
            <a:gdLst/>
            <a:ahLst/>
            <a:cxnLst/>
            <a:rect l="l" t="t" r="r" b="b"/>
            <a:pathLst>
              <a:path w="3989704" h="2385695">
                <a:moveTo>
                  <a:pt x="3989652" y="0"/>
                </a:moveTo>
                <a:lnTo>
                  <a:pt x="0" y="0"/>
                </a:lnTo>
                <a:lnTo>
                  <a:pt x="0" y="2334378"/>
                </a:lnTo>
                <a:lnTo>
                  <a:pt x="4008" y="2354103"/>
                </a:lnTo>
                <a:lnTo>
                  <a:pt x="14922" y="2370256"/>
                </a:lnTo>
                <a:lnTo>
                  <a:pt x="31075" y="2381170"/>
                </a:lnTo>
                <a:lnTo>
                  <a:pt x="50800" y="2385178"/>
                </a:lnTo>
                <a:lnTo>
                  <a:pt x="3938852" y="2385178"/>
                </a:lnTo>
                <a:lnTo>
                  <a:pt x="3958576" y="2381170"/>
                </a:lnTo>
                <a:lnTo>
                  <a:pt x="3974729" y="2370256"/>
                </a:lnTo>
                <a:lnTo>
                  <a:pt x="3985644" y="2354103"/>
                </a:lnTo>
                <a:lnTo>
                  <a:pt x="3989652" y="2334378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740332"/>
            <a:ext cx="0" cy="2309495"/>
          </a:xfrm>
          <a:custGeom>
            <a:avLst/>
            <a:gdLst/>
            <a:ahLst/>
            <a:cxnLst/>
            <a:rect l="l" t="t" r="r" b="b"/>
            <a:pathLst>
              <a:path h="2309495">
                <a:moveTo>
                  <a:pt x="0" y="230919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7276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149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022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79894"/>
            <a:ext cx="2852420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calculator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result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multiply</a:t>
            </a:r>
            <a:r>
              <a:rPr sz="800" spc="-50" dirty="0">
                <a:latin typeface="Arial"/>
                <a:cs typeface="Arial"/>
              </a:rPr>
              <a:t>: 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number</a:t>
            </a:r>
            <a:r>
              <a:rPr sz="800" spc="-35" dirty="0">
                <a:latin typeface="Arial"/>
                <a:cs typeface="Arial"/>
              </a:rPr>
              <a:t>, </a:t>
            </a:r>
            <a:r>
              <a:rPr sz="800" spc="-50" dirty="0">
                <a:latin typeface="Courier New"/>
                <a:cs typeface="Courier New"/>
              </a:rPr>
              <a:t>multiplier</a:t>
            </a:r>
            <a:r>
              <a:rPr sz="800" spc="-50" dirty="0">
                <a:latin typeface="Arial"/>
                <a:cs typeface="Arial"/>
              </a:rPr>
              <a:t>)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 _this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-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calculator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helper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,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Arial"/>
                <a:cs typeface="Arial"/>
              </a:rPr>
              <a:t>)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02895">
              <a:lnSpc>
                <a:spcPts val="944"/>
              </a:lnSpc>
            </a:pPr>
            <a:r>
              <a:rPr sz="800" spc="-55" dirty="0">
                <a:latin typeface="Courier New"/>
                <a:cs typeface="Courier New"/>
              </a:rPr>
              <a:t>_this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result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10" dirty="0">
                <a:latin typeface="Arial Unicode MS"/>
                <a:cs typeface="Arial Unicode MS"/>
              </a:rPr>
              <a:t>∗ </a:t>
            </a:r>
            <a:r>
              <a:rPr sz="800" spc="-25" dirty="0">
                <a:latin typeface="Courier New"/>
                <a:cs typeface="Courier New"/>
              </a:rPr>
              <a:t>y</a:t>
            </a:r>
            <a:r>
              <a:rPr sz="800" spc="-25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bound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</a:t>
            </a:r>
            <a:r>
              <a:rPr sz="800" spc="-1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object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1275715">
              <a:lnSpc>
                <a:spcPts val="950"/>
              </a:lnSpc>
            </a:pPr>
            <a:r>
              <a:rPr sz="800" spc="-45" dirty="0">
                <a:latin typeface="Courier New"/>
                <a:cs typeface="Courier New"/>
              </a:rPr>
              <a:t>helper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number</a:t>
            </a:r>
            <a:r>
              <a:rPr sz="800" spc="-45" dirty="0">
                <a:latin typeface="Arial"/>
                <a:cs typeface="Arial"/>
              </a:rPr>
              <a:t>, </a:t>
            </a:r>
            <a:r>
              <a:rPr sz="800" spc="-45" dirty="0">
                <a:latin typeface="Courier New"/>
                <a:cs typeface="Courier New"/>
              </a:rPr>
              <a:t>multiplier</a:t>
            </a:r>
            <a:r>
              <a:rPr sz="800" spc="-45" dirty="0">
                <a:latin typeface="Arial"/>
                <a:cs typeface="Arial"/>
              </a:rPr>
              <a:t>);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_this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1545590" indent="-97155">
              <a:lnSpc>
                <a:spcPts val="950"/>
              </a:lnSpc>
            </a:pPr>
            <a:r>
              <a:rPr sz="800" spc="-55" dirty="0">
                <a:latin typeface="Courier New"/>
                <a:cs typeface="Courier New"/>
              </a:rPr>
              <a:t>getResult</a:t>
            </a:r>
            <a:r>
              <a:rPr sz="800" spc="-55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result</a:t>
            </a:r>
            <a:r>
              <a:rPr sz="800" spc="-3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5" dirty="0">
                <a:latin typeface="Courier New"/>
                <a:cs typeface="Courier New"/>
              </a:rPr>
              <a:t>console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log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calculator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multiply</a:t>
            </a:r>
            <a:r>
              <a:rPr sz="800" spc="-45" dirty="0">
                <a:latin typeface="Arial"/>
                <a:cs typeface="Arial"/>
              </a:rPr>
              <a:t>(9,  </a:t>
            </a:r>
            <a:r>
              <a:rPr sz="800" spc="-20" dirty="0">
                <a:latin typeface="Arial"/>
                <a:cs typeface="Arial"/>
              </a:rPr>
              <a:t>4).</a:t>
            </a:r>
            <a:r>
              <a:rPr sz="800" spc="-20" dirty="0">
                <a:latin typeface="Courier New"/>
                <a:cs typeface="Courier New"/>
              </a:rPr>
              <a:t>result</a:t>
            </a:r>
            <a:r>
              <a:rPr sz="800" spc="-2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7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23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b="1" spc="-35" dirty="0">
                <a:latin typeface="Arial"/>
                <a:cs typeface="Arial"/>
              </a:rPr>
              <a:t>this </a:t>
            </a:r>
            <a:r>
              <a:rPr sz="900" spc="-30" dirty="0"/>
              <a:t>variable problem </a:t>
            </a:r>
            <a:r>
              <a:rPr sz="900" spc="-45" dirty="0"/>
              <a:t>solved </a:t>
            </a:r>
            <a:r>
              <a:rPr sz="900" spc="-40" dirty="0"/>
              <a:t>by using </a:t>
            </a:r>
            <a:r>
              <a:rPr sz="900" spc="-30" dirty="0"/>
              <a:t>arrow  </a:t>
            </a:r>
            <a:r>
              <a:rPr sz="900" spc="140" dirty="0"/>
              <a:t> </a:t>
            </a:r>
            <a:r>
              <a:rPr sz="900" spc="-5" dirty="0"/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193" y="69978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5836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45663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96463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750341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801123"/>
            <a:ext cx="50751" cy="2157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744185"/>
            <a:ext cx="3989704" cy="2265045"/>
          </a:xfrm>
          <a:custGeom>
            <a:avLst/>
            <a:gdLst/>
            <a:ahLst/>
            <a:cxnLst/>
            <a:rect l="l" t="t" r="r" b="b"/>
            <a:pathLst>
              <a:path w="3989704" h="2265045">
                <a:moveTo>
                  <a:pt x="3989652" y="0"/>
                </a:moveTo>
                <a:lnTo>
                  <a:pt x="0" y="0"/>
                </a:lnTo>
                <a:lnTo>
                  <a:pt x="0" y="2214177"/>
                </a:lnTo>
                <a:lnTo>
                  <a:pt x="4008" y="2233902"/>
                </a:lnTo>
                <a:lnTo>
                  <a:pt x="14922" y="2250055"/>
                </a:lnTo>
                <a:lnTo>
                  <a:pt x="31075" y="2260969"/>
                </a:lnTo>
                <a:lnTo>
                  <a:pt x="50800" y="2264978"/>
                </a:lnTo>
                <a:lnTo>
                  <a:pt x="3938852" y="2264978"/>
                </a:lnTo>
                <a:lnTo>
                  <a:pt x="3958576" y="2260969"/>
                </a:lnTo>
                <a:lnTo>
                  <a:pt x="3974729" y="2250055"/>
                </a:lnTo>
                <a:lnTo>
                  <a:pt x="3985644" y="2233902"/>
                </a:lnTo>
                <a:lnTo>
                  <a:pt x="3989652" y="2214177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788422"/>
            <a:ext cx="0" cy="2189480"/>
          </a:xfrm>
          <a:custGeom>
            <a:avLst/>
            <a:gdLst/>
            <a:ahLst/>
            <a:cxnLst/>
            <a:rect l="l" t="t" r="r" b="b"/>
            <a:pathLst>
              <a:path h="2189480">
                <a:moveTo>
                  <a:pt x="0" y="218899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775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763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7503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827976"/>
            <a:ext cx="2804160" cy="206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calculator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result</a:t>
            </a:r>
            <a:r>
              <a:rPr sz="800" spc="-50" dirty="0">
                <a:latin typeface="Arial"/>
                <a:cs typeface="Arial"/>
              </a:rPr>
              <a:t>: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0,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50" dirty="0">
                <a:latin typeface="Courier New"/>
                <a:cs typeface="Courier New"/>
              </a:rPr>
              <a:t>multiply</a:t>
            </a:r>
            <a:r>
              <a:rPr sz="800" spc="-50" dirty="0">
                <a:latin typeface="Arial"/>
                <a:cs typeface="Arial"/>
              </a:rPr>
              <a:t>: 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number</a:t>
            </a:r>
            <a:r>
              <a:rPr sz="800" spc="-35" dirty="0">
                <a:latin typeface="Arial"/>
                <a:cs typeface="Arial"/>
              </a:rPr>
              <a:t>, </a:t>
            </a:r>
            <a:r>
              <a:rPr sz="800" spc="-50" dirty="0">
                <a:latin typeface="Courier New"/>
                <a:cs typeface="Courier New"/>
              </a:rPr>
              <a:t>multiplier</a:t>
            </a:r>
            <a:r>
              <a:rPr sz="800" spc="-50" dirty="0">
                <a:latin typeface="Arial"/>
                <a:cs typeface="Arial"/>
              </a:rPr>
              <a:t>)  </a:t>
            </a:r>
            <a:r>
              <a:rPr sz="800" spc="190" dirty="0">
                <a:latin typeface="Arial"/>
                <a:cs typeface="Arial"/>
              </a:rPr>
              <a:t>=&gt;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02895" marR="1101725" indent="-9715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helper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(</a:t>
            </a:r>
            <a:r>
              <a:rPr sz="800" spc="5" dirty="0">
                <a:latin typeface="Courier New"/>
                <a:cs typeface="Courier New"/>
              </a:rPr>
              <a:t>x</a:t>
            </a:r>
            <a:r>
              <a:rPr sz="800" spc="5" dirty="0">
                <a:latin typeface="Arial"/>
                <a:cs typeface="Arial"/>
              </a:rPr>
              <a:t>,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Courier New"/>
                <a:cs typeface="Courier New"/>
              </a:rPr>
              <a:t>y</a:t>
            </a:r>
            <a:r>
              <a:rPr sz="800" dirty="0">
                <a:latin typeface="Arial"/>
                <a:cs typeface="Arial"/>
              </a:rPr>
              <a:t>)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result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x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4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y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1227455">
              <a:lnSpc>
                <a:spcPts val="950"/>
              </a:lnSpc>
            </a:pPr>
            <a:r>
              <a:rPr sz="800" spc="-45" dirty="0">
                <a:latin typeface="Courier New"/>
                <a:cs typeface="Courier New"/>
              </a:rPr>
              <a:t>helper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number</a:t>
            </a:r>
            <a:r>
              <a:rPr sz="800" spc="-45" dirty="0">
                <a:latin typeface="Arial"/>
                <a:cs typeface="Arial"/>
              </a:rPr>
              <a:t>, </a:t>
            </a:r>
            <a:r>
              <a:rPr sz="800" spc="-45" dirty="0">
                <a:latin typeface="Courier New"/>
                <a:cs typeface="Courier New"/>
              </a:rPr>
              <a:t>multiplier</a:t>
            </a:r>
            <a:r>
              <a:rPr sz="800" spc="-45" dirty="0">
                <a:latin typeface="Arial"/>
                <a:cs typeface="Arial"/>
              </a:rPr>
              <a:t>);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205740" marR="1497330" indent="-97155">
              <a:lnSpc>
                <a:spcPts val="950"/>
              </a:lnSpc>
            </a:pPr>
            <a:r>
              <a:rPr sz="800" spc="-55" dirty="0">
                <a:latin typeface="Courier New"/>
                <a:cs typeface="Courier New"/>
              </a:rPr>
              <a:t>getResult</a:t>
            </a:r>
            <a:r>
              <a:rPr sz="800" spc="-55" dirty="0">
                <a:latin typeface="Arial"/>
                <a:cs typeface="Arial"/>
              </a:rPr>
              <a:t>: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spc="-30" dirty="0">
                <a:latin typeface="Arial"/>
                <a:cs typeface="Arial"/>
              </a:rPr>
              <a:t>.</a:t>
            </a:r>
            <a:r>
              <a:rPr sz="800" spc="-30" dirty="0">
                <a:latin typeface="Courier New"/>
                <a:cs typeface="Courier New"/>
              </a:rPr>
              <a:t>result</a:t>
            </a:r>
            <a:r>
              <a:rPr sz="800" spc="-3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45" dirty="0">
                <a:latin typeface="Courier New"/>
                <a:cs typeface="Courier New"/>
              </a:rPr>
              <a:t>console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log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calculator</a:t>
            </a:r>
            <a:r>
              <a:rPr sz="800" spc="-45" dirty="0">
                <a:latin typeface="Arial"/>
                <a:cs typeface="Arial"/>
              </a:rPr>
              <a:t>.</a:t>
            </a:r>
            <a:r>
              <a:rPr sz="800" spc="-45" dirty="0">
                <a:latin typeface="Courier New"/>
                <a:cs typeface="Courier New"/>
              </a:rPr>
              <a:t>multiply</a:t>
            </a:r>
            <a:r>
              <a:rPr sz="800" spc="-45" dirty="0">
                <a:latin typeface="Arial"/>
                <a:cs typeface="Arial"/>
              </a:rPr>
              <a:t>(9,  </a:t>
            </a:r>
            <a:r>
              <a:rPr sz="800" spc="-20" dirty="0">
                <a:latin typeface="Arial"/>
                <a:cs typeface="Arial"/>
              </a:rPr>
              <a:t>4).</a:t>
            </a:r>
            <a:r>
              <a:rPr sz="800" spc="-20" dirty="0">
                <a:latin typeface="Courier New"/>
                <a:cs typeface="Courier New"/>
              </a:rPr>
              <a:t>result</a:t>
            </a:r>
            <a:r>
              <a:rPr sz="800" spc="-2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24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A </a:t>
            </a:r>
            <a:r>
              <a:rPr sz="900" spc="-30" dirty="0"/>
              <a:t>Powerful</a:t>
            </a:r>
            <a:r>
              <a:rPr sz="900" spc="40" dirty="0"/>
              <a:t> </a:t>
            </a:r>
            <a:r>
              <a:rPr sz="900" spc="-40" dirty="0"/>
              <a:t>Feature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69174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8872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76029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26829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742313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793095"/>
            <a:ext cx="50751" cy="1195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736157"/>
            <a:ext cx="3989704" cy="1303655"/>
          </a:xfrm>
          <a:custGeom>
            <a:avLst/>
            <a:gdLst/>
            <a:ahLst/>
            <a:cxnLst/>
            <a:rect l="l" t="t" r="r" b="b"/>
            <a:pathLst>
              <a:path w="3989704" h="1303655">
                <a:moveTo>
                  <a:pt x="3989652" y="0"/>
                </a:moveTo>
                <a:lnTo>
                  <a:pt x="0" y="0"/>
                </a:lnTo>
                <a:lnTo>
                  <a:pt x="0" y="1252571"/>
                </a:lnTo>
                <a:lnTo>
                  <a:pt x="4008" y="1272296"/>
                </a:lnTo>
                <a:lnTo>
                  <a:pt x="14922" y="1288449"/>
                </a:lnTo>
                <a:lnTo>
                  <a:pt x="31075" y="1299363"/>
                </a:lnTo>
                <a:lnTo>
                  <a:pt x="50800" y="1303371"/>
                </a:lnTo>
                <a:lnTo>
                  <a:pt x="3938852" y="1303371"/>
                </a:lnTo>
                <a:lnTo>
                  <a:pt x="3958576" y="1299363"/>
                </a:lnTo>
                <a:lnTo>
                  <a:pt x="3974729" y="1288449"/>
                </a:lnTo>
                <a:lnTo>
                  <a:pt x="3985644" y="1272296"/>
                </a:lnTo>
                <a:lnTo>
                  <a:pt x="3989652" y="1252571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780395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5">
                <a:moveTo>
                  <a:pt x="0" y="12273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7676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7549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7422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686562"/>
            <a:ext cx="3630295" cy="223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An </a:t>
            </a:r>
            <a:r>
              <a:rPr sz="1100" spc="-45" dirty="0">
                <a:latin typeface="Arial"/>
                <a:cs typeface="Arial"/>
              </a:rPr>
              <a:t>inner </a:t>
            </a:r>
            <a:r>
              <a:rPr sz="1100" spc="-25" dirty="0">
                <a:latin typeface="Arial"/>
                <a:cs typeface="Arial"/>
              </a:rPr>
              <a:t>function </a:t>
            </a:r>
            <a:r>
              <a:rPr sz="1100" spc="10" dirty="0">
                <a:latin typeface="Arial"/>
                <a:cs typeface="Arial"/>
              </a:rPr>
              <a:t>that </a:t>
            </a:r>
            <a:r>
              <a:rPr sz="1100" spc="-95" dirty="0">
                <a:latin typeface="Arial"/>
                <a:cs typeface="Arial"/>
              </a:rPr>
              <a:t>has  </a:t>
            </a:r>
            <a:r>
              <a:rPr sz="1100" spc="-105" dirty="0">
                <a:latin typeface="Arial"/>
                <a:cs typeface="Arial"/>
              </a:rPr>
              <a:t>access 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5" dirty="0">
                <a:latin typeface="Arial"/>
                <a:cs typeface="Arial"/>
              </a:rPr>
              <a:t>its </a:t>
            </a:r>
            <a:r>
              <a:rPr sz="1100" spc="-65" dirty="0">
                <a:latin typeface="Arial"/>
                <a:cs typeface="Arial"/>
              </a:rPr>
              <a:t>own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variables,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the outer </a:t>
            </a:r>
            <a:r>
              <a:rPr sz="1100" spc="-60" dirty="0">
                <a:latin typeface="Arial"/>
                <a:cs typeface="Arial"/>
              </a:rPr>
              <a:t>enclosing </a:t>
            </a:r>
            <a:r>
              <a:rPr sz="1100" spc="-30" dirty="0">
                <a:latin typeface="Arial"/>
                <a:cs typeface="Arial"/>
              </a:rPr>
              <a:t>function’s 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variables,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global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100" b="1" spc="-75" dirty="0">
                <a:solidFill>
                  <a:srgbClr val="FF0000"/>
                </a:solidFill>
                <a:latin typeface="Arial"/>
                <a:cs typeface="Arial"/>
              </a:rPr>
              <a:t>holds  </a:t>
            </a:r>
            <a:r>
              <a:rPr sz="1100" b="1" spc="-60" dirty="0">
                <a:solidFill>
                  <a:srgbClr val="FF0000"/>
                </a:solidFill>
                <a:latin typeface="Arial"/>
                <a:cs typeface="Arial"/>
              </a:rPr>
              <a:t>even  </a:t>
            </a:r>
            <a:r>
              <a:rPr sz="1100" b="1" spc="-55" dirty="0">
                <a:solidFill>
                  <a:srgbClr val="FF0000"/>
                </a:solidFill>
                <a:latin typeface="Arial"/>
                <a:cs typeface="Arial"/>
              </a:rPr>
              <a:t>when  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outer 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function  </a:t>
            </a:r>
            <a:r>
              <a:rPr sz="1100" b="1" spc="-85" dirty="0">
                <a:solidFill>
                  <a:srgbClr val="FF0000"/>
                </a:solidFill>
                <a:latin typeface="Arial"/>
                <a:cs typeface="Arial"/>
              </a:rPr>
              <a:t>has</a:t>
            </a:r>
            <a:r>
              <a:rPr sz="11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returned.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109220" marR="1613535" indent="-97155">
              <a:lnSpc>
                <a:spcPts val="950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50" dirty="0">
                <a:latin typeface="Courier New"/>
                <a:cs typeface="Courier New"/>
              </a:rPr>
              <a:t>favouriteBook</a:t>
            </a:r>
            <a:r>
              <a:rPr sz="800" spc="-50" dirty="0">
                <a:latin typeface="Arial"/>
                <a:cs typeface="Arial"/>
              </a:rPr>
              <a:t>(</a:t>
            </a:r>
            <a:r>
              <a:rPr sz="800" spc="-50" dirty="0">
                <a:latin typeface="Courier New"/>
                <a:cs typeface="Courier New"/>
              </a:rPr>
              <a:t>title</a:t>
            </a:r>
            <a:r>
              <a:rPr sz="800" spc="-50" dirty="0">
                <a:latin typeface="Arial"/>
                <a:cs typeface="Arial"/>
              </a:rPr>
              <a:t>, </a:t>
            </a:r>
            <a:r>
              <a:rPr sz="800" spc="-40" dirty="0">
                <a:latin typeface="Courier New"/>
                <a:cs typeface="Courier New"/>
              </a:rPr>
              <a:t>author</a:t>
            </a:r>
            <a:r>
              <a:rPr sz="800" spc="-4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intro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My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favourite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book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;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20" dirty="0">
                <a:latin typeface="Courier New"/>
                <a:cs typeface="Courier New"/>
              </a:rPr>
              <a:t>book</a:t>
            </a:r>
            <a:r>
              <a:rPr sz="800" spc="-20" dirty="0">
                <a:latin typeface="Arial"/>
                <a:cs typeface="Arial"/>
              </a:rPr>
              <a:t>()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intro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title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5" dirty="0">
                <a:solidFill>
                  <a:srgbClr val="9F20EF"/>
                </a:solidFill>
                <a:latin typeface="Arial Unicode MS"/>
                <a:cs typeface="Arial Unicode MS"/>
              </a:rPr>
              <a:t> </a:t>
            </a:r>
            <a:r>
              <a:rPr sz="800" spc="-25" dirty="0">
                <a:solidFill>
                  <a:srgbClr val="9F20EF"/>
                </a:solidFill>
                <a:latin typeface="Arial"/>
                <a:cs typeface="Arial"/>
              </a:rPr>
              <a:t>by</a:t>
            </a:r>
            <a:r>
              <a:rPr sz="800" spc="5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5" dirty="0">
                <a:solidFill>
                  <a:srgbClr val="9F20EF"/>
                </a:solidFill>
                <a:latin typeface="Arial Unicode MS"/>
                <a:cs typeface="Arial Unicode MS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author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favourite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0" dirty="0">
                <a:latin typeface="Courier New"/>
                <a:cs typeface="Courier New"/>
              </a:rPr>
              <a:t>favouriteBook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Eloquent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JavaScript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,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Marijn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Haverbeke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35" dirty="0">
                <a:latin typeface="Courier New"/>
                <a:cs typeface="Courier New"/>
              </a:rPr>
              <a:t>console</a:t>
            </a:r>
            <a:r>
              <a:rPr sz="800" spc="-35" dirty="0">
                <a:latin typeface="Arial"/>
                <a:cs typeface="Arial"/>
              </a:rPr>
              <a:t>.</a:t>
            </a:r>
            <a:r>
              <a:rPr sz="800" spc="-35" dirty="0">
                <a:latin typeface="Courier New"/>
                <a:cs typeface="Courier New"/>
              </a:rPr>
              <a:t>log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favourite</a:t>
            </a:r>
            <a:r>
              <a:rPr sz="800" spc="-35" dirty="0">
                <a:latin typeface="Arial"/>
                <a:cs typeface="Arial"/>
              </a:rPr>
              <a:t>());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25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A </a:t>
            </a:r>
            <a:r>
              <a:rPr sz="900" spc="-30" dirty="0"/>
              <a:t>Powerful</a:t>
            </a:r>
            <a:r>
              <a:rPr sz="900" spc="40" dirty="0"/>
              <a:t> </a:t>
            </a:r>
            <a:r>
              <a:rPr sz="900" spc="-40" dirty="0"/>
              <a:t>Feature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95089"/>
            <a:ext cx="3887889" cy="207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26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A </a:t>
            </a:r>
            <a:r>
              <a:rPr sz="900" spc="-30" dirty="0"/>
              <a:t>Powerful</a:t>
            </a:r>
            <a:r>
              <a:rPr sz="900" spc="40" dirty="0"/>
              <a:t> </a:t>
            </a:r>
            <a:r>
              <a:rPr sz="900" spc="-40" dirty="0"/>
              <a:t>Feature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96343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86141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848711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899512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013993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064773"/>
            <a:ext cx="50751" cy="1796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007836"/>
            <a:ext cx="3989704" cy="1904364"/>
          </a:xfrm>
          <a:custGeom>
            <a:avLst/>
            <a:gdLst/>
            <a:ahLst/>
            <a:cxnLst/>
            <a:rect l="l" t="t" r="r" b="b"/>
            <a:pathLst>
              <a:path w="3989704" h="1904364">
                <a:moveTo>
                  <a:pt x="3989652" y="0"/>
                </a:moveTo>
                <a:lnTo>
                  <a:pt x="0" y="0"/>
                </a:lnTo>
                <a:lnTo>
                  <a:pt x="0" y="1853575"/>
                </a:lnTo>
                <a:lnTo>
                  <a:pt x="4008" y="1873300"/>
                </a:lnTo>
                <a:lnTo>
                  <a:pt x="14922" y="1889453"/>
                </a:lnTo>
                <a:lnTo>
                  <a:pt x="31075" y="1900367"/>
                </a:lnTo>
                <a:lnTo>
                  <a:pt x="50800" y="1904375"/>
                </a:lnTo>
                <a:lnTo>
                  <a:pt x="3938852" y="1904375"/>
                </a:lnTo>
                <a:lnTo>
                  <a:pt x="3958576" y="1900367"/>
                </a:lnTo>
                <a:lnTo>
                  <a:pt x="3974729" y="1889453"/>
                </a:lnTo>
                <a:lnTo>
                  <a:pt x="3985644" y="1873300"/>
                </a:lnTo>
                <a:lnTo>
                  <a:pt x="3989652" y="1853575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052073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3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0393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0266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0139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71436"/>
            <a:ext cx="3280410" cy="2021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closure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-40" dirty="0">
                <a:latin typeface="Arial"/>
                <a:cs typeface="Arial"/>
              </a:rPr>
              <a:t>Eloquent 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JavaScript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 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page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50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  <a:hlinkClick r:id="rId7"/>
              </a:rPr>
              <a:t>http://eloquentjavascript.net/Eloquent_JavaScript.pdf</a:t>
            </a:r>
            <a:endParaRPr sz="800">
              <a:latin typeface="Arial"/>
              <a:cs typeface="Arial"/>
            </a:endParaRPr>
          </a:p>
          <a:p>
            <a:pPr marL="12700" marR="1760220" algn="ctr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5" dirty="0">
                <a:latin typeface="Courier New"/>
                <a:cs typeface="Courier New"/>
              </a:rPr>
              <a:t>multiplier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factor</a:t>
            </a:r>
            <a:r>
              <a:rPr sz="800" spc="-45" dirty="0">
                <a:latin typeface="Arial"/>
                <a:cs typeface="Arial"/>
              </a:rPr>
              <a:t>)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Courier New"/>
                <a:cs typeface="Courier New"/>
              </a:rPr>
              <a:t>number</a:t>
            </a:r>
            <a:r>
              <a:rPr sz="800" spc="-30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number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-60" dirty="0">
                <a:latin typeface="Arial Unicode MS"/>
                <a:cs typeface="Arial Unicode MS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factor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76593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twice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5" dirty="0">
                <a:latin typeface="Courier New"/>
                <a:cs typeface="Courier New"/>
              </a:rPr>
              <a:t>multiplier</a:t>
            </a:r>
            <a:r>
              <a:rPr sz="800" spc="-35" dirty="0">
                <a:latin typeface="Arial"/>
                <a:cs typeface="Arial"/>
              </a:rPr>
              <a:t>(2);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result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0" dirty="0">
                <a:latin typeface="Courier New"/>
                <a:cs typeface="Courier New"/>
              </a:rPr>
              <a:t>twice</a:t>
            </a:r>
            <a:r>
              <a:rPr sz="800" spc="-20" dirty="0">
                <a:latin typeface="Arial"/>
                <a:cs typeface="Arial"/>
              </a:rPr>
              <a:t>(5);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result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76593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thrice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5" dirty="0">
                <a:latin typeface="Courier New"/>
                <a:cs typeface="Courier New"/>
              </a:rPr>
              <a:t>multiplier</a:t>
            </a:r>
            <a:r>
              <a:rPr sz="800" spc="-35" dirty="0">
                <a:latin typeface="Arial"/>
                <a:cs typeface="Arial"/>
              </a:rPr>
              <a:t>(3);  </a:t>
            </a:r>
            <a:r>
              <a:rPr sz="800" spc="-60" dirty="0">
                <a:latin typeface="Courier New"/>
                <a:cs typeface="Courier New"/>
              </a:rPr>
              <a:t>result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25" dirty="0">
                <a:latin typeface="Courier New"/>
                <a:cs typeface="Courier New"/>
              </a:rPr>
              <a:t>thrice</a:t>
            </a:r>
            <a:r>
              <a:rPr sz="800" spc="-25" dirty="0">
                <a:latin typeface="Arial"/>
                <a:cs typeface="Arial"/>
              </a:rPr>
              <a:t>(5);  </a:t>
            </a:r>
            <a:r>
              <a:rPr sz="800" spc="-40" dirty="0">
                <a:latin typeface="Courier New"/>
                <a:cs typeface="Courier New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result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27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A </a:t>
            </a:r>
            <a:r>
              <a:rPr sz="900" spc="-30" dirty="0"/>
              <a:t>Powerful</a:t>
            </a:r>
            <a:r>
              <a:rPr sz="900" spc="40" dirty="0"/>
              <a:t> </a:t>
            </a:r>
            <a:r>
              <a:rPr sz="900" spc="-40" dirty="0"/>
              <a:t>Feature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10766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64505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632354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683154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158240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09018"/>
            <a:ext cx="50751" cy="1436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152081"/>
            <a:ext cx="3989704" cy="1544320"/>
          </a:xfrm>
          <a:custGeom>
            <a:avLst/>
            <a:gdLst/>
            <a:ahLst/>
            <a:cxnLst/>
            <a:rect l="l" t="t" r="r" b="b"/>
            <a:pathLst>
              <a:path w="3989704" h="1544320">
                <a:moveTo>
                  <a:pt x="3989652" y="0"/>
                </a:moveTo>
                <a:lnTo>
                  <a:pt x="0" y="0"/>
                </a:lnTo>
                <a:lnTo>
                  <a:pt x="0" y="1492973"/>
                </a:lnTo>
                <a:lnTo>
                  <a:pt x="4008" y="1512697"/>
                </a:lnTo>
                <a:lnTo>
                  <a:pt x="14922" y="1528850"/>
                </a:lnTo>
                <a:lnTo>
                  <a:pt x="31075" y="1539764"/>
                </a:lnTo>
                <a:lnTo>
                  <a:pt x="50800" y="1543773"/>
                </a:lnTo>
                <a:lnTo>
                  <a:pt x="3938852" y="1543773"/>
                </a:lnTo>
                <a:lnTo>
                  <a:pt x="3958576" y="1539764"/>
                </a:lnTo>
                <a:lnTo>
                  <a:pt x="3974729" y="1528850"/>
                </a:lnTo>
                <a:lnTo>
                  <a:pt x="3985644" y="1512697"/>
                </a:lnTo>
                <a:lnTo>
                  <a:pt x="3989652" y="1492973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196318"/>
            <a:ext cx="0" cy="1468120"/>
          </a:xfrm>
          <a:custGeom>
            <a:avLst/>
            <a:gdLst/>
            <a:ahLst/>
            <a:cxnLst/>
            <a:rect l="l" t="t" r="r" b="b"/>
            <a:pathLst>
              <a:path h="1468120">
                <a:moveTo>
                  <a:pt x="0" y="146778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1836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1709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1582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15682"/>
            <a:ext cx="2940050" cy="166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60" dirty="0">
                <a:latin typeface="Arial"/>
                <a:cs typeface="Arial"/>
              </a:rPr>
              <a:t>closure </a:t>
            </a:r>
            <a:r>
              <a:rPr sz="1100" spc="-70" dirty="0">
                <a:latin typeface="Arial"/>
                <a:cs typeface="Arial"/>
              </a:rPr>
              <a:t>example </a:t>
            </a:r>
            <a:r>
              <a:rPr sz="1100" spc="-25" dirty="0">
                <a:latin typeface="Arial"/>
                <a:cs typeface="Arial"/>
              </a:rPr>
              <a:t>from 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w3schools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  <a:hlinkClick r:id="rId7"/>
              </a:rPr>
              <a:t>http://www.w3schools.com/js/js_function_closures.asp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add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Courier New"/>
                <a:cs typeface="Courier New"/>
              </a:rPr>
              <a:t>function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Arial"/>
                <a:cs typeface="Arial"/>
              </a:rPr>
              <a:t>()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counter</a:t>
            </a:r>
            <a:r>
              <a:rPr sz="800" spc="-22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205740" marR="1719580" indent="-97155">
              <a:lnSpc>
                <a:spcPts val="950"/>
              </a:lnSpc>
              <a:spcBef>
                <a:spcPts val="30"/>
              </a:spcBef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6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counter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1;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10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 marL="12700" algn="just">
              <a:lnSpc>
                <a:spcPts val="955"/>
              </a:lnSpc>
            </a:pPr>
            <a:r>
              <a:rPr sz="800" spc="70" dirty="0">
                <a:latin typeface="Arial"/>
                <a:cs typeface="Arial"/>
              </a:rPr>
              <a:t>}());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557020" algn="just">
              <a:lnSpc>
                <a:spcPts val="950"/>
              </a:lnSpc>
            </a:pP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add</a:t>
            </a:r>
            <a:r>
              <a:rPr sz="800" spc="-2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7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  </a:t>
            </a: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add</a:t>
            </a:r>
            <a:r>
              <a:rPr sz="800" spc="-2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7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2  </a:t>
            </a:r>
            <a:r>
              <a:rPr sz="800" spc="-25" dirty="0">
                <a:latin typeface="Courier New"/>
                <a:cs typeface="Courier New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Courier New"/>
                <a:cs typeface="Courier New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Courier New"/>
                <a:cs typeface="Courier New"/>
              </a:rPr>
              <a:t>add</a:t>
            </a:r>
            <a:r>
              <a:rPr sz="800" spc="-25" dirty="0">
                <a:latin typeface="Arial"/>
                <a:cs typeface="Arial"/>
              </a:rPr>
              <a:t>());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8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28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15" dirty="0"/>
              <a:t>A </a:t>
            </a:r>
            <a:r>
              <a:rPr sz="900" spc="-30" dirty="0"/>
              <a:t>Powerful</a:t>
            </a:r>
            <a:r>
              <a:rPr sz="900" spc="40" dirty="0"/>
              <a:t> </a:t>
            </a:r>
            <a:r>
              <a:rPr sz="900" spc="-40" dirty="0"/>
              <a:t>Feature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76192"/>
            <a:ext cx="3887892" cy="212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29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10" dirty="0"/>
              <a:t> </a:t>
            </a:r>
            <a:r>
              <a:rPr sz="900" spc="-40" dirty="0"/>
              <a:t>variables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099896"/>
            <a:ext cx="311912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latin typeface="Arial"/>
                <a:cs typeface="Arial"/>
              </a:rPr>
              <a:t>Code  </a:t>
            </a:r>
            <a:r>
              <a:rPr sz="1100" spc="-60" dirty="0">
                <a:latin typeface="Arial"/>
                <a:cs typeface="Arial"/>
              </a:rPr>
              <a:t>below </a:t>
            </a:r>
            <a:r>
              <a:rPr sz="1100" spc="-5" dirty="0">
                <a:latin typeface="Arial"/>
                <a:cs typeface="Arial"/>
              </a:rPr>
              <a:t>left </a:t>
            </a:r>
            <a:r>
              <a:rPr sz="1100" spc="-70" dirty="0">
                <a:latin typeface="Arial"/>
                <a:cs typeface="Arial"/>
              </a:rPr>
              <a:t>generates  </a:t>
            </a:r>
            <a:r>
              <a:rPr sz="1100" spc="-45" dirty="0">
                <a:latin typeface="Arial"/>
                <a:cs typeface="Arial"/>
              </a:rPr>
              <a:t>error </a:t>
            </a:r>
            <a:r>
              <a:rPr sz="1100" spc="-20" dirty="0">
                <a:latin typeface="Arial"/>
                <a:cs typeface="Arial"/>
              </a:rPr>
              <a:t>in </a:t>
            </a:r>
            <a:r>
              <a:rPr sz="1100" i="1" dirty="0">
                <a:latin typeface="Arial"/>
                <a:cs typeface="Arial"/>
              </a:rPr>
              <a:t>strict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mode: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solidFill>
                  <a:srgbClr val="FF0000"/>
                </a:solidFill>
                <a:latin typeface="Arial"/>
                <a:cs typeface="Arial"/>
              </a:rPr>
              <a:t>Uncaught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ReferenceError:  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velocity 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1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203" y="1674520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04" y="2250313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1330" y="2237613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805" y="2288413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4830" y="1725079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4830" y="1775883"/>
            <a:ext cx="50775" cy="474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03" y="1718946"/>
            <a:ext cx="2045970" cy="582295"/>
          </a:xfrm>
          <a:custGeom>
            <a:avLst/>
            <a:gdLst/>
            <a:ahLst/>
            <a:cxnLst/>
            <a:rect l="l" t="t" r="r" b="b"/>
            <a:pathLst>
              <a:path w="2045970" h="582294">
                <a:moveTo>
                  <a:pt x="2045626" y="0"/>
                </a:moveTo>
                <a:lnTo>
                  <a:pt x="0" y="0"/>
                </a:lnTo>
                <a:lnTo>
                  <a:pt x="0" y="531366"/>
                </a:lnTo>
                <a:lnTo>
                  <a:pt x="4008" y="551091"/>
                </a:lnTo>
                <a:lnTo>
                  <a:pt x="14922" y="567244"/>
                </a:lnTo>
                <a:lnTo>
                  <a:pt x="31075" y="578158"/>
                </a:lnTo>
                <a:lnTo>
                  <a:pt x="50800" y="582166"/>
                </a:lnTo>
                <a:lnTo>
                  <a:pt x="1994826" y="582166"/>
                </a:lnTo>
                <a:lnTo>
                  <a:pt x="2014551" y="578158"/>
                </a:lnTo>
                <a:lnTo>
                  <a:pt x="2030704" y="567244"/>
                </a:lnTo>
                <a:lnTo>
                  <a:pt x="2041618" y="551091"/>
                </a:lnTo>
                <a:lnTo>
                  <a:pt x="2045626" y="531366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4830" y="1763183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1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4830" y="17504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4830" y="17377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4830" y="172508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7304" y="1807781"/>
            <a:ext cx="155067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Invalid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code: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undeclared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 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-60" dirty="0">
                <a:latin typeface="Courier New"/>
                <a:cs typeface="Courier New"/>
              </a:rPr>
              <a:t>velocity</a:t>
            </a:r>
            <a:r>
              <a:rPr sz="800" spc="-39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197" y="1552536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3998" y="2368715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3" y="2356015"/>
            <a:ext cx="11427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798" y="2406815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603095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1653884"/>
            <a:ext cx="50775" cy="714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197" y="1596947"/>
            <a:ext cx="2045970" cy="822960"/>
          </a:xfrm>
          <a:custGeom>
            <a:avLst/>
            <a:gdLst/>
            <a:ahLst/>
            <a:cxnLst/>
            <a:rect l="l" t="t" r="r" b="b"/>
            <a:pathLst>
              <a:path w="2045970" h="822960">
                <a:moveTo>
                  <a:pt x="2045626" y="0"/>
                </a:moveTo>
                <a:lnTo>
                  <a:pt x="0" y="0"/>
                </a:lnTo>
                <a:lnTo>
                  <a:pt x="0" y="771768"/>
                </a:lnTo>
                <a:lnTo>
                  <a:pt x="4008" y="791492"/>
                </a:lnTo>
                <a:lnTo>
                  <a:pt x="14922" y="807645"/>
                </a:lnTo>
                <a:lnTo>
                  <a:pt x="31075" y="818560"/>
                </a:lnTo>
                <a:lnTo>
                  <a:pt x="50800" y="822568"/>
                </a:lnTo>
                <a:lnTo>
                  <a:pt x="1994826" y="822568"/>
                </a:lnTo>
                <a:lnTo>
                  <a:pt x="2014551" y="818560"/>
                </a:lnTo>
                <a:lnTo>
                  <a:pt x="2030704" y="807645"/>
                </a:lnTo>
                <a:lnTo>
                  <a:pt x="2041618" y="791492"/>
                </a:lnTo>
                <a:lnTo>
                  <a:pt x="2045626" y="771768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1641184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74658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6284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6157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16030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1298" y="1685798"/>
            <a:ext cx="1372870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50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Valid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code: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declared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global  </a:t>
            </a:r>
            <a:r>
              <a:rPr sz="800" spc="-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use</a:t>
            </a:r>
            <a:r>
              <a:rPr sz="800" spc="-3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strict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velocity</a:t>
            </a:r>
            <a:r>
              <a:rPr sz="800" spc="-22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speed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var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acceleration</a:t>
            </a:r>
            <a:r>
              <a:rPr sz="800" spc="-215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5" dirty="0"/>
              <a:t> </a:t>
            </a:r>
            <a:r>
              <a:rPr spc="-85" dirty="0"/>
              <a:t>Closure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Final</a:t>
            </a:r>
            <a:r>
              <a:rPr sz="900" spc="-30" dirty="0"/>
              <a:t> </a:t>
            </a:r>
            <a:r>
              <a:rPr sz="900" spc="-35" dirty="0"/>
              <a:t>Example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823566"/>
            <a:ext cx="3887978" cy="200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30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Presentation</a:t>
            </a:r>
            <a:r>
              <a:rPr sz="900" spc="-25" dirty="0"/>
              <a:t> </a:t>
            </a:r>
            <a:r>
              <a:rPr sz="900" spc="-40" dirty="0"/>
              <a:t>summary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56704" y="1028611"/>
            <a:ext cx="2346325" cy="154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Globals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Avoid </a:t>
            </a: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35" dirty="0">
                <a:latin typeface="Arial"/>
                <a:cs typeface="Arial"/>
              </a:rPr>
              <a:t>global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variables.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35" dirty="0">
                <a:latin typeface="Arial"/>
                <a:cs typeface="Arial"/>
              </a:rPr>
              <a:t>Avoid </a:t>
            </a:r>
            <a:r>
              <a:rPr sz="1000" spc="-10" dirty="0">
                <a:latin typeface="Arial"/>
                <a:cs typeface="Arial"/>
              </a:rPr>
              <a:t>polluting </a:t>
            </a:r>
            <a:r>
              <a:rPr sz="1000" spc="-35" dirty="0">
                <a:latin typeface="Arial"/>
                <a:cs typeface="Arial"/>
              </a:rPr>
              <a:t>global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namespace.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95" dirty="0">
                <a:latin typeface="Arial"/>
                <a:cs typeface="Arial"/>
              </a:rPr>
              <a:t>Use  </a:t>
            </a:r>
            <a:r>
              <a:rPr sz="1000" spc="-35" dirty="0">
                <a:latin typeface="Arial"/>
                <a:cs typeface="Arial"/>
              </a:rPr>
              <a:t>global </a:t>
            </a:r>
            <a:r>
              <a:rPr sz="1000" spc="-45" dirty="0">
                <a:latin typeface="Arial"/>
                <a:cs typeface="Arial"/>
              </a:rPr>
              <a:t>abatement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technique(s).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85" dirty="0">
                <a:latin typeface="Arial"/>
                <a:cs typeface="Arial"/>
              </a:rPr>
              <a:t>Scope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0" dirty="0">
                <a:latin typeface="Arial"/>
                <a:cs typeface="Arial"/>
              </a:rPr>
              <a:t>Pre </a:t>
            </a:r>
            <a:r>
              <a:rPr sz="1000" spc="-85" dirty="0">
                <a:latin typeface="Arial"/>
                <a:cs typeface="Arial"/>
              </a:rPr>
              <a:t>ES6  </a:t>
            </a:r>
            <a:r>
              <a:rPr sz="1000" spc="-5" dirty="0">
                <a:latin typeface="Arial"/>
                <a:cs typeface="Arial"/>
              </a:rPr>
              <a:t>- </a:t>
            </a:r>
            <a:r>
              <a:rPr sz="1000" spc="-35" dirty="0">
                <a:latin typeface="Arial"/>
                <a:cs typeface="Arial"/>
              </a:rPr>
              <a:t>only </a:t>
            </a:r>
            <a:r>
              <a:rPr sz="1000" spc="-20" dirty="0">
                <a:latin typeface="Arial"/>
                <a:cs typeface="Arial"/>
              </a:rPr>
              <a:t>function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scope.</a:t>
            </a:r>
            <a:endParaRPr sz="1000">
              <a:latin typeface="Arial"/>
              <a:cs typeface="Arial"/>
            </a:endParaRPr>
          </a:p>
          <a:p>
            <a:pPr marL="45720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85" dirty="0">
                <a:latin typeface="Arial"/>
                <a:cs typeface="Arial"/>
              </a:rPr>
              <a:t>ES6  </a:t>
            </a:r>
            <a:r>
              <a:rPr sz="1000" spc="-75" dirty="0">
                <a:latin typeface="Arial"/>
                <a:cs typeface="Arial"/>
              </a:rPr>
              <a:t>adds  </a:t>
            </a:r>
            <a:r>
              <a:rPr sz="1000" spc="-30" dirty="0">
                <a:latin typeface="Arial"/>
                <a:cs typeface="Arial"/>
              </a:rPr>
              <a:t>block</a:t>
            </a:r>
            <a:r>
              <a:rPr sz="1000" spc="-12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scope.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Closure</a:t>
            </a:r>
            <a:endParaRPr sz="1100">
              <a:latin typeface="Arial"/>
              <a:cs typeface="Arial"/>
            </a:endParaRPr>
          </a:p>
          <a:p>
            <a:pPr marL="457200" lvl="1" indent="-16002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457834" algn="l"/>
              </a:tabLst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powerful </a:t>
            </a:r>
            <a:r>
              <a:rPr sz="1000" spc="-60" dirty="0">
                <a:latin typeface="Arial"/>
                <a:cs typeface="Arial"/>
              </a:rPr>
              <a:t>language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feature.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31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10" dirty="0"/>
              <a:t> </a:t>
            </a:r>
            <a:r>
              <a:rPr sz="900" spc="-40" dirty="0"/>
              <a:t>variables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198775"/>
            <a:ext cx="1966595" cy="119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3395">
              <a:lnSpc>
                <a:spcPct val="102600"/>
              </a:lnSpc>
            </a:pPr>
            <a:r>
              <a:rPr sz="1100" spc="-65" dirty="0">
                <a:latin typeface="Arial"/>
                <a:cs typeface="Arial"/>
              </a:rPr>
              <a:t>Variables </a:t>
            </a:r>
            <a:r>
              <a:rPr sz="1100" spc="-60" dirty="0">
                <a:latin typeface="Arial"/>
                <a:cs typeface="Arial"/>
              </a:rPr>
              <a:t>defined </a:t>
            </a:r>
            <a:r>
              <a:rPr sz="1100" spc="-10" dirty="0">
                <a:latin typeface="Arial"/>
                <a:cs typeface="Arial"/>
              </a:rPr>
              <a:t>but </a:t>
            </a:r>
            <a:r>
              <a:rPr sz="1100" spc="-15" dirty="0">
                <a:latin typeface="Arial"/>
                <a:cs typeface="Arial"/>
              </a:rPr>
              <a:t>not  </a:t>
            </a:r>
            <a:r>
              <a:rPr sz="1100" spc="-70" dirty="0">
                <a:latin typeface="Arial"/>
                <a:cs typeface="Arial"/>
              </a:rPr>
              <a:t>declared </a:t>
            </a:r>
            <a:r>
              <a:rPr sz="1100" b="1" spc="-70" dirty="0">
                <a:latin typeface="Arial"/>
                <a:cs typeface="Arial"/>
              </a:rPr>
              <a:t>inside 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function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50" dirty="0">
                <a:latin typeface="Arial"/>
                <a:cs typeface="Arial"/>
              </a:rPr>
              <a:t>Are </a:t>
            </a:r>
            <a:r>
              <a:rPr sz="1100" spc="-40" dirty="0">
                <a:latin typeface="Arial"/>
                <a:cs typeface="Arial"/>
              </a:rPr>
              <a:t>global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Referred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110" dirty="0">
                <a:latin typeface="Arial"/>
                <a:cs typeface="Arial"/>
              </a:rPr>
              <a:t>as  </a:t>
            </a:r>
            <a:r>
              <a:rPr sz="1100" i="1" spc="-40" dirty="0">
                <a:latin typeface="Arial"/>
                <a:cs typeface="Arial"/>
              </a:rPr>
              <a:t>implied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global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latin typeface="Arial"/>
                <a:cs typeface="Arial"/>
              </a:rPr>
              <a:t>Dangerous </a:t>
            </a:r>
            <a:r>
              <a:rPr sz="1100" spc="-45" dirty="0">
                <a:latin typeface="Arial"/>
                <a:cs typeface="Arial"/>
              </a:rPr>
              <a:t>practice </a:t>
            </a:r>
            <a:r>
              <a:rPr sz="1100" spc="-5" dirty="0">
                <a:latin typeface="Arial"/>
                <a:cs typeface="Arial"/>
              </a:rPr>
              <a:t>-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avoid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5" dirty="0">
                <a:latin typeface="Arial"/>
                <a:cs typeface="Arial"/>
              </a:rPr>
              <a:t>Use  </a:t>
            </a:r>
            <a:r>
              <a:rPr sz="1100" spc="-95" dirty="0">
                <a:latin typeface="Arial"/>
                <a:cs typeface="Arial"/>
              </a:rPr>
              <a:t>ES6  </a:t>
            </a:r>
            <a:r>
              <a:rPr sz="1100" dirty="0">
                <a:latin typeface="Arial"/>
                <a:cs typeface="Arial"/>
              </a:rPr>
              <a:t>strict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disallows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104048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180003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1787334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1838134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154607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205404"/>
            <a:ext cx="50775" cy="594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148467"/>
            <a:ext cx="2045970" cy="702945"/>
          </a:xfrm>
          <a:custGeom>
            <a:avLst/>
            <a:gdLst/>
            <a:ahLst/>
            <a:cxnLst/>
            <a:rect l="l" t="t" r="r" b="b"/>
            <a:pathLst>
              <a:path w="2045970" h="702944">
                <a:moveTo>
                  <a:pt x="2045626" y="0"/>
                </a:moveTo>
                <a:lnTo>
                  <a:pt x="0" y="0"/>
                </a:lnTo>
                <a:lnTo>
                  <a:pt x="0" y="651567"/>
                </a:lnTo>
                <a:lnTo>
                  <a:pt x="4008" y="671292"/>
                </a:lnTo>
                <a:lnTo>
                  <a:pt x="14922" y="687445"/>
                </a:lnTo>
                <a:lnTo>
                  <a:pt x="31075" y="698359"/>
                </a:lnTo>
                <a:lnTo>
                  <a:pt x="50800" y="702367"/>
                </a:lnTo>
                <a:lnTo>
                  <a:pt x="1994826" y="702367"/>
                </a:lnTo>
                <a:lnTo>
                  <a:pt x="2014551" y="698359"/>
                </a:lnTo>
                <a:lnTo>
                  <a:pt x="2030704" y="687445"/>
                </a:lnTo>
                <a:lnTo>
                  <a:pt x="2041618" y="671292"/>
                </a:lnTo>
                <a:lnTo>
                  <a:pt x="2045626" y="651567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192704"/>
            <a:ext cx="0" cy="626745"/>
          </a:xfrm>
          <a:custGeom>
            <a:avLst/>
            <a:gdLst/>
            <a:ahLst/>
            <a:cxnLst/>
            <a:rect l="l" t="t" r="r" b="b"/>
            <a:pathLst>
              <a:path h="626744">
                <a:moveTo>
                  <a:pt x="0" y="62637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1800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1673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15460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232230"/>
            <a:ext cx="1647189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let</a:t>
            </a:r>
            <a:r>
              <a:rPr sz="800" spc="-270" dirty="0">
                <a:latin typeface="Courier New"/>
                <a:cs typeface="Courier New"/>
              </a:rPr>
              <a:t> </a:t>
            </a:r>
            <a:r>
              <a:rPr sz="800" spc="-50" dirty="0">
                <a:latin typeface="Courier New"/>
                <a:cs typeface="Courier New"/>
              </a:rPr>
              <a:t>circle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function </a:t>
            </a:r>
            <a:r>
              <a:rPr sz="800" spc="-45" dirty="0">
                <a:latin typeface="Courier New"/>
                <a:cs typeface="Courier New"/>
              </a:rPr>
              <a:t>requestReport</a:t>
            </a:r>
            <a:r>
              <a:rPr sz="800" spc="-45" dirty="0">
                <a:latin typeface="Arial"/>
                <a:cs typeface="Arial"/>
              </a:rPr>
              <a:t>()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0574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center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40" dirty="0">
                <a:latin typeface="Courier New"/>
                <a:cs typeface="Courier New"/>
              </a:rPr>
              <a:t>circle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Courier New"/>
                <a:cs typeface="Courier New"/>
              </a:rPr>
              <a:t>getCenter</a:t>
            </a:r>
            <a:r>
              <a:rPr sz="800" spc="-4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3197" y="1888883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3998" y="2344470"/>
            <a:ext cx="1016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323" y="2331770"/>
            <a:ext cx="114276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4798" y="2382571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8824" y="1939442"/>
            <a:ext cx="50775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8824" y="1990242"/>
            <a:ext cx="50775" cy="354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3197" y="1933305"/>
            <a:ext cx="2045970" cy="462280"/>
          </a:xfrm>
          <a:custGeom>
            <a:avLst/>
            <a:gdLst/>
            <a:ahLst/>
            <a:cxnLst/>
            <a:rect l="l" t="t" r="r" b="b"/>
            <a:pathLst>
              <a:path w="2045970" h="462280">
                <a:moveTo>
                  <a:pt x="2045626" y="0"/>
                </a:moveTo>
                <a:lnTo>
                  <a:pt x="0" y="0"/>
                </a:lnTo>
                <a:lnTo>
                  <a:pt x="0" y="411165"/>
                </a:lnTo>
                <a:lnTo>
                  <a:pt x="4008" y="430890"/>
                </a:lnTo>
                <a:lnTo>
                  <a:pt x="14922" y="447043"/>
                </a:lnTo>
                <a:lnTo>
                  <a:pt x="31075" y="457957"/>
                </a:lnTo>
                <a:lnTo>
                  <a:pt x="50800" y="461966"/>
                </a:lnTo>
                <a:lnTo>
                  <a:pt x="1994826" y="461966"/>
                </a:lnTo>
                <a:lnTo>
                  <a:pt x="2014551" y="457957"/>
                </a:lnTo>
                <a:lnTo>
                  <a:pt x="2030704" y="447043"/>
                </a:lnTo>
                <a:lnTo>
                  <a:pt x="2041618" y="430890"/>
                </a:lnTo>
                <a:lnTo>
                  <a:pt x="2045626" y="411165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824" y="1977542"/>
            <a:ext cx="0" cy="386080"/>
          </a:xfrm>
          <a:custGeom>
            <a:avLst/>
            <a:gdLst/>
            <a:ahLst/>
            <a:cxnLst/>
            <a:rect l="l" t="t" r="r" b="b"/>
            <a:pathLst>
              <a:path h="386080">
                <a:moveTo>
                  <a:pt x="0" y="38597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8824" y="19648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18824" y="19521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8824" y="193944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1298" y="2017064"/>
            <a:ext cx="1812289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circle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is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a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global</a:t>
            </a:r>
            <a:r>
              <a:rPr sz="800" spc="-210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variable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center is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Courier New"/>
                <a:cs typeface="Courier New"/>
              </a:rPr>
              <a:t>implied</a:t>
            </a:r>
            <a:r>
              <a:rPr sz="800" spc="-35" dirty="0">
                <a:latin typeface="Arial"/>
                <a:cs typeface="Arial"/>
              </a:rPr>
              <a:t>) </a:t>
            </a:r>
            <a:r>
              <a:rPr sz="800" spc="-60" dirty="0">
                <a:latin typeface="Courier New"/>
                <a:cs typeface="Courier New"/>
              </a:rPr>
              <a:t>global</a:t>
            </a:r>
            <a:r>
              <a:rPr sz="800" spc="-375" dirty="0">
                <a:latin typeface="Courier New"/>
                <a:cs typeface="Courier New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variable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Implied</a:t>
            </a:r>
            <a:r>
              <a:rPr sz="900" spc="-5" dirty="0"/>
              <a:t> </a:t>
            </a:r>
            <a:r>
              <a:rPr sz="900" spc="-40" dirty="0"/>
              <a:t>Globals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585">
              <a:lnSpc>
                <a:spcPct val="102600"/>
              </a:lnSpc>
            </a:pPr>
            <a:r>
              <a:rPr spc="-50" dirty="0"/>
              <a:t>Defined </a:t>
            </a:r>
            <a:r>
              <a:rPr spc="-10" dirty="0"/>
              <a:t>but </a:t>
            </a:r>
            <a:r>
              <a:rPr spc="-15" dirty="0"/>
              <a:t>not </a:t>
            </a:r>
            <a:r>
              <a:rPr spc="-70" dirty="0"/>
              <a:t>declared </a:t>
            </a:r>
            <a:r>
              <a:rPr spc="-25" dirty="0"/>
              <a:t>in  function</a:t>
            </a: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125000"/>
              <a:buFont typeface="Arial"/>
              <a:buChar char="•"/>
              <a:tabLst>
                <a:tab pos="290195" algn="l"/>
              </a:tabLst>
            </a:pPr>
            <a:r>
              <a:rPr sz="800" spc="-60" dirty="0">
                <a:latin typeface="Courier New"/>
                <a:cs typeface="Courier New"/>
              </a:rPr>
              <a:t>velocity </a:t>
            </a:r>
            <a:r>
              <a:rPr sz="1100" spc="-65" dirty="0"/>
              <a:t>is </a:t>
            </a:r>
            <a:r>
              <a:rPr sz="1100" spc="-40" dirty="0"/>
              <a:t>implied</a:t>
            </a:r>
            <a:r>
              <a:rPr sz="1100" spc="80" dirty="0"/>
              <a:t> </a:t>
            </a:r>
            <a:r>
              <a:rPr sz="1100" spc="-40" dirty="0"/>
              <a:t>global</a:t>
            </a:r>
            <a:endParaRPr sz="1100">
              <a:latin typeface="Courier New"/>
              <a:cs typeface="Courier New"/>
            </a:endParaRPr>
          </a:p>
          <a:p>
            <a:pPr marL="289560" marR="208279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/>
              <a:t>Visible </a:t>
            </a:r>
            <a:r>
              <a:rPr sz="1100" spc="-50" dirty="0"/>
              <a:t>program-wide  </a:t>
            </a:r>
            <a:r>
              <a:rPr sz="1100" spc="-80" dirty="0"/>
              <a:t>once  </a:t>
            </a:r>
            <a:r>
              <a:rPr sz="1100" spc="40" dirty="0"/>
              <a:t>f()</a:t>
            </a:r>
            <a:r>
              <a:rPr sz="1100" spc="-80" dirty="0"/>
              <a:t> </a:t>
            </a:r>
            <a:r>
              <a:rPr sz="1100" spc="-60" dirty="0"/>
              <a:t>invoked</a:t>
            </a:r>
            <a:endParaRPr sz="1100"/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" dirty="0"/>
              <a:t>Alert </a:t>
            </a:r>
            <a:r>
              <a:rPr sz="1100" spc="-60" dirty="0"/>
              <a:t>box </a:t>
            </a:r>
            <a:r>
              <a:rPr sz="1100" spc="-65" dirty="0"/>
              <a:t>displays</a:t>
            </a:r>
            <a:r>
              <a:rPr sz="1100" spc="170" dirty="0"/>
              <a:t> </a:t>
            </a:r>
            <a:r>
              <a:rPr sz="1100" spc="-70" dirty="0"/>
              <a:t>100</a:t>
            </a:r>
            <a:endParaRPr sz="1100"/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/>
              <a:t>Illegal </a:t>
            </a:r>
            <a:r>
              <a:rPr sz="1100" spc="-20" dirty="0"/>
              <a:t>in </a:t>
            </a:r>
            <a:r>
              <a:rPr sz="1100" dirty="0"/>
              <a:t>strict</a:t>
            </a:r>
            <a:r>
              <a:rPr sz="1100" spc="150" dirty="0"/>
              <a:t> </a:t>
            </a:r>
            <a:r>
              <a:rPr sz="1100" spc="-70" dirty="0"/>
              <a:t>mode</a:t>
            </a:r>
            <a:endParaRPr sz="1100"/>
          </a:p>
          <a:p>
            <a:pPr marL="289560" marR="3175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FF0000"/>
                </a:solidFill>
              </a:rPr>
              <a:t>ReferenceError: </a:t>
            </a:r>
            <a:r>
              <a:rPr sz="1100" spc="-30" dirty="0">
                <a:solidFill>
                  <a:srgbClr val="FF0000"/>
                </a:solidFill>
              </a:rPr>
              <a:t>velocity  </a:t>
            </a:r>
            <a:r>
              <a:rPr sz="1100" spc="-65" dirty="0">
                <a:solidFill>
                  <a:srgbClr val="FF0000"/>
                </a:solidFill>
              </a:rPr>
              <a:t>is </a:t>
            </a:r>
            <a:r>
              <a:rPr sz="1100" spc="-15" dirty="0">
                <a:solidFill>
                  <a:srgbClr val="FF0000"/>
                </a:solidFill>
              </a:rPr>
              <a:t>not</a:t>
            </a:r>
            <a:r>
              <a:rPr sz="1100" spc="125" dirty="0">
                <a:solidFill>
                  <a:srgbClr val="FF0000"/>
                </a:solidFill>
              </a:rPr>
              <a:t> </a:t>
            </a:r>
            <a:r>
              <a:rPr sz="1100" spc="-60" dirty="0">
                <a:solidFill>
                  <a:srgbClr val="FF0000"/>
                </a:solidFill>
              </a:rPr>
              <a:t>defined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2178786" y="878674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586" y="181505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1802358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387" y="1853158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929233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980027"/>
            <a:ext cx="50772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786" y="923089"/>
            <a:ext cx="2240280" cy="942975"/>
          </a:xfrm>
          <a:custGeom>
            <a:avLst/>
            <a:gdLst/>
            <a:ahLst/>
            <a:cxnLst/>
            <a:rect l="l" t="t" r="r" b="b"/>
            <a:pathLst>
              <a:path w="2240279" h="942975">
                <a:moveTo>
                  <a:pt x="2240041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2189240" y="942769"/>
                </a:lnTo>
                <a:lnTo>
                  <a:pt x="2208965" y="938760"/>
                </a:lnTo>
                <a:lnTo>
                  <a:pt x="2225118" y="927846"/>
                </a:lnTo>
                <a:lnTo>
                  <a:pt x="2236032" y="911693"/>
                </a:lnTo>
                <a:lnTo>
                  <a:pt x="2240041" y="8919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967327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9546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9419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9292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6886" y="1006856"/>
            <a:ext cx="89916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velocity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alert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velocity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9586" y="1891205"/>
            <a:ext cx="2138481" cy="893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Scope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Function</a:t>
            </a:r>
            <a:r>
              <a:rPr sz="900" spc="-5" dirty="0"/>
              <a:t> </a:t>
            </a:r>
            <a:r>
              <a:rPr sz="900" spc="-55" dirty="0"/>
              <a:t>scope</a:t>
            </a:r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585">
              <a:lnSpc>
                <a:spcPct val="102600"/>
              </a:lnSpc>
            </a:pPr>
            <a:r>
              <a:rPr spc="-50" dirty="0"/>
              <a:t>Defined </a:t>
            </a:r>
            <a:r>
              <a:rPr spc="-10" dirty="0"/>
              <a:t>but </a:t>
            </a:r>
            <a:r>
              <a:rPr spc="-15" dirty="0"/>
              <a:t>not </a:t>
            </a:r>
            <a:r>
              <a:rPr spc="-70" dirty="0"/>
              <a:t>declared </a:t>
            </a:r>
            <a:r>
              <a:rPr spc="-25" dirty="0"/>
              <a:t>in  function</a:t>
            </a: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125000"/>
              <a:buFont typeface="Arial"/>
              <a:buChar char="•"/>
              <a:tabLst>
                <a:tab pos="290195" algn="l"/>
              </a:tabLst>
            </a:pPr>
            <a:r>
              <a:rPr sz="800" spc="-60" dirty="0">
                <a:latin typeface="Courier New"/>
                <a:cs typeface="Courier New"/>
              </a:rPr>
              <a:t>velocity </a:t>
            </a:r>
            <a:r>
              <a:rPr sz="1100" spc="-65" dirty="0"/>
              <a:t>is </a:t>
            </a:r>
            <a:r>
              <a:rPr sz="1100" spc="-40" dirty="0"/>
              <a:t>implied</a:t>
            </a:r>
            <a:r>
              <a:rPr sz="1100" spc="80" dirty="0"/>
              <a:t> </a:t>
            </a:r>
            <a:r>
              <a:rPr sz="1100" spc="-40" dirty="0"/>
              <a:t>global</a:t>
            </a:r>
            <a:endParaRPr sz="1100">
              <a:latin typeface="Courier New"/>
              <a:cs typeface="Courier New"/>
            </a:endParaRPr>
          </a:p>
          <a:p>
            <a:pPr marL="289560" marR="208279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/>
              <a:t>Visible </a:t>
            </a:r>
            <a:r>
              <a:rPr sz="1100" spc="-50" dirty="0"/>
              <a:t>program-wide  </a:t>
            </a:r>
            <a:r>
              <a:rPr sz="1100" spc="-80" dirty="0"/>
              <a:t>once  </a:t>
            </a:r>
            <a:r>
              <a:rPr sz="1100" spc="40" dirty="0"/>
              <a:t>f()</a:t>
            </a:r>
            <a:r>
              <a:rPr sz="1100" spc="-80" dirty="0"/>
              <a:t> </a:t>
            </a:r>
            <a:r>
              <a:rPr sz="1100" spc="-60" dirty="0"/>
              <a:t>invoked</a:t>
            </a:r>
            <a:endParaRPr sz="1100"/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" dirty="0"/>
              <a:t>Alert </a:t>
            </a:r>
            <a:r>
              <a:rPr sz="1100" spc="-60" dirty="0"/>
              <a:t>box </a:t>
            </a:r>
            <a:r>
              <a:rPr sz="1100" spc="-65" dirty="0"/>
              <a:t>displays</a:t>
            </a:r>
            <a:r>
              <a:rPr sz="1100" spc="170" dirty="0"/>
              <a:t> </a:t>
            </a:r>
            <a:r>
              <a:rPr sz="1100" spc="-70" dirty="0"/>
              <a:t>100</a:t>
            </a:r>
            <a:endParaRPr sz="1100"/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/>
              <a:t>Illegal </a:t>
            </a:r>
            <a:r>
              <a:rPr sz="1100" spc="-20" dirty="0"/>
              <a:t>in </a:t>
            </a:r>
            <a:r>
              <a:rPr sz="1100" dirty="0"/>
              <a:t>strict</a:t>
            </a:r>
            <a:r>
              <a:rPr sz="1100" spc="150" dirty="0"/>
              <a:t> </a:t>
            </a:r>
            <a:r>
              <a:rPr sz="1100" spc="-70" dirty="0"/>
              <a:t>mode</a:t>
            </a:r>
            <a:endParaRPr sz="1100"/>
          </a:p>
          <a:p>
            <a:pPr marL="289560" marR="3175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5" dirty="0">
                <a:solidFill>
                  <a:srgbClr val="FF0000"/>
                </a:solidFill>
              </a:rPr>
              <a:t>ReferenceError: </a:t>
            </a:r>
            <a:r>
              <a:rPr sz="1100" spc="-30" dirty="0">
                <a:solidFill>
                  <a:srgbClr val="FF0000"/>
                </a:solidFill>
              </a:rPr>
              <a:t>velocity  </a:t>
            </a:r>
            <a:r>
              <a:rPr sz="1100" spc="-65" dirty="0">
                <a:solidFill>
                  <a:srgbClr val="FF0000"/>
                </a:solidFill>
              </a:rPr>
              <a:t>is </a:t>
            </a:r>
            <a:r>
              <a:rPr sz="1100" spc="-15" dirty="0">
                <a:solidFill>
                  <a:srgbClr val="FF0000"/>
                </a:solidFill>
              </a:rPr>
              <a:t>not</a:t>
            </a:r>
            <a:r>
              <a:rPr sz="1100" spc="125" dirty="0">
                <a:solidFill>
                  <a:srgbClr val="FF0000"/>
                </a:solidFill>
              </a:rPr>
              <a:t> </a:t>
            </a:r>
            <a:r>
              <a:rPr sz="1100" spc="-60" dirty="0">
                <a:solidFill>
                  <a:srgbClr val="FF0000"/>
                </a:solidFill>
              </a:rPr>
              <a:t>defined</a:t>
            </a:r>
            <a:endParaRPr sz="1100"/>
          </a:p>
        </p:txBody>
      </p:sp>
      <p:sp>
        <p:nvSpPr>
          <p:cNvPr id="4" name="object 4"/>
          <p:cNvSpPr/>
          <p:nvPr/>
        </p:nvSpPr>
        <p:spPr>
          <a:xfrm>
            <a:off x="2178786" y="878674"/>
            <a:ext cx="2240280" cy="82550"/>
          </a:xfrm>
          <a:custGeom>
            <a:avLst/>
            <a:gdLst/>
            <a:ahLst/>
            <a:cxnLst/>
            <a:rect l="l" t="t" r="r" b="b"/>
            <a:pathLst>
              <a:path w="2240279" h="82550">
                <a:moveTo>
                  <a:pt x="218924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240041" y="82384"/>
                </a:lnTo>
                <a:lnTo>
                  <a:pt x="2240041" y="50800"/>
                </a:lnTo>
                <a:lnTo>
                  <a:pt x="2236032" y="31075"/>
                </a:lnTo>
                <a:lnTo>
                  <a:pt x="2225118" y="14922"/>
                </a:lnTo>
                <a:lnTo>
                  <a:pt x="2208965" y="4008"/>
                </a:lnTo>
                <a:lnTo>
                  <a:pt x="2189240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9586" y="181505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6" y="1802358"/>
            <a:ext cx="114273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0387" y="1853158"/>
            <a:ext cx="2087639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7" y="929233"/>
            <a:ext cx="50772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7" y="980027"/>
            <a:ext cx="50772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8786" y="923089"/>
            <a:ext cx="2240280" cy="942975"/>
          </a:xfrm>
          <a:custGeom>
            <a:avLst/>
            <a:gdLst/>
            <a:ahLst/>
            <a:cxnLst/>
            <a:rect l="l" t="t" r="r" b="b"/>
            <a:pathLst>
              <a:path w="2240279" h="942975">
                <a:moveTo>
                  <a:pt x="2240041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2189240" y="942769"/>
                </a:lnTo>
                <a:lnTo>
                  <a:pt x="2208965" y="938760"/>
                </a:lnTo>
                <a:lnTo>
                  <a:pt x="2225118" y="927846"/>
                </a:lnTo>
                <a:lnTo>
                  <a:pt x="2236032" y="911693"/>
                </a:lnTo>
                <a:lnTo>
                  <a:pt x="2240041" y="891969"/>
                </a:lnTo>
                <a:lnTo>
                  <a:pt x="2240041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7" y="967327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7" y="9546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7" y="9419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7" y="9292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6886" y="1006856"/>
            <a:ext cx="89916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09220">
              <a:lnSpc>
                <a:spcPts val="944"/>
              </a:lnSpc>
            </a:pPr>
            <a:r>
              <a:rPr sz="800" spc="-60" dirty="0">
                <a:latin typeface="Courier New"/>
                <a:cs typeface="Courier New"/>
              </a:rPr>
              <a:t>velocity</a:t>
            </a:r>
            <a:r>
              <a:rPr sz="800" spc="-400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15" dirty="0">
                <a:latin typeface="Arial"/>
                <a:cs typeface="Arial"/>
              </a:rPr>
              <a:t>100;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20" dirty="0">
                <a:latin typeface="Courier New"/>
                <a:cs typeface="Courier New"/>
              </a:rPr>
              <a:t>f</a:t>
            </a:r>
            <a:r>
              <a:rPr sz="800" spc="20" dirty="0">
                <a:latin typeface="Arial"/>
                <a:cs typeface="Arial"/>
              </a:rPr>
              <a:t>();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Courier New"/>
                <a:cs typeface="Courier New"/>
              </a:rPr>
              <a:t>alert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Courier New"/>
                <a:cs typeface="Courier New"/>
              </a:rPr>
              <a:t>velocity</a:t>
            </a:r>
            <a:r>
              <a:rPr sz="800" spc="-4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9586" y="1891205"/>
            <a:ext cx="2138481" cy="893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20" dirty="0"/>
              <a:t> </a:t>
            </a:r>
            <a:r>
              <a:rPr sz="900" spc="-10" dirty="0"/>
              <a:t>Object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803554"/>
            <a:ext cx="317690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In the </a:t>
            </a:r>
            <a:r>
              <a:rPr sz="1100" spc="-65" dirty="0">
                <a:latin typeface="Arial"/>
                <a:cs typeface="Arial"/>
              </a:rPr>
              <a:t>browser,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spc="-40" dirty="0">
                <a:latin typeface="Arial"/>
                <a:cs typeface="Arial"/>
              </a:rPr>
              <a:t>global </a:t>
            </a:r>
            <a:r>
              <a:rPr sz="1100" spc="-30" dirty="0">
                <a:latin typeface="Arial"/>
                <a:cs typeface="Arial"/>
              </a:rPr>
              <a:t>object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30" dirty="0">
                <a:latin typeface="Arial"/>
                <a:cs typeface="Arial"/>
              </a:rPr>
              <a:t>the </a:t>
            </a:r>
            <a:r>
              <a:rPr sz="1100" b="1" spc="-60" dirty="0">
                <a:latin typeface="Arial"/>
                <a:cs typeface="Arial"/>
              </a:rPr>
              <a:t>window   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044397"/>
            <a:ext cx="3888105" cy="1844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07441"/>
            <a:ext cx="206819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Global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Object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Window </a:t>
            </a:r>
            <a:r>
              <a:rPr sz="1100" spc="-65" dirty="0">
                <a:latin typeface="Arial"/>
                <a:cs typeface="Arial"/>
              </a:rPr>
              <a:t>and </a:t>
            </a:r>
            <a:r>
              <a:rPr sz="1100" spc="-45" dirty="0">
                <a:latin typeface="Arial"/>
                <a:cs typeface="Arial"/>
              </a:rPr>
              <a:t>document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913879"/>
            <a:ext cx="3888130" cy="217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Global</a:t>
            </a:r>
            <a:r>
              <a:rPr sz="900" spc="-25" dirty="0"/>
              <a:t> </a:t>
            </a:r>
            <a:r>
              <a:rPr sz="900" spc="-20" dirty="0"/>
              <a:t>Abatement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378661"/>
            <a:ext cx="1873885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latin typeface="Arial"/>
                <a:cs typeface="Arial"/>
              </a:rPr>
              <a:t>Define </a:t>
            </a:r>
            <a:r>
              <a:rPr sz="1100" spc="-40" dirty="0">
                <a:latin typeface="Arial"/>
                <a:cs typeface="Arial"/>
              </a:rPr>
              <a:t>global </a:t>
            </a:r>
            <a:r>
              <a:rPr sz="1100" spc="-55" dirty="0">
                <a:latin typeface="Arial"/>
                <a:cs typeface="Arial"/>
              </a:rPr>
              <a:t>variable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app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630"/>
              </a:spcBef>
              <a:buClr>
                <a:srgbClr val="3333B2"/>
              </a:buClr>
              <a:buSzPct val="125000"/>
              <a:buChar char="•"/>
              <a:tabLst>
                <a:tab pos="290195" algn="l"/>
              </a:tabLst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25" dirty="0">
                <a:latin typeface="Courier New"/>
                <a:cs typeface="Courier New"/>
              </a:rPr>
              <a:t>MyApp</a:t>
            </a:r>
            <a:r>
              <a:rPr sz="800" spc="25" dirty="0">
                <a:latin typeface="Arial"/>
                <a:cs typeface="Arial"/>
              </a:rPr>
              <a:t>={}</a:t>
            </a:r>
            <a:endParaRPr sz="8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59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0" dirty="0">
                <a:latin typeface="Arial"/>
                <a:cs typeface="Arial"/>
              </a:rPr>
              <a:t>This </a:t>
            </a:r>
            <a:r>
              <a:rPr sz="1100" spc="-85" dirty="0">
                <a:latin typeface="Arial"/>
                <a:cs typeface="Arial"/>
              </a:rPr>
              <a:t>becomes </a:t>
            </a:r>
            <a:r>
              <a:rPr sz="1100" spc="-40" dirty="0">
                <a:latin typeface="Arial"/>
                <a:cs typeface="Arial"/>
              </a:rPr>
              <a:t>container </a:t>
            </a:r>
            <a:r>
              <a:rPr sz="1100" spc="-25" dirty="0">
                <a:latin typeface="Arial"/>
                <a:cs typeface="Arial"/>
              </a:rPr>
              <a:t>for  </a:t>
            </a:r>
            <a:r>
              <a:rPr sz="1100" spc="-70" dirty="0">
                <a:latin typeface="Arial"/>
                <a:cs typeface="Arial"/>
              </a:rPr>
              <a:t>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197" y="1188173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998" y="224475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23" y="2232050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4798" y="2282850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24" y="1238732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24" y="1289518"/>
            <a:ext cx="50775" cy="955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3197" y="1232580"/>
            <a:ext cx="2045970" cy="1062990"/>
          </a:xfrm>
          <a:custGeom>
            <a:avLst/>
            <a:gdLst/>
            <a:ahLst/>
            <a:cxnLst/>
            <a:rect l="l" t="t" r="r" b="b"/>
            <a:pathLst>
              <a:path w="2045970" h="1062989">
                <a:moveTo>
                  <a:pt x="2045626" y="0"/>
                </a:moveTo>
                <a:lnTo>
                  <a:pt x="0" y="0"/>
                </a:lnTo>
                <a:lnTo>
                  <a:pt x="0" y="1012169"/>
                </a:lnTo>
                <a:lnTo>
                  <a:pt x="4008" y="1031894"/>
                </a:lnTo>
                <a:lnTo>
                  <a:pt x="14922" y="1048047"/>
                </a:lnTo>
                <a:lnTo>
                  <a:pt x="31075" y="1058961"/>
                </a:lnTo>
                <a:lnTo>
                  <a:pt x="50800" y="1062970"/>
                </a:lnTo>
                <a:lnTo>
                  <a:pt x="1994826" y="1062970"/>
                </a:lnTo>
                <a:lnTo>
                  <a:pt x="2014551" y="1058961"/>
                </a:lnTo>
                <a:lnTo>
                  <a:pt x="2030704" y="1048047"/>
                </a:lnTo>
                <a:lnTo>
                  <a:pt x="2041618" y="1031894"/>
                </a:lnTo>
                <a:lnTo>
                  <a:pt x="2045626" y="1012169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24" y="1276817"/>
            <a:ext cx="0" cy="987425"/>
          </a:xfrm>
          <a:custGeom>
            <a:avLst/>
            <a:gdLst/>
            <a:ahLst/>
            <a:cxnLst/>
            <a:rect l="l" t="t" r="r" b="b"/>
            <a:pathLst>
              <a:path h="987425">
                <a:moveTo>
                  <a:pt x="0" y="98698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24" y="12641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24" y="12514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24" y="12387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298" y="1316355"/>
            <a:ext cx="1572895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Courier New"/>
                <a:cs typeface="Courier New"/>
              </a:rPr>
              <a:t>MYAPP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{};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09220" marR="82550" indent="-97155">
              <a:lnSpc>
                <a:spcPts val="950"/>
              </a:lnSpc>
            </a:pPr>
            <a:r>
              <a:rPr sz="800" spc="-55" dirty="0">
                <a:latin typeface="Courier New"/>
                <a:cs typeface="Courier New"/>
              </a:rPr>
              <a:t>MYAPP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Courier New"/>
                <a:cs typeface="Courier New"/>
              </a:rPr>
              <a:t>square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Courier New"/>
                <a:cs typeface="Courier New"/>
              </a:rPr>
              <a:t>function</a:t>
            </a:r>
            <a:r>
              <a:rPr sz="800" spc="-204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Arial"/>
                <a:cs typeface="Arial"/>
              </a:rPr>
              <a:t>(</a:t>
            </a:r>
            <a:r>
              <a:rPr sz="800" spc="20" dirty="0">
                <a:latin typeface="Courier New"/>
                <a:cs typeface="Courier New"/>
              </a:rPr>
              <a:t>x</a:t>
            </a:r>
            <a:r>
              <a:rPr sz="800" spc="20" dirty="0">
                <a:latin typeface="Arial"/>
                <a:cs typeface="Arial"/>
              </a:rPr>
              <a:t>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Courier New"/>
                <a:cs typeface="Courier New"/>
              </a:rPr>
              <a:t>x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-95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60" dirty="0">
                <a:latin typeface="Courier New"/>
                <a:cs typeface="Courier New"/>
              </a:rPr>
              <a:t>console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sz="800" spc="-60" dirty="0">
                <a:latin typeface="Courier New"/>
                <a:cs typeface="Courier New"/>
              </a:rPr>
              <a:t>log</a:t>
            </a:r>
            <a:r>
              <a:rPr sz="800" spc="60" dirty="0">
                <a:latin typeface="Arial"/>
                <a:cs typeface="Arial"/>
              </a:rPr>
              <a:t>(</a:t>
            </a:r>
            <a:r>
              <a:rPr sz="800" spc="-60" dirty="0">
                <a:latin typeface="Courier New"/>
                <a:cs typeface="Courier New"/>
              </a:rPr>
              <a:t>MYAPP</a:t>
            </a:r>
            <a:r>
              <a:rPr sz="800" spc="10" dirty="0">
                <a:latin typeface="Arial"/>
                <a:cs typeface="Arial"/>
              </a:rPr>
              <a:t>.</a:t>
            </a:r>
            <a:r>
              <a:rPr sz="800" spc="-60" dirty="0">
                <a:latin typeface="Courier New"/>
                <a:cs typeface="Courier New"/>
              </a:rPr>
              <a:t>square</a:t>
            </a:r>
            <a:r>
              <a:rPr sz="800" spc="60" dirty="0">
                <a:latin typeface="Arial"/>
                <a:cs typeface="Arial"/>
              </a:rPr>
              <a:t>(</a:t>
            </a:r>
            <a:r>
              <a:rPr sz="800" spc="-60" dirty="0">
                <a:latin typeface="Courier New"/>
                <a:cs typeface="Courier New"/>
              </a:rPr>
              <a:t>val</a:t>
            </a:r>
            <a:r>
              <a:rPr sz="800" spc="45" dirty="0">
                <a:latin typeface="Arial"/>
                <a:cs typeface="Arial"/>
              </a:rPr>
              <a:t>));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40" dirty="0"/>
              <a:t>/3</a:t>
            </a:r>
            <a:r>
              <a:rPr spc="-15" dirty="0"/>
              <a:t>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8A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1494</Words>
  <Application>Microsoft Macintosh PowerPoint</Application>
  <PresentationFormat>Custom</PresentationFormat>
  <Paragraphs>382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Unicode MS</vt:lpstr>
      <vt:lpstr>Calibri</vt:lpstr>
      <vt:lpstr>Courier New</vt:lpstr>
      <vt:lpstr>Helvetica Neue</vt:lpstr>
      <vt:lpstr>Times New Roman</vt:lpstr>
      <vt:lpstr>Arial</vt:lpstr>
      <vt:lpstr>Office Theme</vt:lpstr>
      <vt:lpstr>JavaScript Introduction Topics discussed  this presentation</vt:lpstr>
      <vt:lpstr>Scope Global variables</vt:lpstr>
      <vt:lpstr>Scope Global variables</vt:lpstr>
      <vt:lpstr>Scope Global variables</vt:lpstr>
      <vt:lpstr>Scope Implied Globals</vt:lpstr>
      <vt:lpstr>Scope Function scope</vt:lpstr>
      <vt:lpstr>JavaScript Global Object</vt:lpstr>
      <vt:lpstr>JavaScript</vt:lpstr>
      <vt:lpstr>JavaScript Global Abatement</vt:lpstr>
      <vt:lpstr>Global Abatement Using Immediately Invoked Function Expression   (IIFE)</vt:lpstr>
      <vt:lpstr>Global Abatement Using Immediately Invoked Function Expression   (IIFE)</vt:lpstr>
      <vt:lpstr>Global Abatement IIFE pattern used  for global abatement</vt:lpstr>
      <vt:lpstr>Global Abatement IIFE pattern used  for global abatement</vt:lpstr>
      <vt:lpstr>jQuery IIFE and document ready  interaction</vt:lpstr>
      <vt:lpstr>Scope Global abatement</vt:lpstr>
      <vt:lpstr>Java Block Scope</vt:lpstr>
      <vt:lpstr>JavaScript function scope Hoisting</vt:lpstr>
      <vt:lpstr>JavaScript block scope ES6  variables let and const</vt:lpstr>
      <vt:lpstr>JavaScript block scope Test your knowledge</vt:lpstr>
      <vt:lpstr>JavaScript block scope Test your knowledge</vt:lpstr>
      <vt:lpstr>JavaScript block scope Test your knowledge</vt:lpstr>
      <vt:lpstr>Scope Temporal dead zone  (TDZ)</vt:lpstr>
      <vt:lpstr>Scope this variable</vt:lpstr>
      <vt:lpstr>Scope this variable problem solved by using arrow   function</vt:lpstr>
      <vt:lpstr>JavaScript Closure A Powerful Feature</vt:lpstr>
      <vt:lpstr>JavaScript Closure A Powerful Feature</vt:lpstr>
      <vt:lpstr>JavaScript Closure A Powerful Feature</vt:lpstr>
      <vt:lpstr>JavaScript Closure A Powerful Feature</vt:lpstr>
      <vt:lpstr>JavaScript Closure A Powerful Feature</vt:lpstr>
      <vt:lpstr>JavaScript Closure Final Example</vt:lpstr>
      <vt:lpstr>JavaScript Presentation 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4b (Closure)</dc:title>
  <dc:creator>Waterford Institute of Technology</dc:creator>
  <cp:lastModifiedBy>Eamonn Deleastar</cp:lastModifiedBy>
  <cp:revision>2</cp:revision>
  <dcterms:created xsi:type="dcterms:W3CDTF">2016-07-11T10:51:22Z</dcterms:created>
  <dcterms:modified xsi:type="dcterms:W3CDTF">2016-09-10T09:35:28Z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2016-06-25T00:00:00Z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