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307" r:id="rId3"/>
    <p:sldId id="308" r:id="rId4"/>
    <p:sldId id="309" r:id="rId5"/>
    <p:sldId id="310" r:id="rId6"/>
    <p:sldId id="311" r:id="rId7"/>
    <p:sldId id="312" r:id="rId8"/>
    <p:sldId id="314" r:id="rId9"/>
    <p:sldId id="319" r:id="rId10"/>
    <p:sldId id="320" r:id="rId11"/>
    <p:sldId id="313" r:id="rId12"/>
    <p:sldId id="321" r:id="rId13"/>
    <p:sldId id="322" r:id="rId14"/>
    <p:sldId id="323" r:id="rId15"/>
    <p:sldId id="324" r:id="rId16"/>
    <p:sldId id="325" r:id="rId17"/>
    <p:sldId id="315" r:id="rId18"/>
    <p:sldId id="326" r:id="rId19"/>
    <p:sldId id="327" r:id="rId20"/>
    <p:sldId id="328" r:id="rId21"/>
    <p:sldId id="316" r:id="rId22"/>
    <p:sldId id="317" r:id="rId23"/>
    <p:sldId id="329" r:id="rId24"/>
    <p:sldId id="33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43" autoAdjust="0"/>
    <p:restoredTop sz="88356" autoAdjust="0"/>
  </p:normalViewPr>
  <p:slideViewPr>
    <p:cSldViewPr snapToGrid="0">
      <p:cViewPr>
        <p:scale>
          <a:sx n="50" d="100"/>
          <a:sy n="50" d="100"/>
        </p:scale>
        <p:origin x="-594" y="420"/>
      </p:cViewPr>
      <p:guideLst>
        <p:guide orient="horz" pos="2160"/>
        <p:guide pos="3840"/>
      </p:guideLst>
    </p:cSldViewPr>
  </p:slideViewPr>
  <p:outlineViewPr>
    <p:cViewPr>
      <p:scale>
        <a:sx n="33" d="100"/>
        <a:sy n="33" d="100"/>
      </p:scale>
      <p:origin x="0" y="-4296"/>
    </p:cViewPr>
  </p:outlineViewPr>
  <p:notesTextViewPr>
    <p:cViewPr>
      <p:scale>
        <a:sx n="1" d="1"/>
        <a:sy n="1" d="1"/>
      </p:scale>
      <p:origin x="0" y="0"/>
    </p:cViewPr>
  </p:notesTextViewPr>
  <p:notesViewPr>
    <p:cSldViewPr snapToGrid="0">
      <p:cViewPr varScale="1">
        <p:scale>
          <a:sx n="60" d="100"/>
          <a:sy n="60" d="100"/>
        </p:scale>
        <p:origin x="250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2951EF-3919-4E89-B361-26DF3E5E7030}" type="datetimeFigureOut">
              <a:rPr lang="en-IE" smtClean="0"/>
              <a:t>13/04/2016</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7FDAA6-28D4-4051-B0AA-0EC9CFCFC678}" type="slidenum">
              <a:rPr lang="en-IE" smtClean="0"/>
              <a:t>‹#›</a:t>
            </a:fld>
            <a:endParaRPr lang="en-IE"/>
          </a:p>
        </p:txBody>
      </p:sp>
    </p:spTree>
    <p:extLst>
      <p:ext uri="{BB962C8B-B14F-4D97-AF65-F5344CB8AC3E}">
        <p14:creationId xmlns:p14="http://schemas.microsoft.com/office/powerpoint/2010/main" val="245573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E47FDAA6-28D4-4051-B0AA-0EC9CFCFC678}" type="slidenum">
              <a:rPr lang="en-IE" smtClean="0"/>
              <a:t>3</a:t>
            </a:fld>
            <a:endParaRPr lang="en-IE"/>
          </a:p>
        </p:txBody>
      </p:sp>
    </p:spTree>
    <p:extLst>
      <p:ext uri="{BB962C8B-B14F-4D97-AF65-F5344CB8AC3E}">
        <p14:creationId xmlns:p14="http://schemas.microsoft.com/office/powerpoint/2010/main" val="1494224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CA6DCEA-3A5A-4768-86EC-19A120DC480A}" type="datetimeFigureOut">
              <a:rPr lang="en-IE" smtClean="0"/>
              <a:t>13/04/2016</a:t>
            </a:fld>
            <a:endParaRPr lang="en-IE"/>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E"/>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139C931-13B5-4B88-919D-C8084A13700D}" type="slidenum">
              <a:rPr lang="en-IE" smtClean="0"/>
              <a:t>‹#›</a:t>
            </a:fld>
            <a:endParaRPr lang="en-IE"/>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20142035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A6DCEA-3A5A-4768-86EC-19A120DC480A}" type="datetimeFigureOut">
              <a:rPr lang="en-IE" smtClean="0"/>
              <a:t>13/04/2016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139C931-13B5-4B88-919D-C8084A13700D}" type="slidenum">
              <a:rPr lang="en-IE" smtClean="0"/>
              <a:t>‹#›</a:t>
            </a:fld>
            <a:endParaRPr lang="en-IE"/>
          </a:p>
        </p:txBody>
      </p:sp>
    </p:spTree>
    <p:extLst>
      <p:ext uri="{BB962C8B-B14F-4D97-AF65-F5344CB8AC3E}">
        <p14:creationId xmlns:p14="http://schemas.microsoft.com/office/powerpoint/2010/main" val="4015021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A6DCEA-3A5A-4768-86EC-19A120DC480A}" type="datetimeFigureOut">
              <a:rPr lang="en-IE" smtClean="0"/>
              <a:t>13/04/2016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139C931-13B5-4B88-919D-C8084A13700D}" type="slidenum">
              <a:rPr lang="en-IE" smtClean="0"/>
              <a:t>‹#›</a:t>
            </a:fld>
            <a:endParaRPr lang="en-IE"/>
          </a:p>
        </p:txBody>
      </p:sp>
    </p:spTree>
    <p:extLst>
      <p:ext uri="{BB962C8B-B14F-4D97-AF65-F5344CB8AC3E}">
        <p14:creationId xmlns:p14="http://schemas.microsoft.com/office/powerpoint/2010/main" val="1776317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A6DCEA-3A5A-4768-86EC-19A120DC480A}" type="datetimeFigureOut">
              <a:rPr lang="en-IE" smtClean="0"/>
              <a:t>13/04/2016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139C931-13B5-4B88-919D-C8084A13700D}" type="slidenum">
              <a:rPr lang="en-IE" smtClean="0"/>
              <a:t>‹#›</a:t>
            </a:fld>
            <a:endParaRPr lang="en-IE"/>
          </a:p>
        </p:txBody>
      </p:sp>
    </p:spTree>
    <p:extLst>
      <p:ext uri="{BB962C8B-B14F-4D97-AF65-F5344CB8AC3E}">
        <p14:creationId xmlns:p14="http://schemas.microsoft.com/office/powerpoint/2010/main" val="1416538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CA6DCEA-3A5A-4768-86EC-19A120DC480A}" type="datetimeFigureOut">
              <a:rPr lang="en-IE" smtClean="0"/>
              <a:t>13/04/2016</a:t>
            </a:fld>
            <a:endParaRPr lang="en-IE"/>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E"/>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139C931-13B5-4B88-919D-C8084A13700D}" type="slidenum">
              <a:rPr lang="en-IE" smtClean="0"/>
              <a:t>‹#›</a:t>
            </a:fld>
            <a:endParaRPr lang="en-IE"/>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5160499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A6DCEA-3A5A-4768-86EC-19A120DC480A}" type="datetimeFigureOut">
              <a:rPr lang="en-IE" smtClean="0"/>
              <a:t>13/04/2016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139C931-13B5-4B88-919D-C8084A13700D}" type="slidenum">
              <a:rPr lang="en-IE" smtClean="0"/>
              <a:t>‹#›</a:t>
            </a:fld>
            <a:endParaRPr lang="en-IE"/>
          </a:p>
        </p:txBody>
      </p:sp>
    </p:spTree>
    <p:extLst>
      <p:ext uri="{BB962C8B-B14F-4D97-AF65-F5344CB8AC3E}">
        <p14:creationId xmlns:p14="http://schemas.microsoft.com/office/powerpoint/2010/main" val="2161989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A6DCEA-3A5A-4768-86EC-19A120DC480A}" type="datetimeFigureOut">
              <a:rPr lang="en-IE" smtClean="0"/>
              <a:t>13/04/2016</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4139C931-13B5-4B88-919D-C8084A13700D}" type="slidenum">
              <a:rPr lang="en-IE" smtClean="0"/>
              <a:t>‹#›</a:t>
            </a:fld>
            <a:endParaRPr lang="en-IE"/>
          </a:p>
        </p:txBody>
      </p:sp>
    </p:spTree>
    <p:extLst>
      <p:ext uri="{BB962C8B-B14F-4D97-AF65-F5344CB8AC3E}">
        <p14:creationId xmlns:p14="http://schemas.microsoft.com/office/powerpoint/2010/main" val="159106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A6DCEA-3A5A-4768-86EC-19A120DC480A}" type="datetimeFigureOut">
              <a:rPr lang="en-IE" smtClean="0"/>
              <a:t>13/04/2016</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4139C931-13B5-4B88-919D-C8084A13700D}" type="slidenum">
              <a:rPr lang="en-IE" smtClean="0"/>
              <a:t>‹#›</a:t>
            </a:fld>
            <a:endParaRPr lang="en-IE"/>
          </a:p>
        </p:txBody>
      </p:sp>
    </p:spTree>
    <p:extLst>
      <p:ext uri="{BB962C8B-B14F-4D97-AF65-F5344CB8AC3E}">
        <p14:creationId xmlns:p14="http://schemas.microsoft.com/office/powerpoint/2010/main" val="2245617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6DCEA-3A5A-4768-86EC-19A120DC480A}" type="datetimeFigureOut">
              <a:rPr lang="en-IE" smtClean="0"/>
              <a:t>13/04/2016</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4139C931-13B5-4B88-919D-C8084A13700D}" type="slidenum">
              <a:rPr lang="en-IE" smtClean="0"/>
              <a:t>‹#›</a:t>
            </a:fld>
            <a:endParaRPr lang="en-IE"/>
          </a:p>
        </p:txBody>
      </p:sp>
    </p:spTree>
    <p:extLst>
      <p:ext uri="{BB962C8B-B14F-4D97-AF65-F5344CB8AC3E}">
        <p14:creationId xmlns:p14="http://schemas.microsoft.com/office/powerpoint/2010/main" val="819495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CA6DCEA-3A5A-4768-86EC-19A120DC480A}" type="datetimeFigureOut">
              <a:rPr lang="en-IE" smtClean="0"/>
              <a:t>13/04/2016</a:t>
            </a:fld>
            <a:endParaRPr lang="en-I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E"/>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139C931-13B5-4B88-919D-C8084A13700D}" type="slidenum">
              <a:rPr lang="en-IE" smtClean="0"/>
              <a:t>‹#›</a:t>
            </a:fld>
            <a:endParaRPr lang="en-I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14283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CA6DCEA-3A5A-4768-86EC-19A120DC480A}" type="datetimeFigureOut">
              <a:rPr lang="en-IE" smtClean="0"/>
              <a:t>13/04/2016</a:t>
            </a:fld>
            <a:endParaRPr lang="en-I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E"/>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139C931-13B5-4B88-919D-C8084A13700D}" type="slidenum">
              <a:rPr lang="en-IE" smtClean="0"/>
              <a:t>‹#›</a:t>
            </a:fld>
            <a:endParaRPr lang="en-I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28581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CA6DCEA-3A5A-4768-86EC-19A120DC480A}" type="datetimeFigureOut">
              <a:rPr lang="en-IE" smtClean="0"/>
              <a:t>13/04/2016</a:t>
            </a:fld>
            <a:endParaRPr lang="en-IE"/>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E"/>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139C931-13B5-4B88-919D-C8084A13700D}" type="slidenum">
              <a:rPr lang="en-IE" smtClean="0"/>
              <a:t>‹#›</a:t>
            </a:fld>
            <a:endParaRPr lang="en-IE"/>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51395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Database Design &amp; Implementation</a:t>
            </a:r>
            <a:endParaRPr lang="en-IE" dirty="0"/>
          </a:p>
        </p:txBody>
      </p:sp>
      <p:sp>
        <p:nvSpPr>
          <p:cNvPr id="3" name="Subtitle 2"/>
          <p:cNvSpPr>
            <a:spLocks noGrp="1"/>
          </p:cNvSpPr>
          <p:nvPr>
            <p:ph type="subTitle" idx="1"/>
          </p:nvPr>
        </p:nvSpPr>
        <p:spPr/>
        <p:txBody>
          <a:bodyPr/>
          <a:lstStyle/>
          <a:p>
            <a:r>
              <a:rPr lang="en-IE" dirty="0" smtClean="0"/>
              <a:t>ICT Skills</a:t>
            </a:r>
            <a:endParaRPr lang="en-IE" dirty="0"/>
          </a:p>
        </p:txBody>
      </p:sp>
    </p:spTree>
    <p:extLst>
      <p:ext uri="{BB962C8B-B14F-4D97-AF65-F5344CB8AC3E}">
        <p14:creationId xmlns:p14="http://schemas.microsoft.com/office/powerpoint/2010/main" val="2167520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Graph Databases</a:t>
            </a:r>
            <a:endParaRPr lang="en-IE" dirty="0"/>
          </a:p>
        </p:txBody>
      </p:sp>
      <p:sp>
        <p:nvSpPr>
          <p:cNvPr id="3" name="Content Placeholder 2"/>
          <p:cNvSpPr>
            <a:spLocks noGrp="1"/>
          </p:cNvSpPr>
          <p:nvPr>
            <p:ph idx="1"/>
          </p:nvPr>
        </p:nvSpPr>
        <p:spPr/>
        <p:txBody>
          <a:bodyPr/>
          <a:lstStyle/>
          <a:p>
            <a:r>
              <a:rPr lang="en-IE" dirty="0" smtClean="0"/>
              <a:t>Once you have a graph of noes and edges created, you can query the graph in many ways, such as get all nodes employed by Big Co that Like NoSQL Distilled.</a:t>
            </a:r>
          </a:p>
          <a:p>
            <a:r>
              <a:rPr lang="en-IE" dirty="0" smtClean="0"/>
              <a:t>A query on the graph is also known as traversing the graph. </a:t>
            </a:r>
          </a:p>
          <a:p>
            <a:r>
              <a:rPr lang="en-IE" dirty="0" smtClean="0"/>
              <a:t>An advantage of a graph database is that we can change the traversing requirements without having to changes the nodes or edges. We can traverse the graph any way we like.</a:t>
            </a:r>
          </a:p>
          <a:p>
            <a:r>
              <a:rPr lang="en-IE" dirty="0" smtClean="0"/>
              <a:t>Traversing the joins is very fast.</a:t>
            </a:r>
          </a:p>
          <a:p>
            <a:endParaRPr lang="en-IE" dirty="0"/>
          </a:p>
        </p:txBody>
      </p:sp>
    </p:spTree>
    <p:extLst>
      <p:ext uri="{BB962C8B-B14F-4D97-AF65-F5344CB8AC3E}">
        <p14:creationId xmlns:p14="http://schemas.microsoft.com/office/powerpoint/2010/main" val="3989935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Distribution Models</a:t>
            </a:r>
            <a:endParaRPr lang="en-IE" dirty="0"/>
          </a:p>
        </p:txBody>
      </p:sp>
      <p:sp>
        <p:nvSpPr>
          <p:cNvPr id="3" name="Content Placeholder 2"/>
          <p:cNvSpPr>
            <a:spLocks noGrp="1"/>
          </p:cNvSpPr>
          <p:nvPr>
            <p:ph idx="1"/>
          </p:nvPr>
        </p:nvSpPr>
        <p:spPr/>
        <p:txBody>
          <a:bodyPr/>
          <a:lstStyle/>
          <a:p>
            <a:r>
              <a:rPr lang="en-IE" dirty="0" smtClean="0"/>
              <a:t>A primary driver of interest in NoSQL has been its ability to run databases on a large cluster. As data volumes increase, it becomes more difficult and expensive to scale up, a more appealing option is to scale out – run the database on a cluster of servers.</a:t>
            </a:r>
          </a:p>
          <a:p>
            <a:r>
              <a:rPr lang="en-IE" dirty="0" smtClean="0"/>
              <a:t>Aggregate databases fit well with scaling out because the aggregate is a natural unit to use for distribution.</a:t>
            </a:r>
          </a:p>
          <a:p>
            <a:r>
              <a:rPr lang="en-IE" dirty="0" smtClean="0"/>
              <a:t>Running over a cluster introduces more complexity.</a:t>
            </a:r>
          </a:p>
          <a:p>
            <a:r>
              <a:rPr lang="en-IE" dirty="0" smtClean="0"/>
              <a:t>Replication and </a:t>
            </a:r>
            <a:r>
              <a:rPr lang="en-IE" dirty="0" err="1" smtClean="0"/>
              <a:t>Sharding</a:t>
            </a:r>
            <a:r>
              <a:rPr lang="en-IE" dirty="0" smtClean="0"/>
              <a:t> are two paths to data distribution.</a:t>
            </a:r>
            <a:endParaRPr lang="en-IE" dirty="0"/>
          </a:p>
        </p:txBody>
      </p:sp>
    </p:spTree>
    <p:extLst>
      <p:ext uri="{BB962C8B-B14F-4D97-AF65-F5344CB8AC3E}">
        <p14:creationId xmlns:p14="http://schemas.microsoft.com/office/powerpoint/2010/main" val="65660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Distribution Models</a:t>
            </a:r>
            <a:endParaRPr lang="en-IE" dirty="0"/>
          </a:p>
        </p:txBody>
      </p:sp>
      <p:sp>
        <p:nvSpPr>
          <p:cNvPr id="3" name="Content Placeholder 2"/>
          <p:cNvSpPr>
            <a:spLocks noGrp="1"/>
          </p:cNvSpPr>
          <p:nvPr>
            <p:ph idx="1"/>
          </p:nvPr>
        </p:nvSpPr>
        <p:spPr/>
        <p:txBody>
          <a:bodyPr>
            <a:normAutofit fontScale="92500"/>
          </a:bodyPr>
          <a:lstStyle/>
          <a:p>
            <a:r>
              <a:rPr lang="en-IE" dirty="0" smtClean="0"/>
              <a:t>Single Server: simplest of distribution models, use one server (no distribution at all), graph databases are an obvious type as they work best in a single server </a:t>
            </a:r>
            <a:r>
              <a:rPr lang="en-IE" dirty="0" err="1" smtClean="0"/>
              <a:t>config</a:t>
            </a:r>
            <a:r>
              <a:rPr lang="en-IE" dirty="0" smtClean="0"/>
              <a:t>.</a:t>
            </a:r>
          </a:p>
          <a:p>
            <a:r>
              <a:rPr lang="en-IE" dirty="0" err="1" smtClean="0"/>
              <a:t>Sharding</a:t>
            </a:r>
            <a:r>
              <a:rPr lang="en-IE" dirty="0" smtClean="0"/>
              <a:t>: Horizontal scalability means putting different parts of the data onto different servers. In an ideal case different users all talking to different server nodes. Each user only has to talk to one server. Load is balanced nicely. This is rare, so we have to ensure that data that’s accessed together is placed on the same server node.</a:t>
            </a:r>
          </a:p>
          <a:p>
            <a:r>
              <a:rPr lang="en-IE" dirty="0" smtClean="0"/>
              <a:t>Aggregated databases are designed to combine the data that’s commonly accessed together. </a:t>
            </a:r>
          </a:p>
          <a:p>
            <a:r>
              <a:rPr lang="en-IE" dirty="0" smtClean="0"/>
              <a:t>Many NoSQL databases offer auto-</a:t>
            </a:r>
            <a:r>
              <a:rPr lang="en-IE" dirty="0" err="1" smtClean="0"/>
              <a:t>sharding</a:t>
            </a:r>
            <a:r>
              <a:rPr lang="en-IE" dirty="0" smtClean="0"/>
              <a:t>, where the database takes on the responsibility of allocating data to shards and making sure data goes to the right shard.</a:t>
            </a:r>
            <a:endParaRPr lang="en-IE" dirty="0"/>
          </a:p>
        </p:txBody>
      </p:sp>
    </p:spTree>
    <p:extLst>
      <p:ext uri="{BB962C8B-B14F-4D97-AF65-F5344CB8AC3E}">
        <p14:creationId xmlns:p14="http://schemas.microsoft.com/office/powerpoint/2010/main" val="595630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Distribution Models</a:t>
            </a:r>
          </a:p>
        </p:txBody>
      </p:sp>
      <p:sp>
        <p:nvSpPr>
          <p:cNvPr id="3" name="Content Placeholder 2"/>
          <p:cNvSpPr>
            <a:spLocks noGrp="1"/>
          </p:cNvSpPr>
          <p:nvPr>
            <p:ph idx="1"/>
          </p:nvPr>
        </p:nvSpPr>
        <p:spPr/>
        <p:txBody>
          <a:bodyPr/>
          <a:lstStyle/>
          <a:p>
            <a:r>
              <a:rPr lang="en-IE" dirty="0" err="1" smtClean="0"/>
              <a:t>Sharding</a:t>
            </a:r>
            <a:r>
              <a:rPr lang="en-IE" dirty="0" smtClean="0"/>
              <a:t> is particularly valuable for performance because it can improve both read and write performance.</a:t>
            </a:r>
          </a:p>
          <a:p>
            <a:r>
              <a:rPr lang="en-IE" dirty="0" err="1" smtClean="0"/>
              <a:t>Sharding</a:t>
            </a:r>
            <a:r>
              <a:rPr lang="en-IE" dirty="0" smtClean="0"/>
              <a:t> means data is on different nodes, a node failure makes that shard’s data unavailable but only for the users of that shard, other users won’t suffer from the failure.</a:t>
            </a:r>
          </a:p>
          <a:p>
            <a:r>
              <a:rPr lang="en-IE" dirty="0" smtClean="0"/>
              <a:t>Some databases are intended from the beginning to use </a:t>
            </a:r>
            <a:r>
              <a:rPr lang="en-IE" dirty="0" err="1" smtClean="0"/>
              <a:t>sharding</a:t>
            </a:r>
            <a:r>
              <a:rPr lang="en-IE" dirty="0" smtClean="0"/>
              <a:t>, in which case it is wise to run them on a cluster. Other databases use </a:t>
            </a:r>
            <a:r>
              <a:rPr lang="en-IE" dirty="0" err="1" smtClean="0"/>
              <a:t>sharding</a:t>
            </a:r>
            <a:r>
              <a:rPr lang="en-IE" dirty="0" smtClean="0"/>
              <a:t> a s deliberate scale up feature, in which case it is best to start single-server only use </a:t>
            </a:r>
            <a:r>
              <a:rPr lang="en-IE" dirty="0" err="1" smtClean="0"/>
              <a:t>sharding</a:t>
            </a:r>
            <a:r>
              <a:rPr lang="en-IE" dirty="0" smtClean="0"/>
              <a:t> once your load projections indicate that you are running out of headroom.</a:t>
            </a:r>
            <a:endParaRPr lang="en-IE" dirty="0"/>
          </a:p>
        </p:txBody>
      </p:sp>
    </p:spTree>
    <p:extLst>
      <p:ext uri="{BB962C8B-B14F-4D97-AF65-F5344CB8AC3E}">
        <p14:creationId xmlns:p14="http://schemas.microsoft.com/office/powerpoint/2010/main" val="4227548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Distribution Models</a:t>
            </a:r>
          </a:p>
        </p:txBody>
      </p:sp>
      <p:sp>
        <p:nvSpPr>
          <p:cNvPr id="3" name="Content Placeholder 2"/>
          <p:cNvSpPr>
            <a:spLocks noGrp="1"/>
          </p:cNvSpPr>
          <p:nvPr>
            <p:ph idx="1"/>
          </p:nvPr>
        </p:nvSpPr>
        <p:spPr/>
        <p:txBody>
          <a:bodyPr/>
          <a:lstStyle/>
          <a:p>
            <a:r>
              <a:rPr lang="en-IE" dirty="0" smtClean="0"/>
              <a:t>Master-Slave replication: you replicate across nodes. One node is designed as the master, or primary. This is the authoritative source for the data and is usually responsible for processing any updates to that data. The other nodes are slaves or secondary's. A replication process synchronises the slaves with the master.</a:t>
            </a:r>
          </a:p>
          <a:p>
            <a:r>
              <a:rPr lang="en-IE" dirty="0" smtClean="0"/>
              <a:t>Replication is a good solution if you have read intensive data. You can scale horizontally to handle more read requests by adding more slave nodes and ensuring that all read requests are routed to the slaves.</a:t>
            </a:r>
          </a:p>
          <a:p>
            <a:r>
              <a:rPr lang="en-IE" dirty="0" smtClean="0"/>
              <a:t>You are still limited by eh ability of the master to process updates and tis ability to pass those updates on. Consequently it isn’t such a good scheme for datasets with heavy write traffic.</a:t>
            </a:r>
            <a:endParaRPr lang="en-IE" dirty="0"/>
          </a:p>
        </p:txBody>
      </p:sp>
    </p:spTree>
    <p:extLst>
      <p:ext uri="{BB962C8B-B14F-4D97-AF65-F5344CB8AC3E}">
        <p14:creationId xmlns:p14="http://schemas.microsoft.com/office/powerpoint/2010/main" val="705720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Distribution Models</a:t>
            </a:r>
          </a:p>
        </p:txBody>
      </p:sp>
      <p:sp>
        <p:nvSpPr>
          <p:cNvPr id="3" name="Content Placeholder 2"/>
          <p:cNvSpPr>
            <a:spLocks noGrp="1"/>
          </p:cNvSpPr>
          <p:nvPr>
            <p:ph idx="1"/>
          </p:nvPr>
        </p:nvSpPr>
        <p:spPr/>
        <p:txBody>
          <a:bodyPr/>
          <a:lstStyle/>
          <a:p>
            <a:r>
              <a:rPr lang="en-IE" dirty="0" smtClean="0"/>
              <a:t>Replication is good for read resilience. Should the master fail, the slaves can still handle read requests. Failure of the master does eliminate the ability to handle writes until the master is restored or a new master is appointed. However, having slaves as replicates of the master does speed up recovery since a slave can be appointed a new master very quickly.</a:t>
            </a:r>
          </a:p>
          <a:p>
            <a:r>
              <a:rPr lang="en-IE" dirty="0" smtClean="0"/>
              <a:t>Replication can mean inconsistency. You have the danger that different clients reading different slaves, will see different values because the changes haven’t all propagated to the salves.</a:t>
            </a:r>
            <a:endParaRPr lang="en-IE" dirty="0"/>
          </a:p>
        </p:txBody>
      </p:sp>
    </p:spTree>
    <p:extLst>
      <p:ext uri="{BB962C8B-B14F-4D97-AF65-F5344CB8AC3E}">
        <p14:creationId xmlns:p14="http://schemas.microsoft.com/office/powerpoint/2010/main" val="3058998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Distribution Models</a:t>
            </a:r>
          </a:p>
        </p:txBody>
      </p:sp>
      <p:sp>
        <p:nvSpPr>
          <p:cNvPr id="3" name="Content Placeholder 2"/>
          <p:cNvSpPr>
            <a:spLocks noGrp="1"/>
          </p:cNvSpPr>
          <p:nvPr>
            <p:ph idx="1"/>
          </p:nvPr>
        </p:nvSpPr>
        <p:spPr/>
        <p:txBody>
          <a:bodyPr/>
          <a:lstStyle/>
          <a:p>
            <a:r>
              <a:rPr lang="en-IE" dirty="0" smtClean="0"/>
              <a:t>Peer-to-peer replication: in replication the master is still the bottleneck and a single point of failure. Peer-to-peer addresses these problems by not having a master. All replicated nodes are equal, they can all accept writes.  Biggest complication is consistency. When you can write to two different places you run the risk that two people will attempt to write to the same place at the same time.</a:t>
            </a:r>
          </a:p>
          <a:p>
            <a:r>
              <a:rPr lang="en-IE" dirty="0" smtClean="0"/>
              <a:t>Combining </a:t>
            </a:r>
            <a:r>
              <a:rPr lang="en-IE" dirty="0" err="1" smtClean="0"/>
              <a:t>sharding</a:t>
            </a:r>
            <a:r>
              <a:rPr lang="en-IE" dirty="0" smtClean="0"/>
              <a:t> and replication: there can be multiple masters but each data item has one master.</a:t>
            </a:r>
            <a:endParaRPr lang="en-IE" dirty="0"/>
          </a:p>
        </p:txBody>
      </p:sp>
    </p:spTree>
    <p:extLst>
      <p:ext uri="{BB962C8B-B14F-4D97-AF65-F5344CB8AC3E}">
        <p14:creationId xmlns:p14="http://schemas.microsoft.com/office/powerpoint/2010/main" val="1770403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consistency</a:t>
            </a:r>
            <a:endParaRPr lang="en-IE" dirty="0"/>
          </a:p>
        </p:txBody>
      </p:sp>
      <p:sp>
        <p:nvSpPr>
          <p:cNvPr id="3" name="Content Placeholder 2"/>
          <p:cNvSpPr>
            <a:spLocks noGrp="1"/>
          </p:cNvSpPr>
          <p:nvPr>
            <p:ph idx="1"/>
          </p:nvPr>
        </p:nvSpPr>
        <p:spPr/>
        <p:txBody>
          <a:bodyPr/>
          <a:lstStyle/>
          <a:p>
            <a:r>
              <a:rPr lang="en-IE" dirty="0" smtClean="0"/>
              <a:t>One of the biggest changes from a centralised relational database to a cluster oriented NoSQL database is in how you think about consistency. Relational database try to exhibit strong consistency. When you start looking at the NoSQL world, phrases such as “CAP theorem” and “eventual consistency” appear.</a:t>
            </a:r>
          </a:p>
          <a:p>
            <a:r>
              <a:rPr lang="en-IE" dirty="0" smtClean="0"/>
              <a:t>There are various approaches for maintaining consistency. A pessimistic approach prevents conflicts from occurring, an optimistic approach lets conflicts occur but detects them and takes action to sort them out.</a:t>
            </a:r>
            <a:endParaRPr lang="en-IE" dirty="0"/>
          </a:p>
        </p:txBody>
      </p:sp>
    </p:spTree>
    <p:extLst>
      <p:ext uri="{BB962C8B-B14F-4D97-AF65-F5344CB8AC3E}">
        <p14:creationId xmlns:p14="http://schemas.microsoft.com/office/powerpoint/2010/main" val="2717700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CAP theorem</a:t>
            </a:r>
          </a:p>
        </p:txBody>
      </p:sp>
      <p:sp>
        <p:nvSpPr>
          <p:cNvPr id="3" name="Content Placeholder 2"/>
          <p:cNvSpPr>
            <a:spLocks noGrp="1"/>
          </p:cNvSpPr>
          <p:nvPr>
            <p:ph idx="1"/>
          </p:nvPr>
        </p:nvSpPr>
        <p:spPr/>
        <p:txBody>
          <a:bodyPr>
            <a:normAutofit lnSpcReduction="10000"/>
          </a:bodyPr>
          <a:lstStyle/>
          <a:p>
            <a:r>
              <a:rPr lang="en-IE" dirty="0" smtClean="0"/>
              <a:t>CAP theorem: Originally posted by Eric Brewer in 2000. </a:t>
            </a:r>
          </a:p>
          <a:p>
            <a:r>
              <a:rPr lang="en-IE" dirty="0" smtClean="0"/>
              <a:t>The basic statement of the theorem is that, given the three properties of Consistency, Availability, and Partition tolerance, you can only get two.</a:t>
            </a:r>
          </a:p>
          <a:p>
            <a:r>
              <a:rPr lang="en-IE" dirty="0" smtClean="0"/>
              <a:t>Consistency is the consistent </a:t>
            </a:r>
            <a:r>
              <a:rPr lang="en-IE" dirty="0" err="1" smtClean="0"/>
              <a:t>uptodate</a:t>
            </a:r>
            <a:r>
              <a:rPr lang="en-IE" dirty="0" smtClean="0"/>
              <a:t> version of the data, Availability means that if you can talk to a node in the cluster, it can read and write data. Partition tolerance means that the cluster can survive communication breakages that separate the cluster into multiple partitions unable to communicate.</a:t>
            </a:r>
          </a:p>
          <a:p>
            <a:r>
              <a:rPr lang="en-IE" dirty="0" smtClean="0"/>
              <a:t>Single server is an example of a consistent available system, it is not partition tolerant.</a:t>
            </a:r>
          </a:p>
          <a:p>
            <a:r>
              <a:rPr lang="en-IE" dirty="0" smtClean="0"/>
              <a:t>A cluster that may suffer partitions as distributed systems do, you have to trade off consistency versus availability.</a:t>
            </a:r>
            <a:endParaRPr lang="en-IE" dirty="0"/>
          </a:p>
        </p:txBody>
      </p:sp>
    </p:spTree>
    <p:extLst>
      <p:ext uri="{BB962C8B-B14F-4D97-AF65-F5344CB8AC3E}">
        <p14:creationId xmlns:p14="http://schemas.microsoft.com/office/powerpoint/2010/main" val="115874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CAP theorem</a:t>
            </a:r>
            <a:endParaRPr lang="en-IE" dirty="0"/>
          </a:p>
        </p:txBody>
      </p:sp>
      <p:sp>
        <p:nvSpPr>
          <p:cNvPr id="3" name="Content Placeholder 2"/>
          <p:cNvSpPr>
            <a:spLocks noGrp="1"/>
          </p:cNvSpPr>
          <p:nvPr>
            <p:ph idx="1"/>
          </p:nvPr>
        </p:nvSpPr>
        <p:spPr/>
        <p:txBody>
          <a:bodyPr/>
          <a:lstStyle/>
          <a:p>
            <a:r>
              <a:rPr lang="en-IE" dirty="0" smtClean="0"/>
              <a:t>For example Martin and </a:t>
            </a:r>
            <a:r>
              <a:rPr lang="en-IE" dirty="0" err="1" smtClean="0"/>
              <a:t>Pramod</a:t>
            </a:r>
            <a:r>
              <a:rPr lang="en-IE" dirty="0" smtClean="0"/>
              <a:t> are both trying to book the last hotel room on a system that uses peer-to-peer distribution with two noes (</a:t>
            </a:r>
            <a:r>
              <a:rPr lang="en-IE" dirty="0" err="1" smtClean="0"/>
              <a:t>Lond</a:t>
            </a:r>
            <a:r>
              <a:rPr lang="en-IE" dirty="0" smtClean="0"/>
              <a:t> for Martin and Mumbai for </a:t>
            </a:r>
            <a:r>
              <a:rPr lang="en-IE" dirty="0" err="1" smtClean="0"/>
              <a:t>Pramod</a:t>
            </a:r>
            <a:r>
              <a:rPr lang="en-IE" dirty="0" smtClean="0"/>
              <a:t>). If we want to ensure consistency, then when Martin tries to book his room on the London nodes, that node communicates with Mumbai node before confirming the booking. Essentially both nodes must agree on the serialisation of their requests (who goes first). This gives consistency, but should the network link break then both nodes must not allow any booking, thus sacrificing availability.</a:t>
            </a:r>
            <a:endParaRPr lang="en-I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5300" y="4344063"/>
            <a:ext cx="3368675" cy="2513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3201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GB" dirty="0"/>
          </a:p>
        </p:txBody>
      </p:sp>
      <p:sp>
        <p:nvSpPr>
          <p:cNvPr id="3" name="Content Placeholder 2"/>
          <p:cNvSpPr>
            <a:spLocks noGrp="1"/>
          </p:cNvSpPr>
          <p:nvPr>
            <p:ph idx="1"/>
          </p:nvPr>
        </p:nvSpPr>
        <p:spPr>
          <a:xfrm>
            <a:off x="1371600" y="2286000"/>
            <a:ext cx="9601200" cy="4191000"/>
          </a:xfrm>
        </p:spPr>
        <p:txBody>
          <a:bodyPr>
            <a:normAutofit/>
          </a:bodyPr>
          <a:lstStyle/>
          <a:p>
            <a:r>
              <a:rPr lang="en-GB" dirty="0" smtClean="0"/>
              <a:t>Column Family</a:t>
            </a:r>
          </a:p>
          <a:p>
            <a:r>
              <a:rPr lang="en-GB" dirty="0" smtClean="0"/>
              <a:t>Graph</a:t>
            </a:r>
          </a:p>
          <a:p>
            <a:r>
              <a:rPr lang="en-GB" dirty="0" smtClean="0"/>
              <a:t>Distribution Models</a:t>
            </a:r>
          </a:p>
          <a:p>
            <a:r>
              <a:rPr lang="en-GB" dirty="0" smtClean="0"/>
              <a:t>Consistency</a:t>
            </a:r>
          </a:p>
          <a:p>
            <a:r>
              <a:rPr lang="en-GB" dirty="0" err="1" smtClean="0"/>
              <a:t>Polygot</a:t>
            </a:r>
            <a:r>
              <a:rPr lang="en-GB" dirty="0" smtClean="0"/>
              <a:t> Persistence</a:t>
            </a:r>
          </a:p>
          <a:p>
            <a:r>
              <a:rPr lang="en-GB" dirty="0" smtClean="0"/>
              <a:t>Beyond NoSQL</a:t>
            </a:r>
            <a:endParaRPr lang="en-GB" dirty="0"/>
          </a:p>
        </p:txBody>
      </p:sp>
    </p:spTree>
    <p:extLst>
      <p:ext uri="{BB962C8B-B14F-4D97-AF65-F5344CB8AC3E}">
        <p14:creationId xmlns:p14="http://schemas.microsoft.com/office/powerpoint/2010/main" val="33471526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CAP Theorem</a:t>
            </a:r>
            <a:endParaRPr lang="en-IE" dirty="0"/>
          </a:p>
        </p:txBody>
      </p:sp>
      <p:sp>
        <p:nvSpPr>
          <p:cNvPr id="3" name="Content Placeholder 2"/>
          <p:cNvSpPr>
            <a:spLocks noGrp="1"/>
          </p:cNvSpPr>
          <p:nvPr>
            <p:ph idx="1"/>
          </p:nvPr>
        </p:nvSpPr>
        <p:spPr/>
        <p:txBody>
          <a:bodyPr/>
          <a:lstStyle/>
          <a:p>
            <a:r>
              <a:rPr lang="en-IE" dirty="0" smtClean="0"/>
              <a:t>One way to improve availability is to designate one node as the master for a particular hotel and ensure all bookings are processed by that master. That master can then continue to be available even if the connection goes down. The slave node would not be allowed to book while the connection is down thus ensuring consistency. It improves the availability but the slave node users still couldn't book a room for that hotel. We cold allow slaves to book rooms even with the connection down thus allowing inconsistent writes to occur and thus a double booking. In this context this is acceptable but in others it may not be.</a:t>
            </a:r>
            <a:endParaRPr lang="en-IE" dirty="0"/>
          </a:p>
        </p:txBody>
      </p:sp>
    </p:spTree>
    <p:extLst>
      <p:ext uri="{BB962C8B-B14F-4D97-AF65-F5344CB8AC3E}">
        <p14:creationId xmlns:p14="http://schemas.microsoft.com/office/powerpoint/2010/main" val="1618655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Polyglot</a:t>
            </a:r>
            <a:endParaRPr lang="en-IE" dirty="0"/>
          </a:p>
        </p:txBody>
      </p:sp>
      <p:sp>
        <p:nvSpPr>
          <p:cNvPr id="3" name="Content Placeholder 2"/>
          <p:cNvSpPr>
            <a:spLocks noGrp="1"/>
          </p:cNvSpPr>
          <p:nvPr>
            <p:ph idx="1"/>
          </p:nvPr>
        </p:nvSpPr>
        <p:spPr/>
        <p:txBody>
          <a:bodyPr>
            <a:normAutofit lnSpcReduction="10000"/>
          </a:bodyPr>
          <a:lstStyle/>
          <a:p>
            <a:r>
              <a:rPr lang="en-IE" dirty="0" smtClean="0"/>
              <a:t>Different databases are designed to solve different problems. </a:t>
            </a:r>
          </a:p>
          <a:p>
            <a:r>
              <a:rPr lang="en-IE" dirty="0" smtClean="0"/>
              <a:t>Many enterprises use the same database engine to store business transactions, session management data, reporting, BI, data warehousing or logging information.</a:t>
            </a:r>
          </a:p>
          <a:p>
            <a:r>
              <a:rPr lang="en-IE" dirty="0" smtClean="0"/>
              <a:t>Neal Ford 2006 coined the term Polyglot programming to express the idea that applications should be written in a mix of languages to take advantage of the fact that different languages are suitable for tackling different problems.</a:t>
            </a:r>
          </a:p>
          <a:p>
            <a:r>
              <a:rPr lang="en-IE" dirty="0" smtClean="0"/>
              <a:t>Similarly when working on an e-commerce business problem, using a data store for the shopping cart which is highly available and can scale is important, </a:t>
            </a:r>
            <a:r>
              <a:rPr lang="en-IE" dirty="0" err="1" smtClean="0"/>
              <a:t>bu</a:t>
            </a:r>
            <a:r>
              <a:rPr lang="en-IE" dirty="0" smtClean="0"/>
              <a:t> </a:t>
            </a:r>
            <a:r>
              <a:rPr lang="en-IE" dirty="0" err="1" smtClean="0"/>
              <a:t>thte</a:t>
            </a:r>
            <a:r>
              <a:rPr lang="en-IE" dirty="0" smtClean="0"/>
              <a:t> same data store cannot help you find products bought by the customers’ friends – which is a totally different question. We use the term polyglot persistence to define this hybrid approach to persistence.</a:t>
            </a:r>
            <a:endParaRPr lang="en-IE" dirty="0"/>
          </a:p>
        </p:txBody>
      </p:sp>
    </p:spTree>
    <p:extLst>
      <p:ext uri="{BB962C8B-B14F-4D97-AF65-F5344CB8AC3E}">
        <p14:creationId xmlns:p14="http://schemas.microsoft.com/office/powerpoint/2010/main" val="3201912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Beyond NoSQL</a:t>
            </a:r>
            <a:endParaRPr lang="en-IE" dirty="0"/>
          </a:p>
        </p:txBody>
      </p:sp>
      <p:sp>
        <p:nvSpPr>
          <p:cNvPr id="3" name="Content Placeholder 2"/>
          <p:cNvSpPr>
            <a:spLocks noGrp="1"/>
          </p:cNvSpPr>
          <p:nvPr>
            <p:ph idx="1"/>
          </p:nvPr>
        </p:nvSpPr>
        <p:spPr/>
        <p:txBody>
          <a:bodyPr/>
          <a:lstStyle/>
          <a:p>
            <a:r>
              <a:rPr lang="en-IE" dirty="0" smtClean="0"/>
              <a:t>The appearance of NoSQL databases has done a great deal to shake up and open up the world of databases. There are other systems that don’t fit the NoSQL bucket.</a:t>
            </a:r>
          </a:p>
          <a:p>
            <a:r>
              <a:rPr lang="en-IE" dirty="0" smtClean="0"/>
              <a:t>File systems: similar to key value stores, </a:t>
            </a:r>
            <a:r>
              <a:rPr lang="en-IE" dirty="0" err="1" smtClean="0"/>
              <a:t>google’s</a:t>
            </a:r>
            <a:r>
              <a:rPr lang="en-IE" dirty="0" smtClean="0"/>
              <a:t> file system and Hadoop.</a:t>
            </a:r>
          </a:p>
          <a:p>
            <a:r>
              <a:rPr lang="en-IE" dirty="0" smtClean="0"/>
              <a:t>Event sourcing: persisting all the changes to a persistent state (location of ships)</a:t>
            </a:r>
          </a:p>
          <a:p>
            <a:r>
              <a:rPr lang="en-IE" dirty="0" smtClean="0"/>
              <a:t>XML: similar to document databases, data model</a:t>
            </a:r>
          </a:p>
          <a:p>
            <a:r>
              <a:rPr lang="en-IE" dirty="0" smtClean="0"/>
              <a:t>Object databases: manage in memory data structures onto disk. Didn’t take off.</a:t>
            </a:r>
          </a:p>
          <a:p>
            <a:pPr marL="0" indent="0">
              <a:buNone/>
            </a:pPr>
            <a:endParaRPr lang="en-IE" dirty="0"/>
          </a:p>
        </p:txBody>
      </p:sp>
    </p:spTree>
    <p:extLst>
      <p:ext uri="{BB962C8B-B14F-4D97-AF65-F5344CB8AC3E}">
        <p14:creationId xmlns:p14="http://schemas.microsoft.com/office/powerpoint/2010/main" val="3143050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Reasons to use NoSQL</a:t>
            </a:r>
            <a:endParaRPr lang="en-IE" dirty="0"/>
          </a:p>
        </p:txBody>
      </p:sp>
      <p:sp>
        <p:nvSpPr>
          <p:cNvPr id="3" name="Content Placeholder 2"/>
          <p:cNvSpPr>
            <a:spLocks noGrp="1"/>
          </p:cNvSpPr>
          <p:nvPr>
            <p:ph idx="1"/>
          </p:nvPr>
        </p:nvSpPr>
        <p:spPr/>
        <p:txBody>
          <a:bodyPr>
            <a:normAutofit lnSpcReduction="10000"/>
          </a:bodyPr>
          <a:lstStyle/>
          <a:p>
            <a:pPr marL="0" indent="0">
              <a:buFont typeface="Wingdings 3" pitchFamily="18" charset="2"/>
              <a:buNone/>
              <a:defRPr/>
            </a:pPr>
            <a:r>
              <a:rPr lang="en-IE" dirty="0"/>
              <a:t>The two main reasons to use NoSQL technology are:</a:t>
            </a:r>
          </a:p>
          <a:p>
            <a:pPr lvl="1">
              <a:defRPr/>
            </a:pPr>
            <a:endParaRPr lang="en-IE" dirty="0"/>
          </a:p>
          <a:p>
            <a:pPr marL="514350" indent="-514350">
              <a:buFont typeface="+mj-lt"/>
              <a:buAutoNum type="arabicPeriod"/>
              <a:defRPr/>
            </a:pPr>
            <a:r>
              <a:rPr lang="en-IE" dirty="0"/>
              <a:t>To improve programmer productivity by using a database that better matches an application's needs.</a:t>
            </a:r>
          </a:p>
          <a:p>
            <a:pPr lvl="1">
              <a:defRPr/>
            </a:pPr>
            <a:r>
              <a:rPr lang="en-IE" dirty="0"/>
              <a:t>e.g. removing impedance mismatch by storing objects together in aggregates rather than splitting them up into relational tables</a:t>
            </a:r>
          </a:p>
          <a:p>
            <a:pPr lvl="2">
              <a:defRPr/>
            </a:pPr>
            <a:endParaRPr lang="en-IE" dirty="0"/>
          </a:p>
          <a:p>
            <a:pPr marL="514350" indent="-514350">
              <a:buFont typeface="+mj-lt"/>
              <a:buAutoNum type="arabicPeriod"/>
              <a:defRPr/>
            </a:pPr>
            <a:r>
              <a:rPr lang="en-IE" dirty="0"/>
              <a:t>To improve data access performance via some combination of handling larger data volumes, reducing latency, and improving throughput.</a:t>
            </a:r>
          </a:p>
          <a:p>
            <a:pPr lvl="1">
              <a:defRPr/>
            </a:pPr>
            <a:r>
              <a:rPr lang="en-IE" dirty="0"/>
              <a:t>When a database is large enough to be split over several database servers, NoSQL may be a good option</a:t>
            </a:r>
          </a:p>
          <a:p>
            <a:endParaRPr lang="en-IE" dirty="0"/>
          </a:p>
        </p:txBody>
      </p:sp>
    </p:spTree>
    <p:extLst>
      <p:ext uri="{BB962C8B-B14F-4D97-AF65-F5344CB8AC3E}">
        <p14:creationId xmlns:p14="http://schemas.microsoft.com/office/powerpoint/2010/main" val="4101849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IE" smtClean="0"/>
              <a:t>Reasons to stick with Relational DBs</a:t>
            </a:r>
          </a:p>
        </p:txBody>
      </p:sp>
      <p:sp>
        <p:nvSpPr>
          <p:cNvPr id="32771" name="Content Placeholder 2"/>
          <p:cNvSpPr>
            <a:spLocks noGrp="1"/>
          </p:cNvSpPr>
          <p:nvPr>
            <p:ph sz="quarter" idx="1"/>
          </p:nvPr>
        </p:nvSpPr>
        <p:spPr>
          <a:xfrm>
            <a:off x="1970856" y="1562101"/>
            <a:ext cx="8229600" cy="4937125"/>
          </a:xfrm>
        </p:spPr>
        <p:txBody>
          <a:bodyPr/>
          <a:lstStyle/>
          <a:p>
            <a:r>
              <a:rPr lang="en-IE" dirty="0" smtClean="0"/>
              <a:t>They are well-known, therefore it is easier to find people with experience of using them</a:t>
            </a:r>
          </a:p>
          <a:p>
            <a:r>
              <a:rPr lang="en-IE" dirty="0" smtClean="0"/>
              <a:t>The technology is more mature and less likely to encounter problems</a:t>
            </a:r>
          </a:p>
          <a:p>
            <a:r>
              <a:rPr lang="en-IE" dirty="0" smtClean="0"/>
              <a:t>Many other tools are built on relational technology</a:t>
            </a:r>
          </a:p>
        </p:txBody>
      </p:sp>
      <p:sp>
        <p:nvSpPr>
          <p:cNvPr id="4" name="Rounded Rectangular Callout 3"/>
          <p:cNvSpPr/>
          <p:nvPr/>
        </p:nvSpPr>
        <p:spPr>
          <a:xfrm>
            <a:off x="5591944" y="3717032"/>
            <a:ext cx="4608512" cy="2160240"/>
          </a:xfrm>
          <a:prstGeom prst="wedgeRoundRectCallou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IE" dirty="0"/>
              <a:t>"A DBA walks into a NOSQL bar, but turns and leaves because he couldn't find a </a:t>
            </a:r>
            <a:r>
              <a:rPr lang="en-IE" b="1" dirty="0"/>
              <a:t>table</a:t>
            </a:r>
            <a:r>
              <a:rPr lang="en-IE" dirty="0"/>
              <a:t>"</a:t>
            </a:r>
          </a:p>
        </p:txBody>
      </p:sp>
    </p:spTree>
    <p:extLst>
      <p:ext uri="{BB962C8B-B14F-4D97-AF65-F5344CB8AC3E}">
        <p14:creationId xmlns:p14="http://schemas.microsoft.com/office/powerpoint/2010/main" val="1450472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Column-Family Stores</a:t>
            </a:r>
            <a:endParaRPr lang="en-IE" dirty="0"/>
          </a:p>
        </p:txBody>
      </p:sp>
      <p:sp>
        <p:nvSpPr>
          <p:cNvPr id="3" name="Content Placeholder 2"/>
          <p:cNvSpPr>
            <a:spLocks noGrp="1"/>
          </p:cNvSpPr>
          <p:nvPr>
            <p:ph idx="1"/>
          </p:nvPr>
        </p:nvSpPr>
        <p:spPr/>
        <p:txBody>
          <a:bodyPr/>
          <a:lstStyle/>
          <a:p>
            <a:r>
              <a:rPr lang="en-IE" dirty="0" smtClean="0"/>
              <a:t>One of the early influencers of NoSQL databases was Google’s Big Table. </a:t>
            </a:r>
          </a:p>
          <a:p>
            <a:r>
              <a:rPr lang="en-IE" dirty="0" smtClean="0"/>
              <a:t>Databases with a </a:t>
            </a:r>
            <a:r>
              <a:rPr lang="en-IE" dirty="0" err="1" smtClean="0"/>
              <a:t>BigTable</a:t>
            </a:r>
            <a:r>
              <a:rPr lang="en-IE" dirty="0" smtClean="0"/>
              <a:t> type data model are often referred to as column stores, but that name has been around for long time. Most databases have a row as a unit of storage. However, there are many scenarios where writes are rare, but you often need to read a few columns for many rows at once. In this situation it is better to store groups of columns for all rows as the basic storage unit – which is why these databases are called column stores.</a:t>
            </a:r>
          </a:p>
          <a:p>
            <a:r>
              <a:rPr lang="en-IE" dirty="0" err="1" smtClean="0"/>
              <a:t>BigTable</a:t>
            </a:r>
            <a:r>
              <a:rPr lang="en-IE" dirty="0" smtClean="0"/>
              <a:t> and its relatives follow this notion of storing groups of columns together and abandoning the relational model and SQL.</a:t>
            </a:r>
            <a:endParaRPr lang="en-IE" dirty="0"/>
          </a:p>
        </p:txBody>
      </p:sp>
    </p:spTree>
    <p:extLst>
      <p:ext uri="{BB962C8B-B14F-4D97-AF65-F5344CB8AC3E}">
        <p14:creationId xmlns:p14="http://schemas.microsoft.com/office/powerpoint/2010/main" val="3000566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Column-Family Stores</a:t>
            </a:r>
          </a:p>
        </p:txBody>
      </p:sp>
      <p:sp>
        <p:nvSpPr>
          <p:cNvPr id="3" name="Content Placeholder 2"/>
          <p:cNvSpPr>
            <a:spLocks noGrp="1"/>
          </p:cNvSpPr>
          <p:nvPr>
            <p:ph idx="1"/>
          </p:nvPr>
        </p:nvSpPr>
        <p:spPr>
          <a:xfrm>
            <a:off x="1371600" y="2286000"/>
            <a:ext cx="9601200" cy="3581400"/>
          </a:xfrm>
        </p:spPr>
        <p:txBody>
          <a:bodyPr>
            <a:normAutofit/>
          </a:bodyPr>
          <a:lstStyle/>
          <a:p>
            <a:r>
              <a:rPr lang="en-IE" sz="2800" dirty="0" smtClean="0"/>
              <a:t>Column family databases organise their columns into column families. Each column has to be part of a single column family, and the column acts as unit for access, with the assumption that data for a particular column family will be usually accessed together.</a:t>
            </a:r>
            <a:endParaRPr lang="en-IE" sz="2800" dirty="0"/>
          </a:p>
        </p:txBody>
      </p:sp>
    </p:spTree>
    <p:extLst>
      <p:ext uri="{BB962C8B-B14F-4D97-AF65-F5344CB8AC3E}">
        <p14:creationId xmlns:p14="http://schemas.microsoft.com/office/powerpoint/2010/main" val="22955858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a:xfrm>
            <a:off x="1371600" y="2286000"/>
            <a:ext cx="3092823" cy="3581400"/>
          </a:xfrm>
        </p:spPr>
        <p:txBody>
          <a:bodyPr>
            <a:normAutofit lnSpcReduction="10000"/>
          </a:bodyPr>
          <a:lstStyle/>
          <a:p>
            <a:r>
              <a:rPr lang="en-IE" dirty="0" smtClean="0"/>
              <a:t>Data is stored with keys that are linked to groups of columns for example a column family that stores customer details, another that stores orders for that customer, etc.</a:t>
            </a:r>
          </a:p>
          <a:p>
            <a:r>
              <a:rPr lang="en-IE" dirty="0" smtClean="0"/>
              <a:t>Everything about one order is stored together in this one group of columns.</a:t>
            </a:r>
            <a:endParaRPr lang="en-I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4423" y="685800"/>
            <a:ext cx="6888050" cy="515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7207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Column-Family Stores</a:t>
            </a:r>
          </a:p>
        </p:txBody>
      </p:sp>
      <p:sp>
        <p:nvSpPr>
          <p:cNvPr id="3" name="Content Placeholder 2"/>
          <p:cNvSpPr>
            <a:spLocks noGrp="1"/>
          </p:cNvSpPr>
          <p:nvPr>
            <p:ph idx="1"/>
          </p:nvPr>
        </p:nvSpPr>
        <p:spPr/>
        <p:txBody>
          <a:bodyPr/>
          <a:lstStyle/>
          <a:p>
            <a:r>
              <a:rPr lang="en-IE" dirty="0" smtClean="0"/>
              <a:t>Column family is like a two level aggregate structure. The first key is a map of more detailed values. These second level values are referred to as columns.</a:t>
            </a:r>
          </a:p>
          <a:p>
            <a:r>
              <a:rPr lang="en-IE" dirty="0" smtClean="0"/>
              <a:t>As well as accessing the row as a whole, operations also allow picking out a particular column, so to get a particular customer’s name from the previous example you could do something like get(‘1234’,’name’)</a:t>
            </a:r>
          </a:p>
          <a:p>
            <a:r>
              <a:rPr lang="en-IE" dirty="0" smtClean="0"/>
              <a:t>Column-family databases organise their columns into column families. Each column has to be part of a single column family, and the column acts as unit for access, with the assumption that data for particular column family will be usually accessed together.</a:t>
            </a:r>
          </a:p>
          <a:p>
            <a:r>
              <a:rPr lang="en-IE" dirty="0" smtClean="0"/>
              <a:t>Everything about one order is stored together in this one group of columns</a:t>
            </a:r>
            <a:endParaRPr lang="en-IE" dirty="0"/>
          </a:p>
        </p:txBody>
      </p:sp>
    </p:spTree>
    <p:extLst>
      <p:ext uri="{BB962C8B-B14F-4D97-AF65-F5344CB8AC3E}">
        <p14:creationId xmlns:p14="http://schemas.microsoft.com/office/powerpoint/2010/main" val="7986091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Aggregate – Oriented databases</a:t>
            </a:r>
            <a:endParaRPr lang="en-IE" dirty="0"/>
          </a:p>
        </p:txBody>
      </p:sp>
      <p:sp>
        <p:nvSpPr>
          <p:cNvPr id="3" name="Content Placeholder 2"/>
          <p:cNvSpPr>
            <a:spLocks noGrp="1"/>
          </p:cNvSpPr>
          <p:nvPr>
            <p:ph idx="1"/>
          </p:nvPr>
        </p:nvSpPr>
        <p:spPr>
          <a:xfrm>
            <a:off x="1371600" y="2285999"/>
            <a:ext cx="9601200" cy="4276165"/>
          </a:xfrm>
        </p:spPr>
        <p:txBody>
          <a:bodyPr>
            <a:normAutofit fontScale="92500"/>
          </a:bodyPr>
          <a:lstStyle/>
          <a:p>
            <a:r>
              <a:rPr lang="en-IE" dirty="0" smtClean="0"/>
              <a:t>All aggregate oriented data models share the notion of an aggregate indexed by a key that you can use for lookup. This aggregate is central to running on a cluster, as the database will ensure that all the data for an aggregate is stored together on one node. </a:t>
            </a:r>
          </a:p>
          <a:p>
            <a:r>
              <a:rPr lang="en-IE" dirty="0" smtClean="0"/>
              <a:t>The aggregate also acts as the atomic unit for updates, providing a useful, if limited, amount of transactional control.</a:t>
            </a:r>
          </a:p>
          <a:p>
            <a:r>
              <a:rPr lang="en-IE" dirty="0" smtClean="0"/>
              <a:t>Key-Value treats the key as an opaque whole, you can only do key lookup for the whole aggregate, you cannot run a query nor retrieve a part of the aggregate.</a:t>
            </a:r>
          </a:p>
          <a:p>
            <a:r>
              <a:rPr lang="en-IE" dirty="0" smtClean="0"/>
              <a:t>The document model makes the aggregate transparent to the database allowing you to do queries and partial retrievals. However, since the document has no schema, the database cannot act much on the structure of the document to optimise the storage and retrieval of parts of the aggregate.</a:t>
            </a:r>
          </a:p>
          <a:p>
            <a:r>
              <a:rPr lang="en-IE" dirty="0" smtClean="0"/>
              <a:t>Column-family models divide the aggregate into column families, allowing the database to treat them as units of data within the row aggregate. </a:t>
            </a:r>
            <a:endParaRPr lang="en-IE" dirty="0"/>
          </a:p>
        </p:txBody>
      </p:sp>
    </p:spTree>
    <p:extLst>
      <p:ext uri="{BB962C8B-B14F-4D97-AF65-F5344CB8AC3E}">
        <p14:creationId xmlns:p14="http://schemas.microsoft.com/office/powerpoint/2010/main" val="4273360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Graph Databases</a:t>
            </a:r>
            <a:endParaRPr lang="en-IE" dirty="0"/>
          </a:p>
        </p:txBody>
      </p:sp>
      <p:sp>
        <p:nvSpPr>
          <p:cNvPr id="3" name="Content Placeholder 2"/>
          <p:cNvSpPr>
            <a:spLocks noGrp="1"/>
          </p:cNvSpPr>
          <p:nvPr>
            <p:ph idx="1"/>
          </p:nvPr>
        </p:nvSpPr>
        <p:spPr/>
        <p:txBody>
          <a:bodyPr/>
          <a:lstStyle/>
          <a:p>
            <a:r>
              <a:rPr lang="en-IE" dirty="0" smtClean="0"/>
              <a:t>Graph databases allow you to store entities and relationships between these entities. Entities are known as nodes, which have properties. </a:t>
            </a:r>
            <a:endParaRPr lang="en-IE" dirty="0"/>
          </a:p>
          <a:p>
            <a:r>
              <a:rPr lang="en-IE" dirty="0" smtClean="0"/>
              <a:t>Think of a node as an instance of an object in the application. Relations are known as edges that can have properties. </a:t>
            </a:r>
          </a:p>
          <a:p>
            <a:r>
              <a:rPr lang="en-IE" dirty="0" smtClean="0"/>
              <a:t>Edges have directional significance; nodes are organised by relationships which allow you to find interesting patterns between the nodes.</a:t>
            </a:r>
          </a:p>
          <a:p>
            <a:r>
              <a:rPr lang="en-IE" dirty="0" smtClean="0"/>
              <a:t>The organisation of the graph lets the data to be stored once and then interpreted in different ways based on relationships.</a:t>
            </a:r>
          </a:p>
          <a:p>
            <a:r>
              <a:rPr lang="en-IE" dirty="0" smtClean="0"/>
              <a:t>They work best for data that has complex relationship structures.</a:t>
            </a:r>
            <a:endParaRPr lang="en-IE" dirty="0"/>
          </a:p>
        </p:txBody>
      </p:sp>
    </p:spTree>
    <p:extLst>
      <p:ext uri="{BB962C8B-B14F-4D97-AF65-F5344CB8AC3E}">
        <p14:creationId xmlns:p14="http://schemas.microsoft.com/office/powerpoint/2010/main" val="1533975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Graph Databases</a:t>
            </a:r>
            <a:endParaRPr lang="en-IE"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599" y="1428750"/>
            <a:ext cx="6930189" cy="51932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628668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8422</TotalTime>
  <Words>2242</Words>
  <Application>Microsoft Office PowerPoint</Application>
  <PresentationFormat>Widescreen</PresentationFormat>
  <Paragraphs>102</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Calibri</vt:lpstr>
      <vt:lpstr>Franklin Gothic Book</vt:lpstr>
      <vt:lpstr>Wingdings 3</vt:lpstr>
      <vt:lpstr>Crop</vt:lpstr>
      <vt:lpstr>Database Design &amp; Implementation</vt:lpstr>
      <vt:lpstr>Objectives</vt:lpstr>
      <vt:lpstr>Column-Family Stores</vt:lpstr>
      <vt:lpstr>Column-Family Stores</vt:lpstr>
      <vt:lpstr>PowerPoint Presentation</vt:lpstr>
      <vt:lpstr>Column-Family Stores</vt:lpstr>
      <vt:lpstr>Aggregate – Oriented databases</vt:lpstr>
      <vt:lpstr>Graph Databases</vt:lpstr>
      <vt:lpstr>Graph Databases</vt:lpstr>
      <vt:lpstr>Graph Databases</vt:lpstr>
      <vt:lpstr>Distribution Models</vt:lpstr>
      <vt:lpstr>Distribution Models</vt:lpstr>
      <vt:lpstr>Distribution Models</vt:lpstr>
      <vt:lpstr>Distribution Models</vt:lpstr>
      <vt:lpstr>Distribution Models</vt:lpstr>
      <vt:lpstr>Distribution Models</vt:lpstr>
      <vt:lpstr>consistency</vt:lpstr>
      <vt:lpstr>CAP theorem</vt:lpstr>
      <vt:lpstr>CAP theorem</vt:lpstr>
      <vt:lpstr>CAP Theorem</vt:lpstr>
      <vt:lpstr>Polyglot</vt:lpstr>
      <vt:lpstr>Beyond NoSQL</vt:lpstr>
      <vt:lpstr>Reasons to use NoSQL</vt:lpstr>
      <vt:lpstr>Reasons to stick with Relational DBs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 &amp; Implementation</dc:title>
  <dc:creator>Brenda Mullally</dc:creator>
  <cp:lastModifiedBy>Brenda Mullally</cp:lastModifiedBy>
  <cp:revision>92</cp:revision>
  <dcterms:created xsi:type="dcterms:W3CDTF">2016-02-26T11:55:07Z</dcterms:created>
  <dcterms:modified xsi:type="dcterms:W3CDTF">2016-04-14T10:21:17Z</dcterms:modified>
</cp:coreProperties>
</file>