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4" r:id="rId3"/>
    <p:sldId id="372" r:id="rId4"/>
    <p:sldId id="371" r:id="rId5"/>
    <p:sldId id="328" r:id="rId6"/>
    <p:sldId id="330" r:id="rId7"/>
    <p:sldId id="373" r:id="rId8"/>
    <p:sldId id="374" r:id="rId9"/>
    <p:sldId id="375" r:id="rId10"/>
    <p:sldId id="376" r:id="rId11"/>
    <p:sldId id="361" r:id="rId12"/>
    <p:sldId id="362" r:id="rId13"/>
    <p:sldId id="365" r:id="rId14"/>
    <p:sldId id="368" r:id="rId15"/>
    <p:sldId id="369" r:id="rId16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3"/>
    <a:srgbClr val="00FF00"/>
    <a:srgbClr val="009900"/>
    <a:srgbClr val="006600"/>
    <a:srgbClr val="003300"/>
    <a:srgbClr val="FF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0"/>
    <p:restoredTop sz="93632"/>
  </p:normalViewPr>
  <p:slideViewPr>
    <p:cSldViewPr snapToGrid="0">
      <p:cViewPr>
        <p:scale>
          <a:sx n="90" d="100"/>
          <a:sy n="90" d="100"/>
        </p:scale>
        <p:origin x="-1296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6.xml"/><Relationship Id="rId3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97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5307013"/>
            <a:ext cx="5953125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604" tIns="44507" rIns="90604" bIns="44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593725"/>
            <a:ext cx="6100763" cy="457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79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4718050"/>
            <a:ext cx="4983162" cy="41798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328" tIns="46665" rIns="93328" bIns="46665"/>
          <a:lstStyle/>
          <a:p>
            <a:endParaRPr lang="en-US" altLang="en-US"/>
          </a:p>
        </p:txBody>
      </p:sp>
      <p:sp>
        <p:nvSpPr>
          <p:cNvPr id="194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6775"/>
            <a:ext cx="4640263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20321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920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785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4" tIns="45797" rIns="91594" bIns="45797"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7995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07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9950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593725"/>
            <a:ext cx="6100762" cy="457517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1393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4" tIns="45797" rIns="91594" bIns="45797"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3977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0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925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4" tIns="45797" rIns="91594" bIns="45797"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01703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2871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7058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4327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6158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B10BC152-6CAC-C543-9C36-4720F96E9D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2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2120B-1FF3-B946-963A-BF21F4F740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07CF6-5F9D-5E46-BE02-8F8A7DBA7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77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FD595-CD56-804D-A2AE-A4BC314AFF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31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190500"/>
            <a:ext cx="8229600" cy="61722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52321-9748-FB45-8242-604943185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75F95-76D9-9648-9182-E4748AFA5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13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F61A7-A85A-4347-A3BE-B9048BD06D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8165D-A426-AA45-B164-6901CA1E85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23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40EEB-7EB7-C44F-81A3-8A85BEB58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6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CB7AB-240C-B443-B417-9E69A5261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2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B335-6DE2-2E4D-BCF4-385459A5C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3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29EF0-62FC-E744-910D-3B45C27C0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4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01DC0-302E-C34A-94A4-8208890C69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CD7E8-DE6B-1446-8A3B-2CA327215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2D297602-1357-FA44-BF8F-26B3BEB46D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AE067B-8248-844A-9047-B41CF642DB1F}" type="slidenum">
              <a:rPr lang="en-US" altLang="en-US" sz="1200" b="0">
                <a:latin typeface="Arial" charset="0"/>
              </a:rPr>
              <a:pPr/>
              <a:t>1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Crash course in Cryptography (for 1</a:t>
            </a:r>
            <a:r>
              <a:rPr lang="en-US" altLang="en-US" baseline="30000"/>
              <a:t>st</a:t>
            </a:r>
            <a:r>
              <a:rPr lang="en-US" altLang="en-US"/>
              <a:t> lab)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3663"/>
            <a:ext cx="8039100" cy="4818062"/>
          </a:xfrm>
        </p:spPr>
        <p:txBody>
          <a:bodyPr/>
          <a:lstStyle/>
          <a:p>
            <a:pPr marL="533400" indent="-533400">
              <a:buFont typeface="Verdana" charset="0"/>
              <a:buChar char="&gt;"/>
            </a:pPr>
            <a:r>
              <a:rPr lang="en-IE" altLang="en-US" sz="3000" dirty="0"/>
              <a:t>Three basic ingredients</a:t>
            </a:r>
            <a:endParaRPr lang="en-GB" altLang="en-US" sz="3000" dirty="0"/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</a:pPr>
            <a:r>
              <a:rPr lang="en-GB" altLang="en-US" b="1" dirty="0"/>
              <a:t>Symmetric </a:t>
            </a:r>
            <a:r>
              <a:rPr lang="en-GB" altLang="en-US" b="1" dirty="0" smtClean="0"/>
              <a:t>encryption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</a:pPr>
            <a:r>
              <a:rPr lang="en-GB" altLang="en-US" b="1" dirty="0"/>
              <a:t>Public </a:t>
            </a:r>
            <a:r>
              <a:rPr lang="en-GB" altLang="en-US" b="1" dirty="0" smtClean="0"/>
              <a:t>key cryptography</a:t>
            </a:r>
            <a:endParaRPr lang="en-GB" altLang="en-US" b="1" dirty="0"/>
          </a:p>
          <a:p>
            <a:pPr marL="914400" lvl="1" indent="-457200">
              <a:spcBef>
                <a:spcPct val="30000"/>
              </a:spcBef>
              <a:buFont typeface="Verdana" charset="0"/>
              <a:buChar char="&gt;"/>
            </a:pPr>
            <a:r>
              <a:rPr lang="en-IE" altLang="en-US" b="1" dirty="0"/>
              <a:t>Message </a:t>
            </a:r>
            <a:r>
              <a:rPr lang="en-IE" altLang="en-US" b="1" dirty="0" smtClean="0"/>
              <a:t>digests</a:t>
            </a:r>
            <a:r>
              <a:rPr lang="en-IE" altLang="en-US" dirty="0" smtClean="0"/>
              <a:t> (cryptographic hash functions</a:t>
            </a:r>
            <a:r>
              <a:rPr lang="en-IE" altLang="en-US" dirty="0"/>
              <a:t>)</a:t>
            </a:r>
            <a:endParaRPr lang="en-US" altLang="en-US" sz="2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F538D0-FD18-524D-8D0B-DFB5C676E7BE}" type="slidenum">
              <a:rPr lang="en-US" altLang="en-US" sz="1200" b="0">
                <a:latin typeface="Arial" charset="0"/>
              </a:rPr>
              <a:pPr/>
              <a:t>10</a:t>
            </a:fld>
            <a:endParaRPr lang="en-US" altLang="en-US" sz="1200" b="0">
              <a:latin typeface="Arial" charset="0"/>
            </a:endParaRPr>
          </a:p>
        </p:txBody>
      </p:sp>
      <p:pic>
        <p:nvPicPr>
          <p:cNvPr id="40962" name="Picture 2" descr="pk_auth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9216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4213" y="5445125"/>
            <a:ext cx="78486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3200" b="0" u="sng">
                <a:solidFill>
                  <a:srgbClr val="0033CC"/>
                </a:solidFill>
              </a:rPr>
              <a:t>Signing</a:t>
            </a:r>
            <a:r>
              <a:rPr lang="en-GB" altLang="en-US" sz="3200" b="0">
                <a:solidFill>
                  <a:srgbClr val="0033CC"/>
                </a:solidFill>
              </a:rPr>
              <a:t>:	</a:t>
            </a:r>
            <a:r>
              <a:rPr lang="en-GB" altLang="en-US" sz="3200" b="0" i="1">
                <a:solidFill>
                  <a:srgbClr val="0033CC"/>
                </a:solidFill>
              </a:rPr>
              <a:t>C</a:t>
            </a:r>
            <a:r>
              <a:rPr lang="en-GB" altLang="en-US" sz="3200" b="0">
                <a:solidFill>
                  <a:srgbClr val="0033CC"/>
                </a:solidFill>
              </a:rPr>
              <a:t> </a:t>
            </a:r>
            <a:r>
              <a:rPr lang="en-GB" altLang="en-US" sz="3200" b="0" i="1">
                <a:solidFill>
                  <a:srgbClr val="0033CC"/>
                </a:solidFill>
              </a:rPr>
              <a:t>=</a:t>
            </a:r>
            <a:r>
              <a:rPr lang="en-GB" altLang="en-US" sz="3200" b="0">
                <a:solidFill>
                  <a:srgbClr val="0033CC"/>
                </a:solidFill>
              </a:rPr>
              <a:t> </a:t>
            </a:r>
            <a:r>
              <a:rPr lang="en-GB" altLang="en-US" sz="3200" b="0" i="1">
                <a:solidFill>
                  <a:srgbClr val="0033CC"/>
                </a:solidFill>
              </a:rPr>
              <a:t>E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KRa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M</a:t>
            </a:r>
            <a:r>
              <a:rPr lang="en-GB" altLang="en-US" sz="3200" b="0">
                <a:solidFill>
                  <a:srgbClr val="0033CC"/>
                </a:solidFill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GB" altLang="en-US" sz="3200" b="0" u="sng">
                <a:solidFill>
                  <a:srgbClr val="0033CC"/>
                </a:solidFill>
              </a:rPr>
              <a:t>Verifying</a:t>
            </a:r>
            <a:r>
              <a:rPr lang="en-GB" altLang="en-US" sz="3200" b="0">
                <a:solidFill>
                  <a:srgbClr val="0033CC"/>
                </a:solidFill>
              </a:rPr>
              <a:t>:	</a:t>
            </a:r>
            <a:r>
              <a:rPr lang="en-GB" altLang="en-US" sz="3200" b="0" i="1">
                <a:solidFill>
                  <a:srgbClr val="0033CC"/>
                </a:solidFill>
              </a:rPr>
              <a:t>M = D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KUa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C</a:t>
            </a:r>
            <a:r>
              <a:rPr lang="en-GB" altLang="en-US" sz="3200" b="0">
                <a:solidFill>
                  <a:srgbClr val="0033CC"/>
                </a:solidFill>
              </a:rPr>
              <a:t>)</a:t>
            </a:r>
            <a:r>
              <a:rPr lang="en-GB" altLang="en-US" sz="3200" b="0" i="1">
                <a:solidFill>
                  <a:srgbClr val="0033CC"/>
                </a:solidFill>
              </a:rPr>
              <a:t> = D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KUa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E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KRa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M</a:t>
            </a:r>
            <a:r>
              <a:rPr lang="en-GB" altLang="en-US" sz="3200" b="0">
                <a:solidFill>
                  <a:srgbClr val="0033CC"/>
                </a:solidFill>
              </a:rPr>
              <a:t>))</a:t>
            </a:r>
            <a:endParaRPr lang="en-IE" altLang="en-US" sz="3200" b="0">
              <a:solidFill>
                <a:srgbClr val="0033CC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GB" altLang="en-US" sz="3200" b="0">
                <a:solidFill>
                  <a:srgbClr val="003300"/>
                </a:solidFill>
                <a:latin typeface="Arial" charset="0"/>
              </a:rPr>
              <a:t>Authentication Model</a:t>
            </a:r>
          </a:p>
        </p:txBody>
      </p:sp>
    </p:spTree>
    <p:extLst>
      <p:ext uri="{BB962C8B-B14F-4D97-AF65-F5344CB8AC3E}">
        <p14:creationId xmlns:p14="http://schemas.microsoft.com/office/powerpoint/2010/main" val="17842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50F6051-E331-EF4E-9D82-2A8FE7DF42FF}" type="slidenum">
              <a:rPr lang="en-US" altLang="en-US" sz="1200" b="0">
                <a:latin typeface="Arial" charset="0"/>
              </a:rPr>
              <a:pPr/>
              <a:t>11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Authenticity of Public Keys: MITM attack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23225" cy="5029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GB" altLang="en-US" sz="2400"/>
              <a:t>Bob’s public key is in the public domain and only Bob has the corresponding private key</a:t>
            </a:r>
          </a:p>
          <a:p>
            <a:pPr>
              <a:spcBef>
                <a:spcPct val="35000"/>
              </a:spcBef>
            </a:pPr>
            <a:r>
              <a:rPr lang="en-GB" altLang="en-US" sz="2400"/>
              <a:t>What happens though if an eavesdropper (Eve) generates another key pair and advertises the public key produced as belonging to Bob?</a:t>
            </a:r>
          </a:p>
          <a:p>
            <a:pPr>
              <a:spcBef>
                <a:spcPct val="35000"/>
              </a:spcBef>
            </a:pPr>
            <a:r>
              <a:rPr lang="en-GB" altLang="en-US" sz="2400"/>
              <a:t>People then may send messages to Bob using the wrong public key, for which Eve has the corresponding private key.</a:t>
            </a:r>
          </a:p>
          <a:p>
            <a:pPr>
              <a:spcBef>
                <a:spcPct val="35000"/>
              </a:spcBef>
              <a:buFont typeface="Symbol" charset="2"/>
              <a:buChar char="Þ"/>
            </a:pPr>
            <a:r>
              <a:rPr lang="en-GB" altLang="en-US" sz="2400" i="1"/>
              <a:t> Need to be able to </a:t>
            </a:r>
            <a:r>
              <a:rPr lang="en-GB" altLang="en-US" sz="2400" b="1" i="1"/>
              <a:t>trust</a:t>
            </a:r>
            <a:r>
              <a:rPr lang="en-GB" altLang="en-US" sz="2400" i="1"/>
              <a:t> that a public key </a:t>
            </a:r>
            <a:br>
              <a:rPr lang="en-GB" altLang="en-US" sz="2400" i="1"/>
            </a:br>
            <a:r>
              <a:rPr lang="en-GB" altLang="en-US" sz="2400" i="1"/>
              <a:t>    belongs to whom it</a:t>
            </a:r>
            <a:r>
              <a:rPr lang="ja-JP" altLang="en-GB" sz="2400" i="1"/>
              <a:t>’</a:t>
            </a:r>
            <a:r>
              <a:rPr lang="en-GB" altLang="ja-JP" sz="2400" i="1"/>
              <a:t>s reputed to belong.</a:t>
            </a:r>
            <a:endParaRPr lang="en-GB" altLang="en-US" sz="2400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E3DB65-3563-7040-A05C-460BDC738BA6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</a:rPr>
              <a:t>Cryptographic Hash Functions</a:t>
            </a:r>
            <a:endParaRPr lang="en-IE" altLang="en-US" sz="400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265DE3-4935-9A42-AFDD-CE047EC03264}" type="slidenum">
              <a:rPr lang="en-US" altLang="en-US" sz="1200" b="0">
                <a:latin typeface="Arial" charset="0"/>
              </a:rPr>
              <a:pPr/>
              <a:t>13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557338"/>
            <a:ext cx="8039100" cy="4967287"/>
          </a:xfrm>
        </p:spPr>
        <p:txBody>
          <a:bodyPr/>
          <a:lstStyle/>
          <a:p>
            <a:r>
              <a:rPr lang="en-GB" altLang="en-US" sz="2600"/>
              <a:t>Assurance of non-alteration</a:t>
            </a:r>
          </a:p>
          <a:p>
            <a:pPr>
              <a:spcBef>
                <a:spcPct val="40000"/>
              </a:spcBef>
            </a:pPr>
            <a:r>
              <a:rPr lang="en-GB" altLang="en-US" sz="2600"/>
              <a:t>CRC or checksums (as implemented in TCP, say) are designed to detect accidental bit errors due to noise, etc.</a:t>
            </a:r>
          </a:p>
          <a:p>
            <a:pPr lvl="1"/>
            <a:r>
              <a:rPr lang="en-GB" altLang="en-US" sz="2200"/>
              <a:t>Not enough to withstand a deliberate attack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Data Integrity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045E0D-0D9C-734D-BE4D-3E6EC4332F41}" type="slidenum">
              <a:rPr lang="en-US" altLang="en-US" sz="1200" b="0">
                <a:latin typeface="Arial" charset="0"/>
              </a:rPr>
              <a:pPr/>
              <a:t>14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Cryptographic Hash </a:t>
            </a:r>
            <a:r>
              <a:rPr lang="en-GB" altLang="en-US" dirty="0"/>
              <a:t>Function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905000" algn="l"/>
              </a:tabLst>
            </a:pPr>
            <a:r>
              <a:rPr lang="en-GB" altLang="en-US"/>
              <a:t>Used to provide integrity of a message</a:t>
            </a:r>
          </a:p>
          <a:p>
            <a:pPr>
              <a:tabLst>
                <a:tab pos="1905000" algn="l"/>
              </a:tabLst>
            </a:pPr>
            <a:r>
              <a:rPr lang="en-GB" altLang="en-US"/>
              <a:t>Purpose is to produce a fixed-size </a:t>
            </a:r>
            <a:r>
              <a:rPr lang="en-GB" altLang="en-US" i="1"/>
              <a:t>hash-value:</a:t>
            </a:r>
          </a:p>
          <a:p>
            <a:pPr>
              <a:tabLst>
                <a:tab pos="1905000" algn="l"/>
              </a:tabLst>
            </a:pPr>
            <a:endParaRPr lang="en-GB" altLang="en-US" i="1"/>
          </a:p>
          <a:p>
            <a:pPr>
              <a:spcBef>
                <a:spcPct val="60000"/>
              </a:spcBef>
              <a:buFont typeface="Times New Roman" charset="0"/>
              <a:buNone/>
              <a:tabLst>
                <a:tab pos="1905000" algn="l"/>
              </a:tabLst>
            </a:pPr>
            <a:r>
              <a:rPr lang="en-GB" altLang="en-US"/>
              <a:t>	where 	</a:t>
            </a:r>
            <a:r>
              <a:rPr lang="en-GB" altLang="en-US" i="1">
                <a:latin typeface="Times New Roman" charset="0"/>
              </a:rPr>
              <a:t>h</a:t>
            </a:r>
            <a:r>
              <a:rPr lang="en-GB" altLang="en-US"/>
              <a:t> is the hash value</a:t>
            </a:r>
          </a:p>
          <a:p>
            <a:pPr>
              <a:spcBef>
                <a:spcPct val="0"/>
              </a:spcBef>
              <a:buFont typeface="Times New Roman" charset="0"/>
              <a:buNone/>
              <a:tabLst>
                <a:tab pos="1905000" algn="l"/>
              </a:tabLst>
            </a:pPr>
            <a:r>
              <a:rPr lang="en-GB" altLang="en-US"/>
              <a:t>		</a:t>
            </a:r>
            <a:r>
              <a:rPr lang="en-GB" altLang="en-US" i="1">
                <a:latin typeface="Times New Roman" charset="0"/>
              </a:rPr>
              <a:t>H</a:t>
            </a:r>
            <a:r>
              <a:rPr lang="en-GB" altLang="en-US"/>
              <a:t> is the hash function</a:t>
            </a:r>
          </a:p>
          <a:p>
            <a:pPr>
              <a:spcBef>
                <a:spcPct val="0"/>
              </a:spcBef>
              <a:buFont typeface="Times New Roman" charset="0"/>
              <a:buNone/>
              <a:tabLst>
                <a:tab pos="1905000" algn="l"/>
              </a:tabLst>
            </a:pPr>
            <a:r>
              <a:rPr lang="en-GB" altLang="en-US"/>
              <a:t>		</a:t>
            </a:r>
            <a:r>
              <a:rPr lang="en-GB" altLang="en-US" i="1">
                <a:latin typeface="Times New Roman" charset="0"/>
              </a:rPr>
              <a:t>M</a:t>
            </a:r>
            <a:r>
              <a:rPr lang="en-GB" altLang="en-US"/>
              <a:t> is the message</a:t>
            </a:r>
          </a:p>
          <a:p>
            <a:pPr>
              <a:spcBef>
                <a:spcPct val="0"/>
              </a:spcBef>
              <a:buFont typeface="Times New Roman" charset="0"/>
              <a:buNone/>
              <a:tabLst>
                <a:tab pos="1905000" algn="l"/>
              </a:tabLst>
            </a:pPr>
            <a:endParaRPr lang="en-GB" altLang="en-US"/>
          </a:p>
          <a:p>
            <a:pPr>
              <a:tabLst>
                <a:tab pos="1905000" algn="l"/>
              </a:tabLst>
            </a:pPr>
            <a:r>
              <a:rPr lang="en-GB" altLang="en-US"/>
              <a:t>Any change in </a:t>
            </a:r>
            <a:r>
              <a:rPr lang="en-GB" altLang="en-US" i="1">
                <a:latin typeface="Times New Roman" charset="0"/>
              </a:rPr>
              <a:t>M</a:t>
            </a:r>
            <a:r>
              <a:rPr lang="en-GB" altLang="en-US"/>
              <a:t>, however small, should produce a different </a:t>
            </a:r>
            <a:r>
              <a:rPr lang="en-GB" altLang="en-US" i="1">
                <a:latin typeface="Times New Roman" charset="0"/>
              </a:rPr>
              <a:t>h</a:t>
            </a:r>
            <a:r>
              <a:rPr lang="en-GB" altLang="en-US"/>
              <a:t>-value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536825" y="2333625"/>
            <a:ext cx="2579688" cy="5588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IE" altLang="en-US" sz="3100" b="0" i="1"/>
              <a:t>h = H(M)</a:t>
            </a:r>
            <a:endParaRPr lang="en-GB" altLang="en-US" sz="3100" b="0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3ECFE4-4D9C-2A47-8068-7E1E9C6D1E99}" type="slidenum">
              <a:rPr lang="en-US" altLang="en-US" sz="1200" b="0">
                <a:latin typeface="Arial" charset="0"/>
              </a:rPr>
              <a:pPr/>
              <a:t>15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Cryptographic Hash </a:t>
            </a:r>
            <a:r>
              <a:rPr lang="en-GB" altLang="en-US" dirty="0"/>
              <a:t>Function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200650" y="3333750"/>
            <a:ext cx="21447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2400" b="0"/>
              <a:t>Hash Value</a:t>
            </a:r>
            <a:br>
              <a:rPr lang="en-IE" altLang="en-US" sz="2400" b="0"/>
            </a:br>
            <a:r>
              <a:rPr lang="en-IE" altLang="en-US" sz="2400" b="0"/>
              <a:t> (fixed-size;</a:t>
            </a:r>
            <a:r>
              <a:rPr lang="en-IE" altLang="en-US" sz="2400"/>
              <a:t> </a:t>
            </a:r>
            <a:r>
              <a:rPr lang="en-IE" altLang="en-US" sz="2400" b="0"/>
              <a:t>e.g. 160 bits)</a:t>
            </a:r>
            <a:endParaRPr lang="en-GB" altLang="en-US" sz="2400" b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748088" y="2305050"/>
            <a:ext cx="738187" cy="82550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4400" b="0">
                <a:latin typeface="Arial" charset="0"/>
              </a:rPr>
              <a:t>H</a:t>
            </a:r>
            <a:endParaRPr lang="en-GB" altLang="en-US" sz="4400" b="0" baseline="-25000">
              <a:latin typeface="Arial" charset="0"/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640013" y="2722563"/>
            <a:ext cx="1098550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497513" y="2333625"/>
            <a:ext cx="88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4400" b="0" i="1">
                <a:latin typeface="Arial" charset="0"/>
              </a:rPr>
              <a:t>h</a:t>
            </a:r>
            <a:endParaRPr lang="en-GB" altLang="en-US" sz="4400" b="0" i="1" baseline="-25000">
              <a:latin typeface="Arial" charset="0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812925" y="2322513"/>
            <a:ext cx="738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4400" b="0" i="1">
                <a:latin typeface="Arial" charset="0"/>
              </a:rPr>
              <a:t>M</a:t>
            </a:r>
            <a:endParaRPr lang="en-GB" altLang="en-US" sz="4400" b="0" i="1" baseline="-25000">
              <a:latin typeface="Arial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347788" y="3333750"/>
            <a:ext cx="1449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2400" b="0"/>
              <a:t>Message</a:t>
            </a:r>
            <a:br>
              <a:rPr lang="en-IE" altLang="en-US" sz="2400" b="0"/>
            </a:br>
            <a:r>
              <a:rPr lang="en-IE" altLang="en-US" sz="2400" b="0"/>
              <a:t>(any size)</a:t>
            </a:r>
            <a:endParaRPr lang="en-GB" altLang="en-US" sz="2400" b="0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V="1">
            <a:off x="4479925" y="2706688"/>
            <a:ext cx="1125538" cy="1587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365500" y="3333750"/>
            <a:ext cx="1449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altLang="en-US" sz="2400" b="0"/>
              <a:t>Hash Function</a:t>
            </a:r>
            <a:endParaRPr lang="en-GB" altLang="en-US" sz="2400" b="0"/>
          </a:p>
        </p:txBody>
      </p:sp>
      <p:sp>
        <p:nvSpPr>
          <p:cNvPr id="2437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96900" y="5229225"/>
            <a:ext cx="8039100" cy="1295400"/>
          </a:xfrm>
          <a:noFill/>
        </p:spPr>
        <p:txBody>
          <a:bodyPr/>
          <a:lstStyle/>
          <a:p>
            <a:pPr>
              <a:tabLst>
                <a:tab pos="1905000" algn="l"/>
              </a:tabLst>
            </a:pPr>
            <a:r>
              <a:rPr lang="en-GB" altLang="en-US" sz="2400"/>
              <a:t>Note that a hash function is a many-to-one function.  Potentially many messages can have the same hash, but finding these should be very difficult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9C2154B-B416-654B-B156-FF33E6DA8B9D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</a:rPr>
              <a:t>Symmetric Encryption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endParaRPr lang="en-IE" altLang="en-US" sz="400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Symmetric Encryption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784"/>
            <a:ext cx="9144000" cy="33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4AE1B5E-D708-DF47-A88A-E9E6B7502293}" type="slidenum">
              <a:rPr lang="en-US" altLang="en-US" sz="1200" b="0">
                <a:latin typeface="Arial" charset="0"/>
              </a:rPr>
              <a:pPr/>
              <a:t>4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Symmetric Encryption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039100" cy="526891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IE" altLang="en-US" sz="2600" dirty="0"/>
              <a:t>Also known as Conventional Encryption</a:t>
            </a:r>
          </a:p>
          <a:p>
            <a:pPr>
              <a:spcBef>
                <a:spcPct val="30000"/>
              </a:spcBef>
            </a:pPr>
            <a:r>
              <a:rPr lang="en-IE" altLang="en-US" sz="2600" dirty="0"/>
              <a:t>Sender and receiver use </a:t>
            </a:r>
            <a:r>
              <a:rPr lang="en-IE" altLang="en-US" sz="2600" u="sng" dirty="0"/>
              <a:t>same</a:t>
            </a:r>
            <a:r>
              <a:rPr lang="en-IE" altLang="en-US" sz="2600" dirty="0"/>
              <a:t> key (shared secret)</a:t>
            </a:r>
          </a:p>
          <a:p>
            <a:pPr>
              <a:spcBef>
                <a:spcPct val="30000"/>
              </a:spcBef>
            </a:pPr>
            <a:r>
              <a:rPr lang="en-IE" altLang="en-US" sz="2600" dirty="0"/>
              <a:t>Was the only method used prior to the 1970s &amp; still </a:t>
            </a:r>
            <a:r>
              <a:rPr lang="en-IE" altLang="en-US" sz="2600" dirty="0" smtClean="0"/>
              <a:t>the main “workhorse”</a:t>
            </a:r>
            <a:endParaRPr lang="en-IE" altLang="en-US" sz="2600" dirty="0"/>
          </a:p>
          <a:p>
            <a:pPr>
              <a:spcBef>
                <a:spcPct val="30000"/>
              </a:spcBef>
            </a:pPr>
            <a:r>
              <a:rPr lang="en-IE" altLang="en-US" sz="2600" dirty="0"/>
              <a:t>Popular algorithms: </a:t>
            </a:r>
          </a:p>
          <a:p>
            <a:pPr lvl="1"/>
            <a:r>
              <a:rPr lang="en-IE" altLang="en-US" sz="2200" dirty="0"/>
              <a:t>Advanced Encryption Standard (AES)</a:t>
            </a:r>
          </a:p>
          <a:p>
            <a:pPr lvl="1"/>
            <a:r>
              <a:rPr lang="en-IE" altLang="en-US" sz="2200" dirty="0"/>
              <a:t>Triple Data Encryption Standard (3DES)</a:t>
            </a:r>
          </a:p>
          <a:p>
            <a:pPr lvl="1"/>
            <a:r>
              <a:rPr lang="en-IE" altLang="en-US" sz="2200" dirty="0" err="1"/>
              <a:t>Rivest</a:t>
            </a:r>
            <a:r>
              <a:rPr lang="en-IE" altLang="en-US" sz="2200" dirty="0"/>
              <a:t> Cipher 4 (RC4</a:t>
            </a:r>
            <a:r>
              <a:rPr lang="en-IE" altLang="en-US" sz="2200" dirty="0" smtClean="0"/>
              <a:t>)</a:t>
            </a:r>
          </a:p>
          <a:p>
            <a:pPr>
              <a:spcBef>
                <a:spcPct val="30000"/>
              </a:spcBef>
            </a:pPr>
            <a:r>
              <a:rPr lang="en-IE" altLang="en-US" sz="2600" dirty="0" smtClean="0"/>
              <a:t>Fast</a:t>
            </a:r>
          </a:p>
          <a:p>
            <a:pPr>
              <a:spcBef>
                <a:spcPct val="30000"/>
              </a:spcBef>
            </a:pPr>
            <a:r>
              <a:rPr lang="en-IE" altLang="en-US" sz="2600" dirty="0" smtClean="0"/>
              <a:t>But how </a:t>
            </a:r>
            <a:r>
              <a:rPr lang="en-IE" altLang="en-US" sz="2600" dirty="0"/>
              <a:t>to share secret </a:t>
            </a:r>
            <a:r>
              <a:rPr lang="en-IE" altLang="en-US" sz="2600" dirty="0" smtClean="0"/>
              <a:t>keys?</a:t>
            </a:r>
            <a:endParaRPr lang="en-IE" altLang="en-US" sz="2600" dirty="0"/>
          </a:p>
          <a:p>
            <a:pPr lvl="1">
              <a:spcBef>
                <a:spcPts val="300"/>
              </a:spcBef>
            </a:pPr>
            <a:r>
              <a:rPr lang="en-IE" altLang="en-US" sz="2200" dirty="0"/>
              <a:t>“chicken-and-egg” problem</a:t>
            </a:r>
          </a:p>
          <a:p>
            <a:pPr lvl="1"/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82211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741537-530E-C342-8EDC-896DE19C6E19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  <a:noFill/>
        </p:spPr>
        <p:txBody>
          <a:bodyPr lIns="92075" tIns="46038" rIns="92075" bIns="46038"/>
          <a:lstStyle/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r>
              <a:rPr lang="en-GB" altLang="en-US" sz="4000">
                <a:solidFill>
                  <a:srgbClr val="003399"/>
                </a:solidFill>
              </a:rPr>
              <a:t>Public Key Encryption</a:t>
            </a: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</a:pPr>
            <a:endParaRPr lang="en-IE" altLang="en-US" sz="400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D5D5EB-D383-1E4E-9129-E1E4D498B346}" type="slidenum">
              <a:rPr lang="en-US" altLang="en-US" sz="1200" b="0">
                <a:latin typeface="Arial" charset="0"/>
              </a:rPr>
              <a:pPr/>
              <a:t>6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Public Key Cryptography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71600"/>
            <a:ext cx="8039100" cy="4991100"/>
          </a:xfrm>
        </p:spPr>
        <p:txBody>
          <a:bodyPr/>
          <a:lstStyle/>
          <a:p>
            <a:r>
              <a:rPr lang="en-GB" altLang="en-US" sz="2400" dirty="0"/>
              <a:t>Each party has two keys:</a:t>
            </a:r>
          </a:p>
          <a:p>
            <a:pPr lvl="1"/>
            <a:r>
              <a:rPr lang="en-GB" altLang="en-US" sz="2000" dirty="0"/>
              <a:t>a </a:t>
            </a:r>
            <a:r>
              <a:rPr lang="en-GB" altLang="en-US" sz="2000" b="1" dirty="0"/>
              <a:t>public key</a:t>
            </a:r>
            <a:r>
              <a:rPr lang="en-GB" altLang="en-US" sz="2000" dirty="0"/>
              <a:t>, known potentially to anybody, used to </a:t>
            </a:r>
            <a:r>
              <a:rPr lang="en-GB" altLang="en-US" sz="2000" b="1" dirty="0"/>
              <a:t>encrypt messages</a:t>
            </a:r>
            <a:r>
              <a:rPr lang="en-GB" altLang="en-US" sz="2000" dirty="0"/>
              <a:t>, and </a:t>
            </a:r>
            <a:r>
              <a:rPr lang="en-GB" altLang="en-US" sz="2000" b="1" dirty="0"/>
              <a:t>verify signatures</a:t>
            </a:r>
            <a:r>
              <a:rPr lang="en-GB" altLang="en-US" sz="2000" dirty="0"/>
              <a:t> </a:t>
            </a:r>
          </a:p>
          <a:p>
            <a:pPr lvl="1"/>
            <a:r>
              <a:rPr lang="en-GB" altLang="en-US" sz="2000" dirty="0"/>
              <a:t>a </a:t>
            </a:r>
            <a:r>
              <a:rPr lang="en-GB" altLang="en-US" sz="2000" b="1" dirty="0"/>
              <a:t>private key</a:t>
            </a:r>
            <a:r>
              <a:rPr lang="en-GB" altLang="en-US" sz="2000" dirty="0"/>
              <a:t>, known only to its owner, used to </a:t>
            </a:r>
            <a:r>
              <a:rPr lang="en-GB" altLang="en-US" sz="2000" b="1" dirty="0"/>
              <a:t>decrypt messages</a:t>
            </a:r>
            <a:r>
              <a:rPr lang="en-GB" altLang="en-US" sz="2000" dirty="0"/>
              <a:t>, and </a:t>
            </a:r>
            <a:r>
              <a:rPr lang="en-GB" altLang="en-US" sz="2000" b="1" dirty="0"/>
              <a:t>create signatures</a:t>
            </a:r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Complements </a:t>
            </a:r>
            <a:r>
              <a:rPr lang="en-GB" altLang="en-US" sz="2400" dirty="0"/>
              <a:t>rather than replaces symmetric </a:t>
            </a:r>
            <a:r>
              <a:rPr lang="en-GB" altLang="en-US" sz="2400" dirty="0" smtClean="0"/>
              <a:t>cryptography</a:t>
            </a:r>
          </a:p>
          <a:p>
            <a:pPr lvl="1"/>
            <a:r>
              <a:rPr lang="en-GB" altLang="en-US" sz="2000" dirty="0" smtClean="0"/>
              <a:t>Used for exchanging secret keys</a:t>
            </a:r>
            <a:endParaRPr lang="en-GB" altLang="en-US" sz="2000" dirty="0"/>
          </a:p>
          <a:p>
            <a:pPr lvl="1"/>
            <a:endParaRPr lang="en-GB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A1B7CA2-8A41-C94E-9D72-C23CCB2E8AE6}" type="slidenum">
              <a:rPr lang="en-US" altLang="en-US" sz="1200" b="0">
                <a:latin typeface="Arial" charset="0"/>
              </a:rPr>
              <a:pPr/>
              <a:t>7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Application: Secrecy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62000" y="1524000"/>
            <a:ext cx="79962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Alice </a:t>
            </a:r>
            <a:r>
              <a:rPr lang="en-US" altLang="en-US" sz="2400" b="0" dirty="0" smtClean="0">
                <a:solidFill>
                  <a:srgbClr val="006600"/>
                </a:solidFill>
                <a:latin typeface="Arial" charset="0"/>
              </a:rPr>
              <a:t>(A) sends 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message to Bob </a:t>
            </a:r>
            <a:r>
              <a:rPr lang="en-US" altLang="en-US" sz="2400" b="0" dirty="0" smtClean="0">
                <a:solidFill>
                  <a:srgbClr val="006600"/>
                </a:solidFill>
                <a:latin typeface="Arial" charset="0"/>
              </a:rPr>
              <a:t>(B) by 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encrypting with </a:t>
            </a:r>
            <a:r>
              <a:rPr lang="en-US" altLang="en-US" sz="2400" b="0" u="sng" dirty="0">
                <a:solidFill>
                  <a:srgbClr val="006600"/>
                </a:solidFill>
                <a:latin typeface="Arial" charset="0"/>
              </a:rPr>
              <a:t>his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en-US" sz="2400" b="0" u="sng" dirty="0" smtClean="0">
                <a:solidFill>
                  <a:srgbClr val="006600"/>
                </a:solidFill>
                <a:latin typeface="Arial" charset="0"/>
              </a:rPr>
              <a:t>public</a:t>
            </a:r>
            <a:r>
              <a:rPr lang="en-US" altLang="en-US" sz="2400" b="0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key</a:t>
            </a:r>
            <a:br>
              <a:rPr lang="en-US" altLang="en-US" sz="2400" b="0" dirty="0">
                <a:solidFill>
                  <a:srgbClr val="006600"/>
                </a:solidFill>
                <a:latin typeface="Arial" charset="0"/>
              </a:rPr>
            </a:br>
            <a:endParaRPr lang="en-US" altLang="en-US" sz="2400" b="0" dirty="0">
              <a:solidFill>
                <a:srgbClr val="0066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Message can only be decrypted with Bob’s corresponding </a:t>
            </a:r>
            <a:r>
              <a:rPr lang="en-US" altLang="en-US" sz="2400" b="0" u="sng" dirty="0">
                <a:solidFill>
                  <a:srgbClr val="006600"/>
                </a:solidFill>
                <a:latin typeface="Arial" charset="0"/>
              </a:rPr>
              <a:t>private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 key (known only to him)</a:t>
            </a:r>
          </a:p>
        </p:txBody>
      </p:sp>
    </p:spTree>
    <p:extLst>
      <p:ext uri="{BB962C8B-B14F-4D97-AF65-F5344CB8AC3E}">
        <p14:creationId xmlns:p14="http://schemas.microsoft.com/office/powerpoint/2010/main" val="17531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0AD983-A9EB-C141-B778-A62B9E546E4D}" type="slidenum">
              <a:rPr lang="en-US" altLang="en-US" sz="1200" b="0">
                <a:latin typeface="Arial" charset="0"/>
              </a:rPr>
              <a:pPr/>
              <a:t>8</a:t>
            </a:fld>
            <a:endParaRPr lang="en-US" altLang="en-US" sz="1200" b="0">
              <a:latin typeface="Arial" charset="0"/>
            </a:endParaRPr>
          </a:p>
        </p:txBody>
      </p:sp>
      <p:pic>
        <p:nvPicPr>
          <p:cNvPr id="36866" name="Picture 2" descr="pk_encr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216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GB" altLang="en-US" sz="3200" b="0">
                <a:solidFill>
                  <a:srgbClr val="003300"/>
                </a:solidFill>
                <a:latin typeface="Arial" charset="0"/>
              </a:rPr>
              <a:t>Secrecy Model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9750" y="5445125"/>
            <a:ext cx="78486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5825" algn="l"/>
              </a:tabLs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GB" altLang="en-US" sz="3200" b="0" u="sng">
                <a:solidFill>
                  <a:srgbClr val="0033CC"/>
                </a:solidFill>
              </a:rPr>
              <a:t>Encryption</a:t>
            </a:r>
            <a:r>
              <a:rPr lang="en-GB" altLang="en-US" sz="3200" b="0">
                <a:solidFill>
                  <a:srgbClr val="0033CC"/>
                </a:solidFill>
              </a:rPr>
              <a:t>:	</a:t>
            </a:r>
            <a:r>
              <a:rPr lang="en-GB" altLang="en-US" sz="3200" b="0" i="1">
                <a:solidFill>
                  <a:srgbClr val="0033CC"/>
                </a:solidFill>
              </a:rPr>
              <a:t>C</a:t>
            </a:r>
            <a:r>
              <a:rPr lang="en-GB" altLang="en-US" sz="3200" b="0">
                <a:solidFill>
                  <a:srgbClr val="0033CC"/>
                </a:solidFill>
              </a:rPr>
              <a:t> </a:t>
            </a:r>
            <a:r>
              <a:rPr lang="en-GB" altLang="en-US" sz="3200" b="0" i="1">
                <a:solidFill>
                  <a:srgbClr val="0033CC"/>
                </a:solidFill>
              </a:rPr>
              <a:t>=</a:t>
            </a:r>
            <a:r>
              <a:rPr lang="en-GB" altLang="en-US" sz="3200" b="0">
                <a:solidFill>
                  <a:srgbClr val="0033CC"/>
                </a:solidFill>
              </a:rPr>
              <a:t> </a:t>
            </a:r>
            <a:r>
              <a:rPr lang="en-GB" altLang="en-US" sz="3200" b="0" i="1">
                <a:solidFill>
                  <a:srgbClr val="0033CC"/>
                </a:solidFill>
              </a:rPr>
              <a:t>E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KUb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M</a:t>
            </a:r>
            <a:r>
              <a:rPr lang="en-GB" altLang="en-US" sz="3200" b="0">
                <a:solidFill>
                  <a:srgbClr val="0033CC"/>
                </a:solidFill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GB" altLang="en-US" sz="3200" b="0" u="sng">
                <a:solidFill>
                  <a:srgbClr val="0033CC"/>
                </a:solidFill>
              </a:rPr>
              <a:t>Decryption</a:t>
            </a:r>
            <a:r>
              <a:rPr lang="en-GB" altLang="en-US" sz="3200" b="0">
                <a:solidFill>
                  <a:srgbClr val="0033CC"/>
                </a:solidFill>
              </a:rPr>
              <a:t>:	</a:t>
            </a:r>
            <a:r>
              <a:rPr lang="en-GB" altLang="en-US" sz="3200" b="0" i="1">
                <a:solidFill>
                  <a:srgbClr val="0033CC"/>
                </a:solidFill>
              </a:rPr>
              <a:t>M = D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KRb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C</a:t>
            </a:r>
            <a:r>
              <a:rPr lang="en-GB" altLang="en-US" sz="3200" b="0">
                <a:solidFill>
                  <a:srgbClr val="0033CC"/>
                </a:solidFill>
              </a:rPr>
              <a:t>)</a:t>
            </a:r>
            <a:r>
              <a:rPr lang="en-GB" altLang="en-US" sz="3200" b="0" i="1">
                <a:solidFill>
                  <a:srgbClr val="0033CC"/>
                </a:solidFill>
              </a:rPr>
              <a:t> = D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KRb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E</a:t>
            </a:r>
            <a:r>
              <a:rPr lang="en-GB" altLang="en-US" sz="3200" b="0" i="1" baseline="-25000">
                <a:solidFill>
                  <a:srgbClr val="0033CC"/>
                </a:solidFill>
              </a:rPr>
              <a:t>KUb</a:t>
            </a:r>
            <a:r>
              <a:rPr lang="en-GB" altLang="en-US" sz="3200" b="0">
                <a:solidFill>
                  <a:srgbClr val="0033CC"/>
                </a:solidFill>
              </a:rPr>
              <a:t>(</a:t>
            </a:r>
            <a:r>
              <a:rPr lang="en-GB" altLang="en-US" sz="3200" b="0" i="1">
                <a:solidFill>
                  <a:srgbClr val="0033CC"/>
                </a:solidFill>
              </a:rPr>
              <a:t>M</a:t>
            </a:r>
            <a:r>
              <a:rPr lang="en-GB" altLang="en-US" sz="3200" b="0">
                <a:solidFill>
                  <a:srgbClr val="0033CC"/>
                </a:solidFill>
              </a:rPr>
              <a:t>))</a:t>
            </a:r>
            <a:endParaRPr lang="en-IE" altLang="en-US" sz="3200" b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6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9D5370-8BD4-4744-B8D3-C108CD0A7D1A}" type="slidenum">
              <a:rPr lang="en-US" altLang="en-US" sz="1200" b="0">
                <a:latin typeface="Arial" charset="0"/>
              </a:rPr>
              <a:pPr/>
              <a:t>9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GB" altLang="en-US" sz="3200" b="0">
                <a:solidFill>
                  <a:srgbClr val="003300"/>
                </a:solidFill>
                <a:latin typeface="Arial" charset="0"/>
              </a:rPr>
              <a:t>Application: Authentication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9750" y="1524000"/>
            <a:ext cx="82184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Alice </a:t>
            </a:r>
            <a:r>
              <a:rPr lang="en-US" altLang="en-US" sz="2400" b="0" dirty="0" smtClean="0">
                <a:solidFill>
                  <a:srgbClr val="006600"/>
                </a:solidFill>
                <a:latin typeface="Arial" charset="0"/>
              </a:rPr>
              <a:t>(A) sends 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message to Bob </a:t>
            </a:r>
            <a:r>
              <a:rPr lang="en-US" altLang="en-US" sz="2400" b="0" dirty="0" smtClean="0">
                <a:solidFill>
                  <a:srgbClr val="006600"/>
                </a:solidFill>
                <a:latin typeface="Arial" charset="0"/>
              </a:rPr>
              <a:t>(B) encrypting 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it with </a:t>
            </a:r>
            <a:r>
              <a:rPr lang="en-US" altLang="en-US" sz="2400" b="0" u="sng" dirty="0">
                <a:solidFill>
                  <a:srgbClr val="006600"/>
                </a:solidFill>
                <a:latin typeface="Arial" charset="0"/>
              </a:rPr>
              <a:t>her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 own </a:t>
            </a:r>
            <a:r>
              <a:rPr lang="en-US" altLang="en-US" sz="2400" b="0" u="sng" dirty="0">
                <a:solidFill>
                  <a:srgbClr val="006600"/>
                </a:solidFill>
                <a:latin typeface="Arial" charset="0"/>
              </a:rPr>
              <a:t>private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 key (i.e. </a:t>
            </a:r>
            <a:r>
              <a:rPr lang="en-US" altLang="en-US" sz="2400" b="0" dirty="0" smtClean="0">
                <a:solidFill>
                  <a:srgbClr val="006600"/>
                </a:solidFill>
                <a:latin typeface="Arial" charset="0"/>
              </a:rPr>
              <a:t>she 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signs the message)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None/>
            </a:pPr>
            <a:endParaRPr lang="en-US" altLang="en-US" sz="2400" b="0" dirty="0">
              <a:solidFill>
                <a:srgbClr val="006600"/>
              </a:solidFill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l"/>
            </a:pP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Everyone with Alice’s </a:t>
            </a:r>
            <a:r>
              <a:rPr lang="en-US" altLang="en-US" sz="2400" b="0" u="sng" dirty="0">
                <a:solidFill>
                  <a:srgbClr val="006600"/>
                </a:solidFill>
                <a:latin typeface="Arial" charset="0"/>
              </a:rPr>
              <a:t>public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 key can decrypt the message. A message that can be decrypted with Alice’s public key </a:t>
            </a:r>
            <a:r>
              <a:rPr lang="en-US" altLang="en-US" sz="2400" i="1" dirty="0">
                <a:solidFill>
                  <a:srgbClr val="006600"/>
                </a:solidFill>
                <a:latin typeface="Arial" charset="0"/>
              </a:rPr>
              <a:t>must have come from Alice</a:t>
            </a:r>
            <a:r>
              <a:rPr lang="en-US" altLang="en-US" sz="2400" b="0" dirty="0">
                <a:solidFill>
                  <a:srgbClr val="0066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2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9670</TotalTime>
  <Pages>4</Pages>
  <Words>444</Words>
  <Application>Microsoft Macintosh PowerPoint</Application>
  <PresentationFormat>On-screen Show (4:3)</PresentationFormat>
  <Paragraphs>81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 Baltimore 8 00</vt:lpstr>
      <vt:lpstr>Crash course in Cryptography (for 1st lab)</vt:lpstr>
      <vt:lpstr>PowerPoint Presentation</vt:lpstr>
      <vt:lpstr>Symmetric Encryption</vt:lpstr>
      <vt:lpstr>Symmetric Encryption</vt:lpstr>
      <vt:lpstr>PowerPoint Presentation</vt:lpstr>
      <vt:lpstr>Public Key Cryptography</vt:lpstr>
      <vt:lpstr>Application: Secrecy</vt:lpstr>
      <vt:lpstr>PowerPoint Presentation</vt:lpstr>
      <vt:lpstr>PowerPoint Presentation</vt:lpstr>
      <vt:lpstr>PowerPoint Presentation</vt:lpstr>
      <vt:lpstr>Authenticity of Public Keys: MITM attack</vt:lpstr>
      <vt:lpstr>PowerPoint Presentation</vt:lpstr>
      <vt:lpstr>Data Integrity</vt:lpstr>
      <vt:lpstr>Cryptographic Hash Function</vt:lpstr>
      <vt:lpstr>Cryptographic Hash Function</vt:lpstr>
    </vt:vector>
  </TitlesOfParts>
  <Manager/>
  <Company>WIT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JMcG</dc:creator>
  <cp:keywords/>
  <dc:description/>
  <cp:lastModifiedBy>Jimmy McGibney</cp:lastModifiedBy>
  <cp:revision>318</cp:revision>
  <cp:lastPrinted>2008-10-01T19:28:01Z</cp:lastPrinted>
  <dcterms:created xsi:type="dcterms:W3CDTF">2013-09-08T22:43:13Z</dcterms:created>
  <dcterms:modified xsi:type="dcterms:W3CDTF">2017-10-21T20:20:43Z</dcterms:modified>
  <cp:category/>
</cp:coreProperties>
</file>