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28" r:id="rId2"/>
    <p:sldId id="503" r:id="rId3"/>
    <p:sldId id="504" r:id="rId4"/>
    <p:sldId id="505" r:id="rId5"/>
    <p:sldId id="506" r:id="rId6"/>
    <p:sldId id="530" r:id="rId7"/>
    <p:sldId id="531" r:id="rId8"/>
    <p:sldId id="507" r:id="rId9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9900"/>
    <a:srgbClr val="006600"/>
    <a:srgbClr val="003300"/>
    <a:srgbClr val="FF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/>
    <p:restoredTop sz="93653"/>
  </p:normalViewPr>
  <p:slideViewPr>
    <p:cSldViewPr snapToGrid="0">
      <p:cViewPr>
        <p:scale>
          <a:sx n="100" d="100"/>
          <a:sy n="100" d="100"/>
        </p:scale>
        <p:origin x="-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65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5307013"/>
            <a:ext cx="5953125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14" tIns="44512" rIns="90614" bIns="44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2438" y="593725"/>
            <a:ext cx="6100762" cy="457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993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04" tIns="45802" rIns="91604" bIns="45802"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169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868363"/>
            <a:ext cx="4633912" cy="3475037"/>
          </a:xfrm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6338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5078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868363"/>
            <a:ext cx="4633912" cy="3475037"/>
          </a:xfrm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6338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684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338" tIns="46670" rIns="93338" bIns="46670"/>
          <a:lstStyle/>
          <a:p>
            <a:endParaRPr lang="en-US" altLang="en-US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6775"/>
            <a:ext cx="4640263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16572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338" tIns="46670" rIns="93338" bIns="46670"/>
          <a:lstStyle/>
          <a:p>
            <a:endParaRPr lang="en-US" altLang="en-US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6775"/>
            <a:ext cx="4640263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60104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093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0581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957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2DA5518F-66CA-444A-B8CE-90F2A8F73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09656-D054-724B-81A5-8F663D96D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9E108-E661-B04D-B67D-81B486D4F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22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FAE20-6585-4048-B320-7A2DF523B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F96B6-83B0-E94B-90E1-D687BA385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50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00FC3-603B-C946-890C-22DA5F256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6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DD8C3-0CAA-7E4B-A7E3-32BC313A8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2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36AF8-A4B9-CF4D-8D7F-33DEB0EB7A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7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59175-56FF-4E4A-B4AA-097A1389D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4F963-308D-A543-B548-83B6BC40A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3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4F9F4-3A18-0F45-872C-F365A7452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02F2D-F664-6D4D-8991-E17365744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8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D98C783F-C46D-B243-A7B9-CC7E90A00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3000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96E5AD-4E06-8D47-A0FB-7D14A5BEEE29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 dirty="0" smtClean="0"/>
              <a:t>Security</a:t>
            </a:r>
            <a:endParaRPr lang="en-GB" altLang="en-US" sz="2800" dirty="0"/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531813" indent="-5318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</a:rPr>
              <a:t>Security services</a:t>
            </a:r>
            <a:endParaRPr lang="en-GB" altLang="en-US" sz="4400" dirty="0">
              <a:solidFill>
                <a:srgbClr val="003399"/>
              </a:solidFill>
            </a:endParaRPr>
          </a:p>
          <a:p>
            <a:pPr marL="531813" indent="-531813" algn="ctr">
              <a:lnSpc>
                <a:spcPct val="90000"/>
              </a:lnSpc>
              <a:buFont typeface="Times New Roman" charset="0"/>
              <a:buAutoNum type="arabicPeriod"/>
            </a:pPr>
            <a:endParaRPr lang="en-IE" altLang="en-US" sz="4400" dirty="0">
              <a:solidFill>
                <a:srgbClr val="003399"/>
              </a:solidFill>
            </a:endParaRPr>
          </a:p>
          <a:p>
            <a:pPr marL="531813" indent="-531813" algn="ctr">
              <a:lnSpc>
                <a:spcPct val="90000"/>
              </a:lnSpc>
              <a:buFont typeface="Times New Roman" charset="0"/>
              <a:buNone/>
            </a:pPr>
            <a:endParaRPr lang="en-IE" altLang="en-US" sz="4400" dirty="0">
              <a:solidFill>
                <a:srgbClr val="003399"/>
              </a:solidFill>
            </a:endParaRPr>
          </a:p>
          <a:p>
            <a:pPr marL="531813" indent="-531813" algn="ctr">
              <a:lnSpc>
                <a:spcPct val="90000"/>
              </a:lnSpc>
              <a:buFont typeface="Times New Roman" charset="0"/>
              <a:buNone/>
            </a:pPr>
            <a:endParaRPr lang="en-IE" altLang="en-US" sz="4400" dirty="0">
              <a:solidFill>
                <a:srgbClr val="003399"/>
              </a:solidFill>
            </a:endParaRPr>
          </a:p>
          <a:p>
            <a:pPr marL="531813" indent="-531813">
              <a:lnSpc>
                <a:spcPct val="90000"/>
              </a:lnSpc>
              <a:buFont typeface="Times New Roman" charset="0"/>
              <a:buNone/>
            </a:pPr>
            <a:endParaRPr lang="en-GB" altLang="en-US" sz="24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806704-3C96-0541-B261-C23AD0E6580B}" type="slidenum">
              <a:rPr lang="en-US" altLang="en-US" sz="1200" b="0">
                <a:latin typeface="Arial" charset="0"/>
              </a:rPr>
              <a:pPr/>
              <a:t>2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Understanding </a:t>
            </a:r>
            <a:r>
              <a:rPr lang="en-GB" altLang="en-US" dirty="0" smtClean="0"/>
              <a:t>security</a:t>
            </a:r>
            <a:endParaRPr lang="en-US" altLang="en-US" dirty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81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altLang="en-US"/>
              <a:t>For clear thinking, it is useful to separate the following:</a:t>
            </a:r>
          </a:p>
          <a:p>
            <a:pPr lvl="2">
              <a:lnSpc>
                <a:spcPct val="90000"/>
              </a:lnSpc>
              <a:spcAft>
                <a:spcPct val="70000"/>
              </a:spcAft>
              <a:buFontTx/>
              <a:buNone/>
            </a:pPr>
            <a:r>
              <a:rPr lang="en-GB" altLang="en-US" sz="2400" b="1"/>
              <a:t>Threat </a:t>
            </a:r>
            <a:r>
              <a:rPr lang="en-GB" altLang="en-US" sz="2400"/>
              <a:t>(potential security breach)</a:t>
            </a:r>
            <a:endParaRPr lang="en-GB" altLang="en-US" sz="2400" b="1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Service </a:t>
            </a:r>
            <a:r>
              <a:rPr lang="en-GB" altLang="en-US" sz="2400"/>
              <a:t>(measure to deal with this threat)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Mechanism </a:t>
            </a:r>
            <a:r>
              <a:rPr lang="en-GB" altLang="en-US" sz="2400"/>
              <a:t>(means to provide a service)</a:t>
            </a:r>
            <a:endParaRPr lang="en-GB" altLang="en-US" sz="2400" b="1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Technology</a:t>
            </a:r>
            <a:r>
              <a:rPr lang="en-GB" altLang="en-US" sz="2400"/>
              <a:t> (implementation of mechanism)</a:t>
            </a:r>
            <a:endParaRPr lang="en-GB" altLang="en-US" sz="2400" b="1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Deployment </a:t>
            </a:r>
            <a:r>
              <a:rPr lang="en-GB" altLang="en-US" sz="2400"/>
              <a:t>(configuration)</a:t>
            </a:r>
            <a:endParaRPr lang="en-GB" altLang="en-US" sz="2400" b="1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Verification </a:t>
            </a:r>
            <a:r>
              <a:rPr lang="en-GB" altLang="en-US" sz="2400"/>
              <a:t>(test if it works)</a:t>
            </a:r>
            <a:endParaRPr lang="en-GB" altLang="en-US" sz="2400" b="1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/>
              <a:t>Maintenance </a:t>
            </a:r>
            <a:r>
              <a:rPr lang="en-GB" altLang="en-US" sz="2400"/>
              <a:t>(support &amp; keep up to date)</a:t>
            </a:r>
            <a:endParaRPr lang="en-GB" altLang="en-US" sz="2400" b="1"/>
          </a:p>
        </p:txBody>
      </p:sp>
      <p:sp>
        <p:nvSpPr>
          <p:cNvPr id="97285" name="Line 10"/>
          <p:cNvSpPr>
            <a:spLocks noChangeShapeType="1"/>
          </p:cNvSpPr>
          <p:nvPr/>
        </p:nvSpPr>
        <p:spPr bwMode="auto">
          <a:xfrm flipH="1">
            <a:off x="2125663" y="25273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Line 11"/>
          <p:cNvSpPr>
            <a:spLocks noChangeShapeType="1"/>
          </p:cNvSpPr>
          <p:nvPr/>
        </p:nvSpPr>
        <p:spPr bwMode="auto">
          <a:xfrm flipH="1">
            <a:off x="2125663" y="31242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Line 12"/>
          <p:cNvSpPr>
            <a:spLocks noChangeShapeType="1"/>
          </p:cNvSpPr>
          <p:nvPr/>
        </p:nvSpPr>
        <p:spPr bwMode="auto">
          <a:xfrm flipH="1">
            <a:off x="2125663" y="37211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8" name="Line 13"/>
          <p:cNvSpPr>
            <a:spLocks noChangeShapeType="1"/>
          </p:cNvSpPr>
          <p:nvPr/>
        </p:nvSpPr>
        <p:spPr bwMode="auto">
          <a:xfrm flipH="1">
            <a:off x="2125663" y="43180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9" name="Line 14"/>
          <p:cNvSpPr>
            <a:spLocks noChangeShapeType="1"/>
          </p:cNvSpPr>
          <p:nvPr/>
        </p:nvSpPr>
        <p:spPr bwMode="auto">
          <a:xfrm flipH="1">
            <a:off x="2125663" y="49149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Line 15"/>
          <p:cNvSpPr>
            <a:spLocks noChangeShapeType="1"/>
          </p:cNvSpPr>
          <p:nvPr/>
        </p:nvSpPr>
        <p:spPr bwMode="auto">
          <a:xfrm flipH="1">
            <a:off x="2125663" y="55118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642344-E01D-A646-A99C-8E31DD06238D}" type="slidenum">
              <a:rPr lang="en-US" altLang="en-US" sz="1200" b="0">
                <a:latin typeface="Arial" charset="0"/>
              </a:rPr>
              <a:pPr/>
              <a:t>3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Understanding </a:t>
            </a:r>
            <a:r>
              <a:rPr lang="en-GB" altLang="en-US" dirty="0" smtClean="0"/>
              <a:t>security</a:t>
            </a:r>
            <a:endParaRPr lang="en-US" alt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899" y="1257300"/>
            <a:ext cx="8146047" cy="5281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altLang="en-US" dirty="0"/>
              <a:t>For clear thinking, it is useful to separate the following:</a:t>
            </a:r>
          </a:p>
          <a:p>
            <a:pPr lvl="2">
              <a:lnSpc>
                <a:spcPct val="90000"/>
              </a:lnSpc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Threat </a:t>
            </a:r>
            <a:r>
              <a:rPr lang="en-GB" altLang="en-US" dirty="0"/>
              <a:t>(e.g. leakage of private information on the Internet)</a:t>
            </a:r>
            <a:endParaRPr lang="en-GB" alt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Service </a:t>
            </a:r>
            <a:r>
              <a:rPr lang="en-GB" altLang="en-US" dirty="0"/>
              <a:t>(e.g. confidentiality)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Mechanism </a:t>
            </a:r>
            <a:r>
              <a:rPr lang="en-GB" altLang="en-US" dirty="0"/>
              <a:t>(e.g. encryption)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Technology</a:t>
            </a:r>
            <a:r>
              <a:rPr lang="en-GB" altLang="en-US" sz="2400" dirty="0"/>
              <a:t> </a:t>
            </a:r>
            <a:r>
              <a:rPr lang="en-GB" altLang="en-US" dirty="0"/>
              <a:t>(e.g</a:t>
            </a:r>
            <a:r>
              <a:rPr lang="en-GB" altLang="en-US" dirty="0" smtClean="0"/>
              <a:t>. TLS)</a:t>
            </a:r>
            <a:endParaRPr lang="en-GB" altLang="en-US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Deployment </a:t>
            </a:r>
            <a:r>
              <a:rPr lang="en-GB" altLang="en-US" dirty="0"/>
              <a:t>(e.g. </a:t>
            </a:r>
            <a:r>
              <a:rPr lang="en-GB" altLang="en-US" dirty="0" smtClean="0"/>
              <a:t>configuration of version, algorithm, keys)</a:t>
            </a:r>
            <a:endParaRPr lang="en-GB" altLang="en-US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Verification </a:t>
            </a:r>
            <a:r>
              <a:rPr lang="en-GB" altLang="en-US" dirty="0"/>
              <a:t>(e.g. test </a:t>
            </a:r>
            <a:r>
              <a:rPr lang="en-GB" altLang="en-US" dirty="0" smtClean="0"/>
              <a:t>deployment)</a:t>
            </a:r>
            <a:endParaRPr lang="en-GB" altLang="en-US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  <a:buFontTx/>
              <a:buNone/>
            </a:pPr>
            <a:r>
              <a:rPr lang="en-GB" altLang="en-US" sz="2400" b="1" dirty="0"/>
              <a:t>Maintenance </a:t>
            </a:r>
            <a:r>
              <a:rPr lang="en-GB" altLang="en-US" dirty="0"/>
              <a:t>(e.g. update </a:t>
            </a:r>
            <a:r>
              <a:rPr lang="en-GB" altLang="en-US" dirty="0" smtClean="0"/>
              <a:t>keys, renew certificates)</a:t>
            </a:r>
            <a:endParaRPr lang="en-GB" altLang="en-US" dirty="0"/>
          </a:p>
        </p:txBody>
      </p:sp>
      <p:sp>
        <p:nvSpPr>
          <p:cNvPr id="99333" name="Line 10"/>
          <p:cNvSpPr>
            <a:spLocks noChangeShapeType="1"/>
          </p:cNvSpPr>
          <p:nvPr/>
        </p:nvSpPr>
        <p:spPr bwMode="auto">
          <a:xfrm flipH="1">
            <a:off x="2125663" y="25273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4" name="Line 11"/>
          <p:cNvSpPr>
            <a:spLocks noChangeShapeType="1"/>
          </p:cNvSpPr>
          <p:nvPr/>
        </p:nvSpPr>
        <p:spPr bwMode="auto">
          <a:xfrm flipH="1">
            <a:off x="2125663" y="31242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5" name="Line 12"/>
          <p:cNvSpPr>
            <a:spLocks noChangeShapeType="1"/>
          </p:cNvSpPr>
          <p:nvPr/>
        </p:nvSpPr>
        <p:spPr bwMode="auto">
          <a:xfrm flipH="1">
            <a:off x="2125663" y="37211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Line 13"/>
          <p:cNvSpPr>
            <a:spLocks noChangeShapeType="1"/>
          </p:cNvSpPr>
          <p:nvPr/>
        </p:nvSpPr>
        <p:spPr bwMode="auto">
          <a:xfrm flipH="1">
            <a:off x="2125663" y="43180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7" name="Line 14"/>
          <p:cNvSpPr>
            <a:spLocks noChangeShapeType="1"/>
          </p:cNvSpPr>
          <p:nvPr/>
        </p:nvSpPr>
        <p:spPr bwMode="auto">
          <a:xfrm flipH="1">
            <a:off x="2125663" y="49149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8" name="Line 15"/>
          <p:cNvSpPr>
            <a:spLocks noChangeShapeType="1"/>
          </p:cNvSpPr>
          <p:nvPr/>
        </p:nvSpPr>
        <p:spPr bwMode="auto">
          <a:xfrm flipH="1">
            <a:off x="2125663" y="5511800"/>
            <a:ext cx="1587" cy="3143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6A8FB2-7F8F-C145-BC9B-6FDB6EBF670A}" type="slidenum">
              <a:rPr lang="en-US" altLang="en-US" sz="1200" b="0">
                <a:latin typeface="Arial" charset="0"/>
              </a:rPr>
              <a:pPr/>
              <a:t>4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Services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Correct identification of entity or source of data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Access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Who can access what; in what way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Data confidentiality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Non-disclosure to external parties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Data integrity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“Correctness” of data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Non-repudiation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Proof that communication or transaction took place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Ensuring system available to users when required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56BEF8-F2E3-6841-AC13-71843E1CCF03}" type="slidenum">
              <a:rPr lang="en-US" altLang="en-US" sz="1200" b="0">
                <a:latin typeface="Arial" charset="0"/>
              </a:rPr>
              <a:pPr/>
              <a:t>5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8509000" cy="952500"/>
          </a:xfrm>
        </p:spPr>
        <p:txBody>
          <a:bodyPr/>
          <a:lstStyle/>
          <a:p>
            <a:r>
              <a:rPr lang="en-US" altLang="en-US"/>
              <a:t>Mechanisms supporting services (examples)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Passwords; biometrics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File permissions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confidentiality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Encryption; traffic padding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integrity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Message digests; checksums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Non-repudiation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Digital signatures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Replication of data and services; Backup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EB9EE2-8C6F-3C43-ADA7-14E3F4307772}" type="slidenum">
              <a:rPr lang="en-US" altLang="en-US" sz="1200" b="0">
                <a:latin typeface="Arial" charset="0"/>
              </a:rPr>
              <a:pPr/>
              <a:t>6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Attacks on Communications</a:t>
            </a:r>
            <a:endParaRPr lang="en-GB" altLang="en-US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Interruption</a:t>
            </a:r>
          </a:p>
          <a:p>
            <a:pPr lvl="1"/>
            <a:r>
              <a:rPr lang="en-IE" altLang="en-US"/>
              <a:t>Cutting a communication line</a:t>
            </a:r>
          </a:p>
          <a:p>
            <a:r>
              <a:rPr lang="en-IE" altLang="en-US"/>
              <a:t>Interception</a:t>
            </a:r>
          </a:p>
          <a:p>
            <a:pPr lvl="1"/>
            <a:r>
              <a:rPr lang="en-IE" altLang="en-US"/>
              <a:t>Unauthorised party gains access</a:t>
            </a:r>
          </a:p>
          <a:p>
            <a:r>
              <a:rPr lang="en-IE" altLang="en-US"/>
              <a:t>Modification</a:t>
            </a:r>
          </a:p>
          <a:p>
            <a:pPr lvl="1"/>
            <a:r>
              <a:rPr lang="en-IE" altLang="en-US"/>
              <a:t>Unauthorised party gains access and tampers</a:t>
            </a:r>
          </a:p>
          <a:p>
            <a:r>
              <a:rPr lang="en-IE" altLang="en-US"/>
              <a:t>Fabrication</a:t>
            </a:r>
          </a:p>
          <a:p>
            <a:pPr lvl="1"/>
            <a:r>
              <a:rPr lang="en-IE" altLang="en-US"/>
              <a:t>Unauthorised party masquerades as an authorised party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2101E2-AA34-4747-8467-A745F953FD95}" type="slidenum">
              <a:rPr lang="en-US" altLang="en-US" sz="1200" b="0">
                <a:latin typeface="Arial" charset="0"/>
              </a:rPr>
              <a:pPr/>
              <a:t>7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Attacks on Communications</a:t>
            </a:r>
            <a:endParaRPr lang="en-GB" altLang="en-US"/>
          </a:p>
        </p:txBody>
      </p:sp>
      <p:grpSp>
        <p:nvGrpSpPr>
          <p:cNvPr id="109572" name="Group 3"/>
          <p:cNvGrpSpPr>
            <a:grpSpLocks/>
          </p:cNvGrpSpPr>
          <p:nvPr/>
        </p:nvGrpSpPr>
        <p:grpSpPr bwMode="auto">
          <a:xfrm>
            <a:off x="533400" y="1371600"/>
            <a:ext cx="8153400" cy="5715000"/>
            <a:chOff x="336" y="864"/>
            <a:chExt cx="4752" cy="3216"/>
          </a:xfrm>
        </p:grpSpPr>
        <p:pic>
          <p:nvPicPr>
            <p:cNvPr id="109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64"/>
              <a:ext cx="4080" cy="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574" name="Rectangle 5"/>
            <p:cNvSpPr>
              <a:spLocks noChangeArrowheads="1"/>
            </p:cNvSpPr>
            <p:nvPr/>
          </p:nvSpPr>
          <p:spPr bwMode="auto">
            <a:xfrm>
              <a:off x="336" y="3744"/>
              <a:ext cx="4752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CDD7AD-4EB6-2D4C-AF7A-83F7289487FA}" type="slidenum">
              <a:rPr lang="en-US" altLang="en-US" sz="1200" b="0">
                <a:latin typeface="Arial" charset="0"/>
              </a:rPr>
              <a:pPr/>
              <a:t>8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Exercise</a:t>
            </a:r>
            <a:endParaRPr lang="en-GB" altLang="en-US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Consider the 4 communications security attack types shown on the </a:t>
            </a:r>
            <a:r>
              <a:rPr lang="en-GB" altLang="en-US" sz="2400" dirty="0" smtClean="0"/>
              <a:t>previous 2 </a:t>
            </a:r>
            <a:r>
              <a:rPr lang="en-GB" altLang="en-US" sz="2400" dirty="0"/>
              <a:t>slides (interruption, interception, modification, fabrication)</a:t>
            </a:r>
          </a:p>
          <a:p>
            <a:r>
              <a:rPr lang="en-GB" altLang="en-US" sz="2400" dirty="0"/>
              <a:t>Match each of these four attack types with a security service designed to prevent it.</a:t>
            </a:r>
          </a:p>
          <a:p>
            <a:r>
              <a:rPr lang="en-GB" altLang="en-US" sz="2400" dirty="0"/>
              <a:t>Also suggest a mechanism/technology that would realise this service</a:t>
            </a:r>
            <a:endParaRPr lang="en-IE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7531</TotalTime>
  <Pages>4</Pages>
  <Words>322</Words>
  <Application>Microsoft Macintosh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 Baltimore 8 00</vt:lpstr>
      <vt:lpstr>Security</vt:lpstr>
      <vt:lpstr>Understanding security</vt:lpstr>
      <vt:lpstr>Understanding security</vt:lpstr>
      <vt:lpstr>Security Services</vt:lpstr>
      <vt:lpstr>Mechanisms supporting services (examples)</vt:lpstr>
      <vt:lpstr>Attacks on Communications</vt:lpstr>
      <vt:lpstr>Attacks on Communications</vt:lpstr>
      <vt:lpstr>Exercise</vt:lpstr>
    </vt:vector>
  </TitlesOfParts>
  <Manager/>
  <Company>WIT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JMcG</dc:creator>
  <cp:keywords/>
  <dc:description/>
  <cp:lastModifiedBy>Jimmy McGibney</cp:lastModifiedBy>
  <cp:revision>266</cp:revision>
  <cp:lastPrinted>2001-02-09T16:26:07Z</cp:lastPrinted>
  <dcterms:created xsi:type="dcterms:W3CDTF">2014-09-05T16:58:21Z</dcterms:created>
  <dcterms:modified xsi:type="dcterms:W3CDTF">2017-10-23T19:51:14Z</dcterms:modified>
  <cp:category/>
</cp:coreProperties>
</file>