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655" r:id="rId2"/>
    <p:sldId id="602" r:id="rId3"/>
    <p:sldId id="631" r:id="rId4"/>
    <p:sldId id="387" r:id="rId5"/>
    <p:sldId id="629" r:id="rId6"/>
    <p:sldId id="628" r:id="rId7"/>
    <p:sldId id="444" r:id="rId8"/>
    <p:sldId id="630" r:id="rId9"/>
    <p:sldId id="447" r:id="rId10"/>
    <p:sldId id="604" r:id="rId11"/>
    <p:sldId id="605" r:id="rId12"/>
    <p:sldId id="606" r:id="rId13"/>
    <p:sldId id="607" r:id="rId14"/>
    <p:sldId id="501" r:id="rId15"/>
    <p:sldId id="502" r:id="rId16"/>
    <p:sldId id="442" r:id="rId17"/>
    <p:sldId id="393" r:id="rId18"/>
    <p:sldId id="395" r:id="rId19"/>
    <p:sldId id="615" r:id="rId20"/>
    <p:sldId id="531" r:id="rId21"/>
    <p:sldId id="532" r:id="rId22"/>
    <p:sldId id="441" r:id="rId23"/>
    <p:sldId id="656" r:id="rId24"/>
    <p:sldId id="657" r:id="rId25"/>
    <p:sldId id="623" r:id="rId26"/>
    <p:sldId id="539" r:id="rId27"/>
    <p:sldId id="540" r:id="rId28"/>
    <p:sldId id="633" r:id="rId29"/>
    <p:sldId id="542" r:id="rId30"/>
    <p:sldId id="543" r:id="rId31"/>
    <p:sldId id="546" r:id="rId32"/>
    <p:sldId id="547" r:id="rId33"/>
    <p:sldId id="548" r:id="rId34"/>
    <p:sldId id="639" r:id="rId35"/>
    <p:sldId id="551" r:id="rId36"/>
    <p:sldId id="552" r:id="rId37"/>
    <p:sldId id="637" r:id="rId38"/>
    <p:sldId id="638" r:id="rId39"/>
  </p:sldIdLst>
  <p:sldSz cx="9144000" cy="6858000" type="screen4x3"/>
  <p:notesSz cx="6772275" cy="99028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FFC3"/>
    <a:srgbClr val="00FF00"/>
    <a:srgbClr val="009900"/>
    <a:srgbClr val="006600"/>
    <a:srgbClr val="003300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408"/>
    <p:restoredTop sz="93703"/>
  </p:normalViewPr>
  <p:slideViewPr>
    <p:cSldViewPr snapToGrid="0">
      <p:cViewPr>
        <p:scale>
          <a:sx n="100" d="100"/>
          <a:sy n="100" d="100"/>
        </p:scale>
        <p:origin x="-144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656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4" Type="http://schemas.openxmlformats.org/officeDocument/2006/relationships/slide" Target="slides/slide8.xml"/><Relationship Id="rId5" Type="http://schemas.openxmlformats.org/officeDocument/2006/relationships/slide" Target="slides/slide9.xml"/><Relationship Id="rId6" Type="http://schemas.openxmlformats.org/officeDocument/2006/relationships/slide" Target="slides/slide15.xml"/><Relationship Id="rId7" Type="http://schemas.openxmlformats.org/officeDocument/2006/relationships/slide" Target="slides/slide18.xml"/><Relationship Id="rId8" Type="http://schemas.openxmlformats.org/officeDocument/2006/relationships/slide" Target="slides/slide19.xml"/><Relationship Id="rId9" Type="http://schemas.openxmlformats.org/officeDocument/2006/relationships/slide" Target="slides/slide23.xml"/><Relationship Id="rId10" Type="http://schemas.openxmlformats.org/officeDocument/2006/relationships/slide" Target="slides/slide36.xml"/><Relationship Id="rId1" Type="http://schemas.openxmlformats.org/officeDocument/2006/relationships/slide" Target="slides/slide2.xml"/><Relationship Id="rId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523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3875" y="5294313"/>
            <a:ext cx="5930900" cy="417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342" tIns="44378" rIns="90342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9263" y="592138"/>
            <a:ext cx="6084887" cy="456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85019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329" tIns="45665" rIns="91329" bIns="45665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95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329" tIns="45665" rIns="91329" bIns="45665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100763" cy="4575175"/>
          </a:xfrm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3288" y="4706938"/>
            <a:ext cx="4964112" cy="41703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058" tIns="46530" rIns="93058" bIns="46530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2253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865188"/>
            <a:ext cx="4627563" cy="3470275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329" tIns="45665" rIns="91329" bIns="45665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781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592138"/>
            <a:ext cx="6084888" cy="4564062"/>
          </a:xfrm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97785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593725"/>
            <a:ext cx="6099175" cy="457517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5307013"/>
            <a:ext cx="5840412" cy="41846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938" y="593725"/>
            <a:ext cx="6099175" cy="4575175"/>
          </a:xfrm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5307013"/>
            <a:ext cx="5840412" cy="41846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593725"/>
            <a:ext cx="6099175" cy="4575175"/>
          </a:xfrm>
          <a:ln/>
        </p:spPr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329" tIns="45665" rIns="91329" bIns="45665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solidFill>
            <a:srgbClr val="FFFFFF"/>
          </a:solidFill>
          <a:ln/>
        </p:spPr>
      </p:sp>
      <p:sp>
        <p:nvSpPr>
          <p:cNvPr id="3789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604" tIns="45802" rIns="91604" bIns="45802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 sz="1000">
              <a:latin typeface="Times New Roman" charset="0"/>
              <a:ea typeface="ＭＳ Ｐゴシック" charset="-128"/>
            </a:endParaRPr>
          </a:p>
          <a:p>
            <a:pPr marL="457200" lvl="1" indent="0"/>
            <a:endParaRPr lang="en-US" altLang="en-US" sz="100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AU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329" tIns="45665" rIns="91329" bIns="45665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</a:pPr>
            <a:fld id="{6530DBD3-43AF-A143-965E-2D194C751782}" type="slidenum">
              <a:rPr lang="en-GB" altLang="en-US">
                <a:solidFill>
                  <a:schemeClr val="tx1"/>
                </a:solidFill>
              </a:rPr>
              <a:pPr algn="l">
                <a:spcBef>
                  <a:spcPct val="0"/>
                </a:spcBef>
              </a:pPr>
              <a:t>37</a:t>
            </a:fld>
            <a:endParaRPr lang="en-GB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03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966788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</a:pPr>
            <a:fld id="{D05DFF2A-6706-A347-94EB-E46CCADA3487}" type="slidenum">
              <a:rPr lang="en-GB" altLang="en-US" sz="1300">
                <a:solidFill>
                  <a:schemeClr val="tx1"/>
                </a:solidFill>
                <a:sym typeface="Times New Roman" charset="0"/>
              </a:rPr>
              <a:pPr algn="l">
                <a:spcBef>
                  <a:spcPct val="0"/>
                </a:spcBef>
              </a:pPr>
              <a:t>38</a:t>
            </a:fld>
            <a:endParaRPr lang="en-GB" altLang="en-US" sz="1300">
              <a:solidFill>
                <a:schemeClr val="tx1"/>
              </a:solidFill>
              <a:sym typeface="Times New Roman" charset="0"/>
            </a:endParaRPr>
          </a:p>
        </p:txBody>
      </p:sp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9688" eaLnBrk="1" hangingPunct="1">
              <a:spcBef>
                <a:spcPts val="700"/>
              </a:spcBef>
            </a:pPr>
            <a:endParaRPr lang="en-GB" altLang="en-US">
              <a:latin typeface="Times" charset="0"/>
              <a:ea typeface="ＭＳ Ｐゴシック" charset="-128"/>
              <a:sym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86848049-245C-494B-BE75-158E46327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77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5D517-9D94-E14B-9DC6-6AC2708E0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7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EC3E0-B4EE-0E45-9E0A-47B72F639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31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6900" y="1257300"/>
            <a:ext cx="8039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AFBD-3D22-FF4F-8074-7F7C67C27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4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E9A8F-3DF5-7C4D-BBBA-C878FDF2B5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84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690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265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690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65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44E54-7212-3546-8591-896F24F7B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46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6400" y="190500"/>
            <a:ext cx="8229600" cy="61722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7FC20-3B04-A54A-B071-5682799FE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457CD-57F7-0F4A-A8C9-CC048086AE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4323C-661F-BF47-B6A8-E8A7FF9DD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1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98656-F92F-A145-A863-DC5BEDA4D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9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9AEC-4794-2042-90C0-59E67484D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6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AB66-CB98-244C-BB3C-EBBAD5E37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6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EDDDB-CAC5-F644-9E4A-048B243EE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2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73FD-96A3-3F43-9FAE-A62C1946D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20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1728A-D1E0-3D48-90A6-7C1C21A9D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3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charset="0"/>
              </a:defRPr>
            </a:lvl1pPr>
          </a:lstStyle>
          <a:p>
            <a:pPr>
              <a:defRPr/>
            </a:pPr>
            <a:fld id="{CD2D923E-A92C-E34A-90A1-C0FCE1779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1032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securityfit.cz/download/kib/rijndael_ingles2004.sw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8C4452-4BC0-4747-9F6F-C3B3416B3B22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8600"/>
            <a:ext cx="7772400" cy="685800"/>
          </a:xfrm>
          <a:noFill/>
        </p:spPr>
        <p:txBody>
          <a:bodyPr lIns="92075" tIns="46038" rIns="92075" bIns="46038"/>
          <a:lstStyle/>
          <a:p>
            <a:pPr algn="ctr"/>
            <a:r>
              <a:rPr lang="en-GB" altLang="en-US" sz="4800">
                <a:ea typeface="ＭＳ Ｐゴシック" charset="-128"/>
              </a:rPr>
              <a:t>Security</a:t>
            </a:r>
            <a:r>
              <a:rPr lang="en-GB" altLang="en-US" sz="2800">
                <a:ea typeface="ＭＳ Ｐゴシック" charset="-128"/>
              </a:rPr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92200" y="2205038"/>
            <a:ext cx="7265415" cy="1752600"/>
          </a:xfrm>
          <a:noFill/>
        </p:spPr>
        <p:txBody>
          <a:bodyPr lIns="92075" tIns="46038" rIns="92075" bIns="46038"/>
          <a:lstStyle/>
          <a:p>
            <a:pPr marL="0" indent="0" algn="ctr">
              <a:lnSpc>
                <a:spcPct val="110000"/>
              </a:lnSpc>
              <a:buFont typeface="Times New Roman" charset="0"/>
              <a:buNone/>
            </a:pPr>
            <a:r>
              <a:rPr lang="en-GB" altLang="en-US" sz="4400" dirty="0" smtClean="0">
                <a:solidFill>
                  <a:srgbClr val="003399"/>
                </a:solidFill>
                <a:ea typeface="ＭＳ Ｐゴシック" charset="-128"/>
              </a:rPr>
              <a:t>Cryptography </a:t>
            </a:r>
            <a:r>
              <a:rPr lang="en-GB" altLang="en-US" sz="4400" dirty="0" smtClean="0">
                <a:solidFill>
                  <a:srgbClr val="003399"/>
                </a:solidFill>
                <a:ea typeface="ＭＳ Ｐゴシック" charset="-128"/>
              </a:rPr>
              <a:t>Essentials</a:t>
            </a:r>
            <a:br>
              <a:rPr lang="en-GB" altLang="en-US" sz="4400" dirty="0" smtClean="0">
                <a:solidFill>
                  <a:srgbClr val="003399"/>
                </a:solidFill>
                <a:ea typeface="ＭＳ Ｐゴシック" charset="-128"/>
              </a:rPr>
            </a:br>
            <a:r>
              <a:rPr lang="en-GB" altLang="en-US" sz="4400" dirty="0" smtClean="0">
                <a:solidFill>
                  <a:srgbClr val="003399"/>
                </a:solidFill>
                <a:ea typeface="ＭＳ Ｐゴシック" charset="-128"/>
              </a:rPr>
              <a:t>- Encryption</a:t>
            </a:r>
            <a:endParaRPr lang="en-IE" altLang="en-US" sz="4400" dirty="0">
              <a:solidFill>
                <a:srgbClr val="003399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775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7DCD20-DF5C-C744-B272-8845494C5766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Application: Secrecy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762000" y="1524000"/>
            <a:ext cx="79962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>
                <a:schemeClr val="bg2"/>
              </a:buClr>
              <a:buSzPct val="70000"/>
              <a:buFont typeface="Wingdings" charset="2"/>
              <a:buChar char="l"/>
            </a:pPr>
            <a:r>
              <a:rPr lang="en-US" altLang="en-US" sz="2400" b="0" dirty="0"/>
              <a:t>Alice (A) sends message to Bob (B) by encrypting with </a:t>
            </a:r>
            <a:r>
              <a:rPr lang="en-US" altLang="en-US" sz="2400" b="0" u="sng" dirty="0"/>
              <a:t>his</a:t>
            </a:r>
            <a:r>
              <a:rPr lang="en-US" altLang="en-US" sz="2400" b="0" dirty="0"/>
              <a:t> </a:t>
            </a:r>
            <a:r>
              <a:rPr lang="en-US" altLang="en-US" sz="2400" b="0" u="sng" dirty="0"/>
              <a:t>public</a:t>
            </a:r>
            <a:r>
              <a:rPr lang="en-US" altLang="en-US" sz="2400" b="0" dirty="0"/>
              <a:t> key</a:t>
            </a:r>
            <a:br>
              <a:rPr lang="en-US" altLang="en-US" sz="2400" b="0" dirty="0"/>
            </a:br>
            <a:endParaRPr lang="en-US" altLang="en-US" sz="2400" b="0" dirty="0"/>
          </a:p>
          <a:p>
            <a:pPr eaLnBrk="1" hangingPunct="1">
              <a:buClr>
                <a:schemeClr val="bg2"/>
              </a:buClr>
              <a:buSzPct val="70000"/>
              <a:buFont typeface="Wingdings" charset="2"/>
              <a:buChar char="l"/>
            </a:pPr>
            <a:r>
              <a:rPr lang="en-US" altLang="en-US" sz="2400" b="0" dirty="0"/>
              <a:t>Message can only be decrypted with Bob’s corresponding </a:t>
            </a:r>
            <a:r>
              <a:rPr lang="en-US" altLang="en-US" sz="2400" b="0" u="sng" dirty="0"/>
              <a:t>private</a:t>
            </a:r>
            <a:r>
              <a:rPr lang="en-US" altLang="en-US" sz="2400" b="0" dirty="0"/>
              <a:t> key (known only to him)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k_encr_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9216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>
                <a:solidFill>
                  <a:srgbClr val="003300"/>
                </a:solidFill>
              </a:rPr>
              <a:t>Secrecy Model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6400" y="5753100"/>
            <a:ext cx="41021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6600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GB" altLang="en-US" sz="2000" b="0" kern="0" dirty="0" err="1">
                <a:ea typeface="ＭＳ Ｐゴシック" charset="-128"/>
              </a:rPr>
              <a:t>KU</a:t>
            </a:r>
            <a:r>
              <a:rPr lang="en-GB" altLang="en-US" sz="2000" b="0" kern="0" baseline="-25000" dirty="0" err="1">
                <a:ea typeface="ＭＳ Ｐゴシック" charset="-128"/>
              </a:rPr>
              <a:t>b</a:t>
            </a:r>
            <a:r>
              <a:rPr lang="en-GB" altLang="en-US" sz="2000" b="0" kern="0" dirty="0">
                <a:ea typeface="ＭＳ Ｐゴシック" charset="-128"/>
              </a:rPr>
              <a:t>	</a:t>
            </a:r>
            <a:r>
              <a:rPr lang="en-GB" altLang="en-US" sz="2000" b="0" kern="0" dirty="0" smtClean="0">
                <a:ea typeface="ＭＳ Ｐゴシック" charset="-128"/>
              </a:rPr>
              <a:t>B’</a:t>
            </a:r>
            <a:r>
              <a:rPr lang="en-GB" altLang="ja-JP" sz="2000" b="0" kern="0" dirty="0" smtClean="0">
                <a:ea typeface="ＭＳ Ｐゴシック" charset="-128"/>
              </a:rPr>
              <a:t>s </a:t>
            </a:r>
            <a:r>
              <a:rPr lang="en-GB" altLang="ja-JP" sz="2000" b="0" kern="0" dirty="0" err="1">
                <a:ea typeface="ＭＳ Ｐゴシック" charset="-128"/>
              </a:rPr>
              <a:t>pUblic</a:t>
            </a:r>
            <a:r>
              <a:rPr lang="en-GB" altLang="ja-JP" sz="2000" b="0" kern="0" dirty="0">
                <a:ea typeface="ＭＳ Ｐゴシック" charset="-128"/>
              </a:rPr>
              <a:t> key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Times New Roman" charset="0"/>
              <a:buNone/>
            </a:pPr>
            <a:r>
              <a:rPr lang="en-GB" altLang="en-US" sz="2000" b="0" kern="0" dirty="0" err="1" smtClean="0">
                <a:ea typeface="ＭＳ Ｐゴシック" charset="-128"/>
              </a:rPr>
              <a:t>KR</a:t>
            </a:r>
            <a:r>
              <a:rPr lang="en-GB" altLang="en-US" sz="2000" b="0" kern="0" baseline="-25000" dirty="0" err="1" smtClean="0">
                <a:ea typeface="ＭＳ Ｐゴシック" charset="-128"/>
              </a:rPr>
              <a:t>b</a:t>
            </a:r>
            <a:r>
              <a:rPr lang="en-GB" altLang="en-US" sz="2000" b="0" kern="0" dirty="0" smtClean="0">
                <a:ea typeface="ＭＳ Ｐゴシック" charset="-128"/>
              </a:rPr>
              <a:t>	B’</a:t>
            </a:r>
            <a:r>
              <a:rPr lang="en-GB" altLang="ja-JP" sz="2000" b="0" kern="0" dirty="0" smtClean="0">
                <a:ea typeface="ＭＳ Ｐゴシック" charset="-128"/>
              </a:rPr>
              <a:t>s </a:t>
            </a:r>
            <a:r>
              <a:rPr lang="en-GB" altLang="ja-JP" sz="2000" b="0" kern="0" dirty="0" err="1" smtClean="0">
                <a:ea typeface="ＭＳ Ｐゴシック" charset="-128"/>
              </a:rPr>
              <a:t>pRivate</a:t>
            </a:r>
            <a:r>
              <a:rPr lang="en-GB" altLang="ja-JP" sz="2000" b="0" kern="0" dirty="0" smtClean="0">
                <a:ea typeface="ＭＳ Ｐゴシック" charset="-128"/>
              </a:rPr>
              <a:t> key</a:t>
            </a:r>
            <a:endParaRPr lang="en-GB" altLang="en-US" sz="2000" b="0" kern="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FBB586-B20B-8B4D-80A5-57A1C030255D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>
                <a:solidFill>
                  <a:srgbClr val="003300"/>
                </a:solidFill>
              </a:rPr>
              <a:t>Application: Authentication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39750" y="1524000"/>
            <a:ext cx="82184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>
                <a:schemeClr val="bg2"/>
              </a:buClr>
              <a:buSzPct val="70000"/>
              <a:buFont typeface="Wingdings" charset="2"/>
              <a:buChar char="l"/>
            </a:pPr>
            <a:r>
              <a:rPr lang="en-US" altLang="en-US" sz="2400" b="0" dirty="0"/>
              <a:t>Alice (A) sends message to Bob (B) encrypting it with </a:t>
            </a:r>
            <a:r>
              <a:rPr lang="en-US" altLang="en-US" sz="2400" b="0" u="sng" dirty="0"/>
              <a:t>her</a:t>
            </a:r>
            <a:r>
              <a:rPr lang="en-US" altLang="en-US" sz="2400" b="0" dirty="0"/>
              <a:t> own </a:t>
            </a:r>
            <a:r>
              <a:rPr lang="en-US" altLang="en-US" sz="2400" b="0" u="sng" dirty="0"/>
              <a:t>private</a:t>
            </a:r>
            <a:r>
              <a:rPr lang="en-US" altLang="en-US" sz="2400" b="0" dirty="0"/>
              <a:t> key (i.e. she signs the message)</a:t>
            </a:r>
          </a:p>
          <a:p>
            <a:pPr eaLnBrk="1" hangingPunct="1">
              <a:buClr>
                <a:schemeClr val="bg2"/>
              </a:buClr>
              <a:buSzPct val="70000"/>
              <a:buFont typeface="Wingdings" charset="2"/>
              <a:buNone/>
            </a:pPr>
            <a:endParaRPr lang="en-US" altLang="en-US" sz="2400" b="0" dirty="0"/>
          </a:p>
          <a:p>
            <a:pPr eaLnBrk="1" hangingPunct="1">
              <a:buClr>
                <a:schemeClr val="bg2"/>
              </a:buClr>
              <a:buSzPct val="70000"/>
              <a:buFont typeface="Wingdings" charset="2"/>
              <a:buChar char="l"/>
            </a:pPr>
            <a:r>
              <a:rPr lang="en-US" altLang="en-US" sz="2400" b="0" dirty="0"/>
              <a:t>Everyone with Alice’s </a:t>
            </a:r>
            <a:r>
              <a:rPr lang="en-US" altLang="en-US" sz="2400" b="0" u="sng" dirty="0"/>
              <a:t>public</a:t>
            </a:r>
            <a:r>
              <a:rPr lang="en-US" altLang="en-US" sz="2400" b="0" dirty="0"/>
              <a:t> key can decrypt the message. A message that can be decrypted with Alice’s public key </a:t>
            </a:r>
            <a:r>
              <a:rPr lang="en-US" altLang="en-US" sz="2400" i="1" dirty="0"/>
              <a:t>must have come from Alice</a:t>
            </a:r>
            <a:r>
              <a:rPr lang="en-US" altLang="en-US" sz="2400" b="0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pk_auth_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79216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>
                <a:solidFill>
                  <a:srgbClr val="003300"/>
                </a:solidFill>
              </a:rPr>
              <a:t>Authentication Model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5100" y="5938838"/>
            <a:ext cx="3124200" cy="9191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6600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Times New Roman" charset="0"/>
              <a:buNone/>
            </a:pPr>
            <a:r>
              <a:rPr lang="en-GB" altLang="en-US" sz="2000" b="0" kern="0" dirty="0" err="1" smtClean="0">
                <a:ea typeface="ＭＳ Ｐゴシック" charset="-128"/>
              </a:rPr>
              <a:t>KR</a:t>
            </a:r>
            <a:r>
              <a:rPr lang="en-GB" altLang="en-US" sz="2000" b="0" kern="0" baseline="-25000" dirty="0" err="1" smtClean="0">
                <a:ea typeface="ＭＳ Ｐゴシック" charset="-128"/>
              </a:rPr>
              <a:t>a</a:t>
            </a:r>
            <a:r>
              <a:rPr lang="en-GB" altLang="en-US" sz="2000" b="0" kern="0" dirty="0" smtClean="0">
                <a:ea typeface="ＭＳ Ｐゴシック" charset="-128"/>
              </a:rPr>
              <a:t>	A’</a:t>
            </a:r>
            <a:r>
              <a:rPr lang="en-GB" altLang="ja-JP" sz="2000" b="0" kern="0" dirty="0" smtClean="0">
                <a:ea typeface="ＭＳ Ｐゴシック" charset="-128"/>
              </a:rPr>
              <a:t>s </a:t>
            </a:r>
            <a:r>
              <a:rPr lang="en-GB" altLang="ja-JP" sz="2000" b="0" kern="0" dirty="0" err="1" smtClean="0">
                <a:ea typeface="ＭＳ Ｐゴシック" charset="-128"/>
              </a:rPr>
              <a:t>pRivate</a:t>
            </a:r>
            <a:r>
              <a:rPr lang="en-GB" altLang="ja-JP" sz="2000" b="0" kern="0" dirty="0" smtClean="0">
                <a:ea typeface="ＭＳ Ｐゴシック" charset="-128"/>
              </a:rPr>
              <a:t> key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Times New Roman" charset="0"/>
              <a:buNone/>
            </a:pPr>
            <a:r>
              <a:rPr lang="en-GB" altLang="en-US" sz="2000" b="0" kern="0" dirty="0" err="1" smtClean="0">
                <a:ea typeface="ＭＳ Ｐゴシック" charset="-128"/>
              </a:rPr>
              <a:t>KU</a:t>
            </a:r>
            <a:r>
              <a:rPr lang="en-GB" altLang="en-US" sz="2000" b="0" kern="0" baseline="-25000" dirty="0" err="1" smtClean="0">
                <a:ea typeface="ＭＳ Ｐゴシック" charset="-128"/>
              </a:rPr>
              <a:t>a</a:t>
            </a:r>
            <a:r>
              <a:rPr lang="en-GB" altLang="en-US" sz="2000" b="0" kern="0" dirty="0" smtClean="0">
                <a:ea typeface="ＭＳ Ｐゴシック" charset="-128"/>
              </a:rPr>
              <a:t>	A’</a:t>
            </a:r>
            <a:r>
              <a:rPr lang="en-GB" altLang="ja-JP" sz="2000" b="0" kern="0" dirty="0" smtClean="0">
                <a:ea typeface="ＭＳ Ｐゴシック" charset="-128"/>
              </a:rPr>
              <a:t>s </a:t>
            </a:r>
            <a:r>
              <a:rPr lang="en-GB" altLang="ja-JP" sz="2000" b="0" kern="0" dirty="0" err="1" smtClean="0">
                <a:ea typeface="ＭＳ Ｐゴシック" charset="-128"/>
              </a:rPr>
              <a:t>pUblic</a:t>
            </a:r>
            <a:r>
              <a:rPr lang="en-GB" altLang="ja-JP" sz="2000" b="0" kern="0" dirty="0" smtClean="0">
                <a:ea typeface="ＭＳ Ｐゴシック" charset="-128"/>
              </a:rPr>
              <a:t> key</a:t>
            </a:r>
          </a:p>
          <a:p>
            <a:pPr>
              <a:lnSpc>
                <a:spcPct val="140000"/>
              </a:lnSpc>
              <a:buFont typeface="Times New Roman" charset="0"/>
              <a:buNone/>
            </a:pPr>
            <a:endParaRPr lang="en-GB" altLang="en-US" sz="2000" b="0" kern="0" dirty="0" smtClean="0">
              <a:ea typeface="ＭＳ Ｐゴシック" charset="-128"/>
            </a:endParaRPr>
          </a:p>
          <a:p>
            <a:pPr>
              <a:buFont typeface="Times New Roman" charset="0"/>
              <a:buNone/>
            </a:pPr>
            <a:endParaRPr lang="en-GB" altLang="en-US" sz="2000" b="0" kern="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D3A74C-C8F1-CC49-86FD-73D2C213F0FE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Limitations of </a:t>
            </a:r>
            <a:r>
              <a:rPr lang="en-GB" altLang="en-US" dirty="0" smtClean="0">
                <a:ea typeface="ＭＳ Ｐゴシック" charset="-128"/>
              </a:rPr>
              <a:t>Public-key </a:t>
            </a:r>
            <a:r>
              <a:rPr lang="en-GB" altLang="en-US" dirty="0">
                <a:ea typeface="ＭＳ Ｐゴシック" charset="-128"/>
              </a:rPr>
              <a:t>Cryptography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9145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Times New Roman" charset="0"/>
              <a:buNone/>
            </a:pPr>
            <a:r>
              <a:rPr lang="en-GB" altLang="en-US" sz="2600">
                <a:ea typeface="ＭＳ Ｐゴシック" charset="-128"/>
              </a:rPr>
              <a:t>1. Processing speed</a:t>
            </a:r>
          </a:p>
          <a:p>
            <a:pPr lvl="1">
              <a:spcBef>
                <a:spcPct val="40000"/>
              </a:spcBef>
            </a:pPr>
            <a:r>
              <a:rPr lang="en-GB" altLang="en-US" sz="2200">
                <a:ea typeface="ＭＳ Ｐゴシック" charset="-128"/>
              </a:rPr>
              <a:t>Calculations required for public-key algorithms (mainly multiplications) much slower than those of conventional algorithms (permutations &amp; XORs)</a:t>
            </a:r>
          </a:p>
          <a:p>
            <a:pPr lvl="1">
              <a:spcBef>
                <a:spcPct val="40000"/>
              </a:spcBef>
            </a:pPr>
            <a:r>
              <a:rPr lang="en-GB" altLang="en-US" sz="2200">
                <a:ea typeface="ＭＳ Ｐゴシック" charset="-128"/>
              </a:rPr>
              <a:t>Thus public-key methods not suitable for general-purpose encryption/decryption</a:t>
            </a:r>
          </a:p>
          <a:p>
            <a:pPr lvl="1">
              <a:spcBef>
                <a:spcPct val="40000"/>
              </a:spcBef>
            </a:pPr>
            <a:r>
              <a:rPr lang="en-GB" altLang="en-US" sz="2200">
                <a:ea typeface="ＭＳ Ｐゴシック" charset="-128"/>
              </a:rPr>
              <a:t>Instead often just use public-key method to exchange session (secret) key at beginning of session &amp; use session key thereafter</a:t>
            </a:r>
            <a:br>
              <a:rPr lang="en-GB" altLang="en-US" sz="2200">
                <a:ea typeface="ＭＳ Ｐゴシック" charset="-128"/>
              </a:rPr>
            </a:br>
            <a:endParaRPr lang="en-GB" altLang="en-US" sz="2200" b="1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44B1A5-1951-8844-AFE3-A9A2B8DAF184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Limitations of </a:t>
            </a:r>
            <a:r>
              <a:rPr lang="en-GB" altLang="en-US" dirty="0" smtClean="0">
                <a:ea typeface="ＭＳ Ｐゴシック" charset="-128"/>
              </a:rPr>
              <a:t>Public-key </a:t>
            </a:r>
            <a:r>
              <a:rPr lang="en-GB" altLang="en-US" dirty="0">
                <a:ea typeface="ＭＳ Ｐゴシック" charset="-128"/>
              </a:rPr>
              <a:t>Cryptography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23225" cy="5029200"/>
          </a:xfrm>
        </p:spPr>
        <p:txBody>
          <a:bodyPr/>
          <a:lstStyle/>
          <a:p>
            <a:pPr marL="0" indent="0">
              <a:buFont typeface="Times New Roman" charset="0"/>
              <a:buNone/>
              <a:defRPr/>
            </a:pPr>
            <a:r>
              <a:rPr lang="en-GB" altLang="en-US" sz="2600" dirty="0">
                <a:ea typeface="ＭＳ Ｐゴシック" charset="-128"/>
              </a:rPr>
              <a:t>2. Authenticity of public keys (MITM attack)</a:t>
            </a:r>
          </a:p>
          <a:p>
            <a:pPr marL="660400" lvl="1" indent="-304800">
              <a:spcBef>
                <a:spcPct val="35000"/>
              </a:spcBef>
              <a:defRPr/>
            </a:pPr>
            <a:r>
              <a:rPr lang="en-GB" altLang="en-US" sz="2200" dirty="0" smtClean="0">
                <a:ea typeface="ＭＳ Ｐゴシック" charset="-128"/>
              </a:rPr>
              <a:t>Bob’</a:t>
            </a:r>
            <a:r>
              <a:rPr lang="en-GB" altLang="ja-JP" sz="2200" dirty="0" smtClean="0">
                <a:ea typeface="ＭＳ Ｐゴシック" charset="-128"/>
              </a:rPr>
              <a:t>s </a:t>
            </a:r>
            <a:r>
              <a:rPr lang="en-GB" altLang="ja-JP" sz="2200" dirty="0">
                <a:ea typeface="ＭＳ Ｐゴシック" charset="-128"/>
              </a:rPr>
              <a:t>public key is in the public domain and only Bob has the corresponding private key</a:t>
            </a:r>
          </a:p>
          <a:p>
            <a:pPr marL="660400" lvl="1" indent="-304800">
              <a:spcBef>
                <a:spcPct val="35000"/>
              </a:spcBef>
              <a:defRPr/>
            </a:pPr>
            <a:r>
              <a:rPr lang="en-GB" altLang="en-US" sz="2200" dirty="0">
                <a:ea typeface="ＭＳ Ｐゴシック" charset="-128"/>
              </a:rPr>
              <a:t>What happens though if an eavesdropper (Eve) generates another key pair and advertises the public key produced as belonging to Bob?</a:t>
            </a:r>
          </a:p>
          <a:p>
            <a:pPr marL="660400" lvl="1" indent="-304800">
              <a:spcBef>
                <a:spcPct val="35000"/>
              </a:spcBef>
              <a:defRPr/>
            </a:pPr>
            <a:r>
              <a:rPr lang="en-GB" altLang="en-US" sz="2200" dirty="0">
                <a:ea typeface="ＭＳ Ｐゴシック" charset="-128"/>
              </a:rPr>
              <a:t>People then may send messages to Bob using the wrong public key, for which Eve has the corresponding private key.</a:t>
            </a:r>
          </a:p>
          <a:p>
            <a:pPr marL="749300" lvl="1" indent="-393700">
              <a:spcBef>
                <a:spcPct val="35000"/>
              </a:spcBef>
              <a:buFont typeface="Symbol" charset="2"/>
              <a:buChar char="Þ"/>
              <a:tabLst>
                <a:tab pos="711200" algn="l"/>
              </a:tabLst>
              <a:defRPr/>
            </a:pPr>
            <a:r>
              <a:rPr lang="en-GB" altLang="en-US" sz="2200" i="1" dirty="0" smtClean="0">
                <a:ea typeface="ＭＳ Ｐゴシック" charset="-128"/>
              </a:rPr>
              <a:t>Need </a:t>
            </a:r>
            <a:r>
              <a:rPr lang="en-GB" altLang="en-US" sz="2200" i="1" dirty="0">
                <a:ea typeface="ＭＳ Ｐゴシック" charset="-128"/>
              </a:rPr>
              <a:t>to be able to </a:t>
            </a:r>
            <a:r>
              <a:rPr lang="en-GB" altLang="en-US" sz="2200" b="1" i="1" dirty="0">
                <a:ea typeface="ＭＳ Ｐゴシック" charset="-128"/>
              </a:rPr>
              <a:t>trust</a:t>
            </a:r>
            <a:r>
              <a:rPr lang="en-GB" altLang="en-US" sz="2200" i="1" dirty="0">
                <a:ea typeface="ＭＳ Ｐゴシック" charset="-128"/>
              </a:rPr>
              <a:t> that a public </a:t>
            </a:r>
            <a:r>
              <a:rPr lang="en-GB" altLang="en-US" sz="2200" i="1" dirty="0" smtClean="0">
                <a:ea typeface="ＭＳ Ｐゴシック" charset="-128"/>
              </a:rPr>
              <a:t>key belongs </a:t>
            </a:r>
            <a:r>
              <a:rPr lang="en-GB" altLang="en-US" sz="2200" i="1" dirty="0">
                <a:ea typeface="ＭＳ Ｐゴシック" charset="-128"/>
              </a:rPr>
              <a:t>to whom </a:t>
            </a:r>
            <a:r>
              <a:rPr lang="en-GB" altLang="en-US" sz="2200" i="1" dirty="0" smtClean="0">
                <a:ea typeface="ＭＳ Ｐゴシック" charset="-128"/>
              </a:rPr>
              <a:t>it i</a:t>
            </a:r>
            <a:r>
              <a:rPr lang="en-GB" altLang="ja-JP" sz="2200" i="1" dirty="0" smtClean="0">
                <a:ea typeface="ＭＳ Ｐゴシック" charset="-128"/>
              </a:rPr>
              <a:t>s </a:t>
            </a:r>
            <a:r>
              <a:rPr lang="en-GB" altLang="ja-JP" sz="2200" i="1" dirty="0">
                <a:ea typeface="ＭＳ Ｐゴシック" charset="-128"/>
              </a:rPr>
              <a:t>reputed to belong.</a:t>
            </a:r>
            <a:endParaRPr lang="en-GB" altLang="en-US" sz="2200" i="1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203674-94B5-1A43-99B3-22D054EB805E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</p:spPr>
        <p:txBody>
          <a:bodyPr lIns="92075" tIns="46038" rIns="92075" bIns="46038"/>
          <a:lstStyle/>
          <a:p>
            <a:pPr marL="0" indent="0" algn="ctr">
              <a:lnSpc>
                <a:spcPct val="90000"/>
              </a:lnSpc>
              <a:buFont typeface="Times New Roman" charset="0"/>
              <a:buNone/>
              <a:defRPr/>
            </a:pPr>
            <a:r>
              <a:rPr lang="en-GB" sz="4000" dirty="0">
                <a:solidFill>
                  <a:srgbClr val="003399"/>
                </a:solidFill>
                <a:ea typeface="ＭＳ Ｐゴシック" charset="0"/>
                <a:cs typeface="ＭＳ Ｐゴシック" charset="0"/>
              </a:rPr>
              <a:t>Cryptographic strength &amp; cryptanalysis</a:t>
            </a:r>
          </a:p>
          <a:p>
            <a:pPr marL="1077913" indent="-1077913" algn="ctr">
              <a:lnSpc>
                <a:spcPct val="90000"/>
              </a:lnSpc>
              <a:buFont typeface="Times New Roman" charset="0"/>
              <a:buNone/>
              <a:defRPr/>
            </a:pPr>
            <a:endParaRPr lang="en-IE" sz="4000" dirty="0">
              <a:solidFill>
                <a:srgbClr val="003399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3C979C-118A-FF43-B1B5-E343E3C265F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>
                <a:ea typeface="ＭＳ Ｐゴシック" charset="-128"/>
              </a:rPr>
              <a:t>Kerckhoff’s principle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>
                <a:ea typeface="ＭＳ Ｐゴシック" charset="-128"/>
              </a:rPr>
              <a:t>Security should depend on the secrecy of the </a:t>
            </a:r>
            <a:r>
              <a:rPr lang="en-IE" altLang="en-US" b="1" u="sng">
                <a:ea typeface="ＭＳ Ｐゴシック" charset="-128"/>
              </a:rPr>
              <a:t>key</a:t>
            </a:r>
            <a:r>
              <a:rPr lang="en-IE" altLang="en-US">
                <a:ea typeface="ＭＳ Ｐゴシック" charset="-128"/>
              </a:rPr>
              <a:t>, not the secrecy of the algorithm</a:t>
            </a:r>
          </a:p>
          <a:p>
            <a:endParaRPr lang="en-IE" altLang="en-US">
              <a:ea typeface="ＭＳ Ｐゴシック" charset="-128"/>
            </a:endParaRPr>
          </a:p>
          <a:p>
            <a:r>
              <a:rPr lang="en-IE" altLang="en-US" sz="2400">
                <a:ea typeface="ＭＳ Ｐゴシック" charset="-128"/>
              </a:rPr>
              <a:t>Attempts to keep algorithms secret are usually ineffective (they leak out)</a:t>
            </a:r>
          </a:p>
          <a:p>
            <a:r>
              <a:rPr lang="en-IE" altLang="en-US" sz="2400">
                <a:ea typeface="ＭＳ Ｐゴシック" charset="-128"/>
              </a:rPr>
              <a:t>… and counterproductive as review by the wider crypto community allows weaknesses to be found early on, before deployment.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67175-8546-2347-8CA3-E47A1469B376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Cryptanalysis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3000">
                <a:ea typeface="ＭＳ Ｐゴシック" charset="-128"/>
              </a:rPr>
              <a:t>Cryptanalysis is the process of trying to find the plaintext or key</a:t>
            </a:r>
          </a:p>
          <a:p>
            <a:r>
              <a:rPr lang="en-IE" altLang="en-US" sz="3000">
                <a:ea typeface="ＭＳ Ｐゴシック" charset="-128"/>
              </a:rPr>
              <a:t>Two main approaches</a:t>
            </a:r>
          </a:p>
          <a:p>
            <a:pPr lvl="1"/>
            <a:r>
              <a:rPr lang="en-IE" altLang="en-US" sz="2600">
                <a:ea typeface="ＭＳ Ｐゴシック" charset="-128"/>
              </a:rPr>
              <a:t>Brute Force</a:t>
            </a:r>
          </a:p>
          <a:p>
            <a:pPr lvl="2"/>
            <a:r>
              <a:rPr lang="en-IE" altLang="en-US" sz="2100">
                <a:ea typeface="ＭＳ Ｐゴシック" charset="-128"/>
              </a:rPr>
              <a:t>try all possible keys</a:t>
            </a:r>
            <a:endParaRPr lang="en-GB" altLang="en-US" sz="2100">
              <a:ea typeface="ＭＳ Ｐゴシック" charset="-128"/>
            </a:endParaRPr>
          </a:p>
          <a:p>
            <a:pPr lvl="1"/>
            <a:r>
              <a:rPr lang="en-IE" altLang="en-US">
                <a:ea typeface="ＭＳ Ｐゴシック" charset="-128"/>
              </a:rPr>
              <a:t>Exploit weaknesses in the algorithm or key</a:t>
            </a:r>
          </a:p>
          <a:p>
            <a:pPr lvl="2"/>
            <a:r>
              <a:rPr lang="en-IE" altLang="en-US" sz="2100">
                <a:ea typeface="ＭＳ Ｐゴシック" charset="-128"/>
              </a:rPr>
              <a:t>e.g. key generated from password entered by user, where user can enter bad password</a:t>
            </a:r>
            <a:endParaRPr lang="en-GB" altLang="en-US" sz="21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3A1A55-76C5-844D-A3BD-71E2B70C5A67}" type="slidenum">
              <a:rPr lang="en-US" altLang="en-US" sz="120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chemeClr val="tx1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Cryptanalysis: Brute Force Attack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1884363"/>
          </a:xfrm>
        </p:spPr>
        <p:txBody>
          <a:bodyPr/>
          <a:lstStyle/>
          <a:p>
            <a:r>
              <a:rPr lang="en-GB" altLang="en-US">
                <a:ea typeface="ＭＳ Ｐゴシック" charset="-128"/>
              </a:rPr>
              <a:t>Try all possible keys until code is broken</a:t>
            </a:r>
          </a:p>
          <a:p>
            <a:r>
              <a:rPr lang="en-GB" altLang="en-US">
                <a:ea typeface="ＭＳ Ｐゴシック" charset="-128"/>
              </a:rPr>
              <a:t>On average, need to try half of all possible keys</a:t>
            </a:r>
          </a:p>
          <a:p>
            <a:r>
              <a:rPr lang="en-GB" altLang="en-US">
                <a:ea typeface="ＭＳ Ｐゴシック" charset="-128"/>
              </a:rPr>
              <a:t>Infeasible if key length is sufficiently long</a:t>
            </a:r>
          </a:p>
          <a:p>
            <a:pPr>
              <a:buFont typeface="Times New Roman" charset="0"/>
              <a:buNone/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2297113" y="5570538"/>
            <a:ext cx="39401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4161750" indent="-2416175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SzPct val="150000"/>
              <a:buFontTx/>
              <a:buNone/>
            </a:pPr>
            <a:r>
              <a:rPr lang="en-IE" altLang="en-US" sz="2200" b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Age of universe: ~ 10</a:t>
            </a:r>
            <a:r>
              <a:rPr lang="en-IE" altLang="en-US" sz="2200" b="0" baseline="3000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10</a:t>
            </a:r>
            <a:r>
              <a:rPr lang="en-IE" altLang="en-US" sz="2200" b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 years</a:t>
            </a:r>
          </a:p>
        </p:txBody>
      </p:sp>
      <p:sp>
        <p:nvSpPr>
          <p:cNvPr id="75781" name="Rectangle 6"/>
          <p:cNvSpPr>
            <a:spLocks noChangeArrowheads="1"/>
          </p:cNvSpPr>
          <p:nvPr/>
        </p:nvSpPr>
        <p:spPr bwMode="auto">
          <a:xfrm>
            <a:off x="115888" y="6330950"/>
            <a:ext cx="5403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4161750" indent="-2416175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SzPct val="150000"/>
              <a:buFontTx/>
              <a:buNone/>
            </a:pPr>
            <a:r>
              <a:rPr lang="en-IE" altLang="en-US" sz="180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Note:</a:t>
            </a:r>
            <a:r>
              <a:rPr lang="en-IE" altLang="en-US" sz="1800" b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 DES has a 56 bit key; AES key has 128+ bits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0" y="3238500"/>
          <a:ext cx="8039100" cy="206216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38796"/>
                <a:gridCol w="1699521"/>
                <a:gridCol w="2571027"/>
                <a:gridCol w="2529756"/>
              </a:tblGrid>
              <a:tr h="57910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Key size (bits)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No. of keys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Time required at 1 encryption per </a:t>
                      </a:r>
                      <a:r>
                        <a:rPr lang="en-US" sz="1600" i="1" baseline="0" dirty="0" smtClean="0">
                          <a:solidFill>
                            <a:schemeClr val="tx1"/>
                          </a:solidFill>
                        </a:rPr>
                        <a:t>µs</a:t>
                      </a:r>
                      <a:endParaRPr lang="en-US" sz="160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Time required at 10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encryptions per </a:t>
                      </a:r>
                      <a:r>
                        <a:rPr lang="en-US" sz="1600" i="1" baseline="0" dirty="0" smtClean="0">
                          <a:solidFill>
                            <a:schemeClr val="tx1"/>
                          </a:solidFill>
                        </a:rPr>
                        <a:t>µs</a:t>
                      </a:r>
                    </a:p>
                  </a:txBody>
                  <a:tcPr marT="45711" marB="45711"/>
                </a:tc>
              </a:tr>
              <a:tr h="3707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4.3 x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 minutes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 milliseconds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56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7.2 x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1142 years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hours</a:t>
                      </a:r>
                      <a:endParaRPr lang="en-US" sz="1600" dirty="0"/>
                    </a:p>
                  </a:txBody>
                  <a:tcPr marT="45711" marB="45711"/>
                </a:tc>
              </a:tr>
              <a:tr h="3707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128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3.4 x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1600" dirty="0" smtClean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5.4 x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en-US" sz="1600" dirty="0" smtClean="0"/>
                        <a:t> years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5.4 x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en-US" sz="1600" dirty="0" smtClean="0"/>
                        <a:t> years</a:t>
                      </a:r>
                    </a:p>
                  </a:txBody>
                  <a:tcPr marT="45711" marB="45711"/>
                </a:tc>
              </a:tr>
              <a:tr h="3707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168</a:t>
                      </a:r>
                      <a:endParaRPr lang="en-US" sz="16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3.7 x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600" dirty="0" smtClean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5.9 x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en-US" sz="1600" dirty="0" smtClean="0"/>
                        <a:t> years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5.9 x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aseline="300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en-US" sz="1600" dirty="0" smtClean="0"/>
                        <a:t> years</a:t>
                      </a:r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8CF9AB-1861-2D41-B8A0-943F816F286E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Objectives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3663"/>
            <a:ext cx="8039100" cy="4818062"/>
          </a:xfrm>
        </p:spPr>
        <p:txBody>
          <a:bodyPr/>
          <a:lstStyle/>
          <a:p>
            <a:pPr marL="533400" indent="-533400">
              <a:buFont typeface="Verdana" charset="0"/>
              <a:buChar char="&gt;"/>
              <a:defRPr/>
            </a:pPr>
            <a:r>
              <a:rPr lang="en-IE" altLang="en-US" sz="2600" dirty="0">
                <a:ea typeface="ＭＳ Ｐゴシック" charset="-128"/>
              </a:rPr>
              <a:t>Gain understanding of three </a:t>
            </a:r>
            <a:r>
              <a:rPr lang="en-IE" altLang="en-US" sz="2600" dirty="0" smtClean="0">
                <a:ea typeface="ＭＳ Ｐゴシック" charset="-128"/>
              </a:rPr>
              <a:t>main ingredients </a:t>
            </a:r>
            <a:r>
              <a:rPr lang="en-IE" altLang="en-US" sz="2600" dirty="0">
                <a:ea typeface="ＭＳ Ｐゴシック" charset="-128"/>
              </a:rPr>
              <a:t>of most security protocols &amp; products</a:t>
            </a:r>
            <a:endParaRPr lang="en-GB" altLang="en-US" sz="2600" dirty="0">
              <a:ea typeface="ＭＳ Ｐゴシック" charset="-128"/>
            </a:endParaRP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en-GB" altLang="en-US" sz="2200" b="1" dirty="0">
                <a:ea typeface="ＭＳ Ｐゴシック" charset="-128"/>
              </a:rPr>
              <a:t>Symmetric </a:t>
            </a:r>
            <a:r>
              <a:rPr lang="en-GB" altLang="en-US" sz="2200" b="1" dirty="0" smtClean="0">
                <a:ea typeface="ＭＳ Ｐゴシック" charset="-128"/>
              </a:rPr>
              <a:t>encryption</a:t>
            </a:r>
            <a:endParaRPr lang="en-US" altLang="en-US" sz="2200" dirty="0">
              <a:ea typeface="ＭＳ Ｐゴシック" charset="-128"/>
            </a:endParaRP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en-GB" altLang="en-US" sz="2200" b="1" dirty="0" smtClean="0">
                <a:ea typeface="ＭＳ Ｐゴシック" charset="-128"/>
              </a:rPr>
              <a:t>Public-key cryptography </a:t>
            </a: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en-IE" altLang="en-US" sz="2200" b="1" dirty="0" smtClean="0">
                <a:ea typeface="ＭＳ Ｐゴシック" charset="-128"/>
              </a:rPr>
              <a:t>Cryptographic </a:t>
            </a:r>
            <a:r>
              <a:rPr lang="en-IE" altLang="en-US" sz="2200" b="1" dirty="0">
                <a:ea typeface="ＭＳ Ｐゴシック" charset="-128"/>
              </a:rPr>
              <a:t>hash </a:t>
            </a:r>
            <a:r>
              <a:rPr lang="en-IE" altLang="en-US" sz="2200" b="1" dirty="0" smtClean="0">
                <a:ea typeface="ＭＳ Ｐゴシック" charset="-128"/>
              </a:rPr>
              <a:t>functions (next week)</a:t>
            </a:r>
            <a:endParaRPr lang="en-IE" altLang="en-US" sz="2200" b="1" dirty="0" smtClean="0">
              <a:ea typeface="ＭＳ Ｐゴシック" charset="-128"/>
            </a:endParaRP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endParaRPr lang="en-IE" altLang="en-US" b="1" dirty="0" smtClean="0">
              <a:ea typeface="ＭＳ Ｐゴシック" charset="-128"/>
            </a:endParaRPr>
          </a:p>
          <a:p>
            <a:pPr marL="514350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is-IS" altLang="en-US" dirty="0" smtClean="0">
                <a:ea typeface="ＭＳ Ｐゴシック" charset="-128"/>
              </a:rPr>
              <a:t>Learn </a:t>
            </a:r>
            <a:r>
              <a:rPr lang="is-IS" altLang="en-US" dirty="0">
                <a:ea typeface="ＭＳ Ｐゴシック" charset="-128"/>
              </a:rPr>
              <a:t>about </a:t>
            </a:r>
            <a:r>
              <a:rPr lang="is-IS" altLang="en-US" dirty="0" smtClean="0">
                <a:ea typeface="ＭＳ Ｐゴシック" charset="-128"/>
              </a:rPr>
              <a:t>(public) key </a:t>
            </a:r>
            <a:r>
              <a:rPr lang="is-IS" altLang="en-US" dirty="0">
                <a:ea typeface="ＭＳ Ｐゴシック" charset="-128"/>
              </a:rPr>
              <a:t>management </a:t>
            </a:r>
            <a:r>
              <a:rPr lang="is-IS" altLang="en-US" dirty="0" smtClean="0">
                <a:ea typeface="ＭＳ Ｐゴシック" charset="-128"/>
              </a:rPr>
              <a:t>using</a:t>
            </a: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r>
              <a:rPr lang="is-IS" altLang="en-US" sz="2200" b="1" dirty="0" smtClean="0">
                <a:ea typeface="ＭＳ Ｐゴシック" charset="-128"/>
              </a:rPr>
              <a:t>Digital </a:t>
            </a:r>
            <a:r>
              <a:rPr lang="is-IS" altLang="en-US" sz="2200" b="1" dirty="0" smtClean="0">
                <a:ea typeface="ＭＳ Ｐゴシック" charset="-128"/>
              </a:rPr>
              <a:t>certificates (also next week)</a:t>
            </a:r>
            <a:endParaRPr lang="en-GB" altLang="en-US" sz="2200" b="1" dirty="0">
              <a:ea typeface="ＭＳ Ｐゴシック" charset="-128"/>
            </a:endParaRPr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  <a:defRPr/>
            </a:pPr>
            <a:endParaRPr lang="en-IE" altLang="en-US" b="1" dirty="0" smtClean="0"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BE069-AB62-9E47-823B-307E3B3CECF6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  <a:noFill/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000">
                <a:solidFill>
                  <a:srgbClr val="003399"/>
                </a:solidFill>
                <a:ea typeface="ＭＳ Ｐゴシック" charset="-128"/>
              </a:rPr>
              <a:t>Symmetric Block Ciphers</a:t>
            </a:r>
          </a:p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endParaRPr lang="en-IE" altLang="en-US" sz="4000">
              <a:solidFill>
                <a:srgbClr val="003399"/>
              </a:solidFill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43D8D7-36A7-EE41-8B09-0FFD363C3091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57238" y="3721100"/>
            <a:ext cx="3484562" cy="2932113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XOR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2360613"/>
          </a:xfrm>
        </p:spPr>
        <p:txBody>
          <a:bodyPr/>
          <a:lstStyle/>
          <a:p>
            <a:r>
              <a:rPr lang="en-GB" altLang="en-US">
                <a:ea typeface="ＭＳ Ｐゴシック" charset="-128"/>
              </a:rPr>
              <a:t>Modern techniques use bits rather than text letters</a:t>
            </a:r>
          </a:p>
          <a:p>
            <a:r>
              <a:rPr lang="en-GB" altLang="en-US">
                <a:ea typeface="ＭＳ Ｐゴシック" charset="-128"/>
              </a:rPr>
              <a:t>Most transformations use eXclusive OR</a:t>
            </a:r>
          </a:p>
          <a:p>
            <a:r>
              <a:rPr lang="en-GB" altLang="en-US" b="1">
                <a:ea typeface="ＭＳ Ｐゴシック" charset="-128"/>
              </a:rPr>
              <a:t>Revsersibility </a:t>
            </a:r>
            <a:r>
              <a:rPr lang="en-GB" altLang="en-US">
                <a:ea typeface="ＭＳ Ｐゴシック" charset="-128"/>
              </a:rPr>
              <a:t>and</a:t>
            </a:r>
            <a:r>
              <a:rPr lang="en-GB" altLang="en-US" b="1">
                <a:ea typeface="ＭＳ Ｐゴシック" charset="-128"/>
              </a:rPr>
              <a:t> speed</a:t>
            </a:r>
            <a:r>
              <a:rPr lang="en-GB" altLang="en-US">
                <a:ea typeface="ＭＳ Ｐゴシック" charset="-128"/>
              </a:rPr>
              <a:t> are the main benefits of using XOR</a:t>
            </a:r>
            <a:endParaRPr lang="en-GB" altLang="en-US" b="1">
              <a:ea typeface="ＭＳ Ｐゴシック" charset="-128"/>
            </a:endParaRPr>
          </a:p>
        </p:txBody>
      </p:sp>
      <p:graphicFrame>
        <p:nvGraphicFramePr>
          <p:cNvPr id="2120709" name="Group 5"/>
          <p:cNvGraphicFramePr>
            <a:graphicFrameLocks noGrp="1"/>
          </p:cNvGraphicFramePr>
          <p:nvPr/>
        </p:nvGraphicFramePr>
        <p:xfrm>
          <a:off x="1265238" y="4364038"/>
          <a:ext cx="2471737" cy="2057401"/>
        </p:xfrm>
        <a:graphic>
          <a:graphicData uri="http://schemas.openxmlformats.org/drawingml/2006/table">
            <a:tbl>
              <a:tblPr/>
              <a:tblGrid>
                <a:gridCol w="601662"/>
                <a:gridCol w="735013"/>
                <a:gridCol w="1135062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 </a:t>
                      </a: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  <a:sym typeface="Symbol" charset="2"/>
                        </a:rPr>
                        <a:t></a:t>
                      </a:r>
                      <a:r>
                        <a:rPr kumimoji="0" lang="en-IE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  <a:sym typeface="Symbol" charset="2"/>
                        </a:rPr>
                        <a:t> B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5000"/>
                        <a:buFont typeface="Times New Roman" charset="0"/>
                        <a:defRPr sz="24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5000"/>
                        <a:buFont typeface="Times New Roman" charset="0"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43" name="Rectangle 35"/>
          <p:cNvSpPr>
            <a:spLocks noChangeArrowheads="1"/>
          </p:cNvSpPr>
          <p:nvPr/>
        </p:nvSpPr>
        <p:spPr bwMode="auto">
          <a:xfrm>
            <a:off x="4856163" y="3736975"/>
            <a:ext cx="3187700" cy="1981200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>
                <a:schemeClr val="bg2"/>
              </a:buClr>
              <a:buSzPct val="70000"/>
              <a:buFont typeface="Wingdings" charset="2"/>
              <a:buNone/>
            </a:pPr>
            <a:r>
              <a:rPr lang="en-IE" altLang="en-US" sz="3100" b="0" i="1">
                <a:solidFill>
                  <a:schemeClr val="tx1"/>
                </a:solidFill>
              </a:rPr>
              <a:t>XOR properties:</a:t>
            </a:r>
          </a:p>
          <a:p>
            <a:pPr lvl="1" eaLnBrk="1" hangingPunct="1">
              <a:buClr>
                <a:schemeClr val="bg2"/>
              </a:buClr>
              <a:buSzPct val="70000"/>
              <a:buFont typeface="Wingdings" charset="2"/>
              <a:buNone/>
            </a:pPr>
            <a:r>
              <a:rPr lang="en-IE" altLang="en-US" sz="2300" b="0">
                <a:solidFill>
                  <a:schemeClr val="tx1"/>
                </a:solidFill>
              </a:rPr>
              <a:t>A </a:t>
            </a:r>
            <a:r>
              <a:rPr lang="en-IE" altLang="en-US" sz="2300" b="0">
                <a:solidFill>
                  <a:schemeClr val="tx1"/>
                </a:solidFill>
                <a:sym typeface="Symbol" charset="2"/>
              </a:rPr>
              <a:t> A = 0</a:t>
            </a:r>
          </a:p>
          <a:p>
            <a:pPr lvl="1" eaLnBrk="1" hangingPunct="1">
              <a:buClr>
                <a:schemeClr val="bg2"/>
              </a:buClr>
              <a:buSzPct val="70000"/>
              <a:buFont typeface="Wingdings" charset="2"/>
              <a:buNone/>
            </a:pPr>
            <a:r>
              <a:rPr lang="en-IE" altLang="en-US" sz="2300" b="0">
                <a:solidFill>
                  <a:schemeClr val="tx1"/>
                </a:solidFill>
              </a:rPr>
              <a:t>A </a:t>
            </a:r>
            <a:r>
              <a:rPr lang="en-IE" altLang="en-US" sz="2300" b="0">
                <a:solidFill>
                  <a:schemeClr val="tx1"/>
                </a:solidFill>
                <a:sym typeface="Symbol" charset="2"/>
              </a:rPr>
              <a:t> 0 = A</a:t>
            </a:r>
          </a:p>
          <a:p>
            <a:pPr lvl="1" eaLnBrk="1" hangingPunct="1">
              <a:buClr>
                <a:schemeClr val="bg2"/>
              </a:buClr>
              <a:buSzPct val="70000"/>
              <a:buFont typeface="Wingdings" charset="2"/>
              <a:buNone/>
            </a:pPr>
            <a:r>
              <a:rPr lang="en-IE" altLang="en-US" sz="2300" b="0">
                <a:solidFill>
                  <a:schemeClr val="tx1"/>
                </a:solidFill>
              </a:rPr>
              <a:t>(A </a:t>
            </a:r>
            <a:r>
              <a:rPr lang="en-IE" altLang="en-US" sz="2300" b="0">
                <a:solidFill>
                  <a:schemeClr val="tx1"/>
                </a:solidFill>
                <a:sym typeface="Symbol" charset="2"/>
              </a:rPr>
              <a:t> B)  B = </a:t>
            </a:r>
            <a:r>
              <a:rPr lang="en-IE" altLang="en-US" sz="2300" b="0">
                <a:solidFill>
                  <a:schemeClr val="tx1"/>
                </a:solidFill>
              </a:rPr>
              <a:t>A</a:t>
            </a:r>
            <a:endParaRPr lang="en-GB" altLang="en-US" sz="2300" b="0">
              <a:solidFill>
                <a:schemeClr val="tx1"/>
              </a:solidFill>
              <a:sym typeface="Symbol" charset="2"/>
            </a:endParaRPr>
          </a:p>
        </p:txBody>
      </p:sp>
      <p:sp>
        <p:nvSpPr>
          <p:cNvPr id="81944" name="Text Box 36"/>
          <p:cNvSpPr txBox="1">
            <a:spLocks noChangeArrowheads="1"/>
          </p:cNvSpPr>
          <p:nvPr/>
        </p:nvSpPr>
        <p:spPr bwMode="auto">
          <a:xfrm>
            <a:off x="835025" y="3800475"/>
            <a:ext cx="334168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3100" b="0" i="1">
                <a:solidFill>
                  <a:schemeClr val="tx1"/>
                </a:solidFill>
              </a:rPr>
              <a:t>XOR truth table:</a:t>
            </a:r>
            <a:endParaRPr lang="en-GB" altLang="en-US" sz="3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CD5230-1D33-0345-88EF-192E449499E6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Block Cipher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128000" cy="5105400"/>
          </a:xfrm>
        </p:spPr>
        <p:txBody>
          <a:bodyPr/>
          <a:lstStyle/>
          <a:p>
            <a:r>
              <a:rPr lang="en-IE" altLang="en-US" sz="2600">
                <a:ea typeface="ＭＳ Ｐゴシック" charset="-128"/>
              </a:rPr>
              <a:t>A </a:t>
            </a:r>
            <a:r>
              <a:rPr lang="en-IE" altLang="en-US" sz="2600" u="sng">
                <a:ea typeface="ＭＳ Ｐゴシック" charset="-128"/>
              </a:rPr>
              <a:t>block cipher </a:t>
            </a:r>
            <a:r>
              <a:rPr lang="en-IE" altLang="en-US" sz="2600">
                <a:ea typeface="ＭＳ Ｐゴシック" charset="-128"/>
              </a:rPr>
              <a:t>divides the plaintext into fixed-sixed blocks and transforms each block into a corresponding block of ciphertext</a:t>
            </a:r>
          </a:p>
          <a:p>
            <a:r>
              <a:rPr lang="en-IE" altLang="en-US" sz="2600" u="sng">
                <a:ea typeface="ＭＳ Ｐゴシック" charset="-128"/>
              </a:rPr>
              <a:t>Padding</a:t>
            </a:r>
            <a:r>
              <a:rPr lang="en-IE" altLang="en-US" sz="2600">
                <a:ea typeface="ＭＳ Ｐゴシック" charset="-128"/>
              </a:rPr>
              <a:t> is required where the plaintext size is not an integer multiple of the block size</a:t>
            </a:r>
          </a:p>
          <a:p>
            <a:r>
              <a:rPr lang="en-IE" altLang="en-US" sz="2600">
                <a:ea typeface="ＭＳ Ｐゴシック" charset="-128"/>
              </a:rPr>
              <a:t>Iterated block ciphers are based on a number of </a:t>
            </a:r>
            <a:r>
              <a:rPr lang="en-IE" altLang="en-US" sz="2600" u="sng">
                <a:ea typeface="ＭＳ Ｐゴシック" charset="-128"/>
              </a:rPr>
              <a:t>rounds</a:t>
            </a:r>
            <a:r>
              <a:rPr lang="en-IE" altLang="en-US" sz="2600">
                <a:ea typeface="ＭＳ Ｐゴシック" charset="-128"/>
              </a:rPr>
              <a:t> where a </a:t>
            </a:r>
            <a:r>
              <a:rPr lang="en-IE" altLang="en-US" sz="2600" u="sng">
                <a:ea typeface="ＭＳ Ｐゴシック" charset="-128"/>
              </a:rPr>
              <a:t>round function </a:t>
            </a:r>
            <a:r>
              <a:rPr lang="en-IE" altLang="en-US" sz="2600">
                <a:ea typeface="ＭＳ Ｐゴシック" charset="-128"/>
              </a:rPr>
              <a:t>is applied at each round.</a:t>
            </a:r>
          </a:p>
          <a:p>
            <a:r>
              <a:rPr lang="en-IE" altLang="en-US" sz="2600">
                <a:ea typeface="ＭＳ Ｐゴシック" charset="-128"/>
              </a:rPr>
              <a:t>The round function usually takes a </a:t>
            </a:r>
            <a:r>
              <a:rPr lang="en-IE" altLang="en-US" sz="2600" u="sng">
                <a:ea typeface="ＭＳ Ｐゴシック" charset="-128"/>
              </a:rPr>
              <a:t>round key </a:t>
            </a:r>
            <a:r>
              <a:rPr lang="en-IE" altLang="en-US" sz="2600">
                <a:ea typeface="ＭＳ Ｐゴシック" charset="-128"/>
              </a:rPr>
              <a:t>as one of its inputs.</a:t>
            </a:r>
          </a:p>
          <a:p>
            <a:pPr lvl="1"/>
            <a:r>
              <a:rPr lang="en-IE" altLang="en-US" sz="2200">
                <a:ea typeface="ＭＳ Ｐゴシック" charset="-128"/>
              </a:rPr>
              <a:t>Each round key based on bits extracted from the key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76ED4-47A8-E14A-BBF3-5FBF52777773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charset="-128"/>
              </a:rPr>
              <a:t>Block Cipher </a:t>
            </a:r>
            <a:r>
              <a:rPr lang="mr-IN" altLang="en-US" dirty="0" smtClean="0">
                <a:ea typeface="ＭＳ Ｐゴシック" charset="-128"/>
              </a:rPr>
              <a:t>–</a:t>
            </a:r>
            <a:r>
              <a:rPr lang="en-GB" altLang="en-US" dirty="0" smtClean="0">
                <a:ea typeface="ＭＳ Ｐゴシック" charset="-128"/>
              </a:rPr>
              <a:t> modes of operation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charset="-128"/>
              </a:rPr>
              <a:t>Electronic Codebook (ECB) mode</a:t>
            </a:r>
            <a:endParaRPr lang="en-GB" altLang="en-US" dirty="0">
              <a:ea typeface="ＭＳ Ｐゴシック" charset="-128"/>
            </a:endParaRPr>
          </a:p>
          <a:p>
            <a:pPr lvl="1"/>
            <a:r>
              <a:rPr lang="en-GB" altLang="en-US" sz="2000" dirty="0" smtClean="0">
                <a:ea typeface="ＭＳ Ｐゴシック" charset="-128"/>
              </a:rPr>
              <a:t>Each block treated independently. </a:t>
            </a:r>
          </a:p>
          <a:p>
            <a:pPr lvl="1"/>
            <a:r>
              <a:rPr lang="en-GB" altLang="en-US" sz="2000" dirty="0" smtClean="0">
                <a:ea typeface="ＭＳ Ｐゴシック" charset="-128"/>
              </a:rPr>
              <a:t>Insecure, as repeated plaintext blocks map to repeated </a:t>
            </a:r>
            <a:r>
              <a:rPr lang="en-GB" altLang="en-US" sz="2000" dirty="0" err="1" smtClean="0">
                <a:ea typeface="ＭＳ Ｐゴシック" charset="-128"/>
              </a:rPr>
              <a:t>ciphertext</a:t>
            </a:r>
            <a:r>
              <a:rPr lang="en-GB" altLang="en-US" sz="2000" dirty="0" smtClean="0">
                <a:ea typeface="ＭＳ Ｐゴシック" charset="-128"/>
              </a:rPr>
              <a:t> blocks</a:t>
            </a:r>
          </a:p>
          <a:p>
            <a:pPr lvl="1"/>
            <a:endParaRPr lang="en-GB" altLang="en-US" sz="2000" dirty="0">
              <a:ea typeface="ＭＳ Ｐゴシック" charset="-128"/>
            </a:endParaRPr>
          </a:p>
          <a:p>
            <a:r>
              <a:rPr lang="en-GB" altLang="en-US" dirty="0" smtClean="0">
                <a:ea typeface="ＭＳ Ｐゴシック" charset="-128"/>
              </a:rPr>
              <a:t>Cipher Block Chaining (CBC) mode</a:t>
            </a:r>
            <a:endParaRPr lang="en-GB" altLang="en-US" dirty="0">
              <a:ea typeface="ＭＳ Ｐゴシック" charset="-128"/>
            </a:endParaRPr>
          </a:p>
          <a:p>
            <a:pPr lvl="1"/>
            <a:r>
              <a:rPr lang="en-GB" altLang="en-US" sz="2000" dirty="0" smtClean="0">
                <a:ea typeface="ＭＳ Ｐゴシック" charset="-128"/>
              </a:rPr>
              <a:t>Each plaintext block </a:t>
            </a:r>
            <a:r>
              <a:rPr lang="en-GB" altLang="en-US" sz="2000" dirty="0" err="1" smtClean="0">
                <a:ea typeface="ＭＳ Ｐゴシック" charset="-128"/>
              </a:rPr>
              <a:t>XORed</a:t>
            </a:r>
            <a:r>
              <a:rPr lang="en-GB" altLang="en-US" sz="2000" dirty="0" smtClean="0">
                <a:ea typeface="ＭＳ Ｐゴシック" charset="-128"/>
              </a:rPr>
              <a:t> with previous </a:t>
            </a:r>
            <a:r>
              <a:rPr lang="en-GB" altLang="en-US" sz="2000" dirty="0" err="1" smtClean="0">
                <a:ea typeface="ＭＳ Ｐゴシック" charset="-128"/>
              </a:rPr>
              <a:t>ciphertext</a:t>
            </a:r>
            <a:r>
              <a:rPr lang="en-GB" altLang="en-US" sz="2000" dirty="0" smtClean="0">
                <a:ea typeface="ＭＳ Ｐゴシック" charset="-128"/>
              </a:rPr>
              <a:t> block before encryption</a:t>
            </a:r>
          </a:p>
          <a:p>
            <a:pPr lvl="1"/>
            <a:endParaRPr lang="en-GB" altLang="en-US" sz="2000" dirty="0">
              <a:ea typeface="ＭＳ Ｐゴシック" charset="-128"/>
            </a:endParaRPr>
          </a:p>
          <a:p>
            <a:r>
              <a:rPr lang="en-GB" altLang="en-US" dirty="0" smtClean="0">
                <a:ea typeface="ＭＳ Ｐゴシック" charset="-128"/>
              </a:rPr>
              <a:t>Counter (CTR) mode</a:t>
            </a:r>
            <a:endParaRPr lang="en-GB" altLang="en-US" dirty="0">
              <a:ea typeface="ＭＳ Ｐゴシック" charset="-128"/>
            </a:endParaRPr>
          </a:p>
          <a:p>
            <a:pPr lvl="1"/>
            <a:r>
              <a:rPr lang="en-GB" altLang="en-US" sz="2000" dirty="0" smtClean="0">
                <a:ea typeface="ＭＳ Ｐゴシック" charset="-128"/>
              </a:rPr>
              <a:t>For each plaintext block encrypt a counter and XOR the result with the plaintext block. Increment the counter for the next block</a:t>
            </a:r>
            <a:endParaRPr lang="en-GB" alt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43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1833"/>
            <a:ext cx="2243667" cy="910167"/>
          </a:xfrm>
        </p:spPr>
        <p:txBody>
          <a:bodyPr/>
          <a:lstStyle/>
          <a:p>
            <a:pPr algn="ctr">
              <a:defRPr/>
            </a:pPr>
            <a:r>
              <a:rPr lang="en-GB" altLang="en-US" sz="2600" kern="1200" dirty="0" smtClean="0">
                <a:solidFill>
                  <a:srgbClr val="006600"/>
                </a:solidFill>
                <a:ea typeface="ヒラギノ角ゴ Pro W3" charset="-128"/>
                <a:cs typeface="+mn-cs"/>
              </a:rPr>
              <a:t>Electronic Codebook Mode (ECB) Encryption</a:t>
            </a:r>
            <a:endParaRPr lang="en-GB" altLang="en-US" sz="2600" kern="1200" dirty="0">
              <a:solidFill>
                <a:srgbClr val="006600"/>
              </a:solidFill>
              <a:ea typeface="ヒラギノ角ゴ Pro W3" charset="-128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4435122"/>
            <a:ext cx="22436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GB" altLang="en-US" sz="2600" b="0" kern="1200" dirty="0" smtClean="0">
                <a:solidFill>
                  <a:srgbClr val="006600"/>
                </a:solidFill>
                <a:ea typeface="ヒラギノ角ゴ Pro W3" charset="-128"/>
                <a:cs typeface="+mn-cs"/>
              </a:rPr>
              <a:t>ECB </a:t>
            </a:r>
            <a:r>
              <a:rPr lang="en-GB" altLang="en-US" sz="2600" b="0" dirty="0" smtClean="0">
                <a:solidFill>
                  <a:srgbClr val="006600"/>
                </a:solidFill>
                <a:ea typeface="ヒラギノ角ゴ Pro W3" charset="-128"/>
                <a:cs typeface="+mn-cs"/>
              </a:rPr>
              <a:t>De</a:t>
            </a:r>
            <a:r>
              <a:rPr lang="en-GB" altLang="en-US" sz="2600" b="0" kern="1200" dirty="0" smtClean="0">
                <a:solidFill>
                  <a:srgbClr val="006600"/>
                </a:solidFill>
                <a:ea typeface="ヒラギノ角ゴ Pro W3" charset="-128"/>
                <a:cs typeface="+mn-cs"/>
              </a:rPr>
              <a:t>cryption</a:t>
            </a:r>
            <a:endParaRPr lang="en-GB" altLang="en-US" sz="2600" b="0" kern="1200" dirty="0">
              <a:solidFill>
                <a:srgbClr val="006600"/>
              </a:solidFill>
              <a:ea typeface="ヒラギノ角ゴ Pro W3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58" y="206486"/>
            <a:ext cx="6307476" cy="3321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86" y="3273778"/>
            <a:ext cx="6319009" cy="32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9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B9C375-3014-5B49-BBE7-648D5B85BC8F}" type="slidenum">
              <a:rPr lang="en-US" altLang="en-US" sz="120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chemeClr val="tx1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Comparing CBC with ECB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0"/>
            <a:ext cx="8442325" cy="977900"/>
          </a:xfrm>
        </p:spPr>
        <p:txBody>
          <a:bodyPr/>
          <a:lstStyle/>
          <a:p>
            <a:pPr marL="355600" indent="-355600"/>
            <a:r>
              <a:rPr lang="en-GB" altLang="en-US">
                <a:ea typeface="ＭＳ Ｐゴシック" charset="-128"/>
              </a:rPr>
              <a:t>Codebooks are a problem as patterns in the plaintext may remain in the ciphertext</a:t>
            </a:r>
          </a:p>
          <a:p>
            <a:pPr marL="355600" indent="-355600">
              <a:buFont typeface="Times New Roman" charset="0"/>
              <a:buNone/>
            </a:pPr>
            <a:endParaRPr lang="en-IE" altLang="en-US">
              <a:ea typeface="ＭＳ Ｐゴシック" charset="-128"/>
            </a:endParaRPr>
          </a:p>
        </p:txBody>
      </p:sp>
      <p:pic>
        <p:nvPicPr>
          <p:cNvPr id="90116" name="Picture 4" descr="windows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784475"/>
            <a:ext cx="21590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5" descr="windows_logo_ec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84475"/>
            <a:ext cx="21605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6" descr="windows_logo_cbc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84475"/>
            <a:ext cx="21590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9" name="TextBox 9"/>
          <p:cNvSpPr txBox="1">
            <a:spLocks noChangeArrowheads="1"/>
          </p:cNvSpPr>
          <p:nvPr/>
        </p:nvSpPr>
        <p:spPr bwMode="auto">
          <a:xfrm>
            <a:off x="820738" y="4987925"/>
            <a:ext cx="2159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900" b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Plaintext</a:t>
            </a:r>
          </a:p>
        </p:txBody>
      </p:sp>
      <p:sp>
        <p:nvSpPr>
          <p:cNvPr id="90120" name="TextBox 10"/>
          <p:cNvSpPr txBox="1">
            <a:spLocks noChangeArrowheads="1"/>
          </p:cNvSpPr>
          <p:nvPr/>
        </p:nvSpPr>
        <p:spPr bwMode="auto">
          <a:xfrm>
            <a:off x="3222625" y="4987925"/>
            <a:ext cx="2159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900" b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Ciphertext (ECB)</a:t>
            </a:r>
          </a:p>
        </p:txBody>
      </p:sp>
      <p:sp>
        <p:nvSpPr>
          <p:cNvPr id="90121" name="TextBox 11"/>
          <p:cNvSpPr txBox="1">
            <a:spLocks noChangeArrowheads="1"/>
          </p:cNvSpPr>
          <p:nvPr/>
        </p:nvSpPr>
        <p:spPr bwMode="auto">
          <a:xfrm>
            <a:off x="5616575" y="4987925"/>
            <a:ext cx="2159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900" b="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t>Ciphertext (CBC)</a:t>
            </a:r>
          </a:p>
        </p:txBody>
      </p:sp>
      <p:sp>
        <p:nvSpPr>
          <p:cNvPr id="90122" name="TextBox 12"/>
          <p:cNvSpPr txBox="1">
            <a:spLocks noChangeArrowheads="1"/>
          </p:cNvSpPr>
          <p:nvPr/>
        </p:nvSpPr>
        <p:spPr bwMode="auto">
          <a:xfrm>
            <a:off x="6062663" y="5851525"/>
            <a:ext cx="294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i="1">
                <a:solidFill>
                  <a:schemeClr val="tx1"/>
                </a:solidFill>
                <a:latin typeface="Times New Roman" charset="0"/>
                <a:ea typeface="ヒラギノ角ゴ Pro W3" charset="-128"/>
                <a:cs typeface="ヒラギノ角ゴ Pro W3" charset="-128"/>
              </a:rPr>
              <a:t>Source: msdn.microsoft.com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FD5E9-BF9C-464B-B187-C0DD21ABE2F1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DES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140700" cy="5105400"/>
          </a:xfrm>
        </p:spPr>
        <p:txBody>
          <a:bodyPr/>
          <a:lstStyle/>
          <a:p>
            <a:r>
              <a:rPr lang="en-GB" altLang="en-US" sz="2400" dirty="0">
                <a:ea typeface="ＭＳ Ｐゴシック" charset="-128"/>
              </a:rPr>
              <a:t>Data Encryption Standard (1976)</a:t>
            </a:r>
          </a:p>
          <a:p>
            <a:r>
              <a:rPr lang="en-GB" altLang="en-US" sz="2400" dirty="0">
                <a:ea typeface="ＭＳ Ｐゴシック" charset="-128"/>
              </a:rPr>
              <a:t>Block size: 64 bits</a:t>
            </a:r>
          </a:p>
          <a:p>
            <a:r>
              <a:rPr lang="en-GB" altLang="en-US" sz="2400" dirty="0">
                <a:ea typeface="ＭＳ Ｐゴシック" charset="-128"/>
              </a:rPr>
              <a:t>Key size: 56 bits</a:t>
            </a:r>
          </a:p>
          <a:p>
            <a:r>
              <a:rPr lang="en-GB" altLang="en-US" sz="2400" dirty="0">
                <a:ea typeface="ＭＳ Ｐゴシック" charset="-128"/>
              </a:rPr>
              <a:t>No. of rounds: 16</a:t>
            </a:r>
          </a:p>
          <a:p>
            <a:r>
              <a:rPr lang="en-GB" altLang="en-US" sz="2400" dirty="0">
                <a:ea typeface="ＭＳ Ｐゴシック" charset="-128"/>
              </a:rPr>
              <a:t>Based on design by Horst </a:t>
            </a:r>
            <a:r>
              <a:rPr lang="en-GB" altLang="en-US" sz="2400" dirty="0" err="1">
                <a:ea typeface="ＭＳ Ｐゴシック" charset="-128"/>
              </a:rPr>
              <a:t>Feistel</a:t>
            </a:r>
            <a:r>
              <a:rPr lang="en-GB" altLang="en-US" sz="2400" dirty="0">
                <a:ea typeface="ＭＳ Ｐゴシック" charset="-128"/>
              </a:rPr>
              <a:t>, IBM</a:t>
            </a:r>
          </a:p>
          <a:p>
            <a:pPr lvl="1"/>
            <a:r>
              <a:rPr lang="en-GB" altLang="en-US" sz="2000" dirty="0">
                <a:ea typeface="ＭＳ Ｐゴシック" charset="-128"/>
              </a:rPr>
              <a:t>Chosen by NBS (now called NIST), US national standards body</a:t>
            </a:r>
          </a:p>
          <a:p>
            <a:pPr lvl="1"/>
            <a:r>
              <a:rPr lang="en-GB" altLang="en-US" sz="2000" dirty="0">
                <a:ea typeface="ＭＳ Ｐゴシック" charset="-128"/>
              </a:rPr>
              <a:t>Influenced by NSA</a:t>
            </a:r>
          </a:p>
          <a:p>
            <a:r>
              <a:rPr lang="en-GB" altLang="en-US" sz="2400" dirty="0">
                <a:ea typeface="ＭＳ Ｐゴシック" charset="-128"/>
              </a:rPr>
              <a:t>Very influential algorithm</a:t>
            </a:r>
          </a:p>
          <a:p>
            <a:r>
              <a:rPr lang="en-GB" altLang="en-US" sz="2400" dirty="0">
                <a:ea typeface="ＭＳ Ｐゴシック" charset="-128"/>
              </a:rPr>
              <a:t>Now obsolete, but lives on in Triple DES (3DES)</a:t>
            </a:r>
          </a:p>
          <a:p>
            <a:endParaRPr lang="en-GB" altLang="en-US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B35C7-ACCA-7C45-9C2D-39CEA8A2A39A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AES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>
                <a:ea typeface="ＭＳ Ｐゴシック" charset="-128"/>
              </a:rPr>
              <a:t>Advanced Encryption Standard (2001)</a:t>
            </a:r>
          </a:p>
          <a:p>
            <a:r>
              <a:rPr lang="en-GB" altLang="en-US" sz="2400">
                <a:ea typeface="ＭＳ Ｐゴシック" charset="-128"/>
              </a:rPr>
              <a:t>Chosen by design competition</a:t>
            </a:r>
          </a:p>
          <a:p>
            <a:pPr lvl="1"/>
            <a:r>
              <a:rPr lang="en-GB" altLang="en-US" sz="2000">
                <a:ea typeface="ＭＳ Ｐゴシック" charset="-128"/>
              </a:rPr>
              <a:t>Organised by NIST (US National Standards Inst.)</a:t>
            </a:r>
          </a:p>
          <a:p>
            <a:pPr lvl="1"/>
            <a:r>
              <a:rPr lang="en-GB" altLang="en-US" sz="2000">
                <a:ea typeface="ＭＳ Ｐゴシック" charset="-128"/>
              </a:rPr>
              <a:t>Winner: Rijndael (Belgium)</a:t>
            </a:r>
          </a:p>
          <a:p>
            <a:r>
              <a:rPr lang="en-GB" altLang="en-US" sz="2400">
                <a:ea typeface="ＭＳ Ｐゴシック" charset="-128"/>
              </a:rPr>
              <a:t>Block size: 128 bits</a:t>
            </a:r>
          </a:p>
          <a:p>
            <a:r>
              <a:rPr lang="en-GB" altLang="en-US" sz="2400">
                <a:ea typeface="ＭＳ Ｐゴシック" charset="-128"/>
              </a:rPr>
              <a:t>Key sizes: 128, 192, 256</a:t>
            </a:r>
          </a:p>
          <a:p>
            <a:r>
              <a:rPr lang="en-GB" altLang="en-US" sz="2400">
                <a:ea typeface="ＭＳ Ｐゴシック" charset="-128"/>
              </a:rPr>
              <a:t>Relatively small memory requirement</a:t>
            </a:r>
          </a:p>
          <a:p>
            <a:r>
              <a:rPr lang="en-GB" altLang="en-US" sz="2400">
                <a:ea typeface="ＭＳ Ｐゴシック" charset="-128"/>
              </a:rPr>
              <a:t>Suitable for variety of hardware and software architectures</a:t>
            </a:r>
          </a:p>
          <a:p>
            <a:r>
              <a:rPr lang="en-GB" altLang="en-US" sz="2400">
                <a:ea typeface="ＭＳ Ｐゴシック" charset="-128"/>
              </a:rPr>
              <a:t>Royalty-free</a:t>
            </a:r>
          </a:p>
          <a:p>
            <a:r>
              <a:rPr lang="en-GB" altLang="en-US" sz="2400">
                <a:ea typeface="ＭＳ Ｐゴシック" charset="-128"/>
              </a:rPr>
              <a:t>Considered secure</a:t>
            </a:r>
          </a:p>
          <a:p>
            <a:r>
              <a:rPr lang="en-GB" altLang="en-US" sz="2400" u="sng">
                <a:ea typeface="ＭＳ Ｐゴシック" charset="-128"/>
              </a:rPr>
              <a:t>Very</a:t>
            </a:r>
            <a:r>
              <a:rPr lang="en-GB" altLang="en-US" sz="2400">
                <a:ea typeface="ＭＳ Ｐゴシック" charset="-128"/>
              </a:rPr>
              <a:t> widely used</a:t>
            </a:r>
          </a:p>
          <a:p>
            <a:endParaRPr lang="en-GB" altLang="en-US" sz="24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D348EC-2B32-3847-886D-A2B0A03ED6FF}" type="slidenum">
              <a:rPr lang="en-US" altLang="en-US" sz="120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chemeClr val="tx1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AES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416050"/>
            <a:ext cx="8147050" cy="5108575"/>
          </a:xfrm>
        </p:spPr>
        <p:txBody>
          <a:bodyPr/>
          <a:lstStyle/>
          <a:p>
            <a:r>
              <a:rPr lang="en-GB" altLang="en-US" sz="2400" dirty="0">
                <a:ea typeface="ＭＳ Ｐゴシック" charset="-128"/>
              </a:rPr>
              <a:t>You can find </a:t>
            </a:r>
            <a:r>
              <a:rPr lang="en-GB" altLang="en-US" sz="2400" dirty="0" smtClean="0">
                <a:ea typeface="ＭＳ Ｐゴシック" charset="-128"/>
              </a:rPr>
              <a:t>a nice AES </a:t>
            </a:r>
            <a:r>
              <a:rPr lang="en-GB" altLang="en-US" sz="2400" dirty="0">
                <a:ea typeface="ＭＳ Ｐゴシック" charset="-128"/>
              </a:rPr>
              <a:t>animation here:</a:t>
            </a:r>
          </a:p>
          <a:p>
            <a:pPr>
              <a:buFont typeface="Times New Roman" charset="0"/>
              <a:buNone/>
            </a:pPr>
            <a:endParaRPr lang="en-GB" altLang="en-US" sz="2400" dirty="0">
              <a:ea typeface="ＭＳ Ｐゴシック" charset="-128"/>
            </a:endParaRPr>
          </a:p>
          <a:p>
            <a:pPr>
              <a:buFont typeface="Times New Roman" charset="0"/>
              <a:buNone/>
            </a:pPr>
            <a:r>
              <a:rPr lang="en-US" altLang="en-US" sz="2000" dirty="0">
                <a:ea typeface="ＭＳ Ｐゴシック" charset="-128"/>
              </a:rPr>
              <a:t>	</a:t>
            </a:r>
            <a:r>
              <a:rPr lang="en-US" altLang="en-US" sz="2000" b="1" dirty="0">
                <a:solidFill>
                  <a:schemeClr val="tx1"/>
                </a:solidFill>
                <a:ea typeface="ＭＳ Ｐゴシック" charset="-128"/>
              </a:rPr>
              <a:t>http://</a:t>
            </a:r>
            <a:r>
              <a:rPr lang="en-US" altLang="en-US" sz="2000" b="1" dirty="0" err="1">
                <a:solidFill>
                  <a:schemeClr val="tx1"/>
                </a:solidFill>
                <a:ea typeface="ＭＳ Ｐゴシック" charset="-128"/>
              </a:rPr>
              <a:t>www.securityfit.cz</a:t>
            </a:r>
            <a:r>
              <a:rPr lang="en-US" altLang="en-US" sz="2000" b="1" dirty="0">
                <a:solidFill>
                  <a:schemeClr val="tx1"/>
                </a:solidFill>
                <a:ea typeface="ＭＳ Ｐゴシック" charset="-128"/>
              </a:rPr>
              <a:t>/download/</a:t>
            </a:r>
            <a:r>
              <a:rPr lang="en-US" altLang="en-US" sz="2000" b="1" dirty="0" err="1">
                <a:solidFill>
                  <a:schemeClr val="tx1"/>
                </a:solidFill>
                <a:ea typeface="ＭＳ Ｐゴシック" charset="-128"/>
              </a:rPr>
              <a:t>kib</a:t>
            </a:r>
            <a:r>
              <a:rPr lang="en-US" altLang="en-US" sz="2000" b="1" dirty="0">
                <a:solidFill>
                  <a:schemeClr val="tx1"/>
                </a:solidFill>
                <a:ea typeface="ＭＳ Ｐゴシック" charset="-128"/>
              </a:rPr>
              <a:t>/rijndael_ingles2004.swf </a:t>
            </a:r>
          </a:p>
          <a:p>
            <a:pPr>
              <a:buFont typeface="Times New Roman" charset="0"/>
              <a:buNone/>
            </a:pPr>
            <a:endParaRPr lang="en-US" altLang="en-US" sz="2000" dirty="0">
              <a:ea typeface="ＭＳ Ｐゴシック" charset="-128"/>
            </a:endParaRPr>
          </a:p>
          <a:p>
            <a:pPr>
              <a:buFont typeface="Times New Roman" charset="0"/>
              <a:buNone/>
            </a:pPr>
            <a:r>
              <a:rPr lang="en-US" altLang="en-US" sz="2000" dirty="0">
                <a:ea typeface="ＭＳ Ｐゴシック" charset="-128"/>
              </a:rPr>
              <a:t>	or 	</a:t>
            </a:r>
            <a:r>
              <a:rPr lang="en-US" altLang="en-US" sz="2000" b="1" dirty="0">
                <a:ea typeface="ＭＳ Ｐゴシック" charset="-128"/>
              </a:rPr>
              <a:t>http://</a:t>
            </a:r>
            <a:r>
              <a:rPr lang="en-US" altLang="en-US" sz="2000" b="1" dirty="0" err="1">
                <a:ea typeface="ＭＳ Ｐゴシック" charset="-128"/>
              </a:rPr>
              <a:t>tinyurl.com</a:t>
            </a:r>
            <a:r>
              <a:rPr lang="en-US" altLang="en-US" sz="2000" b="1" dirty="0">
                <a:ea typeface="ＭＳ Ｐゴシック" charset="-128"/>
              </a:rPr>
              <a:t>/</a:t>
            </a:r>
            <a:r>
              <a:rPr lang="en-US" altLang="en-US" sz="2000" b="1" dirty="0" err="1">
                <a:ea typeface="ＭＳ Ｐゴシック" charset="-128"/>
              </a:rPr>
              <a:t>aesflash</a:t>
            </a:r>
            <a:r>
              <a:rPr lang="en-US" altLang="en-US" sz="2000" b="1" dirty="0">
                <a:ea typeface="ＭＳ Ｐゴシック" charset="-128"/>
              </a:rPr>
              <a:t> </a:t>
            </a:r>
            <a:endParaRPr lang="en-GB" altLang="en-US" sz="2000" b="1" dirty="0">
              <a:ea typeface="ＭＳ Ｐゴシック" charset="-128"/>
            </a:endParaRPr>
          </a:p>
        </p:txBody>
      </p:sp>
      <p:sp>
        <p:nvSpPr>
          <p:cNvPr id="110596" name="Rectangle 1">
            <a:hlinkClick r:id="rId3"/>
          </p:cNvPr>
          <p:cNvSpPr>
            <a:spLocks noChangeArrowheads="1"/>
          </p:cNvSpPr>
          <p:nvPr/>
        </p:nvSpPr>
        <p:spPr bwMode="auto">
          <a:xfrm>
            <a:off x="889000" y="2362200"/>
            <a:ext cx="7620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F69125-C20F-9748-8845-3FE02E8A7A84}" type="slidenum">
              <a:rPr lang="en-US" altLang="en-US" sz="1200">
                <a:solidFill>
                  <a:schemeClr val="tx1"/>
                </a:solidFill>
                <a:latin typeface="Times New Roman" charset="0"/>
                <a:ea typeface="ヒラギノ角ゴ Pro W3" charset="-128"/>
                <a:cs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chemeClr val="tx1"/>
              </a:solidFill>
              <a:latin typeface="Times New Roman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554912" cy="1752600"/>
          </a:xfrm>
          <a:noFill/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000">
                <a:solidFill>
                  <a:srgbClr val="003399"/>
                </a:solidFill>
                <a:ea typeface="ＭＳ Ｐゴシック" charset="-128"/>
              </a:rPr>
              <a:t>Stream Ciphers</a:t>
            </a:r>
            <a:endParaRPr lang="en-IE" altLang="en-US" sz="4000">
              <a:solidFill>
                <a:srgbClr val="003399"/>
              </a:solidFill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5177E7-B0AA-D242-97E6-1915DE8C8F3C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000">
                <a:solidFill>
                  <a:srgbClr val="003399"/>
                </a:solidFill>
                <a:ea typeface="ＭＳ Ｐゴシック" charset="-128"/>
              </a:rPr>
              <a:t>Introduction</a:t>
            </a:r>
          </a:p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endParaRPr lang="en-IE" altLang="en-US" sz="4000">
              <a:solidFill>
                <a:srgbClr val="003399"/>
              </a:solidFill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7A2DC8-A30C-B542-AF89-FCCB73A50E96}" type="slidenum">
              <a:rPr lang="en-US" altLang="en-US" sz="120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chemeClr val="tx1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Stream Ciphers</a:t>
            </a:r>
            <a:endParaRPr lang="en-AU" altLang="en-US">
              <a:ea typeface="ＭＳ Ｐゴシック" charset="-128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83575" cy="4819650"/>
          </a:xfrm>
        </p:spPr>
        <p:txBody>
          <a:bodyPr/>
          <a:lstStyle/>
          <a:p>
            <a:r>
              <a:rPr lang="en-AU" altLang="en-US" dirty="0">
                <a:ea typeface="ＭＳ Ｐゴシック" charset="-128"/>
              </a:rPr>
              <a:t>Process message “continuously”</a:t>
            </a:r>
          </a:p>
          <a:p>
            <a:pPr lvl="1"/>
            <a:r>
              <a:rPr lang="en-AU" altLang="en-US" dirty="0">
                <a:ea typeface="ＭＳ Ｐゴシック" charset="-128"/>
              </a:rPr>
              <a:t>Optimised for real-time and two-way </a:t>
            </a:r>
            <a:r>
              <a:rPr lang="en-AU" altLang="en-US" dirty="0" err="1">
                <a:ea typeface="ＭＳ Ｐゴシック" charset="-128"/>
              </a:rPr>
              <a:t>comms</a:t>
            </a:r>
            <a:endParaRPr lang="en-AU" altLang="en-US" dirty="0">
              <a:ea typeface="ＭＳ Ｐゴシック" charset="-128"/>
            </a:endParaRPr>
          </a:p>
          <a:p>
            <a:pPr lvl="1"/>
            <a:r>
              <a:rPr lang="en-AU" altLang="en-US" dirty="0">
                <a:ea typeface="ＭＳ Ｐゴシック" charset="-128"/>
              </a:rPr>
              <a:t>Usually one byte at a time</a:t>
            </a:r>
          </a:p>
          <a:p>
            <a:pPr lvl="1"/>
            <a:r>
              <a:rPr lang="en-AU" altLang="en-US" dirty="0">
                <a:ea typeface="ＭＳ Ｐゴシック" charset="-128"/>
              </a:rPr>
              <a:t>As distinct from a block cipher</a:t>
            </a:r>
          </a:p>
          <a:p>
            <a:endParaRPr lang="en-AU" altLang="en-US" dirty="0">
              <a:ea typeface="ＭＳ Ｐゴシック" charset="-128"/>
            </a:endParaRPr>
          </a:p>
          <a:p>
            <a:r>
              <a:rPr lang="en-AU" altLang="en-US" dirty="0">
                <a:ea typeface="ＭＳ Ｐゴシック" charset="-128"/>
              </a:rPr>
              <a:t>Typically simple XOR of each plaintext bit with the output of a pseudo-random number generator (PRNG)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09B83E-E23F-8040-9555-473670B16482}" type="slidenum">
              <a:rPr lang="en-US" altLang="en-US" sz="120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chemeClr val="tx1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Stream Cipher Structure</a:t>
            </a:r>
            <a:endParaRPr lang="en-AU" altLang="en-US">
              <a:ea typeface="ＭＳ Ｐゴシック" charset="-128"/>
            </a:endParaRPr>
          </a:p>
        </p:txBody>
      </p:sp>
      <p:grpSp>
        <p:nvGrpSpPr>
          <p:cNvPr id="116739" name="Group 4"/>
          <p:cNvGrpSpPr>
            <a:grpSpLocks/>
          </p:cNvGrpSpPr>
          <p:nvPr/>
        </p:nvGrpSpPr>
        <p:grpSpPr bwMode="auto">
          <a:xfrm>
            <a:off x="0" y="1590675"/>
            <a:ext cx="9144000" cy="4208463"/>
            <a:chOff x="146" y="1192"/>
            <a:chExt cx="5448" cy="2561"/>
          </a:xfrm>
        </p:grpSpPr>
        <p:pic>
          <p:nvPicPr>
            <p:cNvPr id="11674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" y="1192"/>
              <a:ext cx="5448" cy="2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43" name="Rectangle 6"/>
            <p:cNvSpPr>
              <a:spLocks noChangeArrowheads="1"/>
            </p:cNvSpPr>
            <p:nvPr/>
          </p:nvSpPr>
          <p:spPr bwMode="auto">
            <a:xfrm>
              <a:off x="1579" y="3292"/>
              <a:ext cx="166" cy="16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IE" altLang="en-US" sz="2600">
                  <a:solidFill>
                    <a:schemeClr val="tx1"/>
                  </a:solidFill>
                  <a:ea typeface="ヒラギノ角ゴ Pro W3" charset="-128"/>
                  <a:cs typeface="ヒラギノ角ゴ Pro W3" charset="-128"/>
                  <a:sym typeface="Symbol" charset="2"/>
                </a:rPr>
                <a:t></a:t>
              </a:r>
            </a:p>
          </p:txBody>
        </p:sp>
        <p:sp>
          <p:nvSpPr>
            <p:cNvPr id="116744" name="Rectangle 7"/>
            <p:cNvSpPr>
              <a:spLocks noChangeArrowheads="1"/>
            </p:cNvSpPr>
            <p:nvPr/>
          </p:nvSpPr>
          <p:spPr bwMode="auto">
            <a:xfrm>
              <a:off x="4005" y="3294"/>
              <a:ext cx="166" cy="16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IE" altLang="en-US" sz="2600">
                  <a:solidFill>
                    <a:schemeClr val="tx1"/>
                  </a:solidFill>
                  <a:ea typeface="ヒラギノ角ゴ Pro W3" charset="-128"/>
                  <a:cs typeface="ヒラギノ角ゴ Pro W3" charset="-128"/>
                  <a:sym typeface="Symbol" charset="2"/>
                </a:rPr>
                <a:t></a:t>
              </a:r>
            </a:p>
          </p:txBody>
        </p:sp>
      </p:grpSp>
      <p:sp>
        <p:nvSpPr>
          <p:cNvPr id="116740" name="Rectangle 8"/>
          <p:cNvSpPr>
            <a:spLocks noChangeArrowheads="1"/>
          </p:cNvSpPr>
          <p:nvPr/>
        </p:nvSpPr>
        <p:spPr bwMode="auto">
          <a:xfrm>
            <a:off x="1385888" y="6003925"/>
            <a:ext cx="218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>
                <a:ea typeface="ヒラギノ角ゴ Pro W3" charset="-128"/>
                <a:cs typeface="ヒラギノ角ゴ Pro W3" charset="-128"/>
              </a:rPr>
              <a:t>C</a:t>
            </a:r>
            <a:r>
              <a:rPr lang="en-US" altLang="en-US" sz="2400" b="0" baseline="-25000">
                <a:ea typeface="ヒラギノ角ゴ Pro W3" charset="-128"/>
                <a:cs typeface="ヒラギノ角ゴ Pro W3" charset="-128"/>
                <a:sym typeface="Symbol" charset="2"/>
              </a:rPr>
              <a:t>i</a:t>
            </a:r>
            <a:r>
              <a:rPr lang="en-GB" altLang="en-US" sz="2400" b="0">
                <a:ea typeface="ヒラギノ角ゴ Pro W3" charset="-128"/>
                <a:cs typeface="ヒラギノ角ゴ Pro W3" charset="-128"/>
              </a:rPr>
              <a:t> = M</a:t>
            </a:r>
            <a:r>
              <a:rPr lang="en-US" altLang="en-US" sz="2400" b="0" baseline="-25000">
                <a:ea typeface="ヒラギノ角ゴ Pro W3" charset="-128"/>
                <a:cs typeface="ヒラギノ角ゴ Pro W3" charset="-128"/>
                <a:sym typeface="Symbol" charset="2"/>
              </a:rPr>
              <a:t>i</a:t>
            </a:r>
            <a:r>
              <a:rPr lang="en-GB" altLang="en-US" sz="2400" b="0">
                <a:ea typeface="ヒラギノ角ゴ Pro W3" charset="-128"/>
                <a:cs typeface="ヒラギノ角ゴ Pro W3" charset="-128"/>
              </a:rPr>
              <a:t> </a:t>
            </a:r>
            <a:r>
              <a:rPr lang="en-US" altLang="en-US" sz="2400" b="0">
                <a:ea typeface="ヒラギノ角ゴ Pro W3" charset="-128"/>
                <a:cs typeface="ヒラギノ角ゴ Pro W3" charset="-128"/>
                <a:sym typeface="Symbol" charset="2"/>
              </a:rPr>
              <a:t> k</a:t>
            </a:r>
            <a:r>
              <a:rPr lang="en-US" altLang="en-US" sz="2400" b="0" baseline="-25000">
                <a:ea typeface="ヒラギノ角ゴ Pro W3" charset="-128"/>
                <a:cs typeface="ヒラギノ角ゴ Pro W3" charset="-128"/>
                <a:sym typeface="Symbol" charset="2"/>
              </a:rPr>
              <a:t>i</a:t>
            </a:r>
            <a:endParaRPr lang="en-IE" altLang="en-US" sz="2400" b="0">
              <a:ea typeface="ヒラギノ角ゴ Pro W3" charset="-128"/>
              <a:cs typeface="ヒラギノ角ゴ Pro W3" charset="-128"/>
              <a:sym typeface="Symbol" charset="2"/>
            </a:endParaRPr>
          </a:p>
        </p:txBody>
      </p:sp>
      <p:sp>
        <p:nvSpPr>
          <p:cNvPr id="116741" name="Rectangle 9"/>
          <p:cNvSpPr>
            <a:spLocks noChangeArrowheads="1"/>
          </p:cNvSpPr>
          <p:nvPr/>
        </p:nvSpPr>
        <p:spPr bwMode="auto">
          <a:xfrm>
            <a:off x="5330825" y="5988050"/>
            <a:ext cx="216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>
                <a:ea typeface="ヒラギノ角ゴ Pro W3" charset="-128"/>
                <a:cs typeface="ヒラギノ角ゴ Pro W3" charset="-128"/>
              </a:rPr>
              <a:t>M</a:t>
            </a:r>
            <a:r>
              <a:rPr lang="en-US" altLang="en-US" sz="2400" b="0" baseline="-25000">
                <a:ea typeface="ヒラギノ角ゴ Pro W3" charset="-128"/>
                <a:cs typeface="ヒラギノ角ゴ Pro W3" charset="-128"/>
                <a:sym typeface="Symbol" charset="2"/>
              </a:rPr>
              <a:t>i</a:t>
            </a:r>
            <a:r>
              <a:rPr lang="en-GB" altLang="en-US" sz="2400" b="0">
                <a:ea typeface="ヒラギノ角ゴ Pro W3" charset="-128"/>
                <a:cs typeface="ヒラギノ角ゴ Pro W3" charset="-128"/>
              </a:rPr>
              <a:t> = C</a:t>
            </a:r>
            <a:r>
              <a:rPr lang="en-US" altLang="en-US" sz="2400" b="0" baseline="-25000">
                <a:ea typeface="ヒラギノ角ゴ Pro W3" charset="-128"/>
                <a:cs typeface="ヒラギノ角ゴ Pro W3" charset="-128"/>
                <a:sym typeface="Symbol" charset="2"/>
              </a:rPr>
              <a:t>i</a:t>
            </a:r>
            <a:r>
              <a:rPr lang="en-GB" altLang="en-US" sz="2400" b="0">
                <a:ea typeface="ヒラギノ角ゴ Pro W3" charset="-128"/>
                <a:cs typeface="ヒラギノ角ゴ Pro W3" charset="-128"/>
              </a:rPr>
              <a:t> </a:t>
            </a:r>
            <a:r>
              <a:rPr lang="en-US" altLang="en-US" sz="2400" b="0">
                <a:ea typeface="ヒラギノ角ゴ Pro W3" charset="-128"/>
                <a:cs typeface="ヒラギノ角ゴ Pro W3" charset="-128"/>
                <a:sym typeface="Symbol" charset="2"/>
              </a:rPr>
              <a:t> k</a:t>
            </a:r>
            <a:r>
              <a:rPr lang="en-US" altLang="en-US" sz="2400" b="0" baseline="-25000">
                <a:ea typeface="ヒラギノ角ゴ Pro W3" charset="-128"/>
                <a:cs typeface="ヒラギノ角ゴ Pro W3" charset="-128"/>
                <a:sym typeface="Symbol" charset="2"/>
              </a:rPr>
              <a:t>i</a:t>
            </a:r>
            <a:endParaRPr lang="en-IE" altLang="en-US" sz="2400" b="0">
              <a:ea typeface="ヒラギノ角ゴ Pro W3" charset="-128"/>
              <a:cs typeface="ヒラギノ角ゴ Pro W3" charset="-128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C47BC-B282-4742-8BD8-3EB76DF08D8B}" type="slidenum">
              <a:rPr lang="en-US" altLang="en-US" sz="1200">
                <a:solidFill>
                  <a:schemeClr val="tx1"/>
                </a:solidFill>
                <a:ea typeface="ヒラギノ角ゴ Pro W3" charset="-128"/>
                <a:cs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chemeClr val="tx1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Danger with Stream Cipher</a:t>
            </a:r>
            <a:endParaRPr lang="en-AU" altLang="en-US">
              <a:ea typeface="ＭＳ Ｐゴシック" charset="-128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If plaintext-ciphertext pairs can be gathered, then it is easy to record the keystream:</a:t>
            </a:r>
          </a:p>
          <a:p>
            <a:pPr lvl="1">
              <a:spcAft>
                <a:spcPct val="10000"/>
              </a:spcAft>
            </a:pPr>
            <a:r>
              <a:rPr lang="en-US" altLang="en-US">
                <a:ea typeface="ＭＳ Ｐゴシック" charset="-128"/>
              </a:rPr>
              <a:t>a</a:t>
            </a:r>
            <a:r>
              <a:rPr lang="en-GB" altLang="en-US">
                <a:ea typeface="ＭＳ Ｐゴシック" charset="-128"/>
              </a:rPr>
              <a:t>s      M</a:t>
            </a:r>
            <a:r>
              <a:rPr lang="en-US" altLang="en-US" baseline="-25000">
                <a:ea typeface="ＭＳ Ｐゴシック" charset="-128"/>
                <a:sym typeface="Symbol" charset="2"/>
              </a:rPr>
              <a:t>i</a:t>
            </a:r>
            <a:r>
              <a:rPr lang="en-GB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Symbol" charset="2"/>
              </a:rPr>
              <a:t></a:t>
            </a:r>
            <a:r>
              <a:rPr lang="en-GB" altLang="en-US">
                <a:ea typeface="ＭＳ Ｐゴシック" charset="-128"/>
              </a:rPr>
              <a:t> C</a:t>
            </a:r>
            <a:r>
              <a:rPr lang="en-US" altLang="en-US" baseline="-25000">
                <a:ea typeface="ＭＳ Ｐゴシック" charset="-128"/>
                <a:sym typeface="Symbol" charset="2"/>
              </a:rPr>
              <a:t>i</a:t>
            </a:r>
            <a:r>
              <a:rPr lang="en-GB" altLang="en-US">
                <a:ea typeface="ＭＳ Ｐゴシック" charset="-128"/>
              </a:rPr>
              <a:t> = </a:t>
            </a:r>
            <a:r>
              <a:rPr lang="en-US" altLang="en-US">
                <a:ea typeface="ＭＳ Ｐゴシック" charset="-128"/>
                <a:sym typeface="Symbol" charset="2"/>
              </a:rPr>
              <a:t>k</a:t>
            </a:r>
            <a:r>
              <a:rPr lang="en-US" altLang="en-US" baseline="-25000">
                <a:ea typeface="ＭＳ Ｐゴシック" charset="-128"/>
                <a:sym typeface="Symbol" charset="2"/>
              </a:rPr>
              <a:t>i</a:t>
            </a:r>
            <a:r>
              <a:rPr lang="en-AU" altLang="en-US">
                <a:ea typeface="ＭＳ Ｐゴシック" charset="-128"/>
              </a:rPr>
              <a:t>                         </a:t>
            </a:r>
          </a:p>
          <a:p>
            <a:pPr>
              <a:spcAft>
                <a:spcPct val="10000"/>
              </a:spcAft>
            </a:pPr>
            <a:endParaRPr lang="en-AU" altLang="en-US">
              <a:ea typeface="ＭＳ Ｐゴシック" charset="-128"/>
            </a:endParaRPr>
          </a:p>
          <a:p>
            <a:pPr>
              <a:spcAft>
                <a:spcPct val="10000"/>
              </a:spcAft>
            </a:pPr>
            <a:r>
              <a:rPr lang="en-AU" altLang="en-US">
                <a:ea typeface="ＭＳ Ｐゴシック" charset="-128"/>
              </a:rPr>
              <a:t>Thus the cipher is broken if any way to predict key stream for next ciphertext</a:t>
            </a:r>
          </a:p>
          <a:p>
            <a:pPr>
              <a:spcAft>
                <a:spcPct val="10000"/>
              </a:spcAft>
            </a:pPr>
            <a:r>
              <a:rPr lang="en-AU" altLang="en-US">
                <a:ea typeface="ＭＳ Ｐゴシック" charset="-128"/>
              </a:rPr>
              <a:t>Key streams should never be re-used (or re-started with the same seed)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446750-A63F-1E41-BD17-315C4C13FD94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  <a:noFill/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000">
                <a:solidFill>
                  <a:srgbClr val="003399"/>
                </a:solidFill>
                <a:ea typeface="ＭＳ Ｐゴシック" charset="-128"/>
              </a:rPr>
              <a:t>Public-key Algorithms</a:t>
            </a:r>
          </a:p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endParaRPr lang="en-IE" altLang="en-US" sz="4000">
              <a:solidFill>
                <a:srgbClr val="003399"/>
              </a:solidFill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C56C56-DCFD-4D46-8AE3-974B3F597446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Trapdoor functions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84313"/>
            <a:ext cx="8039100" cy="4878387"/>
          </a:xfrm>
        </p:spPr>
        <p:txBody>
          <a:bodyPr/>
          <a:lstStyle/>
          <a:p>
            <a:r>
              <a:rPr lang="en-GB" altLang="en-US" sz="2600">
                <a:ea typeface="ＭＳ Ｐゴシック" charset="-128"/>
              </a:rPr>
              <a:t>Public-key cryptography relies on functions that are computationally easy in one direction and computationally infeasible in the other</a:t>
            </a:r>
          </a:p>
          <a:p>
            <a:pPr>
              <a:spcBef>
                <a:spcPts val="1225"/>
              </a:spcBef>
            </a:pPr>
            <a:r>
              <a:rPr lang="en-GB" altLang="en-US" sz="2600">
                <a:ea typeface="ＭＳ Ｐゴシック" charset="-128"/>
              </a:rPr>
              <a:t>Examples:</a:t>
            </a:r>
          </a:p>
          <a:p>
            <a:endParaRPr lang="en-GB" altLang="en-US" sz="2600">
              <a:ea typeface="ＭＳ Ｐゴシック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73312"/>
              </p:ext>
            </p:extLst>
          </p:nvPr>
        </p:nvGraphicFramePr>
        <p:xfrm>
          <a:off x="1066800" y="3538538"/>
          <a:ext cx="75057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565400"/>
                <a:gridCol w="2222500"/>
              </a:tblGrid>
              <a:tr h="42395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“Easy” problem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“Hard” problem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Technique</a:t>
                      </a:r>
                      <a:endParaRPr lang="en-US" sz="1800" dirty="0"/>
                    </a:p>
                  </a:txBody>
                  <a:tcPr marT="45730" marB="45730"/>
                </a:tc>
              </a:tr>
              <a:tr h="6402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Multiplying</a:t>
                      </a:r>
                      <a:r>
                        <a:rPr lang="en-US" sz="1800" baseline="0" dirty="0" smtClean="0"/>
                        <a:t> prime numbers, </a:t>
                      </a:r>
                      <a:r>
                        <a:rPr lang="en-US" sz="1800" b="0" i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n = </a:t>
                      </a:r>
                      <a:r>
                        <a:rPr lang="en-US" sz="1800" b="0" i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pq</a:t>
                      </a:r>
                      <a:endParaRPr lang="en-US" sz="1800" b="0" i="1" kern="1200" dirty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Factoring </a:t>
                      </a:r>
                      <a:r>
                        <a:rPr lang="en-US" sz="1800" b="0" i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800" b="0" i="1" kern="1200" dirty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RSA</a:t>
                      </a:r>
                      <a:endParaRPr lang="en-US" sz="1800" dirty="0"/>
                    </a:p>
                  </a:txBody>
                  <a:tcPr marT="45730" marB="45730"/>
                </a:tc>
              </a:tr>
              <a:tr h="9676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Modular exponentiation, </a:t>
                      </a:r>
                      <a:br>
                        <a:rPr lang="en-US" sz="1800" dirty="0" smtClean="0"/>
                      </a:br>
                      <a:r>
                        <a:rPr lang="en-US" altLang="en-US" sz="1800" b="0" i="1" dirty="0" smtClean="0">
                          <a:solidFill>
                            <a:srgbClr val="006600"/>
                          </a:solidFill>
                        </a:rPr>
                        <a:t>g</a:t>
                      </a:r>
                      <a:r>
                        <a:rPr lang="en-US" altLang="en-US" sz="800" b="0" i="1" dirty="0" smtClean="0"/>
                        <a:t> </a:t>
                      </a:r>
                      <a:r>
                        <a:rPr lang="en-US" altLang="en-US" sz="1800" b="0" i="1" baseline="40000" dirty="0" smtClean="0">
                          <a:solidFill>
                            <a:srgbClr val="006600"/>
                          </a:solidFill>
                        </a:rPr>
                        <a:t>x</a:t>
                      </a:r>
                      <a:r>
                        <a:rPr lang="en-US" altLang="en-US" sz="1800" b="0" i="1" baseline="50000" dirty="0" smtClean="0">
                          <a:solidFill>
                            <a:srgbClr val="006600"/>
                          </a:solidFill>
                        </a:rPr>
                        <a:t> 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</a:rPr>
                        <a:t>(mod</a:t>
                      </a:r>
                      <a:r>
                        <a:rPr lang="en-US" altLang="en-US" sz="1800" b="0" i="1" dirty="0" smtClean="0">
                          <a:solidFill>
                            <a:srgbClr val="006600"/>
                          </a:solidFill>
                        </a:rPr>
                        <a:t> n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</a:rPr>
                        <a:t>)</a:t>
                      </a:r>
                      <a:r>
                        <a:rPr lang="en-US" altLang="en-US" sz="1800" b="0" i="1" dirty="0" smtClean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Calculating</a:t>
                      </a:r>
                      <a:r>
                        <a:rPr lang="en-US" sz="1800" baseline="0" dirty="0" smtClean="0"/>
                        <a:t> discrete log; solving for </a:t>
                      </a:r>
                      <a:r>
                        <a:rPr lang="en-US" sz="1800" b="0" i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aseline="0" dirty="0" smtClean="0"/>
                        <a:t> in </a:t>
                      </a:r>
                      <a:br>
                        <a:rPr lang="en-US" sz="1800" baseline="0" dirty="0" smtClean="0"/>
                      </a:br>
                      <a:r>
                        <a:rPr lang="en-US" altLang="en-US" sz="1800" b="0" i="1" dirty="0" smtClean="0">
                          <a:solidFill>
                            <a:srgbClr val="006600"/>
                          </a:solidFill>
                        </a:rPr>
                        <a:t>a = g</a:t>
                      </a:r>
                      <a:r>
                        <a:rPr lang="en-US" altLang="en-US" sz="800" b="0" i="1" dirty="0" smtClean="0"/>
                        <a:t> </a:t>
                      </a:r>
                      <a:r>
                        <a:rPr lang="en-US" altLang="en-US" sz="1800" b="0" i="1" baseline="40000" dirty="0" smtClean="0">
                          <a:solidFill>
                            <a:srgbClr val="006600"/>
                          </a:solidFill>
                        </a:rPr>
                        <a:t>x</a:t>
                      </a:r>
                      <a:r>
                        <a:rPr lang="en-US" altLang="en-US" sz="1800" b="0" i="1" baseline="50000" dirty="0" smtClean="0">
                          <a:solidFill>
                            <a:srgbClr val="006600"/>
                          </a:solidFill>
                        </a:rPr>
                        <a:t> 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</a:rPr>
                        <a:t> (mod</a:t>
                      </a:r>
                      <a:r>
                        <a:rPr lang="en-US" altLang="en-US" sz="1800" b="0" i="1" dirty="0" smtClean="0">
                          <a:solidFill>
                            <a:srgbClr val="006600"/>
                          </a:solidFill>
                        </a:rPr>
                        <a:t> n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</a:rPr>
                        <a:t>)</a:t>
                      </a:r>
                      <a:r>
                        <a:rPr lang="en-US" altLang="en-US" sz="1800" b="0" i="1" dirty="0" smtClean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Diffie</a:t>
                      </a:r>
                      <a:r>
                        <a:rPr lang="en-US" sz="1800" dirty="0" smtClean="0"/>
                        <a:t>-Hellmann</a:t>
                      </a:r>
                      <a:endParaRPr lang="en-US" sz="1800" dirty="0"/>
                    </a:p>
                  </a:txBody>
                  <a:tcPr marT="45730" marB="45730"/>
                </a:tc>
              </a:tr>
              <a:tr h="91459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dirty="0" smtClean="0"/>
                        <a:t>Elliptic curve point multiplication, </a:t>
                      </a:r>
                      <a:br>
                        <a:rPr lang="en-US" sz="1800" dirty="0" smtClean="0"/>
                      </a:br>
                      <a:r>
                        <a:rPr lang="en-US" sz="1800" b="0" i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R = </a:t>
                      </a:r>
                      <a:r>
                        <a:rPr lang="en-US" sz="1800" b="0" i="1" kern="1200" dirty="0" err="1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kP</a:t>
                      </a:r>
                      <a:endParaRPr lang="en-US" sz="1800" b="0" i="1" kern="1200" dirty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dirty="0" smtClean="0"/>
                        <a:t>Find</a:t>
                      </a:r>
                      <a:r>
                        <a:rPr lang="en-US" sz="1800" baseline="0" dirty="0" smtClean="0"/>
                        <a:t>ing elliptic curve multiplicand, </a:t>
                      </a:r>
                      <a:r>
                        <a:rPr lang="en-US" sz="1800" b="0" i="1" kern="1200" dirty="0" smtClean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800" b="0" i="1" kern="1200" dirty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Elliptic curve</a:t>
                      </a:r>
                      <a:r>
                        <a:rPr lang="en-US" sz="1800" baseline="0" dirty="0" smtClean="0"/>
                        <a:t> cryptography</a:t>
                      </a:r>
                      <a:endParaRPr lang="en-US" sz="1800" dirty="0"/>
                    </a:p>
                  </a:txBody>
                  <a:tcPr marT="45730" marB="457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9DF0F4-F8F1-E04B-8F7B-05ECE4F9FC41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RSA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84313"/>
            <a:ext cx="8039100" cy="4878387"/>
          </a:xfrm>
        </p:spPr>
        <p:txBody>
          <a:bodyPr/>
          <a:lstStyle/>
          <a:p>
            <a:r>
              <a:rPr lang="en-GB" altLang="en-US" sz="2600" dirty="0" err="1">
                <a:ea typeface="ＭＳ Ｐゴシック" charset="-128"/>
              </a:rPr>
              <a:t>Rivest</a:t>
            </a:r>
            <a:r>
              <a:rPr lang="en-GB" altLang="en-US" sz="2600" dirty="0">
                <a:ea typeface="ＭＳ Ｐゴシック" charset="-128"/>
              </a:rPr>
              <a:t>, Shamir &amp; </a:t>
            </a:r>
            <a:r>
              <a:rPr lang="en-GB" altLang="en-US" sz="2600" dirty="0" err="1">
                <a:ea typeface="ＭＳ Ｐゴシック" charset="-128"/>
              </a:rPr>
              <a:t>Adleman</a:t>
            </a:r>
            <a:r>
              <a:rPr lang="en-GB" altLang="en-US" sz="2600" dirty="0">
                <a:ea typeface="ＭＳ Ｐゴシック" charset="-128"/>
              </a:rPr>
              <a:t>, MIT, 1977 </a:t>
            </a:r>
          </a:p>
          <a:p>
            <a:r>
              <a:rPr lang="en-GB" altLang="en-US" sz="2600" dirty="0">
                <a:ea typeface="ＭＳ Ｐゴシック" charset="-128"/>
              </a:rPr>
              <a:t>Very well known versatile public-key scheme </a:t>
            </a:r>
          </a:p>
          <a:p>
            <a:r>
              <a:rPr lang="en-GB" altLang="en-US" sz="2600" dirty="0">
                <a:ea typeface="ＭＳ Ｐゴシック" charset="-128"/>
              </a:rPr>
              <a:t>Uses large integers as keys (&gt;1000 bits)</a:t>
            </a:r>
          </a:p>
          <a:p>
            <a:r>
              <a:rPr lang="en-GB" altLang="en-US" sz="2600" dirty="0">
                <a:ea typeface="ＭＳ Ｐゴシック" charset="-128"/>
              </a:rPr>
              <a:t>Security due to extreme difficulty of factoring large </a:t>
            </a:r>
            <a:r>
              <a:rPr lang="en-GB" altLang="en-US" sz="2600" dirty="0" smtClean="0">
                <a:ea typeface="ＭＳ Ｐゴシック" charset="-128"/>
              </a:rPr>
              <a:t>“</a:t>
            </a:r>
            <a:r>
              <a:rPr lang="en-GB" altLang="en-US" sz="2600" dirty="0" err="1" smtClean="0">
                <a:ea typeface="ＭＳ Ｐゴシック" charset="-128"/>
              </a:rPr>
              <a:t>semiprime</a:t>
            </a:r>
            <a:r>
              <a:rPr lang="en-GB" altLang="en-US" sz="2600" dirty="0" smtClean="0">
                <a:ea typeface="ＭＳ Ｐゴシック" charset="-128"/>
              </a:rPr>
              <a:t>” </a:t>
            </a:r>
            <a:r>
              <a:rPr lang="en-IE" altLang="en-US" sz="2600" dirty="0">
                <a:ea typeface="ＭＳ Ｐゴシック" charset="-128"/>
              </a:rPr>
              <a:t>integers</a:t>
            </a:r>
            <a:r>
              <a:rPr lang="en-GB" altLang="en-US" sz="2600" dirty="0">
                <a:ea typeface="ＭＳ Ｐゴシック" charset="-128"/>
              </a:rPr>
              <a:t> </a:t>
            </a:r>
          </a:p>
          <a:p>
            <a:pPr lvl="1"/>
            <a:r>
              <a:rPr lang="en-GB" altLang="en-US" sz="2200" dirty="0">
                <a:ea typeface="ＭＳ Ｐゴシック" charset="-128"/>
              </a:rPr>
              <a:t>i.e. factoring product of two prime numbers </a:t>
            </a:r>
          </a:p>
          <a:p>
            <a:endParaRPr lang="en-GB" altLang="en-US" sz="26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5473700"/>
          </a:xfrm>
        </p:spPr>
        <p:txBody>
          <a:bodyPr/>
          <a:lstStyle/>
          <a:p>
            <a:pPr>
              <a:tabLst>
                <a:tab pos="2578100" algn="l"/>
              </a:tabLst>
            </a:pPr>
            <a:r>
              <a:rPr lang="en-GB" altLang="en-US" dirty="0">
                <a:ea typeface="ＭＳ Ｐゴシック" charset="-128"/>
              </a:rPr>
              <a:t>Based on three related integers: </a:t>
            </a:r>
            <a:r>
              <a:rPr lang="en-GB" altLang="en-US" i="1" dirty="0">
                <a:latin typeface="Times New Roman" charset="0"/>
                <a:ea typeface="ＭＳ Ｐゴシック" charset="-128"/>
              </a:rPr>
              <a:t>e</a:t>
            </a:r>
            <a:r>
              <a:rPr lang="en-GB" altLang="en-US" i="1" dirty="0">
                <a:ea typeface="ＭＳ Ｐゴシック" charset="-128"/>
              </a:rPr>
              <a:t>, </a:t>
            </a:r>
            <a:r>
              <a:rPr lang="en-GB" altLang="en-US" i="1" dirty="0">
                <a:latin typeface="Times New Roman" charset="0"/>
                <a:ea typeface="ＭＳ Ｐゴシック" charset="-128"/>
              </a:rPr>
              <a:t>d</a:t>
            </a:r>
            <a:r>
              <a:rPr lang="en-GB" altLang="en-US" i="1" dirty="0">
                <a:ea typeface="ＭＳ Ｐゴシック" charset="-128"/>
              </a:rPr>
              <a:t>, </a:t>
            </a:r>
            <a:r>
              <a:rPr lang="en-GB" altLang="en-US" i="1" dirty="0">
                <a:latin typeface="Times New Roman" charset="0"/>
                <a:ea typeface="ＭＳ Ｐゴシック" charset="-128"/>
              </a:rPr>
              <a:t>n</a:t>
            </a:r>
            <a:br>
              <a:rPr lang="en-GB" altLang="en-US" i="1" dirty="0">
                <a:latin typeface="Times New Roman" charset="0"/>
                <a:ea typeface="ＭＳ Ｐゴシック" charset="-128"/>
              </a:rPr>
            </a:br>
            <a:endParaRPr lang="en-GB" altLang="en-US" i="1" dirty="0">
              <a:latin typeface="Times New Roman" charset="0"/>
              <a:ea typeface="ＭＳ Ｐゴシック" charset="-128"/>
            </a:endParaRPr>
          </a:p>
          <a:p>
            <a:pPr>
              <a:tabLst>
                <a:tab pos="2578100" algn="l"/>
              </a:tabLst>
            </a:pPr>
            <a:r>
              <a:rPr lang="en-GB" altLang="en-US" dirty="0">
                <a:ea typeface="ＭＳ Ｐゴシック" charset="-128"/>
              </a:rPr>
              <a:t>RSA function </a:t>
            </a:r>
            <a:r>
              <a:rPr lang="en-GB" altLang="en-US" dirty="0" smtClean="0">
                <a:ea typeface="ＭＳ Ｐゴシック" charset="-128"/>
              </a:rPr>
              <a:t>(</a:t>
            </a:r>
            <a:r>
              <a:rPr lang="en-GB" altLang="ja-JP" dirty="0" smtClean="0">
                <a:ea typeface="ＭＳ Ｐゴシック" charset="-128"/>
              </a:rPr>
              <a:t>“encryption”):</a:t>
            </a:r>
            <a:endParaRPr lang="en-GB" altLang="ja-JP" dirty="0">
              <a:ea typeface="ＭＳ Ｐゴシック" charset="-128"/>
            </a:endParaRPr>
          </a:p>
          <a:p>
            <a:pPr lvl="1">
              <a:tabLst>
                <a:tab pos="2578100" algn="l"/>
              </a:tabLst>
            </a:pPr>
            <a:r>
              <a:rPr lang="en-GB" altLang="en-US" dirty="0">
                <a:ea typeface="ＭＳ Ｐゴシック" charset="-128"/>
              </a:rPr>
              <a:t>Input:	</a:t>
            </a:r>
            <a:r>
              <a:rPr lang="en-GB" altLang="en-US" i="1" dirty="0">
                <a:latin typeface="Times New Roman" charset="0"/>
                <a:ea typeface="ＭＳ Ｐゴシック" charset="-128"/>
              </a:rPr>
              <a:t>M &lt; n</a:t>
            </a:r>
          </a:p>
          <a:p>
            <a:pPr lvl="1">
              <a:tabLst>
                <a:tab pos="2578100" algn="l"/>
              </a:tabLst>
            </a:pPr>
            <a:r>
              <a:rPr lang="en-GB" altLang="en-US" dirty="0">
                <a:ea typeface="ＭＳ Ｐゴシック" charset="-128"/>
              </a:rPr>
              <a:t>Output: 	</a:t>
            </a:r>
            <a:r>
              <a:rPr lang="en-GB" altLang="en-US" i="1" dirty="0">
                <a:latin typeface="Times New Roman" charset="0"/>
                <a:ea typeface="ＭＳ Ｐゴシック" charset="-128"/>
              </a:rPr>
              <a:t>C = M</a:t>
            </a:r>
            <a:r>
              <a:rPr lang="en-GB" altLang="en-US" sz="1800" i="1" dirty="0">
                <a:latin typeface="Times New Roman" charset="0"/>
                <a:ea typeface="ＭＳ Ｐゴシック" charset="-128"/>
              </a:rPr>
              <a:t> </a:t>
            </a:r>
            <a:r>
              <a:rPr lang="en-GB" altLang="en-US" i="1" baseline="50000" dirty="0">
                <a:latin typeface="Times New Roman" charset="0"/>
                <a:ea typeface="ＭＳ Ｐゴシック" charset="-128"/>
              </a:rPr>
              <a:t>e</a:t>
            </a:r>
            <a:r>
              <a:rPr lang="en-GB" altLang="en-US" dirty="0">
                <a:latin typeface="Times New Roman" charset="0"/>
                <a:ea typeface="ＭＳ Ｐゴシック" charset="-128"/>
              </a:rPr>
              <a:t> (mod</a:t>
            </a:r>
            <a:r>
              <a:rPr lang="en-GB" altLang="en-US" i="1" dirty="0">
                <a:latin typeface="Times New Roman" charset="0"/>
                <a:ea typeface="ＭＳ Ｐゴシック" charset="-128"/>
              </a:rPr>
              <a:t> n</a:t>
            </a:r>
            <a:r>
              <a:rPr lang="en-GB" altLang="en-US" dirty="0">
                <a:latin typeface="Times New Roman" charset="0"/>
                <a:ea typeface="ＭＳ Ｐゴシック" charset="-128"/>
              </a:rPr>
              <a:t>)</a:t>
            </a:r>
          </a:p>
          <a:p>
            <a:pPr lvl="1">
              <a:tabLst>
                <a:tab pos="2578100" algn="l"/>
              </a:tabLst>
            </a:pPr>
            <a:endParaRPr lang="en-GB" altLang="en-US" dirty="0">
              <a:latin typeface="Times New Roman" charset="0"/>
              <a:ea typeface="ＭＳ Ｐゴシック" charset="-128"/>
            </a:endParaRPr>
          </a:p>
          <a:p>
            <a:pPr>
              <a:tabLst>
                <a:tab pos="2578100" algn="l"/>
              </a:tabLst>
            </a:pPr>
            <a:r>
              <a:rPr lang="en-GB" altLang="en-US" dirty="0">
                <a:ea typeface="ＭＳ Ｐゴシック" charset="-128"/>
              </a:rPr>
              <a:t>Inverse RSA </a:t>
            </a:r>
            <a:r>
              <a:rPr lang="en-GB" altLang="en-US" dirty="0" smtClean="0">
                <a:ea typeface="ＭＳ Ｐゴシック" charset="-128"/>
              </a:rPr>
              <a:t>(</a:t>
            </a:r>
            <a:r>
              <a:rPr lang="en-GB" altLang="ja-JP" dirty="0" smtClean="0">
                <a:ea typeface="ＭＳ Ｐゴシック" charset="-128"/>
              </a:rPr>
              <a:t>“decryption”):</a:t>
            </a:r>
            <a:endParaRPr lang="en-GB" altLang="ja-JP" dirty="0">
              <a:ea typeface="ＭＳ Ｐゴシック" charset="-128"/>
            </a:endParaRPr>
          </a:p>
          <a:p>
            <a:pPr lvl="1">
              <a:tabLst>
                <a:tab pos="2578100" algn="l"/>
              </a:tabLst>
            </a:pPr>
            <a:r>
              <a:rPr lang="en-GB" altLang="en-US" dirty="0">
                <a:ea typeface="ＭＳ Ｐゴシック" charset="-128"/>
              </a:rPr>
              <a:t>Input: 	</a:t>
            </a:r>
            <a:r>
              <a:rPr lang="en-GB" altLang="en-US" i="1" dirty="0">
                <a:latin typeface="Times New Roman" charset="0"/>
                <a:ea typeface="ＭＳ Ｐゴシック" charset="-128"/>
              </a:rPr>
              <a:t>C</a:t>
            </a:r>
          </a:p>
          <a:p>
            <a:pPr lvl="1">
              <a:tabLst>
                <a:tab pos="2578100" algn="l"/>
              </a:tabLst>
            </a:pPr>
            <a:r>
              <a:rPr lang="en-GB" altLang="en-US" dirty="0">
                <a:ea typeface="ＭＳ Ｐゴシック" charset="-128"/>
              </a:rPr>
              <a:t>Output: 	</a:t>
            </a:r>
            <a:r>
              <a:rPr lang="en-GB" altLang="en-US" i="1" dirty="0">
                <a:latin typeface="Times New Roman" charset="0"/>
                <a:ea typeface="ＭＳ Ｐゴシック" charset="-128"/>
              </a:rPr>
              <a:t>M = C</a:t>
            </a:r>
            <a:r>
              <a:rPr lang="en-GB" altLang="en-US" sz="1800" i="1" dirty="0">
                <a:latin typeface="Times New Roman" charset="0"/>
                <a:ea typeface="ＭＳ Ｐゴシック" charset="-128"/>
              </a:rPr>
              <a:t> </a:t>
            </a:r>
            <a:r>
              <a:rPr lang="en-GB" altLang="en-US" i="1" baseline="50000" dirty="0">
                <a:latin typeface="Times New Roman" charset="0"/>
                <a:ea typeface="ＭＳ Ｐゴシック" charset="-128"/>
              </a:rPr>
              <a:t>d </a:t>
            </a:r>
            <a:r>
              <a:rPr lang="en-GB" altLang="en-US" dirty="0">
                <a:latin typeface="Times New Roman" charset="0"/>
                <a:ea typeface="ＭＳ Ｐゴシック" charset="-128"/>
              </a:rPr>
              <a:t>(mod</a:t>
            </a:r>
            <a:r>
              <a:rPr lang="en-GB" altLang="en-US" i="1" dirty="0">
                <a:latin typeface="Times New Roman" charset="0"/>
                <a:ea typeface="ＭＳ Ｐゴシック" charset="-128"/>
              </a:rPr>
              <a:t> n</a:t>
            </a:r>
            <a:r>
              <a:rPr lang="en-GB" altLang="en-US" dirty="0">
                <a:latin typeface="Times New Roman" charset="0"/>
                <a:ea typeface="ＭＳ Ｐゴシック" charset="-128"/>
              </a:rPr>
              <a:t>)</a:t>
            </a:r>
          </a:p>
          <a:p>
            <a:pPr lvl="1">
              <a:buFontTx/>
              <a:buNone/>
              <a:tabLst>
                <a:tab pos="2578100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spcBef>
                <a:spcPts val="1825"/>
              </a:spcBef>
              <a:buFont typeface="Times New Roman" charset="0"/>
              <a:buNone/>
              <a:tabLst>
                <a:tab pos="2578100" algn="l"/>
              </a:tabLst>
            </a:pPr>
            <a:r>
              <a:rPr lang="en-GB" altLang="en-US" sz="2400" i="1" dirty="0">
                <a:latin typeface="Times New Roman" charset="0"/>
                <a:ea typeface="ＭＳ Ｐゴシック" charset="-128"/>
              </a:rPr>
              <a:t>d</a:t>
            </a:r>
            <a:r>
              <a:rPr lang="en-GB" altLang="en-US" sz="2400" dirty="0">
                <a:ea typeface="ＭＳ Ｐゴシック" charset="-128"/>
              </a:rPr>
              <a:t> and </a:t>
            </a:r>
            <a:r>
              <a:rPr lang="en-GB" altLang="en-US" sz="2400" i="1" dirty="0">
                <a:latin typeface="Times New Roman" charset="0"/>
                <a:ea typeface="ＭＳ Ｐゴシック" charset="-128"/>
              </a:rPr>
              <a:t>e</a:t>
            </a:r>
            <a:r>
              <a:rPr lang="en-GB" altLang="en-US" sz="2400" dirty="0">
                <a:ea typeface="ＭＳ Ｐゴシック" charset="-128"/>
              </a:rPr>
              <a:t> are mathematically related: </a:t>
            </a:r>
            <a:r>
              <a:rPr lang="en-GB" altLang="en-US" sz="2400" i="1" dirty="0">
                <a:latin typeface="Times New Roman" charset="0"/>
                <a:ea typeface="ＭＳ Ｐゴシック" charset="-128"/>
              </a:rPr>
              <a:t>e</a:t>
            </a:r>
            <a:r>
              <a:rPr lang="en-GB" altLang="en-US" sz="2400" dirty="0">
                <a:ea typeface="ＭＳ Ｐゴシック" charset="-128"/>
              </a:rPr>
              <a:t> is chosen and </a:t>
            </a:r>
            <a:r>
              <a:rPr lang="en-GB" altLang="en-US" sz="2400" i="1" dirty="0">
                <a:latin typeface="Times New Roman" charset="0"/>
                <a:ea typeface="ＭＳ Ｐゴシック" charset="-128"/>
              </a:rPr>
              <a:t>d</a:t>
            </a:r>
            <a:r>
              <a:rPr lang="en-GB" altLang="en-US" sz="2400" dirty="0">
                <a:ea typeface="ＭＳ Ｐゴシック" charset="-128"/>
              </a:rPr>
              <a:t> is calculated from </a:t>
            </a:r>
            <a:r>
              <a:rPr lang="en-GB" altLang="en-US" sz="2400" i="1" dirty="0">
                <a:latin typeface="Times New Roman" charset="0"/>
                <a:ea typeface="ＭＳ Ｐゴシック" charset="-128"/>
              </a:rPr>
              <a:t>e</a:t>
            </a:r>
            <a:r>
              <a:rPr lang="en-GB" altLang="en-US" sz="2400" dirty="0">
                <a:ea typeface="ＭＳ Ｐゴシック" charset="-128"/>
              </a:rPr>
              <a:t> and the </a:t>
            </a:r>
            <a:r>
              <a:rPr lang="en-GB" altLang="en-US" sz="2400" b="1" dirty="0">
                <a:ea typeface="ＭＳ Ｐゴシック" charset="-128"/>
              </a:rPr>
              <a:t>factors</a:t>
            </a:r>
            <a:r>
              <a:rPr lang="en-GB" altLang="en-US" sz="2400" dirty="0">
                <a:ea typeface="ＭＳ Ｐゴシック" charset="-128"/>
              </a:rPr>
              <a:t> of </a:t>
            </a:r>
            <a:r>
              <a:rPr lang="en-GB" altLang="en-US" sz="2400" i="1" dirty="0">
                <a:latin typeface="Times New Roman" charset="0"/>
                <a:ea typeface="ＭＳ Ｐゴシック" charset="-128"/>
              </a:rPr>
              <a:t>n</a:t>
            </a:r>
          </a:p>
        </p:txBody>
      </p:sp>
      <p:sp>
        <p:nvSpPr>
          <p:cNvPr id="126978" name="Rectangle 3"/>
          <p:cNvSpPr>
            <a:spLocks noChangeArrowheads="1"/>
          </p:cNvSpPr>
          <p:nvPr/>
        </p:nvSpPr>
        <p:spPr bwMode="auto">
          <a:xfrm>
            <a:off x="3082925" y="3168650"/>
            <a:ext cx="2238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69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charset="-128"/>
              </a:rPr>
              <a:t>RSA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126980" name="Rectangle 5"/>
          <p:cNvSpPr>
            <a:spLocks noChangeArrowheads="1"/>
          </p:cNvSpPr>
          <p:nvPr/>
        </p:nvSpPr>
        <p:spPr bwMode="auto">
          <a:xfrm>
            <a:off x="3127375" y="4984750"/>
            <a:ext cx="2238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6981" name="Line 1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" name="Line 1"/>
          <p:cNvSpPr>
            <a:spLocks noChangeShapeType="1"/>
          </p:cNvSpPr>
          <p:nvPr/>
        </p:nvSpPr>
        <p:spPr bwMode="auto">
          <a:xfrm flipH="1">
            <a:off x="0" y="5957888"/>
            <a:ext cx="9144000" cy="1587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" name="TextBox 1"/>
          <p:cNvSpPr txBox="1">
            <a:spLocks noChangeArrowheads="1"/>
          </p:cNvSpPr>
          <p:nvPr/>
        </p:nvSpPr>
        <p:spPr bwMode="auto">
          <a:xfrm>
            <a:off x="7589838" y="7096125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Line 1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altLang="en-US">
                <a:ea typeface="ＭＳ Ｐゴシック" charset="-128"/>
              </a:rPr>
              <a:t>Diffie-Hellman</a:t>
            </a:r>
          </a:p>
        </p:txBody>
      </p:sp>
      <p:sp>
        <p:nvSpPr>
          <p:cNvPr id="131075" name="Rectangle 4"/>
          <p:cNvSpPr>
            <a:spLocks/>
          </p:cNvSpPr>
          <p:nvPr/>
        </p:nvSpPr>
        <p:spPr bwMode="auto">
          <a:xfrm>
            <a:off x="1979613" y="3933825"/>
            <a:ext cx="2428875" cy="544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 New Roman" charset="0"/>
              <a:sym typeface="Times New Roman" charset="0"/>
            </a:endParaRPr>
          </a:p>
        </p:txBody>
      </p:sp>
      <p:sp>
        <p:nvSpPr>
          <p:cNvPr id="131076" name="Rectangle 8"/>
          <p:cNvSpPr>
            <a:spLocks noChangeArrowheads="1"/>
          </p:cNvSpPr>
          <p:nvPr/>
        </p:nvSpPr>
        <p:spPr bwMode="auto">
          <a:xfrm>
            <a:off x="762000" y="1409700"/>
            <a:ext cx="83820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284163" indent="-244475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82638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4000"/>
            </a:pPr>
            <a:r>
              <a:rPr lang="en-US" altLang="en-US" b="0" dirty="0" smtClean="0">
                <a:sym typeface="Arial" charset="0"/>
              </a:rPr>
              <a:t>Public-key </a:t>
            </a:r>
            <a:r>
              <a:rPr lang="en-US" altLang="en-US" b="0" dirty="0">
                <a:sym typeface="Arial" charset="0"/>
              </a:rPr>
              <a:t>Technique for exchanging secret keys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b="0" dirty="0">
                <a:sym typeface="Arial" charset="0"/>
              </a:rPr>
              <a:t>First </a:t>
            </a:r>
            <a:r>
              <a:rPr lang="en-US" altLang="en-US" b="0" dirty="0" smtClean="0">
                <a:sym typeface="Arial" charset="0"/>
              </a:rPr>
              <a:t>public-key </a:t>
            </a:r>
            <a:r>
              <a:rPr lang="en-US" altLang="en-US" b="0" dirty="0">
                <a:sym typeface="Arial" charset="0"/>
              </a:rPr>
              <a:t>technique (1976)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4000"/>
            </a:pPr>
            <a:r>
              <a:rPr lang="en-US" altLang="en-US" b="0" dirty="0">
                <a:sym typeface="Arial" charset="0"/>
              </a:rPr>
              <a:t>The secret key is calculated by both parties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4000"/>
            </a:pPr>
            <a:r>
              <a:rPr lang="en-US" altLang="en-US" b="0" dirty="0">
                <a:sym typeface="Arial" charset="0"/>
              </a:rPr>
              <a:t>Requires some global public parameters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4000"/>
            </a:pPr>
            <a:r>
              <a:rPr lang="en-US" altLang="en-US" b="0" dirty="0">
                <a:sym typeface="Arial" charset="0"/>
              </a:rPr>
              <a:t>Based on difficulty in solving for </a:t>
            </a:r>
            <a:r>
              <a:rPr lang="en-US" altLang="en-US" b="0" i="1" dirty="0">
                <a:latin typeface="Times New Roman" charset="0"/>
                <a:sym typeface="Times New Roman" charset="0"/>
              </a:rPr>
              <a:t>x:</a:t>
            </a:r>
          </a:p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4000"/>
              <a:buFont typeface="Times New Roman" charset="0"/>
              <a:buNone/>
            </a:pPr>
            <a:r>
              <a:rPr lang="en-US" altLang="en-US" b="0" i="1" dirty="0">
                <a:latin typeface="Times New Roman" charset="0"/>
                <a:sym typeface="Times New Roman" charset="0"/>
              </a:rPr>
              <a:t>		    a = g</a:t>
            </a:r>
            <a:r>
              <a:rPr lang="en-US" altLang="en-US" sz="1000" b="0" i="1" dirty="0">
                <a:solidFill>
                  <a:srgbClr val="000000"/>
                </a:solidFill>
                <a:latin typeface="Times New Roman" charset="0"/>
                <a:sym typeface="Times New Roman" charset="0"/>
              </a:rPr>
              <a:t> </a:t>
            </a:r>
            <a:r>
              <a:rPr lang="en-US" altLang="en-US" b="0" i="1" baseline="40000" dirty="0">
                <a:latin typeface="Times New Roman" charset="0"/>
                <a:sym typeface="Times New Roman" charset="0"/>
              </a:rPr>
              <a:t>x</a:t>
            </a:r>
            <a:r>
              <a:rPr lang="en-US" altLang="en-US" b="0" i="1" baseline="50000" dirty="0">
                <a:latin typeface="Times New Roman" charset="0"/>
                <a:sym typeface="Times New Roman" charset="0"/>
              </a:rPr>
              <a:t> </a:t>
            </a:r>
            <a:r>
              <a:rPr lang="en-US" altLang="en-US" b="0" dirty="0">
                <a:latin typeface="Times New Roman" charset="0"/>
                <a:sym typeface="Times New Roman" charset="0"/>
              </a:rPr>
              <a:t> (mod</a:t>
            </a:r>
            <a:r>
              <a:rPr lang="en-US" altLang="en-US" b="0" i="1" dirty="0">
                <a:latin typeface="Times New Roman" charset="0"/>
                <a:sym typeface="Times New Roman" charset="0"/>
              </a:rPr>
              <a:t> n</a:t>
            </a:r>
            <a:r>
              <a:rPr lang="en-US" altLang="en-US" b="0" dirty="0">
                <a:latin typeface="Times New Roman" charset="0"/>
                <a:sym typeface="Times New Roman" charset="0"/>
              </a:rPr>
              <a:t>)</a:t>
            </a:r>
            <a:r>
              <a:rPr lang="en-US" altLang="en-US" b="0" i="1" dirty="0">
                <a:latin typeface="Times New Roman" charset="0"/>
                <a:sym typeface="Times New Roman" charset="0"/>
              </a:rPr>
              <a:t> 	 	   a, g, n</a:t>
            </a:r>
            <a:r>
              <a:rPr lang="en-US" altLang="en-US" b="0" dirty="0">
                <a:sym typeface="Arial" charset="0"/>
              </a:rPr>
              <a:t> known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Line 1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197850" cy="1181100"/>
          </a:xfrm>
        </p:spPr>
        <p:txBody>
          <a:bodyPr rIns="132080"/>
          <a:lstStyle/>
          <a:p>
            <a:pPr eaLnBrk="1" hangingPunct="1"/>
            <a:r>
              <a:rPr lang="en-US" altLang="en-US">
                <a:ea typeface="ＭＳ Ｐゴシック" charset="-128"/>
              </a:rPr>
              <a:t>Elliptic Curve Cryptography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5372100"/>
          </a:xfrm>
        </p:spPr>
        <p:txBody>
          <a:bodyPr rIns="132080"/>
          <a:lstStyle/>
          <a:p>
            <a:pPr eaLnBrk="1" hangingPunct="1">
              <a:spcAft>
                <a:spcPts val="600"/>
              </a:spcAft>
            </a:pPr>
            <a:r>
              <a:rPr lang="en-US" altLang="en-US" sz="2400">
                <a:ea typeface="ＭＳ Ｐゴシック" charset="-128"/>
              </a:rPr>
              <a:t>Majority of public-key crypto (RSA, D-H) use either integer or polynomial arithmetic with very large numbers/polynomials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>
                <a:ea typeface="ＭＳ Ｐゴシック" charset="-128"/>
              </a:rPr>
              <a:t>Imposes a significant load in storing and processing keys and messages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>
                <a:ea typeface="ＭＳ Ｐゴシック" charset="-128"/>
              </a:rPr>
              <a:t>An alternative is to use elliptic curves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>
                <a:ea typeface="ＭＳ Ｐゴシック" charset="-128"/>
              </a:rPr>
              <a:t>Offers same security as RSA with smaller bit sizes and lower processing and memory overhead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>
                <a:ea typeface="ＭＳ Ｐゴシック" charset="-128"/>
              </a:rPr>
              <a:t>Recent growth in use</a:t>
            </a:r>
            <a:endParaRPr lang="en-US" altLang="en-US" sz="2000">
              <a:ea typeface="ＭＳ Ｐゴシック" charset="-128"/>
            </a:endParaRPr>
          </a:p>
          <a:p>
            <a:pPr eaLnBrk="1" hangingPunct="1">
              <a:spcAft>
                <a:spcPts val="600"/>
              </a:spcAft>
            </a:pPr>
            <a:endParaRPr lang="en-US" altLang="en-US" sz="2400"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7A4A89-A096-694D-9748-9FCC1D7FB82F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Some jargon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1524000"/>
            <a:ext cx="8939212" cy="5029200"/>
          </a:xfrm>
        </p:spPr>
        <p:txBody>
          <a:bodyPr/>
          <a:lstStyle/>
          <a:p>
            <a:pPr marL="2286000" indent="-2286000">
              <a:spcBef>
                <a:spcPct val="35000"/>
              </a:spcBef>
              <a:buFont typeface="Times New Roman" charset="0"/>
              <a:buNone/>
              <a:tabLst>
                <a:tab pos="2286000" algn="l"/>
              </a:tabLst>
            </a:pPr>
            <a:r>
              <a:rPr lang="en-GB" altLang="en-US" sz="2300" i="1">
                <a:ea typeface="ＭＳ Ｐゴシック" charset="-128"/>
              </a:rPr>
              <a:t>Cryptography:</a:t>
            </a:r>
            <a:r>
              <a:rPr lang="en-GB" altLang="en-US" sz="2300">
                <a:ea typeface="ＭＳ Ｐゴシック" charset="-128"/>
              </a:rPr>
              <a:t>	Science of “secret writing”</a:t>
            </a:r>
          </a:p>
          <a:p>
            <a:pPr marL="2286000" indent="-2286000">
              <a:spcBef>
                <a:spcPct val="35000"/>
              </a:spcBef>
              <a:buFont typeface="Times New Roman" charset="0"/>
              <a:buNone/>
              <a:tabLst>
                <a:tab pos="2286000" algn="l"/>
              </a:tabLst>
            </a:pPr>
            <a:r>
              <a:rPr lang="en-GB" altLang="en-US" sz="2300" i="1">
                <a:ea typeface="ＭＳ Ｐゴシック" charset="-128"/>
              </a:rPr>
              <a:t>Plaintext:</a:t>
            </a:r>
            <a:r>
              <a:rPr lang="en-GB" altLang="en-US" sz="2300">
                <a:ea typeface="ＭＳ Ｐゴシック" charset="-128"/>
              </a:rPr>
              <a:t>	Original message </a:t>
            </a:r>
          </a:p>
          <a:p>
            <a:pPr marL="2286000" indent="-2286000">
              <a:spcBef>
                <a:spcPct val="35000"/>
              </a:spcBef>
              <a:buFont typeface="Times New Roman" charset="0"/>
              <a:buNone/>
              <a:tabLst>
                <a:tab pos="2286000" algn="l"/>
              </a:tabLst>
            </a:pPr>
            <a:r>
              <a:rPr lang="en-GB" altLang="en-US" sz="2300" i="1">
                <a:ea typeface="ＭＳ Ｐゴシック" charset="-128"/>
              </a:rPr>
              <a:t>Ciphertext:</a:t>
            </a:r>
            <a:r>
              <a:rPr lang="en-GB" altLang="en-US" sz="2300">
                <a:ea typeface="ＭＳ Ｐゴシック" charset="-128"/>
              </a:rPr>
              <a:t>	Transformed message</a:t>
            </a:r>
          </a:p>
          <a:p>
            <a:pPr marL="2286000" indent="-2286000">
              <a:spcBef>
                <a:spcPct val="35000"/>
              </a:spcBef>
              <a:buFont typeface="Times New Roman" charset="0"/>
              <a:buNone/>
              <a:tabLst>
                <a:tab pos="2286000" algn="l"/>
              </a:tabLst>
            </a:pPr>
            <a:r>
              <a:rPr lang="en-GB" altLang="en-US" sz="2300" i="1">
                <a:ea typeface="ＭＳ Ｐゴシック" charset="-128"/>
              </a:rPr>
              <a:t>Encryption:</a:t>
            </a:r>
            <a:r>
              <a:rPr lang="en-GB" altLang="en-US" sz="2300">
                <a:ea typeface="ＭＳ Ｐゴシック" charset="-128"/>
              </a:rPr>
              <a:t>	plaintext -&gt; ciphertext process</a:t>
            </a:r>
          </a:p>
          <a:p>
            <a:pPr marL="2286000" indent="-2286000">
              <a:spcBef>
                <a:spcPct val="35000"/>
              </a:spcBef>
              <a:buFont typeface="Times New Roman" charset="0"/>
              <a:buNone/>
              <a:tabLst>
                <a:tab pos="2286000" algn="l"/>
              </a:tabLst>
            </a:pPr>
            <a:r>
              <a:rPr lang="en-GB" altLang="en-US" sz="2300" i="1">
                <a:ea typeface="ＭＳ Ｐゴシック" charset="-128"/>
              </a:rPr>
              <a:t>Decryption:	</a:t>
            </a:r>
            <a:r>
              <a:rPr lang="en-GB" altLang="en-US" sz="2300">
                <a:ea typeface="ＭＳ Ｐゴシック" charset="-128"/>
              </a:rPr>
              <a:t>ciphertext -&gt; plaintext process</a:t>
            </a:r>
          </a:p>
          <a:p>
            <a:pPr marL="2286000" indent="-2286000">
              <a:spcBef>
                <a:spcPct val="35000"/>
              </a:spcBef>
              <a:buFont typeface="Times New Roman" charset="0"/>
              <a:buNone/>
              <a:tabLst>
                <a:tab pos="2286000" algn="l"/>
              </a:tabLst>
            </a:pPr>
            <a:r>
              <a:rPr lang="en-GB" altLang="en-US" sz="2300" i="1">
                <a:ea typeface="ＭＳ Ｐゴシック" charset="-128"/>
              </a:rPr>
              <a:t>Cipher:</a:t>
            </a:r>
            <a:r>
              <a:rPr lang="en-GB" altLang="en-US" sz="2300">
                <a:ea typeface="ＭＳ Ｐゴシック" charset="-128"/>
              </a:rPr>
              <a:t>	“Secret method of writing” (i.e. algorithm)</a:t>
            </a:r>
          </a:p>
          <a:p>
            <a:pPr marL="2286000" indent="-2286000">
              <a:spcBef>
                <a:spcPct val="35000"/>
              </a:spcBef>
              <a:buFont typeface="Times New Roman" charset="0"/>
              <a:buNone/>
              <a:tabLst>
                <a:tab pos="2286000" algn="l"/>
              </a:tabLst>
            </a:pPr>
            <a:r>
              <a:rPr lang="en-GB" altLang="en-US" sz="2300" i="1">
                <a:ea typeface="ＭＳ Ｐゴシック" charset="-128"/>
              </a:rPr>
              <a:t>Key:</a:t>
            </a:r>
            <a:r>
              <a:rPr lang="en-GB" altLang="en-US" sz="2300">
                <a:ea typeface="ＭＳ Ｐゴシック" charset="-128"/>
              </a:rPr>
              <a:t>	Some critical information used by the cipher, known only to sender and/or receiver</a:t>
            </a:r>
          </a:p>
          <a:p>
            <a:pPr marL="2286000" indent="-2286000">
              <a:spcBef>
                <a:spcPct val="35000"/>
              </a:spcBef>
              <a:buFont typeface="Times New Roman" charset="0"/>
              <a:buNone/>
              <a:tabLst>
                <a:tab pos="2286000" algn="l"/>
              </a:tabLst>
            </a:pPr>
            <a:r>
              <a:rPr lang="en-GB" altLang="en-US" sz="2300" i="1">
                <a:ea typeface="ＭＳ Ｐゴシック" charset="-128"/>
              </a:rPr>
              <a:t>Cryptanalysis:</a:t>
            </a:r>
            <a:r>
              <a:rPr lang="en-GB" altLang="en-US" sz="2300">
                <a:ea typeface="ＭＳ Ｐゴシック" charset="-128"/>
              </a:rPr>
              <a:t>	Attempting to discover plaintext or key or both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EFEB74-D44A-F24B-93D4-B4760A4FB8E3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Symmetric Encryption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526891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IE" altLang="en-US" sz="2600">
                <a:ea typeface="ＭＳ Ｐゴシック" charset="-128"/>
              </a:rPr>
              <a:t>Sender and receiver use </a:t>
            </a:r>
            <a:r>
              <a:rPr lang="en-IE" altLang="en-US" sz="2600" u="sng">
                <a:ea typeface="ＭＳ Ｐゴシック" charset="-128"/>
              </a:rPr>
              <a:t>same</a:t>
            </a:r>
            <a:r>
              <a:rPr lang="en-IE" altLang="en-US" sz="2600">
                <a:ea typeface="ＭＳ Ｐゴシック" charset="-128"/>
              </a:rPr>
              <a:t> key (shared secret)</a:t>
            </a:r>
          </a:p>
          <a:p>
            <a:pPr>
              <a:spcBef>
                <a:spcPct val="30000"/>
              </a:spcBef>
            </a:pPr>
            <a:r>
              <a:rPr lang="en-IE" altLang="en-US" sz="2600">
                <a:ea typeface="ＭＳ Ｐゴシック" charset="-128"/>
              </a:rPr>
              <a:t>Was the only method used prior to the 1970s &amp; still the main “workhorse”</a:t>
            </a:r>
          </a:p>
          <a:p>
            <a:pPr>
              <a:spcBef>
                <a:spcPct val="30000"/>
              </a:spcBef>
            </a:pPr>
            <a:r>
              <a:rPr lang="en-IE" altLang="en-US" sz="2600">
                <a:ea typeface="ＭＳ Ｐゴシック" charset="-128"/>
              </a:rPr>
              <a:t>Popular algorithms: </a:t>
            </a:r>
          </a:p>
          <a:p>
            <a:pPr lvl="1"/>
            <a:r>
              <a:rPr lang="en-IE" altLang="en-US" sz="2200">
                <a:ea typeface="ＭＳ Ｐゴシック" charset="-128"/>
              </a:rPr>
              <a:t>Advanced Encryption Standard (AES)</a:t>
            </a:r>
          </a:p>
          <a:p>
            <a:pPr lvl="1"/>
            <a:r>
              <a:rPr lang="en-IE" altLang="en-US" sz="2200">
                <a:ea typeface="ＭＳ Ｐゴシック" charset="-128"/>
              </a:rPr>
              <a:t>Triple Data Encryption Standard (3DES)</a:t>
            </a:r>
          </a:p>
          <a:p>
            <a:pPr lvl="1"/>
            <a:r>
              <a:rPr lang="en-IE" altLang="en-US" sz="2200">
                <a:ea typeface="ＭＳ Ｐゴシック" charset="-128"/>
              </a:rPr>
              <a:t>Rivest Cipher 4 (RC4) </a:t>
            </a:r>
            <a:r>
              <a:rPr lang="en-IE" altLang="en-US" sz="2200" i="1">
                <a:ea typeface="ＭＳ Ｐゴシック" charset="-128"/>
              </a:rPr>
              <a:t>– until recently!</a:t>
            </a:r>
          </a:p>
          <a:p>
            <a:pPr>
              <a:spcBef>
                <a:spcPct val="30000"/>
              </a:spcBef>
            </a:pPr>
            <a:r>
              <a:rPr lang="en-IE" altLang="en-US" sz="2600">
                <a:ea typeface="ＭＳ Ｐゴシック" charset="-128"/>
              </a:rPr>
              <a:t>Fast</a:t>
            </a:r>
          </a:p>
          <a:p>
            <a:pPr>
              <a:spcBef>
                <a:spcPct val="30000"/>
              </a:spcBef>
            </a:pPr>
            <a:r>
              <a:rPr lang="en-IE" altLang="en-US" sz="2600">
                <a:ea typeface="ＭＳ Ｐゴシック" charset="-128"/>
              </a:rPr>
              <a:t>But how to share secret keys?</a:t>
            </a:r>
          </a:p>
          <a:p>
            <a:pPr lvl="1">
              <a:spcBef>
                <a:spcPts val="300"/>
              </a:spcBef>
            </a:pPr>
            <a:r>
              <a:rPr lang="en-IE" altLang="en-US" sz="2200">
                <a:ea typeface="ＭＳ Ｐゴシック" charset="-128"/>
              </a:rPr>
              <a:t>“chicken-and-egg” problem</a:t>
            </a:r>
          </a:p>
          <a:p>
            <a:pPr lvl="1"/>
            <a:endParaRPr lang="en-GB" altLang="en-US" sz="2200"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Symmetric Encryption</a:t>
            </a:r>
          </a:p>
        </p:txBody>
      </p:sp>
      <p:pic>
        <p:nvPicPr>
          <p:cNvPr id="450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1213"/>
            <a:ext cx="9144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7F004D-C4B4-FF40-A8BA-3B25CFA70EDF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charset="-128"/>
              </a:rPr>
              <a:t>Public-key </a:t>
            </a:r>
            <a:r>
              <a:rPr lang="en-GB" altLang="en-US" dirty="0">
                <a:ea typeface="ＭＳ Ｐゴシック" charset="-128"/>
              </a:rPr>
              <a:t>Cryptography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524000"/>
            <a:ext cx="8310562" cy="4699000"/>
          </a:xfrm>
        </p:spPr>
        <p:txBody>
          <a:bodyPr/>
          <a:lstStyle/>
          <a:p>
            <a:r>
              <a:rPr lang="en-GB" altLang="en-US" sz="2400" dirty="0">
                <a:ea typeface="ＭＳ Ｐゴシック" charset="-128"/>
              </a:rPr>
              <a:t>Major limitations of Symmetric Encryption:</a:t>
            </a:r>
          </a:p>
          <a:p>
            <a:pPr lvl="1"/>
            <a:r>
              <a:rPr lang="en-GB" altLang="en-US" sz="2000" dirty="0">
                <a:ea typeface="ＭＳ Ｐゴシック" charset="-128"/>
              </a:rPr>
              <a:t>Key </a:t>
            </a:r>
            <a:r>
              <a:rPr lang="en-GB" altLang="en-US" sz="2000" dirty="0" smtClean="0">
                <a:ea typeface="ＭＳ Ｐゴシック" charset="-128"/>
              </a:rPr>
              <a:t>distribution problem</a:t>
            </a:r>
            <a:endParaRPr lang="en-GB" altLang="en-US" sz="2000" dirty="0">
              <a:ea typeface="ＭＳ Ｐゴシック" charset="-128"/>
            </a:endParaRPr>
          </a:p>
          <a:p>
            <a:pPr lvl="1"/>
            <a:r>
              <a:rPr lang="en-GB" altLang="en-US" sz="2000" dirty="0">
                <a:ea typeface="ＭＳ Ｐゴシック" charset="-128"/>
              </a:rPr>
              <a:t>Not suitable for authentication: receiver can forge message &amp; claim it came from sender</a:t>
            </a:r>
            <a:br>
              <a:rPr lang="en-GB" altLang="en-US" sz="2000" dirty="0">
                <a:ea typeface="ＭＳ Ｐゴシック" charset="-128"/>
              </a:rPr>
            </a:br>
            <a:endParaRPr lang="en-GB" altLang="en-US" sz="2000" dirty="0">
              <a:ea typeface="ＭＳ Ｐゴシック" charset="-128"/>
            </a:endParaRPr>
          </a:p>
          <a:p>
            <a:r>
              <a:rPr lang="en-GB" altLang="en-US" sz="2400" dirty="0">
                <a:ea typeface="ＭＳ Ｐゴシック" charset="-128"/>
              </a:rPr>
              <a:t>Addressed by </a:t>
            </a:r>
            <a:r>
              <a:rPr lang="en-GB" altLang="en-US" sz="2400" dirty="0" smtClean="0">
                <a:ea typeface="ＭＳ Ｐゴシック" charset="-128"/>
              </a:rPr>
              <a:t>Public-key </a:t>
            </a:r>
            <a:r>
              <a:rPr lang="en-GB" altLang="en-US" sz="2400" dirty="0">
                <a:ea typeface="ＭＳ Ｐゴシック" charset="-128"/>
              </a:rPr>
              <a:t>Cryptography</a:t>
            </a:r>
            <a:br>
              <a:rPr lang="en-GB" altLang="en-US" sz="2400" dirty="0">
                <a:ea typeface="ＭＳ Ｐゴシック" charset="-128"/>
              </a:rPr>
            </a:br>
            <a:endParaRPr lang="en-GB" altLang="en-US" sz="2400" dirty="0">
              <a:ea typeface="ＭＳ Ｐゴシック" charset="-128"/>
            </a:endParaRPr>
          </a:p>
          <a:p>
            <a:r>
              <a:rPr lang="en-GB" altLang="en-US" sz="2400" dirty="0" smtClean="0">
                <a:ea typeface="ＭＳ Ｐゴシック" charset="-128"/>
              </a:rPr>
              <a:t>Public-key </a:t>
            </a:r>
            <a:r>
              <a:rPr lang="en-GB" altLang="en-US" sz="2400" dirty="0">
                <a:ea typeface="ＭＳ Ｐゴシック" charset="-128"/>
              </a:rPr>
              <a:t>methods based on sender and receiver using </a:t>
            </a:r>
            <a:r>
              <a:rPr lang="en-GB" altLang="en-US" sz="2400" u="sng" dirty="0">
                <a:ea typeface="ＭＳ Ｐゴシック" charset="-128"/>
              </a:rPr>
              <a:t>different</a:t>
            </a:r>
            <a:r>
              <a:rPr lang="en-GB" altLang="en-US" sz="2400" dirty="0">
                <a:ea typeface="ＭＳ Ｐゴシック" charset="-128"/>
              </a:rPr>
              <a:t> keys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9565CB-C592-0440-856F-34D418100A68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charset="-128"/>
              </a:rPr>
              <a:t>Public-key </a:t>
            </a:r>
            <a:r>
              <a:rPr lang="en-GB" altLang="en-US" dirty="0">
                <a:ea typeface="ＭＳ Ｐゴシック" charset="-128"/>
              </a:rPr>
              <a:t>Cryptography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371600"/>
            <a:ext cx="8039100" cy="4991100"/>
          </a:xfrm>
        </p:spPr>
        <p:txBody>
          <a:bodyPr/>
          <a:lstStyle/>
          <a:p>
            <a:r>
              <a:rPr lang="en-GB" altLang="en-US" sz="2400" dirty="0">
                <a:ea typeface="ＭＳ Ｐゴシック" charset="-128"/>
              </a:rPr>
              <a:t>Each party has two keys:</a:t>
            </a:r>
          </a:p>
          <a:p>
            <a:pPr lvl="1"/>
            <a:r>
              <a:rPr lang="en-GB" altLang="en-US" sz="2000" dirty="0">
                <a:ea typeface="ＭＳ Ｐゴシック" charset="-128"/>
              </a:rPr>
              <a:t>a </a:t>
            </a:r>
            <a:r>
              <a:rPr lang="en-GB" altLang="en-US" sz="2000" b="1" dirty="0">
                <a:ea typeface="ＭＳ Ｐゴシック" charset="-128"/>
              </a:rPr>
              <a:t>public key</a:t>
            </a:r>
            <a:r>
              <a:rPr lang="en-GB" altLang="en-US" sz="2000" dirty="0">
                <a:ea typeface="ＭＳ Ｐゴシック" charset="-128"/>
              </a:rPr>
              <a:t>, known potentially to anybody, used to </a:t>
            </a:r>
            <a:r>
              <a:rPr lang="en-GB" altLang="en-US" sz="2000" b="1" dirty="0">
                <a:ea typeface="ＭＳ Ｐゴシック" charset="-128"/>
              </a:rPr>
              <a:t>encrypt messages</a:t>
            </a:r>
            <a:r>
              <a:rPr lang="en-GB" altLang="en-US" sz="2000" dirty="0">
                <a:ea typeface="ＭＳ Ｐゴシック" charset="-128"/>
              </a:rPr>
              <a:t>, and </a:t>
            </a:r>
            <a:r>
              <a:rPr lang="en-GB" altLang="en-US" sz="2000" b="1" dirty="0">
                <a:ea typeface="ＭＳ Ｐゴシック" charset="-128"/>
              </a:rPr>
              <a:t>verify signatures</a:t>
            </a:r>
            <a:r>
              <a:rPr lang="en-GB" altLang="en-US" sz="2000" dirty="0">
                <a:ea typeface="ＭＳ Ｐゴシック" charset="-128"/>
              </a:rPr>
              <a:t> </a:t>
            </a:r>
          </a:p>
          <a:p>
            <a:pPr lvl="1"/>
            <a:r>
              <a:rPr lang="en-GB" altLang="en-US" sz="2000" dirty="0">
                <a:ea typeface="ＭＳ Ｐゴシック" charset="-128"/>
              </a:rPr>
              <a:t>a </a:t>
            </a:r>
            <a:r>
              <a:rPr lang="en-GB" altLang="en-US" sz="2000" b="1" dirty="0">
                <a:ea typeface="ＭＳ Ｐゴシック" charset="-128"/>
              </a:rPr>
              <a:t>private key</a:t>
            </a:r>
            <a:r>
              <a:rPr lang="en-GB" altLang="en-US" sz="2000" dirty="0">
                <a:ea typeface="ＭＳ Ｐゴシック" charset="-128"/>
              </a:rPr>
              <a:t>, known only to its owner, used to </a:t>
            </a:r>
            <a:r>
              <a:rPr lang="en-GB" altLang="en-US" sz="2000" b="1" dirty="0">
                <a:ea typeface="ＭＳ Ｐゴシック" charset="-128"/>
              </a:rPr>
              <a:t>decrypt messages</a:t>
            </a:r>
            <a:r>
              <a:rPr lang="en-GB" altLang="en-US" sz="2000" dirty="0">
                <a:ea typeface="ＭＳ Ｐゴシック" charset="-128"/>
              </a:rPr>
              <a:t>, and </a:t>
            </a:r>
            <a:r>
              <a:rPr lang="en-GB" altLang="en-US" sz="2000" b="1" dirty="0">
                <a:ea typeface="ＭＳ Ｐゴシック" charset="-128"/>
              </a:rPr>
              <a:t>create signatures</a:t>
            </a:r>
          </a:p>
          <a:p>
            <a:endParaRPr lang="en-GB" altLang="en-US" sz="2400" dirty="0">
              <a:ea typeface="ＭＳ Ｐゴシック" charset="-128"/>
            </a:endParaRPr>
          </a:p>
          <a:p>
            <a:r>
              <a:rPr lang="en-GB" altLang="en-US" sz="2400" dirty="0">
                <a:ea typeface="ＭＳ Ｐゴシック" charset="-128"/>
              </a:rPr>
              <a:t>Complements rather than replaces symmetric cryptography</a:t>
            </a:r>
          </a:p>
          <a:p>
            <a:pPr lvl="1"/>
            <a:r>
              <a:rPr lang="en-GB" altLang="en-US" sz="2000" dirty="0">
                <a:ea typeface="ＭＳ Ｐゴシック" charset="-128"/>
              </a:rPr>
              <a:t>Used for exchanging secret keys</a:t>
            </a:r>
          </a:p>
          <a:p>
            <a:pPr lvl="1"/>
            <a:endParaRPr lang="en-GB" altLang="en-US" sz="20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2C523-AE10-7C41-93A3-3CDC7849CD4D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Applications of </a:t>
            </a:r>
            <a:r>
              <a:rPr lang="en-GB" altLang="en-US" dirty="0" smtClean="0">
                <a:ea typeface="ＭＳ Ｐゴシック" charset="-128"/>
              </a:rPr>
              <a:t>Public-key </a:t>
            </a:r>
            <a:r>
              <a:rPr lang="en-GB" altLang="en-US" dirty="0">
                <a:ea typeface="ＭＳ Ｐゴシック" charset="-128"/>
              </a:rPr>
              <a:t>Cryptography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Can </a:t>
            </a:r>
            <a:r>
              <a:rPr lang="en-GB" altLang="en-US" dirty="0" smtClean="0">
                <a:ea typeface="ＭＳ Ｐゴシック" charset="-128"/>
              </a:rPr>
              <a:t>classify uses </a:t>
            </a:r>
            <a:r>
              <a:rPr lang="en-GB" altLang="en-US" dirty="0">
                <a:ea typeface="ＭＳ Ｐゴシック" charset="-128"/>
              </a:rPr>
              <a:t>of </a:t>
            </a:r>
            <a:r>
              <a:rPr lang="en-GB" altLang="en-US" dirty="0" smtClean="0">
                <a:ea typeface="ＭＳ Ｐゴシック" charset="-128"/>
              </a:rPr>
              <a:t>public-key </a:t>
            </a:r>
            <a:r>
              <a:rPr lang="en-GB" altLang="en-US" dirty="0">
                <a:ea typeface="ＭＳ Ｐゴシック" charset="-128"/>
              </a:rPr>
              <a:t>cryptography into 3 categories:</a:t>
            </a:r>
          </a:p>
          <a:p>
            <a:pPr marL="914400" lvl="1" indent="-457200">
              <a:buFontTx/>
              <a:buAutoNum type="arabicParenR"/>
            </a:pPr>
            <a:r>
              <a:rPr lang="en-GB" altLang="en-US" b="1" dirty="0">
                <a:ea typeface="ＭＳ Ｐゴシック" charset="-128"/>
              </a:rPr>
              <a:t>encryption/decryption</a:t>
            </a:r>
            <a:r>
              <a:rPr lang="en-GB" altLang="en-US" dirty="0">
                <a:ea typeface="ＭＳ Ｐゴシック" charset="-128"/>
              </a:rPr>
              <a:t> (provides secrecy)</a:t>
            </a:r>
          </a:p>
          <a:p>
            <a:pPr marL="914400" lvl="1" indent="-457200">
              <a:buFontTx/>
              <a:buAutoNum type="arabicParenR"/>
            </a:pPr>
            <a:r>
              <a:rPr lang="en-GB" altLang="en-US" b="1" dirty="0">
                <a:ea typeface="ＭＳ Ｐゴシック" charset="-128"/>
              </a:rPr>
              <a:t>digital signatures</a:t>
            </a:r>
            <a:r>
              <a:rPr lang="en-GB" altLang="en-US" dirty="0">
                <a:ea typeface="ＭＳ Ｐゴシック" charset="-128"/>
              </a:rPr>
              <a:t> (provides authentication)</a:t>
            </a:r>
          </a:p>
          <a:p>
            <a:pPr marL="914400" lvl="1" indent="-457200">
              <a:buFontTx/>
              <a:buAutoNum type="arabicParenR"/>
            </a:pPr>
            <a:r>
              <a:rPr lang="en-GB" altLang="en-US" b="1" dirty="0">
                <a:ea typeface="ＭＳ Ｐゴシック" charset="-128"/>
              </a:rPr>
              <a:t>key exchange</a:t>
            </a:r>
            <a:r>
              <a:rPr lang="en-GB" altLang="en-US" dirty="0">
                <a:ea typeface="ＭＳ Ｐゴシック" charset="-128"/>
              </a:rPr>
              <a:t> for symmetric encryption</a:t>
            </a:r>
          </a:p>
          <a:p>
            <a:pPr lvl="2"/>
            <a:r>
              <a:rPr lang="en-GB" altLang="en-US" dirty="0">
                <a:ea typeface="ＭＳ Ｐゴシック" charset="-128"/>
              </a:rPr>
              <a:t>which is a special case of (1)</a:t>
            </a:r>
            <a:br>
              <a:rPr lang="en-GB" altLang="en-US" dirty="0">
                <a:ea typeface="ＭＳ Ｐゴシック" charset="-128"/>
              </a:rPr>
            </a:br>
            <a:endParaRPr lang="en-GB" altLang="en-US" dirty="0">
              <a:ea typeface="ＭＳ Ｐゴシック" charset="-128"/>
            </a:endParaRPr>
          </a:p>
          <a:p>
            <a:r>
              <a:rPr lang="en-GB" altLang="en-US" dirty="0">
                <a:ea typeface="ＭＳ Ｐゴシック" charset="-128"/>
              </a:rPr>
              <a:t>Some </a:t>
            </a:r>
            <a:r>
              <a:rPr lang="en-GB" altLang="en-US" dirty="0" smtClean="0">
                <a:ea typeface="ＭＳ Ｐゴシック" charset="-128"/>
              </a:rPr>
              <a:t>public-key </a:t>
            </a:r>
            <a:r>
              <a:rPr lang="en-GB" altLang="en-US" dirty="0">
                <a:ea typeface="ＭＳ Ｐゴシック" charset="-128"/>
              </a:rPr>
              <a:t>algorithms are suitable for all uses; others are specific to one of the above</a:t>
            </a:r>
          </a:p>
          <a:p>
            <a:endParaRPr lang="en-GB" alt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552</TotalTime>
  <Pages>4</Pages>
  <Words>1513</Words>
  <Application>Microsoft Macintosh PowerPoint</Application>
  <PresentationFormat>On-screen Show (4:3)</PresentationFormat>
  <Paragraphs>289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New Baltimore 8 00</vt:lpstr>
      <vt:lpstr>Security </vt:lpstr>
      <vt:lpstr>Objectives</vt:lpstr>
      <vt:lpstr>PowerPoint Presentation</vt:lpstr>
      <vt:lpstr>Some jargon</vt:lpstr>
      <vt:lpstr>Symmetric Encryption</vt:lpstr>
      <vt:lpstr>Symmetric Encryption</vt:lpstr>
      <vt:lpstr>Public-key Cryptography</vt:lpstr>
      <vt:lpstr>Public-key Cryptography</vt:lpstr>
      <vt:lpstr>Applications of Public-key Cryptography</vt:lpstr>
      <vt:lpstr>Application: Secrecy</vt:lpstr>
      <vt:lpstr>PowerPoint Presentation</vt:lpstr>
      <vt:lpstr>PowerPoint Presentation</vt:lpstr>
      <vt:lpstr>PowerPoint Presentation</vt:lpstr>
      <vt:lpstr>Limitations of Public-key Cryptography</vt:lpstr>
      <vt:lpstr>Limitations of Public-key Cryptography</vt:lpstr>
      <vt:lpstr>PowerPoint Presentation</vt:lpstr>
      <vt:lpstr>Kerckhoff’s principle</vt:lpstr>
      <vt:lpstr>Cryptanalysis</vt:lpstr>
      <vt:lpstr>Cryptanalysis: Brute Force Attack</vt:lpstr>
      <vt:lpstr>PowerPoint Presentation</vt:lpstr>
      <vt:lpstr>XOR</vt:lpstr>
      <vt:lpstr>Block Cipher</vt:lpstr>
      <vt:lpstr>Block Cipher – modes of operation</vt:lpstr>
      <vt:lpstr>Electronic Codebook Mode (ECB) Encryption</vt:lpstr>
      <vt:lpstr>Comparing CBC with ECB</vt:lpstr>
      <vt:lpstr>DES</vt:lpstr>
      <vt:lpstr>AES</vt:lpstr>
      <vt:lpstr>AES</vt:lpstr>
      <vt:lpstr>PowerPoint Presentation</vt:lpstr>
      <vt:lpstr>Stream Ciphers</vt:lpstr>
      <vt:lpstr>Stream Cipher Structure</vt:lpstr>
      <vt:lpstr>Danger with Stream Cipher</vt:lpstr>
      <vt:lpstr>PowerPoint Presentation</vt:lpstr>
      <vt:lpstr>Trapdoor functions</vt:lpstr>
      <vt:lpstr>RSA</vt:lpstr>
      <vt:lpstr>RSA</vt:lpstr>
      <vt:lpstr>Diffie-Hellman</vt:lpstr>
      <vt:lpstr>Elliptic Curve Cryptography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Essentials </dc:title>
  <dc:subject/>
  <dc:creator>Jimmy McGibney</dc:creator>
  <cp:keywords/>
  <dc:description/>
  <cp:lastModifiedBy>Jimmy McGibney</cp:lastModifiedBy>
  <cp:revision>51</cp:revision>
  <cp:lastPrinted>2016-11-02T13:25:30Z</cp:lastPrinted>
  <dcterms:created xsi:type="dcterms:W3CDTF">2016-02-04T00:33:08Z</dcterms:created>
  <dcterms:modified xsi:type="dcterms:W3CDTF">2017-11-05T22:04:58Z</dcterms:modified>
</cp:coreProperties>
</file>