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655" r:id="rId2"/>
    <p:sldId id="602" r:id="rId3"/>
    <p:sldId id="554" r:id="rId4"/>
    <p:sldId id="556" r:id="rId5"/>
    <p:sldId id="557" r:id="rId6"/>
    <p:sldId id="558" r:id="rId7"/>
    <p:sldId id="612" r:id="rId8"/>
    <p:sldId id="613" r:id="rId9"/>
    <p:sldId id="564" r:id="rId10"/>
    <p:sldId id="566" r:id="rId11"/>
    <p:sldId id="614" r:id="rId12"/>
    <p:sldId id="666" r:id="rId13"/>
    <p:sldId id="569" r:id="rId14"/>
    <p:sldId id="667" r:id="rId15"/>
    <p:sldId id="572" r:id="rId16"/>
    <p:sldId id="573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65" r:id="rId25"/>
  </p:sldIdLst>
  <p:sldSz cx="9144000" cy="6858000" type="screen4x3"/>
  <p:notesSz cx="6772275" cy="990282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FFC3"/>
    <a:srgbClr val="00FF00"/>
    <a:srgbClr val="009900"/>
    <a:srgbClr val="006600"/>
    <a:srgbClr val="003300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8"/>
    <p:restoredTop sz="93703"/>
  </p:normalViewPr>
  <p:slideViewPr>
    <p:cSldViewPr snapToGrid="0">
      <p:cViewPr>
        <p:scale>
          <a:sx n="100" d="100"/>
          <a:sy n="100" d="100"/>
        </p:scale>
        <p:origin x="-14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56" d="100"/>
          <a:sy n="56" d="100"/>
        </p:scale>
        <p:origin x="-1234" y="-48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523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3875" y="5294313"/>
            <a:ext cx="5930900" cy="417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342" tIns="44378" rIns="90342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Type NOTES text here . . .</a:t>
            </a: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9263" y="592138"/>
            <a:ext cx="6084887" cy="4564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85019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329" tIns="45665" rIns="91329" bIns="45665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95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154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500" y="5294282"/>
            <a:ext cx="5930881" cy="417461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160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94" tIns="45797" rIns="91594" bIns="45797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166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177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168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171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173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3288" y="4706938"/>
            <a:ext cx="4964112" cy="41703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058" tIns="46530" rIns="93058" bIns="46530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2253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865188"/>
            <a:ext cx="4627563" cy="3470275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5173663"/>
            <a:ext cx="6032500" cy="4079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666810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5173663"/>
            <a:ext cx="6032500" cy="4079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3849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94" tIns="45797" rIns="91594" bIns="45797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94" tIns="45797" rIns="91594" bIns="45797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86848049-245C-494B-BE75-158E46327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77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5D517-9D94-E14B-9DC6-6AC2708E0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7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90500"/>
            <a:ext cx="2057400" cy="61722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90500"/>
            <a:ext cx="6019800" cy="61722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EC3E0-B4EE-0E45-9E0A-47B72F639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31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6900" y="1257300"/>
            <a:ext cx="8039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AFBD-3D22-FF4F-8074-7F7C67C27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4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E9A8F-3DF5-7C4D-BBBA-C878FDF2B5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84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690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265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690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65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44E54-7212-3546-8591-896F24F7B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46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6400" y="190500"/>
            <a:ext cx="8229600" cy="61722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7FC20-3B04-A54A-B071-5682799FE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457CD-57F7-0F4A-A8C9-CC048086AE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5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4323C-661F-BF47-B6A8-E8A7FF9DD5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1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98656-F92F-A145-A863-DC5BEDA4D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9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9AEC-4794-2042-90C0-59E67484DE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6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BAB66-CB98-244C-BB3C-EBBAD5E37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6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EDDDB-CAC5-F644-9E4A-048B243EE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2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73FD-96A3-3F43-9FAE-A62C1946D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20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1728A-D1E0-3D48-90A6-7C1C21A9D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3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573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299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35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charset="0"/>
              </a:defRPr>
            </a:lvl1pPr>
          </a:lstStyle>
          <a:p>
            <a:pPr>
              <a:defRPr/>
            </a:pPr>
            <a:fld id="{CD2D923E-A92C-E34A-90A1-C0FCE1779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1032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Times New Roman" charset="0"/>
        <a:buChar char="•"/>
        <a:defRPr sz="2800">
          <a:solidFill>
            <a:srgbClr val="006600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00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00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00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8C4452-4BC0-4747-9F6F-C3B3416B3B22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8600"/>
            <a:ext cx="7772400" cy="685800"/>
          </a:xfrm>
          <a:noFill/>
        </p:spPr>
        <p:txBody>
          <a:bodyPr lIns="92075" tIns="46038" rIns="92075" bIns="46038"/>
          <a:lstStyle/>
          <a:p>
            <a:pPr algn="ctr"/>
            <a:r>
              <a:rPr lang="en-GB" altLang="en-US" sz="4800">
                <a:ea typeface="ＭＳ Ｐゴシック" charset="-128"/>
              </a:rPr>
              <a:t>Security</a:t>
            </a:r>
            <a:r>
              <a:rPr lang="en-GB" altLang="en-US" sz="2800">
                <a:ea typeface="ＭＳ Ｐゴシック" charset="-128"/>
              </a:rPr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92200" y="2205038"/>
            <a:ext cx="7265415" cy="1752600"/>
          </a:xfrm>
          <a:noFill/>
        </p:spPr>
        <p:txBody>
          <a:bodyPr lIns="92075" tIns="46038" rIns="92075" bIns="46038"/>
          <a:lstStyle/>
          <a:p>
            <a:pPr marL="762000" indent="-762000" algn="ctr">
              <a:lnSpc>
                <a:spcPct val="110000"/>
              </a:lnSpc>
              <a:buFont typeface="Times New Roman" charset="0"/>
              <a:buNone/>
            </a:pPr>
            <a:r>
              <a:rPr lang="en-GB" altLang="en-US" sz="4400" dirty="0" smtClean="0">
                <a:solidFill>
                  <a:srgbClr val="003399"/>
                </a:solidFill>
                <a:ea typeface="ＭＳ Ｐゴシック" charset="-128"/>
              </a:rPr>
              <a:t>Cryptography Essentials</a:t>
            </a:r>
          </a:p>
          <a:p>
            <a:pPr marL="0" indent="0" algn="ctr">
              <a:lnSpc>
                <a:spcPct val="110000"/>
              </a:lnSpc>
              <a:buFont typeface="Times New Roman" charset="0"/>
              <a:buNone/>
            </a:pPr>
            <a:r>
              <a:rPr lang="en-GB" altLang="en-US" sz="4400" dirty="0" smtClean="0">
                <a:solidFill>
                  <a:srgbClr val="003399"/>
                </a:solidFill>
                <a:ea typeface="ＭＳ Ｐゴシック" charset="-128"/>
              </a:rPr>
              <a:t>- Authentication &amp; digital certificates</a:t>
            </a:r>
            <a:endParaRPr lang="en-IE" altLang="en-US" sz="4400" dirty="0">
              <a:solidFill>
                <a:srgbClr val="003399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775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67FBD8-A734-824A-88E4-655908FDB607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22400"/>
            <a:ext cx="8039100" cy="4940300"/>
          </a:xfrm>
        </p:spPr>
        <p:txBody>
          <a:bodyPr/>
          <a:lstStyle/>
          <a:p>
            <a:r>
              <a:rPr lang="en-GB" altLang="en-US" dirty="0">
                <a:ea typeface="ＭＳ Ｐゴシック" charset="-128"/>
              </a:rPr>
              <a:t>Strength depends on the length, </a:t>
            </a:r>
            <a:r>
              <a:rPr lang="en-GB" altLang="en-US" sz="3200" i="1" dirty="0">
                <a:latin typeface="Times New Roman" charset="0"/>
                <a:ea typeface="ＭＳ Ｐゴシック" charset="-128"/>
              </a:rPr>
              <a:t>n</a:t>
            </a:r>
            <a:r>
              <a:rPr lang="en-GB" altLang="en-US" dirty="0">
                <a:ea typeface="ＭＳ Ｐゴシック" charset="-128"/>
              </a:rPr>
              <a:t>, in bits of the hash value</a:t>
            </a:r>
            <a:br>
              <a:rPr lang="en-GB" altLang="en-US" dirty="0">
                <a:ea typeface="ＭＳ Ｐゴシック" charset="-128"/>
              </a:rPr>
            </a:br>
            <a:endParaRPr lang="en-GB" altLang="en-US" dirty="0">
              <a:latin typeface="Times New Roman" charset="0"/>
              <a:ea typeface="ＭＳ Ｐゴシック" charset="-128"/>
            </a:endParaRPr>
          </a:p>
          <a:p>
            <a:r>
              <a:rPr lang="en-GB" altLang="en-US" dirty="0">
                <a:ea typeface="ＭＳ Ｐゴシック" charset="-128"/>
              </a:rPr>
              <a:t>Brute force attacks require time proportional to:</a:t>
            </a:r>
          </a:p>
          <a:p>
            <a:pPr lvl="1"/>
            <a:r>
              <a:rPr lang="en-GB" altLang="en-US" dirty="0">
                <a:ea typeface="ＭＳ Ｐゴシック" charset="-128"/>
              </a:rPr>
              <a:t>one-way property: </a:t>
            </a:r>
            <a:r>
              <a:rPr lang="en-GB" altLang="en-US" dirty="0">
                <a:latin typeface="Times New Roman" charset="0"/>
                <a:ea typeface="ＭＳ Ｐゴシック" charset="-128"/>
              </a:rPr>
              <a:t>2</a:t>
            </a:r>
            <a:r>
              <a:rPr lang="en-GB" altLang="en-US" i="1" baseline="52000" dirty="0">
                <a:latin typeface="Times New Roman" charset="0"/>
                <a:ea typeface="ＭＳ Ｐゴシック" charset="-128"/>
              </a:rPr>
              <a:t> n</a:t>
            </a:r>
          </a:p>
          <a:p>
            <a:pPr lvl="1"/>
            <a:r>
              <a:rPr lang="en-GB" altLang="en-US" dirty="0">
                <a:ea typeface="ＭＳ Ｐゴシック" charset="-128"/>
              </a:rPr>
              <a:t>weak collisions property: </a:t>
            </a:r>
            <a:r>
              <a:rPr lang="en-GB" altLang="en-US" dirty="0">
                <a:latin typeface="Times New Roman" charset="0"/>
                <a:ea typeface="ＭＳ Ｐゴシック" charset="-128"/>
              </a:rPr>
              <a:t>2</a:t>
            </a:r>
            <a:r>
              <a:rPr lang="en-GB" altLang="en-US" i="1" baseline="52000" dirty="0">
                <a:latin typeface="Times New Roman" charset="0"/>
                <a:ea typeface="ＭＳ Ｐゴシック" charset="-128"/>
              </a:rPr>
              <a:t> n</a:t>
            </a:r>
          </a:p>
          <a:p>
            <a:pPr lvl="1"/>
            <a:r>
              <a:rPr lang="en-GB" altLang="en-US" dirty="0" smtClean="0">
                <a:ea typeface="ＭＳ Ｐゴシック" charset="-128"/>
              </a:rPr>
              <a:t>strong </a:t>
            </a:r>
            <a:r>
              <a:rPr lang="en-GB" altLang="en-US" dirty="0">
                <a:ea typeface="ＭＳ Ｐゴシック" charset="-128"/>
              </a:rPr>
              <a:t>collisions property: </a:t>
            </a:r>
            <a:r>
              <a:rPr lang="en-GB" altLang="en-US" dirty="0">
                <a:latin typeface="Times New Roman" charset="0"/>
                <a:ea typeface="ＭＳ Ｐゴシック" charset="-128"/>
              </a:rPr>
              <a:t>2</a:t>
            </a:r>
            <a:r>
              <a:rPr lang="en-GB" altLang="en-US" i="1" baseline="52000" dirty="0">
                <a:latin typeface="Times New Roman" charset="0"/>
                <a:ea typeface="ＭＳ Ｐゴシック" charset="-128"/>
              </a:rPr>
              <a:t> </a:t>
            </a:r>
            <a:r>
              <a:rPr lang="en-GB" altLang="en-US" sz="2100" i="1" baseline="64000" dirty="0">
                <a:latin typeface="Times New Roman" charset="0"/>
                <a:ea typeface="ＭＳ Ｐゴシック" charset="-128"/>
              </a:rPr>
              <a:t>n</a:t>
            </a:r>
            <a:r>
              <a:rPr lang="en-GB" altLang="en-US" sz="2100" i="1" baseline="50000" dirty="0">
                <a:latin typeface="Times New Roman" charset="0"/>
                <a:ea typeface="ＭＳ Ｐゴシック" charset="-128"/>
              </a:rPr>
              <a:t>/</a:t>
            </a:r>
            <a:r>
              <a:rPr lang="en-GB" altLang="en-US" sz="2100" i="1" baseline="36000" dirty="0">
                <a:latin typeface="Times New Roman" charset="0"/>
                <a:ea typeface="ＭＳ Ｐゴシック" charset="-128"/>
              </a:rPr>
              <a:t>2</a:t>
            </a:r>
          </a:p>
          <a:p>
            <a:pPr lvl="2"/>
            <a:r>
              <a:rPr lang="en-GB" altLang="en-US" dirty="0" smtClean="0">
                <a:ea typeface="ＭＳ Ｐゴシック" charset="-128"/>
              </a:rPr>
              <a:t>This means the ability to find </a:t>
            </a:r>
            <a:r>
              <a:rPr lang="en-GB" altLang="en-US" b="1" i="1" dirty="0" smtClean="0">
                <a:ea typeface="ＭＳ Ｐゴシック" charset="-128"/>
              </a:rPr>
              <a:t>any</a:t>
            </a:r>
            <a:r>
              <a:rPr lang="en-GB" altLang="en-US" dirty="0" smtClean="0">
                <a:ea typeface="ＭＳ Ｐゴシック" charset="-128"/>
              </a:rPr>
              <a:t> two messages that hash to the same value: </a:t>
            </a:r>
            <a:endParaRPr lang="en-GB" altLang="en-US" sz="1700" i="1" baseline="36000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149507" name="Rectangle 4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>
                <a:solidFill>
                  <a:srgbClr val="003300"/>
                </a:solidFill>
              </a:rPr>
              <a:t>Cryptanalysis: Breaking hash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Main Hash Algorithms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70000"/>
            <a:ext cx="8335962" cy="5368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altLang="en-US" sz="2400" dirty="0">
                <a:ea typeface="ＭＳ Ｐゴシック" charset="-128"/>
              </a:rPr>
              <a:t>MD5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 dirty="0">
                <a:ea typeface="ＭＳ Ｐゴシック" charset="-128"/>
              </a:rPr>
              <a:t>Produces 128-bit hash value (i.e. 64-bit security)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 dirty="0">
                <a:ea typeface="ＭＳ Ｐゴシック" charset="-128"/>
              </a:rPr>
              <a:t>Collisions found (2004)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GB" altLang="en-US" sz="2000" dirty="0">
                <a:ea typeface="ＭＳ Ｐゴシック" charset="-128"/>
              </a:rPr>
              <a:t>No longer recommended for use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altLang="en-US" sz="2400" dirty="0">
                <a:ea typeface="ＭＳ Ｐゴシック" charset="-128"/>
              </a:rPr>
              <a:t>SHA-1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 dirty="0">
                <a:ea typeface="ＭＳ Ｐゴシック" charset="-128"/>
              </a:rPr>
              <a:t>Produces 160-bit hash value (80-bit security)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 dirty="0">
                <a:ea typeface="ＭＳ Ｐゴシック" charset="-128"/>
              </a:rPr>
              <a:t>Collisions found </a:t>
            </a:r>
            <a:r>
              <a:rPr lang="en-GB" altLang="en-US" sz="2000" dirty="0" smtClean="0">
                <a:ea typeface="ＭＳ Ｐゴシック" charset="-128"/>
              </a:rPr>
              <a:t>(2017)</a:t>
            </a:r>
            <a:endParaRPr lang="en-GB" altLang="en-US" sz="20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GB" altLang="en-US" sz="2000" dirty="0" smtClean="0">
                <a:ea typeface="ＭＳ Ｐゴシック" charset="-128"/>
              </a:rPr>
              <a:t>No </a:t>
            </a:r>
            <a:r>
              <a:rPr lang="en-GB" altLang="en-US" sz="2000" dirty="0">
                <a:ea typeface="ＭＳ Ｐゴシック" charset="-128"/>
              </a:rPr>
              <a:t>longer recommended for use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altLang="en-US" sz="2400" dirty="0">
                <a:ea typeface="ＭＳ Ｐゴシック" charset="-128"/>
              </a:rPr>
              <a:t>SHA-2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 dirty="0">
                <a:ea typeface="ＭＳ Ｐゴシック" charset="-128"/>
              </a:rPr>
              <a:t>Set of 4 hash functions with different size outputs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 dirty="0">
                <a:ea typeface="ＭＳ Ｐゴシック" charset="-128"/>
              </a:rPr>
              <a:t>SHA-224, SHA-256, SHA-384, SHA-512</a:t>
            </a:r>
          </a:p>
          <a:p>
            <a:pPr lvl="1">
              <a:spcBef>
                <a:spcPct val="30000"/>
              </a:spcBef>
            </a:pPr>
            <a:r>
              <a:rPr lang="en-GB" altLang="en-US" sz="2000" dirty="0">
                <a:ea typeface="ＭＳ Ｐゴシック" charset="-128"/>
              </a:rPr>
              <a:t>Considered safe to use </a:t>
            </a:r>
          </a:p>
          <a:p>
            <a:pPr lvl="2">
              <a:spcBef>
                <a:spcPts val="200"/>
              </a:spcBef>
            </a:pPr>
            <a:r>
              <a:rPr lang="en-GB" altLang="en-US" sz="1600" dirty="0">
                <a:ea typeface="ＭＳ Ｐゴシック" charset="-128"/>
              </a:rPr>
              <a:t>(though new SHA-3 has been established due to concerns over structural similarities with SHA-1)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DE457E-9DF9-2A45-8A95-DE320B7DFD59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</p:spPr>
        <p:txBody>
          <a:bodyPr lIns="92075" tIns="46038" rIns="92075" bIns="46038"/>
          <a:lstStyle/>
          <a:p>
            <a:pPr marL="0" indent="0" algn="ctr">
              <a:lnSpc>
                <a:spcPct val="110000"/>
              </a:lnSpc>
              <a:buFont typeface="Times New Roman" charset="0"/>
              <a:buNone/>
              <a:defRPr/>
            </a:pPr>
            <a:r>
              <a:rPr lang="en-GB" sz="4000" dirty="0" smtClean="0">
                <a:solidFill>
                  <a:srgbClr val="003399"/>
                </a:solidFill>
                <a:ea typeface="ＭＳ Ｐゴシック" charset="0"/>
                <a:cs typeface="ＭＳ Ｐゴシック" charset="0"/>
              </a:rPr>
              <a:t>Authentication</a:t>
            </a:r>
            <a:endParaRPr lang="en-IE" sz="4000" dirty="0">
              <a:solidFill>
                <a:srgbClr val="003399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412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EA7B4A-9C21-EA48-9FCD-DBFFDC770759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887413" y="4573588"/>
            <a:ext cx="7029450" cy="160178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3100" b="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898525" y="3289300"/>
            <a:ext cx="7027863" cy="8985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3100" b="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6900" y="1511300"/>
            <a:ext cx="8039100" cy="4851400"/>
          </a:xfrm>
        </p:spPr>
        <p:txBody>
          <a:bodyPr/>
          <a:lstStyle/>
          <a:p>
            <a:r>
              <a:rPr lang="en-GB" altLang="en-US">
                <a:ea typeface="ＭＳ Ｐゴシック" charset="-128"/>
              </a:rPr>
              <a:t>Very similar to Hash Function</a:t>
            </a:r>
          </a:p>
          <a:p>
            <a:r>
              <a:rPr lang="en-GB" altLang="en-US">
                <a:ea typeface="ＭＳ Ｐゴシック" charset="-128"/>
              </a:rPr>
              <a:t>Difference is the use of a </a:t>
            </a:r>
            <a:r>
              <a:rPr lang="en-GB" altLang="en-US" b="1" u="sng">
                <a:ea typeface="ＭＳ Ｐゴシック" charset="-128"/>
              </a:rPr>
              <a:t>key</a:t>
            </a:r>
          </a:p>
          <a:p>
            <a:endParaRPr lang="en-GB" altLang="en-US">
              <a:ea typeface="ＭＳ Ｐゴシック" charset="-128"/>
            </a:endParaRPr>
          </a:p>
        </p:txBody>
      </p:sp>
      <p:grpSp>
        <p:nvGrpSpPr>
          <p:cNvPr id="153605" name="Group 5"/>
          <p:cNvGrpSpPr>
            <a:grpSpLocks/>
          </p:cNvGrpSpPr>
          <p:nvPr/>
        </p:nvGrpSpPr>
        <p:grpSpPr bwMode="auto">
          <a:xfrm>
            <a:off x="1027113" y="3422650"/>
            <a:ext cx="6872287" cy="776288"/>
            <a:chOff x="647" y="2156"/>
            <a:chExt cx="4329" cy="489"/>
          </a:xfrm>
        </p:grpSpPr>
        <p:grpSp>
          <p:nvGrpSpPr>
            <p:cNvPr id="153618" name="Group 6"/>
            <p:cNvGrpSpPr>
              <a:grpSpLocks/>
            </p:cNvGrpSpPr>
            <p:nvPr/>
          </p:nvGrpSpPr>
          <p:grpSpPr bwMode="auto">
            <a:xfrm>
              <a:off x="2550" y="2156"/>
              <a:ext cx="2426" cy="489"/>
              <a:chOff x="2550" y="2156"/>
              <a:chExt cx="2426" cy="489"/>
            </a:xfrm>
          </p:grpSpPr>
          <p:sp>
            <p:nvSpPr>
              <p:cNvPr id="153620" name="Text Box 7"/>
              <p:cNvSpPr txBox="1">
                <a:spLocks noChangeArrowheads="1"/>
              </p:cNvSpPr>
              <p:nvPr/>
            </p:nvSpPr>
            <p:spPr bwMode="auto">
              <a:xfrm>
                <a:off x="3374" y="2156"/>
                <a:ext cx="465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05000"/>
                  <a:buFont typeface="Times New Roman" charset="0"/>
                  <a:buChar char="•"/>
                  <a:defRPr sz="28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IE" altLang="en-US" sz="2400" b="0">
                    <a:solidFill>
                      <a:schemeClr val="tx1"/>
                    </a:solidFill>
                  </a:rPr>
                  <a:t>H</a:t>
                </a:r>
                <a:endParaRPr lang="en-GB" altLang="en-US" sz="2400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621" name="Line 8"/>
              <p:cNvSpPr>
                <a:spLocks noChangeShapeType="1"/>
              </p:cNvSpPr>
              <p:nvPr/>
            </p:nvSpPr>
            <p:spPr bwMode="auto">
              <a:xfrm>
                <a:off x="2952" y="2299"/>
                <a:ext cx="417" cy="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622" name="Line 9"/>
              <p:cNvSpPr>
                <a:spLocks noChangeShapeType="1"/>
              </p:cNvSpPr>
              <p:nvPr/>
            </p:nvSpPr>
            <p:spPr bwMode="auto">
              <a:xfrm flipV="1">
                <a:off x="3844" y="2302"/>
                <a:ext cx="400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623" name="Text Box 10"/>
              <p:cNvSpPr txBox="1">
                <a:spLocks noChangeArrowheads="1"/>
              </p:cNvSpPr>
              <p:nvPr/>
            </p:nvSpPr>
            <p:spPr bwMode="auto">
              <a:xfrm>
                <a:off x="4158" y="2433"/>
                <a:ext cx="81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05000"/>
                  <a:buFont typeface="Times New Roman" charset="0"/>
                  <a:buChar char="•"/>
                  <a:defRPr sz="28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IE" altLang="en-US" sz="1600" b="0" dirty="0">
                    <a:solidFill>
                      <a:schemeClr val="tx1"/>
                    </a:solidFill>
                    <a:latin typeface="Times New Roman" charset="0"/>
                  </a:rPr>
                  <a:t>e.g. </a:t>
                </a:r>
                <a:r>
                  <a:rPr lang="en-IE" altLang="en-US" sz="1600" b="0" dirty="0" smtClean="0">
                    <a:solidFill>
                      <a:schemeClr val="tx1"/>
                    </a:solidFill>
                    <a:latin typeface="Times New Roman" charset="0"/>
                  </a:rPr>
                  <a:t>256 bits</a:t>
                </a:r>
                <a:endParaRPr lang="en-GB" altLang="en-US" sz="1600" b="0" dirty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53624" name="Text Box 11"/>
              <p:cNvSpPr txBox="1">
                <a:spLocks noChangeArrowheads="1"/>
              </p:cNvSpPr>
              <p:nvPr/>
            </p:nvSpPr>
            <p:spPr bwMode="auto">
              <a:xfrm>
                <a:off x="4243" y="2156"/>
                <a:ext cx="5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05000"/>
                  <a:buFont typeface="Times New Roman" charset="0"/>
                  <a:buChar char="•"/>
                  <a:defRPr sz="28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IE" altLang="en-US" sz="2400" b="0">
                    <a:solidFill>
                      <a:schemeClr val="tx1"/>
                    </a:solidFill>
                  </a:rPr>
                  <a:t>H(M)</a:t>
                </a:r>
                <a:endParaRPr lang="en-GB" altLang="en-US" sz="2400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625" name="Text Box 12"/>
              <p:cNvSpPr txBox="1">
                <a:spLocks noChangeArrowheads="1"/>
              </p:cNvSpPr>
              <p:nvPr/>
            </p:nvSpPr>
            <p:spPr bwMode="auto">
              <a:xfrm>
                <a:off x="2550" y="2159"/>
                <a:ext cx="4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05000"/>
                  <a:buFont typeface="Times New Roman" charset="0"/>
                  <a:buChar char="•"/>
                  <a:defRPr sz="28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IE" altLang="en-US" sz="2400" b="0">
                    <a:solidFill>
                      <a:schemeClr val="tx1"/>
                    </a:solidFill>
                  </a:rPr>
                  <a:t>M</a:t>
                </a:r>
                <a:endParaRPr lang="en-GB" altLang="en-US" sz="2400" b="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619" name="Text Box 13"/>
            <p:cNvSpPr txBox="1">
              <a:spLocks noChangeArrowheads="1"/>
            </p:cNvSpPr>
            <p:nvPr/>
          </p:nvSpPr>
          <p:spPr bwMode="auto">
            <a:xfrm>
              <a:off x="647" y="2156"/>
              <a:ext cx="16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IE" altLang="en-US" b="0">
                  <a:solidFill>
                    <a:schemeClr val="tx1"/>
                  </a:solidFill>
                </a:rPr>
                <a:t>Hash Function:</a:t>
              </a:r>
              <a:endParaRPr lang="en-GB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153606" name="Group 14"/>
          <p:cNvGrpSpPr>
            <a:grpSpLocks/>
          </p:cNvGrpSpPr>
          <p:nvPr/>
        </p:nvGrpSpPr>
        <p:grpSpPr bwMode="auto">
          <a:xfrm>
            <a:off x="658813" y="4789488"/>
            <a:ext cx="6873875" cy="1296987"/>
            <a:chOff x="415" y="3017"/>
            <a:chExt cx="4330" cy="817"/>
          </a:xfrm>
        </p:grpSpPr>
        <p:sp>
          <p:nvSpPr>
            <p:cNvPr id="153608" name="Line 15"/>
            <p:cNvSpPr>
              <a:spLocks noChangeShapeType="1"/>
            </p:cNvSpPr>
            <p:nvPr/>
          </p:nvSpPr>
          <p:spPr bwMode="auto">
            <a:xfrm flipV="1">
              <a:off x="2744" y="3145"/>
              <a:ext cx="34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09" name="Line 16"/>
            <p:cNvSpPr>
              <a:spLocks noChangeShapeType="1"/>
            </p:cNvSpPr>
            <p:nvPr/>
          </p:nvSpPr>
          <p:spPr bwMode="auto">
            <a:xfrm>
              <a:off x="3621" y="3147"/>
              <a:ext cx="397" cy="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10" name="Text Box 17"/>
            <p:cNvSpPr txBox="1">
              <a:spLocks noChangeArrowheads="1"/>
            </p:cNvSpPr>
            <p:nvPr/>
          </p:nvSpPr>
          <p:spPr bwMode="auto">
            <a:xfrm>
              <a:off x="3927" y="3303"/>
              <a:ext cx="8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IE" altLang="en-US" sz="1600" b="0" dirty="0">
                  <a:solidFill>
                    <a:schemeClr val="tx1"/>
                  </a:solidFill>
                  <a:latin typeface="Times New Roman" charset="0"/>
                </a:rPr>
                <a:t>e.g. </a:t>
              </a:r>
              <a:r>
                <a:rPr lang="en-IE" altLang="en-US" sz="1600" b="0" dirty="0" smtClean="0">
                  <a:solidFill>
                    <a:schemeClr val="tx1"/>
                  </a:solidFill>
                  <a:latin typeface="Times New Roman" charset="0"/>
                </a:rPr>
                <a:t>256 bits</a:t>
              </a:r>
              <a:endParaRPr lang="en-GB" altLang="en-US" sz="1600" b="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53611" name="Text Box 18"/>
            <p:cNvSpPr txBox="1">
              <a:spLocks noChangeArrowheads="1"/>
            </p:cNvSpPr>
            <p:nvPr/>
          </p:nvSpPr>
          <p:spPr bwMode="auto">
            <a:xfrm>
              <a:off x="4012" y="3017"/>
              <a:ext cx="6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IE" altLang="en-US" sz="2400" b="0">
                  <a:solidFill>
                    <a:schemeClr val="tx1"/>
                  </a:solidFill>
                </a:rPr>
                <a:t>C</a:t>
              </a:r>
              <a:r>
                <a:rPr lang="en-IE" altLang="en-US" sz="2400" b="0" baseline="-25000">
                  <a:solidFill>
                    <a:schemeClr val="tx1"/>
                  </a:solidFill>
                </a:rPr>
                <a:t>K</a:t>
              </a:r>
              <a:r>
                <a:rPr lang="en-IE" altLang="en-US" sz="2400" b="0">
                  <a:solidFill>
                    <a:schemeClr val="tx1"/>
                  </a:solidFill>
                </a:rPr>
                <a:t>(M)</a:t>
              </a:r>
              <a:endParaRPr lang="en-GB" altLang="en-US" sz="2400" b="0" baseline="-25000">
                <a:solidFill>
                  <a:schemeClr val="tx1"/>
                </a:solidFill>
              </a:endParaRPr>
            </a:p>
          </p:txBody>
        </p:sp>
        <p:sp>
          <p:nvSpPr>
            <p:cNvPr id="153612" name="Text Box 19"/>
            <p:cNvSpPr txBox="1">
              <a:spLocks noChangeArrowheads="1"/>
            </p:cNvSpPr>
            <p:nvPr/>
          </p:nvSpPr>
          <p:spPr bwMode="auto">
            <a:xfrm>
              <a:off x="2319" y="3017"/>
              <a:ext cx="4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IE" altLang="en-US" sz="2400" b="0">
                  <a:solidFill>
                    <a:schemeClr val="tx1"/>
                  </a:solidFill>
                </a:rPr>
                <a:t>M</a:t>
              </a:r>
              <a:endParaRPr lang="en-GB" altLang="en-US" sz="2400" b="0" baseline="-25000">
                <a:solidFill>
                  <a:schemeClr val="tx1"/>
                </a:solidFill>
              </a:endParaRPr>
            </a:p>
          </p:txBody>
        </p:sp>
        <p:sp>
          <p:nvSpPr>
            <p:cNvPr id="153613" name="Text Box 20"/>
            <p:cNvSpPr txBox="1">
              <a:spLocks noChangeArrowheads="1"/>
            </p:cNvSpPr>
            <p:nvPr/>
          </p:nvSpPr>
          <p:spPr bwMode="auto">
            <a:xfrm>
              <a:off x="415" y="3026"/>
              <a:ext cx="17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IE" altLang="en-US" b="0">
                  <a:solidFill>
                    <a:schemeClr val="tx1"/>
                  </a:solidFill>
                </a:rPr>
                <a:t>MAC:</a:t>
              </a:r>
              <a:endParaRPr lang="en-GB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153614" name="Group 21"/>
            <p:cNvGrpSpPr>
              <a:grpSpLocks/>
            </p:cNvGrpSpPr>
            <p:nvPr/>
          </p:nvGrpSpPr>
          <p:grpSpPr bwMode="auto">
            <a:xfrm>
              <a:off x="3093" y="3017"/>
              <a:ext cx="525" cy="817"/>
              <a:chOff x="3222" y="2896"/>
              <a:chExt cx="525" cy="817"/>
            </a:xfrm>
          </p:grpSpPr>
          <p:sp>
            <p:nvSpPr>
              <p:cNvPr id="153615" name="Text Box 22"/>
              <p:cNvSpPr txBox="1">
                <a:spLocks noChangeArrowheads="1"/>
              </p:cNvSpPr>
              <p:nvPr/>
            </p:nvSpPr>
            <p:spPr bwMode="auto">
              <a:xfrm>
                <a:off x="3222" y="2896"/>
                <a:ext cx="525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05000"/>
                  <a:buFont typeface="Times New Roman" charset="0"/>
                  <a:buChar char="•"/>
                  <a:defRPr sz="28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IE" altLang="en-US" sz="2200" b="0">
                    <a:solidFill>
                      <a:schemeClr val="tx1"/>
                    </a:solidFill>
                  </a:rPr>
                  <a:t>MAC</a:t>
                </a:r>
                <a:endParaRPr lang="en-GB" altLang="en-US" sz="2200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616" name="Line 23"/>
              <p:cNvSpPr>
                <a:spLocks noChangeShapeType="1"/>
              </p:cNvSpPr>
              <p:nvPr/>
            </p:nvSpPr>
            <p:spPr bwMode="auto">
              <a:xfrm flipV="1">
                <a:off x="3482" y="3160"/>
                <a:ext cx="5" cy="26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617" name="Text Box 24"/>
              <p:cNvSpPr txBox="1">
                <a:spLocks noChangeArrowheads="1"/>
              </p:cNvSpPr>
              <p:nvPr/>
            </p:nvSpPr>
            <p:spPr bwMode="auto">
              <a:xfrm>
                <a:off x="3252" y="3425"/>
                <a:ext cx="4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05000"/>
                  <a:buFont typeface="Times New Roman" charset="0"/>
                  <a:buChar char="•"/>
                  <a:defRPr sz="28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66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3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IE" altLang="en-US" sz="2400" b="0">
                    <a:solidFill>
                      <a:schemeClr val="tx1"/>
                    </a:solidFill>
                  </a:rPr>
                  <a:t>K</a:t>
                </a:r>
                <a:endParaRPr lang="en-GB" altLang="en-US" sz="2400" b="0" baseline="-250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3607" name="Rectangle 25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>
                <a:solidFill>
                  <a:srgbClr val="003300"/>
                </a:solidFill>
              </a:rPr>
              <a:t>Message Authentication Code (MAC)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42995DD-8E3F-E94D-BD06-D9FEFD864AD2}" type="slidenum">
              <a:rPr lang="en-US" sz="1200" b="0">
                <a:latin typeface="Arial" charset="0"/>
              </a:rPr>
              <a:pPr/>
              <a:t>14</a:t>
            </a:fld>
            <a:endParaRPr lang="en-US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06400" y="190500"/>
            <a:ext cx="841533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GB" sz="3200" b="0">
                <a:solidFill>
                  <a:srgbClr val="003300"/>
                </a:solidFill>
                <a:latin typeface="Arial" charset="0"/>
              </a:rPr>
              <a:t>Basic use of MAC for authentication</a:t>
            </a: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468313" y="1257300"/>
            <a:ext cx="83185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</a:pPr>
            <a:r>
              <a:rPr lang="en-IE" sz="2400" b="0">
                <a:latin typeface="Arial" charset="0"/>
              </a:rPr>
              <a:t>Sender and recevier need to have shared secret</a:t>
            </a:r>
          </a:p>
        </p:txBody>
      </p:sp>
      <p:grpSp>
        <p:nvGrpSpPr>
          <p:cNvPr id="73733" name="Group 4"/>
          <p:cNvGrpSpPr>
            <a:grpSpLocks/>
          </p:cNvGrpSpPr>
          <p:nvPr/>
        </p:nvGrpSpPr>
        <p:grpSpPr bwMode="auto">
          <a:xfrm>
            <a:off x="393700" y="2170113"/>
            <a:ext cx="8202613" cy="2160587"/>
            <a:chOff x="764" y="1367"/>
            <a:chExt cx="3768" cy="1025"/>
          </a:xfrm>
        </p:grpSpPr>
        <p:grpSp>
          <p:nvGrpSpPr>
            <p:cNvPr id="73735" name="Group 5"/>
            <p:cNvGrpSpPr>
              <a:grpSpLocks/>
            </p:cNvGrpSpPr>
            <p:nvPr/>
          </p:nvGrpSpPr>
          <p:grpSpPr bwMode="auto">
            <a:xfrm>
              <a:off x="789" y="1552"/>
              <a:ext cx="3743" cy="840"/>
              <a:chOff x="789" y="1552"/>
              <a:chExt cx="3743" cy="840"/>
            </a:xfrm>
          </p:grpSpPr>
          <p:pic>
            <p:nvPicPr>
              <p:cNvPr id="73738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" y="1582"/>
                <a:ext cx="1710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73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" y="1552"/>
                <a:ext cx="2040" cy="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736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" y="1374"/>
              <a:ext cx="178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" y="1367"/>
              <a:ext cx="156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734" name="Text Box 10"/>
          <p:cNvSpPr txBox="1">
            <a:spLocks noChangeArrowheads="1"/>
          </p:cNvSpPr>
          <p:nvPr/>
        </p:nvSpPr>
        <p:spPr bwMode="auto">
          <a:xfrm>
            <a:off x="554038" y="5443538"/>
            <a:ext cx="7866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723900" algn="l"/>
              </a:tabLs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</a:tabLs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16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IE" sz="2000" b="0" u="sng" dirty="0">
                <a:latin typeface="Arial" charset="0"/>
              </a:rPr>
              <a:t>Note:</a:t>
            </a:r>
            <a:r>
              <a:rPr lang="en-IE" sz="2000" b="0" dirty="0">
                <a:latin typeface="Arial" charset="0"/>
              </a:rPr>
              <a:t>	The symbol with two vertical bars </a:t>
            </a:r>
            <a:r>
              <a:rPr lang="en-IE" sz="2000" b="0" dirty="0" smtClean="0">
                <a:latin typeface="Arial" charset="0"/>
              </a:rPr>
              <a:t> </a:t>
            </a:r>
            <a:r>
              <a:rPr lang="en-IE" sz="2000" dirty="0">
                <a:latin typeface="Arial" charset="0"/>
              </a:rPr>
              <a:t>| |</a:t>
            </a:r>
            <a:r>
              <a:rPr lang="en-IE" sz="2000" b="0" dirty="0">
                <a:latin typeface="Arial" charset="0"/>
              </a:rPr>
              <a:t>  </a:t>
            </a:r>
            <a:r>
              <a:rPr lang="en-IE" sz="2000" b="0" dirty="0" smtClean="0">
                <a:latin typeface="Arial" charset="0"/>
              </a:rPr>
              <a:t>means </a:t>
            </a:r>
            <a:r>
              <a:rPr lang="en-IE" sz="2000" b="0" i="1" dirty="0">
                <a:latin typeface="Arial" charset="0"/>
              </a:rPr>
              <a:t>concatenate</a:t>
            </a:r>
            <a:r>
              <a:rPr lang="en-IE" sz="2000" b="0" dirty="0">
                <a:latin typeface="Arial" charset="0"/>
              </a:rPr>
              <a:t>;</a:t>
            </a:r>
            <a:r>
              <a:rPr lang="en-IE" sz="2000" b="0" i="1" dirty="0">
                <a:latin typeface="Arial" charset="0"/>
              </a:rPr>
              <a:t> </a:t>
            </a:r>
            <a:r>
              <a:rPr lang="en-IE" sz="2000" b="0" dirty="0">
                <a:latin typeface="Arial" charset="0"/>
              </a:rPr>
              <a:t>i.e.</a:t>
            </a:r>
            <a:r>
              <a:rPr lang="en-IE" sz="2000" b="0" i="1" dirty="0">
                <a:latin typeface="Arial" charset="0"/>
              </a:rPr>
              <a:t> </a:t>
            </a:r>
            <a:r>
              <a:rPr lang="en-IE" sz="2000" b="0" dirty="0">
                <a:latin typeface="Arial" charset="0"/>
              </a:rPr>
              <a:t>join inputs together</a:t>
            </a:r>
            <a:endParaRPr lang="en-GB" sz="20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5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1372CE-48FA-F845-8BAF-F1EB9F70D57C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Digital Signatures: signing the hash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E" altLang="en-US" sz="2400" dirty="0">
                <a:ea typeface="ＭＳ Ｐゴシック" charset="-128"/>
              </a:rPr>
              <a:t>Digital signature created by adding a small authentication block to a message</a:t>
            </a:r>
          </a:p>
          <a:p>
            <a:pPr>
              <a:spcBef>
                <a:spcPts val="600"/>
              </a:spcBef>
            </a:pPr>
            <a:r>
              <a:rPr lang="en-IE" altLang="en-US" sz="2400" dirty="0">
                <a:ea typeface="ＭＳ Ｐゴシック" charset="-128"/>
              </a:rPr>
              <a:t>Often done by taking the hash of the message and </a:t>
            </a:r>
            <a:r>
              <a:rPr lang="en-IE" altLang="en-US" sz="2400" b="1" dirty="0">
                <a:ea typeface="ＭＳ Ｐゴシック" charset="-128"/>
              </a:rPr>
              <a:t>encrypt the hash </a:t>
            </a:r>
            <a:r>
              <a:rPr lang="en-IE" altLang="en-US" sz="2400" dirty="0">
                <a:ea typeface="ＭＳ Ｐゴシック" charset="-128"/>
              </a:rPr>
              <a:t>with the </a:t>
            </a:r>
            <a:r>
              <a:rPr lang="en-IE" altLang="en-US" sz="2400" b="1" dirty="0">
                <a:ea typeface="ＭＳ Ｐゴシック" charset="-128"/>
              </a:rPr>
              <a:t>sender’s private key</a:t>
            </a:r>
          </a:p>
          <a:p>
            <a:pPr>
              <a:spcBef>
                <a:spcPts val="600"/>
              </a:spcBef>
            </a:pPr>
            <a:r>
              <a:rPr lang="en-IE" altLang="en-US" sz="2400" dirty="0">
                <a:ea typeface="ＭＳ Ｐゴシック" charset="-128"/>
              </a:rPr>
              <a:t>The result is a very compact signature (relative to message size)</a:t>
            </a:r>
          </a:p>
          <a:p>
            <a:pPr>
              <a:spcBef>
                <a:spcPts val="600"/>
              </a:spcBef>
            </a:pPr>
            <a:r>
              <a:rPr lang="en-GB" altLang="en-US" sz="2400" dirty="0">
                <a:ea typeface="ＭＳ Ｐゴシック" charset="-128"/>
              </a:rPr>
              <a:t>And is just as secure as encrypting the entire message with the sender’s private key</a:t>
            </a:r>
          </a:p>
          <a:p>
            <a:pPr lvl="1">
              <a:spcBef>
                <a:spcPts val="600"/>
              </a:spcBef>
            </a:pPr>
            <a:r>
              <a:rPr lang="en-GB" altLang="en-US" sz="2000" dirty="0">
                <a:ea typeface="ＭＳ Ｐゴシック" charset="-128"/>
              </a:rPr>
              <a:t>assuming that a secure hash function is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2C0372-4A6A-2F43-B3B2-352708CF345E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61794" name="Text Box 5"/>
          <p:cNvSpPr txBox="1">
            <a:spLocks noChangeArrowheads="1"/>
          </p:cNvSpPr>
          <p:nvPr/>
        </p:nvSpPr>
        <p:spPr bwMode="auto">
          <a:xfrm>
            <a:off x="409575" y="5487988"/>
            <a:ext cx="3290888" cy="7921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IE" altLang="en-US" sz="2000" b="0" dirty="0">
                <a:solidFill>
                  <a:schemeClr val="tx1"/>
                </a:solidFill>
              </a:rPr>
              <a:t>KR</a:t>
            </a:r>
            <a:r>
              <a:rPr lang="en-IE" altLang="en-US" sz="2000" b="0" baseline="-25000" dirty="0">
                <a:solidFill>
                  <a:schemeClr val="tx1"/>
                </a:solidFill>
              </a:rPr>
              <a:t>a</a:t>
            </a:r>
            <a:r>
              <a:rPr lang="en-IE" altLang="en-US" sz="2000" b="0" dirty="0">
                <a:solidFill>
                  <a:schemeClr val="tx1"/>
                </a:solidFill>
              </a:rPr>
              <a:t>: Sender’s Private Key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IE" altLang="en-US" sz="2000" b="0" dirty="0">
                <a:solidFill>
                  <a:schemeClr val="tx1"/>
                </a:solidFill>
              </a:rPr>
              <a:t>KU</a:t>
            </a:r>
            <a:r>
              <a:rPr lang="en-IE" altLang="en-US" sz="2000" b="0" baseline="-25000" dirty="0">
                <a:solidFill>
                  <a:schemeClr val="tx1"/>
                </a:solidFill>
              </a:rPr>
              <a:t>a</a:t>
            </a:r>
            <a:r>
              <a:rPr lang="en-IE" altLang="en-US" sz="2000" b="0" dirty="0">
                <a:solidFill>
                  <a:schemeClr val="tx1"/>
                </a:solidFill>
              </a:rPr>
              <a:t>: Sender’s Public Key</a:t>
            </a:r>
            <a:endParaRPr lang="en-GB" altLang="en-US" sz="2000" b="0" dirty="0">
              <a:solidFill>
                <a:schemeClr val="tx1"/>
              </a:solidFill>
            </a:endParaRPr>
          </a:p>
        </p:txBody>
      </p:sp>
      <p:sp>
        <p:nvSpPr>
          <p:cNvPr id="161795" name="Rectangle 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100" b="0">
                <a:solidFill>
                  <a:srgbClr val="003300"/>
                </a:solidFill>
              </a:rPr>
              <a:t>Typical Use of Hash Function with Digital Signature</a:t>
            </a:r>
          </a:p>
        </p:txBody>
      </p:sp>
      <p:sp>
        <p:nvSpPr>
          <p:cNvPr id="161796" name="Rectangle 7"/>
          <p:cNvSpPr>
            <a:spLocks noChangeArrowheads="1"/>
          </p:cNvSpPr>
          <p:nvPr/>
        </p:nvSpPr>
        <p:spPr bwMode="auto">
          <a:xfrm>
            <a:off x="596900" y="1257300"/>
            <a:ext cx="81899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IE" altLang="en-US" b="0">
                <a:solidFill>
                  <a:schemeClr val="tx1"/>
                </a:solidFill>
              </a:rPr>
              <a:t>Just sign the hash </a:t>
            </a:r>
          </a:p>
          <a:p>
            <a:pPr lvl="1"/>
            <a:r>
              <a:rPr lang="en-IE" altLang="en-US" b="0">
                <a:solidFill>
                  <a:schemeClr val="tx1"/>
                </a:solidFill>
              </a:rPr>
              <a:t>much more efficient than signing full message</a:t>
            </a:r>
          </a:p>
        </p:txBody>
      </p:sp>
      <p:sp>
        <p:nvSpPr>
          <p:cNvPr id="161797" name="Text Box 10"/>
          <p:cNvSpPr txBox="1">
            <a:spLocks noChangeArrowheads="1"/>
          </p:cNvSpPr>
          <p:nvPr/>
        </p:nvSpPr>
        <p:spPr bwMode="auto">
          <a:xfrm>
            <a:off x="3917950" y="5461000"/>
            <a:ext cx="5062538" cy="774700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2000" b="0" u="sng">
                <a:solidFill>
                  <a:schemeClr val="tx1"/>
                </a:solidFill>
              </a:rPr>
              <a:t>Note</a:t>
            </a:r>
            <a:r>
              <a:rPr lang="en-IE" altLang="en-US" sz="2000" b="0">
                <a:solidFill>
                  <a:schemeClr val="tx1"/>
                </a:solidFill>
              </a:rPr>
              <a:t>: The | |  symbol means </a:t>
            </a:r>
            <a:r>
              <a:rPr lang="en-IE" altLang="en-US" sz="2000" b="0" i="1">
                <a:solidFill>
                  <a:schemeClr val="tx1"/>
                </a:solidFill>
              </a:rPr>
              <a:t>concatenate</a:t>
            </a:r>
            <a:r>
              <a:rPr lang="en-IE" altLang="en-US" sz="2000" b="0">
                <a:solidFill>
                  <a:schemeClr val="tx1"/>
                </a:solidFill>
              </a:rPr>
              <a:t>;</a:t>
            </a:r>
            <a:r>
              <a:rPr lang="en-IE" altLang="en-US" sz="2000" b="0" i="1">
                <a:solidFill>
                  <a:schemeClr val="tx1"/>
                </a:solidFill>
              </a:rPr>
              <a:t> </a:t>
            </a:r>
            <a:r>
              <a:rPr lang="en-IE" altLang="en-US" sz="2000" b="0">
                <a:solidFill>
                  <a:schemeClr val="tx1"/>
                </a:solidFill>
              </a:rPr>
              <a:t>i.e.</a:t>
            </a:r>
            <a:r>
              <a:rPr lang="en-IE" altLang="en-US" sz="2000" b="0" i="1">
                <a:solidFill>
                  <a:schemeClr val="tx1"/>
                </a:solidFill>
              </a:rPr>
              <a:t> </a:t>
            </a:r>
            <a:r>
              <a:rPr lang="en-IE" altLang="en-US" sz="2000" b="0">
                <a:solidFill>
                  <a:schemeClr val="tx1"/>
                </a:solidFill>
              </a:rPr>
              <a:t>join inputs together</a:t>
            </a:r>
            <a:endParaRPr lang="en-GB" altLang="en-US" sz="2000" b="0">
              <a:solidFill>
                <a:schemeClr val="tx1"/>
              </a:solidFill>
            </a:endParaRPr>
          </a:p>
        </p:txBody>
      </p:sp>
      <p:pic>
        <p:nvPicPr>
          <p:cNvPr id="161798" name="Picture 11" descr="delme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" y="2795588"/>
            <a:ext cx="8953500" cy="193675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AE6BDD-B828-AF43-A5D2-DFC7F42088CD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  <a:noFill/>
        </p:spPr>
        <p:txBody>
          <a:bodyPr lIns="92075" tIns="46038" rIns="92075" bIns="46038"/>
          <a:lstStyle/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r>
              <a:rPr lang="en-GB" altLang="en-US" sz="4000">
                <a:solidFill>
                  <a:srgbClr val="003399"/>
                </a:solidFill>
                <a:ea typeface="ＭＳ Ｐゴシック" charset="-128"/>
              </a:rPr>
              <a:t>Digital Certificates</a:t>
            </a:r>
            <a:endParaRPr lang="en-IE" altLang="en-US" sz="4000">
              <a:solidFill>
                <a:srgbClr val="003399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98758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D3A21B-9EEA-D749-A6A7-A53FF15DF640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>
                <a:ea typeface="ＭＳ Ｐゴシック" charset="-128"/>
              </a:rPr>
              <a:t>(Public) Key Management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161338" cy="5105400"/>
          </a:xfrm>
        </p:spPr>
        <p:txBody>
          <a:bodyPr/>
          <a:lstStyle/>
          <a:p>
            <a:r>
              <a:rPr lang="en-IE" altLang="en-US" sz="2600" b="1" dirty="0">
                <a:ea typeface="ＭＳ Ｐゴシック" charset="-128"/>
              </a:rPr>
              <a:t>Q.</a:t>
            </a:r>
            <a:r>
              <a:rPr lang="en-IE" altLang="en-US" sz="2600" dirty="0">
                <a:ea typeface="ＭＳ Ｐゴシック" charset="-128"/>
              </a:rPr>
              <a:t> When you receive a public key, how can you be sure that it is authentic?</a:t>
            </a:r>
          </a:p>
          <a:p>
            <a:endParaRPr lang="en-IE" altLang="en-US" sz="2600" dirty="0">
              <a:ea typeface="ＭＳ Ｐゴシック" charset="-128"/>
            </a:endParaRPr>
          </a:p>
          <a:p>
            <a:r>
              <a:rPr lang="en-GB" altLang="en-US" sz="2600" b="1" dirty="0">
                <a:ea typeface="ＭＳ Ｐゴシック" charset="-128"/>
              </a:rPr>
              <a:t>A.</a:t>
            </a:r>
            <a:r>
              <a:rPr lang="en-GB" altLang="en-US" sz="2600" dirty="0">
                <a:ea typeface="ＭＳ Ｐゴシック" charset="-128"/>
              </a:rPr>
              <a:t> </a:t>
            </a:r>
            <a:r>
              <a:rPr lang="en-GB" altLang="en-US" sz="2400" dirty="0" smtClean="0">
                <a:ea typeface="ＭＳ Ｐゴシック" charset="-128"/>
              </a:rPr>
              <a:t>If </a:t>
            </a:r>
            <a:r>
              <a:rPr lang="en-GB" altLang="en-US" sz="2400" dirty="0">
                <a:ea typeface="ＭＳ Ｐゴシック" charset="-128"/>
              </a:rPr>
              <a:t>the received public key is </a:t>
            </a:r>
            <a:r>
              <a:rPr lang="en-GB" altLang="en-US" sz="2400" b="1" dirty="0">
                <a:ea typeface="ＭＳ Ｐゴシック" charset="-128"/>
              </a:rPr>
              <a:t>digitally signed</a:t>
            </a:r>
            <a:r>
              <a:rPr lang="en-GB" altLang="en-US" sz="2400" dirty="0">
                <a:ea typeface="ＭＳ Ｐゴシック" charset="-128"/>
              </a:rPr>
              <a:t> by someone whose own public key you have and are sure is </a:t>
            </a:r>
            <a:r>
              <a:rPr lang="en-GB" altLang="en-US" sz="2400" dirty="0" smtClean="0">
                <a:ea typeface="ＭＳ Ｐゴシック" charset="-128"/>
              </a:rPr>
              <a:t>correct </a:t>
            </a:r>
            <a:r>
              <a:rPr lang="en-GB" altLang="en-US" sz="2400" b="1" dirty="0" smtClean="0">
                <a:ea typeface="ＭＳ Ｐゴシック" charset="-128"/>
              </a:rPr>
              <a:t>and</a:t>
            </a:r>
            <a:r>
              <a:rPr lang="en-GB" altLang="en-US" sz="2400" dirty="0" smtClean="0">
                <a:ea typeface="ＭＳ Ｐゴシック" charset="-128"/>
              </a:rPr>
              <a:t> you trust them to sign keys responsibly.</a:t>
            </a:r>
            <a:endParaRPr lang="en-GB" altLang="en-US" sz="2400" dirty="0">
              <a:ea typeface="ＭＳ Ｐゴシック" charset="-128"/>
            </a:endParaRPr>
          </a:p>
          <a:p>
            <a:pPr lvl="1"/>
            <a:endParaRPr lang="en-GB" altLang="en-US" u="sng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73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1F515E-A999-7E4A-A917-D5556B5FAABF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>
                <a:ea typeface="ＭＳ Ｐゴシック" charset="-128"/>
              </a:rPr>
              <a:t>Digital Certificate – components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7025" y="1476375"/>
            <a:ext cx="8181975" cy="5127625"/>
          </a:xfrm>
        </p:spPr>
        <p:txBody>
          <a:bodyPr/>
          <a:lstStyle/>
          <a:p>
            <a:r>
              <a:rPr lang="en-IE" altLang="en-US" sz="2600" dirty="0">
                <a:ea typeface="ＭＳ Ｐゴシック" charset="-128"/>
              </a:rPr>
              <a:t>Most important components of a digital certificate:</a:t>
            </a:r>
          </a:p>
          <a:p>
            <a:pPr lvl="1"/>
            <a:r>
              <a:rPr lang="en-IE" altLang="en-US" sz="2200" dirty="0">
                <a:ea typeface="ＭＳ Ｐゴシック" charset="-128"/>
              </a:rPr>
              <a:t>Subject (owner)</a:t>
            </a:r>
          </a:p>
          <a:p>
            <a:pPr lvl="2"/>
            <a:r>
              <a:rPr lang="en-IE" altLang="en-US" dirty="0">
                <a:ea typeface="ＭＳ Ｐゴシック" charset="-128"/>
              </a:rPr>
              <a:t>The name on the certificate – i.e. to whom it was issued</a:t>
            </a:r>
          </a:p>
          <a:p>
            <a:pPr lvl="1"/>
            <a:r>
              <a:rPr lang="en-IE" altLang="en-US" sz="2200" dirty="0">
                <a:ea typeface="ＭＳ Ｐゴシック" charset="-128"/>
              </a:rPr>
              <a:t>Subject’s public key</a:t>
            </a:r>
          </a:p>
          <a:p>
            <a:pPr lvl="2"/>
            <a:r>
              <a:rPr lang="en-IE" altLang="en-US" dirty="0">
                <a:ea typeface="ＭＳ Ｐゴシック" charset="-128"/>
              </a:rPr>
              <a:t>The purpose of a certificate is to validate the public key of the subject</a:t>
            </a:r>
          </a:p>
          <a:p>
            <a:pPr lvl="1"/>
            <a:r>
              <a:rPr lang="en-IE" altLang="en-US" sz="2200" dirty="0">
                <a:ea typeface="ＭＳ Ｐゴシック" charset="-128"/>
              </a:rPr>
              <a:t>Issuer (</a:t>
            </a:r>
            <a:r>
              <a:rPr lang="en-IE" altLang="en-US" sz="2200" dirty="0" smtClean="0">
                <a:ea typeface="ＭＳ Ｐゴシック" charset="-128"/>
              </a:rPr>
              <a:t>Certificate Authority)</a:t>
            </a:r>
            <a:endParaRPr lang="en-IE" altLang="en-US" sz="2200" dirty="0">
              <a:ea typeface="ＭＳ Ｐゴシック" charset="-128"/>
            </a:endParaRPr>
          </a:p>
          <a:p>
            <a:pPr lvl="2"/>
            <a:r>
              <a:rPr lang="en-IE" altLang="en-US" dirty="0">
                <a:ea typeface="ＭＳ Ｐゴシック" charset="-128"/>
              </a:rPr>
              <a:t>The identity of entity that signed the certificate</a:t>
            </a:r>
          </a:p>
          <a:p>
            <a:pPr lvl="1"/>
            <a:r>
              <a:rPr lang="en-IE" altLang="en-US" sz="2200" dirty="0">
                <a:ea typeface="ＭＳ Ｐゴシック" charset="-128"/>
              </a:rPr>
              <a:t>Issuer’s </a:t>
            </a:r>
            <a:r>
              <a:rPr lang="en-IE" altLang="en-US" sz="2200" dirty="0" smtClean="0">
                <a:ea typeface="ＭＳ Ｐゴシック" charset="-128"/>
              </a:rPr>
              <a:t>digital signature</a:t>
            </a:r>
            <a:endParaRPr lang="en-IE" altLang="en-US" sz="2200" dirty="0">
              <a:ea typeface="ＭＳ Ｐゴシック" charset="-128"/>
            </a:endParaRPr>
          </a:p>
          <a:p>
            <a:pPr lvl="1"/>
            <a:r>
              <a:rPr lang="en-IE" altLang="en-US" sz="2200" dirty="0">
                <a:ea typeface="ＭＳ Ｐゴシック" charset="-128"/>
              </a:rPr>
              <a:t>Serial number </a:t>
            </a:r>
          </a:p>
          <a:p>
            <a:pPr lvl="2"/>
            <a:r>
              <a:rPr lang="en-IE" altLang="en-US" dirty="0">
                <a:ea typeface="ＭＳ Ｐゴシック" charset="-128"/>
              </a:rPr>
              <a:t>Unique identifier for checking against revocation lists</a:t>
            </a:r>
          </a:p>
          <a:p>
            <a:pPr lvl="1"/>
            <a:r>
              <a:rPr lang="en-IE" altLang="en-US" sz="2200" dirty="0">
                <a:ea typeface="ＭＳ Ｐゴシック" charset="-128"/>
              </a:rPr>
              <a:t>Validity period</a:t>
            </a:r>
          </a:p>
          <a:p>
            <a:pPr lvl="2"/>
            <a:r>
              <a:rPr lang="en-IE" altLang="en-US" dirty="0">
                <a:ea typeface="ＭＳ Ｐゴシック" charset="-128"/>
              </a:rPr>
              <a:t>Start date; expiry date</a:t>
            </a:r>
          </a:p>
        </p:txBody>
      </p:sp>
    </p:spTree>
    <p:extLst>
      <p:ext uri="{BB962C8B-B14F-4D97-AF65-F5344CB8AC3E}">
        <p14:creationId xmlns:p14="http://schemas.microsoft.com/office/powerpoint/2010/main" val="164008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8CF9AB-1861-2D41-B8A0-943F816F286E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Objectives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3663"/>
            <a:ext cx="8039100" cy="4818062"/>
          </a:xfrm>
        </p:spPr>
        <p:txBody>
          <a:bodyPr/>
          <a:lstStyle/>
          <a:p>
            <a:pPr marL="533400" indent="-533400">
              <a:buFont typeface="Verdana" charset="0"/>
              <a:buChar char="&gt;"/>
              <a:defRPr/>
            </a:pPr>
            <a:r>
              <a:rPr lang="en-IE" altLang="en-US" sz="2600" dirty="0">
                <a:ea typeface="ＭＳ Ｐゴシック" charset="-128"/>
              </a:rPr>
              <a:t>Gain understanding of three </a:t>
            </a:r>
            <a:r>
              <a:rPr lang="en-IE" altLang="en-US" sz="2600" dirty="0" smtClean="0">
                <a:ea typeface="ＭＳ Ｐゴシック" charset="-128"/>
              </a:rPr>
              <a:t>main ingredients </a:t>
            </a:r>
            <a:r>
              <a:rPr lang="en-IE" altLang="en-US" sz="2600" dirty="0">
                <a:ea typeface="ＭＳ Ｐゴシック" charset="-128"/>
              </a:rPr>
              <a:t>of most security protocols &amp; products</a:t>
            </a:r>
            <a:endParaRPr lang="en-GB" altLang="en-US" sz="2600" dirty="0">
              <a:ea typeface="ＭＳ Ｐゴシック" charset="-128"/>
            </a:endParaRP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r>
              <a:rPr lang="en-GB" altLang="en-US" sz="2200" dirty="0">
                <a:ea typeface="ＭＳ Ｐゴシック" charset="-128"/>
              </a:rPr>
              <a:t>Symmetric </a:t>
            </a:r>
            <a:r>
              <a:rPr lang="en-GB" altLang="en-US" sz="2200" dirty="0" smtClean="0">
                <a:ea typeface="ＭＳ Ｐゴシック" charset="-128"/>
              </a:rPr>
              <a:t>encryption (last week)</a:t>
            </a:r>
            <a:endParaRPr lang="en-US" altLang="en-US" sz="2200" dirty="0">
              <a:ea typeface="ＭＳ Ｐゴシック" charset="-128"/>
            </a:endParaRP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r>
              <a:rPr lang="en-GB" altLang="en-US" sz="2200" dirty="0" smtClean="0">
                <a:ea typeface="ＭＳ Ｐゴシック" charset="-128"/>
              </a:rPr>
              <a:t>Public-key cryptography (last week)</a:t>
            </a: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r>
              <a:rPr lang="en-IE" altLang="en-US" sz="2200" b="1" dirty="0" smtClean="0">
                <a:ea typeface="ＭＳ Ｐゴシック" charset="-128"/>
              </a:rPr>
              <a:t>Cryptographic </a:t>
            </a:r>
            <a:r>
              <a:rPr lang="en-IE" altLang="en-US" sz="2200" b="1" dirty="0">
                <a:ea typeface="ＭＳ Ｐゴシック" charset="-128"/>
              </a:rPr>
              <a:t>hash </a:t>
            </a:r>
            <a:r>
              <a:rPr lang="en-IE" altLang="en-US" sz="2200" b="1" dirty="0" smtClean="0">
                <a:ea typeface="ＭＳ Ｐゴシック" charset="-128"/>
              </a:rPr>
              <a:t>functions</a:t>
            </a: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endParaRPr lang="en-IE" altLang="en-US" b="1" dirty="0" smtClean="0">
              <a:ea typeface="ＭＳ Ｐゴシック" charset="-128"/>
            </a:endParaRPr>
          </a:p>
          <a:p>
            <a:pPr marL="514350" indent="-457200">
              <a:spcBef>
                <a:spcPct val="30000"/>
              </a:spcBef>
              <a:buFont typeface="Verdana" charset="0"/>
              <a:buChar char="&gt;"/>
              <a:defRPr/>
            </a:pPr>
            <a:r>
              <a:rPr lang="is-IS" altLang="en-US" dirty="0" smtClean="0">
                <a:ea typeface="ＭＳ Ｐゴシック" charset="-128"/>
              </a:rPr>
              <a:t>Learn </a:t>
            </a:r>
            <a:r>
              <a:rPr lang="is-IS" altLang="en-US" dirty="0">
                <a:ea typeface="ＭＳ Ｐゴシック" charset="-128"/>
              </a:rPr>
              <a:t>about </a:t>
            </a:r>
            <a:r>
              <a:rPr lang="is-IS" altLang="en-US" dirty="0" smtClean="0">
                <a:ea typeface="ＭＳ Ｐゴシック" charset="-128"/>
              </a:rPr>
              <a:t>(public) key </a:t>
            </a:r>
            <a:r>
              <a:rPr lang="is-IS" altLang="en-US" dirty="0">
                <a:ea typeface="ＭＳ Ｐゴシック" charset="-128"/>
              </a:rPr>
              <a:t>management </a:t>
            </a:r>
            <a:r>
              <a:rPr lang="is-IS" altLang="en-US" dirty="0" smtClean="0">
                <a:ea typeface="ＭＳ Ｐゴシック" charset="-128"/>
              </a:rPr>
              <a:t>using</a:t>
            </a: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r>
              <a:rPr lang="is-IS" altLang="en-US" sz="2200" b="1" dirty="0" smtClean="0">
                <a:ea typeface="ＭＳ Ｐゴシック" charset="-128"/>
              </a:rPr>
              <a:t>Digital </a:t>
            </a:r>
            <a:r>
              <a:rPr lang="is-IS" altLang="en-US" sz="2200" b="1" dirty="0">
                <a:ea typeface="ＭＳ Ｐゴシック" charset="-128"/>
              </a:rPr>
              <a:t>certificates</a:t>
            </a:r>
            <a:endParaRPr lang="en-GB" altLang="en-US" sz="2200" b="1" dirty="0">
              <a:ea typeface="ＭＳ Ｐゴシック" charset="-128"/>
            </a:endParaRP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endParaRPr lang="en-IE" altLang="en-US" b="1" dirty="0" smtClean="0">
              <a:ea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E1ADE-583D-764A-AD3C-9B0829DCD53B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>
                <a:ea typeface="ＭＳ Ｐゴシック" charset="-128"/>
              </a:rPr>
              <a:t>Chain of trust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488" y="1252538"/>
            <a:ext cx="8147050" cy="2122487"/>
          </a:xfrm>
        </p:spPr>
        <p:txBody>
          <a:bodyPr/>
          <a:lstStyle/>
          <a:p>
            <a:r>
              <a:rPr lang="en-GB" altLang="en-US" sz="2600" dirty="0">
                <a:ea typeface="ＭＳ Ｐゴシック" charset="-128"/>
              </a:rPr>
              <a:t>Can </a:t>
            </a:r>
            <a:r>
              <a:rPr lang="en-GB" altLang="en-US" sz="2600" dirty="0" smtClean="0">
                <a:ea typeface="ＭＳ Ｐゴシック" charset="-128"/>
              </a:rPr>
              <a:t>build </a:t>
            </a:r>
            <a:r>
              <a:rPr lang="en-GB" altLang="en-US" sz="2600" dirty="0">
                <a:ea typeface="ＭＳ Ｐゴシック" charset="-128"/>
              </a:rPr>
              <a:t>up a chain of </a:t>
            </a:r>
            <a:r>
              <a:rPr lang="en-GB" altLang="en-US" sz="2600" dirty="0" smtClean="0">
                <a:ea typeface="ＭＳ Ｐゴシック" charset="-128"/>
              </a:rPr>
              <a:t>trusts with linked digital certificates</a:t>
            </a:r>
            <a:endParaRPr lang="en-GB" altLang="en-US" sz="2600" dirty="0">
              <a:ea typeface="ＭＳ Ｐゴシック" charset="-128"/>
            </a:endParaRPr>
          </a:p>
          <a:p>
            <a:r>
              <a:rPr lang="en-GB" altLang="en-US" sz="2600" dirty="0">
                <a:ea typeface="ＭＳ Ｐゴシック" charset="-128"/>
              </a:rPr>
              <a:t>This is the basis of what are known as </a:t>
            </a:r>
            <a:r>
              <a:rPr lang="en-IE" altLang="en-US" sz="2600" dirty="0">
                <a:ea typeface="ＭＳ Ｐゴシック" charset="-128"/>
              </a:rPr>
              <a:t>Public Key Infrastructures (PKIs) </a:t>
            </a:r>
          </a:p>
          <a:p>
            <a:pPr lvl="1"/>
            <a:endParaRPr lang="en-IE" altLang="en-US" sz="2200" dirty="0">
              <a:ea typeface="ＭＳ Ｐゴシック" charset="-128"/>
            </a:endParaRPr>
          </a:p>
        </p:txBody>
      </p:sp>
      <p:pic>
        <p:nvPicPr>
          <p:cNvPr id="2" name="Picture 1" descr="Screen Shot 2017-10-18 at 23.12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289300"/>
            <a:ext cx="6931829" cy="1092200"/>
          </a:xfrm>
          <a:prstGeom prst="rect">
            <a:avLst/>
          </a:prstGeom>
        </p:spPr>
      </p:pic>
      <p:pic>
        <p:nvPicPr>
          <p:cNvPr id="3" name="Picture 2" descr="Screen Shot 2017-10-18 at 23.12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4927600"/>
            <a:ext cx="685866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8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3CF4BF-1105-EA4E-97FE-AA415E369A7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>
                <a:ea typeface="ＭＳ Ｐゴシック" charset="-128"/>
              </a:rPr>
              <a:t>Verification using chain of trusts</a:t>
            </a:r>
            <a:endParaRPr lang="en-GB" altLang="en-US">
              <a:ea typeface="ＭＳ Ｐゴシック" charset="-128"/>
            </a:endParaRPr>
          </a:p>
        </p:txBody>
      </p:sp>
      <p:pic>
        <p:nvPicPr>
          <p:cNvPr id="169987" name="Picture 2" descr="PKI_ChainofTrust-Ch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646238"/>
            <a:ext cx="8135937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3"/>
          <p:cNvSpPr txBox="1">
            <a:spLocks noChangeArrowheads="1"/>
          </p:cNvSpPr>
          <p:nvPr/>
        </p:nvSpPr>
        <p:spPr bwMode="auto">
          <a:xfrm>
            <a:off x="460375" y="5080000"/>
            <a:ext cx="44386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Times New Roman" charset="0"/>
              <a:buNone/>
            </a:pPr>
            <a:r>
              <a:rPr lang="en-GB" altLang="en-US" sz="2200" b="0"/>
              <a:t>Remember </a:t>
            </a:r>
            <a:r>
              <a:rPr lang="en-GB" altLang="en-US" sz="2200"/>
              <a:t>decryption</a:t>
            </a:r>
            <a:r>
              <a:rPr lang="en-GB" altLang="en-US" sz="2200" b="0"/>
              <a:t> using someone’s public key is used to </a:t>
            </a:r>
            <a:r>
              <a:rPr lang="en-GB" altLang="en-US" sz="2200"/>
              <a:t>verify</a:t>
            </a:r>
            <a:r>
              <a:rPr lang="en-GB" altLang="en-US" sz="2200" b="0"/>
              <a:t> their signature</a:t>
            </a:r>
            <a:endParaRPr lang="en-IE" altLang="en-US" sz="2200" b="0"/>
          </a:p>
          <a:p>
            <a:pPr lvl="1"/>
            <a:endParaRPr lang="en-IE" altLang="en-US" sz="2200"/>
          </a:p>
        </p:txBody>
      </p:sp>
    </p:spTree>
    <p:extLst>
      <p:ext uri="{BB962C8B-B14F-4D97-AF65-F5344CB8AC3E}">
        <p14:creationId xmlns:p14="http://schemas.microsoft.com/office/powerpoint/2010/main" val="356408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A453DF-0486-B74D-92EC-BF23BC56A4EC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>
                <a:ea typeface="ＭＳ Ｐゴシック" charset="-128"/>
              </a:rPr>
              <a:t>Chain of trust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39850"/>
            <a:ext cx="8356600" cy="5022850"/>
          </a:xfrm>
        </p:spPr>
        <p:txBody>
          <a:bodyPr/>
          <a:lstStyle/>
          <a:p>
            <a:pPr>
              <a:spcBef>
                <a:spcPts val="1225"/>
              </a:spcBef>
            </a:pPr>
            <a:r>
              <a:rPr lang="en-GB" altLang="en-US" sz="2400" dirty="0">
                <a:ea typeface="ＭＳ Ｐゴシック" charset="-128"/>
              </a:rPr>
              <a:t>The buck must stop somewhere. Ultimately, at the end of the chain, you must trust a public key that is not signed (usually belonging to some recognised </a:t>
            </a:r>
            <a:r>
              <a:rPr lang="ja-JP" altLang="en-GB" sz="2400" dirty="0">
                <a:ea typeface="ＭＳ Ｐゴシック" charset="-128"/>
              </a:rPr>
              <a:t>“</a:t>
            </a:r>
            <a:r>
              <a:rPr lang="en-GB" altLang="ja-JP" sz="2400" dirty="0">
                <a:ea typeface="ＭＳ Ｐゴシック" charset="-128"/>
              </a:rPr>
              <a:t>authority</a:t>
            </a:r>
            <a:r>
              <a:rPr lang="ja-JP" altLang="en-GB" sz="2400" dirty="0">
                <a:ea typeface="ＭＳ Ｐゴシック" charset="-128"/>
              </a:rPr>
              <a:t>”</a:t>
            </a:r>
            <a:r>
              <a:rPr lang="en-GB" altLang="ja-JP" sz="2400" dirty="0">
                <a:ea typeface="ＭＳ Ｐゴシック" charset="-128"/>
              </a:rPr>
              <a:t>).</a:t>
            </a:r>
          </a:p>
          <a:p>
            <a:pPr lvl="1">
              <a:spcBef>
                <a:spcPts val="625"/>
              </a:spcBef>
            </a:pPr>
            <a:r>
              <a:rPr lang="en-GB" altLang="ja-JP" sz="2000" dirty="0">
                <a:ea typeface="ＭＳ Ｐゴシック" charset="-128"/>
              </a:rPr>
              <a:t>In your browser, this is one of the trusted root certificate authorities</a:t>
            </a:r>
            <a:r>
              <a:rPr lang="en-GB" altLang="en-US" dirty="0">
                <a:ea typeface="ＭＳ Ｐゴシック" charset="-128"/>
              </a:rPr>
              <a:t> </a:t>
            </a:r>
          </a:p>
        </p:txBody>
      </p:sp>
      <p:pic>
        <p:nvPicPr>
          <p:cNvPr id="17203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408363"/>
            <a:ext cx="4406900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9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fld id="{46E18D2A-3A64-AE43-B023-C6228EBD15B7}" type="slidenum">
              <a:rPr lang="en-US" altLang="en-US" sz="1200" b="0">
                <a:latin typeface="Arial" charset="0"/>
              </a:rPr>
              <a:pPr/>
              <a:t>23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Certificate Expiry &amp; Revocation</a:t>
            </a:r>
            <a:endParaRPr lang="en-GB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z="2600" dirty="0"/>
              <a:t>A Digital Certificate doesn’t last for ever</a:t>
            </a:r>
          </a:p>
          <a:p>
            <a:r>
              <a:rPr lang="en-IE" altLang="en-US" sz="2600" dirty="0"/>
              <a:t>It normally </a:t>
            </a:r>
            <a:r>
              <a:rPr lang="en-IE" altLang="en-US" sz="2600" b="1" dirty="0"/>
              <a:t>expires</a:t>
            </a:r>
            <a:r>
              <a:rPr lang="en-IE" altLang="en-US" sz="2600" dirty="0"/>
              <a:t> after a certain time and must be renewed</a:t>
            </a:r>
          </a:p>
          <a:p>
            <a:r>
              <a:rPr lang="en-IE" altLang="en-US" sz="2600" dirty="0"/>
              <a:t>It may be </a:t>
            </a:r>
            <a:r>
              <a:rPr lang="en-IE" altLang="en-US" sz="2600" b="1" dirty="0"/>
              <a:t>revoked:</a:t>
            </a:r>
            <a:endParaRPr lang="en-IE" altLang="en-US" sz="2600" dirty="0"/>
          </a:p>
          <a:p>
            <a:pPr lvl="1"/>
            <a:r>
              <a:rPr lang="en-IE" altLang="en-US" sz="2200" dirty="0"/>
              <a:t>If the subject’s private key is compromised</a:t>
            </a:r>
          </a:p>
          <a:p>
            <a:pPr lvl="1"/>
            <a:r>
              <a:rPr lang="en-IE" altLang="en-US" sz="2200" dirty="0"/>
              <a:t>If there is a change in status of the subject</a:t>
            </a:r>
          </a:p>
          <a:p>
            <a:pPr lvl="1"/>
            <a:r>
              <a:rPr lang="en-IE" altLang="en-US" sz="2200" dirty="0"/>
              <a:t>If the CA’s private key is compromised</a:t>
            </a:r>
          </a:p>
          <a:p>
            <a:r>
              <a:rPr lang="en-IE" altLang="en-US" sz="2600" dirty="0"/>
              <a:t>Revoked </a:t>
            </a:r>
            <a:r>
              <a:rPr lang="en-IE" altLang="en-US" sz="2600" dirty="0" smtClean="0"/>
              <a:t>certificates </a:t>
            </a:r>
            <a:r>
              <a:rPr lang="en-IE" altLang="en-US" sz="2600" dirty="0"/>
              <a:t>are placed on a Certificate Revocation List (CRL)</a:t>
            </a:r>
          </a:p>
        </p:txBody>
      </p:sp>
    </p:spTree>
    <p:extLst>
      <p:ext uri="{BB962C8B-B14F-4D97-AF65-F5344CB8AC3E}">
        <p14:creationId xmlns:p14="http://schemas.microsoft.com/office/powerpoint/2010/main" val="350162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7-10-18 at 23.15.19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r="648"/>
          <a:stretch>
            <a:fillRect/>
          </a:stretch>
        </p:blipFill>
        <p:spPr>
          <a:xfrm>
            <a:off x="4514850" y="1407307"/>
            <a:ext cx="4210050" cy="5450693"/>
          </a:xfrm>
        </p:spPr>
      </p:pic>
      <p:sp>
        <p:nvSpPr>
          <p:cNvPr id="593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fld id="{C93D79EF-516E-AD41-BD04-D1FCAA0B1F60}" type="slidenum">
              <a:rPr lang="en-US" altLang="en-US" sz="1200" b="0">
                <a:latin typeface="Arial" charset="0"/>
              </a:rPr>
              <a:pPr/>
              <a:t>24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Certificate Revocation</a:t>
            </a: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" y="1433513"/>
            <a:ext cx="3517900" cy="4929187"/>
          </a:xfrm>
        </p:spPr>
        <p:txBody>
          <a:bodyPr/>
          <a:lstStyle/>
          <a:p>
            <a:pPr marL="273050" indent="-273050"/>
            <a:r>
              <a:rPr lang="en-GB" altLang="en-US" sz="2200" dirty="0"/>
              <a:t>An issue is where to find CRL to check if cert has been revoked</a:t>
            </a:r>
            <a:endParaRPr lang="en-IE" altLang="en-US" sz="2200" dirty="0"/>
          </a:p>
          <a:p>
            <a:pPr marL="673100" lvl="1" indent="-273050"/>
            <a:r>
              <a:rPr lang="en-IE" altLang="en-US" sz="1900" dirty="0"/>
              <a:t>One solution is to provide as part of certificate URL pointing to CRL</a:t>
            </a:r>
          </a:p>
          <a:p>
            <a:pPr marL="673100" lvl="1" indent="-273050"/>
            <a:r>
              <a:rPr lang="en-IE" altLang="en-US" sz="1900" dirty="0"/>
              <a:t>Another solution is OCSP (online certificate status protocol</a:t>
            </a:r>
            <a:r>
              <a:rPr lang="en-IE" altLang="en-US" sz="1900" dirty="0" smtClean="0"/>
              <a:t>) which allows real time queries.</a:t>
            </a:r>
          </a:p>
          <a:p>
            <a:pPr marL="673100" lvl="1" indent="-273050"/>
            <a:r>
              <a:rPr lang="en-IE" altLang="en-US" sz="1900" dirty="0" smtClean="0"/>
              <a:t>Another is to just rely on local list which is refreshed by browser updates (Chrome does this)</a:t>
            </a:r>
            <a:endParaRPr lang="en-IE" altLang="en-US" sz="1900" dirty="0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327400" y="3454401"/>
            <a:ext cx="1676400" cy="142240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DE457E-9DF9-2A45-8A95-DE320B7DFD59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</p:spPr>
        <p:txBody>
          <a:bodyPr lIns="92075" tIns="46038" rIns="92075" bIns="46038"/>
          <a:lstStyle/>
          <a:p>
            <a:pPr marL="0" indent="0" algn="ctr">
              <a:lnSpc>
                <a:spcPct val="110000"/>
              </a:lnSpc>
              <a:buFont typeface="Times New Roman" charset="0"/>
              <a:buNone/>
              <a:defRPr/>
            </a:pPr>
            <a:r>
              <a:rPr lang="en-GB" sz="4000" dirty="0" smtClean="0">
                <a:solidFill>
                  <a:srgbClr val="003399"/>
                </a:solidFill>
                <a:ea typeface="ＭＳ Ｐゴシック" charset="0"/>
                <a:cs typeface="ＭＳ Ｐゴシック" charset="0"/>
              </a:rPr>
              <a:t>Data Integrity</a:t>
            </a:r>
            <a:endParaRPr lang="en-IE" sz="4000" dirty="0">
              <a:solidFill>
                <a:srgbClr val="003399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1F5EB5-D9BF-3D42-B081-C52FE0B4DF7F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557338"/>
            <a:ext cx="8039100" cy="4967287"/>
          </a:xfrm>
        </p:spPr>
        <p:txBody>
          <a:bodyPr/>
          <a:lstStyle/>
          <a:p>
            <a:r>
              <a:rPr lang="en-GB" altLang="en-US" sz="2600">
                <a:ea typeface="ＭＳ Ｐゴシック" charset="-128"/>
              </a:rPr>
              <a:t>Integrity refers to assurance of non-alteration</a:t>
            </a:r>
          </a:p>
          <a:p>
            <a:pPr>
              <a:spcBef>
                <a:spcPct val="40000"/>
              </a:spcBef>
            </a:pPr>
            <a:r>
              <a:rPr lang="en-GB" altLang="en-US" sz="2600">
                <a:ea typeface="ＭＳ Ｐゴシック" charset="-128"/>
              </a:rPr>
              <a:t>Many systems and components have checksums or cyclic redundancy checks that are designed to detect </a:t>
            </a:r>
            <a:r>
              <a:rPr lang="en-GB" altLang="en-US" sz="2600" i="1">
                <a:ea typeface="ＭＳ Ｐゴシック" charset="-128"/>
              </a:rPr>
              <a:t>accidental</a:t>
            </a:r>
            <a:r>
              <a:rPr lang="en-GB" altLang="en-US" sz="2600">
                <a:ea typeface="ＭＳ Ｐゴシック" charset="-128"/>
              </a:rPr>
              <a:t> errors, etc.</a:t>
            </a:r>
          </a:p>
          <a:p>
            <a:pPr lvl="1"/>
            <a:r>
              <a:rPr lang="en-GB" altLang="en-US" sz="2200">
                <a:ea typeface="ＭＳ Ｐゴシック" charset="-128"/>
              </a:rPr>
              <a:t>For example, a credit card number contains a digit that is used to verify the others</a:t>
            </a:r>
          </a:p>
          <a:p>
            <a:r>
              <a:rPr lang="en-GB" altLang="en-US" sz="2600">
                <a:ea typeface="ＭＳ Ｐゴシック" charset="-128"/>
              </a:rPr>
              <a:t>But such schemes are not sufficient to prevent </a:t>
            </a:r>
            <a:r>
              <a:rPr lang="en-GB" altLang="en-US" sz="2600" i="1">
                <a:ea typeface="ＭＳ Ｐゴシック" charset="-128"/>
              </a:rPr>
              <a:t>deliberate</a:t>
            </a:r>
            <a:r>
              <a:rPr lang="en-GB" altLang="en-US" sz="2600">
                <a:ea typeface="ＭＳ Ｐゴシック" charset="-128"/>
              </a:rPr>
              <a:t> modifications</a:t>
            </a:r>
          </a:p>
          <a:p>
            <a:pPr lvl="1"/>
            <a:endParaRPr lang="en-GB" altLang="en-US" sz="2200">
              <a:ea typeface="ＭＳ Ｐゴシック" charset="-128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>
                <a:ea typeface="ＭＳ Ｐゴシック" charset="-128"/>
              </a:rPr>
              <a:t>Data Integrity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256C50-EA81-7E44-8119-5E712741BCFC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Cryptographic Hash </a:t>
            </a:r>
            <a:r>
              <a:rPr lang="en-GB" altLang="en-US" dirty="0" smtClean="0">
                <a:ea typeface="ＭＳ Ｐゴシック" charset="-128"/>
              </a:rPr>
              <a:t>Functions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905000" algn="l"/>
              </a:tabLst>
            </a:pPr>
            <a:r>
              <a:rPr lang="en-GB" altLang="en-US">
                <a:ea typeface="ＭＳ Ｐゴシック" charset="-128"/>
              </a:rPr>
              <a:t>Used to provide integrity of a message</a:t>
            </a:r>
          </a:p>
          <a:p>
            <a:pPr>
              <a:tabLst>
                <a:tab pos="1905000" algn="l"/>
              </a:tabLst>
            </a:pPr>
            <a:r>
              <a:rPr lang="en-GB" altLang="en-US">
                <a:ea typeface="ＭＳ Ｐゴシック" charset="-128"/>
              </a:rPr>
              <a:t>Purpose is to produce a fixed-size </a:t>
            </a:r>
            <a:r>
              <a:rPr lang="en-GB" altLang="en-US" i="1">
                <a:ea typeface="ＭＳ Ｐゴシック" charset="-128"/>
              </a:rPr>
              <a:t>hash-value:</a:t>
            </a:r>
          </a:p>
          <a:p>
            <a:pPr>
              <a:tabLst>
                <a:tab pos="1905000" algn="l"/>
              </a:tabLst>
            </a:pPr>
            <a:endParaRPr lang="en-GB" altLang="en-US" i="1">
              <a:ea typeface="ＭＳ Ｐゴシック" charset="-128"/>
            </a:endParaRPr>
          </a:p>
          <a:p>
            <a:pPr>
              <a:spcBef>
                <a:spcPct val="60000"/>
              </a:spcBef>
              <a:buFont typeface="Times New Roman" charset="0"/>
              <a:buNone/>
              <a:tabLst>
                <a:tab pos="1905000" algn="l"/>
              </a:tabLst>
            </a:pPr>
            <a:r>
              <a:rPr lang="en-GB" altLang="en-US">
                <a:ea typeface="ＭＳ Ｐゴシック" charset="-128"/>
              </a:rPr>
              <a:t>	where 	</a:t>
            </a:r>
            <a:r>
              <a:rPr lang="en-GB" altLang="en-US" i="1">
                <a:latin typeface="Times New Roman" charset="0"/>
                <a:ea typeface="ＭＳ Ｐゴシック" charset="-128"/>
              </a:rPr>
              <a:t>h</a:t>
            </a:r>
            <a:r>
              <a:rPr lang="en-GB" altLang="en-US">
                <a:ea typeface="ＭＳ Ｐゴシック" charset="-128"/>
              </a:rPr>
              <a:t> is the hash value</a:t>
            </a:r>
          </a:p>
          <a:p>
            <a:pPr>
              <a:spcBef>
                <a:spcPct val="0"/>
              </a:spcBef>
              <a:buFont typeface="Times New Roman" charset="0"/>
              <a:buNone/>
              <a:tabLst>
                <a:tab pos="1905000" algn="l"/>
              </a:tabLst>
            </a:pPr>
            <a:r>
              <a:rPr lang="en-GB" altLang="en-US">
                <a:ea typeface="ＭＳ Ｐゴシック" charset="-128"/>
              </a:rPr>
              <a:t>		</a:t>
            </a:r>
            <a:r>
              <a:rPr lang="en-GB" altLang="en-US" i="1">
                <a:latin typeface="Times New Roman" charset="0"/>
                <a:ea typeface="ＭＳ Ｐゴシック" charset="-128"/>
              </a:rPr>
              <a:t>H</a:t>
            </a:r>
            <a:r>
              <a:rPr lang="en-GB" altLang="en-US">
                <a:ea typeface="ＭＳ Ｐゴシック" charset="-128"/>
              </a:rPr>
              <a:t> is the hash function</a:t>
            </a:r>
          </a:p>
          <a:p>
            <a:pPr>
              <a:spcBef>
                <a:spcPct val="0"/>
              </a:spcBef>
              <a:buFont typeface="Times New Roman" charset="0"/>
              <a:buNone/>
              <a:tabLst>
                <a:tab pos="1905000" algn="l"/>
              </a:tabLst>
            </a:pPr>
            <a:r>
              <a:rPr lang="en-GB" altLang="en-US">
                <a:ea typeface="ＭＳ Ｐゴシック" charset="-128"/>
              </a:rPr>
              <a:t>		</a:t>
            </a:r>
            <a:r>
              <a:rPr lang="en-GB" altLang="en-US" i="1">
                <a:latin typeface="Times New Roman" charset="0"/>
                <a:ea typeface="ＭＳ Ｐゴシック" charset="-128"/>
              </a:rPr>
              <a:t>M</a:t>
            </a:r>
            <a:r>
              <a:rPr lang="en-GB" altLang="en-US">
                <a:ea typeface="ＭＳ Ｐゴシック" charset="-128"/>
              </a:rPr>
              <a:t> is the message</a:t>
            </a:r>
          </a:p>
          <a:p>
            <a:pPr>
              <a:spcBef>
                <a:spcPct val="0"/>
              </a:spcBef>
              <a:buFont typeface="Times New Roman" charset="0"/>
              <a:buNone/>
              <a:tabLst>
                <a:tab pos="1905000" algn="l"/>
              </a:tabLst>
            </a:pPr>
            <a:endParaRPr lang="en-GB" altLang="en-US">
              <a:ea typeface="ＭＳ Ｐゴシック" charset="-128"/>
            </a:endParaRPr>
          </a:p>
          <a:p>
            <a:pPr>
              <a:tabLst>
                <a:tab pos="1905000" algn="l"/>
              </a:tabLst>
            </a:pPr>
            <a:r>
              <a:rPr lang="en-GB" altLang="en-US">
                <a:ea typeface="ＭＳ Ｐゴシック" charset="-128"/>
              </a:rPr>
              <a:t>Any change in </a:t>
            </a:r>
            <a:r>
              <a:rPr lang="en-GB" altLang="en-US" i="1">
                <a:latin typeface="Times New Roman" charset="0"/>
                <a:ea typeface="ＭＳ Ｐゴシック" charset="-128"/>
              </a:rPr>
              <a:t>M</a:t>
            </a:r>
            <a:r>
              <a:rPr lang="en-GB" altLang="en-US">
                <a:ea typeface="ＭＳ Ｐゴシック" charset="-128"/>
              </a:rPr>
              <a:t>, however small, should produce a different </a:t>
            </a:r>
            <a:r>
              <a:rPr lang="en-GB" altLang="en-US" i="1">
                <a:latin typeface="Times New Roman" charset="0"/>
                <a:ea typeface="ＭＳ Ｐゴシック" charset="-128"/>
              </a:rPr>
              <a:t>h</a:t>
            </a:r>
            <a:r>
              <a:rPr lang="en-GB" altLang="en-US">
                <a:ea typeface="ＭＳ Ｐゴシック" charset="-128"/>
              </a:rPr>
              <a:t>-value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2536825" y="2333625"/>
            <a:ext cx="2579688" cy="5588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3100" b="0" i="1">
                <a:solidFill>
                  <a:schemeClr val="tx1"/>
                </a:solidFill>
                <a:latin typeface="Times New Roman" charset="0"/>
              </a:rPr>
              <a:t>h = H(M)</a:t>
            </a:r>
            <a:endParaRPr lang="en-GB" altLang="en-US" sz="3100" b="0" i="1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E0A240-4DF5-414D-BB28-DA291267E9D7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Cryptographic Hash </a:t>
            </a:r>
            <a:r>
              <a:rPr lang="en-GB" altLang="en-US" dirty="0" smtClean="0">
                <a:ea typeface="ＭＳ Ｐゴシック" charset="-128"/>
              </a:rPr>
              <a:t>Functions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200650" y="3333750"/>
            <a:ext cx="21447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2400" b="0">
                <a:solidFill>
                  <a:schemeClr val="tx1"/>
                </a:solidFill>
                <a:latin typeface="Times New Roman" charset="0"/>
              </a:rPr>
              <a:t>Hash Value</a:t>
            </a:r>
            <a:br>
              <a:rPr lang="en-IE" altLang="en-US" sz="2400" b="0">
                <a:solidFill>
                  <a:schemeClr val="tx1"/>
                </a:solidFill>
                <a:latin typeface="Times New Roman" charset="0"/>
              </a:rPr>
            </a:br>
            <a:r>
              <a:rPr lang="en-IE" altLang="en-US" sz="2400" b="0">
                <a:solidFill>
                  <a:schemeClr val="tx1"/>
                </a:solidFill>
                <a:latin typeface="Times New Roman" charset="0"/>
              </a:rPr>
              <a:t> (fixed-size;</a:t>
            </a:r>
            <a:r>
              <a:rPr lang="en-IE" altLang="en-US" sz="240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IE" altLang="en-US" sz="2400" b="0">
                <a:solidFill>
                  <a:schemeClr val="tx1"/>
                </a:solidFill>
                <a:latin typeface="Times New Roman" charset="0"/>
              </a:rPr>
              <a:t>e.g. 160 bits)</a:t>
            </a:r>
            <a:endParaRPr lang="en-GB" altLang="en-US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748088" y="2305050"/>
            <a:ext cx="738187" cy="82550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4400" b="0">
                <a:solidFill>
                  <a:schemeClr val="tx1"/>
                </a:solidFill>
              </a:rPr>
              <a:t>H</a:t>
            </a:r>
            <a:endParaRPr lang="en-GB" altLang="en-US" sz="4400" b="0" baseline="-25000">
              <a:solidFill>
                <a:schemeClr val="tx1"/>
              </a:solidFill>
            </a:endParaRPr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 flipV="1">
            <a:off x="2640013" y="2722563"/>
            <a:ext cx="1098550" cy="1587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5497513" y="2333625"/>
            <a:ext cx="88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4400" b="0" i="1">
                <a:solidFill>
                  <a:schemeClr val="tx1"/>
                </a:solidFill>
              </a:rPr>
              <a:t>h</a:t>
            </a:r>
            <a:endParaRPr lang="en-GB" altLang="en-US" sz="4400" b="0" i="1" baseline="-25000">
              <a:solidFill>
                <a:schemeClr val="tx1"/>
              </a:solidFill>
            </a:endParaRP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1812925" y="2322513"/>
            <a:ext cx="738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4400" b="0" i="1">
                <a:solidFill>
                  <a:schemeClr val="tx1"/>
                </a:solidFill>
              </a:rPr>
              <a:t>M</a:t>
            </a:r>
            <a:endParaRPr lang="en-GB" altLang="en-US" sz="4400" b="0" i="1" baseline="-25000">
              <a:solidFill>
                <a:schemeClr val="tx1"/>
              </a:solidFill>
            </a:endParaRP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1347788" y="3333750"/>
            <a:ext cx="14493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2400" b="0">
                <a:solidFill>
                  <a:schemeClr val="tx1"/>
                </a:solidFill>
                <a:latin typeface="Times New Roman" charset="0"/>
              </a:rPr>
              <a:t>Message</a:t>
            </a:r>
            <a:br>
              <a:rPr lang="en-IE" altLang="en-US" sz="2400" b="0">
                <a:solidFill>
                  <a:schemeClr val="tx1"/>
                </a:solidFill>
                <a:latin typeface="Times New Roman" charset="0"/>
              </a:rPr>
            </a:br>
            <a:r>
              <a:rPr lang="en-IE" altLang="en-US" sz="2400" b="0">
                <a:solidFill>
                  <a:schemeClr val="tx1"/>
                </a:solidFill>
                <a:latin typeface="Times New Roman" charset="0"/>
              </a:rPr>
              <a:t>(any size)</a:t>
            </a:r>
            <a:endParaRPr lang="en-GB" altLang="en-US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4479925" y="2706688"/>
            <a:ext cx="1125538" cy="1587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3365500" y="3333750"/>
            <a:ext cx="1449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2400" b="0">
                <a:solidFill>
                  <a:schemeClr val="tx1"/>
                </a:solidFill>
                <a:latin typeface="Times New Roman" charset="0"/>
              </a:rPr>
              <a:t>Hash Function</a:t>
            </a:r>
            <a:endParaRPr lang="en-GB" altLang="en-US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371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96900" y="5229225"/>
            <a:ext cx="8039100" cy="1295400"/>
          </a:xfrm>
          <a:noFill/>
        </p:spPr>
        <p:txBody>
          <a:bodyPr/>
          <a:lstStyle/>
          <a:p>
            <a:pPr>
              <a:tabLst>
                <a:tab pos="1905000" algn="l"/>
              </a:tabLst>
            </a:pPr>
            <a:r>
              <a:rPr lang="en-GB" altLang="en-US" sz="2400">
                <a:ea typeface="ＭＳ Ｐゴシック" charset="-128"/>
              </a:rPr>
              <a:t>Note that a hash function is a many-to-one function.  Potentially many messages can have the same hash, but finding these should be very difficult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475"/>
            <a:ext cx="9144000" cy="598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Applications of Hash Functions</a:t>
            </a:r>
          </a:p>
        </p:txBody>
      </p:sp>
      <p:sp>
        <p:nvSpPr>
          <p:cNvPr id="143363" name="Content Placeholder 2"/>
          <p:cNvSpPr>
            <a:spLocks noGrp="1"/>
          </p:cNvSpPr>
          <p:nvPr>
            <p:ph idx="1"/>
          </p:nvPr>
        </p:nvSpPr>
        <p:spPr>
          <a:xfrm>
            <a:off x="596900" y="1128713"/>
            <a:ext cx="8039100" cy="51054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As cryptographic checksum</a:t>
            </a:r>
          </a:p>
          <a:p>
            <a:pPr lvl="1"/>
            <a:r>
              <a:rPr lang="en-US" altLang="en-US">
                <a:ea typeface="ＭＳ Ｐゴシック" charset="-128"/>
              </a:rPr>
              <a:t>e.g. to verify software downloads</a:t>
            </a:r>
          </a:p>
          <a:p>
            <a:pPr lvl="1"/>
            <a:endParaRPr lang="en-US" altLang="en-US">
              <a:ea typeface="ＭＳ Ｐゴシック" charset="-128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DA5CEF-0E4B-AF4A-9583-E6D7DAF8D76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3382963" y="5522913"/>
            <a:ext cx="2633662" cy="434975"/>
          </a:xfrm>
          <a:prstGeom prst="ellipse">
            <a:avLst/>
          </a:prstGeom>
          <a:noFill/>
          <a:ln w="889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Applications of Hash Functions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Authentication</a:t>
            </a:r>
          </a:p>
          <a:p>
            <a:pPr lvl="1"/>
            <a:r>
              <a:rPr lang="en-US" altLang="en-US">
                <a:ea typeface="ＭＳ Ｐゴシック" charset="-128"/>
              </a:rPr>
              <a:t>It usually makes more sense to sign the hash of a message (with a private key) than to sign the original message </a:t>
            </a:r>
          </a:p>
          <a:p>
            <a:pPr lvl="1"/>
            <a:r>
              <a:rPr lang="en-US" altLang="en-US">
                <a:ea typeface="ＭＳ Ｐゴシック" charset="-128"/>
              </a:rPr>
              <a:t>This is done with digital certificates and many other authentication schemes</a:t>
            </a:r>
          </a:p>
        </p:txBody>
      </p:sp>
      <p:sp>
        <p:nvSpPr>
          <p:cNvPr id="144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0C8EF6-9E35-F34C-9981-9AF517FBD82A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Applications of Hash Functions</a:t>
            </a:r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596900" y="1257300"/>
            <a:ext cx="8039100" cy="13970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Password storage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Store </a:t>
            </a:r>
            <a:r>
              <a:rPr lang="en-US" altLang="en-US" dirty="0" smtClean="0">
                <a:ea typeface="ＭＳ Ｐゴシック" charset="-128"/>
              </a:rPr>
              <a:t>only the hash of password (+ </a:t>
            </a:r>
            <a:r>
              <a:rPr lang="en-US" altLang="en-US" i="1" dirty="0" smtClean="0">
                <a:ea typeface="ＭＳ Ｐゴシック" charset="-128"/>
              </a:rPr>
              <a:t>salt</a:t>
            </a:r>
            <a:r>
              <a:rPr lang="en-US" altLang="en-US" dirty="0" smtClean="0">
                <a:ea typeface="ＭＳ Ｐゴシック" charset="-128"/>
              </a:rPr>
              <a:t>)</a:t>
            </a: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F33ADD-30F0-F045-8622-E99A549A63CB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5640" y="2895599"/>
            <a:ext cx="5182531" cy="363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Baltimore 8 00">
  <a:themeElements>
    <a:clrScheme name="New Baltimore 8 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Baltimore 8 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lnDef>
  </a:objectDefaults>
  <a:extraClrSchemeLst>
    <a:extraClrScheme>
      <a:clrScheme name="New Baltimore 8 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altimore 8 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556</TotalTime>
  <Pages>4</Pages>
  <Words>928</Words>
  <Application>Microsoft Macintosh PowerPoint</Application>
  <PresentationFormat>On-screen Show (4:3)</PresentationFormat>
  <Paragraphs>158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New Baltimore 8 00</vt:lpstr>
      <vt:lpstr>Security </vt:lpstr>
      <vt:lpstr>Objectives</vt:lpstr>
      <vt:lpstr>PowerPoint Presentation</vt:lpstr>
      <vt:lpstr>Data Integrity</vt:lpstr>
      <vt:lpstr>Cryptographic Hash Functions</vt:lpstr>
      <vt:lpstr>Cryptographic Hash Functions</vt:lpstr>
      <vt:lpstr>Applications of Hash Functions</vt:lpstr>
      <vt:lpstr>Applications of Hash Functions</vt:lpstr>
      <vt:lpstr>Applications of Hash Functions</vt:lpstr>
      <vt:lpstr>PowerPoint Presentation</vt:lpstr>
      <vt:lpstr>Main Hash Algorithms</vt:lpstr>
      <vt:lpstr>PowerPoint Presentation</vt:lpstr>
      <vt:lpstr>PowerPoint Presentation</vt:lpstr>
      <vt:lpstr>PowerPoint Presentation</vt:lpstr>
      <vt:lpstr>Digital Signatures: signing the hash</vt:lpstr>
      <vt:lpstr>PowerPoint Presentation</vt:lpstr>
      <vt:lpstr>PowerPoint Presentation</vt:lpstr>
      <vt:lpstr>(Public) Key Management</vt:lpstr>
      <vt:lpstr>Digital Certificate – components</vt:lpstr>
      <vt:lpstr>Chain of trust</vt:lpstr>
      <vt:lpstr>Verification using chain of trusts</vt:lpstr>
      <vt:lpstr>Chain of trust</vt:lpstr>
      <vt:lpstr>Certificate Expiry &amp; Revocation</vt:lpstr>
      <vt:lpstr>Certificate Revocation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Essentials </dc:title>
  <dc:subject/>
  <dc:creator>Jimmy McGibney</dc:creator>
  <cp:keywords/>
  <dc:description/>
  <cp:lastModifiedBy>Jimmy McGibney</cp:lastModifiedBy>
  <cp:revision>53</cp:revision>
  <cp:lastPrinted>2016-11-02T13:25:30Z</cp:lastPrinted>
  <dcterms:created xsi:type="dcterms:W3CDTF">2016-02-04T00:33:08Z</dcterms:created>
  <dcterms:modified xsi:type="dcterms:W3CDTF">2017-11-05T22:15:03Z</dcterms:modified>
</cp:coreProperties>
</file>