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655" r:id="rId2"/>
    <p:sldId id="642" r:id="rId3"/>
    <p:sldId id="657" r:id="rId4"/>
    <p:sldId id="661" r:id="rId5"/>
    <p:sldId id="660" r:id="rId6"/>
    <p:sldId id="646" r:id="rId7"/>
    <p:sldId id="647" r:id="rId8"/>
    <p:sldId id="662" r:id="rId9"/>
    <p:sldId id="664" r:id="rId10"/>
    <p:sldId id="663" r:id="rId11"/>
    <p:sldId id="652" r:id="rId12"/>
    <p:sldId id="653" r:id="rId13"/>
    <p:sldId id="654" r:id="rId14"/>
  </p:sldIdLst>
  <p:sldSz cx="9144000" cy="6858000" type="screen4x3"/>
  <p:notesSz cx="6772275" cy="99028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FFC3"/>
    <a:srgbClr val="00FF00"/>
    <a:srgbClr val="009900"/>
    <a:srgbClr val="006600"/>
    <a:srgbClr val="003300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7"/>
    <p:restoredTop sz="93643"/>
  </p:normalViewPr>
  <p:slideViewPr>
    <p:cSldViewPr snapToGrid="0">
      <p:cViewPr>
        <p:scale>
          <a:sx n="100" d="100"/>
          <a:sy n="100" d="100"/>
        </p:scale>
        <p:origin x="-151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1" Type="http://schemas.openxmlformats.org/officeDocument/2006/relationships/slide" Target="slides/slide2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618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3875" y="5294313"/>
            <a:ext cx="5930900" cy="417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342" tIns="44378" rIns="90342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9263" y="592138"/>
            <a:ext cx="6084887" cy="456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67276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95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592138"/>
            <a:ext cx="6086475" cy="4564062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7550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1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21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44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50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592138"/>
            <a:ext cx="6086475" cy="4564062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63634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592138"/>
            <a:ext cx="6086475" cy="4564062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1864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592138"/>
            <a:ext cx="6086475" cy="4564062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363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24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3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1413" cy="3713163"/>
          </a:xfrm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703763"/>
            <a:ext cx="5419725" cy="44561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040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7675" y="592138"/>
            <a:ext cx="6086475" cy="4564062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755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86848049-245C-494B-BE75-158E46327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7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5D517-9D94-E14B-9DC6-6AC2708E0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7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C3E0-B4EE-0E45-9E0A-47B72F639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1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257300"/>
            <a:ext cx="803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AFBD-3D22-FF4F-8074-7F7C67C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4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E9A8F-3DF5-7C4D-BBBA-C878FDF2B5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84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690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90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65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44E54-7212-3546-8591-896F24F7B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6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190500"/>
            <a:ext cx="8229600" cy="61722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7FC20-3B04-A54A-B071-5682799FE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265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61E19-55E6-444D-96B4-2C92ACE4A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02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57CD-57F7-0F4A-A8C9-CC048086A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4323C-661F-BF47-B6A8-E8A7FF9DD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1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98656-F92F-A145-A863-DC5BEDA4D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9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9AEC-4794-2042-90C0-59E67484D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6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AB66-CB98-244C-BB3C-EBBAD5E37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6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EDDDB-CAC5-F644-9E4A-048B243EE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62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73FD-96A3-3F43-9FAE-A62C1946D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20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1728A-D1E0-3D48-90A6-7C1C21A9D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3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CD2D923E-A92C-E34A-90A1-C0FCE1779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1032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9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iana.org/assignments/tls-paramete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8C4452-4BC0-4747-9F6F-C3B3416B3B22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>
                <a:ea typeface="ＭＳ Ｐゴシック" charset="-128"/>
              </a:rPr>
              <a:t>Security</a:t>
            </a:r>
            <a:r>
              <a:rPr lang="en-GB" altLang="en-US" sz="2800">
                <a:ea typeface="ＭＳ Ｐゴシック" charset="-128"/>
              </a:rPr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58900" y="2205038"/>
            <a:ext cx="6998715" cy="1752600"/>
          </a:xfrm>
          <a:noFill/>
        </p:spPr>
        <p:txBody>
          <a:bodyPr lIns="92075" tIns="46038" rIns="92075" bIns="46038"/>
          <a:lstStyle/>
          <a:p>
            <a:pPr marL="762000" indent="-762000" algn="ctr">
              <a:lnSpc>
                <a:spcPct val="110000"/>
              </a:lnSpc>
              <a:buFont typeface="Times New Roman" charset="0"/>
              <a:buNone/>
            </a:pPr>
            <a:r>
              <a:rPr lang="en-GB" altLang="en-US" sz="4000" dirty="0" smtClean="0">
                <a:solidFill>
                  <a:srgbClr val="003399"/>
                </a:solidFill>
                <a:ea typeface="ＭＳ Ｐゴシック" charset="-128"/>
              </a:rPr>
              <a:t>Transport Layer Security</a:t>
            </a:r>
            <a:endParaRPr lang="en-IE" altLang="en-US" sz="4400" dirty="0">
              <a:solidFill>
                <a:srgbClr val="003399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775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C16D04-CA88-A44C-8046-6998A6B7865E}" type="slidenum">
              <a:rPr lang="en-US" altLang="en-US" sz="120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GB" altLang="en-US" dirty="0"/>
              <a:t>An official registry of cipher suites and alert types is </a:t>
            </a:r>
            <a:r>
              <a:rPr lang="en-US" altLang="en-US" dirty="0"/>
              <a:t>maintained by the Internet Assigned Names and Numbers Authority (IANA)</a:t>
            </a:r>
            <a:endParaRPr lang="en-GB" altLang="en-US" dirty="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  <a:ea typeface="ヒラギノ角ゴ Pro W3" charset="-128"/>
              </a:rPr>
              <a:t>TLS Cipher Suites and Alerts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930275" y="2768600"/>
            <a:ext cx="7200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lvl="1" indent="-381000">
              <a:spcBef>
                <a:spcPct val="35000"/>
              </a:spcBef>
              <a:buFont typeface="Arial" charset="0"/>
              <a:buChar char="•"/>
              <a:defRPr/>
            </a:pPr>
            <a:r>
              <a:rPr lang="en-US" altLang="en-US" sz="2400" b="0" dirty="0">
                <a:latin typeface="+mn-lt"/>
              </a:rPr>
              <a:t>http://</a:t>
            </a:r>
            <a:r>
              <a:rPr lang="en-US" altLang="en-US" sz="2400" b="0" dirty="0" err="1">
                <a:latin typeface="+mn-lt"/>
              </a:rPr>
              <a:t>www.iana.org</a:t>
            </a:r>
            <a:r>
              <a:rPr lang="en-US" altLang="en-US" sz="2400" b="0" dirty="0">
                <a:latin typeface="+mn-lt"/>
              </a:rPr>
              <a:t>/assignments/</a:t>
            </a:r>
            <a:r>
              <a:rPr lang="en-US" altLang="en-US" sz="2400" b="0" dirty="0" err="1">
                <a:latin typeface="+mn-lt"/>
              </a:rPr>
              <a:t>tls</a:t>
            </a:r>
            <a:r>
              <a:rPr lang="en-US" altLang="en-US" sz="2400" b="0" dirty="0">
                <a:latin typeface="+mn-lt"/>
              </a:rPr>
              <a:t>-parameters/  </a:t>
            </a:r>
            <a:endParaRPr lang="en-GB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27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08B38E-F35C-3540-BB06-12AF87878B4E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346200"/>
            <a:ext cx="8039100" cy="501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So much relies on TLS nowadays that </a:t>
            </a:r>
            <a:r>
              <a:rPr lang="en-GB" altLang="en-US" dirty="0" smtClean="0">
                <a:ea typeface="ＭＳ Ｐゴシック" charset="-128"/>
              </a:rPr>
              <a:t>it i</a:t>
            </a:r>
            <a:r>
              <a:rPr lang="en-GB" altLang="ja-JP" dirty="0" smtClean="0">
                <a:ea typeface="ＭＳ Ｐゴシック" charset="-128"/>
              </a:rPr>
              <a:t>s </a:t>
            </a:r>
            <a:r>
              <a:rPr lang="en-GB" altLang="ja-JP" dirty="0">
                <a:ea typeface="ＭＳ Ｐゴシック" charset="-128"/>
              </a:rPr>
              <a:t>fair to ask whether it can be considered secure</a:t>
            </a:r>
          </a:p>
          <a:p>
            <a:pPr>
              <a:lnSpc>
                <a:spcPct val="90000"/>
              </a:lnSpc>
            </a:pPr>
            <a:endParaRPr lang="en-GB" alt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GB" altLang="en-US" dirty="0" smtClean="0">
                <a:ea typeface="ＭＳ Ｐゴシック" charset="-128"/>
              </a:rPr>
              <a:t>The </a:t>
            </a:r>
            <a:r>
              <a:rPr lang="en-GB" altLang="en-US" dirty="0">
                <a:ea typeface="ＭＳ Ｐゴシック" charset="-128"/>
              </a:rPr>
              <a:t>answer is yes and no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Yes, the protocol seems to be secure if used correctly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However it is very fragile – any of a large number of conditions can break it (completely)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Is TLS secure?</a:t>
            </a:r>
          </a:p>
        </p:txBody>
      </p:sp>
    </p:spTree>
    <p:extLst>
      <p:ext uri="{BB962C8B-B14F-4D97-AF65-F5344CB8AC3E}">
        <p14:creationId xmlns:p14="http://schemas.microsoft.com/office/powerpoint/2010/main" val="8658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BD0A8E-6824-BD40-B055-5C85DAF3CDBE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altLang="en-US" sz="2600" dirty="0">
                <a:ea typeface="ＭＳ Ｐゴシック" charset="-128"/>
              </a:rPr>
              <a:t>TLS fails if: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One </a:t>
            </a:r>
            <a:r>
              <a:rPr lang="en-GB" altLang="ja-JP" sz="2200" dirty="0" smtClean="0">
                <a:ea typeface="ＭＳ Ｐゴシック" charset="-128"/>
              </a:rPr>
              <a:t>“bad” </a:t>
            </a:r>
            <a:r>
              <a:rPr lang="en-GB" altLang="ja-JP" sz="2200" dirty="0">
                <a:ea typeface="ＭＳ Ｐゴシック" charset="-128"/>
              </a:rPr>
              <a:t>certificate authority is added to the client</a:t>
            </a:r>
            <a:r>
              <a:rPr lang="ja-JP" altLang="en-GB" sz="2200" dirty="0">
                <a:ea typeface="ＭＳ Ｐゴシック" charset="-128"/>
              </a:rPr>
              <a:t>’</a:t>
            </a:r>
            <a:r>
              <a:rPr lang="en-GB" altLang="ja-JP" sz="2200" dirty="0">
                <a:ea typeface="ＭＳ Ｐゴシック" charset="-128"/>
              </a:rPr>
              <a:t>s list of trusted CAs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One of the </a:t>
            </a:r>
            <a:r>
              <a:rPr lang="en-GB" altLang="ja-JP" sz="2200" dirty="0" smtClean="0">
                <a:ea typeface="ＭＳ Ｐゴシック" charset="-128"/>
              </a:rPr>
              <a:t>“good” </a:t>
            </a:r>
            <a:r>
              <a:rPr lang="en-GB" altLang="ja-JP" sz="2200" dirty="0">
                <a:ea typeface="ＭＳ Ｐゴシック" charset="-128"/>
              </a:rPr>
              <a:t>CAs is careless or unlucky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Weak algorithms are used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Key generation is weak (often due to bad pseudo-random number generator)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One side tricks the other into </a:t>
            </a:r>
            <a:r>
              <a:rPr lang="en-GB" altLang="ja-JP" sz="2200" dirty="0" smtClean="0">
                <a:ea typeface="ＭＳ Ｐゴシック" charset="-128"/>
              </a:rPr>
              <a:t>“stepping down” </a:t>
            </a:r>
            <a:r>
              <a:rPr lang="en-GB" altLang="ja-JP" sz="2200" dirty="0">
                <a:ea typeface="ＭＳ Ｐゴシック" charset="-128"/>
              </a:rPr>
              <a:t>to use a weak algorithm or key length (e.g. MD5, 512 bit RSA). This is possible as TLS allows the two sides to negotiate these.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Client </a:t>
            </a:r>
            <a:r>
              <a:rPr lang="en-GB" altLang="en-US" sz="2200" dirty="0" smtClean="0">
                <a:ea typeface="ＭＳ Ｐゴシック" charset="-128"/>
              </a:rPr>
              <a:t>doesn’</a:t>
            </a:r>
            <a:r>
              <a:rPr lang="en-GB" altLang="ja-JP" sz="2200" dirty="0" smtClean="0">
                <a:ea typeface="ＭＳ Ｐゴシック" charset="-128"/>
              </a:rPr>
              <a:t>t </a:t>
            </a:r>
            <a:r>
              <a:rPr lang="en-GB" altLang="ja-JP" sz="2200" dirty="0">
                <a:ea typeface="ＭＳ Ｐゴシック" charset="-128"/>
              </a:rPr>
              <a:t>check for certificate revocation</a:t>
            </a:r>
          </a:p>
          <a:p>
            <a:pPr lvl="1">
              <a:lnSpc>
                <a:spcPct val="90000"/>
              </a:lnSpc>
            </a:pPr>
            <a:endParaRPr lang="en-GB" altLang="en-US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endParaRPr lang="en-GB" altLang="en-US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endParaRPr lang="en-GB" altLang="en-US" dirty="0">
              <a:ea typeface="ＭＳ Ｐゴシック" charset="-128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Is TLS secure?</a:t>
            </a:r>
          </a:p>
        </p:txBody>
      </p:sp>
    </p:spTree>
    <p:extLst>
      <p:ext uri="{BB962C8B-B14F-4D97-AF65-F5344CB8AC3E}">
        <p14:creationId xmlns:p14="http://schemas.microsoft.com/office/powerpoint/2010/main" val="2437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48A879-2362-BE4D-A2B7-A60E7934BB0A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altLang="en-US" sz="2600" dirty="0">
                <a:ea typeface="ＭＳ Ｐゴシック" charset="-128"/>
              </a:rPr>
              <a:t>TLS fails if (continued):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Client or server is modified by malware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 smtClean="0">
                <a:ea typeface="ＭＳ Ｐゴシック" charset="-128"/>
              </a:rPr>
              <a:t>Client </a:t>
            </a:r>
            <a:r>
              <a:rPr lang="en-GB" altLang="en-US" sz="2200" dirty="0">
                <a:ea typeface="ＭＳ Ｐゴシック" charset="-128"/>
              </a:rPr>
              <a:t>or server has software bugs (e.g. </a:t>
            </a:r>
            <a:r>
              <a:rPr lang="en-GB" altLang="en-US" sz="2200" i="1" dirty="0">
                <a:ea typeface="ＭＳ Ｐゴシック" charset="-128"/>
              </a:rPr>
              <a:t>Heartbleed</a:t>
            </a:r>
            <a:r>
              <a:rPr lang="en-GB" altLang="en-US" sz="2200" dirty="0">
                <a:ea typeface="ＭＳ Ｐゴシック" charset="-128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Client is modified by system administrator to use </a:t>
            </a:r>
            <a:r>
              <a:rPr lang="en-GB" altLang="en-US" sz="2200" dirty="0" smtClean="0">
                <a:ea typeface="ＭＳ Ｐゴシック" charset="-128"/>
              </a:rPr>
              <a:t>company’</a:t>
            </a:r>
            <a:r>
              <a:rPr lang="en-GB" altLang="ja-JP" sz="2200" dirty="0" smtClean="0">
                <a:ea typeface="ＭＳ Ｐゴシック" charset="-128"/>
              </a:rPr>
              <a:t>s </a:t>
            </a:r>
            <a:r>
              <a:rPr lang="en-GB" altLang="ja-JP" sz="2200" dirty="0">
                <a:ea typeface="ＭＳ Ｐゴシック" charset="-128"/>
              </a:rPr>
              <a:t>CA list 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Pages contain a mix of secure and insecure content (frames, images, </a:t>
            </a:r>
            <a:r>
              <a:rPr lang="en-GB" altLang="en-US" sz="2200" dirty="0" err="1">
                <a:ea typeface="ＭＳ Ｐゴシック" charset="-128"/>
              </a:rPr>
              <a:t>etc</a:t>
            </a:r>
            <a:r>
              <a:rPr lang="en-GB" altLang="en-US" sz="2200" dirty="0">
                <a:ea typeface="ＭＳ Ｐゴシック" charset="-128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Users fail to understand security warnings and/or are conditioned to ignore them</a:t>
            </a:r>
          </a:p>
          <a:p>
            <a:pPr lvl="1">
              <a:spcAft>
                <a:spcPts val="600"/>
              </a:spcAft>
            </a:pPr>
            <a:r>
              <a:rPr lang="en-GB" altLang="en-US" sz="2200" dirty="0">
                <a:ea typeface="ＭＳ Ｐゴシック" charset="-128"/>
              </a:rPr>
              <a:t>Server fails to renew certificates</a:t>
            </a:r>
          </a:p>
          <a:p>
            <a:pPr lvl="1">
              <a:lnSpc>
                <a:spcPct val="90000"/>
              </a:lnSpc>
            </a:pPr>
            <a:endParaRPr lang="en-GB" altLang="en-US" dirty="0">
              <a:ea typeface="ＭＳ Ｐゴシック" charset="-128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>
                <a:solidFill>
                  <a:srgbClr val="003300"/>
                </a:solidFill>
              </a:rPr>
              <a:t>Is TLS secure?</a:t>
            </a:r>
          </a:p>
        </p:txBody>
      </p:sp>
    </p:spTree>
    <p:extLst>
      <p:ext uri="{BB962C8B-B14F-4D97-AF65-F5344CB8AC3E}">
        <p14:creationId xmlns:p14="http://schemas.microsoft.com/office/powerpoint/2010/main" val="27400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ED7A0A-AFDC-2D45-BFE4-7CAE2E83E031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Securing Web content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47788"/>
            <a:ext cx="8310562" cy="5205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dirty="0">
                <a:ea typeface="ＭＳ Ｐゴシック" charset="-128"/>
              </a:rPr>
              <a:t>HTTP by itself doesn’t provide any security</a:t>
            </a:r>
          </a:p>
          <a:p>
            <a:pPr>
              <a:lnSpc>
                <a:spcPct val="150000"/>
              </a:lnSpc>
            </a:pPr>
            <a:r>
              <a:rPr lang="en-IE" altLang="en-US" dirty="0">
                <a:ea typeface="ＭＳ Ｐゴシック" charset="-128"/>
              </a:rPr>
              <a:t>The approach to securing web content is to:</a:t>
            </a:r>
          </a:p>
          <a:p>
            <a:pPr lvl="1">
              <a:lnSpc>
                <a:spcPct val="90000"/>
              </a:lnSpc>
            </a:pPr>
            <a:r>
              <a:rPr lang="en-IE" altLang="en-US" dirty="0">
                <a:ea typeface="ＭＳ Ｐゴシック" charset="-128"/>
              </a:rPr>
              <a:t>Leave HTTP as it is</a:t>
            </a:r>
          </a:p>
          <a:p>
            <a:pPr lvl="1">
              <a:lnSpc>
                <a:spcPct val="90000"/>
              </a:lnSpc>
            </a:pPr>
            <a:r>
              <a:rPr lang="en-IE" altLang="en-US" dirty="0">
                <a:ea typeface="ＭＳ Ｐゴシック" charset="-128"/>
              </a:rPr>
              <a:t>Add security just above the transport layer</a:t>
            </a:r>
          </a:p>
          <a:p>
            <a:pPr>
              <a:lnSpc>
                <a:spcPct val="150000"/>
              </a:lnSpc>
            </a:pPr>
            <a:r>
              <a:rPr lang="en-IE" altLang="en-US" dirty="0">
                <a:ea typeface="ＭＳ Ｐゴシック" charset="-128"/>
              </a:rPr>
              <a:t>This has been variously known as</a:t>
            </a:r>
          </a:p>
          <a:p>
            <a:pPr lvl="1">
              <a:lnSpc>
                <a:spcPct val="90000"/>
              </a:lnSpc>
            </a:pPr>
            <a:r>
              <a:rPr lang="en-IE" altLang="en-US" dirty="0">
                <a:ea typeface="ＭＳ Ｐゴシック" charset="-128"/>
              </a:rPr>
              <a:t>Secure Socket Layer (SSL)</a:t>
            </a:r>
          </a:p>
          <a:p>
            <a:pPr lvl="2">
              <a:lnSpc>
                <a:spcPct val="90000"/>
              </a:lnSpc>
            </a:pPr>
            <a:r>
              <a:rPr lang="en-IE" altLang="en-US" dirty="0">
                <a:ea typeface="ＭＳ Ｐゴシック" charset="-128"/>
              </a:rPr>
              <a:t>Originated by Netscape</a:t>
            </a:r>
          </a:p>
          <a:p>
            <a:pPr lvl="1">
              <a:lnSpc>
                <a:spcPct val="90000"/>
              </a:lnSpc>
            </a:pPr>
            <a:r>
              <a:rPr lang="en-IE" altLang="en-US" dirty="0">
                <a:ea typeface="ＭＳ Ｐゴシック" charset="-128"/>
              </a:rPr>
              <a:t>Transport Layer Security (TLS)</a:t>
            </a:r>
          </a:p>
          <a:p>
            <a:pPr lvl="2">
              <a:lnSpc>
                <a:spcPct val="90000"/>
              </a:lnSpc>
            </a:pPr>
            <a:r>
              <a:rPr lang="en-IE" altLang="en-US" dirty="0">
                <a:ea typeface="ＭＳ Ｐゴシック" charset="-128"/>
              </a:rPr>
              <a:t>Vendor-neutral standard </a:t>
            </a:r>
            <a:endParaRPr lang="en-IE" altLang="en-US" dirty="0" smtClean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IE" altLang="en-US" dirty="0" smtClean="0">
                <a:ea typeface="ＭＳ Ｐゴシック" charset="-128"/>
              </a:rPr>
              <a:t>RFC 5246 (TLS 1.2)</a:t>
            </a:r>
            <a:endParaRPr lang="en-IE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62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A1B96C-183B-6243-B982-929593D86CC4}" type="slidenum">
              <a:rPr lang="en-US" altLang="en-US" b="0">
                <a:latin typeface="Arial" charset="0"/>
              </a:rPr>
              <a:pPr/>
              <a:t>3</a:t>
            </a:fld>
            <a:endParaRPr lang="en-US" altLang="en-US" b="0">
              <a:latin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Reminder: TCP/IP (Internet) Protocol Stack</a:t>
            </a:r>
            <a:endParaRPr lang="en-GB" alt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1116013" y="1993900"/>
            <a:ext cx="3316287" cy="420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78853" name="Line 4"/>
          <p:cNvSpPr>
            <a:spLocks noChangeShapeType="1"/>
          </p:cNvSpPr>
          <p:nvPr/>
        </p:nvSpPr>
        <p:spPr bwMode="auto">
          <a:xfrm>
            <a:off x="1116013" y="2824163"/>
            <a:ext cx="331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>
            <a:off x="1116013" y="3667125"/>
            <a:ext cx="331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>
            <a:off x="1116013" y="4510088"/>
            <a:ext cx="331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6" name="Line 7"/>
          <p:cNvSpPr>
            <a:spLocks noChangeShapeType="1"/>
          </p:cNvSpPr>
          <p:nvPr/>
        </p:nvSpPr>
        <p:spPr bwMode="auto">
          <a:xfrm>
            <a:off x="1087438" y="5353050"/>
            <a:ext cx="3344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1114425" y="2157413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400" b="0">
                <a:latin typeface="Arial" charset="0"/>
              </a:rPr>
              <a:t>Application</a:t>
            </a:r>
            <a:endParaRPr lang="en-GB" altLang="en-US" sz="2400" b="0">
              <a:latin typeface="Arial" charset="0"/>
            </a:endParaRP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1139825" y="3043238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400">
                <a:solidFill>
                  <a:srgbClr val="0033CC"/>
                </a:solidFill>
                <a:latin typeface="Arial" charset="0"/>
              </a:rPr>
              <a:t>Transport</a:t>
            </a:r>
            <a:endParaRPr lang="en-GB" altLang="en-US" sz="240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8859" name="Text Box 10"/>
          <p:cNvSpPr txBox="1">
            <a:spLocks noChangeArrowheads="1"/>
          </p:cNvSpPr>
          <p:nvPr/>
        </p:nvSpPr>
        <p:spPr bwMode="auto">
          <a:xfrm>
            <a:off x="1138238" y="3887788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400" b="0">
                <a:latin typeface="Arial" charset="0"/>
              </a:rPr>
              <a:t>Internetwork</a:t>
            </a:r>
            <a:endParaRPr lang="en-GB" altLang="en-US" sz="2400" b="0">
              <a:latin typeface="Arial" charset="0"/>
            </a:endParaRPr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1120775" y="471805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400" b="0">
                <a:latin typeface="Arial" charset="0"/>
              </a:rPr>
              <a:t>Network Access (link)</a:t>
            </a:r>
            <a:endParaRPr lang="en-GB" altLang="en-US" sz="2400" b="0">
              <a:latin typeface="Arial" charset="0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1131888" y="55880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400" b="0">
                <a:latin typeface="Arial" charset="0"/>
              </a:rPr>
              <a:t>Physical</a:t>
            </a:r>
            <a:endParaRPr lang="en-GB" altLang="en-US" sz="2400" b="0">
              <a:latin typeface="Arial" charset="0"/>
            </a:endParaRPr>
          </a:p>
        </p:txBody>
      </p:sp>
      <p:sp>
        <p:nvSpPr>
          <p:cNvPr id="78862" name="Text Box 13"/>
          <p:cNvSpPr txBox="1">
            <a:spLocks noChangeArrowheads="1"/>
          </p:cNvSpPr>
          <p:nvPr/>
        </p:nvSpPr>
        <p:spPr bwMode="auto">
          <a:xfrm>
            <a:off x="1096963" y="1512888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E" altLang="en-US" sz="2400" b="0">
                <a:latin typeface="Arial" charset="0"/>
              </a:rPr>
              <a:t>User</a:t>
            </a:r>
            <a:endParaRPr lang="en-GB" altLang="en-US" sz="2400" b="0">
              <a:latin typeface="Arial" charset="0"/>
            </a:endParaRPr>
          </a:p>
        </p:txBody>
      </p:sp>
      <p:sp>
        <p:nvSpPr>
          <p:cNvPr id="78863" name="Text Box 14"/>
          <p:cNvSpPr txBox="1">
            <a:spLocks noChangeArrowheads="1"/>
          </p:cNvSpPr>
          <p:nvPr/>
        </p:nvSpPr>
        <p:spPr bwMode="auto">
          <a:xfrm>
            <a:off x="5543550" y="2598738"/>
            <a:ext cx="298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IE" altLang="en-US" sz="2000" b="0">
                <a:latin typeface="Arial" charset="0"/>
              </a:rPr>
              <a:t>Transport Layer Security</a:t>
            </a:r>
            <a:endParaRPr lang="en-GB" altLang="en-US" sz="2000" b="0">
              <a:latin typeface="Arial" charset="0"/>
            </a:endParaRPr>
          </a:p>
        </p:txBody>
      </p:sp>
      <p:sp>
        <p:nvSpPr>
          <p:cNvPr id="78864" name="AutoShape 15"/>
          <p:cNvSpPr>
            <a:spLocks noChangeArrowheads="1"/>
          </p:cNvSpPr>
          <p:nvPr/>
        </p:nvSpPr>
        <p:spPr bwMode="auto">
          <a:xfrm>
            <a:off x="4445000" y="2663825"/>
            <a:ext cx="1101725" cy="330200"/>
          </a:xfrm>
          <a:prstGeom prst="leftArrow">
            <a:avLst>
              <a:gd name="adj1" fmla="val 50000"/>
              <a:gd name="adj2" fmla="val 834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08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636A29-0DC8-A24F-8251-44C4805965D0}" type="slidenum">
              <a:rPr lang="en-US" altLang="en-US" sz="120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TLS Requirements</a:t>
            </a:r>
            <a:endParaRPr lang="en-GB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350" y="14605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66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3300"/>
                </a:solidFill>
                <a:latin typeface="+mn-lt"/>
                <a:ea typeface="ヒラギノ角ゴ Pro W3" pitchFamily="-109" charset="-128"/>
                <a:cs typeface="ヒラギノ角ゴ Pro W3" pitchFamily="-109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00"/>
                </a:solidFill>
                <a:latin typeface="+mn-lt"/>
                <a:ea typeface="ヒラギノ角ゴ Pro W3" pitchFamily="-109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ヒラギノ角ゴ Pro W3" pitchFamily="-109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b="0" kern="0" dirty="0" smtClean="0"/>
              <a:t>Client contacts Server </a:t>
            </a:r>
            <a:r>
              <a:rPr lang="en-US" altLang="ja-JP" sz="2400" b="0" kern="0" dirty="0" smtClean="0"/>
              <a:t>(possibly for the first time)</a:t>
            </a:r>
          </a:p>
          <a:p>
            <a:pPr lvl="1">
              <a:defRPr/>
            </a:pPr>
            <a:r>
              <a:rPr lang="en-US" altLang="ja-JP" b="0" kern="0" dirty="0" smtClean="0">
                <a:solidFill>
                  <a:srgbClr val="0000CC"/>
                </a:solidFill>
              </a:rPr>
              <a:t>Spontaneity</a:t>
            </a:r>
            <a:r>
              <a:rPr lang="en-US" altLang="ja-JP" b="0" kern="0" dirty="0" smtClean="0"/>
              <a:t> </a:t>
            </a:r>
          </a:p>
          <a:p>
            <a:pPr>
              <a:defRPr/>
            </a:pPr>
            <a:r>
              <a:rPr lang="en-US" altLang="ja-JP" b="0" kern="0" dirty="0" smtClean="0"/>
              <a:t>Client conveys secret info to Server</a:t>
            </a:r>
          </a:p>
          <a:p>
            <a:pPr lvl="1">
              <a:defRPr/>
            </a:pPr>
            <a:r>
              <a:rPr lang="en-US" altLang="ja-JP" b="0" kern="0" dirty="0" smtClean="0">
                <a:solidFill>
                  <a:srgbClr val="0000CC"/>
                </a:solidFill>
              </a:rPr>
              <a:t>Confidentiality</a:t>
            </a:r>
          </a:p>
          <a:p>
            <a:pPr>
              <a:defRPr/>
            </a:pPr>
            <a:r>
              <a:rPr lang="en-US" altLang="ja-JP" b="0" kern="0" dirty="0" smtClean="0"/>
              <a:t>Authentication </a:t>
            </a:r>
            <a:r>
              <a:rPr lang="mr-IN" altLang="ja-JP" b="0" kern="0" dirty="0" smtClean="0"/>
              <a:t>–</a:t>
            </a:r>
            <a:r>
              <a:rPr lang="en-US" altLang="ja-JP" b="0" kern="0" dirty="0" smtClean="0"/>
              <a:t> Who’s on the other side?</a:t>
            </a:r>
          </a:p>
          <a:p>
            <a:pPr lvl="1">
              <a:defRPr/>
            </a:pPr>
            <a:r>
              <a:rPr lang="en-US" altLang="ja-JP" b="0" kern="0" dirty="0" smtClean="0">
                <a:solidFill>
                  <a:srgbClr val="0000CC"/>
                </a:solidFill>
              </a:rPr>
              <a:t>Server Authentication</a:t>
            </a:r>
            <a:r>
              <a:rPr lang="en-US" altLang="ja-JP" b="0" kern="0" dirty="0" smtClean="0"/>
              <a:t> – required</a:t>
            </a:r>
          </a:p>
          <a:p>
            <a:pPr lvl="1">
              <a:defRPr/>
            </a:pPr>
            <a:r>
              <a:rPr lang="en-US" altLang="ja-JP" b="0" i="1" kern="0" dirty="0" smtClean="0">
                <a:solidFill>
                  <a:srgbClr val="0000CC"/>
                </a:solidFill>
              </a:rPr>
              <a:t>Client authentication</a:t>
            </a:r>
            <a:r>
              <a:rPr lang="en-US" altLang="ja-JP" b="0" kern="0" dirty="0" smtClean="0"/>
              <a:t> </a:t>
            </a:r>
            <a:r>
              <a:rPr lang="en-US" altLang="ja-JP" b="0" i="1" kern="0" dirty="0" smtClean="0"/>
              <a:t>– optional</a:t>
            </a:r>
          </a:p>
          <a:p>
            <a:pPr>
              <a:defRPr/>
            </a:pPr>
            <a:r>
              <a:rPr lang="en-US" altLang="ja-JP" b="0" kern="0" dirty="0" smtClean="0"/>
              <a:t>User doesn’t not want to know about security</a:t>
            </a:r>
          </a:p>
          <a:p>
            <a:pPr lvl="1">
              <a:defRPr/>
            </a:pPr>
            <a:r>
              <a:rPr lang="en-US" altLang="ja-JP" b="0" kern="0" dirty="0" smtClean="0">
                <a:solidFill>
                  <a:srgbClr val="0000CC"/>
                </a:solidFill>
              </a:rPr>
              <a:t>Transparency</a:t>
            </a:r>
          </a:p>
          <a:p>
            <a:pPr lvl="2">
              <a:defRPr/>
            </a:pPr>
            <a:r>
              <a:rPr lang="en-US" altLang="ja-JP" b="0" kern="0" dirty="0" smtClean="0"/>
              <a:t>This property means that other protocols can also work over </a:t>
            </a:r>
            <a:r>
              <a:rPr lang="en-US" altLang="ja-JP" b="0" kern="0" dirty="0" smtClean="0"/>
              <a:t>TLS </a:t>
            </a:r>
            <a:r>
              <a:rPr lang="en-US" altLang="ja-JP" b="0" kern="0" dirty="0" smtClean="0"/>
              <a:t>(it’s not tied to HTTP)</a:t>
            </a: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1460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Content Placeholder 4"/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4675" y="2400300"/>
            <a:ext cx="10315575" cy="7072313"/>
          </a:xfrm>
        </p:spPr>
      </p:pic>
      <p:sp>
        <p:nvSpPr>
          <p:cNvPr id="778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23E92A-FA37-E24D-A80D-654C578EE49B}" type="slidenum">
              <a:rPr lang="en-US" altLang="en-US" sz="120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Recognising a </a:t>
            </a:r>
            <a:r>
              <a:rPr lang="en-GB" altLang="en-US" dirty="0" smtClean="0"/>
              <a:t>TLS-secured page</a:t>
            </a:r>
            <a:endParaRPr lang="en-GB" altLang="en-US" dirty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257300"/>
            <a:ext cx="2913063" cy="431800"/>
          </a:xfrm>
        </p:spPr>
        <p:txBody>
          <a:bodyPr/>
          <a:lstStyle/>
          <a:p>
            <a:pPr marL="177800" indent="-177800"/>
            <a:r>
              <a:rPr lang="en-IE" altLang="en-US" sz="2200"/>
              <a:t>Closed lock symbol</a:t>
            </a:r>
            <a:endParaRPr lang="en-IE" altLang="en-US" sz="2200" b="1"/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 flipH="1">
            <a:off x="1042988" y="1700213"/>
            <a:ext cx="671512" cy="1471612"/>
          </a:xfrm>
          <a:prstGeom prst="line">
            <a:avLst/>
          </a:prstGeom>
          <a:noFill/>
          <a:ln w="44450">
            <a:solidFill>
              <a:srgbClr val="0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0" name="Oval 7"/>
          <p:cNvSpPr>
            <a:spLocks noChangeArrowheads="1"/>
          </p:cNvSpPr>
          <p:nvPr/>
        </p:nvSpPr>
        <p:spPr bwMode="auto">
          <a:xfrm>
            <a:off x="1154113" y="3128963"/>
            <a:ext cx="460375" cy="300037"/>
          </a:xfrm>
          <a:prstGeom prst="ellips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  <a:ea typeface="ヒラギノ角ゴ Pro W3" charset="-128"/>
            </a:endParaRPr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 flipH="1">
            <a:off x="1600200" y="1657350"/>
            <a:ext cx="4714875" cy="1500188"/>
          </a:xfrm>
          <a:prstGeom prst="line">
            <a:avLst/>
          </a:prstGeom>
          <a:noFill/>
          <a:ln w="44450">
            <a:solidFill>
              <a:srgbClr val="0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771900" y="1257300"/>
            <a:ext cx="5257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660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3300"/>
                </a:solidFill>
                <a:latin typeface="+mn-lt"/>
                <a:ea typeface="ヒラギノ角ゴ Pro W3" pitchFamily="-109" charset="-128"/>
                <a:cs typeface="ヒラギノ角ゴ Pro W3" pitchFamily="-109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00"/>
                </a:solidFill>
                <a:latin typeface="+mn-lt"/>
                <a:ea typeface="ヒラギノ角ゴ Pro W3" pitchFamily="-109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ヒラギノ角ゴ Pro W3" pitchFamily="-109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charset="-128"/>
              </a:defRPr>
            </a:lvl9pPr>
          </a:lstStyle>
          <a:p>
            <a:pPr marL="177800" indent="-177800">
              <a:defRPr/>
            </a:pPr>
            <a:r>
              <a:rPr lang="en-IE" altLang="en-US" sz="2200" b="0" kern="0" dirty="0" smtClean="0"/>
              <a:t>URL begins with http</a:t>
            </a:r>
            <a:r>
              <a:rPr lang="en-IE" altLang="en-US" sz="2200" kern="0" dirty="0" smtClean="0"/>
              <a:t>s</a:t>
            </a:r>
            <a:r>
              <a:rPr lang="en-IE" altLang="en-US" sz="2200" b="0" kern="0" dirty="0" smtClean="0"/>
              <a:t>: rather than http:</a:t>
            </a:r>
          </a:p>
        </p:txBody>
      </p:sp>
      <p:sp>
        <p:nvSpPr>
          <p:cNvPr id="77833" name="Oval 5"/>
          <p:cNvSpPr>
            <a:spLocks noChangeArrowheads="1"/>
          </p:cNvSpPr>
          <p:nvPr/>
        </p:nvSpPr>
        <p:spPr bwMode="auto">
          <a:xfrm>
            <a:off x="942975" y="3143250"/>
            <a:ext cx="242888" cy="271463"/>
          </a:xfrm>
          <a:prstGeom prst="ellips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59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D9337-A93D-C746-806D-7E8091369BA7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TLS </a:t>
            </a:r>
            <a:r>
              <a:rPr lang="en-GB" altLang="en-US" dirty="0" smtClean="0">
                <a:ea typeface="ＭＳ Ｐゴシック" charset="-128"/>
              </a:rPr>
              <a:t>Protocol </a:t>
            </a:r>
            <a:r>
              <a:rPr lang="en-GB" altLang="en-US" dirty="0">
                <a:ea typeface="ＭＳ Ｐゴシック" charset="-128"/>
              </a:rPr>
              <a:t>Overview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47788"/>
            <a:ext cx="8310562" cy="5205412"/>
          </a:xfrm>
        </p:spPr>
        <p:txBody>
          <a:bodyPr/>
          <a:lstStyle/>
          <a:p>
            <a:r>
              <a:rPr lang="en-IE" altLang="en-US" sz="2600" dirty="0" smtClean="0">
                <a:ea typeface="ＭＳ Ｐゴシック" charset="-128"/>
              </a:rPr>
              <a:t>TLS </a:t>
            </a:r>
            <a:r>
              <a:rPr lang="en-IE" altLang="en-US" sz="2600" dirty="0">
                <a:ea typeface="ＭＳ Ｐゴシック" charset="-128"/>
              </a:rPr>
              <a:t>has 2 layers of protocols:</a:t>
            </a:r>
          </a:p>
          <a:p>
            <a:pPr>
              <a:spcBef>
                <a:spcPct val="50000"/>
              </a:spcBef>
            </a:pPr>
            <a:r>
              <a:rPr lang="en-IE" altLang="en-US" sz="2600" dirty="0">
                <a:ea typeface="ＭＳ Ｐゴシック" charset="-128"/>
              </a:rPr>
              <a:t>One layer is a set of protocols for setting up a session, changing parameters, etc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TLS</a:t>
            </a:r>
            <a:r>
              <a:rPr lang="en-IE" altLang="en-US" sz="2200" dirty="0">
                <a:ea typeface="ＭＳ Ｐゴシック" charset="-128"/>
              </a:rPr>
              <a:t> Handshake Protocol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TLS</a:t>
            </a:r>
            <a:r>
              <a:rPr lang="en-IE" altLang="en-US" sz="2200" dirty="0">
                <a:ea typeface="ＭＳ Ｐゴシック" charset="-128"/>
              </a:rPr>
              <a:t> Change Cipher Spec Protocol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TLS</a:t>
            </a:r>
            <a:r>
              <a:rPr lang="en-IE" altLang="en-US" sz="2200" dirty="0">
                <a:ea typeface="ＭＳ Ｐゴシック" charset="-128"/>
              </a:rPr>
              <a:t> Alert Protocol</a:t>
            </a:r>
          </a:p>
          <a:p>
            <a:pPr>
              <a:spcBef>
                <a:spcPct val="50000"/>
              </a:spcBef>
            </a:pPr>
            <a:r>
              <a:rPr lang="en-IE" altLang="en-US" sz="2600" dirty="0">
                <a:ea typeface="ＭＳ Ｐゴシック" charset="-128"/>
              </a:rPr>
              <a:t>The other is the “workhorse”, doing the encryption and authentication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TLS</a:t>
            </a:r>
            <a:r>
              <a:rPr lang="en-IE" altLang="en-US" sz="2200" dirty="0">
                <a:ea typeface="ＭＳ Ｐゴシック" charset="-128"/>
              </a:rPr>
              <a:t> Record Protocol</a:t>
            </a:r>
          </a:p>
          <a:p>
            <a:pPr>
              <a:spcBef>
                <a:spcPct val="50000"/>
              </a:spcBef>
            </a:pPr>
            <a:endParaRPr lang="en-IE" altLang="en-US" sz="26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85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03DDD-8AA9-544F-A90A-382238A80D20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charset="-128"/>
              </a:rPr>
              <a:t>TLS Architecture</a:t>
            </a:r>
          </a:p>
        </p:txBody>
      </p:sp>
      <p:pic>
        <p:nvPicPr>
          <p:cNvPr id="51203" name="Picture 3" descr="lay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23963"/>
            <a:ext cx="6704013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4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7B717-A287-7048-AB46-E7FF9E3E8BCA}" type="slidenum">
              <a:rPr lang="en-US" altLang="en-US" sz="120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  <a:ea typeface="ヒラギノ角ゴ Pro W3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3311525" cy="1401763"/>
          </a:xfrm>
        </p:spPr>
        <p:txBody>
          <a:bodyPr/>
          <a:lstStyle/>
          <a:p>
            <a:r>
              <a:rPr lang="en-GB" altLang="en-US" dirty="0"/>
              <a:t>TLS Handshake </a:t>
            </a:r>
            <a:r>
              <a:rPr lang="en-GB" altLang="en-US" dirty="0" smtClean="0"/>
              <a:t>Protocol</a:t>
            </a:r>
            <a:endParaRPr lang="en-GB" altLang="en-US" dirty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533650" y="981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  <a:ea typeface="ヒラギノ角ゴ Pro W3" charset="-128"/>
            </a:endParaRPr>
          </a:p>
        </p:txBody>
      </p:sp>
      <p:pic>
        <p:nvPicPr>
          <p:cNvPr id="93189" name="Picture 8" descr="Snapshot 2008-10-06 11-24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0"/>
            <a:ext cx="553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06800" y="1803400"/>
            <a:ext cx="508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  <a:ea typeface="ヒラギノ角ゴ Pro W3" charset="-128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447800"/>
            <a:ext cx="3563937" cy="5181600"/>
          </a:xfrm>
          <a:noFill/>
        </p:spPr>
        <p:txBody>
          <a:bodyPr/>
          <a:lstStyle/>
          <a:p>
            <a:pPr marL="355600" indent="-355600">
              <a:spcBef>
                <a:spcPct val="30000"/>
              </a:spcBef>
              <a:buFont typeface="Times New Roman" charset="0"/>
              <a:buAutoNum type="arabicPeriod"/>
            </a:pPr>
            <a:r>
              <a:rPr lang="en-GB" altLang="en-US" sz="1800" dirty="0" smtClean="0"/>
              <a:t>Agree </a:t>
            </a:r>
            <a:r>
              <a:rPr lang="en-GB" altLang="en-US" sz="1800" dirty="0"/>
              <a:t>TLS/SSL </a:t>
            </a:r>
            <a:r>
              <a:rPr lang="en-GB" altLang="en-US" sz="1800" dirty="0" smtClean="0"/>
              <a:t>version &amp; </a:t>
            </a:r>
            <a:r>
              <a:rPr lang="en-GB" altLang="en-US" sz="1800" b="1" dirty="0" smtClean="0"/>
              <a:t>cipher suite </a:t>
            </a:r>
            <a:r>
              <a:rPr lang="en-GB" altLang="en-US" sz="1800" dirty="0" smtClean="0"/>
              <a:t>(algorithms and settings)</a:t>
            </a:r>
            <a:endParaRPr lang="en-GB" altLang="en-US" sz="1800" dirty="0"/>
          </a:p>
          <a:p>
            <a:pPr marL="355600" indent="-355600">
              <a:spcBef>
                <a:spcPct val="30000"/>
              </a:spcBef>
              <a:buFont typeface="Times New Roman" charset="0"/>
              <a:buAutoNum type="arabicPeriod"/>
            </a:pPr>
            <a:r>
              <a:rPr lang="en-GB" altLang="en-US" sz="1800" dirty="0" smtClean="0"/>
              <a:t>Client authenticates server using its certificate; server optionally authenticates client.</a:t>
            </a:r>
            <a:endParaRPr lang="en-GB" altLang="en-US" sz="1800" dirty="0"/>
          </a:p>
          <a:p>
            <a:pPr marL="355600" indent="-355600">
              <a:spcBef>
                <a:spcPct val="30000"/>
              </a:spcBef>
              <a:buFont typeface="Times New Roman" charset="0"/>
              <a:buAutoNum type="arabicPeriod"/>
            </a:pPr>
            <a:r>
              <a:rPr lang="en-GB" altLang="en-US" sz="1800" dirty="0"/>
              <a:t>Client generates </a:t>
            </a:r>
            <a:r>
              <a:rPr lang="en-GB" altLang="en-US" sz="1800" dirty="0" smtClean="0"/>
              <a:t>random session </a:t>
            </a:r>
            <a:r>
              <a:rPr lang="en-GB" altLang="en-US" sz="1800" dirty="0"/>
              <a:t>key </a:t>
            </a:r>
            <a:r>
              <a:rPr lang="en-GB" altLang="en-US" sz="1800" dirty="0" smtClean="0"/>
              <a:t>and shares with server by encrypting it </a:t>
            </a:r>
            <a:r>
              <a:rPr lang="en-GB" altLang="en-US" sz="1800" dirty="0"/>
              <a:t>with </a:t>
            </a:r>
            <a:r>
              <a:rPr lang="en-GB" altLang="en-US" sz="1800" dirty="0" smtClean="0"/>
              <a:t>server’s public </a:t>
            </a:r>
            <a:r>
              <a:rPr lang="en-GB" altLang="en-US" sz="1800" dirty="0"/>
              <a:t>key (from its cert) </a:t>
            </a:r>
            <a:r>
              <a:rPr lang="en-GB" altLang="en-US" sz="1800" dirty="0" smtClean="0"/>
              <a:t/>
            </a:r>
            <a:br>
              <a:rPr lang="en-GB" altLang="en-US" sz="1800" dirty="0" smtClean="0"/>
            </a:br>
            <a:endParaRPr lang="en-GB" altLang="en-US" sz="1800" dirty="0" smtClean="0"/>
          </a:p>
          <a:p>
            <a:pPr>
              <a:spcBef>
                <a:spcPct val="30000"/>
              </a:spcBef>
              <a:buFont typeface="Wingdings" charset="2"/>
              <a:buChar char="Ø"/>
            </a:pPr>
            <a:r>
              <a:rPr lang="en-GB" altLang="en-US" sz="1800" dirty="0" smtClean="0"/>
              <a:t>Client </a:t>
            </a:r>
            <a:r>
              <a:rPr lang="en-GB" altLang="en-US" sz="1800" dirty="0"/>
              <a:t>and </a:t>
            </a:r>
            <a:r>
              <a:rPr lang="en-GB" altLang="en-US" sz="1800" dirty="0" smtClean="0"/>
              <a:t>server can </a:t>
            </a:r>
            <a:r>
              <a:rPr lang="en-GB" altLang="en-US" sz="1800" dirty="0"/>
              <a:t>now communicate using </a:t>
            </a:r>
            <a:r>
              <a:rPr lang="en-GB" altLang="en-US" sz="1800" dirty="0" smtClean="0"/>
              <a:t>shared session key (for symmetric </a:t>
            </a:r>
            <a:r>
              <a:rPr lang="en-GB" altLang="en-US" sz="1800" dirty="0"/>
              <a:t>encryption)</a:t>
            </a:r>
          </a:p>
        </p:txBody>
      </p:sp>
    </p:spTree>
    <p:extLst>
      <p:ext uri="{BB962C8B-B14F-4D97-AF65-F5344CB8AC3E}">
        <p14:creationId xmlns:p14="http://schemas.microsoft.com/office/powerpoint/2010/main" val="178423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 dirty="0">
                <a:solidFill>
                  <a:srgbClr val="003300"/>
                </a:solidFill>
                <a:ea typeface="ヒラギノ角ゴ Pro W3" charset="-128"/>
              </a:rPr>
              <a:t>TLS </a:t>
            </a:r>
            <a:r>
              <a:rPr lang="en-GB" altLang="en-US" sz="3200" b="0" dirty="0" smtClean="0">
                <a:solidFill>
                  <a:srgbClr val="003300"/>
                </a:solidFill>
                <a:ea typeface="ヒラギノ角ゴ Pro W3" charset="-128"/>
              </a:rPr>
              <a:t>Record Protocol</a:t>
            </a:r>
            <a:endParaRPr lang="en-GB" altLang="en-US" sz="3200" b="0" dirty="0">
              <a:solidFill>
                <a:srgbClr val="003300"/>
              </a:solidFill>
              <a:ea typeface="ヒラギノ角ゴ Pro W3" charset="-128"/>
            </a:endParaRPr>
          </a:p>
        </p:txBody>
      </p:sp>
      <p:pic>
        <p:nvPicPr>
          <p:cNvPr id="4" name="Picture 3" descr="Screen Shot 2017-11-05 at 22.4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41063"/>
            <a:ext cx="8102600" cy="4690566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38700" y="3009900"/>
            <a:ext cx="40005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6600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spcBef>
                <a:spcPct val="35000"/>
              </a:spcBef>
              <a:buNone/>
            </a:pPr>
            <a:r>
              <a:rPr lang="en-GB" altLang="en-US" sz="1800" b="0" i="1" dirty="0" smtClean="0">
                <a:solidFill>
                  <a:schemeClr val="accent6">
                    <a:lumMod val="75000"/>
                  </a:schemeClr>
                </a:solidFill>
              </a:rPr>
              <a:t>Compression is an optional feature (often disabled due to vulnerability).</a:t>
            </a:r>
          </a:p>
          <a:p>
            <a:pPr marL="0" indent="0">
              <a:spcBef>
                <a:spcPts val="2556"/>
              </a:spcBef>
              <a:buNone/>
            </a:pPr>
            <a:r>
              <a:rPr lang="en-GB" altLang="en-US" sz="1800" b="0" i="1" dirty="0" smtClean="0">
                <a:solidFill>
                  <a:schemeClr val="accent6">
                    <a:lumMod val="75000"/>
                  </a:schemeClr>
                </a:solidFill>
              </a:rPr>
              <a:t>MAC-based authentication and data encryption uses shared secret key (exchanged using TLS Handshake Protocol).</a:t>
            </a:r>
          </a:p>
          <a:p>
            <a:pPr marL="0" indent="0">
              <a:spcBef>
                <a:spcPts val="4356"/>
              </a:spcBef>
              <a:buNone/>
            </a:pPr>
            <a:r>
              <a:rPr lang="en-GB" altLang="en-US" sz="1800" b="0" i="1" dirty="0" smtClean="0">
                <a:solidFill>
                  <a:schemeClr val="accent6">
                    <a:lumMod val="75000"/>
                  </a:schemeClr>
                </a:solidFill>
              </a:rPr>
              <a:t>TLS header added to secured fragment. This (header + payload) is then passed to the next layer (TCP). </a:t>
            </a:r>
            <a:endParaRPr lang="en-GB" altLang="en-US" sz="1800" b="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648</TotalTime>
  <Pages>4</Pages>
  <Words>618</Words>
  <Application>Microsoft Macintosh PowerPoint</Application>
  <PresentationFormat>On-screen Show (4:3)</PresentationFormat>
  <Paragraphs>91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 Baltimore 8 00</vt:lpstr>
      <vt:lpstr>Security </vt:lpstr>
      <vt:lpstr>Securing Web content</vt:lpstr>
      <vt:lpstr>Reminder: TCP/IP (Internet) Protocol Stack</vt:lpstr>
      <vt:lpstr>TLS Requirements</vt:lpstr>
      <vt:lpstr>Recognising a TLS-secured page</vt:lpstr>
      <vt:lpstr>TLS Protocol Overview</vt:lpstr>
      <vt:lpstr>TLS Architecture</vt:lpstr>
      <vt:lpstr>TLS Handshake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Essentials </dc:title>
  <dc:subject/>
  <dc:creator>Jimmy McGibney</dc:creator>
  <cp:keywords/>
  <dc:description/>
  <cp:lastModifiedBy>Jimmy McGibney</cp:lastModifiedBy>
  <cp:revision>54</cp:revision>
  <cp:lastPrinted>2016-11-02T13:25:30Z</cp:lastPrinted>
  <dcterms:created xsi:type="dcterms:W3CDTF">2016-02-04T00:33:08Z</dcterms:created>
  <dcterms:modified xsi:type="dcterms:W3CDTF">2017-11-05T22:52:35Z</dcterms:modified>
</cp:coreProperties>
</file>