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740" r:id="rId2"/>
    <p:sldId id="738" r:id="rId3"/>
    <p:sldId id="742" r:id="rId4"/>
    <p:sldId id="743" r:id="rId5"/>
    <p:sldId id="744" r:id="rId6"/>
    <p:sldId id="745" r:id="rId7"/>
    <p:sldId id="746" r:id="rId8"/>
    <p:sldId id="747" r:id="rId9"/>
    <p:sldId id="748" r:id="rId10"/>
    <p:sldId id="750" r:id="rId11"/>
    <p:sldId id="751" r:id="rId12"/>
    <p:sldId id="752" r:id="rId13"/>
    <p:sldId id="761" r:id="rId14"/>
    <p:sldId id="762" r:id="rId15"/>
    <p:sldId id="763" r:id="rId16"/>
    <p:sldId id="764" r:id="rId17"/>
    <p:sldId id="765" r:id="rId18"/>
    <p:sldId id="760" r:id="rId19"/>
    <p:sldId id="759" r:id="rId20"/>
  </p:sldIdLst>
  <p:sldSz cx="9144000" cy="6858000" type="screen4x3"/>
  <p:notesSz cx="6772275" cy="990282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FFC3"/>
    <a:srgbClr val="00FF00"/>
    <a:srgbClr val="009900"/>
    <a:srgbClr val="003300"/>
    <a:srgbClr val="FF33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1" autoAdjust="0"/>
    <p:restoredTop sz="93638"/>
  </p:normalViewPr>
  <p:slideViewPr>
    <p:cSldViewPr snapToGrid="0">
      <p:cViewPr>
        <p:scale>
          <a:sx n="100" d="100"/>
          <a:sy n="100" d="100"/>
        </p:scale>
        <p:origin x="-8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56" d="100"/>
          <a:sy n="56" d="100"/>
        </p:scale>
        <p:origin x="-1234" y="-48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90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3875" y="5294313"/>
            <a:ext cx="5930900" cy="417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342" tIns="44378" rIns="90342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Type NOTES text here . . .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9263" y="592138"/>
            <a:ext cx="6084887" cy="456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37201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50000"/>
      </a:spcBef>
      <a:spcAft>
        <a:spcPct val="0"/>
      </a:spcAft>
      <a:defRPr sz="1200" kern="1200">
        <a:solidFill>
          <a:srgbClr val="000000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592138"/>
            <a:ext cx="6083300" cy="4564062"/>
          </a:xfrm>
          <a:solidFill>
            <a:srgbClr val="FFFFFF"/>
          </a:solidFill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329" tIns="45665" rIns="91329" bIns="45665"/>
          <a:lstStyle/>
          <a:p>
            <a:endParaRPr lang="en-IE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D951EE-3F00-E742-8080-D9F811316DBB}" type="slidenum">
              <a:rPr lang="en-US" sz="1600">
                <a:solidFill>
                  <a:schemeClr val="tx1"/>
                </a:solidFill>
              </a:rPr>
              <a:pPr/>
              <a:t>19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C6E6D16-0B4C-2A49-9672-BD091DC1B94A}" type="slidenum">
              <a:rPr lang="en-US" sz="1600">
                <a:solidFill>
                  <a:schemeClr val="tx1"/>
                </a:solidFill>
              </a:rPr>
              <a:pPr/>
              <a:t>2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5C8DEC1-4C86-E64F-9C98-93C75B71DB25}" type="slidenum">
              <a:rPr lang="en-US" sz="1600">
                <a:solidFill>
                  <a:schemeClr val="tx1"/>
                </a:solidFill>
              </a:rPr>
              <a:pPr/>
              <a:t>4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44246" y="902705"/>
            <a:ext cx="4365128" cy="3279826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6176" y="4435922"/>
            <a:ext cx="3922289" cy="435515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16" tIns="44959" rIns="89916" bIns="44959"/>
          <a:lstStyle/>
          <a:p>
            <a:pPr eaLnBrk="1" hangingPunct="1"/>
            <a:r>
              <a:rPr lang="en-US" sz="1000">
                <a:latin typeface="ZapfHumnst BT" charset="0"/>
                <a:ea typeface="ＭＳ Ｐゴシック" charset="0"/>
                <a:cs typeface="ＭＳ Ｐゴシック" charset="0"/>
              </a:rPr>
              <a:t>The use-case model consists of both diagrams and text. The diagrams give a visual overview of the system. The text gives descriptions of the actors and the use cases.</a:t>
            </a:r>
          </a:p>
          <a:p>
            <a:pPr eaLnBrk="1" hangingPunct="1"/>
            <a:r>
              <a:rPr lang="en-US" sz="1000">
                <a:latin typeface="ZapfHumnst BT" charset="0"/>
                <a:ea typeface="ＭＳ Ｐゴシック" charset="0"/>
                <a:cs typeface="ＭＳ Ｐゴシック" charset="0"/>
              </a:rPr>
              <a:t>The most important part of the use-case model is the text. Many people get the wrong idea of the word “modeling” and believe that use cases are just about visual modeling: drawing figures and arrows. </a:t>
            </a:r>
          </a:p>
          <a:p>
            <a:pPr eaLnBrk="1" hangingPunct="1"/>
            <a:r>
              <a:rPr lang="en-US" sz="1000">
                <a:latin typeface="ZapfHumnst BT" charset="0"/>
                <a:ea typeface="ＭＳ Ｐゴシック" charset="0"/>
                <a:cs typeface="ＭＳ Ｐゴシック" charset="0"/>
              </a:rPr>
              <a:t>Use cases involve writing text. Drawing the pictures is only a small part of the effort. Typically, more than 75% of all effort during requirements capture is to write the textual description of what happens in each use case. The description of what happens is called the flow of events.</a:t>
            </a:r>
          </a:p>
          <a:p>
            <a:pPr eaLnBrk="1" hangingPunct="1"/>
            <a:endParaRPr lang="en-US" sz="1000">
              <a:latin typeface="ZapfHumnst B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63038" y="1304962"/>
            <a:ext cx="1709676" cy="739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152" tIns="53076" rIns="106152" bIns="53076"/>
          <a:lstStyle>
            <a:lvl1pPr defTabSz="90170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defTabSz="9017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defTabSz="9017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defTabSz="9017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defTabSz="9017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017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87000"/>
              </a:lnSpc>
              <a:spcBef>
                <a:spcPct val="40000"/>
              </a:spcBef>
              <a:spcAft>
                <a:spcPts val="586"/>
              </a:spcAft>
            </a:pPr>
            <a:r>
              <a:rPr lang="en-US" sz="1000">
                <a:solidFill>
                  <a:schemeClr val="tx1"/>
                </a:solidFill>
                <a:latin typeface="ZapfHumnst BT" charset="0"/>
              </a:rPr>
              <a:t>The important part of the use-case model is the text. Too many people get the wrong idea of the word “modeling” and believe that use cases are just about drawing figures and arrows.</a:t>
            </a:r>
          </a:p>
          <a:p>
            <a:pPr>
              <a:lnSpc>
                <a:spcPct val="87000"/>
              </a:lnSpc>
              <a:spcBef>
                <a:spcPct val="40000"/>
              </a:spcBef>
              <a:spcAft>
                <a:spcPts val="586"/>
              </a:spcAft>
            </a:pPr>
            <a:r>
              <a:rPr lang="en-US" sz="1000">
                <a:solidFill>
                  <a:schemeClr val="tx1"/>
                </a:solidFill>
                <a:latin typeface="ZapfHumnst BT" charset="0"/>
              </a:rPr>
              <a:t>Use cases involve writing text. Don’t stress the modeling work; instead, stress the text work. A use case without the text is useless. </a:t>
            </a:r>
          </a:p>
          <a:p>
            <a:pPr>
              <a:lnSpc>
                <a:spcPct val="87000"/>
              </a:lnSpc>
              <a:spcBef>
                <a:spcPct val="40000"/>
              </a:spcBef>
              <a:spcAft>
                <a:spcPts val="586"/>
              </a:spcAft>
            </a:pPr>
            <a:r>
              <a:rPr lang="en-US" sz="1000">
                <a:solidFill>
                  <a:schemeClr val="tx1"/>
                </a:solidFill>
                <a:latin typeface="ZapfHumnst BT" charset="0"/>
              </a:rPr>
              <a:t>Typically, more than 75% of all effort during requirements capture is to write the textual description of the flow of events. </a:t>
            </a:r>
          </a:p>
          <a:p>
            <a:pPr>
              <a:lnSpc>
                <a:spcPct val="87000"/>
              </a:lnSpc>
              <a:spcBef>
                <a:spcPct val="40000"/>
              </a:spcBef>
              <a:spcAft>
                <a:spcPts val="586"/>
              </a:spcAft>
            </a:pPr>
            <a:endParaRPr lang="en-US" sz="1000">
              <a:solidFill>
                <a:schemeClr val="tx1"/>
              </a:solidFill>
              <a:latin typeface="ZapfHumnst BT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D951EE-3F00-E742-8080-D9F811316DBB}" type="slidenum">
              <a:rPr lang="en-US" sz="1600">
                <a:solidFill>
                  <a:schemeClr val="tx1"/>
                </a:solidFill>
              </a:rPr>
              <a:pPr/>
              <a:t>13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D951EE-3F00-E742-8080-D9F811316DBB}" type="slidenum">
              <a:rPr lang="en-US" sz="1600">
                <a:solidFill>
                  <a:schemeClr val="tx1"/>
                </a:solidFill>
              </a:rPr>
              <a:pPr/>
              <a:t>14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D951EE-3F00-E742-8080-D9F811316DBB}" type="slidenum">
              <a:rPr lang="en-US" sz="1600">
                <a:solidFill>
                  <a:schemeClr val="tx1"/>
                </a:solidFill>
              </a:rPr>
              <a:pPr/>
              <a:t>15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D951EE-3F00-E742-8080-D9F811316DBB}" type="slidenum">
              <a:rPr lang="en-US" sz="1600">
                <a:solidFill>
                  <a:schemeClr val="tx1"/>
                </a:solidFill>
              </a:rPr>
              <a:pPr/>
              <a:t>16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D951EE-3F00-E742-8080-D9F811316DBB}" type="slidenum">
              <a:rPr lang="en-US" sz="1600">
                <a:solidFill>
                  <a:schemeClr val="tx1"/>
                </a:solidFill>
              </a:rPr>
              <a:pPr/>
              <a:t>17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5303" y="9405546"/>
            <a:ext cx="2935391" cy="4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07056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62885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18713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74541" indent="-22791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1D951EE-3F00-E742-8080-D9F811316DBB}" type="slidenum">
              <a:rPr lang="en-US" sz="1600">
                <a:solidFill>
                  <a:schemeClr val="tx1"/>
                </a:solidFill>
              </a:rPr>
              <a:pPr/>
              <a:t>18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 flipV="1">
            <a:off x="0" y="1196975"/>
            <a:ext cx="914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400" i="0">
                <a:latin typeface="Times New Roman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C45C98C0-69FB-804A-BFDE-54222EBC9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9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22A08-FA90-7041-8786-991A9644F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2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90500"/>
            <a:ext cx="2057400" cy="6172200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90500"/>
            <a:ext cx="6019800" cy="61722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30FC-9AE8-D147-90DB-09448F17C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85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257300"/>
            <a:ext cx="8039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5D3A9-F275-054A-9653-E373ED235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35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457D-72C5-D247-B7A7-0BBAE9DC2C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16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190500"/>
            <a:ext cx="8197850" cy="9525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690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92650" y="12573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690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650" y="3886200"/>
            <a:ext cx="3943350" cy="24765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87A77-779A-1048-9E31-C1B209E69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799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06400" y="190500"/>
            <a:ext cx="8229600" cy="6172200"/>
          </a:xfrm>
        </p:spPr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C8F44-7453-C94B-A0CE-688B0862BB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BB2DB-918F-E34D-8E11-1D1A703A9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A0D6E-88D4-F141-8688-BCA6ED8A9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257300"/>
            <a:ext cx="39433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43296-E91B-714C-B18D-4A442A4103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1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DF1AC-4A92-B041-B0A6-6D904F16F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5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354B0-DE32-3F41-8977-D9B2C9D46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24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0C870-1095-4747-8FD3-92FDAC2BE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5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70E58-6695-3247-A475-C87102D34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6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C9D8C-AB7D-804D-8C8B-51F5F488D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2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90500"/>
            <a:ext cx="8197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257300"/>
            <a:ext cx="803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299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3500"/>
            <a:ext cx="2895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 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35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charset="0"/>
              </a:defRPr>
            </a:lvl1pPr>
          </a:lstStyle>
          <a:p>
            <a:pPr>
              <a:defRPr/>
            </a:pPr>
            <a:fld id="{1E61AE2C-68AA-1F4E-A516-BD119C386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1032"/>
          <p:cNvSpPr>
            <a:spLocks noChangeShapeType="1"/>
          </p:cNvSpPr>
          <p:nvPr/>
        </p:nvSpPr>
        <p:spPr bwMode="auto">
          <a:xfrm flipH="1">
            <a:off x="0" y="1143000"/>
            <a:ext cx="9144000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3300"/>
          </a:solidFill>
          <a:latin typeface="Arial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5000"/>
        <a:buFont typeface="Times New Roman" charset="0"/>
        <a:buChar char="•"/>
        <a:defRPr sz="2800">
          <a:solidFill>
            <a:srgbClr val="006600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6600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00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00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00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fld id="{20790E4C-4FCF-9945-BC49-A1C20DC442F8}" type="slidenum">
              <a:rPr lang="en-US" sz="12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41438" y="2205038"/>
            <a:ext cx="6632575" cy="2427438"/>
          </a:xfrm>
        </p:spPr>
        <p:txBody>
          <a:bodyPr lIns="92075" tIns="46038" rIns="92075" bIns="46038"/>
          <a:lstStyle/>
          <a:p>
            <a:pPr marL="11113" indent="-11113" algn="ctr">
              <a:buNone/>
            </a:pPr>
            <a:r>
              <a:rPr lang="en-GB" sz="4400" dirty="0" smtClean="0">
                <a:solidFill>
                  <a:srgbClr val="003399"/>
                </a:solidFill>
                <a:latin typeface="Arial" charset="0"/>
                <a:ea typeface="ＭＳ Ｐゴシック" charset="0"/>
                <a:cs typeface="ＭＳ Ｐゴシック" charset="0"/>
              </a:rPr>
              <a:t>Threat Modelling</a:t>
            </a:r>
            <a:endParaRPr lang="en-GB" sz="4400" dirty="0">
              <a:solidFill>
                <a:srgbClr val="00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113" indent="-11113" algn="ctr">
              <a:lnSpc>
                <a:spcPct val="120000"/>
              </a:lnSpc>
              <a:spcBef>
                <a:spcPts val="2064"/>
              </a:spcBef>
              <a:buNone/>
            </a:pPr>
            <a:r>
              <a:rPr lang="en-GB" sz="3600" dirty="0" smtClean="0">
                <a:solidFill>
                  <a:srgbClr val="003399"/>
                </a:solidFill>
                <a:latin typeface="Arial" charset="0"/>
                <a:ea typeface="ＭＳ Ｐゴシック" charset="0"/>
                <a:cs typeface="ＭＳ Ｐゴシック" charset="0"/>
              </a:rPr>
              <a:t>Security Requirements &amp; Misuse </a:t>
            </a:r>
            <a:r>
              <a:rPr lang="en-GB" sz="3600" dirty="0">
                <a:solidFill>
                  <a:srgbClr val="003399"/>
                </a:solidFill>
                <a:latin typeface="Arial" charset="0"/>
                <a:ea typeface="ＭＳ Ｐゴシック" charset="0"/>
                <a:cs typeface="ＭＳ Ｐゴシック" charset="0"/>
              </a:rPr>
              <a:t>Cases</a:t>
            </a:r>
          </a:p>
          <a:p>
            <a:pPr marL="11113" indent="-11113" algn="ctr">
              <a:lnSpc>
                <a:spcPct val="90000"/>
              </a:lnSpc>
              <a:buFont typeface="Times New Roman" charset="0"/>
              <a:buNone/>
            </a:pPr>
            <a:endParaRPr lang="en-IE" sz="3600" dirty="0">
              <a:solidFill>
                <a:srgbClr val="00339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28600"/>
            <a:ext cx="7772400" cy="685800"/>
          </a:xfrm>
          <a:noFill/>
        </p:spPr>
        <p:txBody>
          <a:bodyPr lIns="92075" tIns="46038" rIns="92075" bIns="46038"/>
          <a:lstStyle/>
          <a:p>
            <a:pPr algn="ctr"/>
            <a:r>
              <a:rPr lang="en-GB" altLang="en-US" sz="4800" dirty="0"/>
              <a:t>Security</a:t>
            </a:r>
            <a:r>
              <a:rPr lang="en-GB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106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Extend and Include Relationships</a:t>
            </a:r>
          </a:p>
        </p:txBody>
      </p:sp>
      <p:pic>
        <p:nvPicPr>
          <p:cNvPr id="40962" name="Picture 3" descr="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14463"/>
            <a:ext cx="7688262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40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What use cases do not cover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Implementation</a:t>
            </a:r>
          </a:p>
          <a:p>
            <a:pPr lvl="1" eaLnBrk="1" hangingPunct="1"/>
            <a:r>
              <a:rPr lang="en-US" sz="2100" dirty="0">
                <a:latin typeface="Arial" charset="0"/>
                <a:ea typeface="ＭＳ Ｐゴシック" charset="0"/>
              </a:rPr>
              <a:t>How functions are implemented</a:t>
            </a: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Non-functional requirements</a:t>
            </a:r>
            <a:endParaRPr lang="en-US" sz="2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100" dirty="0">
                <a:latin typeface="Arial" charset="0"/>
                <a:ea typeface="ＭＳ Ｐゴシック" charset="0"/>
              </a:rPr>
              <a:t>Performance</a:t>
            </a:r>
          </a:p>
          <a:p>
            <a:pPr lvl="1" eaLnBrk="1" hangingPunct="1"/>
            <a:r>
              <a:rPr lang="en-US" sz="2100" dirty="0">
                <a:latin typeface="Arial" charset="0"/>
                <a:ea typeface="ＭＳ Ｐゴシック" charset="0"/>
              </a:rPr>
              <a:t>Scalability</a:t>
            </a:r>
          </a:p>
          <a:p>
            <a:pPr lvl="1" eaLnBrk="1" hangingPunct="1"/>
            <a:r>
              <a:rPr lang="en-US" sz="2100" b="1" dirty="0">
                <a:latin typeface="Arial" charset="0"/>
                <a:ea typeface="ＭＳ Ｐゴシック" charset="0"/>
              </a:rPr>
              <a:t>Security</a:t>
            </a:r>
          </a:p>
          <a:p>
            <a:pPr lvl="1" eaLnBrk="1" hangingPunct="1"/>
            <a:r>
              <a:rPr lang="en-US" sz="2100" dirty="0">
                <a:latin typeface="Arial" charset="0"/>
                <a:ea typeface="ＭＳ Ｐゴシック" charset="0"/>
              </a:rPr>
              <a:t>Price</a:t>
            </a:r>
          </a:p>
          <a:p>
            <a:pPr lvl="1" eaLnBrk="1" hangingPunct="1"/>
            <a:r>
              <a:rPr lang="en-US" sz="2100" dirty="0" err="1">
                <a:latin typeface="Arial" charset="0"/>
                <a:ea typeface="ＭＳ Ｐゴシック" charset="0"/>
              </a:rPr>
              <a:t>etc</a:t>
            </a:r>
            <a:endParaRPr lang="en-US" sz="21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Sequencing</a:t>
            </a:r>
          </a:p>
          <a:p>
            <a:pPr eaLnBrk="1" hangingPunct="1"/>
            <a:r>
              <a:rPr lang="en-US" sz="2500" dirty="0" smtClean="0">
                <a:latin typeface="Arial" charset="0"/>
                <a:ea typeface="ＭＳ Ｐゴシック" charset="0"/>
                <a:cs typeface="ＭＳ Ｐゴシック" charset="0"/>
              </a:rPr>
              <a:t>State </a:t>
            </a:r>
            <a:r>
              <a:rPr lang="en-US" sz="2500" dirty="0" err="1">
                <a:latin typeface="Arial" charset="0"/>
                <a:ea typeface="ＭＳ Ｐゴシック" charset="0"/>
                <a:cs typeface="ＭＳ Ｐゴシック" charset="0"/>
              </a:rPr>
              <a:t>modelling</a:t>
            </a:r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21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6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Misuse Cases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UML does not cater specifically for misuse/abuse cases</a:t>
            </a: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Extending use cases to include </a:t>
            </a:r>
            <a:r>
              <a:rPr lang="en-US" sz="2500" b="1" dirty="0">
                <a:latin typeface="Arial" charset="0"/>
                <a:ea typeface="ＭＳ Ｐゴシック" charset="0"/>
                <a:cs typeface="ＭＳ Ｐゴシック" charset="0"/>
              </a:rPr>
              <a:t>misuse cases </a:t>
            </a:r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can be very useful for threat </a:t>
            </a:r>
            <a:r>
              <a:rPr lang="en-US" sz="2500" dirty="0" err="1">
                <a:latin typeface="Arial" charset="0"/>
                <a:ea typeface="ＭＳ Ｐゴシック" charset="0"/>
                <a:cs typeface="ＭＳ Ｐゴシック" charset="0"/>
              </a:rPr>
              <a:t>modelling</a:t>
            </a:r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A number of different styles are used for misuse cases</a:t>
            </a: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New keywords introduced</a:t>
            </a:r>
            <a:r>
              <a:rPr lang="en-US" sz="2500" dirty="0" smtClean="0"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lvl="1" eaLnBrk="1" hangingPunct="1"/>
            <a:r>
              <a:rPr lang="en-US" sz="2100" dirty="0" smtClean="0">
                <a:latin typeface="Arial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100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sz="2100" dirty="0" smtClean="0">
                <a:latin typeface="Arial" charset="0"/>
                <a:ea typeface="ＭＳ Ｐゴシック" charset="0"/>
              </a:rPr>
              <a:t>          &lt;</a:t>
            </a:r>
            <a:r>
              <a:rPr lang="en-US" sz="2100" dirty="0">
                <a:latin typeface="Arial" charset="0"/>
                <a:ea typeface="ＭＳ Ｐゴシック" charset="0"/>
              </a:rPr>
              <a:t>&lt;threaten&gt;&gt; and &lt;&lt;mitigate&gt;</a:t>
            </a:r>
          </a:p>
          <a:p>
            <a:pPr eaLnBrk="1" hangingPunct="1"/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5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3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83363"/>
            <a:ext cx="7597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b="0" dirty="0" smtClean="0">
                <a:solidFill>
                  <a:schemeClr val="tx1"/>
                </a:solidFill>
              </a:rPr>
              <a:t>Adapted from: </a:t>
            </a:r>
            <a:r>
              <a:rPr lang="en-GB" sz="1600" b="0" dirty="0">
                <a:solidFill>
                  <a:schemeClr val="tx1"/>
                </a:solidFill>
              </a:rPr>
              <a:t>Eliciting security requirements with misuse cases, </a:t>
            </a:r>
            <a:r>
              <a:rPr lang="en-GB" sz="1600" b="0" dirty="0" err="1">
                <a:solidFill>
                  <a:schemeClr val="tx1"/>
                </a:solidFill>
              </a:rPr>
              <a:t>Sindre</a:t>
            </a:r>
            <a:r>
              <a:rPr lang="en-GB" sz="1600" b="0" dirty="0">
                <a:solidFill>
                  <a:schemeClr val="tx1"/>
                </a:solidFill>
              </a:rPr>
              <a:t> &amp; </a:t>
            </a:r>
            <a:r>
              <a:rPr lang="en-GB" sz="1600" b="0" dirty="0" err="1">
                <a:solidFill>
                  <a:schemeClr val="tx1"/>
                </a:solidFill>
              </a:rPr>
              <a:t>Opdahl</a:t>
            </a:r>
            <a:endParaRPr lang="en-GB" sz="1600" b="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332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Misuse Cases Example</a:t>
            </a:r>
            <a:endParaRPr lang="en-US" sz="2400" b="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Picture 1" descr="Misuse cases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" y="1168400"/>
            <a:ext cx="262696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83363"/>
            <a:ext cx="7597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b="0" dirty="0" smtClean="0">
                <a:solidFill>
                  <a:schemeClr val="tx1"/>
                </a:solidFill>
              </a:rPr>
              <a:t>Adapted from: </a:t>
            </a:r>
            <a:r>
              <a:rPr lang="en-GB" sz="1600" b="0" dirty="0">
                <a:solidFill>
                  <a:schemeClr val="tx1"/>
                </a:solidFill>
              </a:rPr>
              <a:t>Eliciting security requirements with misuse cases, </a:t>
            </a:r>
            <a:r>
              <a:rPr lang="en-GB" sz="1600" b="0" dirty="0" err="1">
                <a:solidFill>
                  <a:schemeClr val="tx1"/>
                </a:solidFill>
              </a:rPr>
              <a:t>Sindre</a:t>
            </a:r>
            <a:r>
              <a:rPr lang="en-GB" sz="1600" b="0" dirty="0">
                <a:solidFill>
                  <a:schemeClr val="tx1"/>
                </a:solidFill>
              </a:rPr>
              <a:t> &amp; </a:t>
            </a:r>
            <a:r>
              <a:rPr lang="en-GB" sz="1600" b="0" dirty="0" err="1">
                <a:solidFill>
                  <a:schemeClr val="tx1"/>
                </a:solidFill>
              </a:rPr>
              <a:t>Opdahl</a:t>
            </a:r>
            <a:endParaRPr lang="en-GB" sz="1600" b="0" dirty="0">
              <a:solidFill>
                <a:schemeClr val="tx1"/>
              </a:solidFill>
            </a:endParaRPr>
          </a:p>
        </p:txBody>
      </p:sp>
      <p:pic>
        <p:nvPicPr>
          <p:cNvPr id="2" name="Picture 1" descr="Misuse cases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4727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32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Misuse Cases Example</a:t>
            </a:r>
            <a:endParaRPr lang="en-US" sz="2400" b="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9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83363"/>
            <a:ext cx="7597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b="0" dirty="0" smtClean="0">
                <a:solidFill>
                  <a:schemeClr val="tx1"/>
                </a:solidFill>
              </a:rPr>
              <a:t>Adapted from: </a:t>
            </a:r>
            <a:r>
              <a:rPr lang="en-GB" sz="1600" b="0" dirty="0">
                <a:solidFill>
                  <a:schemeClr val="tx1"/>
                </a:solidFill>
              </a:rPr>
              <a:t>Eliciting security requirements with misuse cases, </a:t>
            </a:r>
            <a:r>
              <a:rPr lang="en-GB" sz="1600" b="0" dirty="0" err="1">
                <a:solidFill>
                  <a:schemeClr val="tx1"/>
                </a:solidFill>
              </a:rPr>
              <a:t>Sindre</a:t>
            </a:r>
            <a:r>
              <a:rPr lang="en-GB" sz="1600" b="0" dirty="0">
                <a:solidFill>
                  <a:schemeClr val="tx1"/>
                </a:solidFill>
              </a:rPr>
              <a:t> &amp; </a:t>
            </a:r>
            <a:r>
              <a:rPr lang="en-GB" sz="1600" b="0" dirty="0" err="1">
                <a:solidFill>
                  <a:schemeClr val="tx1"/>
                </a:solidFill>
              </a:rPr>
              <a:t>Opdahl</a:t>
            </a:r>
            <a:endParaRPr lang="en-GB" sz="1600" b="0" dirty="0">
              <a:solidFill>
                <a:schemeClr val="tx1"/>
              </a:solidFill>
            </a:endParaRPr>
          </a:p>
        </p:txBody>
      </p:sp>
      <p:pic>
        <p:nvPicPr>
          <p:cNvPr id="2" name="Picture 1" descr="Misuse cases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"/>
            <a:ext cx="9144000" cy="4727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32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Misuse Cases Example</a:t>
            </a:r>
            <a:endParaRPr lang="en-US" sz="2400" b="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0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83363"/>
            <a:ext cx="7597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b="0" dirty="0" smtClean="0">
                <a:solidFill>
                  <a:schemeClr val="tx1"/>
                </a:solidFill>
              </a:rPr>
              <a:t>Adapted from: </a:t>
            </a:r>
            <a:r>
              <a:rPr lang="en-GB" sz="1600" b="0" dirty="0">
                <a:solidFill>
                  <a:schemeClr val="tx1"/>
                </a:solidFill>
              </a:rPr>
              <a:t>Eliciting security requirements with misuse cases, </a:t>
            </a:r>
            <a:r>
              <a:rPr lang="en-GB" sz="1600" b="0" dirty="0" err="1">
                <a:solidFill>
                  <a:schemeClr val="tx1"/>
                </a:solidFill>
              </a:rPr>
              <a:t>Sindre</a:t>
            </a:r>
            <a:r>
              <a:rPr lang="en-GB" sz="1600" b="0" dirty="0">
                <a:solidFill>
                  <a:schemeClr val="tx1"/>
                </a:solidFill>
              </a:rPr>
              <a:t> &amp; </a:t>
            </a:r>
            <a:r>
              <a:rPr lang="en-GB" sz="1600" b="0" dirty="0" err="1">
                <a:solidFill>
                  <a:schemeClr val="tx1"/>
                </a:solidFill>
              </a:rPr>
              <a:t>Opdahl</a:t>
            </a:r>
            <a:endParaRPr lang="en-GB" sz="1600" b="0" dirty="0">
              <a:solidFill>
                <a:schemeClr val="tx1"/>
              </a:solidFill>
            </a:endParaRPr>
          </a:p>
        </p:txBody>
      </p:sp>
      <p:pic>
        <p:nvPicPr>
          <p:cNvPr id="2" name="Picture 1" descr="Misuse cases 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051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32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Misuse Cases Example</a:t>
            </a:r>
            <a:endParaRPr lang="en-US" sz="2400" b="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0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83363"/>
            <a:ext cx="7597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b="0" dirty="0" smtClean="0">
                <a:solidFill>
                  <a:schemeClr val="tx1"/>
                </a:solidFill>
              </a:rPr>
              <a:t>Adapted from: </a:t>
            </a:r>
            <a:r>
              <a:rPr lang="en-GB" sz="1600" b="0" dirty="0">
                <a:solidFill>
                  <a:schemeClr val="tx1"/>
                </a:solidFill>
              </a:rPr>
              <a:t>Eliciting security requirements with misuse cases, </a:t>
            </a:r>
            <a:r>
              <a:rPr lang="en-GB" sz="1600" b="0" dirty="0" err="1">
                <a:solidFill>
                  <a:schemeClr val="tx1"/>
                </a:solidFill>
              </a:rPr>
              <a:t>Sindre</a:t>
            </a:r>
            <a:r>
              <a:rPr lang="en-GB" sz="1600" b="0" dirty="0">
                <a:solidFill>
                  <a:schemeClr val="tx1"/>
                </a:solidFill>
              </a:rPr>
              <a:t> &amp; </a:t>
            </a:r>
            <a:r>
              <a:rPr lang="en-GB" sz="1600" b="0" dirty="0" err="1">
                <a:solidFill>
                  <a:schemeClr val="tx1"/>
                </a:solidFill>
              </a:rPr>
              <a:t>Opdahl</a:t>
            </a:r>
            <a:endParaRPr lang="en-GB" sz="1600" b="0" dirty="0">
              <a:solidFill>
                <a:schemeClr val="tx1"/>
              </a:solidFill>
            </a:endParaRPr>
          </a:p>
        </p:txBody>
      </p:sp>
      <p:pic>
        <p:nvPicPr>
          <p:cNvPr id="2" name="Picture 1" descr="Misuse cases 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5051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32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Misuse Cases Example</a:t>
            </a:r>
            <a:endParaRPr lang="en-US" sz="2400" b="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0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83363"/>
            <a:ext cx="7597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b="0" dirty="0" smtClean="0">
                <a:solidFill>
                  <a:schemeClr val="tx1"/>
                </a:solidFill>
              </a:rPr>
              <a:t>Adapted from: </a:t>
            </a:r>
            <a:r>
              <a:rPr lang="en-GB" sz="1600" b="0" dirty="0">
                <a:solidFill>
                  <a:schemeClr val="tx1"/>
                </a:solidFill>
              </a:rPr>
              <a:t>Eliciting security requirements with misuse cases, </a:t>
            </a:r>
            <a:r>
              <a:rPr lang="en-GB" sz="1600" b="0" dirty="0" err="1">
                <a:solidFill>
                  <a:schemeClr val="tx1"/>
                </a:solidFill>
              </a:rPr>
              <a:t>Sindre</a:t>
            </a:r>
            <a:r>
              <a:rPr lang="en-GB" sz="1600" b="0" dirty="0">
                <a:solidFill>
                  <a:schemeClr val="tx1"/>
                </a:solidFill>
              </a:rPr>
              <a:t> &amp; </a:t>
            </a:r>
            <a:r>
              <a:rPr lang="en-GB" sz="1600" b="0" dirty="0" err="1">
                <a:solidFill>
                  <a:schemeClr val="tx1"/>
                </a:solidFill>
              </a:rPr>
              <a:t>Opdahl</a:t>
            </a:r>
            <a:endParaRPr lang="en-GB" sz="1600" b="0" dirty="0">
              <a:solidFill>
                <a:schemeClr val="tx1"/>
              </a:solidFill>
            </a:endParaRPr>
          </a:p>
        </p:txBody>
      </p:sp>
      <p:pic>
        <p:nvPicPr>
          <p:cNvPr id="2" name="Picture 1" descr="Misuse cases 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9144000" cy="5051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32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Misuse Cases Example</a:t>
            </a:r>
            <a:endParaRPr lang="en-US" sz="2400" b="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97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83363"/>
            <a:ext cx="75973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1600" b="0" dirty="0" smtClean="0">
                <a:solidFill>
                  <a:schemeClr val="tx1"/>
                </a:solidFill>
              </a:rPr>
              <a:t>Adapted from: </a:t>
            </a:r>
            <a:r>
              <a:rPr lang="en-GB" sz="1600" b="0" dirty="0">
                <a:solidFill>
                  <a:schemeClr val="tx1"/>
                </a:solidFill>
              </a:rPr>
              <a:t>Eliciting security requirements with misuse cases, </a:t>
            </a:r>
            <a:r>
              <a:rPr lang="en-GB" sz="1600" b="0" dirty="0" err="1">
                <a:solidFill>
                  <a:schemeClr val="tx1"/>
                </a:solidFill>
              </a:rPr>
              <a:t>Sindre</a:t>
            </a:r>
            <a:r>
              <a:rPr lang="en-GB" sz="1600" b="0" dirty="0">
                <a:solidFill>
                  <a:schemeClr val="tx1"/>
                </a:solidFill>
              </a:rPr>
              <a:t> &amp; </a:t>
            </a:r>
            <a:r>
              <a:rPr lang="en-GB" sz="1600" b="0" dirty="0" err="1">
                <a:solidFill>
                  <a:schemeClr val="tx1"/>
                </a:solidFill>
              </a:rPr>
              <a:t>Opdahl</a:t>
            </a:r>
            <a:endParaRPr lang="en-GB" sz="1600" b="0" dirty="0">
              <a:solidFill>
                <a:schemeClr val="tx1"/>
              </a:solidFill>
            </a:endParaRPr>
          </a:p>
        </p:txBody>
      </p:sp>
      <p:pic>
        <p:nvPicPr>
          <p:cNvPr id="4" name="Picture 3" descr="Misuse cases 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9144000" cy="6112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332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Misuse Cases Example</a:t>
            </a:r>
            <a:endParaRPr lang="en-US" sz="2400" b="0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97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latin typeface="Arial" charset="0"/>
                <a:ea typeface="ＭＳ Ｐゴシック" charset="0"/>
                <a:cs typeface="ＭＳ Ｐゴシック" charset="0"/>
              </a:rPr>
              <a:t>Security Requirements Specification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257300"/>
            <a:ext cx="8424863" cy="5105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Need to define: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Which controls are necessary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When are they necessary (applicability)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Why are they necessary; e.g.: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industry/customer expectation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regulatory requirement (PCI, Sarbanes-Oxley, FDA, SEC, …)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organisational policy, 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common weaknesses and vulnerabilities</a:t>
            </a:r>
          </a:p>
          <a:p>
            <a:pPr lvl="2"/>
            <a:endParaRPr lang="en-US">
              <a:latin typeface="Arial" charset="0"/>
              <a:ea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Should be easy to use reference for requirements teams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Use Cases: key ideas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50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use case illustrates the activities that are performed by users of a system.</a:t>
            </a: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It identifies the Actors involved in an interaction and names the type of interaction.</a:t>
            </a: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It illustrates the functionality of the system.</a:t>
            </a:r>
          </a:p>
          <a:p>
            <a:pPr eaLnBrk="1" hangingPunct="1"/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Use cases are </a:t>
            </a:r>
            <a:r>
              <a:rPr lang="en-US" sz="2500" i="1" dirty="0">
                <a:solidFill>
                  <a:srgbClr val="FF5050"/>
                </a:solidFill>
                <a:latin typeface="Arial" charset="0"/>
                <a:ea typeface="ＭＳ Ｐゴシック" charset="0"/>
                <a:cs typeface="ＭＳ Ｐゴシック" charset="0"/>
              </a:rPr>
              <a:t>logical models</a:t>
            </a:r>
            <a:r>
              <a:rPr lang="en-US" sz="2500" dirty="0">
                <a:latin typeface="Arial" charset="0"/>
                <a:ea typeface="ＭＳ Ｐゴシック" charset="0"/>
                <a:cs typeface="ＭＳ Ｐゴシック" charset="0"/>
              </a:rPr>
              <a:t> -- they describe the activities of a system without specifying how the activities are implemented.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2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UML model of functional requirements</a:t>
            </a:r>
          </a:p>
        </p:txBody>
      </p:sp>
      <p:grpSp>
        <p:nvGrpSpPr>
          <p:cNvPr id="32770" name="Group 3"/>
          <p:cNvGrpSpPr>
            <a:grpSpLocks/>
          </p:cNvGrpSpPr>
          <p:nvPr/>
        </p:nvGrpSpPr>
        <p:grpSpPr bwMode="auto">
          <a:xfrm>
            <a:off x="530225" y="1385888"/>
            <a:ext cx="2670175" cy="1909762"/>
            <a:chOff x="0" y="1068"/>
            <a:chExt cx="1682" cy="1203"/>
          </a:xfrm>
        </p:grpSpPr>
        <p:sp>
          <p:nvSpPr>
            <p:cNvPr id="32816" name="Rectangle 4"/>
            <p:cNvSpPr>
              <a:spLocks noChangeArrowheads="1"/>
            </p:cNvSpPr>
            <p:nvPr/>
          </p:nvSpPr>
          <p:spPr bwMode="auto">
            <a:xfrm>
              <a:off x="0" y="1523"/>
              <a:ext cx="168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defTabSz="661988"/>
              <a:r>
                <a:rPr lang="en-US">
                  <a:latin typeface="Arial" charset="0"/>
                </a:rPr>
                <a:t>Use-Case-Model Survey</a:t>
              </a:r>
            </a:p>
            <a:p>
              <a:pPr defTabSz="661988"/>
              <a:r>
                <a:rPr lang="en-US">
                  <a:latin typeface="Arial" charset="0"/>
                </a:rPr>
                <a:t>- survey description </a:t>
              </a:r>
            </a:p>
            <a:p>
              <a:pPr defTabSz="661988"/>
              <a:r>
                <a:rPr lang="en-US">
                  <a:latin typeface="Arial" charset="0"/>
                </a:rPr>
                <a:t>- list of all actors</a:t>
              </a:r>
            </a:p>
            <a:p>
              <a:pPr defTabSz="661988"/>
              <a:r>
                <a:rPr lang="en-US">
                  <a:latin typeface="Arial" charset="0"/>
                </a:rPr>
                <a:t>- list of all use cases</a:t>
              </a:r>
            </a:p>
          </p:txBody>
        </p:sp>
        <p:graphicFrame>
          <p:nvGraphicFramePr>
            <p:cNvPr id="32817" name="Object 5"/>
            <p:cNvGraphicFramePr>
              <a:graphicFrameLocks/>
            </p:cNvGraphicFramePr>
            <p:nvPr/>
          </p:nvGraphicFramePr>
          <p:xfrm>
            <a:off x="519" y="106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CorelDRAW 6.0" r:id="rId4" imgW="457200" imgH="457200" progId="CorelDRAW.Graphic.6">
                    <p:embed/>
                  </p:oleObj>
                </mc:Choice>
                <mc:Fallback>
                  <p:oleObj name="CorelDRAW 6.0" r:id="rId4" imgW="457200" imgH="457200" progId="CorelDRAW.Graphic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1068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3182938" y="4824413"/>
            <a:ext cx="2119312" cy="1616075"/>
            <a:chOff x="1820" y="2897"/>
            <a:chExt cx="1335" cy="1018"/>
          </a:xfrm>
        </p:grpSpPr>
        <p:sp>
          <p:nvSpPr>
            <p:cNvPr id="32814" name="Rectangle 7"/>
            <p:cNvSpPr>
              <a:spLocks noChangeArrowheads="1"/>
            </p:cNvSpPr>
            <p:nvPr/>
          </p:nvSpPr>
          <p:spPr bwMode="auto">
            <a:xfrm>
              <a:off x="1820" y="3341"/>
              <a:ext cx="133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defTabSz="661988"/>
              <a:r>
                <a:rPr lang="en-US">
                  <a:latin typeface="Arial" charset="0"/>
                </a:rPr>
                <a:t>Use Case 2 Report</a:t>
              </a:r>
            </a:p>
            <a:p>
              <a:pPr defTabSz="661988"/>
              <a:r>
                <a:rPr lang="en-US">
                  <a:latin typeface="Arial" charset="0"/>
                </a:rPr>
                <a:t>- brief description</a:t>
              </a:r>
            </a:p>
            <a:p>
              <a:pPr defTabSz="661988"/>
              <a:r>
                <a:rPr lang="en-US">
                  <a:latin typeface="Arial" charset="0"/>
                </a:rPr>
                <a:t>- flow of events</a:t>
              </a:r>
            </a:p>
          </p:txBody>
        </p:sp>
        <p:graphicFrame>
          <p:nvGraphicFramePr>
            <p:cNvPr id="32815" name="Object 8"/>
            <p:cNvGraphicFramePr>
              <a:graphicFrameLocks/>
            </p:cNvGraphicFramePr>
            <p:nvPr/>
          </p:nvGraphicFramePr>
          <p:xfrm>
            <a:off x="2194" y="2897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CorelDRAW 6.0" r:id="rId6" imgW="457200" imgH="457200" progId="CorelDRAW.Graphic.6">
                    <p:embed/>
                  </p:oleObj>
                </mc:Choice>
                <mc:Fallback>
                  <p:oleObj name="CorelDRAW 6.0" r:id="rId6" imgW="457200" imgH="457200" progId="CorelDRAW.Graphic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2897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2" name="Group 9"/>
          <p:cNvGrpSpPr>
            <a:grpSpLocks/>
          </p:cNvGrpSpPr>
          <p:nvPr/>
        </p:nvGrpSpPr>
        <p:grpSpPr bwMode="auto">
          <a:xfrm>
            <a:off x="5499100" y="4800600"/>
            <a:ext cx="2119313" cy="1673225"/>
            <a:chOff x="3327" y="3072"/>
            <a:chExt cx="1335" cy="1054"/>
          </a:xfrm>
        </p:grpSpPr>
        <p:sp>
          <p:nvSpPr>
            <p:cNvPr id="32812" name="Rectangle 10"/>
            <p:cNvSpPr>
              <a:spLocks noChangeArrowheads="1"/>
            </p:cNvSpPr>
            <p:nvPr/>
          </p:nvSpPr>
          <p:spPr bwMode="auto">
            <a:xfrm>
              <a:off x="3327" y="3552"/>
              <a:ext cx="133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defTabSz="661988"/>
              <a:r>
                <a:rPr lang="en-US">
                  <a:latin typeface="Arial" charset="0"/>
                </a:rPr>
                <a:t>Use Case 3 Report</a:t>
              </a:r>
            </a:p>
            <a:p>
              <a:pPr defTabSz="661988"/>
              <a:r>
                <a:rPr lang="en-US">
                  <a:latin typeface="Arial" charset="0"/>
                </a:rPr>
                <a:t>- brief description</a:t>
              </a:r>
            </a:p>
            <a:p>
              <a:pPr defTabSz="661988"/>
              <a:r>
                <a:rPr lang="en-US">
                  <a:latin typeface="Arial" charset="0"/>
                </a:rPr>
                <a:t>- flow of events</a:t>
              </a:r>
            </a:p>
          </p:txBody>
        </p:sp>
        <p:graphicFrame>
          <p:nvGraphicFramePr>
            <p:cNvPr id="32813" name="Object 11"/>
            <p:cNvGraphicFramePr>
              <a:graphicFrameLocks/>
            </p:cNvGraphicFramePr>
            <p:nvPr/>
          </p:nvGraphicFramePr>
          <p:xfrm>
            <a:off x="3696" y="3072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CorelDRAW 6.0" r:id="rId7" imgW="457200" imgH="457200" progId="CorelDRAW.Graphic.6">
                    <p:embed/>
                  </p:oleObj>
                </mc:Choice>
                <mc:Fallback>
                  <p:oleObj name="CorelDRAW 6.0" r:id="rId7" imgW="457200" imgH="457200" progId="CorelDRAW.Graphic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72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Rectangle 12"/>
          <p:cNvSpPr>
            <a:spLocks noChangeArrowheads="1"/>
          </p:cNvSpPr>
          <p:nvPr/>
        </p:nvSpPr>
        <p:spPr bwMode="auto">
          <a:xfrm>
            <a:off x="5038725" y="1638300"/>
            <a:ext cx="2627313" cy="28543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4" name="Group 13"/>
          <p:cNvGrpSpPr>
            <a:grpSpLocks/>
          </p:cNvGrpSpPr>
          <p:nvPr/>
        </p:nvGrpSpPr>
        <p:grpSpPr bwMode="auto">
          <a:xfrm>
            <a:off x="3579813" y="1709738"/>
            <a:ext cx="884237" cy="842962"/>
            <a:chOff x="1704" y="1008"/>
            <a:chExt cx="557" cy="531"/>
          </a:xfrm>
        </p:grpSpPr>
        <p:grpSp>
          <p:nvGrpSpPr>
            <p:cNvPr id="32806" name="Group 14"/>
            <p:cNvGrpSpPr>
              <a:grpSpLocks noChangeAspect="1"/>
            </p:cNvGrpSpPr>
            <p:nvPr/>
          </p:nvGrpSpPr>
          <p:grpSpPr bwMode="auto">
            <a:xfrm>
              <a:off x="1847" y="1008"/>
              <a:ext cx="264" cy="333"/>
              <a:chOff x="7654" y="3380"/>
              <a:chExt cx="554" cy="754"/>
            </a:xfrm>
          </p:grpSpPr>
          <p:sp>
            <p:nvSpPr>
              <p:cNvPr id="32808" name="Oval 15"/>
              <p:cNvSpPr>
                <a:spLocks noChangeAspect="1"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9" name="Line 16"/>
              <p:cNvSpPr>
                <a:spLocks noChangeAspect="1"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0" name="Line 17"/>
              <p:cNvSpPr>
                <a:spLocks noChangeAspect="1"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11" name="Freeform 18"/>
              <p:cNvSpPr>
                <a:spLocks noChangeAspect="1"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6 h 54"/>
                  <a:gd name="T2" fmla="*/ 2147483646 w 108"/>
                  <a:gd name="T3" fmla="*/ 0 h 54"/>
                  <a:gd name="T4" fmla="*/ 2147483646 w 108"/>
                  <a:gd name="T5" fmla="*/ 2147483646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07" name="Text Box 19"/>
            <p:cNvSpPr txBox="1">
              <a:spLocks noChangeAspect="1" noChangeArrowheads="1"/>
            </p:cNvSpPr>
            <p:nvPr/>
          </p:nvSpPr>
          <p:spPr bwMode="auto">
            <a:xfrm>
              <a:off x="1704" y="1327"/>
              <a:ext cx="5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6600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rgbClr val="006600"/>
                  </a:solidFill>
                  <a:latin typeface="Arial" charset="0"/>
                  <a:ea typeface="ＭＳ Ｐゴシック" charset="0"/>
                </a:defRPr>
              </a:lvl2pPr>
              <a:lvl3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5pPr>
              <a:lvl6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6pPr>
              <a:lvl7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7pPr>
              <a:lvl8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8pPr>
              <a:lvl9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tx1"/>
                  </a:solidFill>
                </a:rPr>
                <a:t>Actor 1</a:t>
              </a:r>
            </a:p>
          </p:txBody>
        </p:sp>
      </p:grpSp>
      <p:sp>
        <p:nvSpPr>
          <p:cNvPr id="32775" name="Rectangle 20"/>
          <p:cNvSpPr>
            <a:spLocks noChangeArrowheads="1"/>
          </p:cNvSpPr>
          <p:nvPr/>
        </p:nvSpPr>
        <p:spPr bwMode="auto">
          <a:xfrm>
            <a:off x="5829300" y="3013075"/>
            <a:ext cx="11128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/>
          <a:p>
            <a:r>
              <a:rPr lang="en-US" sz="1400">
                <a:latin typeface="Arial" charset="0"/>
              </a:rPr>
              <a:t>Use Case 2</a:t>
            </a:r>
          </a:p>
        </p:txBody>
      </p:sp>
      <p:sp>
        <p:nvSpPr>
          <p:cNvPr id="32776" name="Line 21"/>
          <p:cNvSpPr>
            <a:spLocks noChangeShapeType="1"/>
          </p:cNvSpPr>
          <p:nvPr/>
        </p:nvSpPr>
        <p:spPr bwMode="auto">
          <a:xfrm flipV="1">
            <a:off x="6770688" y="2520950"/>
            <a:ext cx="1462087" cy="269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22"/>
          <p:cNvSpPr>
            <a:spLocks noChangeArrowheads="1"/>
          </p:cNvSpPr>
          <p:nvPr/>
        </p:nvSpPr>
        <p:spPr bwMode="auto">
          <a:xfrm>
            <a:off x="5875338" y="3863975"/>
            <a:ext cx="11128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/>
          <a:p>
            <a:r>
              <a:rPr lang="en-US" sz="1400">
                <a:latin typeface="Arial" charset="0"/>
              </a:rPr>
              <a:t>Use Case 3</a:t>
            </a:r>
          </a:p>
        </p:txBody>
      </p:sp>
      <p:sp>
        <p:nvSpPr>
          <p:cNvPr id="32778" name="Line 23"/>
          <p:cNvSpPr>
            <a:spLocks noChangeShapeType="1"/>
          </p:cNvSpPr>
          <p:nvPr/>
        </p:nvSpPr>
        <p:spPr bwMode="auto">
          <a:xfrm>
            <a:off x="6754813" y="3671888"/>
            <a:ext cx="1477962" cy="3190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24"/>
          <p:cNvSpPr>
            <a:spLocks noChangeShapeType="1"/>
          </p:cNvSpPr>
          <p:nvPr/>
        </p:nvSpPr>
        <p:spPr bwMode="auto">
          <a:xfrm>
            <a:off x="4419600" y="1984375"/>
            <a:ext cx="1397000" cy="3651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25"/>
          <p:cNvSpPr>
            <a:spLocks noChangeShapeType="1"/>
          </p:cNvSpPr>
          <p:nvPr/>
        </p:nvSpPr>
        <p:spPr bwMode="auto">
          <a:xfrm>
            <a:off x="6883400" y="2098675"/>
            <a:ext cx="1365250" cy="2698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26"/>
          <p:cNvSpPr>
            <a:spLocks noChangeArrowheads="1"/>
          </p:cNvSpPr>
          <p:nvPr/>
        </p:nvSpPr>
        <p:spPr bwMode="auto">
          <a:xfrm>
            <a:off x="5592763" y="1162050"/>
            <a:ext cx="1519237" cy="3937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77788" tIns="39688" rIns="77788" bIns="39688">
            <a:spAutoFit/>
          </a:bodyPr>
          <a:lstStyle/>
          <a:p>
            <a:r>
              <a:rPr lang="en-US" sz="2000">
                <a:latin typeface="Arial" charset="0"/>
              </a:rPr>
              <a:t>The System</a:t>
            </a:r>
          </a:p>
        </p:txBody>
      </p:sp>
      <p:sp>
        <p:nvSpPr>
          <p:cNvPr id="32782" name="Oval 27"/>
          <p:cNvSpPr>
            <a:spLocks noChangeAspect="1" noChangeArrowheads="1"/>
          </p:cNvSpPr>
          <p:nvPr/>
        </p:nvSpPr>
        <p:spPr bwMode="auto">
          <a:xfrm>
            <a:off x="5983288" y="1876425"/>
            <a:ext cx="738187" cy="3413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28"/>
          <p:cNvSpPr txBox="1">
            <a:spLocks noChangeAspect="1" noChangeArrowheads="1"/>
          </p:cNvSpPr>
          <p:nvPr/>
        </p:nvSpPr>
        <p:spPr bwMode="auto">
          <a:xfrm>
            <a:off x="5789613" y="2174875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Use Case 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2784" name="Oval 29"/>
          <p:cNvSpPr>
            <a:spLocks noChangeAspect="1" noChangeArrowheads="1"/>
          </p:cNvSpPr>
          <p:nvPr/>
        </p:nvSpPr>
        <p:spPr bwMode="auto">
          <a:xfrm>
            <a:off x="5970588" y="2665413"/>
            <a:ext cx="738187" cy="3413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Oval 30"/>
          <p:cNvSpPr>
            <a:spLocks noChangeAspect="1" noChangeArrowheads="1"/>
          </p:cNvSpPr>
          <p:nvPr/>
        </p:nvSpPr>
        <p:spPr bwMode="auto">
          <a:xfrm>
            <a:off x="5983288" y="3470275"/>
            <a:ext cx="738187" cy="3413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86" name="Group 31"/>
          <p:cNvGrpSpPr>
            <a:grpSpLocks/>
          </p:cNvGrpSpPr>
          <p:nvPr/>
        </p:nvGrpSpPr>
        <p:grpSpPr bwMode="auto">
          <a:xfrm>
            <a:off x="8088313" y="2098675"/>
            <a:ext cx="1055687" cy="842963"/>
            <a:chOff x="1652" y="1008"/>
            <a:chExt cx="665" cy="531"/>
          </a:xfrm>
        </p:grpSpPr>
        <p:grpSp>
          <p:nvGrpSpPr>
            <p:cNvPr id="32800" name="Group 32"/>
            <p:cNvGrpSpPr>
              <a:grpSpLocks noChangeAspect="1"/>
            </p:cNvGrpSpPr>
            <p:nvPr/>
          </p:nvGrpSpPr>
          <p:grpSpPr bwMode="auto">
            <a:xfrm>
              <a:off x="1847" y="1008"/>
              <a:ext cx="264" cy="333"/>
              <a:chOff x="7654" y="3380"/>
              <a:chExt cx="554" cy="754"/>
            </a:xfrm>
          </p:grpSpPr>
          <p:sp>
            <p:nvSpPr>
              <p:cNvPr id="32802" name="Oval 33"/>
              <p:cNvSpPr>
                <a:spLocks noChangeAspect="1"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3" name="Line 34"/>
              <p:cNvSpPr>
                <a:spLocks noChangeAspect="1"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4" name="Line 35"/>
              <p:cNvSpPr>
                <a:spLocks noChangeAspect="1"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5" name="Freeform 36"/>
              <p:cNvSpPr>
                <a:spLocks noChangeAspect="1"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6 h 54"/>
                  <a:gd name="T2" fmla="*/ 2147483646 w 108"/>
                  <a:gd name="T3" fmla="*/ 0 h 54"/>
                  <a:gd name="T4" fmla="*/ 2147483646 w 108"/>
                  <a:gd name="T5" fmla="*/ 2147483646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01" name="Text Box 37"/>
            <p:cNvSpPr txBox="1">
              <a:spLocks noChangeAspect="1" noChangeArrowheads="1"/>
            </p:cNvSpPr>
            <p:nvPr/>
          </p:nvSpPr>
          <p:spPr bwMode="auto">
            <a:xfrm>
              <a:off x="1652" y="1327"/>
              <a:ext cx="6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6600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rgbClr val="006600"/>
                  </a:solidFill>
                  <a:latin typeface="Arial" charset="0"/>
                  <a:ea typeface="ＭＳ Ｐゴシック" charset="0"/>
                </a:defRPr>
              </a:lvl2pPr>
              <a:lvl3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5pPr>
              <a:lvl6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6pPr>
              <a:lvl7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7pPr>
              <a:lvl8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8pPr>
              <a:lvl9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tx1"/>
                  </a:solidFill>
                </a:rPr>
                <a:t>   Actor 2</a:t>
              </a:r>
            </a:p>
          </p:txBody>
        </p:sp>
      </p:grpSp>
      <p:grpSp>
        <p:nvGrpSpPr>
          <p:cNvPr id="32787" name="Group 38"/>
          <p:cNvGrpSpPr>
            <a:grpSpLocks/>
          </p:cNvGrpSpPr>
          <p:nvPr/>
        </p:nvGrpSpPr>
        <p:grpSpPr bwMode="auto">
          <a:xfrm>
            <a:off x="8177213" y="3724275"/>
            <a:ext cx="884237" cy="842963"/>
            <a:chOff x="1703" y="1008"/>
            <a:chExt cx="557" cy="531"/>
          </a:xfrm>
        </p:grpSpPr>
        <p:grpSp>
          <p:nvGrpSpPr>
            <p:cNvPr id="32794" name="Group 39"/>
            <p:cNvGrpSpPr>
              <a:grpSpLocks noChangeAspect="1"/>
            </p:cNvGrpSpPr>
            <p:nvPr/>
          </p:nvGrpSpPr>
          <p:grpSpPr bwMode="auto">
            <a:xfrm>
              <a:off x="1847" y="1008"/>
              <a:ext cx="264" cy="333"/>
              <a:chOff x="7654" y="3380"/>
              <a:chExt cx="554" cy="754"/>
            </a:xfrm>
          </p:grpSpPr>
          <p:sp>
            <p:nvSpPr>
              <p:cNvPr id="32796" name="Oval 40"/>
              <p:cNvSpPr>
                <a:spLocks noChangeAspect="1"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7" name="Line 41"/>
              <p:cNvSpPr>
                <a:spLocks noChangeAspect="1"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8" name="Line 42"/>
              <p:cNvSpPr>
                <a:spLocks noChangeAspect="1"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9" name="Freeform 43"/>
              <p:cNvSpPr>
                <a:spLocks noChangeAspect="1"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2147483646 h 54"/>
                  <a:gd name="T2" fmla="*/ 2147483646 w 108"/>
                  <a:gd name="T3" fmla="*/ 0 h 54"/>
                  <a:gd name="T4" fmla="*/ 2147483646 w 108"/>
                  <a:gd name="T5" fmla="*/ 2147483646 h 54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54"/>
                  <a:gd name="T11" fmla="*/ 108 w 108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95" name="Text Box 44"/>
            <p:cNvSpPr txBox="1">
              <a:spLocks noChangeAspect="1" noChangeArrowheads="1"/>
            </p:cNvSpPr>
            <p:nvPr/>
          </p:nvSpPr>
          <p:spPr bwMode="auto">
            <a:xfrm>
              <a:off x="1703" y="1327"/>
              <a:ext cx="5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rgbClr val="006600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rgbClr val="006600"/>
                  </a:solidFill>
                  <a:latin typeface="Arial" charset="0"/>
                  <a:ea typeface="ＭＳ Ｐゴシック" charset="0"/>
                </a:defRPr>
              </a:lvl2pPr>
              <a:lvl3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5pPr>
              <a:lvl6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6pPr>
              <a:lvl7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7pPr>
              <a:lvl8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8pPr>
              <a:lvl9pPr>
                <a:defRPr sz="2000">
                  <a:solidFill>
                    <a:srgbClr val="003300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tx1"/>
                  </a:solidFill>
                </a:rPr>
                <a:t>Actor 3</a:t>
              </a:r>
            </a:p>
          </p:txBody>
        </p:sp>
      </p:grpSp>
      <p:cxnSp>
        <p:nvCxnSpPr>
          <p:cNvPr id="32788" name="AutoShape 45"/>
          <p:cNvCxnSpPr>
            <a:cxnSpLocks noChangeShapeType="1"/>
            <a:endCxn id="32783" idx="1"/>
          </p:cNvCxnSpPr>
          <p:nvPr/>
        </p:nvCxnSpPr>
        <p:spPr bwMode="auto">
          <a:xfrm flipV="1">
            <a:off x="1824038" y="2327275"/>
            <a:ext cx="3965575" cy="28051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46"/>
          <p:cNvCxnSpPr>
            <a:cxnSpLocks noChangeShapeType="1"/>
            <a:endCxn id="32784" idx="2"/>
          </p:cNvCxnSpPr>
          <p:nvPr/>
        </p:nvCxnSpPr>
        <p:spPr bwMode="auto">
          <a:xfrm flipV="1">
            <a:off x="4310063" y="2836863"/>
            <a:ext cx="1646237" cy="2330450"/>
          </a:xfrm>
          <a:prstGeom prst="curvedConnector3">
            <a:avLst>
              <a:gd name="adj1" fmla="val 50435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47"/>
          <p:cNvCxnSpPr>
            <a:cxnSpLocks noChangeShapeType="1"/>
          </p:cNvCxnSpPr>
          <p:nvPr/>
        </p:nvCxnSpPr>
        <p:spPr bwMode="auto">
          <a:xfrm flipH="1" flipV="1">
            <a:off x="6426200" y="4156075"/>
            <a:ext cx="192088" cy="987425"/>
          </a:xfrm>
          <a:prstGeom prst="curvedConnector4">
            <a:avLst>
              <a:gd name="adj1" fmla="val -119009"/>
              <a:gd name="adj2" fmla="val 67361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1" name="Group 48"/>
          <p:cNvGrpSpPr>
            <a:grpSpLocks/>
          </p:cNvGrpSpPr>
          <p:nvPr/>
        </p:nvGrpSpPr>
        <p:grpSpPr bwMode="auto">
          <a:xfrm>
            <a:off x="898525" y="4789488"/>
            <a:ext cx="2119313" cy="1625600"/>
            <a:chOff x="316" y="1722"/>
            <a:chExt cx="1335" cy="1024"/>
          </a:xfrm>
        </p:grpSpPr>
        <p:graphicFrame>
          <p:nvGraphicFramePr>
            <p:cNvPr id="32792" name="Object 49"/>
            <p:cNvGraphicFramePr>
              <a:graphicFrameLocks/>
            </p:cNvGraphicFramePr>
            <p:nvPr/>
          </p:nvGraphicFramePr>
          <p:xfrm>
            <a:off x="563" y="1722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CorelDRAW 6.0" r:id="rId8" imgW="457200" imgH="457200" progId="CorelDRAW.Graphic.6">
                    <p:embed/>
                  </p:oleObj>
                </mc:Choice>
                <mc:Fallback>
                  <p:oleObj name="CorelDRAW 6.0" r:id="rId8" imgW="457200" imgH="457200" progId="CorelDRAW.Graphic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1722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Rectangle 50"/>
            <p:cNvSpPr>
              <a:spLocks noChangeArrowheads="1"/>
            </p:cNvSpPr>
            <p:nvPr/>
          </p:nvSpPr>
          <p:spPr bwMode="auto">
            <a:xfrm>
              <a:off x="316" y="2172"/>
              <a:ext cx="133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88" tIns="39688" rIns="77788" bIns="39688">
              <a:spAutoFit/>
            </a:bodyPr>
            <a:lstStyle/>
            <a:p>
              <a:pPr defTabSz="661988"/>
              <a:r>
                <a:rPr lang="en-US">
                  <a:latin typeface="Arial" charset="0"/>
                </a:rPr>
                <a:t>Use Case 1 Report</a:t>
              </a:r>
            </a:p>
            <a:p>
              <a:pPr defTabSz="661988"/>
              <a:r>
                <a:rPr lang="en-US">
                  <a:latin typeface="Arial" charset="0"/>
                </a:rPr>
                <a:t>- brief description </a:t>
              </a:r>
            </a:p>
            <a:p>
              <a:pPr defTabSz="661988"/>
              <a:r>
                <a:rPr lang="en-US">
                  <a:latin typeface="Arial" charset="0"/>
                </a:rPr>
                <a:t>- flow of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47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What are Use Case Descriptions?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Describe basic functions of the system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What the user can do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How the system responds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cases are building blocks for continued design activities.</a:t>
            </a:r>
          </a:p>
        </p:txBody>
      </p:sp>
    </p:spTree>
    <p:extLst>
      <p:ext uri="{BB962C8B-B14F-4D97-AF65-F5344CB8AC3E}">
        <p14:creationId xmlns:p14="http://schemas.microsoft.com/office/powerpoint/2010/main" val="113959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How Are Use Cases Created?</a:t>
            </a:r>
          </a:p>
        </p:txBody>
      </p:sp>
      <p:sp>
        <p:nvSpPr>
          <p:cNvPr id="3584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Two steps: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Write text-based case descriptions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Translate descriptions into diagrams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Describes one and only one function, but may have multiple paths.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Developed working with users for content.</a:t>
            </a:r>
          </a:p>
        </p:txBody>
      </p:sp>
    </p:spTree>
    <p:extLst>
      <p:ext uri="{BB962C8B-B14F-4D97-AF65-F5344CB8AC3E}">
        <p14:creationId xmlns:p14="http://schemas.microsoft.com/office/powerpoint/2010/main" val="122721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527300" cy="4991100"/>
          </a:xfrm>
          <a:solidFill>
            <a:schemeClr val="bg1"/>
          </a:solidFill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+mj-cs"/>
              </a:rPr>
              <a:t>Syntax for Use Case Diagram (UML)</a:t>
            </a:r>
          </a:p>
        </p:txBody>
      </p:sp>
      <p:pic>
        <p:nvPicPr>
          <p:cNvPr id="36866" name="Picture 3" descr="0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0"/>
            <a:ext cx="66151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30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rgbClr val="0066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rgbClr val="006600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5pPr>
            <a:lvl6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6pPr>
            <a:lvl7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7pPr>
            <a:lvl8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8pPr>
            <a:lvl9pPr>
              <a:defRPr sz="2000">
                <a:solidFill>
                  <a:srgbClr val="003300"/>
                </a:solidFill>
                <a:latin typeface="Arial" charset="0"/>
                <a:ea typeface="ＭＳ Ｐゴシック" charset="0"/>
              </a:defRPr>
            </a:lvl9pPr>
          </a:lstStyle>
          <a:p>
            <a:fld id="{3ABAAA60-B126-5D4C-A040-BC5FAD0DF490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ea typeface="+mj-ea"/>
                <a:cs typeface="Arial"/>
              </a:rPr>
              <a:t>Elements of a Use Case Description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1488" y="1360488"/>
          <a:ext cx="8418512" cy="5089528"/>
        </p:xfrm>
        <a:graphic>
          <a:graphicData uri="http://schemas.openxmlformats.org/drawingml/2006/table">
            <a:tbl>
              <a:tblPr/>
              <a:tblGrid>
                <a:gridCol w="2195512"/>
                <a:gridCol w="6223000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Use Case 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Description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An appropriate name for the use case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Brief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Description of the use case’s role and purpose.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Flow of Events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Description of what the system does with regard to the use case (not how specific problems are solved by the system)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Special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Description that collects all requirements, such as non-functional requirements, on the use case.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Preconditions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Defines any constraints on the system at the time the use case may start.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6"/>
                    </a:solidFill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Post conditions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Defines any constraints on the system at the time the use case will terminate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05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Use Case Diagram for Appointment System</a:t>
            </a:r>
          </a:p>
        </p:txBody>
      </p:sp>
      <p:pic>
        <p:nvPicPr>
          <p:cNvPr id="38914" name="Picture 3" descr="0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693863"/>
            <a:ext cx="609600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38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Baltimore 8 00">
  <a:themeElements>
    <a:clrScheme name="New Baltimore 8 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Baltimore 8 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New Baltimore 8 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altimore 8 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altimore 8 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935</TotalTime>
  <Pages>4</Pages>
  <Words>827</Words>
  <Application>Microsoft Macintosh PowerPoint</Application>
  <PresentationFormat>On-screen Show (4:3)</PresentationFormat>
  <Paragraphs>123</Paragraphs>
  <Slides>19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New Baltimore 8 00</vt:lpstr>
      <vt:lpstr>CorelDRAW 6.0</vt:lpstr>
      <vt:lpstr>Security </vt:lpstr>
      <vt:lpstr>Security Requirements Specification</vt:lpstr>
      <vt:lpstr>Use Cases: key ideas</vt:lpstr>
      <vt:lpstr>UML model of functional requirements</vt:lpstr>
      <vt:lpstr>What are Use Case Descriptions?</vt:lpstr>
      <vt:lpstr>How Are Use Cases Created?</vt:lpstr>
      <vt:lpstr>Syntax for Use Case Diagram (UML)</vt:lpstr>
      <vt:lpstr>Elements of a Use Case Description</vt:lpstr>
      <vt:lpstr>Use Case Diagram for Appointment System</vt:lpstr>
      <vt:lpstr>Extend and Include Relationships</vt:lpstr>
      <vt:lpstr>What use cases do not cover</vt:lpstr>
      <vt:lpstr>Misuse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Essentials </dc:title>
  <dc:subject/>
  <dc:creator>Jimmy McGibney</dc:creator>
  <cp:keywords/>
  <dc:description/>
  <cp:lastModifiedBy>Jimmy McGibney</cp:lastModifiedBy>
  <cp:revision>71</cp:revision>
  <cp:lastPrinted>2016-11-02T13:25:30Z</cp:lastPrinted>
  <dcterms:created xsi:type="dcterms:W3CDTF">2016-02-04T00:33:08Z</dcterms:created>
  <dcterms:modified xsi:type="dcterms:W3CDTF">2017-11-13T14:05:47Z</dcterms:modified>
</cp:coreProperties>
</file>