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73" r:id="rId2"/>
    <p:sldId id="507" r:id="rId3"/>
    <p:sldId id="508" r:id="rId4"/>
    <p:sldId id="475" r:id="rId5"/>
    <p:sldId id="509" r:id="rId6"/>
    <p:sldId id="477" r:id="rId7"/>
    <p:sldId id="506" r:id="rId8"/>
    <p:sldId id="511" r:id="rId9"/>
    <p:sldId id="510" r:id="rId10"/>
    <p:sldId id="503" r:id="rId11"/>
    <p:sldId id="513" r:id="rId12"/>
    <p:sldId id="514" r:id="rId13"/>
    <p:sldId id="515" r:id="rId14"/>
    <p:sldId id="453" r:id="rId15"/>
    <p:sldId id="434" r:id="rId16"/>
    <p:sldId id="435" r:id="rId17"/>
    <p:sldId id="436" r:id="rId18"/>
    <p:sldId id="437" r:id="rId19"/>
    <p:sldId id="438" r:id="rId20"/>
    <p:sldId id="439" r:id="rId2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FF00"/>
    <a:srgbClr val="009900"/>
    <a:srgbClr val="006600"/>
    <a:srgbClr val="003300"/>
    <a:srgbClr val="FF3300"/>
    <a:srgbClr val="F0F0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>
    <p:restoredLeft sz="18836" autoAdjust="0"/>
    <p:restoredTop sz="93689"/>
  </p:normalViewPr>
  <p:slideViewPr>
    <p:cSldViewPr snapToGrid="0">
      <p:cViewPr>
        <p:scale>
          <a:sx n="100" d="100"/>
          <a:sy n="100" d="100"/>
        </p:scale>
        <p:origin x="-38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19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5307013"/>
            <a:ext cx="5953125" cy="418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614" tIns="44512" rIns="90614" bIns="44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593725"/>
            <a:ext cx="6100763" cy="4575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0423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604" tIns="45802" rIns="91604" bIns="45802"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133475" y="754063"/>
            <a:ext cx="45307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/>
          </p:nvPr>
        </p:nvSpPr>
        <p:spPr>
          <a:xfrm>
            <a:off x="498475" y="4686300"/>
            <a:ext cx="5802313" cy="44084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1088" y="868363"/>
            <a:ext cx="4633912" cy="3475037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6338" cy="41798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1088" y="868363"/>
            <a:ext cx="4633912" cy="3475037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6338" cy="41798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solidFill>
            <a:srgbClr val="FFFFFF"/>
          </a:solidFill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604" tIns="45802" rIns="91604" bIns="45802"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xmlns="" id="{22E653E7-F6BB-4F8A-BB3A-D401ADCD1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xmlns="" id="{A44BBBE2-42F6-43DB-A129-131590CC4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IE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xmlns="" id="{22E653E7-F6BB-4F8A-BB3A-D401ADCD1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xmlns="" id="{A44BBBE2-42F6-43DB-A129-131590CC4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IE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xmlns="" id="{22E653E7-F6BB-4F8A-BB3A-D401ADCD1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xmlns="" id="{A44BBBE2-42F6-43DB-A129-131590CC4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IE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9025" y="869950"/>
            <a:ext cx="4645025" cy="3484563"/>
          </a:xfrm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269" y="4729395"/>
            <a:ext cx="5005040" cy="418993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6FBBE849-04C5-9A4C-92D3-F4B0378F7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BDA91-69CB-F140-966D-EFF2E42C0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31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DABA5-9DDF-A64A-8187-2DDD6C9D7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43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CDA5-3EC6-2741-9952-AD8BDA10D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71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1A7E-B41A-A045-8313-02246B591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3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EE81E-4C42-E74E-B316-B080442520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337-D702-B144-AD4B-6D448A75D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1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C6691-0920-2E4C-BEFA-73907FC1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5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16A45-1043-B847-9A18-6C93ABDF0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93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1F3F8-CF15-7446-A01D-8CA81089F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6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A5E10-5DD5-7741-83EF-FEF3BC9C5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89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05417-C0A6-4A4C-90E1-E5B9911E6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4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1"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charset="0"/>
              </a:defRPr>
            </a:lvl1pPr>
          </a:lstStyle>
          <a:p>
            <a:pPr>
              <a:defRPr/>
            </a:pPr>
            <a:fld id="{4BC64196-8727-F548-8855-C2CA6BA12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95A47-2F3A-F54D-BF7D-3EE0CB343697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8600"/>
            <a:ext cx="7772400" cy="685800"/>
          </a:xfrm>
          <a:noFill/>
        </p:spPr>
        <p:txBody>
          <a:bodyPr lIns="92075" tIns="46038" rIns="92075" bIns="46038"/>
          <a:lstStyle/>
          <a:p>
            <a:pPr algn="ctr"/>
            <a:r>
              <a:rPr lang="en-GB" altLang="en-US" sz="4800"/>
              <a:t>Security</a:t>
            </a:r>
            <a:r>
              <a:rPr lang="en-GB" altLang="en-US" sz="28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3111500"/>
          </a:xfrm>
          <a:noFill/>
        </p:spPr>
        <p:txBody>
          <a:bodyPr lIns="92075" tIns="46038" rIns="92075" bIns="46038"/>
          <a:lstStyle/>
          <a:p>
            <a:pPr marL="15875" indent="0" algn="ctr">
              <a:lnSpc>
                <a:spcPct val="110000"/>
              </a:lnSpc>
              <a:buFont typeface="Times New Roman" charset="0"/>
              <a:buNone/>
            </a:pPr>
            <a:r>
              <a:rPr lang="en-GB" altLang="en-US" sz="4400" dirty="0" smtClean="0">
                <a:solidFill>
                  <a:srgbClr val="003399"/>
                </a:solidFill>
              </a:rPr>
              <a:t>Secure Web Development</a:t>
            </a:r>
            <a:br>
              <a:rPr lang="en-GB" altLang="en-US" sz="4400" dirty="0" smtClean="0">
                <a:solidFill>
                  <a:srgbClr val="003399"/>
                </a:solidFill>
              </a:rPr>
            </a:br>
            <a:r>
              <a:rPr lang="en-GB" altLang="en-US" sz="4400" dirty="0" smtClean="0">
                <a:solidFill>
                  <a:srgbClr val="003399"/>
                </a:solidFill>
              </a:rPr>
              <a:t> </a:t>
            </a:r>
            <a:r>
              <a:rPr lang="en-GB" altLang="en-US" sz="3600" dirty="0">
                <a:solidFill>
                  <a:srgbClr val="003399"/>
                </a:solidFill>
              </a:rPr>
              <a:t>– Authentication</a:t>
            </a:r>
            <a:endParaRPr lang="en-IE" alt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319009-3E9D-644A-9A33-9389C17BA818}" type="slidenum">
              <a:rPr lang="en-US" altLang="en-US" sz="1200" b="0">
                <a:latin typeface="Arial" charset="0"/>
              </a:rPr>
              <a:pPr/>
              <a:t>10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Authentication failure logging</a:t>
            </a:r>
            <a:endParaRPr lang="en-US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1" y="1343025"/>
            <a:ext cx="8445500" cy="5349875"/>
          </a:xfrm>
        </p:spPr>
        <p:txBody>
          <a:bodyPr/>
          <a:lstStyle/>
          <a:p>
            <a:r>
              <a:rPr lang="en-US" altLang="en-US" sz="2400" dirty="0"/>
              <a:t>Authentication code should fail securely</a:t>
            </a:r>
          </a:p>
          <a:p>
            <a:pPr lvl="1"/>
            <a:r>
              <a:rPr lang="en-US" altLang="en-US" sz="2000" dirty="0" smtClean="0"/>
              <a:t>i.e. software bugs, error modes (e.g. due to temporary loss connectivity or malformed user input) should </a:t>
            </a:r>
            <a:r>
              <a:rPr lang="en-US" altLang="en-US" sz="2000" dirty="0"/>
              <a:t>not result in successful authentication</a:t>
            </a:r>
          </a:p>
          <a:p>
            <a:r>
              <a:rPr lang="en-US" altLang="en-US" sz="2400" dirty="0"/>
              <a:t>Count failed logins per user &amp; impose soft lockout on multiple failures</a:t>
            </a:r>
          </a:p>
          <a:p>
            <a:r>
              <a:rPr lang="en-US" altLang="en-US" sz="2400" dirty="0"/>
              <a:t>Count failed logins per app</a:t>
            </a:r>
          </a:p>
          <a:p>
            <a:r>
              <a:rPr lang="en-US" altLang="en-US" sz="2400" dirty="0" smtClean="0"/>
              <a:t>Report </a:t>
            </a:r>
            <a:r>
              <a:rPr lang="en-US" altLang="en-US" sz="2400" dirty="0"/>
              <a:t>to user on last login time, failed logins, failed password recovery attempts</a:t>
            </a:r>
          </a:p>
          <a:p>
            <a:r>
              <a:rPr lang="en-US" altLang="en-US" sz="2400" dirty="0" smtClean="0"/>
              <a:t>Log </a:t>
            </a:r>
            <a:r>
              <a:rPr lang="en-US" altLang="en-US" sz="2400" dirty="0"/>
              <a:t>all authentication decisions, including failures</a:t>
            </a:r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68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60363"/>
            <a:ext cx="8232775" cy="439737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Cookies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9538"/>
            <a:ext cx="8232775" cy="5092700"/>
          </a:xfr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600"/>
              <a:t>Cookies are small pieces of information stored on a client and associated with a specific server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When you access a specific website, it might store information as a cookie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Every time you revisit that server, the cookie is re-sent to the server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Effectively used to hold state information over sessions</a:t>
            </a:r>
            <a:br>
              <a:rPr lang="en-GB" altLang="en-US" sz="2200"/>
            </a:br>
            <a:endParaRPr lang="en-GB" altLang="en-US" sz="220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600"/>
              <a:t>Cookies can hold any type of information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Can also hold sensitive information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900"/>
              <a:t>This includes passwords, credit card information, social security number, etc.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900"/>
              <a:t>Session cookies, non-persistent cookies, persistent cookies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Almost every sophisticated website uses cookies</a:t>
            </a:r>
          </a:p>
        </p:txBody>
      </p:sp>
    </p:spTree>
    <p:extLst>
      <p:ext uri="{BB962C8B-B14F-4D97-AF65-F5344CB8AC3E}">
        <p14:creationId xmlns:p14="http://schemas.microsoft.com/office/powerpoint/2010/main" val="390293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F4DBC-1B61-F546-9D85-61D278463D54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Protecting Cookies </a:t>
            </a: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8570913" cy="5349875"/>
          </a:xfrm>
        </p:spPr>
        <p:txBody>
          <a:bodyPr/>
          <a:lstStyle/>
          <a:p>
            <a:r>
              <a:rPr lang="en-US" altLang="en-US"/>
              <a:t>Make cookies </a:t>
            </a:r>
            <a:r>
              <a:rPr lang="en-US" altLang="en-US" i="1"/>
              <a:t>HttpOnly</a:t>
            </a:r>
          </a:p>
          <a:p>
            <a:pPr lvl="1"/>
            <a:r>
              <a:rPr lang="en-US" altLang="en-US"/>
              <a:t>Restricts access from non-HTTP sources (e.g. JavaScript)</a:t>
            </a:r>
          </a:p>
          <a:p>
            <a:r>
              <a:rPr lang="en-US" altLang="en-US"/>
              <a:t>Set </a:t>
            </a:r>
            <a:r>
              <a:rPr lang="en-US" altLang="en-US" i="1"/>
              <a:t>secure </a:t>
            </a:r>
            <a:r>
              <a:rPr lang="en-US" altLang="en-US"/>
              <a:t>flag</a:t>
            </a:r>
          </a:p>
          <a:p>
            <a:endParaRPr lang="en-US" altLang="en-US"/>
          </a:p>
          <a:p>
            <a:pPr>
              <a:buFont typeface="Times New Roman" charset="0"/>
              <a:buNone/>
            </a:pPr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5757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D7C2F5-5581-2342-B695-A3E54A4DA308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8597900" cy="9525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GB" altLang="en-US" sz="2900"/>
              <a:t>Session cookies</a:t>
            </a:r>
            <a:endParaRPr lang="en-GB" altLang="en-US" sz="2900" b="1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8428038" cy="5349875"/>
          </a:xfrm>
        </p:spPr>
        <p:txBody>
          <a:bodyPr/>
          <a:lstStyle/>
          <a:p>
            <a:r>
              <a:rPr lang="en-US" altLang="en-US" sz="2400" dirty="0"/>
              <a:t>Recommended practice is to store authentication </a:t>
            </a:r>
            <a:r>
              <a:rPr lang="en-US" altLang="en-US" sz="2400" dirty="0" smtClean="0"/>
              <a:t>tokens </a:t>
            </a:r>
            <a:r>
              <a:rPr lang="en-US" altLang="en-US" sz="2400" dirty="0"/>
              <a:t>in </a:t>
            </a:r>
            <a:r>
              <a:rPr lang="en-US" altLang="en-US" sz="2400" b="1" dirty="0"/>
              <a:t>session </a:t>
            </a:r>
            <a:r>
              <a:rPr lang="en-US" altLang="en-US" sz="2400" dirty="0"/>
              <a:t>object on server side</a:t>
            </a:r>
          </a:p>
          <a:p>
            <a:pPr lvl="1" eaLnBrk="1" hangingPunct="1"/>
            <a:r>
              <a:rPr lang="en-US" altLang="en-US" sz="2000" dirty="0"/>
              <a:t>A session is the time a user spends on a particular visit to a website. </a:t>
            </a:r>
          </a:p>
          <a:p>
            <a:pPr lvl="1" eaLnBrk="1" hangingPunct="1"/>
            <a:r>
              <a:rPr lang="en-US" altLang="en-US" sz="2000" dirty="0"/>
              <a:t>Session data </a:t>
            </a:r>
            <a:r>
              <a:rPr lang="en-US" altLang="en-US" sz="2000" dirty="0" smtClean="0"/>
              <a:t>maintained </a:t>
            </a:r>
            <a:r>
              <a:rPr lang="en-US" altLang="en-US" sz="2000" dirty="0"/>
              <a:t>by </a:t>
            </a:r>
            <a:r>
              <a:rPr lang="en-US" altLang="en-US" sz="2000" dirty="0" smtClean="0"/>
              <a:t>web </a:t>
            </a:r>
            <a:r>
              <a:rPr lang="en-US" altLang="en-US" sz="2000" dirty="0"/>
              <a:t>server in </a:t>
            </a:r>
            <a:r>
              <a:rPr lang="en-US" altLang="en-US" sz="2000" dirty="0" smtClean="0"/>
              <a:t>session </a:t>
            </a:r>
            <a:r>
              <a:rPr lang="en-US" altLang="en-US" sz="2000" dirty="0"/>
              <a:t>object to allow for preservation of state across </a:t>
            </a:r>
            <a:r>
              <a:rPr lang="en-US" altLang="en-US" sz="2000" dirty="0" smtClean="0"/>
              <a:t>sequence </a:t>
            </a:r>
            <a:r>
              <a:rPr lang="en-US" altLang="en-US" sz="2000" dirty="0"/>
              <a:t>of browser requests</a:t>
            </a:r>
          </a:p>
          <a:p>
            <a:r>
              <a:rPr lang="en-US" altLang="en-US" sz="2400" dirty="0"/>
              <a:t>Store session ID in session cookie</a:t>
            </a:r>
          </a:p>
          <a:p>
            <a:r>
              <a:rPr lang="en-US" altLang="en-US" sz="2400" dirty="0"/>
              <a:t>Make sure framework uses secure session IDs</a:t>
            </a:r>
          </a:p>
          <a:p>
            <a:pPr lvl="1"/>
            <a:r>
              <a:rPr lang="en-US" altLang="en-US" sz="2000" dirty="0"/>
              <a:t>Session IDs should be </a:t>
            </a:r>
            <a:r>
              <a:rPr lang="en-US" altLang="en-US" sz="2000" b="1" dirty="0"/>
              <a:t>long and random </a:t>
            </a:r>
            <a:r>
              <a:rPr lang="en-US" altLang="en-US" sz="2000" dirty="0"/>
              <a:t>– i.e. impossible to </a:t>
            </a:r>
            <a:r>
              <a:rPr lang="en-US" altLang="en-US" sz="2000" dirty="0" smtClean="0"/>
              <a:t>guess</a:t>
            </a:r>
          </a:p>
          <a:p>
            <a:r>
              <a:rPr lang="en-US" altLang="en-US" sz="2400" dirty="0"/>
              <a:t>Don't leave sessions active unnecessarily</a:t>
            </a:r>
          </a:p>
          <a:p>
            <a:pPr lvl="1"/>
            <a:r>
              <a:rPr lang="en-US" altLang="en-US" sz="2000" dirty="0" smtClean="0"/>
              <a:t>Provide logout button on every page</a:t>
            </a:r>
          </a:p>
          <a:p>
            <a:pPr lvl="1"/>
            <a:r>
              <a:rPr lang="en-US" altLang="en-US" sz="2000" dirty="0" smtClean="0"/>
              <a:t>On </a:t>
            </a:r>
            <a:r>
              <a:rPr lang="en-US" altLang="en-US" sz="2000" dirty="0"/>
              <a:t>logout, destroy the session object</a:t>
            </a:r>
          </a:p>
          <a:p>
            <a:pPr lvl="1"/>
            <a:r>
              <a:rPr lang="en-US" altLang="en-US" sz="2000" dirty="0"/>
              <a:t>Implement session timeout (idle time, total time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dirty="0"/>
          </a:p>
          <a:p>
            <a:endParaRPr lang="en-US" altLang="en-US" sz="24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4949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0F155A-4E4A-6240-A33C-EA0B1A58815C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  <a:noFill/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000">
                <a:solidFill>
                  <a:srgbClr val="003399"/>
                </a:solidFill>
              </a:rPr>
              <a:t>HTTP Authentication</a:t>
            </a:r>
          </a:p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endParaRPr lang="en-IE" altLang="en-US" sz="400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50938"/>
          </a:xfrm>
        </p:spPr>
        <p:txBody>
          <a:bodyPr/>
          <a:lstStyle/>
          <a:p>
            <a:r>
              <a:rPr lang="en-US" altLang="en-US" sz="3600"/>
              <a:t>HTTP Authentication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207000"/>
          </a:xfrm>
        </p:spPr>
        <p:txBody>
          <a:bodyPr/>
          <a:lstStyle/>
          <a:p>
            <a:r>
              <a:rPr lang="en-US" altLang="en-US"/>
              <a:t>HTTP provides built-in authentication</a:t>
            </a:r>
          </a:p>
          <a:p>
            <a:r>
              <a:rPr lang="en-US" altLang="en-US"/>
              <a:t>On browsers you get a login prompt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There are two types of authentication: Basic and Digest</a:t>
            </a:r>
          </a:p>
        </p:txBody>
      </p:sp>
      <p:pic>
        <p:nvPicPr>
          <p:cNvPr id="20483" name="Picture 4" descr="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2598738"/>
            <a:ext cx="472122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0"/>
            <a:ext cx="7772400" cy="1168400"/>
          </a:xfrm>
        </p:spPr>
        <p:txBody>
          <a:bodyPr/>
          <a:lstStyle/>
          <a:p>
            <a:r>
              <a:rPr lang="en-US" altLang="en-US" sz="3600" dirty="0"/>
              <a:t>HTTP Basic </a:t>
            </a:r>
            <a:r>
              <a:rPr lang="en-US" altLang="en-US" sz="3600" dirty="0" smtClean="0"/>
              <a:t>Access Authentication</a:t>
            </a:r>
            <a:endParaRPr lang="en-US" altLang="en-US" sz="3600" dirty="0"/>
          </a:p>
        </p:txBody>
      </p:sp>
      <p:pic>
        <p:nvPicPr>
          <p:cNvPr id="21506" name="Picture 5" descr="disney_alice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1196975" cy="1428750"/>
          </a:xfrm>
          <a:noFill/>
        </p:spPr>
      </p:pic>
      <p:sp>
        <p:nvSpPr>
          <p:cNvPr id="21507" name="tower"/>
          <p:cNvSpPr>
            <a:spLocks noEditPoints="1" noChangeArrowheads="1"/>
          </p:cNvSpPr>
          <p:nvPr/>
        </p:nvSpPr>
        <p:spPr bwMode="auto">
          <a:xfrm>
            <a:off x="7772400" y="1447800"/>
            <a:ext cx="904875" cy="1362075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0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w 21600"/>
              <a:gd name="T17" fmla="*/ 2147483646 h 21600"/>
              <a:gd name="T18" fmla="*/ 0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362200" y="1600200"/>
            <a:ext cx="476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GET /protected/index.html HTTP/1.1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2438400" y="2133600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981200" y="2819400"/>
            <a:ext cx="5610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HTTP/1.1   401 Unauthorized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WWW-Authenticate: Basic realm=“Private”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524000" y="365760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2286000" y="4267200"/>
            <a:ext cx="476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GET /protected/index.html HTTP/1.1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Authorization: Basic JAadf0987awe</a:t>
            </a: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447800" y="510540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Document"/>
          <p:cNvSpPr>
            <a:spLocks noChangeAspect="1" noEditPoints="1" noChangeArrowheads="1"/>
          </p:cNvSpPr>
          <p:nvPr/>
        </p:nvSpPr>
        <p:spPr bwMode="auto">
          <a:xfrm>
            <a:off x="4495800" y="5715000"/>
            <a:ext cx="338138" cy="452438"/>
          </a:xfrm>
          <a:custGeom>
            <a:avLst/>
            <a:gdLst>
              <a:gd name="T0" fmla="*/ 41267880 w 21600"/>
              <a:gd name="T1" fmla="*/ 198798157 h 21600"/>
              <a:gd name="T2" fmla="*/ 326178 w 21600"/>
              <a:gd name="T3" fmla="*/ 99702254 h 21600"/>
              <a:gd name="T4" fmla="*/ 41267880 w 21600"/>
              <a:gd name="T5" fmla="*/ 744554 h 21600"/>
              <a:gd name="T6" fmla="*/ 83272196 w 21600"/>
              <a:gd name="T7" fmla="*/ 97891999 h 21600"/>
              <a:gd name="T8" fmla="*/ 41267880 w 21600"/>
              <a:gd name="T9" fmla="*/ 198798157 h 21600"/>
              <a:gd name="T10" fmla="*/ 0 w 21600"/>
              <a:gd name="T11" fmla="*/ 0 h 21600"/>
              <a:gd name="T12" fmla="*/ 82865632 w 21600"/>
              <a:gd name="T13" fmla="*/ 0 h 21600"/>
              <a:gd name="T14" fmla="*/ 82865632 w 21600"/>
              <a:gd name="T15" fmla="*/ 19850421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1600200" y="632460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152400" y="3810000"/>
            <a:ext cx="1646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Display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Login panel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utoUpdateAnimBg="0"/>
      <p:bldP spid="47112" grpId="0" animBg="1"/>
      <p:bldP spid="47113" grpId="0" autoUpdateAnimBg="0"/>
      <p:bldP spid="47115" grpId="0" animBg="1"/>
      <p:bldP spid="47116" grpId="0" autoUpdateAnimBg="0"/>
      <p:bldP spid="47117" grpId="0" animBg="1"/>
      <p:bldP spid="47118" grpId="0" animBg="1"/>
      <p:bldP spid="47119" grpId="0" animBg="1"/>
      <p:bldP spid="471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68400"/>
          </a:xfrm>
        </p:spPr>
        <p:txBody>
          <a:bodyPr/>
          <a:lstStyle/>
          <a:p>
            <a:r>
              <a:rPr lang="en-US" altLang="en-US" sz="3600"/>
              <a:t>Problems with Basic Authentication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/>
              <a:t>Passwords are easy to intercept</a:t>
            </a:r>
          </a:p>
          <a:p>
            <a:r>
              <a:rPr lang="en-US" altLang="en-US"/>
              <a:t>Repeated Exposure: Password sent with every request</a:t>
            </a:r>
          </a:p>
          <a:p>
            <a:r>
              <a:rPr lang="en-US" altLang="en-US"/>
              <a:t>Passwords are trivial to decode (not encrypted, just Base64 encoded)</a:t>
            </a:r>
          </a:p>
          <a:p>
            <a:r>
              <a:rPr lang="en-US" altLang="en-US"/>
              <a:t>Insecure storage (password cached by browser)</a:t>
            </a:r>
          </a:p>
          <a:p>
            <a:r>
              <a:rPr lang="en-US" altLang="en-US"/>
              <a:t>No logout function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68400"/>
          </a:xfrm>
        </p:spPr>
        <p:txBody>
          <a:bodyPr/>
          <a:lstStyle/>
          <a:p>
            <a:r>
              <a:rPr lang="en-US" altLang="en-US" sz="3600" dirty="0" smtClean="0"/>
              <a:t>Digest Access Authentication</a:t>
            </a:r>
            <a:endParaRPr lang="en-US" altLang="en-US" sz="3600" dirty="0"/>
          </a:p>
        </p:txBody>
      </p:sp>
      <p:pic>
        <p:nvPicPr>
          <p:cNvPr id="23554" name="Picture 1027" descr="disney_alice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1196975" cy="1428750"/>
          </a:xfrm>
          <a:noFill/>
        </p:spPr>
      </p:pic>
      <p:sp>
        <p:nvSpPr>
          <p:cNvPr id="23555" name="tower"/>
          <p:cNvSpPr>
            <a:spLocks noEditPoints="1" noChangeArrowheads="1"/>
          </p:cNvSpPr>
          <p:nvPr/>
        </p:nvSpPr>
        <p:spPr bwMode="auto">
          <a:xfrm>
            <a:off x="7772400" y="1447800"/>
            <a:ext cx="904875" cy="1362075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0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w 21600"/>
              <a:gd name="T17" fmla="*/ 2147483646 h 21600"/>
              <a:gd name="T18" fmla="*/ 0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Text Box 1029"/>
          <p:cNvSpPr txBox="1">
            <a:spLocks noChangeArrowheads="1"/>
          </p:cNvSpPr>
          <p:nvPr/>
        </p:nvSpPr>
        <p:spPr bwMode="auto">
          <a:xfrm>
            <a:off x="2362200" y="1600200"/>
            <a:ext cx="476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GET /protected/index.html HTTP/1.1</a:t>
            </a:r>
          </a:p>
        </p:txBody>
      </p:sp>
      <p:sp>
        <p:nvSpPr>
          <p:cNvPr id="50182" name="Line 1030"/>
          <p:cNvSpPr>
            <a:spLocks noChangeShapeType="1"/>
          </p:cNvSpPr>
          <p:nvPr/>
        </p:nvSpPr>
        <p:spPr bwMode="auto">
          <a:xfrm>
            <a:off x="2438400" y="2133600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Text Box 1031"/>
          <p:cNvSpPr txBox="1">
            <a:spLocks noChangeArrowheads="1"/>
          </p:cNvSpPr>
          <p:nvPr/>
        </p:nvSpPr>
        <p:spPr bwMode="auto">
          <a:xfrm>
            <a:off x="1905000" y="2438400"/>
            <a:ext cx="57292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HTTP/1.1   401 Unauthorized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WWW-Authenticate: Digest realm=“Private”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nonce=“897sgkjhsadAdsiu”</a:t>
            </a:r>
          </a:p>
        </p:txBody>
      </p:sp>
      <p:sp>
        <p:nvSpPr>
          <p:cNvPr id="50184" name="Line 1032"/>
          <p:cNvSpPr>
            <a:spLocks noChangeShapeType="1"/>
          </p:cNvSpPr>
          <p:nvPr/>
        </p:nvSpPr>
        <p:spPr bwMode="auto">
          <a:xfrm>
            <a:off x="1524000" y="365760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Text Box 1033"/>
          <p:cNvSpPr txBox="1">
            <a:spLocks noChangeArrowheads="1"/>
          </p:cNvSpPr>
          <p:nvPr/>
        </p:nvSpPr>
        <p:spPr bwMode="auto">
          <a:xfrm>
            <a:off x="2209800" y="3886200"/>
            <a:ext cx="5676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GET /protected/index.html HTTP/1.1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Authorization: Digest username=“Alice”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realm=“Private” nonce=“897sgkjhsadAdsiu”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response=“5ijasd9734kuyasds0g”</a:t>
            </a:r>
          </a:p>
        </p:txBody>
      </p:sp>
      <p:sp>
        <p:nvSpPr>
          <p:cNvPr id="50186" name="Line 1034"/>
          <p:cNvSpPr>
            <a:spLocks noChangeShapeType="1"/>
          </p:cNvSpPr>
          <p:nvPr/>
        </p:nvSpPr>
        <p:spPr bwMode="auto">
          <a:xfrm>
            <a:off x="1524000" y="556260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Document"/>
          <p:cNvSpPr>
            <a:spLocks noChangeAspect="1" noEditPoints="1" noChangeArrowheads="1"/>
          </p:cNvSpPr>
          <p:nvPr/>
        </p:nvSpPr>
        <p:spPr bwMode="auto">
          <a:xfrm>
            <a:off x="4495800" y="5715000"/>
            <a:ext cx="338138" cy="452438"/>
          </a:xfrm>
          <a:custGeom>
            <a:avLst/>
            <a:gdLst>
              <a:gd name="T0" fmla="*/ 41267880 w 21600"/>
              <a:gd name="T1" fmla="*/ 198798157 h 21600"/>
              <a:gd name="T2" fmla="*/ 326178 w 21600"/>
              <a:gd name="T3" fmla="*/ 99702254 h 21600"/>
              <a:gd name="T4" fmla="*/ 41267880 w 21600"/>
              <a:gd name="T5" fmla="*/ 744554 h 21600"/>
              <a:gd name="T6" fmla="*/ 83272196 w 21600"/>
              <a:gd name="T7" fmla="*/ 97891999 h 21600"/>
              <a:gd name="T8" fmla="*/ 41267880 w 21600"/>
              <a:gd name="T9" fmla="*/ 198798157 h 21600"/>
              <a:gd name="T10" fmla="*/ 0 w 21600"/>
              <a:gd name="T11" fmla="*/ 0 h 21600"/>
              <a:gd name="T12" fmla="*/ 82865632 w 21600"/>
              <a:gd name="T13" fmla="*/ 0 h 21600"/>
              <a:gd name="T14" fmla="*/ 82865632 w 21600"/>
              <a:gd name="T15" fmla="*/ 19850421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0188" name="Line 1036"/>
          <p:cNvSpPr>
            <a:spLocks noChangeShapeType="1"/>
          </p:cNvSpPr>
          <p:nvPr/>
        </p:nvSpPr>
        <p:spPr bwMode="auto">
          <a:xfrm>
            <a:off x="1600200" y="632460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Text Box 1037"/>
          <p:cNvSpPr txBox="1">
            <a:spLocks noChangeArrowheads="1"/>
          </p:cNvSpPr>
          <p:nvPr/>
        </p:nvSpPr>
        <p:spPr bwMode="auto">
          <a:xfrm>
            <a:off x="152400" y="3810000"/>
            <a:ext cx="1646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Display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Login panel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182" grpId="0" animBg="1"/>
      <p:bldP spid="50183" grpId="0" autoUpdateAnimBg="0"/>
      <p:bldP spid="50184" grpId="0" animBg="1"/>
      <p:bldP spid="50185" grpId="0" autoUpdateAnimBg="0"/>
      <p:bldP spid="50186" grpId="0" animBg="1"/>
      <p:bldP spid="50187" grpId="0" animBg="1"/>
      <p:bldP spid="50188" grpId="0" animBg="1"/>
      <p:bldP spid="5018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35063"/>
          </a:xfrm>
        </p:spPr>
        <p:txBody>
          <a:bodyPr/>
          <a:lstStyle/>
          <a:p>
            <a:r>
              <a:rPr lang="en-US" altLang="en-US" sz="3600"/>
              <a:t>Challenge and Response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/>
              <a:t>Challenge (nonce): any changing string</a:t>
            </a:r>
          </a:p>
          <a:p>
            <a:pPr lvl="1"/>
            <a:r>
              <a:rPr lang="en-US" altLang="en-US"/>
              <a:t>e.g. MD5(IP address:timestamp:server secret)</a:t>
            </a:r>
          </a:p>
          <a:p>
            <a:r>
              <a:rPr lang="en-US" altLang="en-US"/>
              <a:t>Response: challenge hashed with the user’s name &amp; password and URL of requested page</a:t>
            </a:r>
          </a:p>
          <a:p>
            <a:pPr lvl="1"/>
            <a:r>
              <a:rPr lang="en-US" altLang="en-US"/>
              <a:t>MD5(MD5(name:realm:password):nonce:MD5 (request))</a:t>
            </a:r>
          </a:p>
          <a:p>
            <a:r>
              <a:rPr lang="en-US" altLang="en-US"/>
              <a:t>Server-specific implementation options</a:t>
            </a:r>
          </a:p>
          <a:p>
            <a:pPr lvl="1"/>
            <a:r>
              <a:rPr lang="en-US" altLang="en-US"/>
              <a:t>One time nonce</a:t>
            </a:r>
          </a:p>
          <a:p>
            <a:pPr lvl="1"/>
            <a:r>
              <a:rPr lang="en-US" altLang="en-US"/>
              <a:t>Time-stamped nonce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Web authentication – credentials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latin typeface="Arial" charset="0"/>
                <a:ea typeface="ＭＳ Ｐゴシック" charset="0"/>
                <a:cs typeface="ＭＳ Ｐゴシック" charset="0"/>
              </a:rPr>
              <a:t>Do not include credentials in hidden fields, headers, cookies (or code!)</a:t>
            </a:r>
          </a:p>
          <a:p>
            <a:endParaRPr lang="en-GB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GB" sz="2400" dirty="0">
                <a:latin typeface="Arial" charset="0"/>
                <a:ea typeface="ＭＳ Ｐゴシック" charset="0"/>
                <a:cs typeface="ＭＳ Ｐゴシック" charset="0"/>
              </a:rPr>
              <a:t>Passwords/credentials should be stored securely in a centralised </a:t>
            </a:r>
            <a:r>
              <a:rPr lang="en-GB" sz="2400" dirty="0" smtClean="0">
                <a:latin typeface="Arial" charset="0"/>
                <a:ea typeface="ＭＳ Ｐゴシック" charset="0"/>
                <a:cs typeface="ＭＳ Ｐゴシック" charset="0"/>
              </a:rPr>
              <a:t>location</a:t>
            </a:r>
          </a:p>
          <a:p>
            <a:pPr lvl="1">
              <a:spcAft>
                <a:spcPts val="600"/>
              </a:spcAft>
            </a:pPr>
            <a:r>
              <a:rPr lang="en-GB" sz="2000" dirty="0" smtClean="0">
                <a:latin typeface="Arial" charset="0"/>
                <a:ea typeface="ＭＳ Ｐゴシック" charset="0"/>
                <a:cs typeface="ＭＳ Ｐゴシック" charset="0"/>
              </a:rPr>
              <a:t>Should only be readable by suitably privileged users</a:t>
            </a:r>
            <a:endParaRPr lang="en-GB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GB" sz="2400" dirty="0">
                <a:latin typeface="Arial" charset="0"/>
                <a:ea typeface="ＭＳ Ｐゴシック" charset="0"/>
                <a:cs typeface="ＭＳ Ｐゴシック" charset="0"/>
              </a:rPr>
              <a:t>Passwords should be “salted” and hashed</a:t>
            </a:r>
          </a:p>
          <a:p>
            <a:pPr lvl="1"/>
            <a:r>
              <a:rPr lang="en-GB" sz="2000" dirty="0">
                <a:latin typeface="Arial" charset="0"/>
                <a:ea typeface="ＭＳ Ｐゴシック" charset="0"/>
              </a:rPr>
              <a:t>Salting involves appending random bits to each password</a:t>
            </a:r>
          </a:p>
          <a:p>
            <a:pPr lvl="1"/>
            <a:r>
              <a:rPr lang="en-GB" sz="2000" dirty="0">
                <a:latin typeface="Arial" charset="0"/>
                <a:ea typeface="ＭＳ Ｐゴシック" charset="0"/>
              </a:rPr>
              <a:t>Salted password is then hashed (i.e. one-way encrypted) for storage</a:t>
            </a:r>
          </a:p>
          <a:p>
            <a:pPr lvl="1"/>
            <a:r>
              <a:rPr lang="en-GB" sz="2000" dirty="0">
                <a:latin typeface="Arial" charset="0"/>
                <a:ea typeface="ＭＳ Ｐゴシック" charset="0"/>
              </a:rPr>
              <a:t>Objective is to store something derived from the password that allows an entered candidate password to be checked …</a:t>
            </a:r>
          </a:p>
          <a:p>
            <a:pPr lvl="1"/>
            <a:r>
              <a:rPr lang="en-GB" sz="2000" dirty="0">
                <a:latin typeface="Arial" charset="0"/>
                <a:ea typeface="ＭＳ Ｐゴシック" charset="0"/>
              </a:rPr>
              <a:t>… but such that the password cannot be retrieved (by </a:t>
            </a:r>
            <a:r>
              <a:rPr lang="en-GB" sz="2000" i="1" dirty="0">
                <a:latin typeface="Arial" charset="0"/>
                <a:ea typeface="ＭＳ Ｐゴシック" charset="0"/>
              </a:rPr>
              <a:t>anybody</a:t>
            </a:r>
            <a:r>
              <a:rPr lang="en-GB" sz="2000" dirty="0">
                <a:latin typeface="Arial" charset="0"/>
                <a:ea typeface="ＭＳ Ｐゴシック" charset="0"/>
              </a:rPr>
              <a:t>, even an administrator)</a:t>
            </a:r>
          </a:p>
          <a:p>
            <a:pPr lvl="1"/>
            <a:endParaRPr lang="en-GB" sz="2000" dirty="0">
              <a:latin typeface="Arial" charset="0"/>
              <a:ea typeface="ＭＳ Ｐゴシック" charset="0"/>
            </a:endParaRPr>
          </a:p>
          <a:p>
            <a:endParaRPr lang="en-GB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71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50938"/>
          </a:xfrm>
        </p:spPr>
        <p:txBody>
          <a:bodyPr/>
          <a:lstStyle/>
          <a:p>
            <a:r>
              <a:rPr lang="en-US" altLang="en-US" sz="3600"/>
              <a:t>Digest Advantages over Basic Auth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1138"/>
            <a:ext cx="7772400" cy="4648200"/>
          </a:xfrm>
        </p:spPr>
        <p:txBody>
          <a:bodyPr/>
          <a:lstStyle/>
          <a:p>
            <a:r>
              <a:rPr lang="en-US" altLang="en-US"/>
              <a:t>Can’t replay the client/server handshake because nonce changes each time</a:t>
            </a:r>
          </a:p>
          <a:p>
            <a:r>
              <a:rPr lang="en-US" altLang="en-US"/>
              <a:t>An intercepted response is valid only for a single web page because the response has the request hashed.</a:t>
            </a:r>
          </a:p>
          <a:p>
            <a:endParaRPr lang="en-US" altLang="en-US"/>
          </a:p>
          <a:p>
            <a:r>
              <a:rPr lang="en-US" altLang="en-US"/>
              <a:t>… still inherently insecure though!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626FBBFC-2422-3640-B7E3-37A5D754D1B7}" type="slidenum">
              <a:rPr lang="en-US" sz="1200" b="0">
                <a:latin typeface="Arial" charset="0"/>
              </a:rPr>
              <a:pPr/>
              <a:t>3</a:t>
            </a:fld>
            <a:endParaRPr lang="en-US" sz="1200" b="0">
              <a:latin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Loading a new password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508000" y="5930900"/>
            <a:ext cx="81422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</a:pPr>
            <a:r>
              <a:rPr lang="en-US" sz="2000" b="0">
                <a:solidFill>
                  <a:srgbClr val="006600"/>
                </a:solidFill>
                <a:latin typeface="Arial (Body)" charset="0"/>
                <a:cs typeface="Arial (Body)" charset="0"/>
              </a:rPr>
              <a:t>New line in password file contains user id, salt, and output of (slow) hash function</a:t>
            </a:r>
          </a:p>
        </p:txBody>
      </p:sp>
      <p:pic>
        <p:nvPicPr>
          <p:cNvPr id="45060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8550" y="1168400"/>
            <a:ext cx="6451600" cy="4521200"/>
          </a:xfrm>
        </p:spPr>
      </p:pic>
    </p:spTree>
    <p:extLst>
      <p:ext uri="{BB962C8B-B14F-4D97-AF65-F5344CB8AC3E}">
        <p14:creationId xmlns:p14="http://schemas.microsoft.com/office/powerpoint/2010/main" val="341648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E531FF-5770-DA4B-9B4C-FC4CAE8FB0DC}" type="slidenum">
              <a:rPr lang="en-US" altLang="en-US" sz="120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Verifying a password</a:t>
            </a:r>
            <a:endParaRPr lang="en-AU" altLang="en-US"/>
          </a:p>
        </p:txBody>
      </p:sp>
      <p:pic>
        <p:nvPicPr>
          <p:cNvPr id="64515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850" y="1270000"/>
            <a:ext cx="7289800" cy="47752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435B4A2C-D866-064C-B6A3-6B9A1C7452AC}" type="slidenum">
              <a:rPr lang="en-US" sz="1200" b="0">
                <a:latin typeface="Arial" charset="0"/>
              </a:rPr>
              <a:pPr/>
              <a:t>5</a:t>
            </a:fld>
            <a:endParaRPr lang="en-US" sz="1200" b="0">
              <a:latin typeface="Arial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Purpose of “salt”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47800"/>
            <a:ext cx="8039100" cy="5051425"/>
          </a:xfrm>
        </p:spPr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The salt serves several purposes:</a:t>
            </a:r>
          </a:p>
          <a:p>
            <a:pPr lvl="1">
              <a:spcBef>
                <a:spcPts val="1175"/>
              </a:spcBef>
            </a:pPr>
            <a:r>
              <a:rPr lang="en-GB">
                <a:latin typeface="Arial" charset="0"/>
                <a:ea typeface="ＭＳ Ｐゴシック" charset="0"/>
              </a:rPr>
              <a:t>Frustrates dictionary attacks. </a:t>
            </a:r>
          </a:p>
          <a:p>
            <a:pPr lvl="1">
              <a:spcBef>
                <a:spcPts val="1175"/>
              </a:spcBef>
            </a:pPr>
            <a:r>
              <a:rPr lang="en-GB">
                <a:latin typeface="Arial" charset="0"/>
                <a:ea typeface="ＭＳ Ｐゴシック" charset="0"/>
              </a:rPr>
              <a:t>Makes reverse lookup of hash value more difficult</a:t>
            </a:r>
          </a:p>
          <a:p>
            <a:pPr lvl="2">
              <a:spcBef>
                <a:spcPts val="575"/>
              </a:spcBef>
            </a:pPr>
            <a:r>
              <a:rPr lang="en-GB">
                <a:latin typeface="Arial" charset="0"/>
                <a:ea typeface="ヒラギノ角ゴ Pro W3" charset="0"/>
                <a:cs typeface="ヒラギノ角ゴ Pro W3" charset="0"/>
              </a:rPr>
              <a:t>e.g. using a search engine or </a:t>
            </a:r>
            <a:r>
              <a:rPr lang="en-GB" i="1">
                <a:latin typeface="Arial" charset="0"/>
                <a:ea typeface="ヒラギノ角ゴ Pro W3" charset="0"/>
                <a:cs typeface="ヒラギノ角ゴ Pro W3" charset="0"/>
              </a:rPr>
              <a:t>rainbow tables</a:t>
            </a:r>
          </a:p>
          <a:p>
            <a:pPr lvl="1">
              <a:spcBef>
                <a:spcPts val="1175"/>
              </a:spcBef>
            </a:pPr>
            <a:r>
              <a:rPr lang="en-GB">
                <a:latin typeface="Arial" charset="0"/>
                <a:ea typeface="ＭＳ Ｐゴシック" charset="0"/>
              </a:rPr>
              <a:t>Prevents duplicate passwords appearing as duplicates in password file</a:t>
            </a:r>
          </a:p>
          <a:p>
            <a:pPr lvl="1">
              <a:spcBef>
                <a:spcPts val="1175"/>
              </a:spcBef>
            </a:pPr>
            <a:r>
              <a:rPr lang="en-GB">
                <a:latin typeface="Arial" charset="0"/>
                <a:ea typeface="ＭＳ Ｐゴシック" charset="0"/>
              </a:rPr>
              <a:t>Protects users where same password is reused on different systems/sites.</a:t>
            </a:r>
          </a:p>
        </p:txBody>
      </p:sp>
    </p:spTree>
    <p:extLst>
      <p:ext uri="{BB962C8B-B14F-4D97-AF65-F5344CB8AC3E}">
        <p14:creationId xmlns:p14="http://schemas.microsoft.com/office/powerpoint/2010/main" val="179622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2C8611-63E3-0640-81E2-533B1CE68DA2}" type="slidenum">
              <a:rPr lang="en-US" altLang="en-US" sz="120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Password hashing &amp; salting in practice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447800"/>
            <a:ext cx="8448675" cy="5051425"/>
          </a:xfrm>
        </p:spPr>
        <p:txBody>
          <a:bodyPr/>
          <a:lstStyle/>
          <a:p>
            <a:pPr>
              <a:defRPr/>
            </a:pPr>
            <a:r>
              <a:rPr lang="sv-SE" altLang="en-US" dirty="0" smtClean="0"/>
              <a:t>The </a:t>
            </a:r>
            <a:r>
              <a:rPr lang="sv-SE" altLang="en-US" b="1" i="1" dirty="0" err="1" smtClean="0"/>
              <a:t>bcrypt</a:t>
            </a:r>
            <a:r>
              <a:rPr lang="sv-SE" altLang="en-US" b="1" i="1" dirty="0" smtClean="0"/>
              <a:t> </a:t>
            </a:r>
            <a:r>
              <a:rPr lang="sv-SE" altLang="en-US" dirty="0" err="1" smtClean="0"/>
              <a:t>module</a:t>
            </a:r>
            <a:r>
              <a:rPr lang="sv-SE" altLang="en-US" dirty="0" smtClean="0"/>
              <a:t> makes it </a:t>
            </a:r>
            <a:r>
              <a:rPr lang="sv-SE" altLang="en-US" dirty="0" err="1" smtClean="0"/>
              <a:t>fairly</a:t>
            </a:r>
            <a:r>
              <a:rPr lang="sv-SE" altLang="en-US" dirty="0" smtClean="0"/>
              <a:t> straightforward</a:t>
            </a:r>
            <a:endParaRPr lang="sv-SE" altLang="en-US" dirty="0"/>
          </a:p>
          <a:p>
            <a:pPr lvl="1">
              <a:spcBef>
                <a:spcPts val="700"/>
              </a:spcBef>
              <a:spcAft>
                <a:spcPts val="500"/>
              </a:spcAft>
              <a:defRPr/>
            </a:pPr>
            <a:r>
              <a:rPr lang="sv-SE" altLang="en-US" dirty="0" smtClean="0"/>
              <a:t>To </a:t>
            </a:r>
            <a:r>
              <a:rPr lang="sv-SE" altLang="en-US" dirty="0" err="1" smtClean="0"/>
              <a:t>create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password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hash</a:t>
            </a:r>
            <a:r>
              <a:rPr lang="sv-SE" altLang="en-US" dirty="0" smtClean="0"/>
              <a:t>:</a:t>
            </a:r>
          </a:p>
          <a:p>
            <a:pPr marL="676275" indent="0">
              <a:buFont typeface="Times New Roman" charset="0"/>
              <a:buNone/>
              <a:defRPr/>
            </a:pPr>
            <a:r>
              <a:rPr lang="sv-SE" sz="1400" b="1" dirty="0" err="1" smtClean="0">
                <a:latin typeface="Menlo" charset="0"/>
                <a:ea typeface="Menlo" charset="0"/>
                <a:cs typeface="Menlo" charset="0"/>
              </a:rPr>
              <a:t>bcrypt.hash</a:t>
            </a:r>
            <a:r>
              <a:rPr lang="sv-SE" sz="1400" b="1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sv-SE" sz="1400" b="1" dirty="0" err="1" smtClean="0">
                <a:latin typeface="Menlo" charset="0"/>
                <a:ea typeface="Menlo" charset="0"/>
                <a:cs typeface="Menlo" charset="0"/>
              </a:rPr>
              <a:t>plaintextPassword</a:t>
            </a: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, </a:t>
            </a:r>
            <a:r>
              <a:rPr lang="sv-SE" sz="1400" b="1" dirty="0" err="1">
                <a:latin typeface="Menlo" charset="0"/>
                <a:ea typeface="Menlo" charset="0"/>
                <a:cs typeface="Menlo" charset="0"/>
              </a:rPr>
              <a:t>saltRounds</a:t>
            </a: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, </a:t>
            </a:r>
            <a:r>
              <a:rPr lang="sv-SE" sz="1400" b="1" dirty="0" err="1"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sv-SE" sz="1400" b="1" dirty="0" err="1">
                <a:latin typeface="Menlo" charset="0"/>
                <a:ea typeface="Menlo" charset="0"/>
                <a:cs typeface="Menlo" charset="0"/>
              </a:rPr>
              <a:t>err</a:t>
            </a: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, </a:t>
            </a:r>
            <a:r>
              <a:rPr lang="sv-SE" sz="1400" b="1" dirty="0" err="1">
                <a:latin typeface="Menlo" charset="0"/>
                <a:ea typeface="Menlo" charset="0"/>
                <a:cs typeface="Menlo" charset="0"/>
              </a:rPr>
              <a:t>hash</a:t>
            </a: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) {</a:t>
            </a:r>
          </a:p>
          <a:p>
            <a:pPr marL="676275" indent="0">
              <a:buFont typeface="Times New Roman" charset="0"/>
              <a:buNone/>
              <a:defRPr/>
            </a:pPr>
            <a:r>
              <a:rPr lang="sv-SE" sz="1400" b="1" i="1" dirty="0">
                <a:latin typeface="Menlo" charset="0"/>
                <a:ea typeface="Menlo" charset="0"/>
                <a:cs typeface="Menlo" charset="0"/>
              </a:rPr>
              <a:t>  // </a:t>
            </a:r>
            <a:r>
              <a:rPr lang="sv-SE" sz="1400" i="1" dirty="0">
                <a:latin typeface="Menlo" charset="0"/>
                <a:ea typeface="Menlo" charset="0"/>
                <a:cs typeface="Menlo" charset="0"/>
              </a:rPr>
              <a:t>Store </a:t>
            </a:r>
            <a:r>
              <a:rPr lang="sv-SE" sz="1400" i="1" dirty="0" err="1">
                <a:latin typeface="Menlo" charset="0"/>
                <a:ea typeface="Menlo" charset="0"/>
                <a:cs typeface="Menlo" charset="0"/>
              </a:rPr>
              <a:t>hash</a:t>
            </a:r>
            <a:r>
              <a:rPr lang="sv-SE" sz="1400" i="1" dirty="0">
                <a:latin typeface="Menlo" charset="0"/>
                <a:ea typeface="Menlo" charset="0"/>
                <a:cs typeface="Menlo" charset="0"/>
              </a:rPr>
              <a:t> in </a:t>
            </a:r>
            <a:r>
              <a:rPr lang="sv-SE" sz="1400" i="1" dirty="0" err="1">
                <a:latin typeface="Menlo" charset="0"/>
                <a:ea typeface="Menlo" charset="0"/>
                <a:cs typeface="Menlo" charset="0"/>
              </a:rPr>
              <a:t>your</a:t>
            </a:r>
            <a:r>
              <a:rPr lang="sv-SE" sz="1400" i="1" dirty="0">
                <a:latin typeface="Menlo" charset="0"/>
                <a:ea typeface="Menlo" charset="0"/>
                <a:cs typeface="Menlo" charset="0"/>
              </a:rPr>
              <a:t> </a:t>
            </a:r>
            <a:r>
              <a:rPr lang="sv-SE" sz="1400" i="1" dirty="0" err="1">
                <a:latin typeface="Menlo" charset="0"/>
                <a:ea typeface="Menlo" charset="0"/>
                <a:cs typeface="Menlo" charset="0"/>
              </a:rPr>
              <a:t>password</a:t>
            </a:r>
            <a:r>
              <a:rPr lang="sv-SE" sz="1400" i="1" dirty="0">
                <a:latin typeface="Menlo" charset="0"/>
                <a:ea typeface="Menlo" charset="0"/>
                <a:cs typeface="Menlo" charset="0"/>
              </a:rPr>
              <a:t> DB.</a:t>
            </a:r>
            <a:r>
              <a:rPr lang="sv-SE" sz="1400" b="1" i="1" dirty="0">
                <a:latin typeface="Menlo" charset="0"/>
                <a:ea typeface="Menlo" charset="0"/>
                <a:cs typeface="Menlo" charset="0"/>
              </a:rPr>
              <a:t> </a:t>
            </a:r>
            <a:endParaRPr lang="sv-SE" sz="1400" b="1" dirty="0">
              <a:latin typeface="Menlo" charset="0"/>
              <a:ea typeface="Menlo" charset="0"/>
              <a:cs typeface="Menlo" charset="0"/>
            </a:endParaRPr>
          </a:p>
          <a:p>
            <a:pPr marL="676275" indent="0">
              <a:buFont typeface="Times New Roman" charset="0"/>
              <a:buNone/>
              <a:defRPr/>
            </a:pPr>
            <a:r>
              <a:rPr lang="sv-SE" sz="1400" b="1" dirty="0" smtClean="0">
                <a:latin typeface="Menlo" charset="0"/>
                <a:ea typeface="Menlo" charset="0"/>
                <a:cs typeface="Menlo" charset="0"/>
              </a:rPr>
              <a:t>});</a:t>
            </a:r>
            <a:endParaRPr lang="sv-SE" sz="1400" b="1" dirty="0">
              <a:latin typeface="Menlo" charset="0"/>
              <a:ea typeface="Menlo" charset="0"/>
              <a:cs typeface="Menlo" charset="0"/>
            </a:endParaRPr>
          </a:p>
          <a:p>
            <a:pPr lvl="1">
              <a:spcBef>
                <a:spcPts val="700"/>
              </a:spcBef>
              <a:spcAft>
                <a:spcPts val="500"/>
              </a:spcAft>
              <a:defRPr/>
            </a:pPr>
            <a:r>
              <a:rPr lang="sv-SE" altLang="en-US" dirty="0"/>
              <a:t>To check </a:t>
            </a:r>
            <a:r>
              <a:rPr lang="sv-SE" altLang="en-US" dirty="0" err="1"/>
              <a:t>entered</a:t>
            </a:r>
            <a:r>
              <a:rPr lang="sv-SE" altLang="en-US" dirty="0"/>
              <a:t> </a:t>
            </a:r>
            <a:r>
              <a:rPr lang="sv-SE" altLang="en-US" dirty="0" err="1"/>
              <a:t>password</a:t>
            </a:r>
            <a:r>
              <a:rPr lang="sv-SE" altLang="en-US" dirty="0"/>
              <a:t>:</a:t>
            </a:r>
          </a:p>
          <a:p>
            <a:pPr marL="676275" indent="0">
              <a:buFont typeface="Times New Roman" charset="0"/>
              <a:buNone/>
              <a:defRPr/>
            </a:pPr>
            <a:r>
              <a:rPr lang="sv-SE" sz="1400" b="1" dirty="0" err="1" smtClean="0">
                <a:latin typeface="Menlo" charset="0"/>
                <a:ea typeface="Menlo" charset="0"/>
                <a:cs typeface="Menlo" charset="0"/>
              </a:rPr>
              <a:t>bcrypt.compare</a:t>
            </a:r>
            <a:r>
              <a:rPr lang="sv-SE" sz="1400" b="1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sv-SE" sz="1400" b="1" dirty="0" err="1" smtClean="0">
                <a:latin typeface="Menlo" charset="0"/>
                <a:ea typeface="Menlo" charset="0"/>
                <a:cs typeface="Menlo" charset="0"/>
              </a:rPr>
              <a:t>candidatePassword</a:t>
            </a: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, </a:t>
            </a:r>
            <a:r>
              <a:rPr lang="sv-SE" sz="1400" b="1" dirty="0" err="1">
                <a:latin typeface="Menlo" charset="0"/>
                <a:ea typeface="Menlo" charset="0"/>
                <a:cs typeface="Menlo" charset="0"/>
              </a:rPr>
              <a:t>hash</a:t>
            </a: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, </a:t>
            </a:r>
            <a:r>
              <a:rPr lang="sv-SE" sz="1400" b="1" dirty="0" err="1"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sv-SE" sz="1400" b="1" dirty="0" err="1">
                <a:latin typeface="Menlo" charset="0"/>
                <a:ea typeface="Menlo" charset="0"/>
                <a:cs typeface="Menlo" charset="0"/>
              </a:rPr>
              <a:t>err</a:t>
            </a: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, res) {</a:t>
            </a:r>
          </a:p>
          <a:p>
            <a:pPr marL="676275" indent="0">
              <a:buFont typeface="Times New Roman" charset="0"/>
              <a:buNone/>
              <a:defRPr/>
            </a:pP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    // </a:t>
            </a:r>
            <a:r>
              <a:rPr lang="sv-SE" sz="1400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lang="sv-SE" sz="1400" dirty="0">
                <a:latin typeface="Menlo" charset="0"/>
                <a:ea typeface="Menlo" charset="0"/>
                <a:cs typeface="Menlo" charset="0"/>
              </a:rPr>
              <a:t> </a:t>
            </a:r>
            <a:r>
              <a:rPr lang="sv-SE" sz="1400" dirty="0" smtClean="0">
                <a:latin typeface="Menlo" charset="0"/>
                <a:ea typeface="Menlo" charset="0"/>
                <a:cs typeface="Menlo" charset="0"/>
              </a:rPr>
              <a:t>is </a:t>
            </a:r>
            <a:r>
              <a:rPr lang="sv-SE" sz="1400" dirty="0" err="1" smtClean="0">
                <a:latin typeface="Menlo" charset="0"/>
                <a:ea typeface="Menlo" charset="0"/>
                <a:cs typeface="Menlo" charset="0"/>
              </a:rPr>
              <a:t>true</a:t>
            </a:r>
            <a:r>
              <a:rPr lang="sv-SE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sv-SE" sz="1400" dirty="0" err="1" smtClean="0">
                <a:latin typeface="Menlo" charset="0"/>
                <a:ea typeface="Menlo" charset="0"/>
                <a:cs typeface="Menlo" charset="0"/>
              </a:rPr>
              <a:t>if</a:t>
            </a:r>
            <a:r>
              <a:rPr lang="sv-SE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sv-SE" sz="1400" dirty="0" err="1" smtClean="0">
                <a:latin typeface="Menlo" charset="0"/>
                <a:ea typeface="Menlo" charset="0"/>
                <a:cs typeface="Menlo" charset="0"/>
              </a:rPr>
              <a:t>password</a:t>
            </a:r>
            <a:r>
              <a:rPr lang="sv-SE" sz="1400" dirty="0" smtClean="0">
                <a:latin typeface="Menlo" charset="0"/>
                <a:ea typeface="Menlo" charset="0"/>
                <a:cs typeface="Menlo" charset="0"/>
              </a:rPr>
              <a:t> is </a:t>
            </a:r>
            <a:r>
              <a:rPr lang="sv-SE" sz="1400" dirty="0" err="1" smtClean="0">
                <a:latin typeface="Menlo" charset="0"/>
                <a:ea typeface="Menlo" charset="0"/>
                <a:cs typeface="Menlo" charset="0"/>
              </a:rPr>
              <a:t>correct</a:t>
            </a:r>
            <a:endParaRPr lang="sv-SE" sz="1400" dirty="0">
              <a:latin typeface="Menlo" charset="0"/>
              <a:ea typeface="Menlo" charset="0"/>
              <a:cs typeface="Menlo" charset="0"/>
            </a:endParaRPr>
          </a:p>
          <a:p>
            <a:pPr marL="676275" indent="0">
              <a:buFont typeface="Times New Roman" charset="0"/>
              <a:buNone/>
              <a:defRPr/>
            </a:pPr>
            <a:r>
              <a:rPr lang="sv-SE" sz="1400" b="1" dirty="0">
                <a:latin typeface="Menlo" charset="0"/>
                <a:ea typeface="Menlo" charset="0"/>
                <a:cs typeface="Menlo" charset="0"/>
              </a:rPr>
              <a:t>});</a:t>
            </a:r>
          </a:p>
          <a:p>
            <a:pPr lvl="1">
              <a:defRPr/>
            </a:pPr>
            <a:endParaRPr lang="sv-SE" altLang="en-US" dirty="0" smtClean="0"/>
          </a:p>
          <a:p>
            <a:pPr>
              <a:defRPr/>
            </a:pPr>
            <a:r>
              <a:rPr lang="sv-SE" altLang="en-US" dirty="0" err="1" smtClean="0"/>
              <a:t>Bcrypt</a:t>
            </a:r>
            <a:r>
              <a:rPr lang="sv-SE" altLang="en-US" dirty="0" smtClean="0"/>
              <a:t> is </a:t>
            </a:r>
            <a:r>
              <a:rPr lang="sv-SE" altLang="en-US" dirty="0" err="1" smtClean="0"/>
              <a:t>also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available</a:t>
            </a:r>
            <a:r>
              <a:rPr lang="sv-SE" altLang="en-US" dirty="0" smtClean="0"/>
              <a:t> for </a:t>
            </a:r>
            <a:r>
              <a:rPr lang="sv-SE" altLang="en-US" dirty="0" err="1" smtClean="0"/>
              <a:t>several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other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languages</a:t>
            </a:r>
            <a:r>
              <a:rPr lang="sv-SE" altLang="en-US" dirty="0" smtClean="0"/>
              <a:t> and </a:t>
            </a:r>
            <a:r>
              <a:rPr lang="sv-SE" altLang="en-US" dirty="0" err="1" smtClean="0"/>
              <a:t>frameworks</a:t>
            </a:r>
            <a:r>
              <a:rPr lang="sv-SE" altLang="en-US" dirty="0" smtClean="0"/>
              <a:t> – </a:t>
            </a:r>
            <a:r>
              <a:rPr lang="sv-SE" altLang="en-US" dirty="0" err="1" smtClean="0"/>
              <a:t>e.g</a:t>
            </a:r>
            <a:r>
              <a:rPr lang="sv-SE" altLang="en-US" dirty="0" smtClean="0"/>
              <a:t>. </a:t>
            </a:r>
            <a:r>
              <a:rPr lang="sv-SE" altLang="en-US" dirty="0" err="1" smtClean="0"/>
              <a:t>jBCrypt</a:t>
            </a:r>
            <a:r>
              <a:rPr lang="sv-SE" altLang="en-US" dirty="0" smtClean="0"/>
              <a:t> for Java</a:t>
            </a:r>
          </a:p>
          <a:p>
            <a:pPr lvl="1">
              <a:defRPr/>
            </a:pPr>
            <a:endParaRPr lang="sv-SE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>
            <a:extLst>
              <a:ext uri="{FF2B5EF4-FFF2-40B4-BE49-F238E27FC236}">
                <a16:creationId xmlns:a16="http://schemas.microsoft.com/office/drawing/2014/main" xmlns="" id="{5AB13641-5C04-44E0-9BB8-0C7E58F0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panose="02020603050405020304" pitchFamily="18" charset="0"/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1F63E8-87AC-40EA-BCE8-4C84E40F23C5}" type="slidenum">
              <a:rPr lang="en-US" altLang="en-US" sz="1200" smtClean="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5390CA3B-FA15-4813-9E1F-A29577907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Password strength</a:t>
            </a:r>
            <a:endParaRPr lang="en-AU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81F22636-1565-4B4C-B274-89F0481F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5241925"/>
          </a:xfrm>
        </p:spPr>
        <p:txBody>
          <a:bodyPr/>
          <a:lstStyle/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Need to enforce strong passwords</a:t>
            </a:r>
          </a:p>
          <a:p>
            <a:pPr lvl="1"/>
            <a:r>
              <a:rPr lang="en-US" altLang="en-US" sz="2000" dirty="0"/>
              <a:t>Should be resistant to brute force attacks</a:t>
            </a:r>
          </a:p>
          <a:p>
            <a:pPr lvl="2"/>
            <a:r>
              <a:rPr lang="en-GB" altLang="en-US" sz="1800" dirty="0" smtClean="0">
                <a:ea typeface="ＭＳ Ｐゴシック" panose="020B0600070205080204" pitchFamily="34" charset="-128"/>
              </a:rPr>
              <a:t>Long, preferably a pass phrase</a:t>
            </a:r>
          </a:p>
          <a:p>
            <a:pPr lvl="2"/>
            <a:r>
              <a:rPr lang="en-GB" altLang="en-US" sz="1800" dirty="0" smtClean="0">
                <a:ea typeface="ＭＳ Ｐゴシック" panose="020B0600070205080204" pitchFamily="34" charset="-128"/>
              </a:rPr>
              <a:t>Hard to guess, ideally random</a:t>
            </a:r>
          </a:p>
          <a:p>
            <a:pPr lvl="1"/>
            <a:r>
              <a:rPr lang="en-GB" altLang="en-US" sz="2000" dirty="0" smtClean="0">
                <a:ea typeface="ＭＳ Ｐゴシック" panose="020B0600070205080204" pitchFamily="34" charset="-128"/>
              </a:rPr>
              <a:t>User awareness and support</a:t>
            </a:r>
          </a:p>
          <a:p>
            <a:pPr lvl="2"/>
            <a:r>
              <a:rPr lang="en-GB" altLang="en-US" sz="1800" dirty="0">
                <a:ea typeface="ＭＳ Ｐゴシック" panose="020B0600070205080204" pitchFamily="34" charset="-128"/>
              </a:rPr>
              <a:t>E</a:t>
            </a:r>
            <a:r>
              <a:rPr lang="en-GB" altLang="en-US" sz="1800" dirty="0" smtClean="0">
                <a:ea typeface="ＭＳ Ｐゴシック" panose="020B0600070205080204" pitchFamily="34" charset="-128"/>
              </a:rPr>
              <a:t>ducation on non-disclosure</a:t>
            </a:r>
          </a:p>
          <a:p>
            <a:pPr lvl="2"/>
            <a:r>
              <a:rPr lang="en-GB" altLang="en-US" sz="1800" dirty="0" smtClean="0">
                <a:ea typeface="ＭＳ Ｐゴシック" panose="020B0600070205080204" pitchFamily="34" charset="-128"/>
              </a:rPr>
              <a:t>Provision of tools (e.g. password manager)</a:t>
            </a:r>
          </a:p>
          <a:p>
            <a:pPr lvl="3"/>
            <a:r>
              <a:rPr lang="en-GB" altLang="en-US" sz="1600" dirty="0" smtClean="0">
                <a:ea typeface="ＭＳ Ｐゴシック" panose="020B0600070205080204" pitchFamily="34" charset="-128"/>
              </a:rPr>
              <a:t>People generally cannot remember </a:t>
            </a:r>
            <a:r>
              <a:rPr lang="en-GB" altLang="en-US" sz="1600" dirty="0">
                <a:ea typeface="ＭＳ Ｐゴシック" panose="020B0600070205080204" pitchFamily="34" charset="-128"/>
              </a:rPr>
              <a:t>passwords </a:t>
            </a:r>
            <a:r>
              <a:rPr lang="en-GB" altLang="en-US" sz="1600" dirty="0" smtClean="0">
                <a:ea typeface="ＭＳ Ｐゴシック" panose="020B0600070205080204" pitchFamily="34" charset="-128"/>
              </a:rPr>
              <a:t>that are enough </a:t>
            </a:r>
            <a:r>
              <a:rPr lang="en-GB" altLang="en-US" sz="1600" dirty="0">
                <a:ea typeface="ＭＳ Ｐゴシック" panose="020B0600070205080204" pitchFamily="34" charset="-128"/>
              </a:rPr>
              <a:t>to reliably defend against dictionary </a:t>
            </a:r>
            <a:r>
              <a:rPr lang="en-GB" altLang="en-US" sz="1600" dirty="0" smtClean="0">
                <a:ea typeface="ＭＳ Ｐゴシック" panose="020B0600070205080204" pitchFamily="34" charset="-128"/>
              </a:rPr>
              <a:t>attacks</a:t>
            </a:r>
            <a:endParaRPr lang="en-GB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GB" altLang="en-US" sz="2000" dirty="0" smtClean="0">
                <a:ea typeface="ＭＳ Ｐゴシック" panose="020B0600070205080204" pitchFamily="34" charset="-128"/>
              </a:rPr>
              <a:t>Audit / check compliance with policy</a:t>
            </a:r>
          </a:p>
          <a:p>
            <a:pPr lvl="2"/>
            <a:endParaRPr lang="en-US" altLang="en-US" sz="1800" dirty="0"/>
          </a:p>
          <a:p>
            <a:pPr lvl="1"/>
            <a:endParaRPr lang="en-GB" altLang="en-US" sz="20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27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>
            <a:extLst>
              <a:ext uri="{FF2B5EF4-FFF2-40B4-BE49-F238E27FC236}">
                <a16:creationId xmlns:a16="http://schemas.microsoft.com/office/drawing/2014/main" xmlns="" id="{5AB13641-5C04-44E0-9BB8-0C7E58F0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panose="02020603050405020304" pitchFamily="18" charset="0"/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1F63E8-87AC-40EA-BCE8-4C84E40F23C5}" type="slidenum">
              <a:rPr lang="en-US" altLang="en-US" sz="1200" smtClean="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5390CA3B-FA15-4813-9E1F-A29577907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Password/credentials change policy</a:t>
            </a:r>
            <a:endParaRPr lang="en-AU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81F22636-1565-4B4C-B274-89F0481F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5241925"/>
          </a:xfrm>
        </p:spPr>
        <p:txBody>
          <a:bodyPr/>
          <a:lstStyle/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Need secure </a:t>
            </a:r>
            <a:r>
              <a:rPr lang="en-GB" altLang="en-US" sz="2400" dirty="0">
                <a:ea typeface="ＭＳ Ｐゴシック" panose="020B0600070205080204" pitchFamily="34" charset="-128"/>
              </a:rPr>
              <a:t>password change policy</a:t>
            </a:r>
          </a:p>
          <a:p>
            <a:pPr lvl="1"/>
            <a:r>
              <a:rPr lang="en-US" altLang="en-US" sz="2000" dirty="0"/>
              <a:t>Do not use secret questions and answers. </a:t>
            </a:r>
          </a:p>
          <a:p>
            <a:pPr lvl="2"/>
            <a:r>
              <a:rPr lang="en-US" altLang="en-US" sz="1800" dirty="0"/>
              <a:t>Instead, e-mail the user with a time limited activation code and limit account capabilities for 24+ hours</a:t>
            </a:r>
          </a:p>
          <a:p>
            <a:pPr lvl="2"/>
            <a:r>
              <a:rPr lang="en-US" altLang="en-US" sz="1800" dirty="0"/>
              <a:t>Or use out-of-band messaging (e.g. SMS</a:t>
            </a:r>
            <a:r>
              <a:rPr lang="en-US" altLang="en-US" sz="1800" dirty="0" smtClean="0"/>
              <a:t>)</a:t>
            </a:r>
          </a:p>
          <a:p>
            <a:pPr lvl="1"/>
            <a:r>
              <a:rPr lang="en-GB" altLang="en-US" sz="2000" dirty="0" smtClean="0">
                <a:ea typeface="ＭＳ Ｐゴシック" panose="020B0600070205080204" pitchFamily="34" charset="-128"/>
              </a:rPr>
              <a:t>May require users to change passwords frequently </a:t>
            </a:r>
          </a:p>
          <a:p>
            <a:pPr lvl="2"/>
            <a:r>
              <a:rPr lang="en-GB" altLang="en-US" sz="1800" dirty="0" smtClean="0"/>
              <a:t>Often mandated by standards/regulations (e.g. PCI DSS)</a:t>
            </a:r>
          </a:p>
          <a:p>
            <a:pPr lvl="2"/>
            <a:r>
              <a:rPr lang="en-GB" altLang="en-US" sz="1800" dirty="0" smtClean="0"/>
              <a:t>Value of this is debatable</a:t>
            </a:r>
          </a:p>
          <a:p>
            <a:pPr lvl="1"/>
            <a:r>
              <a:rPr lang="en-GB" altLang="en-US" sz="2000" dirty="0" smtClean="0">
                <a:ea typeface="ＭＳ Ｐゴシック" panose="020B0600070205080204" pitchFamily="34" charset="-128"/>
              </a:rPr>
              <a:t>"Delete </a:t>
            </a:r>
            <a:r>
              <a:rPr lang="en-GB" altLang="en-US" sz="2000" dirty="0">
                <a:ea typeface="ＭＳ Ｐゴシック" panose="020B0600070205080204" pitchFamily="34" charset="-128"/>
              </a:rPr>
              <a:t>means 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delete"</a:t>
            </a:r>
            <a:endParaRPr lang="en-GB" altLang="en-US" sz="2000" dirty="0">
              <a:ea typeface="ＭＳ Ｐゴシック" panose="020B0600070205080204" pitchFamily="34" charset="-128"/>
            </a:endParaRPr>
          </a:p>
          <a:p>
            <a:pPr lvl="2"/>
            <a:r>
              <a:rPr lang="en-GB" altLang="en-US" sz="1800" dirty="0" smtClean="0"/>
              <a:t>Not a good idea to keep users' password history</a:t>
            </a:r>
          </a:p>
          <a:p>
            <a:pPr lvl="2"/>
            <a:endParaRPr lang="en-GB" altLang="en-US" sz="1800" dirty="0" smtClean="0"/>
          </a:p>
          <a:p>
            <a:r>
              <a:rPr lang="en-GB" altLang="en-US" sz="2400" dirty="0">
                <a:ea typeface="ＭＳ Ｐゴシック" panose="020B0600070205080204" pitchFamily="34" charset="-128"/>
              </a:rPr>
              <a:t>Credentials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such as </a:t>
            </a:r>
            <a:r>
              <a:rPr lang="en-GB" altLang="en-US" sz="2400" dirty="0">
                <a:ea typeface="ＭＳ Ｐゴシック" panose="020B0600070205080204" pitchFamily="34" charset="-128"/>
              </a:rPr>
              <a:t>API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keys </a:t>
            </a:r>
            <a:r>
              <a:rPr lang="en-GB" altLang="en-US" sz="2400" dirty="0">
                <a:ea typeface="ＭＳ Ｐゴシック" panose="020B0600070205080204" pitchFamily="34" charset="-128"/>
              </a:rPr>
              <a:t>may have a lifetime and/or associated rotation policy</a:t>
            </a:r>
          </a:p>
          <a:p>
            <a:pPr lvl="2"/>
            <a:endParaRPr lang="en-GB" altLang="en-US" sz="1800" dirty="0" smtClean="0"/>
          </a:p>
          <a:p>
            <a:pPr lvl="2"/>
            <a:endParaRPr lang="en-US" altLang="en-US" sz="1800" dirty="0"/>
          </a:p>
          <a:p>
            <a:pPr lvl="1"/>
            <a:endParaRPr lang="en-GB" altLang="en-US" sz="20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09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>
            <a:extLst>
              <a:ext uri="{FF2B5EF4-FFF2-40B4-BE49-F238E27FC236}">
                <a16:creationId xmlns:a16="http://schemas.microsoft.com/office/drawing/2014/main" xmlns="" id="{5AB13641-5C04-44E0-9BB8-0C7E58F0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panose="02020603050405020304" pitchFamily="18" charset="0"/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1F63E8-87AC-40EA-BCE8-4C84E40F23C5}" type="slidenum">
              <a:rPr lang="en-US" altLang="en-US" sz="1200" smtClean="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5390CA3B-FA15-4813-9E1F-A29577907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Multi-factor authentication</a:t>
            </a:r>
            <a:endParaRPr lang="en-AU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81F22636-1565-4B4C-B274-89F0481F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5241925"/>
          </a:xfrm>
        </p:spPr>
        <p:txBody>
          <a:bodyPr/>
          <a:lstStyle/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Authentication can be made stronger by requiring a combination of:</a:t>
            </a:r>
          </a:p>
          <a:p>
            <a:pPr lvl="1"/>
            <a:r>
              <a:rPr lang="en-GB" altLang="en-US" sz="2000" dirty="0" smtClean="0">
                <a:ea typeface="ＭＳ Ｐゴシック" panose="020B0600070205080204" pitchFamily="34" charset="-128"/>
              </a:rPr>
              <a:t>What you </a:t>
            </a:r>
            <a:r>
              <a:rPr lang="en-GB" altLang="en-US" sz="2000" b="1" dirty="0" smtClean="0">
                <a:ea typeface="ＭＳ Ｐゴシック" panose="020B0600070205080204" pitchFamily="34" charset="-128"/>
              </a:rPr>
              <a:t>know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 (e.g. password or pass phrase)</a:t>
            </a:r>
          </a:p>
          <a:p>
            <a:pPr lvl="1"/>
            <a:r>
              <a:rPr lang="en-GB" altLang="en-US" sz="2000" dirty="0" smtClean="0">
                <a:ea typeface="ＭＳ Ｐゴシック" panose="020B0600070205080204" pitchFamily="34" charset="-128"/>
              </a:rPr>
              <a:t>What you </a:t>
            </a:r>
            <a:r>
              <a:rPr lang="en-GB" altLang="en-US" sz="2000" b="1" dirty="0" smtClean="0">
                <a:ea typeface="ＭＳ Ｐゴシック" panose="020B0600070205080204" pitchFamily="34" charset="-128"/>
              </a:rPr>
              <a:t>have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 (e.g. SIM card, smartphone app, physical token, certificate file, ...)</a:t>
            </a:r>
          </a:p>
          <a:p>
            <a:pPr lvl="1"/>
            <a:r>
              <a:rPr lang="en-GB" altLang="en-US" sz="2000" dirty="0" smtClean="0">
                <a:ea typeface="ＭＳ Ｐゴシック" panose="020B0600070205080204" pitchFamily="34" charset="-128"/>
              </a:rPr>
              <a:t>What you </a:t>
            </a:r>
            <a:r>
              <a:rPr lang="en-GB" altLang="en-US" sz="2000" b="1" dirty="0" smtClean="0">
                <a:ea typeface="ＭＳ Ｐゴシック" panose="020B0600070205080204" pitchFamily="34" charset="-128"/>
              </a:rPr>
              <a:t>are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 (biometrics)</a:t>
            </a:r>
          </a:p>
          <a:p>
            <a:endParaRPr lang="en-GB" altLang="en-US" sz="24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 descr="RSA-SecureID-network-access-tok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102100"/>
            <a:ext cx="1929402" cy="2209800"/>
          </a:xfrm>
          <a:prstGeom prst="rect">
            <a:avLst/>
          </a:prstGeom>
        </p:spPr>
      </p:pic>
      <p:pic>
        <p:nvPicPr>
          <p:cNvPr id="3" name="Picture 2" descr="Screen Shot 2017-11-19 at 21.46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064000"/>
            <a:ext cx="3386801" cy="2006600"/>
          </a:xfrm>
          <a:prstGeom prst="rect">
            <a:avLst/>
          </a:prstGeom>
        </p:spPr>
      </p:pic>
      <p:pic>
        <p:nvPicPr>
          <p:cNvPr id="4" name="Picture 3" descr="Screen Shot 2017-11-19 at 21.48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65156"/>
            <a:ext cx="1231900" cy="14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1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164</TotalTime>
  <Pages>4</Pages>
  <Words>986</Words>
  <Application>Microsoft Macintosh PowerPoint</Application>
  <PresentationFormat>On-screen Show (4:3)</PresentationFormat>
  <Paragraphs>168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 Baltimore 8 00</vt:lpstr>
      <vt:lpstr>Security </vt:lpstr>
      <vt:lpstr>Web authentication – credentials</vt:lpstr>
      <vt:lpstr>Loading a new password</vt:lpstr>
      <vt:lpstr>Verifying a password</vt:lpstr>
      <vt:lpstr>Purpose of “salt”</vt:lpstr>
      <vt:lpstr>Password hashing &amp; salting in practice</vt:lpstr>
      <vt:lpstr>Password strength</vt:lpstr>
      <vt:lpstr>Password/credentials change policy</vt:lpstr>
      <vt:lpstr>Multi-factor authentication</vt:lpstr>
      <vt:lpstr>Authentication failure logging</vt:lpstr>
      <vt:lpstr>Cookies</vt:lpstr>
      <vt:lpstr>Protecting Cookies </vt:lpstr>
      <vt:lpstr>Session cookies</vt:lpstr>
      <vt:lpstr>PowerPoint Presentation</vt:lpstr>
      <vt:lpstr>HTTP Authentication</vt:lpstr>
      <vt:lpstr>HTTP Basic Access Authentication</vt:lpstr>
      <vt:lpstr>Problems with Basic Authentication</vt:lpstr>
      <vt:lpstr>Digest Access Authentication</vt:lpstr>
      <vt:lpstr>Challenge and Response</vt:lpstr>
      <vt:lpstr>Digest Advantages over Basic Auth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</dc:title>
  <dc:subject/>
  <dc:creator>Jimmy McGibney</dc:creator>
  <cp:keywords/>
  <dc:description/>
  <cp:lastModifiedBy>Jimmy McGibney</cp:lastModifiedBy>
  <cp:revision>31</cp:revision>
  <cp:lastPrinted>2012-11-04T22:30:04Z</cp:lastPrinted>
  <dcterms:created xsi:type="dcterms:W3CDTF">2015-11-30T08:41:18Z</dcterms:created>
  <dcterms:modified xsi:type="dcterms:W3CDTF">2017-11-19T21:54:03Z</dcterms:modified>
</cp:coreProperties>
</file>