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73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FF00"/>
    <a:srgbClr val="009900"/>
    <a:srgbClr val="006600"/>
    <a:srgbClr val="003300"/>
    <a:srgbClr val="FF3300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8836" autoAdjust="0"/>
    <p:restoredTop sz="93689"/>
  </p:normalViewPr>
  <p:slideViewPr>
    <p:cSldViewPr snapToGrid="0">
      <p:cViewPr>
        <p:scale>
          <a:sx n="100" d="100"/>
          <a:sy n="100" d="100"/>
        </p:scale>
        <p:origin x="-38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19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5463" y="5307013"/>
            <a:ext cx="5953125" cy="418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614" tIns="44512" rIns="90614" bIns="44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593725"/>
            <a:ext cx="6100763" cy="4575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0423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604" tIns="45802" rIns="91604" bIns="45802"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593725"/>
            <a:ext cx="6099175" cy="4575175"/>
          </a:xfrm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604" tIns="45802" rIns="91604" bIns="45802"/>
          <a:lstStyle/>
          <a:p>
            <a:endParaRPr lang="en-I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6FBBE849-04C5-9A4C-92D3-F4B0378F7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5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BDA91-69CB-F140-966D-EFF2E42C0F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31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ABA5-9DDF-A64A-8187-2DDD6C9D77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43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CDA5-3EC6-2741-9952-AD8BDA10D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71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1A7E-B41A-A045-8313-02246B591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E81E-4C42-E74E-B316-B080442520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56337-D702-B144-AD4B-6D448A75D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1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C6691-0920-2E4C-BEFA-73907FC1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6A45-1043-B847-9A18-6C93ABDF0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93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F3F8-CF15-7446-A01D-8CA81089F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5E10-5DD5-7741-83EF-FEF3BC9C5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89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05417-C0A6-4A4C-90E1-E5B9911E6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4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Arial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4BC64196-8727-F548-8855-C2CA6BA12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95A47-2F3A-F54D-BF7D-3EE0CB343697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/>
              <a:t>Security</a:t>
            </a:r>
            <a:r>
              <a:rPr lang="en-GB" altLang="en-US" sz="28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3111500"/>
          </a:xfrm>
          <a:noFill/>
        </p:spPr>
        <p:txBody>
          <a:bodyPr lIns="92075" tIns="46038" rIns="92075" bIns="46038"/>
          <a:lstStyle/>
          <a:p>
            <a:pPr marL="15875" indent="0" algn="ctr">
              <a:lnSpc>
                <a:spcPct val="110000"/>
              </a:lnSpc>
              <a:buFont typeface="Times New Roman" charset="0"/>
              <a:buNone/>
            </a:pPr>
            <a:r>
              <a:rPr lang="en-GB" altLang="en-US" sz="4400" dirty="0" smtClean="0">
                <a:solidFill>
                  <a:srgbClr val="003399"/>
                </a:solidFill>
              </a:rPr>
              <a:t>Secure Web Development</a:t>
            </a:r>
            <a:br>
              <a:rPr lang="en-GB" altLang="en-US" sz="4400" dirty="0" smtClean="0">
                <a:solidFill>
                  <a:srgbClr val="003399"/>
                </a:solidFill>
              </a:rPr>
            </a:br>
            <a:r>
              <a:rPr lang="en-GB" altLang="en-US" sz="4400" dirty="0" smtClean="0">
                <a:solidFill>
                  <a:srgbClr val="003399"/>
                </a:solidFill>
              </a:rPr>
              <a:t> </a:t>
            </a:r>
            <a:r>
              <a:rPr lang="en-GB" altLang="en-US" sz="3600" dirty="0">
                <a:solidFill>
                  <a:srgbClr val="003399"/>
                </a:solidFill>
              </a:rPr>
              <a:t>– </a:t>
            </a:r>
            <a:r>
              <a:rPr lang="en-GB" altLang="en-US" sz="3600" dirty="0" smtClean="0">
                <a:solidFill>
                  <a:srgbClr val="003399"/>
                </a:solidFill>
              </a:rPr>
              <a:t>Authorisation and Delegation</a:t>
            </a:r>
            <a:endParaRPr lang="en-IE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1295400"/>
            <a:ext cx="8229600" cy="5592763"/>
            <a:chOff x="457200" y="1295400"/>
            <a:chExt cx="8229600" cy="5592763"/>
          </a:xfrm>
        </p:grpSpPr>
        <p:pic>
          <p:nvPicPr>
            <p:cNvPr id="4403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362200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ounded Rectangle 12"/>
            <p:cNvSpPr>
              <a:spLocks noChangeArrowheads="1"/>
            </p:cNvSpPr>
            <p:nvPr/>
          </p:nvSpPr>
          <p:spPr bwMode="auto">
            <a:xfrm>
              <a:off x="2133600" y="1295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38" name="Rectangle 13"/>
            <p:cNvSpPr>
              <a:spLocks noChangeArrowheads="1"/>
            </p:cNvSpPr>
            <p:nvPr/>
          </p:nvSpPr>
          <p:spPr bwMode="auto">
            <a:xfrm>
              <a:off x="2362200" y="1545104"/>
              <a:ext cx="2459189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User authentication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takes place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295400"/>
            <a:ext cx="8229600" cy="5562600"/>
            <a:chOff x="381000" y="1295400"/>
            <a:chExt cx="8229600" cy="5562600"/>
          </a:xfrm>
        </p:grpSpPr>
        <p:pic>
          <p:nvPicPr>
            <p:cNvPr id="4506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332037"/>
              <a:ext cx="8229600" cy="4525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2133600" y="1295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62" name="Rectangle 12"/>
            <p:cNvSpPr>
              <a:spLocks noChangeArrowheads="1"/>
            </p:cNvSpPr>
            <p:nvPr/>
          </p:nvSpPr>
          <p:spPr bwMode="auto">
            <a:xfrm>
              <a:off x="2286000" y="1828800"/>
              <a:ext cx="2012684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User authorizes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data exchange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984500" y="2057400"/>
            <a:ext cx="2895600" cy="1574800"/>
            <a:chOff x="2985103" y="2057400"/>
            <a:chExt cx="2895600" cy="1575207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2985103" y="2057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085" name="Rectangle 8"/>
            <p:cNvSpPr>
              <a:spLocks noChangeArrowheads="1"/>
            </p:cNvSpPr>
            <p:nvPr/>
          </p:nvSpPr>
          <p:spPr bwMode="auto">
            <a:xfrm>
              <a:off x="3124200" y="2133600"/>
              <a:ext cx="2756503" cy="126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Authorization Granted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Redirect from Authz </a:t>
              </a:r>
              <a:br>
                <a:rPr lang="en-US" altLang="en-US" sz="1900">
                  <a:solidFill>
                    <a:schemeClr val="tx1"/>
                  </a:solidFill>
                </a:rPr>
              </a:br>
              <a:r>
                <a:rPr lang="en-US" altLang="en-US" sz="1900">
                  <a:solidFill>
                    <a:schemeClr val="tx1"/>
                  </a:solidFill>
                </a:rPr>
                <a:t>Server back to </a:t>
              </a:r>
              <a:br>
                <a:rPr lang="en-US" altLang="en-US" sz="1900">
                  <a:solidFill>
                    <a:schemeClr val="tx1"/>
                  </a:solidFill>
                </a:rPr>
              </a:br>
              <a:r>
                <a:rPr lang="en-US" altLang="en-US" sz="1900">
                  <a:solidFill>
                    <a:schemeClr val="tx1"/>
                  </a:solidFill>
                </a:rPr>
                <a:t>Resource Consumer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441700" y="3352800"/>
            <a:ext cx="2894013" cy="1574800"/>
            <a:chOff x="3442303" y="3352800"/>
            <a:chExt cx="2893809" cy="1575207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442303" y="33528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7109" name="Rectangle 8"/>
            <p:cNvSpPr>
              <a:spLocks noChangeArrowheads="1"/>
            </p:cNvSpPr>
            <p:nvPr/>
          </p:nvSpPr>
          <p:spPr bwMode="auto">
            <a:xfrm>
              <a:off x="3581400" y="3352800"/>
              <a:ext cx="2657755" cy="155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Resource Consumer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Requests Token from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Authorization Server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For Access to the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Resource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41700" y="3352800"/>
            <a:ext cx="2894013" cy="1574800"/>
            <a:chOff x="3442303" y="3352800"/>
            <a:chExt cx="2893809" cy="1575207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442303" y="33528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8133" name="Rectangle 8"/>
            <p:cNvSpPr>
              <a:spLocks noChangeArrowheads="1"/>
            </p:cNvSpPr>
            <p:nvPr/>
          </p:nvSpPr>
          <p:spPr bwMode="auto">
            <a:xfrm>
              <a:off x="3581400" y="3352800"/>
              <a:ext cx="2569934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Resource Consumer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Receives Token</a:t>
              </a:r>
            </a:p>
          </p:txBody>
        </p:sp>
        <p:pic>
          <p:nvPicPr>
            <p:cNvPr id="48134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9624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4343400"/>
            <a:ext cx="2894013" cy="2057400"/>
            <a:chOff x="4114800" y="4343400"/>
            <a:chExt cx="2893809" cy="2057400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114800" y="4343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9157" name="Rectangle 8"/>
            <p:cNvSpPr>
              <a:spLocks noChangeArrowheads="1"/>
            </p:cNvSpPr>
            <p:nvPr/>
          </p:nvSpPr>
          <p:spPr bwMode="auto">
            <a:xfrm>
              <a:off x="4253897" y="4495800"/>
              <a:ext cx="2608500" cy="126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Resource Consumer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Requests access to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Data at the Resource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Server</a:t>
              </a:r>
            </a:p>
          </p:txBody>
        </p:sp>
        <p:pic>
          <p:nvPicPr>
            <p:cNvPr id="49158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54864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i-FI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67767" y="5715000"/>
            <a:ext cx="2894013" cy="1041400"/>
            <a:chOff x="4584700" y="5715000"/>
            <a:chExt cx="2894013" cy="1041400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4584700" y="5715000"/>
              <a:ext cx="2894013" cy="1041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800" smtClean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24400" y="5867400"/>
              <a:ext cx="259556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dirty="0">
                  <a:solidFill>
                    <a:schemeClr val="tx1"/>
                  </a:solidFill>
                </a:rPr>
                <a:t>Data exchange takes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 dirty="0">
                  <a:solidFill>
                    <a:schemeClr val="tx1"/>
                  </a:solidFill>
                </a:rPr>
                <a:t>place</a:t>
              </a:r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937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FB5F0-B1C0-DC42-A637-74BDD1AB8596}" type="slidenum">
              <a:rPr lang="en-US" altLang="en-US" sz="1200">
                <a:solidFill>
                  <a:schemeClr val="tx1"/>
                </a:solidFill>
                <a:ea typeface="ヒラギノ角ゴ Pro W3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chemeClr val="tx1"/>
              </a:solidFill>
              <a:ea typeface="ヒラギノ角ゴ Pro W3" charset="-128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22238"/>
            <a:ext cx="8197850" cy="952500"/>
          </a:xfrm>
        </p:spPr>
        <p:txBody>
          <a:bodyPr/>
          <a:lstStyle/>
          <a:p>
            <a:r>
              <a:rPr lang="en-AU" altLang="en-US"/>
              <a:t>OAuth with Hapi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447800"/>
            <a:ext cx="8448675" cy="5051425"/>
          </a:xfrm>
        </p:spPr>
        <p:txBody>
          <a:bodyPr/>
          <a:lstStyle/>
          <a:p>
            <a:pPr>
              <a:defRPr/>
            </a:pPr>
            <a:r>
              <a:rPr lang="sv-SE" altLang="en-US" dirty="0" smtClean="0"/>
              <a:t>The </a:t>
            </a:r>
            <a:r>
              <a:rPr lang="sv-SE" altLang="en-US" b="1" dirty="0" err="1" smtClean="0"/>
              <a:t>bell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module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implements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OAuth</a:t>
            </a:r>
            <a:r>
              <a:rPr lang="sv-SE" altLang="en-US" dirty="0" smtClean="0"/>
              <a:t> and has </a:t>
            </a:r>
            <a:r>
              <a:rPr lang="sv-SE" altLang="en-US" dirty="0" err="1" smtClean="0"/>
              <a:t>built</a:t>
            </a:r>
            <a:r>
              <a:rPr lang="sv-SE" altLang="en-US" dirty="0" smtClean="0"/>
              <a:t>-in support for </a:t>
            </a:r>
            <a:r>
              <a:rPr lang="sv-SE" altLang="en-US" dirty="0" err="1" smtClean="0"/>
              <a:t>many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providers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including</a:t>
            </a:r>
            <a:r>
              <a:rPr lang="sv-SE" altLang="en-US" dirty="0" smtClean="0"/>
              <a:t>: </a:t>
            </a:r>
          </a:p>
          <a:p>
            <a:pPr lvl="1">
              <a:defRPr/>
            </a:pPr>
            <a:r>
              <a:rPr lang="sv-SE" altLang="en-US" dirty="0" smtClean="0"/>
              <a:t>Facebook, </a:t>
            </a:r>
            <a:r>
              <a:rPr lang="sv-SE" altLang="en-US" dirty="0" err="1" smtClean="0"/>
              <a:t>GitHub</a:t>
            </a:r>
            <a:r>
              <a:rPr lang="sv-SE" altLang="en-US" dirty="0" smtClean="0"/>
              <a:t>, Google, </a:t>
            </a:r>
            <a:r>
              <a:rPr lang="sv-SE" altLang="en-US" dirty="0" err="1" smtClean="0"/>
              <a:t>Instagram</a:t>
            </a:r>
            <a:r>
              <a:rPr lang="sv-SE" altLang="en-US" dirty="0" smtClean="0"/>
              <a:t>, LinkedIn, Slack, Twitter, Yahoo, </a:t>
            </a:r>
            <a:r>
              <a:rPr lang="sv-SE" altLang="en-US" dirty="0" err="1" smtClean="0"/>
              <a:t>Foursquare</a:t>
            </a:r>
            <a:r>
              <a:rPr lang="sv-SE" altLang="en-US" dirty="0" smtClean="0"/>
              <a:t>, Windows Live, </a:t>
            </a:r>
            <a:r>
              <a:rPr lang="sv-SE" altLang="en-US" dirty="0" err="1" smtClean="0"/>
              <a:t>BitBucket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Dropbox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Reddit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Tumblr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Salesforce</a:t>
            </a:r>
            <a:r>
              <a:rPr lang="sv-SE" altLang="en-US" dirty="0" smtClean="0"/>
              <a:t>, </a:t>
            </a:r>
            <a:r>
              <a:rPr lang="sv-SE" altLang="en-US" dirty="0" err="1" smtClean="0"/>
              <a:t>Pinterest</a:t>
            </a:r>
            <a:endParaRPr lang="sv-SE" altLang="en-US" dirty="0" smtClean="0"/>
          </a:p>
          <a:p>
            <a:pPr lvl="1">
              <a:defRPr/>
            </a:pPr>
            <a:endParaRPr lang="sv-SE" altLang="en-US" dirty="0" smtClean="0"/>
          </a:p>
          <a:p>
            <a:pPr>
              <a:defRPr/>
            </a:pPr>
            <a:r>
              <a:rPr lang="sv-SE" altLang="en-US" dirty="0" err="1" smtClean="0"/>
              <a:t>Need</a:t>
            </a:r>
            <a:r>
              <a:rPr lang="sv-SE" altLang="en-US" dirty="0" smtClean="0"/>
              <a:t> to register </a:t>
            </a:r>
            <a:r>
              <a:rPr lang="sv-SE" altLang="en-US" dirty="0" err="1" smtClean="0"/>
              <a:t>app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with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provider</a:t>
            </a:r>
            <a:r>
              <a:rPr lang="sv-SE" altLang="en-US" dirty="0" smtClean="0"/>
              <a:t> and get </a:t>
            </a:r>
            <a:r>
              <a:rPr lang="sv-SE" altLang="en-US" dirty="0" err="1" smtClean="0"/>
              <a:t>app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credentials</a:t>
            </a:r>
            <a:r>
              <a:rPr lang="sv-SE" altLang="en-US" dirty="0" smtClean="0"/>
              <a:t> - </a:t>
            </a:r>
            <a:r>
              <a:rPr lang="sv-SE" altLang="en-US" dirty="0" err="1" smtClean="0"/>
              <a:t>e.g</a:t>
            </a:r>
            <a:r>
              <a:rPr lang="sv-SE" altLang="en-US" dirty="0" smtClean="0"/>
              <a:t>. </a:t>
            </a:r>
            <a:r>
              <a:rPr lang="sv-SE" altLang="en-US" dirty="0" smtClean="0"/>
              <a:t>at </a:t>
            </a:r>
            <a:r>
              <a:rPr lang="sv-SE" altLang="en-US" dirty="0" err="1" smtClean="0"/>
              <a:t>apps.twitter.com</a:t>
            </a:r>
            <a:endParaRPr lang="sv-SE" altLang="en-US" dirty="0" smtClean="0"/>
          </a:p>
          <a:p>
            <a:pPr>
              <a:defRPr/>
            </a:pPr>
            <a:endParaRPr lang="sv-SE" altLang="en-US" dirty="0" smtClean="0"/>
          </a:p>
          <a:p>
            <a:pPr>
              <a:defRPr/>
            </a:pPr>
            <a:r>
              <a:rPr lang="sv-SE" altLang="en-US" dirty="0" smtClean="0"/>
              <a:t>Excellent </a:t>
            </a:r>
            <a:r>
              <a:rPr lang="sv-SE" altLang="en-US" dirty="0" err="1" smtClean="0"/>
              <a:t>tutorial</a:t>
            </a:r>
            <a:r>
              <a:rPr lang="sv-SE" altLang="en-US" dirty="0" smtClean="0"/>
              <a:t> at </a:t>
            </a:r>
            <a:r>
              <a:rPr lang="sv-SE" altLang="en-US" dirty="0" err="1" smtClean="0"/>
              <a:t>this</a:t>
            </a:r>
            <a:r>
              <a:rPr lang="sv-SE" altLang="en-US" dirty="0" smtClean="0"/>
              <a:t> </a:t>
            </a:r>
            <a:r>
              <a:rPr lang="sv-SE" altLang="en-US" dirty="0" err="1" smtClean="0"/>
              <a:t>link</a:t>
            </a:r>
            <a:r>
              <a:rPr lang="sv-SE" altLang="en-US" dirty="0" smtClean="0"/>
              <a:t>:</a:t>
            </a:r>
          </a:p>
          <a:p>
            <a:pPr marL="371475" indent="0">
              <a:spcBef>
                <a:spcPts val="1000"/>
              </a:spcBef>
              <a:buFont typeface="Times New Roman" charset="0"/>
              <a:buNone/>
              <a:defRPr/>
            </a:pPr>
            <a:r>
              <a:rPr lang="sv-SE" altLang="en-US" sz="2500" dirty="0" err="1" smtClean="0"/>
              <a:t>https</a:t>
            </a:r>
            <a:r>
              <a:rPr lang="sv-SE" altLang="en-US" sz="2500" dirty="0" smtClean="0"/>
              <a:t>://</a:t>
            </a:r>
            <a:r>
              <a:rPr lang="sv-SE" altLang="en-US" sz="2500" dirty="0" err="1" smtClean="0"/>
              <a:t>www.sitepoint.com</a:t>
            </a:r>
            <a:r>
              <a:rPr lang="sv-SE" altLang="en-US" sz="2500" dirty="0" smtClean="0"/>
              <a:t>/</a:t>
            </a:r>
            <a:r>
              <a:rPr lang="sv-SE" altLang="en-US" sz="2500" dirty="0" err="1" smtClean="0"/>
              <a:t>oauth</a:t>
            </a:r>
            <a:r>
              <a:rPr lang="sv-SE" altLang="en-US" sz="2500" dirty="0" smtClean="0"/>
              <a:t>-integration-</a:t>
            </a:r>
            <a:r>
              <a:rPr lang="sv-SE" altLang="en-US" sz="2500" dirty="0" err="1" smtClean="0"/>
              <a:t>using</a:t>
            </a:r>
            <a:r>
              <a:rPr lang="sv-SE" altLang="en-US" sz="2500" dirty="0" smtClean="0"/>
              <a:t>-</a:t>
            </a:r>
            <a:r>
              <a:rPr lang="sv-SE" altLang="en-US" sz="2500" dirty="0" err="1" smtClean="0"/>
              <a:t>hapi</a:t>
            </a:r>
            <a:r>
              <a:rPr lang="sv-SE" altLang="en-US" sz="2500" dirty="0" smtClean="0"/>
              <a:t>/</a:t>
            </a:r>
            <a:endParaRPr lang="sv-SE" altLang="en-US" sz="25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344C3-0CE4-9749-A06D-B6231A0E4920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325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36688"/>
            <a:ext cx="824547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22238"/>
            <a:ext cx="8197850" cy="952500"/>
          </a:xfrm>
        </p:spPr>
        <p:txBody>
          <a:bodyPr/>
          <a:lstStyle/>
          <a:p>
            <a:r>
              <a:rPr lang="en-AU" altLang="en-US"/>
              <a:t>Registering with OAuth provider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with bell (from SitePoint tutorial)</a:t>
            </a:r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CD52F0-5F80-2B42-99AD-0035F1E1C64D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427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9188" y="1257300"/>
            <a:ext cx="6994525" cy="5105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CC83E3-A16D-D045-A4CF-AE13CBC5F5F6}" type="slidenum">
              <a:rPr lang="en-US" altLang="en-US" sz="12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2205038"/>
            <a:ext cx="7200900" cy="1752600"/>
          </a:xfrm>
        </p:spPr>
        <p:txBody>
          <a:bodyPr lIns="92075" tIns="46038" rIns="92075" bIns="46038"/>
          <a:lstStyle/>
          <a:p>
            <a:pPr marL="15875" indent="-15875" algn="ctr">
              <a:buFont typeface="Times New Roman" charset="0"/>
              <a:buNone/>
              <a:defRPr/>
            </a:pPr>
            <a:r>
              <a:rPr lang="en-GB" altLang="en-US" sz="4000" dirty="0" smtClean="0">
                <a:solidFill>
                  <a:srgbClr val="003399"/>
                </a:solidFill>
              </a:rPr>
              <a:t>Authorisation and delegation: OAuth</a:t>
            </a:r>
            <a:endParaRPr lang="en-GB" altLang="en-US" sz="4000" dirty="0">
              <a:solidFill>
                <a:srgbClr val="003399"/>
              </a:solidFill>
            </a:endParaRPr>
          </a:p>
          <a:p>
            <a:pPr marL="1077913" indent="-1077913" algn="ctr">
              <a:lnSpc>
                <a:spcPct val="90000"/>
              </a:lnSpc>
              <a:buFont typeface="Times New Roman" charset="0"/>
              <a:buNone/>
              <a:defRPr/>
            </a:pPr>
            <a:endParaRPr lang="en-IE" altLang="en-US" sz="4000" dirty="0">
              <a:solidFill>
                <a:srgbClr val="003399"/>
              </a:solidFill>
            </a:endParaRP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63" y="3668713"/>
            <a:ext cx="178911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 with bell (continued)</a:t>
            </a:r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407759-07F0-1844-9AB3-14CDB5BAA4AA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55299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0963" y="1290638"/>
            <a:ext cx="6861175" cy="724376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50938"/>
          </a:xfrm>
        </p:spPr>
        <p:txBody>
          <a:bodyPr/>
          <a:lstStyle/>
          <a:p>
            <a:r>
              <a:rPr lang="en-US" altLang="en-US" sz="3600"/>
              <a:t>OAuth concept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1138"/>
            <a:ext cx="7772400" cy="4648200"/>
          </a:xfrm>
        </p:spPr>
        <p:txBody>
          <a:bodyPr/>
          <a:lstStyle/>
          <a:p>
            <a:r>
              <a:rPr lang="en-US" altLang="en-US"/>
              <a:t>Open standard for authorisation</a:t>
            </a:r>
          </a:p>
          <a:p>
            <a:r>
              <a:rPr lang="en-US" altLang="en-US"/>
              <a:t>Focused on secure delegation of access</a:t>
            </a:r>
          </a:p>
          <a:p>
            <a:r>
              <a:rPr lang="en-US" altLang="en-US"/>
              <a:t>i.e. I allow a web application to have (perhaps limited) access to another web application</a:t>
            </a:r>
          </a:p>
          <a:p>
            <a:r>
              <a:rPr lang="en-US" altLang="en-US"/>
              <a:t>Based on access tokens</a:t>
            </a:r>
          </a:p>
          <a:p>
            <a:r>
              <a:rPr lang="en-US" altLang="en-US"/>
              <a:t>Related to idea of single sign-on (SSO)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05000"/>
              <a:buFont typeface="Times New Roman" charset="0"/>
              <a:buChar char="•"/>
              <a:defRPr sz="28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6600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3789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t="888" r="2888"/>
          <a:stretch>
            <a:fillRect/>
          </a:stretch>
        </p:blipFill>
        <p:spPr>
          <a:xfrm>
            <a:off x="735013" y="177800"/>
            <a:ext cx="7289800" cy="628491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457200" y="2598738"/>
            <a:ext cx="8145463" cy="1889125"/>
          </a:xfrm>
        </p:spPr>
        <p:txBody>
          <a:bodyPr/>
          <a:lstStyle/>
          <a:p>
            <a:pPr algn="ctr"/>
            <a:r>
              <a:rPr lang="en-US" altLang="en-US"/>
              <a:t>Example OAuth Exchange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 sz="2400"/>
              <a:t>(slides adapted from IETF tutorial by </a:t>
            </a:r>
            <a:br>
              <a:rPr lang="en-US" altLang="en-US" sz="2400"/>
            </a:br>
            <a:r>
              <a:rPr lang="en-US" altLang="en-US" sz="2400"/>
              <a:t>H Tschofenig &amp; B Cook)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52400"/>
            <a:ext cx="2894013" cy="1574800"/>
            <a:chOff x="0" y="152400"/>
            <a:chExt cx="2893809" cy="1575207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0" y="152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0" name="Rectangle 6"/>
            <p:cNvSpPr>
              <a:spLocks noChangeArrowheads="1"/>
            </p:cNvSpPr>
            <p:nvPr/>
          </p:nvSpPr>
          <p:spPr bwMode="auto">
            <a:xfrm>
              <a:off x="263778" y="618292"/>
              <a:ext cx="240322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User Enters a URL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In the web browser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28800" y="152400"/>
            <a:ext cx="2894013" cy="1574800"/>
            <a:chOff x="1828800" y="152400"/>
            <a:chExt cx="2893809" cy="1575207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1828800" y="152400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64" name="Rectangle 6"/>
            <p:cNvSpPr>
              <a:spLocks noChangeArrowheads="1"/>
            </p:cNvSpPr>
            <p:nvPr/>
          </p:nvSpPr>
          <p:spPr bwMode="auto">
            <a:xfrm>
              <a:off x="2092578" y="618292"/>
              <a:ext cx="2508920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Browser opens URL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195263"/>
            <a:ext cx="6708775" cy="6662737"/>
            <a:chOff x="1371600" y="195084"/>
            <a:chExt cx="6708775" cy="6662916"/>
          </a:xfrm>
        </p:grpSpPr>
        <p:pic>
          <p:nvPicPr>
            <p:cNvPr id="4198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" t="1332" r="3456"/>
            <a:stretch>
              <a:fillRect/>
            </a:stretch>
          </p:blipFill>
          <p:spPr bwMode="auto">
            <a:xfrm>
              <a:off x="1371600" y="1506537"/>
              <a:ext cx="6708775" cy="535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352800" y="195084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9" name="Rectangle 10"/>
            <p:cNvSpPr>
              <a:spLocks noChangeArrowheads="1"/>
            </p:cNvSpPr>
            <p:nvPr/>
          </p:nvSpPr>
          <p:spPr bwMode="auto">
            <a:xfrm>
              <a:off x="3581400" y="304800"/>
              <a:ext cx="2480166" cy="126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User is presented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With the option to</a:t>
              </a:r>
              <a:br>
                <a:rPr lang="en-US" altLang="en-US" sz="1900">
                  <a:solidFill>
                    <a:schemeClr val="tx1"/>
                  </a:solidFill>
                </a:rPr>
              </a:br>
              <a:r>
                <a:rPr lang="en-US" altLang="en-US" sz="1900">
                  <a:solidFill>
                    <a:schemeClr val="tx1"/>
                  </a:solidFill>
                </a:rPr>
                <a:t>access remote </a:t>
              </a:r>
              <a:br>
                <a:rPr lang="en-US" altLang="en-US" sz="1900">
                  <a:solidFill>
                    <a:schemeClr val="tx1"/>
                  </a:solidFill>
                </a:rPr>
              </a:br>
              <a:r>
                <a:rPr lang="en-US" altLang="en-US" sz="1900">
                  <a:solidFill>
                    <a:schemeClr val="tx1"/>
                  </a:solidFill>
                </a:rPr>
                <a:t>(but protected) data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0" descr="web-server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28613"/>
            <a:ext cx="9144000" cy="6380162"/>
          </a:xfrm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1244600"/>
            <a:ext cx="2894013" cy="1574800"/>
            <a:chOff x="1828800" y="101193"/>
            <a:chExt cx="2893809" cy="1575207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1828800" y="101193"/>
              <a:ext cx="2893809" cy="1575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2" name="Rectangle 6"/>
            <p:cNvSpPr>
              <a:spLocks noChangeArrowheads="1"/>
            </p:cNvSpPr>
            <p:nvPr/>
          </p:nvSpPr>
          <p:spPr bwMode="auto">
            <a:xfrm>
              <a:off x="2057400" y="350897"/>
              <a:ext cx="2569934" cy="96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05000"/>
                <a:buFont typeface="Times New Roman" charset="0"/>
                <a:buChar char="•"/>
                <a:defRPr sz="28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rgbClr val="006600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Arial" charset="0"/>
                  <a:ea typeface="ヒラギノ角ゴ Pro W3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Resource Consumer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chemeClr val="tx1"/>
                  </a:solidFill>
                </a:rPr>
                <a:t>Redirects to </a:t>
              </a:r>
              <a:br>
                <a:rPr lang="en-US" altLang="en-US" sz="1900">
                  <a:solidFill>
                    <a:schemeClr val="tx1"/>
                  </a:solidFill>
                </a:rPr>
              </a:br>
              <a:r>
                <a:rPr lang="en-US" altLang="en-US" sz="1900">
                  <a:solidFill>
                    <a:schemeClr val="tx1"/>
                  </a:solidFill>
                </a:rPr>
                <a:t>Authorization Server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221</TotalTime>
  <Pages>4</Pages>
  <Words>234</Words>
  <Application>Microsoft Macintosh PowerPoint</Application>
  <PresentationFormat>On-screen Show (4:3)</PresentationFormat>
  <Paragraphs>53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 Baltimore 8 00</vt:lpstr>
      <vt:lpstr>Security </vt:lpstr>
      <vt:lpstr>PowerPoint Presentation</vt:lpstr>
      <vt:lpstr>OAuth concept</vt:lpstr>
      <vt:lpstr>PowerPoint Presentation</vt:lpstr>
      <vt:lpstr>Example OAuth Exchange  (slides adapted from IETF tutorial by  H Tschofenig &amp; B Cook)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OAuth with Hapi</vt:lpstr>
      <vt:lpstr>Registering with OAuth provider</vt:lpstr>
      <vt:lpstr>OAuth with bell (from SitePoint tutorial)</vt:lpstr>
      <vt:lpstr>OAuth with bell 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</dc:title>
  <dc:subject/>
  <dc:creator>Jimmy McGibney</dc:creator>
  <cp:keywords/>
  <dc:description/>
  <cp:lastModifiedBy>Jimmy McGibney</cp:lastModifiedBy>
  <cp:revision>33</cp:revision>
  <cp:lastPrinted>2012-11-04T22:30:04Z</cp:lastPrinted>
  <dcterms:created xsi:type="dcterms:W3CDTF">2015-11-30T08:41:18Z</dcterms:created>
  <dcterms:modified xsi:type="dcterms:W3CDTF">2017-11-20T01:18:34Z</dcterms:modified>
</cp:coreProperties>
</file>