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28"/>
  </p:notesMasterIdLst>
  <p:handoutMasterIdLst>
    <p:handoutMasterId r:id="rId29"/>
  </p:handoutMasterIdLst>
  <p:sldIdLst>
    <p:sldId id="473" r:id="rId2"/>
    <p:sldId id="485" r:id="rId3"/>
    <p:sldId id="501" r:id="rId4"/>
    <p:sldId id="510" r:id="rId5"/>
    <p:sldId id="519" r:id="rId6"/>
    <p:sldId id="509" r:id="rId7"/>
    <p:sldId id="512" r:id="rId8"/>
    <p:sldId id="514" r:id="rId9"/>
    <p:sldId id="475" r:id="rId10"/>
    <p:sldId id="474" r:id="rId11"/>
    <p:sldId id="476" r:id="rId12"/>
    <p:sldId id="479" r:id="rId13"/>
    <p:sldId id="493" r:id="rId14"/>
    <p:sldId id="494" r:id="rId15"/>
    <p:sldId id="481" r:id="rId16"/>
    <p:sldId id="480" r:id="rId17"/>
    <p:sldId id="482" r:id="rId18"/>
    <p:sldId id="483" r:id="rId19"/>
    <p:sldId id="497" r:id="rId20"/>
    <p:sldId id="498" r:id="rId21"/>
    <p:sldId id="487" r:id="rId22"/>
    <p:sldId id="508" r:id="rId23"/>
    <p:sldId id="515" r:id="rId24"/>
    <p:sldId id="516" r:id="rId25"/>
    <p:sldId id="517" r:id="rId26"/>
    <p:sldId id="518" r:id="rId27"/>
  </p:sldIdLst>
  <p:sldSz cx="9144000" cy="6858000" type="screen4x3"/>
  <p:notesSz cx="6797675" cy="9926638"/>
  <p:defaultTextStyle>
    <a:defPPr>
      <a:defRPr lang="en-GB"/>
    </a:defPPr>
    <a:lvl1pPr algn="l" rtl="0" eaLnBrk="0" fontAlgn="base" hangingPunct="0">
      <a:spcBef>
        <a:spcPct val="0"/>
      </a:spcBef>
      <a:spcAft>
        <a:spcPct val="0"/>
      </a:spcAft>
      <a:defRPr sz="1200" b="1"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1200" b="1"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1200" b="1"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1200" b="1"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1200" b="1" kern="1200">
        <a:solidFill>
          <a:schemeClr val="tx1"/>
        </a:solidFill>
        <a:latin typeface="Times New Roman" charset="0"/>
        <a:ea typeface="ＭＳ Ｐゴシック" charset="-128"/>
        <a:cs typeface="+mn-cs"/>
      </a:defRPr>
    </a:lvl5pPr>
    <a:lvl6pPr marL="2286000" algn="l" defTabSz="914400" rtl="0" eaLnBrk="1" latinLnBrk="0" hangingPunct="1">
      <a:defRPr sz="1200" b="1" kern="1200">
        <a:solidFill>
          <a:schemeClr val="tx1"/>
        </a:solidFill>
        <a:latin typeface="Times New Roman" charset="0"/>
        <a:ea typeface="ＭＳ Ｐゴシック" charset="-128"/>
        <a:cs typeface="+mn-cs"/>
      </a:defRPr>
    </a:lvl6pPr>
    <a:lvl7pPr marL="2743200" algn="l" defTabSz="914400" rtl="0" eaLnBrk="1" latinLnBrk="0" hangingPunct="1">
      <a:defRPr sz="1200" b="1" kern="1200">
        <a:solidFill>
          <a:schemeClr val="tx1"/>
        </a:solidFill>
        <a:latin typeface="Times New Roman" charset="0"/>
        <a:ea typeface="ＭＳ Ｐゴシック" charset="-128"/>
        <a:cs typeface="+mn-cs"/>
      </a:defRPr>
    </a:lvl7pPr>
    <a:lvl8pPr marL="3200400" algn="l" defTabSz="914400" rtl="0" eaLnBrk="1" latinLnBrk="0" hangingPunct="1">
      <a:defRPr sz="1200" b="1" kern="1200">
        <a:solidFill>
          <a:schemeClr val="tx1"/>
        </a:solidFill>
        <a:latin typeface="Times New Roman" charset="0"/>
        <a:ea typeface="ＭＳ Ｐゴシック" charset="-128"/>
        <a:cs typeface="+mn-cs"/>
      </a:defRPr>
    </a:lvl8pPr>
    <a:lvl9pPr marL="3657600" algn="l" defTabSz="914400" rtl="0" eaLnBrk="1" latinLnBrk="0" hangingPunct="1">
      <a:defRPr sz="1200" b="1" kern="1200">
        <a:solidFill>
          <a:schemeClr val="tx1"/>
        </a:solidFill>
        <a:latin typeface="Times New Roman" charset="0"/>
        <a:ea typeface="ＭＳ Ｐゴシック"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useTimings="0">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FFFFFF"/>
    <a:srgbClr val="00FF00"/>
    <a:srgbClr val="009900"/>
    <a:srgbClr val="006600"/>
    <a:srgbClr val="003300"/>
    <a:srgbClr val="FF3300"/>
    <a:srgbClr val="F0F0F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4030" autoAdjust="0"/>
    <p:restoredTop sz="93689"/>
  </p:normalViewPr>
  <p:slideViewPr>
    <p:cSldViewPr snapToGrid="0">
      <p:cViewPr>
        <p:scale>
          <a:sx n="100" d="100"/>
          <a:sy n="100" d="100"/>
        </p:scale>
        <p:origin x="-1368" y="-17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10" d="100"/>
        <a:sy n="110" d="100"/>
      </p:scale>
      <p:origin x="0" y="1944"/>
    </p:cViewPr>
  </p:sorterViewPr>
  <p:notesViewPr>
    <p:cSldViewPr snapToGrid="0">
      <p:cViewPr>
        <p:scale>
          <a:sx n="56" d="100"/>
          <a:sy n="56" d="100"/>
        </p:scale>
        <p:origin x="-1234" y="-4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slide" Target="slides/slide6.xml"/><Relationship Id="rId3"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80196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525463" y="5307013"/>
            <a:ext cx="5953125" cy="4183062"/>
          </a:xfrm>
          <a:prstGeom prst="rect">
            <a:avLst/>
          </a:prstGeom>
          <a:noFill/>
          <a:ln w="12700">
            <a:noFill/>
            <a:miter lim="800000"/>
            <a:headEnd/>
            <a:tailEnd/>
          </a:ln>
          <a:effectLst/>
        </p:spPr>
        <p:txBody>
          <a:bodyPr vert="horz" wrap="square" lIns="90614" tIns="44512" rIns="90614" bIns="44512" numCol="1" anchor="t" anchorCtr="0" compatLnSpc="1">
            <a:prstTxWarp prst="textNoShape">
              <a:avLst/>
            </a:prstTxWarp>
          </a:bodyPr>
          <a:lstStyle/>
          <a:p>
            <a:pPr lvl="0"/>
            <a:r>
              <a:rPr lang="en-GB" noProof="0"/>
              <a:t>Type NOTES text here . . .</a:t>
            </a:r>
          </a:p>
        </p:txBody>
      </p:sp>
      <p:sp>
        <p:nvSpPr>
          <p:cNvPr id="14339" name="Rectangle 3"/>
          <p:cNvSpPr>
            <a:spLocks noGrp="1" noRot="1" noChangeAspect="1" noChangeArrowheads="1" noTextEdit="1"/>
          </p:cNvSpPr>
          <p:nvPr>
            <p:ph type="sldImg" idx="2"/>
          </p:nvPr>
        </p:nvSpPr>
        <p:spPr bwMode="auto">
          <a:xfrm>
            <a:off x="454025" y="593725"/>
            <a:ext cx="6100763" cy="45751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804238946"/>
      </p:ext>
    </p:extLst>
  </p:cSld>
  <p:clrMap bg1="lt1" tx1="dk1" bg2="lt2" tx2="dk2" accent1="accent1" accent2="accent2" accent3="accent3" accent4="accent4" accent5="accent5" accent6="accent6" hlink="hlink" folHlink="folHlink"/>
  <p:notesStyle>
    <a:lvl1pPr algn="just" rtl="0" eaLnBrk="0" fontAlgn="base" hangingPunct="0">
      <a:spcBef>
        <a:spcPct val="50000"/>
      </a:spcBef>
      <a:spcAft>
        <a:spcPct val="0"/>
      </a:spcAft>
      <a:defRPr sz="1200" kern="1200">
        <a:solidFill>
          <a:srgbClr val="000000"/>
        </a:solidFill>
        <a:latin typeface="Times New Roman" charset="0"/>
        <a:ea typeface="ＭＳ Ｐゴシック" charset="-128"/>
        <a:cs typeface="ＭＳ Ｐゴシック" charset="-128"/>
      </a:defRPr>
    </a:lvl1pPr>
    <a:lvl2pPr marL="37931725" indent="-37474525"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ヒラギノ角ゴ Pro W3" charset="-128"/>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ヒラギノ角ゴ Pro W3" charset="-128"/>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454025" y="593725"/>
            <a:ext cx="6099175" cy="4575175"/>
          </a:xfrm>
          <a:ln/>
        </p:spPr>
      </p:sp>
      <p:sp>
        <p:nvSpPr>
          <p:cNvPr id="174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1604" tIns="45802" rIns="91604" bIns="45802"/>
          <a:lstStyle/>
          <a:p>
            <a:endParaRPr lang="en-IE"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xfrm>
            <a:off x="1081088" y="868363"/>
            <a:ext cx="4633912" cy="3475037"/>
          </a:xfrm>
          <a:solidFill>
            <a:srgbClr val="FFFFFF"/>
          </a:solidFill>
          <a:ln/>
        </p:spPr>
      </p:sp>
      <p:sp>
        <p:nvSpPr>
          <p:cNvPr id="63490" name="Rectangle 3"/>
          <p:cNvSpPr>
            <a:spLocks noGrp="1" noChangeArrowheads="1"/>
          </p:cNvSpPr>
          <p:nvPr>
            <p:ph type="body" idx="1"/>
          </p:nvPr>
        </p:nvSpPr>
        <p:spPr>
          <a:xfrm>
            <a:off x="904875" y="4718050"/>
            <a:ext cx="4986338" cy="4179888"/>
          </a:xfrm>
          <a:solidFill>
            <a:srgbClr val="FFFFFF"/>
          </a:solidFill>
          <a:ln>
            <a:solidFill>
              <a:srgbClr val="000000"/>
            </a:solidFill>
          </a:ln>
        </p:spPr>
        <p:txBody>
          <a:bodyPr/>
          <a:lstStyle/>
          <a:p>
            <a:endParaRPr lang="de-DE" altLang="en-US">
              <a:ea typeface="ＭＳ Ｐゴシック" charset="-128"/>
            </a:endParaRPr>
          </a:p>
        </p:txBody>
      </p:sp>
    </p:spTree>
    <p:extLst>
      <p:ext uri="{BB962C8B-B14F-4D97-AF65-F5344CB8AC3E}">
        <p14:creationId xmlns:p14="http://schemas.microsoft.com/office/powerpoint/2010/main" val="1058531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xfrm>
            <a:off x="1081088" y="868363"/>
            <a:ext cx="4633912" cy="3475037"/>
          </a:xfrm>
          <a:solidFill>
            <a:srgbClr val="FFFFFF"/>
          </a:solidFill>
          <a:ln/>
        </p:spPr>
      </p:sp>
      <p:sp>
        <p:nvSpPr>
          <p:cNvPr id="63490" name="Rectangle 3"/>
          <p:cNvSpPr>
            <a:spLocks noGrp="1" noChangeArrowheads="1"/>
          </p:cNvSpPr>
          <p:nvPr>
            <p:ph type="body" idx="1"/>
          </p:nvPr>
        </p:nvSpPr>
        <p:spPr>
          <a:xfrm>
            <a:off x="904875" y="4718050"/>
            <a:ext cx="4986338" cy="4179888"/>
          </a:xfrm>
          <a:solidFill>
            <a:srgbClr val="FFFFFF"/>
          </a:solidFill>
          <a:ln>
            <a:solidFill>
              <a:srgbClr val="000000"/>
            </a:solidFill>
          </a:ln>
        </p:spPr>
        <p:txBody>
          <a:bodyPr/>
          <a:lstStyle/>
          <a:p>
            <a:endParaRPr lang="de-DE" altLang="en-US">
              <a:ea typeface="ＭＳ Ｐゴシック" charset="-128"/>
            </a:endParaRPr>
          </a:p>
        </p:txBody>
      </p:sp>
    </p:spTree>
    <p:extLst>
      <p:ext uri="{BB962C8B-B14F-4D97-AF65-F5344CB8AC3E}">
        <p14:creationId xmlns:p14="http://schemas.microsoft.com/office/powerpoint/2010/main" val="1058531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a:prstGeom prst="rect">
            <a:avLst/>
          </a:prstGeom>
          <a:noFill/>
          <a:ln w="12700">
            <a:solidFill>
              <a:prstClr val="black"/>
            </a:solidFill>
          </a:ln>
        </p:spPr>
      </p:sp>
      <p:sp>
        <p:nvSpPr>
          <p:cNvPr id="3" name="Notes Placeholder 2"/>
          <p:cNvSpPr>
            <a:spLocks noGrp="1"/>
          </p:cNvSpPr>
          <p:nvPr>
            <p:ph type="body" idx="1"/>
          </p:nvPr>
        </p:nvSpPr>
        <p:spPr>
          <a:xfrm>
            <a:off x="679768" y="4777194"/>
            <a:ext cx="5438140" cy="3908614"/>
          </a:xfrm>
          <a:prstGeom prst="rect">
            <a:avLst/>
          </a:prstGeom>
        </p:spPr>
        <p:txBody>
          <a:bodyPr/>
          <a:lstStyle/>
          <a:p>
            <a:endParaRPr lang="en-US"/>
          </a:p>
        </p:txBody>
      </p:sp>
    </p:spTree>
    <p:extLst>
      <p:ext uri="{BB962C8B-B14F-4D97-AF65-F5344CB8AC3E}">
        <p14:creationId xmlns:p14="http://schemas.microsoft.com/office/powerpoint/2010/main" val="3343634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xfrm>
            <a:off x="1081088" y="868363"/>
            <a:ext cx="4633912" cy="3475037"/>
          </a:xfrm>
          <a:ln/>
        </p:spPr>
      </p:sp>
      <p:sp>
        <p:nvSpPr>
          <p:cNvPr id="79874" name="Rectangle 3"/>
          <p:cNvSpPr>
            <a:spLocks noGrp="1" noChangeArrowheads="1"/>
          </p:cNvSpPr>
          <p:nvPr>
            <p:ph type="body" idx="1"/>
          </p:nvPr>
        </p:nvSpPr>
        <p:spPr>
          <a:xfrm>
            <a:off x="904875" y="4718051"/>
            <a:ext cx="4986338"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xfrm>
            <a:off x="1081088" y="868363"/>
            <a:ext cx="4633912" cy="3475037"/>
          </a:xfrm>
          <a:ln/>
        </p:spPr>
      </p:sp>
      <p:sp>
        <p:nvSpPr>
          <p:cNvPr id="81922" name="Rectangle 3"/>
          <p:cNvSpPr>
            <a:spLocks noGrp="1" noChangeArrowheads="1"/>
          </p:cNvSpPr>
          <p:nvPr>
            <p:ph type="body" idx="1"/>
          </p:nvPr>
        </p:nvSpPr>
        <p:spPr>
          <a:xfrm>
            <a:off x="904875" y="4718051"/>
            <a:ext cx="4986338"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xfrm>
            <a:off x="1081088" y="868363"/>
            <a:ext cx="4633912" cy="3475037"/>
          </a:xfrm>
          <a:ln/>
        </p:spPr>
      </p:sp>
      <p:sp>
        <p:nvSpPr>
          <p:cNvPr id="79874" name="Rectangle 3"/>
          <p:cNvSpPr>
            <a:spLocks noGrp="1" noChangeArrowheads="1"/>
          </p:cNvSpPr>
          <p:nvPr>
            <p:ph type="body" idx="1"/>
          </p:nvPr>
        </p:nvSpPr>
        <p:spPr>
          <a:xfrm>
            <a:off x="904875" y="4718050"/>
            <a:ext cx="4986338"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xfrm>
            <a:off x="1081088" y="868363"/>
            <a:ext cx="4633912" cy="3475037"/>
          </a:xfrm>
          <a:ln/>
        </p:spPr>
      </p:sp>
      <p:sp>
        <p:nvSpPr>
          <p:cNvPr id="79874" name="Rectangle 3"/>
          <p:cNvSpPr>
            <a:spLocks noGrp="1" noChangeArrowheads="1"/>
          </p:cNvSpPr>
          <p:nvPr>
            <p:ph type="body" idx="1"/>
          </p:nvPr>
        </p:nvSpPr>
        <p:spPr>
          <a:xfrm>
            <a:off x="904875" y="4718050"/>
            <a:ext cx="4986338"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xfrm>
            <a:off x="1081088" y="868363"/>
            <a:ext cx="4633912" cy="3475037"/>
          </a:xfrm>
          <a:ln/>
        </p:spPr>
      </p:sp>
      <p:sp>
        <p:nvSpPr>
          <p:cNvPr id="79874" name="Rectangle 3"/>
          <p:cNvSpPr>
            <a:spLocks noGrp="1" noChangeArrowheads="1"/>
          </p:cNvSpPr>
          <p:nvPr>
            <p:ph type="body" idx="1"/>
          </p:nvPr>
        </p:nvSpPr>
        <p:spPr>
          <a:xfrm>
            <a:off x="904875" y="4718050"/>
            <a:ext cx="4986338"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xfrm>
            <a:off x="1081088" y="868363"/>
            <a:ext cx="4633912" cy="3475037"/>
          </a:xfrm>
          <a:ln/>
        </p:spPr>
      </p:sp>
      <p:sp>
        <p:nvSpPr>
          <p:cNvPr id="79874" name="Rectangle 3"/>
          <p:cNvSpPr>
            <a:spLocks noGrp="1" noChangeArrowheads="1"/>
          </p:cNvSpPr>
          <p:nvPr>
            <p:ph type="body" idx="1"/>
          </p:nvPr>
        </p:nvSpPr>
        <p:spPr>
          <a:xfrm>
            <a:off x="904875" y="4718050"/>
            <a:ext cx="4986338"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xfrm>
            <a:off x="1081088" y="868363"/>
            <a:ext cx="4633912" cy="3475037"/>
          </a:xfrm>
          <a:ln/>
        </p:spPr>
      </p:sp>
      <p:sp>
        <p:nvSpPr>
          <p:cNvPr id="94210" name="Rectangle 3"/>
          <p:cNvSpPr>
            <a:spLocks noGrp="1" noChangeArrowheads="1"/>
          </p:cNvSpPr>
          <p:nvPr>
            <p:ph type="body" idx="1"/>
          </p:nvPr>
        </p:nvSpPr>
        <p:spPr>
          <a:xfrm>
            <a:off x="904875" y="4718051"/>
            <a:ext cx="4986338"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081088" y="868363"/>
            <a:ext cx="4633912" cy="3475037"/>
          </a:xfrm>
          <a:ln/>
        </p:spPr>
      </p:sp>
      <p:sp>
        <p:nvSpPr>
          <p:cNvPr id="57347" name="Rectangle 3"/>
          <p:cNvSpPr>
            <a:spLocks noGrp="1" noChangeArrowheads="1"/>
          </p:cNvSpPr>
          <p:nvPr>
            <p:ph type="body" idx="1"/>
          </p:nvPr>
        </p:nvSpPr>
        <p:spPr>
          <a:xfrm>
            <a:off x="904875" y="4718051"/>
            <a:ext cx="4986338"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tLang="en-US"/>
          </a:p>
        </p:txBody>
      </p:sp>
    </p:spTree>
    <p:extLst>
      <p:ext uri="{BB962C8B-B14F-4D97-AF65-F5344CB8AC3E}">
        <p14:creationId xmlns:p14="http://schemas.microsoft.com/office/powerpoint/2010/main" val="5408805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xfrm>
            <a:off x="1081088" y="868363"/>
            <a:ext cx="4633912" cy="3475037"/>
          </a:xfrm>
          <a:ln/>
        </p:spPr>
      </p:sp>
      <p:sp>
        <p:nvSpPr>
          <p:cNvPr id="96258" name="Rectangle 3"/>
          <p:cNvSpPr>
            <a:spLocks noGrp="1" noChangeArrowheads="1"/>
          </p:cNvSpPr>
          <p:nvPr>
            <p:ph type="body" idx="1"/>
          </p:nvPr>
        </p:nvSpPr>
        <p:spPr>
          <a:xfrm>
            <a:off x="904875" y="4718051"/>
            <a:ext cx="4986338"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Text Box 1"/>
          <p:cNvSpPr txBox="1">
            <a:spLocks noChangeArrowheads="1"/>
          </p:cNvSpPr>
          <p:nvPr/>
        </p:nvSpPr>
        <p:spPr bwMode="auto">
          <a:xfrm>
            <a:off x="0" y="328614"/>
            <a:ext cx="1588" cy="1587"/>
          </a:xfrm>
          <a:prstGeom prst="rect">
            <a:avLst/>
          </a:prstGeom>
          <a:solidFill>
            <a:srgbClr val="FFFFFF"/>
          </a:solidFill>
          <a:ln w="9360">
            <a:solidFill>
              <a:srgbClr val="000000"/>
            </a:solidFill>
            <a:miter lim="800000"/>
            <a:headEnd/>
            <a:tailEnd/>
          </a:ln>
        </p:spPr>
        <p:txBody>
          <a:bodyPr wrap="none" lIns="91430" tIns="45715" rIns="91430" bIns="45715" anchor="ctr"/>
          <a:lstStyle>
            <a:lvl1pPr>
              <a:defRPr sz="1600" b="1">
                <a:solidFill>
                  <a:schemeClr val="tx1"/>
                </a:solidFill>
                <a:latin typeface="Times New Roman" charset="0"/>
                <a:ea typeface="ヒラギノ角ゴ Pro W3" charset="0"/>
                <a:cs typeface="ヒラギノ角ゴ Pro W3" charset="0"/>
              </a:defRPr>
            </a:lvl1pPr>
            <a:lvl2pPr marL="742950" indent="-285750">
              <a:defRPr sz="1600" b="1">
                <a:solidFill>
                  <a:schemeClr val="tx1"/>
                </a:solidFill>
                <a:latin typeface="Times New Roman" charset="0"/>
                <a:ea typeface="ヒラギノ角ゴ Pro W3" charset="0"/>
                <a:cs typeface="ヒラギノ角ゴ Pro W3" charset="0"/>
              </a:defRPr>
            </a:lvl2pPr>
            <a:lvl3pPr marL="1143000" indent="-228600">
              <a:defRPr sz="1600" b="1">
                <a:solidFill>
                  <a:schemeClr val="tx1"/>
                </a:solidFill>
                <a:latin typeface="Times New Roman" charset="0"/>
                <a:ea typeface="ヒラギノ角ゴ Pro W3" charset="0"/>
                <a:cs typeface="ヒラギノ角ゴ Pro W3" charset="0"/>
              </a:defRPr>
            </a:lvl3pPr>
            <a:lvl4pPr marL="1600200" indent="-228600">
              <a:defRPr sz="1600" b="1">
                <a:solidFill>
                  <a:schemeClr val="tx1"/>
                </a:solidFill>
                <a:latin typeface="Times New Roman" charset="0"/>
                <a:ea typeface="ヒラギノ角ゴ Pro W3" charset="0"/>
                <a:cs typeface="ヒラギノ角ゴ Pro W3" charset="0"/>
              </a:defRPr>
            </a:lvl4pPr>
            <a:lvl5pPr marL="2057400" indent="-228600">
              <a:defRPr sz="1600" b="1">
                <a:solidFill>
                  <a:schemeClr val="tx1"/>
                </a:solidFill>
                <a:latin typeface="Times New Roman" charset="0"/>
                <a:ea typeface="ヒラギノ角ゴ Pro W3" charset="0"/>
                <a:cs typeface="ヒラギノ角ゴ Pro W3" charset="0"/>
              </a:defRPr>
            </a:lvl5pPr>
            <a:lvl6pPr marL="25146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6pPr>
            <a:lvl7pPr marL="29718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7pPr>
            <a:lvl8pPr marL="34290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8pPr>
            <a:lvl9pPr marL="38862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9pPr>
          </a:lstStyle>
          <a:p>
            <a:endParaRPr lang="en-US">
              <a:ea typeface="ＭＳ Ｐゴシック" charset="0"/>
              <a:cs typeface="ＭＳ Ｐゴシック" charset="0"/>
            </a:endParaRPr>
          </a:p>
        </p:txBody>
      </p:sp>
      <p:sp>
        <p:nvSpPr>
          <p:cNvPr id="121859" name="Rectangle 2"/>
          <p:cNvSpPr>
            <a:spLocks noGrp="1" noChangeArrowheads="1"/>
          </p:cNvSpPr>
          <p:nvPr>
            <p:ph type="body"/>
          </p:nvPr>
        </p:nvSpPr>
        <p:spPr>
          <a:xfrm>
            <a:off x="498475" y="4686300"/>
            <a:ext cx="5802313" cy="44084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458788" y="595313"/>
            <a:ext cx="6115050" cy="4586287"/>
          </a:xfrm>
          <a:ln/>
        </p:spPr>
      </p:sp>
      <p:sp>
        <p:nvSpPr>
          <p:cNvPr id="174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1870" tIns="45935" rIns="91870" bIns="45935"/>
          <a:lstStyle/>
          <a:p>
            <a:endParaRPr lang="en-IE" altLang="en-US"/>
          </a:p>
        </p:txBody>
      </p:sp>
    </p:spTree>
    <p:extLst>
      <p:ext uri="{BB962C8B-B14F-4D97-AF65-F5344CB8AC3E}">
        <p14:creationId xmlns:p14="http://schemas.microsoft.com/office/powerpoint/2010/main" val="1801988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ln/>
        </p:spPr>
      </p:sp>
      <p:sp>
        <p:nvSpPr>
          <p:cNvPr id="2150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a:xfrm>
            <a:off x="1081088" y="868363"/>
            <a:ext cx="4633912" cy="3475037"/>
          </a:xfrm>
          <a:ln/>
        </p:spPr>
      </p:sp>
      <p:sp>
        <p:nvSpPr>
          <p:cNvPr id="106498" name="Rectangle 3"/>
          <p:cNvSpPr>
            <a:spLocks noGrp="1" noChangeArrowheads="1"/>
          </p:cNvSpPr>
          <p:nvPr>
            <p:ph type="body" idx="1"/>
          </p:nvPr>
        </p:nvSpPr>
        <p:spPr>
          <a:xfrm>
            <a:off x="904875" y="4718051"/>
            <a:ext cx="4986338"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4294967295"/>
          </p:nvPr>
        </p:nvSpPr>
        <p:spPr bwMode="auto">
          <a:xfrm>
            <a:off x="3849688" y="9428163"/>
            <a:ext cx="2946400" cy="4968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ea typeface="ＭＳ Ｐゴシック" charset="-128"/>
              </a:defRPr>
            </a:lvl1pPr>
            <a:lvl2pPr marL="37931725" indent="-37474525">
              <a:defRPr sz="1200" b="1">
                <a:solidFill>
                  <a:schemeClr val="tx1"/>
                </a:solidFill>
                <a:latin typeface="Times New Roman" charset="0"/>
                <a:ea typeface="ＭＳ Ｐゴシック" charset="-128"/>
              </a:defRPr>
            </a:lvl2pPr>
            <a:lvl3pPr>
              <a:defRPr sz="1200" b="1">
                <a:solidFill>
                  <a:schemeClr val="tx1"/>
                </a:solidFill>
                <a:latin typeface="Times New Roman" charset="0"/>
                <a:ea typeface="ＭＳ Ｐゴシック" charset="-128"/>
              </a:defRPr>
            </a:lvl3pPr>
            <a:lvl4pPr>
              <a:defRPr sz="1200" b="1">
                <a:solidFill>
                  <a:schemeClr val="tx1"/>
                </a:solidFill>
                <a:latin typeface="Times New Roman" charset="0"/>
                <a:ea typeface="ＭＳ Ｐゴシック" charset="-128"/>
              </a:defRPr>
            </a:lvl4pPr>
            <a:lvl5pPr>
              <a:defRPr sz="1200" b="1">
                <a:solidFill>
                  <a:schemeClr val="tx1"/>
                </a:solidFill>
                <a:latin typeface="Times New Roman" charset="0"/>
                <a:ea typeface="ＭＳ Ｐゴシック" charset="-128"/>
              </a:defRPr>
            </a:lvl5pPr>
            <a:lvl6pPr marL="457200" eaLnBrk="0" fontAlgn="base" hangingPunct="0">
              <a:spcBef>
                <a:spcPct val="0"/>
              </a:spcBef>
              <a:spcAft>
                <a:spcPct val="0"/>
              </a:spcAft>
              <a:defRPr sz="1200" b="1">
                <a:solidFill>
                  <a:schemeClr val="tx1"/>
                </a:solidFill>
                <a:latin typeface="Times New Roman" charset="0"/>
                <a:ea typeface="ＭＳ Ｐゴシック" charset="-128"/>
              </a:defRPr>
            </a:lvl6pPr>
            <a:lvl7pPr marL="914400" eaLnBrk="0" fontAlgn="base" hangingPunct="0">
              <a:spcBef>
                <a:spcPct val="0"/>
              </a:spcBef>
              <a:spcAft>
                <a:spcPct val="0"/>
              </a:spcAft>
              <a:defRPr sz="1200" b="1">
                <a:solidFill>
                  <a:schemeClr val="tx1"/>
                </a:solidFill>
                <a:latin typeface="Times New Roman" charset="0"/>
                <a:ea typeface="ＭＳ Ｐゴシック" charset="-128"/>
              </a:defRPr>
            </a:lvl7pPr>
            <a:lvl8pPr marL="1371600" eaLnBrk="0" fontAlgn="base" hangingPunct="0">
              <a:spcBef>
                <a:spcPct val="0"/>
              </a:spcBef>
              <a:spcAft>
                <a:spcPct val="0"/>
              </a:spcAft>
              <a:defRPr sz="1200" b="1">
                <a:solidFill>
                  <a:schemeClr val="tx1"/>
                </a:solidFill>
                <a:latin typeface="Times New Roman" charset="0"/>
                <a:ea typeface="ＭＳ Ｐゴシック" charset="-128"/>
              </a:defRPr>
            </a:lvl8pPr>
            <a:lvl9pPr marL="1828800" eaLnBrk="0" fontAlgn="base" hangingPunct="0">
              <a:spcBef>
                <a:spcPct val="0"/>
              </a:spcBef>
              <a:spcAft>
                <a:spcPct val="0"/>
              </a:spcAft>
              <a:defRPr sz="1200" b="1">
                <a:solidFill>
                  <a:schemeClr val="tx1"/>
                </a:solidFill>
                <a:latin typeface="Times New Roman" charset="0"/>
                <a:ea typeface="ＭＳ Ｐゴシック" charset="-128"/>
              </a:defRPr>
            </a:lvl9pPr>
          </a:lstStyle>
          <a:p>
            <a:fld id="{EE55B25A-4D8B-BD41-ADA1-DE7735DD80A4}" type="slidenum">
              <a:rPr lang="en-US" altLang="en-US"/>
              <a:pPr/>
              <a:t>4</a:t>
            </a:fld>
            <a:endParaRPr lang="en-US" altLang="en-US"/>
          </a:p>
        </p:txBody>
      </p:sp>
      <p:sp>
        <p:nvSpPr>
          <p:cNvPr id="45059" name="Rectangle 2"/>
          <p:cNvSpPr>
            <a:spLocks noGrp="1" noRot="1" noChangeAspect="1" noChangeArrowheads="1" noTextEdit="1"/>
          </p:cNvSpPr>
          <p:nvPr>
            <p:ph type="sldImg"/>
          </p:nvPr>
        </p:nvSpPr>
        <p:spPr>
          <a:xfrm>
            <a:off x="919163" y="744538"/>
            <a:ext cx="4959350" cy="3721100"/>
          </a:xfrm>
          <a:ln/>
        </p:spPr>
      </p:sp>
      <p:sp>
        <p:nvSpPr>
          <p:cNvPr id="45060" name="Rectangle 3"/>
          <p:cNvSpPr>
            <a:spLocks noGrp="1" noChangeArrowheads="1"/>
          </p:cNvSpPr>
          <p:nvPr>
            <p:ph type="body" idx="1"/>
          </p:nvPr>
        </p:nvSpPr>
        <p:spPr>
          <a:xfrm>
            <a:off x="904875" y="4714875"/>
            <a:ext cx="4987925" cy="44672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Goal is to find flaws…</a:t>
            </a:r>
          </a:p>
          <a:p>
            <a:r>
              <a:rPr lang="en-US" altLang="en-US"/>
              <a:t>	- put up next slide</a:t>
            </a:r>
          </a:p>
          <a:p>
            <a:r>
              <a:rPr lang="en-US" altLang="en-US"/>
              <a:t>	</a:t>
            </a:r>
          </a:p>
        </p:txBody>
      </p:sp>
    </p:spTree>
    <p:extLst>
      <p:ext uri="{BB962C8B-B14F-4D97-AF65-F5344CB8AC3E}">
        <p14:creationId xmlns:p14="http://schemas.microsoft.com/office/powerpoint/2010/main" val="217387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4294967295"/>
          </p:nvPr>
        </p:nvSpPr>
        <p:spPr bwMode="auto">
          <a:xfrm>
            <a:off x="3849688" y="9428163"/>
            <a:ext cx="2946400" cy="4968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rgbClr val="000000"/>
                </a:solidFill>
                <a:latin typeface="Times New Roman" charset="0"/>
                <a:ea typeface="ＭＳ Ｐゴシック" charset="0"/>
                <a:cs typeface="ＭＳ Ｐゴシック" charset="0"/>
              </a:defRPr>
            </a:lvl1pPr>
            <a:lvl2pPr>
              <a:defRPr sz="1200">
                <a:solidFill>
                  <a:schemeClr val="tx1"/>
                </a:solidFill>
                <a:latin typeface="Times New Roman" charset="0"/>
                <a:ea typeface="ＭＳ Ｐゴシック" charset="0"/>
              </a:defRPr>
            </a:lvl2pPr>
            <a:lvl3pPr>
              <a:defRPr sz="1200">
                <a:solidFill>
                  <a:schemeClr val="tx1"/>
                </a:solidFill>
                <a:latin typeface="Times New Roman" charset="0"/>
                <a:ea typeface="ヒラギノ角ゴ Pro W3" charset="0"/>
                <a:cs typeface="ヒラギノ角ゴ Pro W3" charset="0"/>
              </a:defRPr>
            </a:lvl3pPr>
            <a:lvl4pPr>
              <a:defRPr sz="1200">
                <a:solidFill>
                  <a:schemeClr val="tx1"/>
                </a:solidFill>
                <a:latin typeface="Times New Roman" charset="0"/>
                <a:ea typeface="ヒラギノ角ゴ Pro W3" charset="0"/>
                <a:cs typeface="ヒラギノ角ゴ Pro W3" charset="0"/>
              </a:defRPr>
            </a:lvl4pPr>
            <a:lvl5pPr>
              <a:defRPr sz="1200">
                <a:solidFill>
                  <a:schemeClr val="tx1"/>
                </a:solidFill>
                <a:latin typeface="Times New Roman" charset="0"/>
                <a:ea typeface="ヒラギノ角ゴ Pro W3" charset="0"/>
                <a:cs typeface="ヒラギノ角ゴ Pro W3" charset="0"/>
              </a:defRPr>
            </a:lvl5pPr>
            <a:lvl6pPr marL="2514600" indent="-228600" eaLnBrk="0" fontAlgn="base" hangingPunct="0">
              <a:spcBef>
                <a:spcPct val="30000"/>
              </a:spcBef>
              <a:spcAft>
                <a:spcPct val="0"/>
              </a:spcAft>
              <a:defRPr sz="1200">
                <a:solidFill>
                  <a:schemeClr val="tx1"/>
                </a:solidFill>
                <a:latin typeface="Times New Roman" charset="0"/>
                <a:ea typeface="ヒラギノ角ゴ Pro W3" charset="0"/>
                <a:cs typeface="ヒラギノ角ゴ Pro W3" charset="0"/>
              </a:defRPr>
            </a:lvl6pPr>
            <a:lvl7pPr marL="2971800" indent="-228600" eaLnBrk="0" fontAlgn="base" hangingPunct="0">
              <a:spcBef>
                <a:spcPct val="30000"/>
              </a:spcBef>
              <a:spcAft>
                <a:spcPct val="0"/>
              </a:spcAft>
              <a:defRPr sz="1200">
                <a:solidFill>
                  <a:schemeClr val="tx1"/>
                </a:solidFill>
                <a:latin typeface="Times New Roman" charset="0"/>
                <a:ea typeface="ヒラギノ角ゴ Pro W3" charset="0"/>
                <a:cs typeface="ヒラギノ角ゴ Pro W3" charset="0"/>
              </a:defRPr>
            </a:lvl7pPr>
            <a:lvl8pPr marL="3429000" indent="-228600" eaLnBrk="0" fontAlgn="base" hangingPunct="0">
              <a:spcBef>
                <a:spcPct val="30000"/>
              </a:spcBef>
              <a:spcAft>
                <a:spcPct val="0"/>
              </a:spcAft>
              <a:defRPr sz="1200">
                <a:solidFill>
                  <a:schemeClr val="tx1"/>
                </a:solidFill>
                <a:latin typeface="Times New Roman" charset="0"/>
                <a:ea typeface="ヒラギノ角ゴ Pro W3" charset="0"/>
                <a:cs typeface="ヒラギノ角ゴ Pro W3" charset="0"/>
              </a:defRPr>
            </a:lvl8pPr>
            <a:lvl9pPr marL="3886200" indent="-228600" eaLnBrk="0" fontAlgn="base" hangingPunct="0">
              <a:spcBef>
                <a:spcPct val="30000"/>
              </a:spcBef>
              <a:spcAft>
                <a:spcPct val="0"/>
              </a:spcAft>
              <a:defRPr sz="1200">
                <a:solidFill>
                  <a:schemeClr val="tx1"/>
                </a:solidFill>
                <a:latin typeface="Times New Roman" charset="0"/>
                <a:ea typeface="ヒラギノ角ゴ Pro W3" charset="0"/>
                <a:cs typeface="ヒラギノ角ゴ Pro W3" charset="0"/>
              </a:defRPr>
            </a:lvl9pPr>
          </a:lstStyle>
          <a:p>
            <a:fld id="{989AE47C-24E1-EF41-BD38-BAFE28F7AB47}" type="slidenum">
              <a:rPr lang="en-US">
                <a:solidFill>
                  <a:schemeClr val="tx1"/>
                </a:solidFill>
              </a:rPr>
              <a:pPr/>
              <a:t>5</a:t>
            </a:fld>
            <a:endParaRPr lang="en-US">
              <a:solidFill>
                <a:schemeClr val="tx1"/>
              </a:solidFill>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ea typeface="ＭＳ Ｐゴシック" charset="0"/>
                <a:cs typeface="ＭＳ Ｐゴシック" charset="0"/>
              </a:rPr>
              <a:t>The most common approach to finding vulnerabilities is to analyze the running application.  The two techniques are “vulnerability scanning” (using tools and signature databases) and “penetration testing” (custom testing by experts). However, for many types of problems, analyzing the running application is very time-consuming and inaccurate. SQL injection, for example, is very difficult to find and diagnose in a running application, but can be quickly found by analyzing the source code.</a:t>
            </a:r>
          </a:p>
          <a:p>
            <a:endParaRPr lang="en-US" sz="1000">
              <a:ea typeface="ＭＳ Ｐゴシック" charset="0"/>
              <a:cs typeface="ＭＳ Ｐゴシック" charset="0"/>
            </a:endParaRPr>
          </a:p>
          <a:p>
            <a:r>
              <a:rPr lang="en-US" sz="1000">
                <a:ea typeface="ＭＳ Ｐゴシック" charset="0"/>
                <a:cs typeface="ＭＳ Ｐゴシック" charset="0"/>
              </a:rPr>
              <a:t>The other approach is to analyze the source code.  Like pentesting, this can be done manually (source code review) or with tools (static analysis). Code-based approaches have a reputation for being expensive and time-consuming, but this reputation is unfounded.  For many types of issues, using the code is many times faster and more accurate than penetration testing.</a:t>
            </a:r>
          </a:p>
          <a:p>
            <a:endParaRPr lang="en-US" sz="1000">
              <a:ea typeface="ＭＳ Ｐゴシック" charset="0"/>
              <a:cs typeface="ＭＳ Ｐゴシック" charset="0"/>
            </a:endParaRPr>
          </a:p>
          <a:p>
            <a:r>
              <a:rPr lang="en-US" sz="1000">
                <a:ea typeface="ＭＳ Ｐゴシック" charset="0"/>
                <a:cs typeface="ＭＳ Ｐゴシック" charset="0"/>
              </a:rPr>
              <a:t>The most cost-effective approach to application security is a “combined” or “integrated” approach.  The assessor should be encouraged to use the most appropriate tool to find problems in the most cost-effective manner.  For example, an assessor may notice a potential vulnerability during a penetration test, automatically scan the code for possible instances of the problem, and then confirm using code review.</a:t>
            </a:r>
          </a:p>
          <a:p>
            <a:endParaRPr lang="en-US" sz="1000">
              <a:ea typeface="ＭＳ Ｐゴシック" charset="0"/>
              <a:cs typeface="ＭＳ Ｐゴシック" charset="0"/>
            </a:endParaRPr>
          </a:p>
          <a:p>
            <a:r>
              <a:rPr lang="en-US" sz="1000">
                <a:ea typeface="ＭＳ Ｐゴシック" charset="0"/>
                <a:cs typeface="ＭＳ Ｐゴシック" charset="0"/>
              </a:rPr>
              <a:t>Note that the purely automated approaches (scanning and static analysis) are especially ineffective for application security (most experts put the effectiveness of pure scanning or static analysis at less than 20%).  This is largely due to the custom nature of applications.  Because each one is different, there is no database of signatures the automated tools can use.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4294967295"/>
          </p:nvPr>
        </p:nvSpPr>
        <p:spPr bwMode="auto">
          <a:xfrm>
            <a:off x="3849688" y="9428163"/>
            <a:ext cx="2946400" cy="4968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ea typeface="ＭＳ Ｐゴシック" charset="-128"/>
              </a:defRPr>
            </a:lvl1pPr>
            <a:lvl2pPr marL="37931725" indent="-37474525">
              <a:defRPr sz="1200" b="1">
                <a:solidFill>
                  <a:schemeClr val="tx1"/>
                </a:solidFill>
                <a:latin typeface="Times New Roman" charset="0"/>
                <a:ea typeface="ＭＳ Ｐゴシック" charset="-128"/>
              </a:defRPr>
            </a:lvl2pPr>
            <a:lvl3pPr>
              <a:defRPr sz="1200" b="1">
                <a:solidFill>
                  <a:schemeClr val="tx1"/>
                </a:solidFill>
                <a:latin typeface="Times New Roman" charset="0"/>
                <a:ea typeface="ＭＳ Ｐゴシック" charset="-128"/>
              </a:defRPr>
            </a:lvl3pPr>
            <a:lvl4pPr>
              <a:defRPr sz="1200" b="1">
                <a:solidFill>
                  <a:schemeClr val="tx1"/>
                </a:solidFill>
                <a:latin typeface="Times New Roman" charset="0"/>
                <a:ea typeface="ＭＳ Ｐゴシック" charset="-128"/>
              </a:defRPr>
            </a:lvl4pPr>
            <a:lvl5pPr>
              <a:defRPr sz="1200" b="1">
                <a:solidFill>
                  <a:schemeClr val="tx1"/>
                </a:solidFill>
                <a:latin typeface="Times New Roman" charset="0"/>
                <a:ea typeface="ＭＳ Ｐゴシック" charset="-128"/>
              </a:defRPr>
            </a:lvl5pPr>
            <a:lvl6pPr marL="457200" eaLnBrk="0" fontAlgn="base" hangingPunct="0">
              <a:spcBef>
                <a:spcPct val="0"/>
              </a:spcBef>
              <a:spcAft>
                <a:spcPct val="0"/>
              </a:spcAft>
              <a:defRPr sz="1200" b="1">
                <a:solidFill>
                  <a:schemeClr val="tx1"/>
                </a:solidFill>
                <a:latin typeface="Times New Roman" charset="0"/>
                <a:ea typeface="ＭＳ Ｐゴシック" charset="-128"/>
              </a:defRPr>
            </a:lvl6pPr>
            <a:lvl7pPr marL="914400" eaLnBrk="0" fontAlgn="base" hangingPunct="0">
              <a:spcBef>
                <a:spcPct val="0"/>
              </a:spcBef>
              <a:spcAft>
                <a:spcPct val="0"/>
              </a:spcAft>
              <a:defRPr sz="1200" b="1">
                <a:solidFill>
                  <a:schemeClr val="tx1"/>
                </a:solidFill>
                <a:latin typeface="Times New Roman" charset="0"/>
                <a:ea typeface="ＭＳ Ｐゴシック" charset="-128"/>
              </a:defRPr>
            </a:lvl7pPr>
            <a:lvl8pPr marL="1371600" eaLnBrk="0" fontAlgn="base" hangingPunct="0">
              <a:spcBef>
                <a:spcPct val="0"/>
              </a:spcBef>
              <a:spcAft>
                <a:spcPct val="0"/>
              </a:spcAft>
              <a:defRPr sz="1200" b="1">
                <a:solidFill>
                  <a:schemeClr val="tx1"/>
                </a:solidFill>
                <a:latin typeface="Times New Roman" charset="0"/>
                <a:ea typeface="ＭＳ Ｐゴシック" charset="-128"/>
              </a:defRPr>
            </a:lvl8pPr>
            <a:lvl9pPr marL="1828800" eaLnBrk="0" fontAlgn="base" hangingPunct="0">
              <a:spcBef>
                <a:spcPct val="0"/>
              </a:spcBef>
              <a:spcAft>
                <a:spcPct val="0"/>
              </a:spcAft>
              <a:defRPr sz="1200" b="1">
                <a:solidFill>
                  <a:schemeClr val="tx1"/>
                </a:solidFill>
                <a:latin typeface="Times New Roman" charset="0"/>
                <a:ea typeface="ＭＳ Ｐゴシック" charset="-128"/>
              </a:defRPr>
            </a:lvl9pPr>
          </a:lstStyle>
          <a:p>
            <a:fld id="{5F82ED12-F9A9-DA40-985F-98E1F78C82A0}" type="slidenum">
              <a:rPr lang="en-US" altLang="en-US"/>
              <a:pPr/>
              <a:t>6</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Secure code review is the process of auditing code for an application on a line by line basis for its security quality. Code review is a way of ensuring that the application is developed in an appropriate fashion so as to be “self defending” in its given environment. </a:t>
            </a:r>
          </a:p>
          <a:p>
            <a:r>
              <a:rPr lang="en-US" altLang="en-US"/>
              <a:t>Tools can be used to perform this task but they always need human verification. Tools do not understand context, which is the keystone of secure code review. </a:t>
            </a:r>
          </a:p>
        </p:txBody>
      </p:sp>
    </p:spTree>
    <p:extLst>
      <p:ext uri="{BB962C8B-B14F-4D97-AF65-F5344CB8AC3E}">
        <p14:creationId xmlns:p14="http://schemas.microsoft.com/office/powerpoint/2010/main" val="1465669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4294967295"/>
          </p:nvPr>
        </p:nvSpPr>
        <p:spPr bwMode="auto">
          <a:xfrm>
            <a:off x="3849688" y="9428163"/>
            <a:ext cx="2946400" cy="4968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ea typeface="ＭＳ Ｐゴシック" charset="-128"/>
              </a:defRPr>
            </a:lvl1pPr>
            <a:lvl2pPr marL="37931725" indent="-37474525">
              <a:defRPr sz="1200" b="1">
                <a:solidFill>
                  <a:schemeClr val="tx1"/>
                </a:solidFill>
                <a:latin typeface="Times New Roman" charset="0"/>
                <a:ea typeface="ＭＳ Ｐゴシック" charset="-128"/>
              </a:defRPr>
            </a:lvl2pPr>
            <a:lvl3pPr>
              <a:defRPr sz="1200" b="1">
                <a:solidFill>
                  <a:schemeClr val="tx1"/>
                </a:solidFill>
                <a:latin typeface="Times New Roman" charset="0"/>
                <a:ea typeface="ＭＳ Ｐゴシック" charset="-128"/>
              </a:defRPr>
            </a:lvl3pPr>
            <a:lvl4pPr>
              <a:defRPr sz="1200" b="1">
                <a:solidFill>
                  <a:schemeClr val="tx1"/>
                </a:solidFill>
                <a:latin typeface="Times New Roman" charset="0"/>
                <a:ea typeface="ＭＳ Ｐゴシック" charset="-128"/>
              </a:defRPr>
            </a:lvl4pPr>
            <a:lvl5pPr>
              <a:defRPr sz="1200" b="1">
                <a:solidFill>
                  <a:schemeClr val="tx1"/>
                </a:solidFill>
                <a:latin typeface="Times New Roman" charset="0"/>
                <a:ea typeface="ＭＳ Ｐゴシック" charset="-128"/>
              </a:defRPr>
            </a:lvl5pPr>
            <a:lvl6pPr marL="457200" eaLnBrk="0" fontAlgn="base" hangingPunct="0">
              <a:spcBef>
                <a:spcPct val="0"/>
              </a:spcBef>
              <a:spcAft>
                <a:spcPct val="0"/>
              </a:spcAft>
              <a:defRPr sz="1200" b="1">
                <a:solidFill>
                  <a:schemeClr val="tx1"/>
                </a:solidFill>
                <a:latin typeface="Times New Roman" charset="0"/>
                <a:ea typeface="ＭＳ Ｐゴシック" charset="-128"/>
              </a:defRPr>
            </a:lvl6pPr>
            <a:lvl7pPr marL="914400" eaLnBrk="0" fontAlgn="base" hangingPunct="0">
              <a:spcBef>
                <a:spcPct val="0"/>
              </a:spcBef>
              <a:spcAft>
                <a:spcPct val="0"/>
              </a:spcAft>
              <a:defRPr sz="1200" b="1">
                <a:solidFill>
                  <a:schemeClr val="tx1"/>
                </a:solidFill>
                <a:latin typeface="Times New Roman" charset="0"/>
                <a:ea typeface="ＭＳ Ｐゴシック" charset="-128"/>
              </a:defRPr>
            </a:lvl7pPr>
            <a:lvl8pPr marL="1371600" eaLnBrk="0" fontAlgn="base" hangingPunct="0">
              <a:spcBef>
                <a:spcPct val="0"/>
              </a:spcBef>
              <a:spcAft>
                <a:spcPct val="0"/>
              </a:spcAft>
              <a:defRPr sz="1200" b="1">
                <a:solidFill>
                  <a:schemeClr val="tx1"/>
                </a:solidFill>
                <a:latin typeface="Times New Roman" charset="0"/>
                <a:ea typeface="ＭＳ Ｐゴシック" charset="-128"/>
              </a:defRPr>
            </a:lvl8pPr>
            <a:lvl9pPr marL="1828800" eaLnBrk="0" fontAlgn="base" hangingPunct="0">
              <a:spcBef>
                <a:spcPct val="0"/>
              </a:spcBef>
              <a:spcAft>
                <a:spcPct val="0"/>
              </a:spcAft>
              <a:defRPr sz="1200" b="1">
                <a:solidFill>
                  <a:schemeClr val="tx1"/>
                </a:solidFill>
                <a:latin typeface="Times New Roman" charset="0"/>
                <a:ea typeface="ＭＳ Ｐゴシック" charset="-128"/>
              </a:defRPr>
            </a:lvl9pPr>
          </a:lstStyle>
          <a:p>
            <a:fld id="{4EDBCEE6-5C6C-B448-A7E8-91E7533CD048}" type="slidenum">
              <a:rPr lang="en-US" altLang="en-US"/>
              <a:pPr/>
              <a:t>7</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find vulnerabilities, you need to learn the patterns that vulnerabilities typically follow.  As I mentioned before there aren’t that many.  It’s just recognizing them that takes a little practice.</a:t>
            </a:r>
          </a:p>
          <a:p>
            <a:endParaRPr lang="en-US" altLang="en-US"/>
          </a:p>
          <a:p>
            <a:r>
              <a:rPr lang="en-US" altLang="en-US"/>
              <a:t>How does validate get invoked?</a:t>
            </a:r>
          </a:p>
          <a:p>
            <a:r>
              <a:rPr lang="en-US" altLang="en-US"/>
              <a:t>What happens to name after it goes into userbean?</a:t>
            </a:r>
          </a:p>
          <a:p>
            <a:r>
              <a:rPr lang="en-US" altLang="en-US"/>
              <a:t>What keeps validate in sync with doForm?</a:t>
            </a:r>
          </a:p>
          <a:p>
            <a:r>
              <a:rPr lang="en-US" altLang="en-US"/>
              <a:t>Nobody validates the color</a:t>
            </a:r>
          </a:p>
          <a:p>
            <a:r>
              <a:rPr lang="en-US" altLang="en-US"/>
              <a:t>Validating “Name” won’t help “name” – case sensitive</a:t>
            </a:r>
          </a:p>
          <a:p>
            <a:r>
              <a:rPr lang="en-US" altLang="en-US"/>
              <a:t>Easy to bypass validation with unicode encoding of &lt;script</a:t>
            </a:r>
          </a:p>
          <a:p>
            <a:r>
              <a:rPr lang="en-US" altLang="en-US"/>
              <a:t>Fail open pattern – null pointer exception if you delete the Name parameter!</a:t>
            </a:r>
          </a:p>
        </p:txBody>
      </p:sp>
    </p:spTree>
    <p:extLst>
      <p:ext uri="{BB962C8B-B14F-4D97-AF65-F5344CB8AC3E}">
        <p14:creationId xmlns:p14="http://schemas.microsoft.com/office/powerpoint/2010/main" val="672209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458788" y="595313"/>
            <a:ext cx="6115050" cy="4586287"/>
          </a:xfrm>
          <a:ln/>
        </p:spPr>
      </p:sp>
      <p:sp>
        <p:nvSpPr>
          <p:cNvPr id="174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1870" tIns="45935" rIns="91870" bIns="45935"/>
          <a:lstStyle/>
          <a:p>
            <a:endParaRPr lang="en-IE" altLang="en-US"/>
          </a:p>
        </p:txBody>
      </p:sp>
    </p:spTree>
    <p:extLst>
      <p:ext uri="{BB962C8B-B14F-4D97-AF65-F5344CB8AC3E}">
        <p14:creationId xmlns:p14="http://schemas.microsoft.com/office/powerpoint/2010/main" val="1801988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xfrm>
            <a:off x="1081088" y="868363"/>
            <a:ext cx="4633912" cy="3475037"/>
          </a:xfrm>
          <a:solidFill>
            <a:srgbClr val="FFFFFF"/>
          </a:solidFill>
          <a:ln/>
        </p:spPr>
      </p:sp>
      <p:sp>
        <p:nvSpPr>
          <p:cNvPr id="63490" name="Rectangle 3"/>
          <p:cNvSpPr>
            <a:spLocks noGrp="1" noChangeArrowheads="1"/>
          </p:cNvSpPr>
          <p:nvPr>
            <p:ph type="body" idx="1"/>
          </p:nvPr>
        </p:nvSpPr>
        <p:spPr>
          <a:xfrm>
            <a:off x="904875" y="4718050"/>
            <a:ext cx="4986338" cy="4179888"/>
          </a:xfrm>
          <a:solidFill>
            <a:srgbClr val="FFFFFF"/>
          </a:solidFill>
          <a:ln>
            <a:solidFill>
              <a:srgbClr val="000000"/>
            </a:solidFill>
          </a:ln>
        </p:spPr>
        <p:txBody>
          <a:bodyPr/>
          <a:lstStyle/>
          <a:p>
            <a:endParaRPr lang="de-DE" altLang="en-US">
              <a:ea typeface="ＭＳ Ｐゴシック" charset="-128"/>
            </a:endParaRPr>
          </a:p>
        </p:txBody>
      </p:sp>
    </p:spTree>
    <p:extLst>
      <p:ext uri="{BB962C8B-B14F-4D97-AF65-F5344CB8AC3E}">
        <p14:creationId xmlns:p14="http://schemas.microsoft.com/office/powerpoint/2010/main" val="1058531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flipH="1" flipV="1">
            <a:off x="0" y="1196975"/>
            <a:ext cx="9144000"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4018" name="Rectangle 2"/>
          <p:cNvSpPr>
            <a:spLocks noGrp="1" noChangeArrowheads="1"/>
          </p:cNvSpPr>
          <p:nvPr>
            <p:ph type="ctrTitle"/>
          </p:nvPr>
        </p:nvSpPr>
        <p:spPr>
          <a:xfrm>
            <a:off x="684213" y="0"/>
            <a:ext cx="7772400" cy="1143000"/>
          </a:xfrm>
        </p:spPr>
        <p:txBody>
          <a:bodyPr/>
          <a:lstStyle>
            <a:lvl1pPr>
              <a:defRPr>
                <a:solidFill>
                  <a:srgbClr val="006600"/>
                </a:solidFill>
              </a:defRPr>
            </a:lvl1pPr>
          </a:lstStyle>
          <a:p>
            <a:r>
              <a:rPr lang="en-US"/>
              <a:t>Click to edit Master title style</a:t>
            </a:r>
          </a:p>
        </p:txBody>
      </p:sp>
      <p:sp>
        <p:nvSpPr>
          <p:cNvPr id="4" name="Rectangle 3"/>
          <p:cNvSpPr>
            <a:spLocks noGrp="1" noChangeArrowheads="1"/>
          </p:cNvSpPr>
          <p:nvPr>
            <p:ph type="dt" sz="half" idx="10"/>
          </p:nvPr>
        </p:nvSpPr>
        <p:spPr>
          <a:xfrm>
            <a:off x="685800" y="6248400"/>
            <a:ext cx="1905000" cy="457200"/>
          </a:xfrm>
        </p:spPr>
        <p:txBody>
          <a:bodyPr/>
          <a:lstStyle>
            <a:lvl1pPr>
              <a:defRPr sz="1400" i="0">
                <a:latin typeface="Times New Roman" charset="0"/>
              </a:defRPr>
            </a:lvl1pPr>
          </a:lstStyle>
          <a:p>
            <a:pPr>
              <a:defRPr/>
            </a:pPr>
            <a:endParaRPr lang="en-US"/>
          </a:p>
        </p:txBody>
      </p:sp>
      <p:sp>
        <p:nvSpPr>
          <p:cNvPr id="5" name="Rectangle 4"/>
          <p:cNvSpPr>
            <a:spLocks noGrp="1" noChangeArrowheads="1"/>
          </p:cNvSpPr>
          <p:nvPr>
            <p:ph type="ftr" sz="quarter" idx="11"/>
          </p:nvPr>
        </p:nvSpPr>
        <p:spPr>
          <a:xfrm>
            <a:off x="3124200" y="6248400"/>
            <a:ext cx="2895600" cy="457200"/>
          </a:xfrm>
        </p:spPr>
        <p:txBody>
          <a:bodyPr/>
          <a:lstStyle>
            <a:lvl1pPr>
              <a:defRPr sz="1400" i="0">
                <a:latin typeface="Times New Roman" charset="0"/>
              </a:defRPr>
            </a:lvl1pPr>
          </a:lstStyle>
          <a:p>
            <a:pPr>
              <a:defRPr/>
            </a:pPr>
            <a:endParaRPr lang="en-US"/>
          </a:p>
        </p:txBody>
      </p:sp>
      <p:sp>
        <p:nvSpPr>
          <p:cNvPr id="6" name="Rectangle 5"/>
          <p:cNvSpPr>
            <a:spLocks noGrp="1" noChangeArrowheads="1"/>
          </p:cNvSpPr>
          <p:nvPr>
            <p:ph type="sldNum" sz="quarter" idx="12"/>
          </p:nvPr>
        </p:nvSpPr>
        <p:spPr>
          <a:xfrm>
            <a:off x="6553200" y="6248400"/>
            <a:ext cx="1905000" cy="457200"/>
          </a:xfrm>
        </p:spPr>
        <p:txBody>
          <a:bodyPr/>
          <a:lstStyle>
            <a:lvl1pPr>
              <a:defRPr>
                <a:latin typeface="Times New Roman" charset="0"/>
              </a:defRPr>
            </a:lvl1pPr>
          </a:lstStyle>
          <a:p>
            <a:pPr>
              <a:defRPr/>
            </a:pPr>
            <a:fld id="{6FBBE849-04C5-9A4C-92D3-F4B0378F78FA}" type="slidenum">
              <a:rPr lang="en-US" altLang="en-US"/>
              <a:pPr>
                <a:defRPr/>
              </a:pPr>
              <a:t>‹#›</a:t>
            </a:fld>
            <a:endParaRPr lang="en-US" altLang="en-US"/>
          </a:p>
        </p:txBody>
      </p:sp>
    </p:spTree>
    <p:extLst>
      <p:ext uri="{BB962C8B-B14F-4D97-AF65-F5344CB8AC3E}">
        <p14:creationId xmlns:p14="http://schemas.microsoft.com/office/powerpoint/2010/main" val="1459955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1BDA91-69CB-F140-966D-EFF2E42C0F3A}" type="slidenum">
              <a:rPr lang="en-US" altLang="en-US"/>
              <a:pPr>
                <a:defRPr/>
              </a:pPr>
              <a:t>‹#›</a:t>
            </a:fld>
            <a:endParaRPr lang="en-US" altLang="en-US"/>
          </a:p>
        </p:txBody>
      </p:sp>
    </p:spTree>
    <p:extLst>
      <p:ext uri="{BB962C8B-B14F-4D97-AF65-F5344CB8AC3E}">
        <p14:creationId xmlns:p14="http://schemas.microsoft.com/office/powerpoint/2010/main" val="1174319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90500"/>
            <a:ext cx="2057400" cy="6172200"/>
          </a:xfrm>
        </p:spPr>
        <p:txBody>
          <a:bodyPr vert="eaVert"/>
          <a:lstStyle/>
          <a:p>
            <a:r>
              <a:rPr lang="ga-IE" smtClean="0"/>
              <a:t>Click to edit Master title style</a:t>
            </a:r>
            <a:endParaRPr lang="en-US"/>
          </a:p>
        </p:txBody>
      </p:sp>
      <p:sp>
        <p:nvSpPr>
          <p:cNvPr id="3" name="Vertical Text Placeholder 2"/>
          <p:cNvSpPr>
            <a:spLocks noGrp="1"/>
          </p:cNvSpPr>
          <p:nvPr>
            <p:ph type="body" orient="vert" idx="1"/>
          </p:nvPr>
        </p:nvSpPr>
        <p:spPr>
          <a:xfrm>
            <a:off x="406400" y="190500"/>
            <a:ext cx="6019800" cy="6172200"/>
          </a:xfrm>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61DABA5-9DDF-A64A-8187-2DDD6C9D777F}" type="slidenum">
              <a:rPr lang="en-US" altLang="en-US"/>
              <a:pPr>
                <a:defRPr/>
              </a:pPr>
              <a:t>‹#›</a:t>
            </a:fld>
            <a:endParaRPr lang="en-US" altLang="en-US"/>
          </a:p>
        </p:txBody>
      </p:sp>
    </p:spTree>
    <p:extLst>
      <p:ext uri="{BB962C8B-B14F-4D97-AF65-F5344CB8AC3E}">
        <p14:creationId xmlns:p14="http://schemas.microsoft.com/office/powerpoint/2010/main" val="1409439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190500"/>
            <a:ext cx="8197850" cy="952500"/>
          </a:xfrm>
        </p:spPr>
        <p:txBody>
          <a:bodyPr/>
          <a:lstStyle/>
          <a:p>
            <a:r>
              <a:rPr lang="ga-IE" smtClean="0"/>
              <a:t>Click to edit Master title style</a:t>
            </a:r>
            <a:endParaRPr lang="en-US"/>
          </a:p>
        </p:txBody>
      </p:sp>
      <p:sp>
        <p:nvSpPr>
          <p:cNvPr id="3" name="Text Placeholder 2"/>
          <p:cNvSpPr>
            <a:spLocks noGrp="1"/>
          </p:cNvSpPr>
          <p:nvPr>
            <p:ph type="body" sz="half" idx="1"/>
          </p:nvPr>
        </p:nvSpPr>
        <p:spPr>
          <a:xfrm>
            <a:off x="596900" y="1257300"/>
            <a:ext cx="3943350" cy="5105400"/>
          </a:xfrm>
        </p:spPr>
        <p:txBody>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Content Placeholder 3"/>
          <p:cNvSpPr>
            <a:spLocks noGrp="1"/>
          </p:cNvSpPr>
          <p:nvPr>
            <p:ph sz="half" idx="2"/>
          </p:nvPr>
        </p:nvSpPr>
        <p:spPr>
          <a:xfrm>
            <a:off x="4692650" y="1257300"/>
            <a:ext cx="3943350" cy="5105400"/>
          </a:xfrm>
        </p:spPr>
        <p:txBody>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464CDA5-3EC6-2741-9952-AD8BDA10DC71}" type="slidenum">
              <a:rPr lang="en-US" altLang="en-US"/>
              <a:pPr>
                <a:defRPr/>
              </a:pPr>
              <a:t>‹#›</a:t>
            </a:fld>
            <a:endParaRPr lang="en-US" altLang="en-US"/>
          </a:p>
        </p:txBody>
      </p:sp>
    </p:spTree>
    <p:extLst>
      <p:ext uri="{BB962C8B-B14F-4D97-AF65-F5344CB8AC3E}">
        <p14:creationId xmlns:p14="http://schemas.microsoft.com/office/powerpoint/2010/main" val="171071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idx="1"/>
          </p:nvPr>
        </p:nvSpPr>
        <p:spPr/>
        <p:txBody>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011A7E-B41A-A045-8313-02246B591820}" type="slidenum">
              <a:rPr lang="en-US" altLang="en-US"/>
              <a:pPr>
                <a:defRPr/>
              </a:pPr>
              <a:t>‹#›</a:t>
            </a:fld>
            <a:endParaRPr lang="en-US" altLang="en-US"/>
          </a:p>
        </p:txBody>
      </p:sp>
    </p:spTree>
    <p:extLst>
      <p:ext uri="{BB962C8B-B14F-4D97-AF65-F5344CB8AC3E}">
        <p14:creationId xmlns:p14="http://schemas.microsoft.com/office/powerpoint/2010/main" val="83603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ga-I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ga-IE"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2EE81E-4C42-E74E-B316-B08044252061}" type="slidenum">
              <a:rPr lang="en-US" altLang="en-US"/>
              <a:pPr>
                <a:defRPr/>
              </a:pPr>
              <a:t>‹#›</a:t>
            </a:fld>
            <a:endParaRPr lang="en-US" altLang="en-US"/>
          </a:p>
        </p:txBody>
      </p:sp>
    </p:spTree>
    <p:extLst>
      <p:ext uri="{BB962C8B-B14F-4D97-AF65-F5344CB8AC3E}">
        <p14:creationId xmlns:p14="http://schemas.microsoft.com/office/powerpoint/2010/main" val="25563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sz="half" idx="1"/>
          </p:nvPr>
        </p:nvSpPr>
        <p:spPr>
          <a:xfrm>
            <a:off x="596900" y="1257300"/>
            <a:ext cx="39433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Content Placeholder 3"/>
          <p:cNvSpPr>
            <a:spLocks noGrp="1"/>
          </p:cNvSpPr>
          <p:nvPr>
            <p:ph sz="half" idx="2"/>
          </p:nvPr>
        </p:nvSpPr>
        <p:spPr>
          <a:xfrm>
            <a:off x="4692650" y="1257300"/>
            <a:ext cx="39433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C56337-D702-B144-AD4B-6D448A75D058}" type="slidenum">
              <a:rPr lang="en-US" altLang="en-US"/>
              <a:pPr>
                <a:defRPr/>
              </a:pPr>
              <a:t>‹#›</a:t>
            </a:fld>
            <a:endParaRPr lang="en-US" altLang="en-US"/>
          </a:p>
        </p:txBody>
      </p:sp>
    </p:spTree>
    <p:extLst>
      <p:ext uri="{BB962C8B-B14F-4D97-AF65-F5344CB8AC3E}">
        <p14:creationId xmlns:p14="http://schemas.microsoft.com/office/powerpoint/2010/main" val="1464100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ga-I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58C6691-0920-2E4C-BEFA-73907FC11C76}" type="slidenum">
              <a:rPr lang="en-US" altLang="en-US"/>
              <a:pPr>
                <a:defRPr/>
              </a:pPr>
              <a:t>‹#›</a:t>
            </a:fld>
            <a:endParaRPr lang="en-US" altLang="en-US"/>
          </a:p>
        </p:txBody>
      </p:sp>
    </p:spTree>
    <p:extLst>
      <p:ext uri="{BB962C8B-B14F-4D97-AF65-F5344CB8AC3E}">
        <p14:creationId xmlns:p14="http://schemas.microsoft.com/office/powerpoint/2010/main" val="126359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16A45-1043-B847-9A18-6C93ABDF0410}" type="slidenum">
              <a:rPr lang="en-US" altLang="en-US"/>
              <a:pPr>
                <a:defRPr/>
              </a:pPr>
              <a:t>‹#›</a:t>
            </a:fld>
            <a:endParaRPr lang="en-US" altLang="en-US"/>
          </a:p>
        </p:txBody>
      </p:sp>
    </p:spTree>
    <p:extLst>
      <p:ext uri="{BB962C8B-B14F-4D97-AF65-F5344CB8AC3E}">
        <p14:creationId xmlns:p14="http://schemas.microsoft.com/office/powerpoint/2010/main" val="75393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201F3F8-CF15-7446-A01D-8CA81089F88B}" type="slidenum">
              <a:rPr lang="en-US" altLang="en-US"/>
              <a:pPr>
                <a:defRPr/>
              </a:pPr>
              <a:t>‹#›</a:t>
            </a:fld>
            <a:endParaRPr lang="en-US" altLang="en-US"/>
          </a:p>
        </p:txBody>
      </p:sp>
    </p:spTree>
    <p:extLst>
      <p:ext uri="{BB962C8B-B14F-4D97-AF65-F5344CB8AC3E}">
        <p14:creationId xmlns:p14="http://schemas.microsoft.com/office/powerpoint/2010/main" val="121664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ga-I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C6A5E10-5DD5-7741-83EF-FEF3BC9C593E}" type="slidenum">
              <a:rPr lang="en-US" altLang="en-US"/>
              <a:pPr>
                <a:defRPr/>
              </a:pPr>
              <a:t>‹#›</a:t>
            </a:fld>
            <a:endParaRPr lang="en-US" altLang="en-US"/>
          </a:p>
        </p:txBody>
      </p:sp>
    </p:spTree>
    <p:extLst>
      <p:ext uri="{BB962C8B-B14F-4D97-AF65-F5344CB8AC3E}">
        <p14:creationId xmlns:p14="http://schemas.microsoft.com/office/powerpoint/2010/main" val="2032897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ga-I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705417-C0A6-4A4C-90E1-E5B9911E6FE7}" type="slidenum">
              <a:rPr lang="en-US" altLang="en-US"/>
              <a:pPr>
                <a:defRPr/>
              </a:pPr>
              <a:t>‹#›</a:t>
            </a:fld>
            <a:endParaRPr lang="en-US" altLang="en-US"/>
          </a:p>
        </p:txBody>
      </p:sp>
    </p:spTree>
    <p:extLst>
      <p:ext uri="{BB962C8B-B14F-4D97-AF65-F5344CB8AC3E}">
        <p14:creationId xmlns:p14="http://schemas.microsoft.com/office/powerpoint/2010/main" val="4514924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06400" y="190500"/>
            <a:ext cx="81978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96900" y="1257300"/>
            <a:ext cx="80391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12996" name="Rectangle 4"/>
          <p:cNvSpPr>
            <a:spLocks noGrp="1" noChangeArrowheads="1"/>
          </p:cNvSpPr>
          <p:nvPr>
            <p:ph type="dt" sz="half" idx="2"/>
          </p:nvPr>
        </p:nvSpPr>
        <p:spPr bwMode="auto">
          <a:xfrm>
            <a:off x="685800" y="6413500"/>
            <a:ext cx="19050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i="1">
                <a:latin typeface="Arial" charset="0"/>
                <a:cs typeface="ＭＳ Ｐゴシック" charset="-128"/>
              </a:defRPr>
            </a:lvl1pPr>
          </a:lstStyle>
          <a:p>
            <a:pPr>
              <a:defRPr/>
            </a:pPr>
            <a:endParaRPr lang="en-US"/>
          </a:p>
        </p:txBody>
      </p:sp>
      <p:sp>
        <p:nvSpPr>
          <p:cNvPr id="212997" name="Rectangle 5"/>
          <p:cNvSpPr>
            <a:spLocks noGrp="1" noChangeArrowheads="1"/>
          </p:cNvSpPr>
          <p:nvPr>
            <p:ph type="ftr" sz="quarter" idx="3"/>
          </p:nvPr>
        </p:nvSpPr>
        <p:spPr bwMode="auto">
          <a:xfrm>
            <a:off x="3124200" y="6413500"/>
            <a:ext cx="28956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i="1">
                <a:latin typeface="Arial" charset="0"/>
                <a:cs typeface="ＭＳ Ｐゴシック" charset="-128"/>
              </a:defRPr>
            </a:lvl1pPr>
          </a:lstStyle>
          <a:p>
            <a:pPr>
              <a:defRPr/>
            </a:pPr>
            <a:endParaRPr lang="en-US"/>
          </a:p>
        </p:txBody>
      </p:sp>
      <p:sp>
        <p:nvSpPr>
          <p:cNvPr id="212998" name="Rectangle 6"/>
          <p:cNvSpPr>
            <a:spLocks noGrp="1" noChangeArrowheads="1"/>
          </p:cNvSpPr>
          <p:nvPr>
            <p:ph type="sldNum" sz="quarter" idx="4"/>
          </p:nvPr>
        </p:nvSpPr>
        <p:spPr bwMode="auto">
          <a:xfrm>
            <a:off x="6553200" y="6413500"/>
            <a:ext cx="19050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0">
                <a:latin typeface="Arial" charset="0"/>
              </a:defRPr>
            </a:lvl1pPr>
          </a:lstStyle>
          <a:p>
            <a:pPr>
              <a:defRPr/>
            </a:pPr>
            <a:fld id="{4BC64196-8727-F548-8855-C2CA6BA121D1}" type="slidenum">
              <a:rPr lang="en-US" altLang="en-US"/>
              <a:pPr>
                <a:defRPr/>
              </a:pPr>
              <a:t>‹#›</a:t>
            </a:fld>
            <a:endParaRPr lang="en-US" altLang="en-US"/>
          </a:p>
        </p:txBody>
      </p:sp>
      <p:sp>
        <p:nvSpPr>
          <p:cNvPr id="1031" name="Line 8"/>
          <p:cNvSpPr>
            <a:spLocks noChangeShapeType="1"/>
          </p:cNvSpPr>
          <p:nvPr/>
        </p:nvSpPr>
        <p:spPr bwMode="auto">
          <a:xfrm flipH="1">
            <a:off x="0" y="1143000"/>
            <a:ext cx="9144000" cy="15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4000"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Lst>
  <p:hf hdr="0" ftr="0" dt="0"/>
  <p:txStyles>
    <p:titleStyle>
      <a:lvl1pPr algn="l" rtl="0" eaLnBrk="0" fontAlgn="base" hangingPunct="0">
        <a:spcBef>
          <a:spcPct val="0"/>
        </a:spcBef>
        <a:spcAft>
          <a:spcPct val="0"/>
        </a:spcAft>
        <a:defRPr sz="3200">
          <a:solidFill>
            <a:srgbClr val="003300"/>
          </a:solidFill>
          <a:latin typeface="+mj-lt"/>
          <a:ea typeface="ＭＳ Ｐゴシック" charset="-128"/>
          <a:cs typeface="ＭＳ Ｐゴシック" charset="-128"/>
        </a:defRPr>
      </a:lvl1pPr>
      <a:lvl2pPr algn="l" rtl="0" eaLnBrk="0" fontAlgn="base" hangingPunct="0">
        <a:spcBef>
          <a:spcPct val="0"/>
        </a:spcBef>
        <a:spcAft>
          <a:spcPct val="0"/>
        </a:spcAft>
        <a:defRPr sz="3200">
          <a:solidFill>
            <a:srgbClr val="003300"/>
          </a:solidFill>
          <a:latin typeface="Arial" charset="0"/>
          <a:ea typeface="ＭＳ Ｐゴシック" charset="-128"/>
          <a:cs typeface="ＭＳ Ｐゴシック" charset="-128"/>
        </a:defRPr>
      </a:lvl2pPr>
      <a:lvl3pPr algn="l" rtl="0" eaLnBrk="0" fontAlgn="base" hangingPunct="0">
        <a:spcBef>
          <a:spcPct val="0"/>
        </a:spcBef>
        <a:spcAft>
          <a:spcPct val="0"/>
        </a:spcAft>
        <a:defRPr sz="3200">
          <a:solidFill>
            <a:srgbClr val="003300"/>
          </a:solidFill>
          <a:latin typeface="Arial" charset="0"/>
          <a:ea typeface="ＭＳ Ｐゴシック" charset="-128"/>
          <a:cs typeface="ＭＳ Ｐゴシック" charset="-128"/>
        </a:defRPr>
      </a:lvl3pPr>
      <a:lvl4pPr algn="l" rtl="0" eaLnBrk="0" fontAlgn="base" hangingPunct="0">
        <a:spcBef>
          <a:spcPct val="0"/>
        </a:spcBef>
        <a:spcAft>
          <a:spcPct val="0"/>
        </a:spcAft>
        <a:defRPr sz="3200">
          <a:solidFill>
            <a:srgbClr val="003300"/>
          </a:solidFill>
          <a:latin typeface="Arial" charset="0"/>
          <a:ea typeface="ＭＳ Ｐゴシック" charset="-128"/>
          <a:cs typeface="ＭＳ Ｐゴシック" charset="-128"/>
        </a:defRPr>
      </a:lvl4pPr>
      <a:lvl5pPr algn="l" rtl="0" eaLnBrk="0" fontAlgn="base" hangingPunct="0">
        <a:spcBef>
          <a:spcPct val="0"/>
        </a:spcBef>
        <a:spcAft>
          <a:spcPct val="0"/>
        </a:spcAft>
        <a:defRPr sz="3200">
          <a:solidFill>
            <a:srgbClr val="003300"/>
          </a:solidFill>
          <a:latin typeface="Arial" charset="0"/>
          <a:ea typeface="ＭＳ Ｐゴシック" charset="-128"/>
          <a:cs typeface="ＭＳ Ｐゴシック" charset="-128"/>
        </a:defRPr>
      </a:lvl5pPr>
      <a:lvl6pPr marL="457200" algn="l" rtl="0" eaLnBrk="0" fontAlgn="base" hangingPunct="0">
        <a:spcBef>
          <a:spcPct val="0"/>
        </a:spcBef>
        <a:spcAft>
          <a:spcPct val="0"/>
        </a:spcAft>
        <a:defRPr sz="3200">
          <a:solidFill>
            <a:srgbClr val="003300"/>
          </a:solidFill>
          <a:latin typeface="Arial" charset="0"/>
        </a:defRPr>
      </a:lvl6pPr>
      <a:lvl7pPr marL="914400" algn="l" rtl="0" eaLnBrk="0" fontAlgn="base" hangingPunct="0">
        <a:spcBef>
          <a:spcPct val="0"/>
        </a:spcBef>
        <a:spcAft>
          <a:spcPct val="0"/>
        </a:spcAft>
        <a:defRPr sz="3200">
          <a:solidFill>
            <a:srgbClr val="003300"/>
          </a:solidFill>
          <a:latin typeface="Arial" charset="0"/>
        </a:defRPr>
      </a:lvl7pPr>
      <a:lvl8pPr marL="1371600" algn="l" rtl="0" eaLnBrk="0" fontAlgn="base" hangingPunct="0">
        <a:spcBef>
          <a:spcPct val="0"/>
        </a:spcBef>
        <a:spcAft>
          <a:spcPct val="0"/>
        </a:spcAft>
        <a:defRPr sz="3200">
          <a:solidFill>
            <a:srgbClr val="003300"/>
          </a:solidFill>
          <a:latin typeface="Arial" charset="0"/>
        </a:defRPr>
      </a:lvl8pPr>
      <a:lvl9pPr marL="1828800" algn="l" rtl="0" eaLnBrk="0" fontAlgn="base" hangingPunct="0">
        <a:spcBef>
          <a:spcPct val="0"/>
        </a:spcBef>
        <a:spcAft>
          <a:spcPct val="0"/>
        </a:spcAft>
        <a:defRPr sz="3200">
          <a:solidFill>
            <a:srgbClr val="003300"/>
          </a:solidFill>
          <a:latin typeface="Arial" charset="0"/>
        </a:defRPr>
      </a:lvl9pPr>
    </p:titleStyle>
    <p:bodyStyle>
      <a:lvl1pPr marL="342900" indent="-342900" algn="l" rtl="0" eaLnBrk="0" fontAlgn="base" hangingPunct="0">
        <a:spcBef>
          <a:spcPct val="20000"/>
        </a:spcBef>
        <a:spcAft>
          <a:spcPct val="0"/>
        </a:spcAft>
        <a:buClr>
          <a:schemeClr val="tx1"/>
        </a:buClr>
        <a:buSzPct val="105000"/>
        <a:buFont typeface="Times New Roman" charset="0"/>
        <a:buChar char="•"/>
        <a:defRPr sz="2800">
          <a:solidFill>
            <a:srgbClr val="006600"/>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rgbClr val="006600"/>
          </a:solidFill>
          <a:latin typeface="+mn-lt"/>
          <a:ea typeface="ＭＳ Ｐゴシック" charset="-128"/>
        </a:defRPr>
      </a:lvl2pPr>
      <a:lvl3pPr marL="1143000" indent="-228600" algn="l" rtl="0" eaLnBrk="0" fontAlgn="base" hangingPunct="0">
        <a:spcBef>
          <a:spcPct val="20000"/>
        </a:spcBef>
        <a:spcAft>
          <a:spcPct val="0"/>
        </a:spcAft>
        <a:buChar char="•"/>
        <a:defRPr sz="2000">
          <a:solidFill>
            <a:srgbClr val="003300"/>
          </a:solidFill>
          <a:latin typeface="+mn-lt"/>
          <a:ea typeface="ヒラギノ角ゴ Pro W3" charset="-128"/>
        </a:defRPr>
      </a:lvl3pPr>
      <a:lvl4pPr marL="1600200" indent="-228600" algn="l" rtl="0" eaLnBrk="0" fontAlgn="base" hangingPunct="0">
        <a:spcBef>
          <a:spcPct val="20000"/>
        </a:spcBef>
        <a:spcAft>
          <a:spcPct val="0"/>
        </a:spcAft>
        <a:buChar char="–"/>
        <a:defRPr sz="2000">
          <a:solidFill>
            <a:srgbClr val="003300"/>
          </a:solidFill>
          <a:latin typeface="+mn-lt"/>
          <a:ea typeface="ヒラギノ角ゴ Pro W3" charset="-128"/>
        </a:defRPr>
      </a:lvl4pPr>
      <a:lvl5pPr marL="2057400" indent="-228600" algn="l" rtl="0" eaLnBrk="0" fontAlgn="base" hangingPunct="0">
        <a:spcBef>
          <a:spcPct val="20000"/>
        </a:spcBef>
        <a:spcAft>
          <a:spcPct val="0"/>
        </a:spcAft>
        <a:buChar char="»"/>
        <a:defRPr sz="2000">
          <a:solidFill>
            <a:srgbClr val="003300"/>
          </a:solidFill>
          <a:latin typeface="+mn-lt"/>
          <a:ea typeface="ヒラギノ角ゴ Pro W3" charset="-128"/>
        </a:defRPr>
      </a:lvl5pPr>
      <a:lvl6pPr marL="2514600" indent="-228600" algn="l" rtl="0" eaLnBrk="0" fontAlgn="base" hangingPunct="0">
        <a:spcBef>
          <a:spcPct val="20000"/>
        </a:spcBef>
        <a:spcAft>
          <a:spcPct val="0"/>
        </a:spcAft>
        <a:buChar char="»"/>
        <a:defRPr sz="2000">
          <a:solidFill>
            <a:srgbClr val="003300"/>
          </a:solidFill>
          <a:latin typeface="+mn-lt"/>
          <a:ea typeface="ＭＳ Ｐゴシック" charset="-128"/>
        </a:defRPr>
      </a:lvl6pPr>
      <a:lvl7pPr marL="2971800" indent="-228600" algn="l" rtl="0" eaLnBrk="0" fontAlgn="base" hangingPunct="0">
        <a:spcBef>
          <a:spcPct val="20000"/>
        </a:spcBef>
        <a:spcAft>
          <a:spcPct val="0"/>
        </a:spcAft>
        <a:buChar char="»"/>
        <a:defRPr sz="2000">
          <a:solidFill>
            <a:srgbClr val="003300"/>
          </a:solidFill>
          <a:latin typeface="+mn-lt"/>
          <a:ea typeface="ＭＳ Ｐゴシック" charset="-128"/>
        </a:defRPr>
      </a:lvl7pPr>
      <a:lvl8pPr marL="3429000" indent="-228600" algn="l" rtl="0" eaLnBrk="0" fontAlgn="base" hangingPunct="0">
        <a:spcBef>
          <a:spcPct val="20000"/>
        </a:spcBef>
        <a:spcAft>
          <a:spcPct val="0"/>
        </a:spcAft>
        <a:buChar char="»"/>
        <a:defRPr sz="2000">
          <a:solidFill>
            <a:srgbClr val="003300"/>
          </a:solidFill>
          <a:latin typeface="+mn-lt"/>
          <a:ea typeface="ＭＳ Ｐゴシック" charset="-128"/>
        </a:defRPr>
      </a:lvl8pPr>
      <a:lvl9pPr marL="3886200" indent="-228600" algn="l" rtl="0" eaLnBrk="0" fontAlgn="base" hangingPunct="0">
        <a:spcBef>
          <a:spcPct val="20000"/>
        </a:spcBef>
        <a:spcAft>
          <a:spcPct val="0"/>
        </a:spcAft>
        <a:buChar char="»"/>
        <a:defRPr sz="2000">
          <a:solidFill>
            <a:srgbClr val="003300"/>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05000"/>
              <a:buFont typeface="Times New Roman" charset="0"/>
              <a:buChar char="•"/>
              <a:defRPr sz="2800">
                <a:solidFill>
                  <a:srgbClr val="006600"/>
                </a:solidFill>
                <a:latin typeface="Arial" charset="0"/>
                <a:ea typeface="ＭＳ Ｐゴシック" charset="-128"/>
              </a:defRPr>
            </a:lvl1pPr>
            <a:lvl2pPr marL="37931725" indent="-37474525">
              <a:spcBef>
                <a:spcPct val="20000"/>
              </a:spcBef>
              <a:buChar char="–"/>
              <a:defRPr sz="2400">
                <a:solidFill>
                  <a:srgbClr val="006600"/>
                </a:solidFill>
                <a:latin typeface="Arial" charset="0"/>
                <a:ea typeface="ＭＳ Ｐゴシック" charset="-128"/>
              </a:defRPr>
            </a:lvl2pPr>
            <a:lvl3pPr marL="1143000" indent="-228600">
              <a:spcBef>
                <a:spcPct val="20000"/>
              </a:spcBef>
              <a:buChar char="•"/>
              <a:defRPr sz="2000">
                <a:solidFill>
                  <a:srgbClr val="003300"/>
                </a:solidFill>
                <a:latin typeface="Arial" charset="0"/>
                <a:ea typeface="ヒラギノ角ゴ Pro W3" charset="-128"/>
              </a:defRPr>
            </a:lvl3pPr>
            <a:lvl4pPr marL="1600200" indent="-228600">
              <a:spcBef>
                <a:spcPct val="20000"/>
              </a:spcBef>
              <a:buChar char="–"/>
              <a:defRPr sz="2000">
                <a:solidFill>
                  <a:srgbClr val="003300"/>
                </a:solidFill>
                <a:latin typeface="Arial" charset="0"/>
                <a:ea typeface="ヒラギノ角ゴ Pro W3" charset="-128"/>
              </a:defRPr>
            </a:lvl4pPr>
            <a:lvl5pPr marL="2057400" indent="-228600">
              <a:spcBef>
                <a:spcPct val="20000"/>
              </a:spcBef>
              <a:buChar char="»"/>
              <a:defRPr sz="2000">
                <a:solidFill>
                  <a:srgbClr val="003300"/>
                </a:solidFill>
                <a:latin typeface="Arial" charset="0"/>
                <a:ea typeface="ヒラギノ角ゴ Pro W3" charset="-128"/>
              </a:defRPr>
            </a:lvl5pPr>
            <a:lvl6pPr marL="2514600" indent="-228600" eaLnBrk="0" fontAlgn="base" hangingPunct="0">
              <a:spcBef>
                <a:spcPct val="20000"/>
              </a:spcBef>
              <a:spcAft>
                <a:spcPct val="0"/>
              </a:spcAft>
              <a:buChar char="»"/>
              <a:defRPr sz="2000">
                <a:solidFill>
                  <a:srgbClr val="003300"/>
                </a:solidFill>
                <a:latin typeface="Arial" charset="0"/>
                <a:ea typeface="ヒラギノ角ゴ Pro W3" charset="-128"/>
              </a:defRPr>
            </a:lvl6pPr>
            <a:lvl7pPr marL="2971800" indent="-228600" eaLnBrk="0" fontAlgn="base" hangingPunct="0">
              <a:spcBef>
                <a:spcPct val="20000"/>
              </a:spcBef>
              <a:spcAft>
                <a:spcPct val="0"/>
              </a:spcAft>
              <a:buChar char="»"/>
              <a:defRPr sz="2000">
                <a:solidFill>
                  <a:srgbClr val="003300"/>
                </a:solidFill>
                <a:latin typeface="Arial" charset="0"/>
                <a:ea typeface="ヒラギノ角ゴ Pro W3" charset="-128"/>
              </a:defRPr>
            </a:lvl7pPr>
            <a:lvl8pPr marL="3429000" indent="-228600" eaLnBrk="0" fontAlgn="base" hangingPunct="0">
              <a:spcBef>
                <a:spcPct val="20000"/>
              </a:spcBef>
              <a:spcAft>
                <a:spcPct val="0"/>
              </a:spcAft>
              <a:buChar char="»"/>
              <a:defRPr sz="2000">
                <a:solidFill>
                  <a:srgbClr val="003300"/>
                </a:solidFill>
                <a:latin typeface="Arial" charset="0"/>
                <a:ea typeface="ヒラギノ角ゴ Pro W3" charset="-128"/>
              </a:defRPr>
            </a:lvl8pPr>
            <a:lvl9pPr marL="3886200" indent="-228600" eaLnBrk="0" fontAlgn="base" hangingPunct="0">
              <a:spcBef>
                <a:spcPct val="20000"/>
              </a:spcBef>
              <a:spcAft>
                <a:spcPct val="0"/>
              </a:spcAft>
              <a:buChar char="»"/>
              <a:defRPr sz="2000">
                <a:solidFill>
                  <a:srgbClr val="003300"/>
                </a:solidFill>
                <a:latin typeface="Arial" charset="0"/>
                <a:ea typeface="ヒラギノ角ゴ Pro W3" charset="-128"/>
              </a:defRPr>
            </a:lvl9pPr>
          </a:lstStyle>
          <a:p>
            <a:pPr>
              <a:spcBef>
                <a:spcPct val="0"/>
              </a:spcBef>
              <a:buClrTx/>
              <a:buSzTx/>
              <a:buFontTx/>
              <a:buNone/>
            </a:pPr>
            <a:fld id="{3E295A47-2F3A-F54D-BF7D-3EE0CB343697}" type="slidenum">
              <a:rPr lang="en-US" altLang="en-US" sz="1200">
                <a:solidFill>
                  <a:schemeClr val="tx1"/>
                </a:solidFill>
                <a:latin typeface="Times New Roman" charset="0"/>
              </a:rPr>
              <a:pPr>
                <a:spcBef>
                  <a:spcPct val="0"/>
                </a:spcBef>
                <a:buClrTx/>
                <a:buSzTx/>
                <a:buFontTx/>
                <a:buNone/>
              </a:pPr>
              <a:t>1</a:t>
            </a:fld>
            <a:endParaRPr lang="en-US" altLang="en-US" sz="1200">
              <a:solidFill>
                <a:schemeClr val="tx1"/>
              </a:solidFill>
              <a:latin typeface="Times New Roman" charset="0"/>
            </a:endParaRPr>
          </a:p>
        </p:txBody>
      </p:sp>
      <p:sp>
        <p:nvSpPr>
          <p:cNvPr id="16386" name="Rectangle 2"/>
          <p:cNvSpPr>
            <a:spLocks noGrp="1" noChangeArrowheads="1"/>
          </p:cNvSpPr>
          <p:nvPr>
            <p:ph type="ctrTitle"/>
          </p:nvPr>
        </p:nvSpPr>
        <p:spPr>
          <a:xfrm>
            <a:off x="684213" y="228600"/>
            <a:ext cx="7772400" cy="685800"/>
          </a:xfrm>
          <a:noFill/>
        </p:spPr>
        <p:txBody>
          <a:bodyPr lIns="92075" tIns="46038" rIns="92075" bIns="46038"/>
          <a:lstStyle/>
          <a:p>
            <a:pPr algn="ctr"/>
            <a:r>
              <a:rPr lang="en-GB" altLang="en-US" sz="4800"/>
              <a:t>Security</a:t>
            </a:r>
            <a:r>
              <a:rPr lang="en-GB" altLang="en-US" sz="2800"/>
              <a:t> </a:t>
            </a:r>
          </a:p>
        </p:txBody>
      </p:sp>
      <p:sp>
        <p:nvSpPr>
          <p:cNvPr id="16387" name="Rectangle 3"/>
          <p:cNvSpPr>
            <a:spLocks noGrp="1" noChangeArrowheads="1"/>
          </p:cNvSpPr>
          <p:nvPr>
            <p:ph type="subTitle" idx="4294967295"/>
          </p:nvPr>
        </p:nvSpPr>
        <p:spPr>
          <a:xfrm>
            <a:off x="900113" y="2205038"/>
            <a:ext cx="7200900" cy="3111500"/>
          </a:xfrm>
          <a:noFill/>
        </p:spPr>
        <p:txBody>
          <a:bodyPr lIns="92075" tIns="46038" rIns="92075" bIns="46038"/>
          <a:lstStyle/>
          <a:p>
            <a:pPr marL="15875" indent="0" algn="ctr">
              <a:lnSpc>
                <a:spcPct val="110000"/>
              </a:lnSpc>
              <a:buFont typeface="Times New Roman" charset="0"/>
              <a:buNone/>
            </a:pPr>
            <a:r>
              <a:rPr lang="en-GB" altLang="en-US" sz="4400" dirty="0" smtClean="0">
                <a:solidFill>
                  <a:srgbClr val="003399"/>
                </a:solidFill>
              </a:rPr>
              <a:t>Vulnerability Testing</a:t>
            </a:r>
            <a:endParaRPr lang="en-IE" altLang="en-US" sz="3600" dirty="0">
              <a:solidFill>
                <a:srgbClr val="003399"/>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05000"/>
              <a:buFont typeface="Times New Roman" charset="0"/>
              <a:buChar char="•"/>
              <a:defRPr sz="2800">
                <a:solidFill>
                  <a:srgbClr val="006600"/>
                </a:solidFill>
                <a:latin typeface="Arial" charset="0"/>
                <a:ea typeface="ＭＳ Ｐゴシック" charset="-128"/>
              </a:defRPr>
            </a:lvl1pPr>
            <a:lvl2pPr marL="37931725" indent="-37474525">
              <a:spcBef>
                <a:spcPct val="20000"/>
              </a:spcBef>
              <a:buChar char="–"/>
              <a:defRPr sz="2400">
                <a:solidFill>
                  <a:srgbClr val="006600"/>
                </a:solidFill>
                <a:latin typeface="Arial" charset="0"/>
                <a:ea typeface="ＭＳ Ｐゴシック" charset="-128"/>
              </a:defRPr>
            </a:lvl2pPr>
            <a:lvl3pPr marL="1143000" indent="-228600">
              <a:spcBef>
                <a:spcPct val="20000"/>
              </a:spcBef>
              <a:buChar char="•"/>
              <a:defRPr sz="2000">
                <a:solidFill>
                  <a:srgbClr val="003300"/>
                </a:solidFill>
                <a:latin typeface="Arial" charset="0"/>
                <a:ea typeface="ヒラギノ角ゴ Pro W3" charset="-128"/>
              </a:defRPr>
            </a:lvl3pPr>
            <a:lvl4pPr marL="1600200" indent="-228600">
              <a:spcBef>
                <a:spcPct val="20000"/>
              </a:spcBef>
              <a:buChar char="–"/>
              <a:defRPr sz="2000">
                <a:solidFill>
                  <a:srgbClr val="003300"/>
                </a:solidFill>
                <a:latin typeface="Arial" charset="0"/>
                <a:ea typeface="ヒラギノ角ゴ Pro W3" charset="-128"/>
              </a:defRPr>
            </a:lvl4pPr>
            <a:lvl5pPr marL="2057400" indent="-228600">
              <a:spcBef>
                <a:spcPct val="20000"/>
              </a:spcBef>
              <a:buChar char="»"/>
              <a:defRPr sz="2000">
                <a:solidFill>
                  <a:srgbClr val="003300"/>
                </a:solidFill>
                <a:latin typeface="Arial" charset="0"/>
                <a:ea typeface="ヒラギノ角ゴ Pro W3" charset="-128"/>
              </a:defRPr>
            </a:lvl5pPr>
            <a:lvl6pPr marL="2514600" indent="-228600" eaLnBrk="0" fontAlgn="base" hangingPunct="0">
              <a:spcBef>
                <a:spcPct val="20000"/>
              </a:spcBef>
              <a:spcAft>
                <a:spcPct val="0"/>
              </a:spcAft>
              <a:buChar char="»"/>
              <a:defRPr sz="2000">
                <a:solidFill>
                  <a:srgbClr val="003300"/>
                </a:solidFill>
                <a:latin typeface="Arial" charset="0"/>
                <a:ea typeface="ヒラギノ角ゴ Pro W3" charset="-128"/>
              </a:defRPr>
            </a:lvl6pPr>
            <a:lvl7pPr marL="2971800" indent="-228600" eaLnBrk="0" fontAlgn="base" hangingPunct="0">
              <a:spcBef>
                <a:spcPct val="20000"/>
              </a:spcBef>
              <a:spcAft>
                <a:spcPct val="0"/>
              </a:spcAft>
              <a:buChar char="»"/>
              <a:defRPr sz="2000">
                <a:solidFill>
                  <a:srgbClr val="003300"/>
                </a:solidFill>
                <a:latin typeface="Arial" charset="0"/>
                <a:ea typeface="ヒラギノ角ゴ Pro W3" charset="-128"/>
              </a:defRPr>
            </a:lvl7pPr>
            <a:lvl8pPr marL="3429000" indent="-228600" eaLnBrk="0" fontAlgn="base" hangingPunct="0">
              <a:spcBef>
                <a:spcPct val="20000"/>
              </a:spcBef>
              <a:spcAft>
                <a:spcPct val="0"/>
              </a:spcAft>
              <a:buChar char="»"/>
              <a:defRPr sz="2000">
                <a:solidFill>
                  <a:srgbClr val="003300"/>
                </a:solidFill>
                <a:latin typeface="Arial" charset="0"/>
                <a:ea typeface="ヒラギノ角ゴ Pro W3" charset="-128"/>
              </a:defRPr>
            </a:lvl8pPr>
            <a:lvl9pPr marL="3886200" indent="-228600" eaLnBrk="0" fontAlgn="base" hangingPunct="0">
              <a:spcBef>
                <a:spcPct val="20000"/>
              </a:spcBef>
              <a:spcAft>
                <a:spcPct val="0"/>
              </a:spcAft>
              <a:buChar char="»"/>
              <a:defRPr sz="2000">
                <a:solidFill>
                  <a:srgbClr val="003300"/>
                </a:solidFill>
                <a:latin typeface="Arial" charset="0"/>
                <a:ea typeface="ヒラギノ角ゴ Pro W3" charset="-128"/>
              </a:defRPr>
            </a:lvl9pPr>
          </a:lstStyle>
          <a:p>
            <a:pPr>
              <a:spcBef>
                <a:spcPct val="0"/>
              </a:spcBef>
              <a:buClrTx/>
              <a:buSzTx/>
              <a:buFontTx/>
              <a:buNone/>
            </a:pPr>
            <a:fld id="{80434356-6D00-1441-BF74-9EB7DF8FDE30}" type="slidenum">
              <a:rPr lang="en-US" altLang="en-US" sz="1200">
                <a:solidFill>
                  <a:schemeClr val="tx1"/>
                </a:solidFill>
                <a:ea typeface="ヒラギノ角ゴ Pro W3" charset="-128"/>
              </a:rPr>
              <a:pPr>
                <a:spcBef>
                  <a:spcPct val="0"/>
                </a:spcBef>
                <a:buClrTx/>
                <a:buSzTx/>
                <a:buFontTx/>
                <a:buNone/>
              </a:pPr>
              <a:t>10</a:t>
            </a:fld>
            <a:endParaRPr lang="en-US" altLang="en-US" sz="1200">
              <a:solidFill>
                <a:schemeClr val="tx1"/>
              </a:solidFill>
              <a:ea typeface="ヒラギノ角ゴ Pro W3" charset="-128"/>
            </a:endParaRPr>
          </a:p>
        </p:txBody>
      </p:sp>
      <p:sp>
        <p:nvSpPr>
          <p:cNvPr id="62466" name="Rectangle 2"/>
          <p:cNvSpPr>
            <a:spLocks noGrp="1" noChangeArrowheads="1"/>
          </p:cNvSpPr>
          <p:nvPr>
            <p:ph type="title"/>
          </p:nvPr>
        </p:nvSpPr>
        <p:spPr>
          <a:xfrm>
            <a:off x="406400" y="190500"/>
            <a:ext cx="8402638" cy="952500"/>
          </a:xfrm>
        </p:spPr>
        <p:txBody>
          <a:bodyPr/>
          <a:lstStyle/>
          <a:p>
            <a:r>
              <a:rPr lang="en-US" altLang="en-US" sz="2600">
                <a:ea typeface="ＭＳ Ｐゴシック" charset="-128"/>
              </a:rPr>
              <a:t>Attack Sophistication vs. Intruder Technical Knowledge</a:t>
            </a:r>
          </a:p>
        </p:txBody>
      </p:sp>
      <p:sp>
        <p:nvSpPr>
          <p:cNvPr id="62467" name="Text Box 73"/>
          <p:cNvSpPr txBox="1">
            <a:spLocks noChangeArrowheads="1"/>
          </p:cNvSpPr>
          <p:nvPr/>
        </p:nvSpPr>
        <p:spPr bwMode="auto">
          <a:xfrm>
            <a:off x="2085975" y="6519863"/>
            <a:ext cx="59991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05000"/>
              <a:buFont typeface="Times New Roman" charset="0"/>
              <a:buChar char="•"/>
              <a:defRPr sz="2800">
                <a:solidFill>
                  <a:srgbClr val="006600"/>
                </a:solidFill>
                <a:latin typeface="Arial" charset="0"/>
                <a:ea typeface="ＭＳ Ｐゴシック" charset="-128"/>
              </a:defRPr>
            </a:lvl1pPr>
            <a:lvl2pPr marL="37931725" indent="-37474525">
              <a:spcBef>
                <a:spcPct val="20000"/>
              </a:spcBef>
              <a:buChar char="–"/>
              <a:defRPr sz="2400">
                <a:solidFill>
                  <a:srgbClr val="006600"/>
                </a:solidFill>
                <a:latin typeface="Arial" charset="0"/>
                <a:ea typeface="ＭＳ Ｐゴシック" charset="-128"/>
              </a:defRPr>
            </a:lvl2pPr>
            <a:lvl3pPr marL="1143000" indent="-228600">
              <a:spcBef>
                <a:spcPct val="20000"/>
              </a:spcBef>
              <a:buChar char="•"/>
              <a:defRPr sz="2000">
                <a:solidFill>
                  <a:srgbClr val="003300"/>
                </a:solidFill>
                <a:latin typeface="Arial" charset="0"/>
                <a:ea typeface="ヒラギノ角ゴ Pro W3" charset="-128"/>
              </a:defRPr>
            </a:lvl3pPr>
            <a:lvl4pPr marL="1600200" indent="-228600">
              <a:spcBef>
                <a:spcPct val="20000"/>
              </a:spcBef>
              <a:buChar char="–"/>
              <a:defRPr sz="2000">
                <a:solidFill>
                  <a:srgbClr val="003300"/>
                </a:solidFill>
                <a:latin typeface="Arial" charset="0"/>
                <a:ea typeface="ヒラギノ角ゴ Pro W3" charset="-128"/>
              </a:defRPr>
            </a:lvl4pPr>
            <a:lvl5pPr marL="2057400" indent="-228600">
              <a:spcBef>
                <a:spcPct val="20000"/>
              </a:spcBef>
              <a:buChar char="»"/>
              <a:defRPr sz="2000">
                <a:solidFill>
                  <a:srgbClr val="003300"/>
                </a:solidFill>
                <a:latin typeface="Arial" charset="0"/>
                <a:ea typeface="ヒラギノ角ゴ Pro W3" charset="-128"/>
              </a:defRPr>
            </a:lvl5pPr>
            <a:lvl6pPr marL="2514600" indent="-228600" eaLnBrk="0" fontAlgn="base" hangingPunct="0">
              <a:spcBef>
                <a:spcPct val="20000"/>
              </a:spcBef>
              <a:spcAft>
                <a:spcPct val="0"/>
              </a:spcAft>
              <a:buChar char="»"/>
              <a:defRPr sz="2000">
                <a:solidFill>
                  <a:srgbClr val="003300"/>
                </a:solidFill>
                <a:latin typeface="Arial" charset="0"/>
                <a:ea typeface="ヒラギノ角ゴ Pro W3" charset="-128"/>
              </a:defRPr>
            </a:lvl6pPr>
            <a:lvl7pPr marL="2971800" indent="-228600" eaLnBrk="0" fontAlgn="base" hangingPunct="0">
              <a:spcBef>
                <a:spcPct val="20000"/>
              </a:spcBef>
              <a:spcAft>
                <a:spcPct val="0"/>
              </a:spcAft>
              <a:buChar char="»"/>
              <a:defRPr sz="2000">
                <a:solidFill>
                  <a:srgbClr val="003300"/>
                </a:solidFill>
                <a:latin typeface="Arial" charset="0"/>
                <a:ea typeface="ヒラギノ角ゴ Pro W3" charset="-128"/>
              </a:defRPr>
            </a:lvl7pPr>
            <a:lvl8pPr marL="3429000" indent="-228600" eaLnBrk="0" fontAlgn="base" hangingPunct="0">
              <a:spcBef>
                <a:spcPct val="20000"/>
              </a:spcBef>
              <a:spcAft>
                <a:spcPct val="0"/>
              </a:spcAft>
              <a:buChar char="»"/>
              <a:defRPr sz="2000">
                <a:solidFill>
                  <a:srgbClr val="003300"/>
                </a:solidFill>
                <a:latin typeface="Arial" charset="0"/>
                <a:ea typeface="ヒラギノ角ゴ Pro W3" charset="-128"/>
              </a:defRPr>
            </a:lvl8pPr>
            <a:lvl9pPr marL="3886200" indent="-228600" eaLnBrk="0" fontAlgn="base" hangingPunct="0">
              <a:spcBef>
                <a:spcPct val="20000"/>
              </a:spcBef>
              <a:spcAft>
                <a:spcPct val="0"/>
              </a:spcAft>
              <a:buChar char="»"/>
              <a:defRPr sz="2000">
                <a:solidFill>
                  <a:srgbClr val="003300"/>
                </a:solidFill>
                <a:latin typeface="Arial" charset="0"/>
                <a:ea typeface="ヒラギノ角ゴ Pro W3" charset="-128"/>
              </a:defRPr>
            </a:lvl9pPr>
          </a:lstStyle>
          <a:p>
            <a:pPr algn="r">
              <a:spcBef>
                <a:spcPct val="50000"/>
              </a:spcBef>
              <a:buClrTx/>
              <a:buSzTx/>
              <a:buFontTx/>
              <a:buNone/>
            </a:pPr>
            <a:r>
              <a:rPr lang="en-IE" altLang="en-US" sz="1600" b="0">
                <a:solidFill>
                  <a:srgbClr val="003366"/>
                </a:solidFill>
                <a:ea typeface="ヒラギノ角ゴ Pro W3" charset="-128"/>
              </a:rPr>
              <a:t>Source: CERT Coordination Center, Pittsburgh </a:t>
            </a:r>
            <a:endParaRPr lang="en-GB" altLang="en-US" sz="1600" b="0">
              <a:solidFill>
                <a:srgbClr val="003366"/>
              </a:solidFill>
              <a:ea typeface="ヒラギノ角ゴ Pro W3" charset="-128"/>
            </a:endParaRPr>
          </a:p>
        </p:txBody>
      </p:sp>
      <p:pic>
        <p:nvPicPr>
          <p:cNvPr id="6246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8325" y="1284288"/>
            <a:ext cx="7802563"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82066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06400" y="190500"/>
            <a:ext cx="8402638" cy="952500"/>
          </a:xfrm>
        </p:spPr>
        <p:txBody>
          <a:bodyPr/>
          <a:lstStyle/>
          <a:p>
            <a:r>
              <a:rPr lang="en-US" altLang="en-US" sz="3600" dirty="0" smtClean="0"/>
              <a:t>Some companies even offer bounties...</a:t>
            </a:r>
            <a:endParaRPr lang="en-US" altLang="en-US" sz="3600" dirty="0"/>
          </a:p>
        </p:txBody>
      </p:sp>
      <p:pic>
        <p:nvPicPr>
          <p:cNvPr id="4" name="Picture 3" descr="Screen Shot 2017-10-31 at 21.56.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06500"/>
            <a:ext cx="9144000" cy="5884893"/>
          </a:xfrm>
          <a:prstGeom prst="rect">
            <a:avLst/>
          </a:prstGeom>
        </p:spPr>
      </p:pic>
    </p:spTree>
    <p:extLst>
      <p:ext uri="{BB962C8B-B14F-4D97-AF65-F5344CB8AC3E}">
        <p14:creationId xmlns:p14="http://schemas.microsoft.com/office/powerpoint/2010/main" val="41705382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9400" y="1320800"/>
            <a:ext cx="7988300" cy="5041900"/>
          </a:xfrm>
        </p:spPr>
        <p:txBody>
          <a:bodyPr/>
          <a:lstStyle/>
          <a:p>
            <a:pPr marL="0" indent="0">
              <a:buNone/>
            </a:pPr>
            <a:r>
              <a:rPr lang="en-US" sz="2400" dirty="0"/>
              <a:t>Advanced penetration testing and security auditing </a:t>
            </a:r>
            <a:r>
              <a:rPr lang="en-US" sz="2400" dirty="0" smtClean="0"/>
              <a:t>Linux </a:t>
            </a:r>
            <a:r>
              <a:rPr lang="en-US" sz="2400" dirty="0"/>
              <a:t>distribution</a:t>
            </a:r>
          </a:p>
          <a:p>
            <a:r>
              <a:rPr lang="en-US" sz="2400" dirty="0" smtClean="0"/>
              <a:t>300+ built-in </a:t>
            </a:r>
            <a:br>
              <a:rPr lang="en-US" sz="2400" dirty="0" smtClean="0"/>
            </a:br>
            <a:r>
              <a:rPr lang="en-US" sz="2400" dirty="0" smtClean="0"/>
              <a:t>penetration </a:t>
            </a:r>
            <a:br>
              <a:rPr lang="en-US" sz="2400" dirty="0" smtClean="0"/>
            </a:br>
            <a:r>
              <a:rPr lang="en-US" sz="2400" dirty="0" smtClean="0"/>
              <a:t>testing tools</a:t>
            </a:r>
          </a:p>
          <a:p>
            <a:r>
              <a:rPr lang="en-US" sz="2400" dirty="0" smtClean="0"/>
              <a:t>Including web</a:t>
            </a:r>
            <a:br>
              <a:rPr lang="en-US" sz="2400" dirty="0" smtClean="0"/>
            </a:br>
            <a:r>
              <a:rPr lang="en-US" sz="2400" dirty="0" smtClean="0"/>
              <a:t>app attack </a:t>
            </a:r>
            <a:br>
              <a:rPr lang="en-US" sz="2400" dirty="0" smtClean="0"/>
            </a:br>
            <a:r>
              <a:rPr lang="en-US" sz="2400" dirty="0" smtClean="0"/>
              <a:t>tools</a:t>
            </a:r>
          </a:p>
          <a:p>
            <a:r>
              <a:rPr lang="en-US" sz="2400" dirty="0" smtClean="0"/>
              <a:t>Free</a:t>
            </a:r>
            <a:r>
              <a:rPr lang="en-US" sz="2400" dirty="0"/>
              <a:t> </a:t>
            </a:r>
            <a:r>
              <a:rPr lang="en-US" sz="2400" dirty="0" smtClean="0"/>
              <a:t>&amp; open </a:t>
            </a:r>
            <a:br>
              <a:rPr lang="en-US" sz="2400" dirty="0" smtClean="0"/>
            </a:br>
            <a:r>
              <a:rPr lang="en-US" sz="2400" dirty="0" smtClean="0"/>
              <a:t>source</a:t>
            </a:r>
          </a:p>
          <a:p>
            <a:r>
              <a:rPr lang="en-US" sz="2400" dirty="0" smtClean="0"/>
              <a:t>Secure </a:t>
            </a:r>
            <a:br>
              <a:rPr lang="en-US" sz="2400" dirty="0" smtClean="0"/>
            </a:br>
            <a:r>
              <a:rPr lang="en-US" sz="2400" dirty="0" smtClean="0"/>
              <a:t>environment</a:t>
            </a:r>
          </a:p>
          <a:p>
            <a:pPr marL="0" indent="0">
              <a:buNone/>
            </a:pPr>
            <a:endParaRPr lang="en-US" sz="2400" dirty="0" smtClean="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328289" y="262689"/>
            <a:ext cx="2859411" cy="731172"/>
          </a:xfrm>
        </p:spPr>
      </p:pic>
      <p:pic>
        <p:nvPicPr>
          <p:cNvPr id="2" name="Picture 1" descr="Screen Shot 2017-11-26 at 20.59.2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4958" y="1828800"/>
            <a:ext cx="7168941" cy="5715000"/>
          </a:xfrm>
          <a:prstGeom prst="rect">
            <a:avLst/>
          </a:prstGeom>
        </p:spPr>
      </p:pic>
    </p:spTree>
    <p:extLst>
      <p:ext uri="{BB962C8B-B14F-4D97-AF65-F5344CB8AC3E}">
        <p14:creationId xmlns:p14="http://schemas.microsoft.com/office/powerpoint/2010/main" val="406816220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charset="0"/>
                <a:ea typeface="ヒラギノ角ゴ Pro W3" charset="0"/>
                <a:cs typeface="ヒラギノ角ゴ Pro W3" charset="0"/>
              </a:defRPr>
            </a:lvl1pPr>
            <a:lvl2pPr marL="742950" indent="-285750">
              <a:defRPr sz="1600" b="1">
                <a:solidFill>
                  <a:schemeClr val="tx1"/>
                </a:solidFill>
                <a:latin typeface="Times New Roman" charset="0"/>
                <a:ea typeface="ヒラギノ角ゴ Pro W3" charset="0"/>
                <a:cs typeface="ヒラギノ角ゴ Pro W3" charset="0"/>
              </a:defRPr>
            </a:lvl2pPr>
            <a:lvl3pPr marL="1143000" indent="-228600">
              <a:defRPr sz="1600" b="1">
                <a:solidFill>
                  <a:schemeClr val="tx1"/>
                </a:solidFill>
                <a:latin typeface="Times New Roman" charset="0"/>
                <a:ea typeface="ヒラギノ角ゴ Pro W3" charset="0"/>
                <a:cs typeface="ヒラギノ角ゴ Pro W3" charset="0"/>
              </a:defRPr>
            </a:lvl3pPr>
            <a:lvl4pPr marL="1600200" indent="-228600">
              <a:defRPr sz="1600" b="1">
                <a:solidFill>
                  <a:schemeClr val="tx1"/>
                </a:solidFill>
                <a:latin typeface="Times New Roman" charset="0"/>
                <a:ea typeface="ヒラギノ角ゴ Pro W3" charset="0"/>
                <a:cs typeface="ヒラギノ角ゴ Pro W3" charset="0"/>
              </a:defRPr>
            </a:lvl4pPr>
            <a:lvl5pPr marL="2057400" indent="-228600">
              <a:defRPr sz="1600" b="1">
                <a:solidFill>
                  <a:schemeClr val="tx1"/>
                </a:solidFill>
                <a:latin typeface="Times New Roman" charset="0"/>
                <a:ea typeface="ヒラギノ角ゴ Pro W3" charset="0"/>
                <a:cs typeface="ヒラギノ角ゴ Pro W3" charset="0"/>
              </a:defRPr>
            </a:lvl5pPr>
            <a:lvl6pPr marL="25146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6pPr>
            <a:lvl7pPr marL="29718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7pPr>
            <a:lvl8pPr marL="34290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8pPr>
            <a:lvl9pPr marL="38862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9pPr>
          </a:lstStyle>
          <a:p>
            <a:fld id="{8FFA2B2E-F97F-EA4A-9901-8376F9B8C50D}" type="slidenum">
              <a:rPr lang="en-US" sz="1200" b="0">
                <a:latin typeface="Arial" charset="0"/>
              </a:rPr>
              <a:pPr/>
              <a:t>13</a:t>
            </a:fld>
            <a:endParaRPr lang="en-US" sz="1200" b="0">
              <a:latin typeface="Arial" charset="0"/>
            </a:endParaRPr>
          </a:p>
        </p:txBody>
      </p:sp>
      <p:sp>
        <p:nvSpPr>
          <p:cNvPr id="78850" name="Rectangle 2"/>
          <p:cNvSpPr>
            <a:spLocks noGrp="1" noChangeArrowheads="1"/>
          </p:cNvSpPr>
          <p:nvPr>
            <p:ph type="title"/>
          </p:nvPr>
        </p:nvSpPr>
        <p:spPr/>
        <p:txBody>
          <a:bodyPr/>
          <a:lstStyle/>
          <a:p>
            <a:r>
              <a:rPr lang="en-IE">
                <a:latin typeface="Arial" charset="0"/>
                <a:ea typeface="ＭＳ Ｐゴシック" charset="0"/>
                <a:cs typeface="ＭＳ Ｐゴシック" charset="0"/>
              </a:rPr>
              <a:t>Stages of an attack</a:t>
            </a:r>
            <a:endParaRPr lang="en-US">
              <a:latin typeface="Arial" charset="0"/>
              <a:ea typeface="ＭＳ Ｐゴシック" charset="0"/>
              <a:cs typeface="ＭＳ Ｐゴシック" charset="0"/>
            </a:endParaRPr>
          </a:p>
        </p:txBody>
      </p:sp>
      <p:sp>
        <p:nvSpPr>
          <p:cNvPr id="78851" name="Rectangle 3"/>
          <p:cNvSpPr>
            <a:spLocks noGrp="1" noChangeArrowheads="1"/>
          </p:cNvSpPr>
          <p:nvPr>
            <p:ph type="body" idx="1"/>
          </p:nvPr>
        </p:nvSpPr>
        <p:spPr>
          <a:xfrm>
            <a:off x="596900" y="1257300"/>
            <a:ext cx="8120063" cy="5105400"/>
          </a:xfrm>
        </p:spPr>
        <p:txBody>
          <a:bodyPr/>
          <a:lstStyle/>
          <a:p>
            <a:r>
              <a:rPr lang="en-IE" sz="2400">
                <a:latin typeface="Arial" charset="0"/>
                <a:ea typeface="ＭＳ Ｐゴシック" charset="0"/>
                <a:cs typeface="ＭＳ Ｐゴシック" charset="0"/>
              </a:rPr>
              <a:t>Reconnaissance</a:t>
            </a:r>
          </a:p>
          <a:p>
            <a:pPr lvl="1"/>
            <a:r>
              <a:rPr lang="en-IE" sz="2000">
                <a:latin typeface="Arial" charset="0"/>
                <a:ea typeface="ＭＳ Ｐゴシック" charset="0"/>
              </a:rPr>
              <a:t>Accessing public information (whois, DNS, web searches, social media posts), “Google hacking”, Maltego, social engineering, </a:t>
            </a:r>
            <a:r>
              <a:rPr lang="mr-IN" sz="2000">
                <a:latin typeface="Arial" charset="0"/>
                <a:ea typeface="ＭＳ Ｐゴシック" charset="0"/>
              </a:rPr>
              <a:t>…</a:t>
            </a:r>
            <a:endParaRPr lang="en-IE" sz="2000">
              <a:latin typeface="Arial" charset="0"/>
              <a:ea typeface="ＭＳ Ｐゴシック" charset="0"/>
            </a:endParaRPr>
          </a:p>
          <a:p>
            <a:pPr lvl="1"/>
            <a:endParaRPr lang="en-IE" sz="2000">
              <a:latin typeface="Arial" charset="0"/>
              <a:ea typeface="ＭＳ Ｐゴシック" charset="0"/>
            </a:endParaRPr>
          </a:p>
          <a:p>
            <a:r>
              <a:rPr lang="en-IE" sz="2400">
                <a:latin typeface="Arial" charset="0"/>
                <a:ea typeface="ＭＳ Ｐゴシック" charset="0"/>
                <a:cs typeface="ＭＳ Ｐゴシック" charset="0"/>
              </a:rPr>
              <a:t>Scanning</a:t>
            </a:r>
          </a:p>
          <a:p>
            <a:pPr lvl="1"/>
            <a:r>
              <a:rPr lang="en-IE" sz="2000">
                <a:latin typeface="Arial" charset="0"/>
                <a:ea typeface="ＭＳ Ｐゴシック" charset="0"/>
              </a:rPr>
              <a:t>Port scanning (nmap), software version-mapping, automated vulnerability scanning tools, specialist search engines (shodan.io), </a:t>
            </a:r>
            <a:r>
              <a:rPr lang="mr-IN" sz="2000">
                <a:latin typeface="Arial" charset="0"/>
                <a:ea typeface="ＭＳ Ｐゴシック" charset="0"/>
              </a:rPr>
              <a:t>…</a:t>
            </a:r>
            <a:endParaRPr lang="en-IE" sz="2000">
              <a:latin typeface="Arial" charset="0"/>
              <a:ea typeface="ＭＳ Ｐゴシック" charset="0"/>
            </a:endParaRPr>
          </a:p>
          <a:p>
            <a:pPr lvl="1"/>
            <a:endParaRPr lang="en-IE" sz="2000">
              <a:latin typeface="Arial" charset="0"/>
              <a:ea typeface="ＭＳ Ｐゴシック" charset="0"/>
            </a:endParaRPr>
          </a:p>
          <a:p>
            <a:r>
              <a:rPr lang="en-IE" sz="2400">
                <a:latin typeface="Arial" charset="0"/>
                <a:ea typeface="ＭＳ Ｐゴシック" charset="0"/>
                <a:cs typeface="ＭＳ Ｐゴシック" charset="0"/>
              </a:rPr>
              <a:t>Exploit systems</a:t>
            </a:r>
          </a:p>
          <a:p>
            <a:pPr lvl="1"/>
            <a:r>
              <a:rPr lang="en-IE" sz="2000">
                <a:latin typeface="Arial" charset="0"/>
                <a:ea typeface="ＭＳ Ｐゴシック" charset="0"/>
              </a:rPr>
              <a:t>Authentication grinding (password cracking), passive and active sniffing, buffer overflows, session hijacking, DNS cache poisoning, denial of service, web application attacks, </a:t>
            </a:r>
            <a:r>
              <a:rPr lang="mr-IN" sz="2000">
                <a:latin typeface="Arial" charset="0"/>
                <a:ea typeface="ＭＳ Ｐゴシック" charset="0"/>
              </a:rPr>
              <a:t>…</a:t>
            </a:r>
            <a:endParaRPr lang="en-IE" sz="2000">
              <a:latin typeface="Arial" charset="0"/>
              <a:ea typeface="ＭＳ Ｐゴシック" charset="0"/>
            </a:endParaRPr>
          </a:p>
        </p:txBody>
      </p:sp>
    </p:spTree>
    <p:extLst>
      <p:ext uri="{BB962C8B-B14F-4D97-AF65-F5344CB8AC3E}">
        <p14:creationId xmlns:p14="http://schemas.microsoft.com/office/powerpoint/2010/main" val="2369179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charset="0"/>
                <a:ea typeface="ヒラギノ角ゴ Pro W3" charset="0"/>
                <a:cs typeface="ヒラギノ角ゴ Pro W3" charset="0"/>
              </a:defRPr>
            </a:lvl1pPr>
            <a:lvl2pPr marL="742950" indent="-285750">
              <a:defRPr sz="1600" b="1">
                <a:solidFill>
                  <a:schemeClr val="tx1"/>
                </a:solidFill>
                <a:latin typeface="Times New Roman" charset="0"/>
                <a:ea typeface="ヒラギノ角ゴ Pro W3" charset="0"/>
                <a:cs typeface="ヒラギノ角ゴ Pro W3" charset="0"/>
              </a:defRPr>
            </a:lvl2pPr>
            <a:lvl3pPr marL="1143000" indent="-228600">
              <a:defRPr sz="1600" b="1">
                <a:solidFill>
                  <a:schemeClr val="tx1"/>
                </a:solidFill>
                <a:latin typeface="Times New Roman" charset="0"/>
                <a:ea typeface="ヒラギノ角ゴ Pro W3" charset="0"/>
                <a:cs typeface="ヒラギノ角ゴ Pro W3" charset="0"/>
              </a:defRPr>
            </a:lvl3pPr>
            <a:lvl4pPr marL="1600200" indent="-228600">
              <a:defRPr sz="1600" b="1">
                <a:solidFill>
                  <a:schemeClr val="tx1"/>
                </a:solidFill>
                <a:latin typeface="Times New Roman" charset="0"/>
                <a:ea typeface="ヒラギノ角ゴ Pro W3" charset="0"/>
                <a:cs typeface="ヒラギノ角ゴ Pro W3" charset="0"/>
              </a:defRPr>
            </a:lvl4pPr>
            <a:lvl5pPr marL="2057400" indent="-228600">
              <a:defRPr sz="1600" b="1">
                <a:solidFill>
                  <a:schemeClr val="tx1"/>
                </a:solidFill>
                <a:latin typeface="Times New Roman" charset="0"/>
                <a:ea typeface="ヒラギノ角ゴ Pro W3" charset="0"/>
                <a:cs typeface="ヒラギノ角ゴ Pro W3" charset="0"/>
              </a:defRPr>
            </a:lvl5pPr>
            <a:lvl6pPr marL="25146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6pPr>
            <a:lvl7pPr marL="29718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7pPr>
            <a:lvl8pPr marL="34290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8pPr>
            <a:lvl9pPr marL="38862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9pPr>
          </a:lstStyle>
          <a:p>
            <a:fld id="{632BF23B-2A4D-2347-B820-97CA57384DD1}" type="slidenum">
              <a:rPr lang="en-US" sz="1200" b="0">
                <a:latin typeface="Arial" charset="0"/>
              </a:rPr>
              <a:pPr/>
              <a:t>14</a:t>
            </a:fld>
            <a:endParaRPr lang="en-US" sz="1200" b="0">
              <a:latin typeface="Arial" charset="0"/>
            </a:endParaRPr>
          </a:p>
        </p:txBody>
      </p:sp>
      <p:sp>
        <p:nvSpPr>
          <p:cNvPr id="80898" name="Rectangle 2"/>
          <p:cNvSpPr>
            <a:spLocks noGrp="1" noChangeArrowheads="1"/>
          </p:cNvSpPr>
          <p:nvPr>
            <p:ph type="title"/>
          </p:nvPr>
        </p:nvSpPr>
        <p:spPr/>
        <p:txBody>
          <a:bodyPr/>
          <a:lstStyle/>
          <a:p>
            <a:r>
              <a:rPr lang="en-IE">
                <a:latin typeface="Arial" charset="0"/>
                <a:ea typeface="ＭＳ Ｐゴシック" charset="0"/>
                <a:cs typeface="ＭＳ Ｐゴシック" charset="0"/>
              </a:rPr>
              <a:t>Stages of an attack (continued)</a:t>
            </a:r>
            <a:endParaRPr lang="en-US">
              <a:latin typeface="Arial" charset="0"/>
              <a:ea typeface="ＭＳ Ｐゴシック" charset="0"/>
              <a:cs typeface="ＭＳ Ｐゴシック" charset="0"/>
            </a:endParaRPr>
          </a:p>
        </p:txBody>
      </p:sp>
      <p:sp>
        <p:nvSpPr>
          <p:cNvPr id="80899" name="Rectangle 3"/>
          <p:cNvSpPr>
            <a:spLocks noGrp="1" noChangeArrowheads="1"/>
          </p:cNvSpPr>
          <p:nvPr>
            <p:ph type="body" idx="1"/>
          </p:nvPr>
        </p:nvSpPr>
        <p:spPr>
          <a:xfrm>
            <a:off x="596900" y="1257300"/>
            <a:ext cx="8120063" cy="5105400"/>
          </a:xfrm>
        </p:spPr>
        <p:txBody>
          <a:bodyPr/>
          <a:lstStyle/>
          <a:p>
            <a:r>
              <a:rPr lang="en-IE" sz="2400">
                <a:latin typeface="Arial" charset="0"/>
                <a:ea typeface="ＭＳ Ｐゴシック" charset="0"/>
                <a:cs typeface="ＭＳ Ｐゴシック" charset="0"/>
              </a:rPr>
              <a:t>Keeping access</a:t>
            </a:r>
          </a:p>
          <a:p>
            <a:pPr lvl="1"/>
            <a:r>
              <a:rPr lang="en-IE" sz="2000">
                <a:latin typeface="Arial" charset="0"/>
                <a:ea typeface="ＭＳ Ｐゴシック" charset="0"/>
              </a:rPr>
              <a:t>Having gone to the trouble of breaking in, the attacker wants to get back in easily, and facilitates this by installing back doors and/or remote control software</a:t>
            </a:r>
          </a:p>
          <a:p>
            <a:pPr lvl="1"/>
            <a:r>
              <a:rPr lang="en-IE" sz="2000">
                <a:latin typeface="Arial" charset="0"/>
                <a:ea typeface="ＭＳ Ｐゴシック" charset="0"/>
              </a:rPr>
              <a:t>Trojan horses, netcat listeners, rootkits</a:t>
            </a:r>
          </a:p>
          <a:p>
            <a:pPr lvl="1"/>
            <a:endParaRPr lang="en-IE" sz="2000">
              <a:latin typeface="Arial" charset="0"/>
              <a:ea typeface="ＭＳ Ｐゴシック" charset="0"/>
            </a:endParaRPr>
          </a:p>
          <a:p>
            <a:r>
              <a:rPr lang="en-IE" sz="2400">
                <a:latin typeface="Arial" charset="0"/>
                <a:ea typeface="ＭＳ Ｐゴシック" charset="0"/>
                <a:cs typeface="ＭＳ Ｐゴシック" charset="0"/>
              </a:rPr>
              <a:t>Covering tracks</a:t>
            </a:r>
          </a:p>
          <a:p>
            <a:pPr lvl="1"/>
            <a:r>
              <a:rPr lang="en-IE" sz="2000">
                <a:latin typeface="Arial" charset="0"/>
                <a:ea typeface="ＭＳ Ｐゴシック" charset="0"/>
              </a:rPr>
              <a:t>File hiding, log editing, use of covert channels (steganography)</a:t>
            </a:r>
          </a:p>
          <a:p>
            <a:pPr lvl="1"/>
            <a:endParaRPr lang="en-IE" sz="2000">
              <a:latin typeface="Arial" charset="0"/>
              <a:ea typeface="ＭＳ Ｐゴシック" charset="0"/>
            </a:endParaRPr>
          </a:p>
          <a:p>
            <a:pPr lvl="1"/>
            <a:endParaRPr lang="en-IE" sz="2000">
              <a:latin typeface="Arial" charset="0"/>
              <a:ea typeface="ＭＳ Ｐゴシック" charset="0"/>
            </a:endParaRPr>
          </a:p>
        </p:txBody>
      </p:sp>
    </p:spTree>
    <p:extLst>
      <p:ext uri="{BB962C8B-B14F-4D97-AF65-F5344CB8AC3E}">
        <p14:creationId xmlns:p14="http://schemas.microsoft.com/office/powerpoint/2010/main" val="2703438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IE" dirty="0" smtClean="0">
                <a:latin typeface="Arial" charset="0"/>
                <a:ea typeface="ＭＳ Ｐゴシック" charset="0"/>
                <a:cs typeface="ＭＳ Ｐゴシック" charset="0"/>
              </a:rPr>
              <a:t>General multi-purpose web app attack tools</a:t>
            </a:r>
            <a:endParaRPr lang="en-US" dirty="0">
              <a:latin typeface="Arial" charset="0"/>
              <a:ea typeface="ＭＳ Ｐゴシック" charset="0"/>
              <a:cs typeface="ＭＳ Ｐゴシック" charset="0"/>
            </a:endParaRPr>
          </a:p>
        </p:txBody>
      </p:sp>
      <p:sp>
        <p:nvSpPr>
          <p:cNvPr id="78851" name="Rectangle 3"/>
          <p:cNvSpPr>
            <a:spLocks noGrp="1" noChangeArrowheads="1"/>
          </p:cNvSpPr>
          <p:nvPr>
            <p:ph type="body" idx="1"/>
          </p:nvPr>
        </p:nvSpPr>
        <p:spPr>
          <a:xfrm>
            <a:off x="596900" y="1257300"/>
            <a:ext cx="8120063" cy="5105400"/>
          </a:xfrm>
        </p:spPr>
        <p:txBody>
          <a:bodyPr/>
          <a:lstStyle/>
          <a:p>
            <a:r>
              <a:rPr lang="en-IE" sz="2400" dirty="0" smtClean="0">
                <a:latin typeface="Arial" charset="0"/>
                <a:ea typeface="ＭＳ Ｐゴシック" charset="0"/>
              </a:rPr>
              <a:t>Typical features </a:t>
            </a:r>
          </a:p>
          <a:p>
            <a:pPr lvl="1"/>
            <a:r>
              <a:rPr lang="en-IE" sz="2000" dirty="0" smtClean="0">
                <a:latin typeface="Arial" charset="0"/>
                <a:ea typeface="ＭＳ Ｐゴシック" charset="0"/>
              </a:rPr>
              <a:t>Proxy for traffic interception/modification</a:t>
            </a:r>
          </a:p>
          <a:p>
            <a:pPr lvl="1"/>
            <a:r>
              <a:rPr lang="en-IE" sz="2000" dirty="0" smtClean="0">
                <a:latin typeface="Arial" charset="0"/>
                <a:ea typeface="ＭＳ Ｐゴシック" charset="0"/>
              </a:rPr>
              <a:t>Vulnerability scanning</a:t>
            </a:r>
          </a:p>
          <a:p>
            <a:pPr lvl="1"/>
            <a:r>
              <a:rPr lang="en-IE" sz="2000" dirty="0" smtClean="0">
                <a:latin typeface="Arial" charset="0"/>
                <a:ea typeface="ＭＳ Ｐゴシック" charset="0"/>
              </a:rPr>
              <a:t>Site crawling</a:t>
            </a:r>
          </a:p>
          <a:p>
            <a:pPr lvl="1"/>
            <a:r>
              <a:rPr lang="en-IE" sz="2000" dirty="0" smtClean="0">
                <a:latin typeface="Arial" charset="0"/>
                <a:ea typeface="ＭＳ Ｐゴシック" charset="0"/>
              </a:rPr>
              <a:t>Fuzzing</a:t>
            </a:r>
          </a:p>
          <a:p>
            <a:r>
              <a:rPr lang="en-IE" sz="2400" dirty="0">
                <a:latin typeface="Arial" charset="0"/>
                <a:ea typeface="ＭＳ Ｐゴシック" charset="0"/>
              </a:rPr>
              <a:t>Popular tools</a:t>
            </a:r>
            <a:endParaRPr lang="ga-IE" sz="2400" dirty="0">
              <a:latin typeface="Arial" charset="0"/>
              <a:ea typeface="ＭＳ Ｐゴシック" charset="0"/>
            </a:endParaRPr>
          </a:p>
          <a:p>
            <a:pPr lvl="1"/>
            <a:r>
              <a:rPr lang="ga-IE" sz="2000" dirty="0" smtClean="0">
                <a:latin typeface="Arial" charset="0"/>
                <a:ea typeface="ＭＳ Ｐゴシック" charset="0"/>
              </a:rPr>
              <a:t>Burp suite</a:t>
            </a:r>
          </a:p>
          <a:p>
            <a:pPr lvl="2"/>
            <a:r>
              <a:rPr lang="ga-IE" sz="1600" dirty="0" smtClean="0">
                <a:latin typeface="Arial" charset="0"/>
                <a:ea typeface="ＭＳ Ｐゴシック" charset="0"/>
              </a:rPr>
              <a:t>Commerical and free/community edition</a:t>
            </a:r>
          </a:p>
          <a:p>
            <a:pPr lvl="1"/>
            <a:r>
              <a:rPr lang="ga-IE" sz="2000" dirty="0">
                <a:latin typeface="Arial" charset="0"/>
                <a:ea typeface="ＭＳ Ｐゴシック" charset="0"/>
              </a:rPr>
              <a:t>OWASP </a:t>
            </a:r>
            <a:r>
              <a:rPr lang="ga-IE" sz="2000" dirty="0" smtClean="0">
                <a:latin typeface="Arial" charset="0"/>
                <a:ea typeface="ＭＳ Ｐゴシック" charset="0"/>
              </a:rPr>
              <a:t>Zed Attack Proxy (ZAP)</a:t>
            </a:r>
          </a:p>
          <a:p>
            <a:pPr lvl="2"/>
            <a:r>
              <a:rPr lang="ga-IE" sz="1600" dirty="0" smtClean="0">
                <a:latin typeface="Arial" charset="0"/>
                <a:ea typeface="ＭＳ Ｐゴシック" charset="0"/>
              </a:rPr>
              <a:t>Free and open source</a:t>
            </a:r>
          </a:p>
          <a:p>
            <a:pPr lvl="1"/>
            <a:r>
              <a:rPr lang="ga-IE" sz="2000" dirty="0" smtClean="0">
                <a:latin typeface="Arial" charset="0"/>
                <a:ea typeface="ＭＳ Ｐゴシック" charset="0"/>
              </a:rPr>
              <a:t>W3AF</a:t>
            </a:r>
            <a:endParaRPr lang="ga-IE" sz="2000" dirty="0">
              <a:latin typeface="Arial" charset="0"/>
              <a:ea typeface="ＭＳ Ｐゴシック" charset="0"/>
            </a:endParaRPr>
          </a:p>
        </p:txBody>
      </p:sp>
    </p:spTree>
    <p:extLst>
      <p:ext uri="{BB962C8B-B14F-4D97-AF65-F5344CB8AC3E}">
        <p14:creationId xmlns:p14="http://schemas.microsoft.com/office/powerpoint/2010/main" val="17463105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IE" dirty="0" smtClean="0">
                <a:latin typeface="Arial" charset="0"/>
                <a:ea typeface="ＭＳ Ｐゴシック" charset="0"/>
                <a:cs typeface="ＭＳ Ｐゴシック" charset="0"/>
              </a:rPr>
              <a:t>Tools for specific purposes</a:t>
            </a:r>
            <a:endParaRPr lang="en-US" dirty="0">
              <a:latin typeface="Arial" charset="0"/>
              <a:ea typeface="ＭＳ Ｐゴシック" charset="0"/>
              <a:cs typeface="ＭＳ Ｐゴシック" charset="0"/>
            </a:endParaRPr>
          </a:p>
        </p:txBody>
      </p:sp>
      <p:sp>
        <p:nvSpPr>
          <p:cNvPr id="78851" name="Rectangle 3"/>
          <p:cNvSpPr>
            <a:spLocks noGrp="1" noChangeArrowheads="1"/>
          </p:cNvSpPr>
          <p:nvPr>
            <p:ph type="body" idx="1"/>
          </p:nvPr>
        </p:nvSpPr>
        <p:spPr>
          <a:xfrm>
            <a:off x="596900" y="1257300"/>
            <a:ext cx="8120063" cy="5105400"/>
          </a:xfrm>
        </p:spPr>
        <p:txBody>
          <a:bodyPr/>
          <a:lstStyle/>
          <a:p>
            <a:r>
              <a:rPr lang="en-IE" sz="2400" dirty="0" smtClean="0">
                <a:latin typeface="Arial" charset="0"/>
                <a:ea typeface="ＭＳ Ｐゴシック" charset="0"/>
                <a:cs typeface="ＭＳ Ｐゴシック" charset="0"/>
              </a:rPr>
              <a:t>Sniffing</a:t>
            </a:r>
            <a:endParaRPr lang="en-IE" sz="2400" dirty="0">
              <a:latin typeface="Arial" charset="0"/>
              <a:ea typeface="ＭＳ Ｐゴシック" charset="0"/>
              <a:cs typeface="ＭＳ Ｐゴシック" charset="0"/>
            </a:endParaRPr>
          </a:p>
          <a:p>
            <a:pPr lvl="1"/>
            <a:r>
              <a:rPr lang="ga-IE" sz="2000" dirty="0" smtClean="0">
                <a:latin typeface="Arial" charset="0"/>
                <a:ea typeface="ＭＳ Ｐゴシック" charset="0"/>
              </a:rPr>
              <a:t>Wireshark</a:t>
            </a:r>
          </a:p>
          <a:p>
            <a:r>
              <a:rPr lang="en-IE" sz="2400" dirty="0">
                <a:latin typeface="Arial" charset="0"/>
                <a:ea typeface="ＭＳ Ｐゴシック" charset="0"/>
                <a:cs typeface="ＭＳ Ｐゴシック" charset="0"/>
              </a:rPr>
              <a:t>Port </a:t>
            </a:r>
            <a:r>
              <a:rPr lang="en-IE" sz="2400" dirty="0" smtClean="0">
                <a:latin typeface="Arial" charset="0"/>
                <a:ea typeface="ＭＳ Ｐゴシック" charset="0"/>
                <a:cs typeface="ＭＳ Ｐゴシック" charset="0"/>
              </a:rPr>
              <a:t>scanning</a:t>
            </a:r>
          </a:p>
          <a:p>
            <a:pPr lvl="1"/>
            <a:r>
              <a:rPr lang="en-IE" sz="2000" dirty="0" smtClean="0">
                <a:latin typeface="Arial" charset="0"/>
                <a:ea typeface="ＭＳ Ｐゴシック" charset="0"/>
                <a:cs typeface="ＭＳ Ｐゴシック" charset="0"/>
              </a:rPr>
              <a:t>Nmap, netcat</a:t>
            </a:r>
            <a:endParaRPr lang="en-IE" sz="2000" dirty="0">
              <a:latin typeface="Arial" charset="0"/>
              <a:ea typeface="ＭＳ Ｐゴシック" charset="0"/>
              <a:cs typeface="ＭＳ Ｐゴシック" charset="0"/>
            </a:endParaRPr>
          </a:p>
          <a:p>
            <a:r>
              <a:rPr lang="en-IE" sz="2400" dirty="0" smtClean="0">
                <a:latin typeface="Arial" charset="0"/>
                <a:ea typeface="ＭＳ Ｐゴシック" charset="0"/>
              </a:rPr>
              <a:t>Proxies for intercepting/modifying traffic</a:t>
            </a:r>
          </a:p>
          <a:p>
            <a:pPr lvl="1"/>
            <a:r>
              <a:rPr lang="en-IE" sz="2000" dirty="0" smtClean="0">
                <a:latin typeface="Arial" charset="0"/>
                <a:ea typeface="ＭＳ Ｐゴシック" charset="0"/>
              </a:rPr>
              <a:t>WebScarab, Paros proxy, </a:t>
            </a:r>
            <a:r>
              <a:rPr lang="mr-IN" sz="2000" dirty="0" smtClean="0">
                <a:latin typeface="Arial" charset="0"/>
                <a:ea typeface="ＭＳ Ｐゴシック" charset="0"/>
              </a:rPr>
              <a:t>…</a:t>
            </a:r>
            <a:endParaRPr lang="en-IE" sz="2000" dirty="0">
              <a:latin typeface="Arial" charset="0"/>
              <a:ea typeface="ＭＳ Ｐゴシック" charset="0"/>
            </a:endParaRPr>
          </a:p>
          <a:p>
            <a:r>
              <a:rPr lang="en-IE" sz="2400" dirty="0" smtClean="0">
                <a:latin typeface="Arial" charset="0"/>
                <a:ea typeface="ＭＳ Ｐゴシック" charset="0"/>
              </a:rPr>
              <a:t>Tools for specific attack types</a:t>
            </a:r>
          </a:p>
          <a:p>
            <a:pPr lvl="1"/>
            <a:r>
              <a:rPr lang="en-IE" sz="2000" dirty="0" smtClean="0">
                <a:latin typeface="Arial" charset="0"/>
                <a:ea typeface="ＭＳ Ｐゴシック" charset="0"/>
              </a:rPr>
              <a:t>Commix </a:t>
            </a:r>
            <a:r>
              <a:rPr lang="mr-IN" sz="2000" dirty="0" smtClean="0">
                <a:latin typeface="Arial" charset="0"/>
                <a:ea typeface="ＭＳ Ｐゴシック" charset="0"/>
              </a:rPr>
              <a:t>–</a:t>
            </a:r>
            <a:r>
              <a:rPr lang="en-IE" sz="2000" dirty="0" smtClean="0">
                <a:latin typeface="Arial" charset="0"/>
                <a:ea typeface="ＭＳ Ｐゴシック" charset="0"/>
              </a:rPr>
              <a:t> command injection</a:t>
            </a:r>
          </a:p>
          <a:p>
            <a:pPr lvl="1"/>
            <a:r>
              <a:rPr lang="en-IE" sz="2000" dirty="0" smtClean="0">
                <a:latin typeface="Arial" charset="0"/>
                <a:ea typeface="ＭＳ Ｐゴシック" charset="0"/>
              </a:rPr>
              <a:t>sqlmap </a:t>
            </a:r>
            <a:r>
              <a:rPr lang="mr-IN" sz="2000" dirty="0" smtClean="0">
                <a:latin typeface="Arial" charset="0"/>
                <a:ea typeface="ＭＳ Ｐゴシック" charset="0"/>
              </a:rPr>
              <a:t>–</a:t>
            </a:r>
            <a:r>
              <a:rPr lang="en-IE" sz="2000" dirty="0" smtClean="0">
                <a:latin typeface="Arial" charset="0"/>
                <a:ea typeface="ＭＳ Ｐゴシック" charset="0"/>
              </a:rPr>
              <a:t> SQL injection</a:t>
            </a:r>
          </a:p>
          <a:p>
            <a:pPr lvl="1"/>
            <a:r>
              <a:rPr lang="en-IE" sz="2000" dirty="0" smtClean="0">
                <a:latin typeface="Arial" charset="0"/>
                <a:ea typeface="ＭＳ Ｐゴシック" charset="0"/>
              </a:rPr>
              <a:t>Skipfish </a:t>
            </a:r>
            <a:r>
              <a:rPr lang="mr-IN" sz="2000" dirty="0" smtClean="0">
                <a:latin typeface="Arial" charset="0"/>
                <a:ea typeface="ＭＳ Ｐゴシック" charset="0"/>
              </a:rPr>
              <a:t>–</a:t>
            </a:r>
            <a:r>
              <a:rPr lang="en-IE" sz="2000" dirty="0" smtClean="0">
                <a:latin typeface="Arial" charset="0"/>
                <a:ea typeface="ＭＳ Ｐゴシック" charset="0"/>
              </a:rPr>
              <a:t> maps site by crawling links and dictionary-based guessing</a:t>
            </a:r>
          </a:p>
          <a:p>
            <a:pPr lvl="1"/>
            <a:r>
              <a:rPr lang="en-IE" sz="2000" dirty="0" smtClean="0">
                <a:latin typeface="Arial" charset="0"/>
                <a:ea typeface="ＭＳ Ｐゴシック" charset="0"/>
              </a:rPr>
              <a:t>setoolkit </a:t>
            </a:r>
            <a:r>
              <a:rPr lang="mr-IN" sz="2000" dirty="0" smtClean="0">
                <a:latin typeface="Arial" charset="0"/>
                <a:ea typeface="ＭＳ Ｐゴシック" charset="0"/>
              </a:rPr>
              <a:t>–</a:t>
            </a:r>
            <a:r>
              <a:rPr lang="en-IE" sz="2000" dirty="0" smtClean="0">
                <a:latin typeface="Arial" charset="0"/>
                <a:ea typeface="ＭＳ Ｐゴシック" charset="0"/>
              </a:rPr>
              <a:t> includes site cloning for phishing attacks</a:t>
            </a:r>
            <a:endParaRPr lang="en-IE" sz="2000" dirty="0">
              <a:latin typeface="Arial" charset="0"/>
              <a:ea typeface="ＭＳ Ｐゴシック" charset="0"/>
            </a:endParaRPr>
          </a:p>
        </p:txBody>
      </p:sp>
    </p:spTree>
    <p:extLst>
      <p:ext uri="{BB962C8B-B14F-4D97-AF65-F5344CB8AC3E}">
        <p14:creationId xmlns:p14="http://schemas.microsoft.com/office/powerpoint/2010/main" val="35319382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IE" dirty="0" smtClean="0">
                <a:latin typeface="Arial" charset="0"/>
                <a:ea typeface="ＭＳ Ｐゴシック" charset="0"/>
                <a:cs typeface="ＭＳ Ｐゴシック" charset="0"/>
              </a:rPr>
              <a:t>Deliberately vulnerable web apps</a:t>
            </a:r>
            <a:endParaRPr lang="en-US" dirty="0">
              <a:latin typeface="Arial" charset="0"/>
              <a:ea typeface="ＭＳ Ｐゴシック" charset="0"/>
              <a:cs typeface="ＭＳ Ｐゴシック" charset="0"/>
            </a:endParaRPr>
          </a:p>
        </p:txBody>
      </p:sp>
      <p:sp>
        <p:nvSpPr>
          <p:cNvPr id="78851" name="Rectangle 3"/>
          <p:cNvSpPr>
            <a:spLocks noGrp="1" noChangeArrowheads="1"/>
          </p:cNvSpPr>
          <p:nvPr>
            <p:ph type="body" idx="1"/>
          </p:nvPr>
        </p:nvSpPr>
        <p:spPr>
          <a:xfrm>
            <a:off x="279400" y="1257300"/>
            <a:ext cx="8437563" cy="5105400"/>
          </a:xfrm>
        </p:spPr>
        <p:txBody>
          <a:bodyPr/>
          <a:lstStyle/>
          <a:p>
            <a:r>
              <a:rPr lang="en-IE" sz="2400" dirty="0" smtClean="0">
                <a:latin typeface="Arial" charset="0"/>
                <a:ea typeface="ＭＳ Ｐゴシック" charset="0"/>
              </a:rPr>
              <a:t>Good for practicing ethical hacking</a:t>
            </a:r>
          </a:p>
          <a:p>
            <a:r>
              <a:rPr lang="en-IE" sz="2400" dirty="0" smtClean="0">
                <a:latin typeface="Arial" charset="0"/>
                <a:ea typeface="ＭＳ Ｐゴシック" charset="0"/>
              </a:rPr>
              <a:t>Examples</a:t>
            </a:r>
          </a:p>
          <a:p>
            <a:pPr lvl="1"/>
            <a:r>
              <a:rPr lang="en-IE" sz="2000" dirty="0" smtClean="0">
                <a:latin typeface="Arial" charset="0"/>
                <a:ea typeface="ＭＳ Ｐゴシック" charset="0"/>
              </a:rPr>
              <a:t>OWASP WebGoat</a:t>
            </a:r>
          </a:p>
          <a:p>
            <a:pPr lvl="1"/>
            <a:r>
              <a:rPr lang="en-IE" sz="2000" dirty="0" smtClean="0">
                <a:latin typeface="Arial" charset="0"/>
                <a:ea typeface="ＭＳ Ｐゴシック" charset="0"/>
              </a:rPr>
              <a:t>DVWA</a:t>
            </a:r>
            <a:br>
              <a:rPr lang="en-IE" sz="2000" dirty="0" smtClean="0">
                <a:latin typeface="Arial" charset="0"/>
                <a:ea typeface="ＭＳ Ｐゴシック" charset="0"/>
              </a:rPr>
            </a:br>
            <a:r>
              <a:rPr lang="en-IE" sz="2000" dirty="0" smtClean="0">
                <a:latin typeface="Arial" charset="0"/>
                <a:ea typeface="ＭＳ Ｐゴシック" charset="0"/>
              </a:rPr>
              <a:t>(Damn Vulnerable</a:t>
            </a:r>
            <a:br>
              <a:rPr lang="en-IE" sz="2000" dirty="0" smtClean="0">
                <a:latin typeface="Arial" charset="0"/>
                <a:ea typeface="ＭＳ Ｐゴシック" charset="0"/>
              </a:rPr>
            </a:br>
            <a:r>
              <a:rPr lang="en-IE" sz="2000" dirty="0" smtClean="0">
                <a:latin typeface="Arial" charset="0"/>
                <a:ea typeface="ＭＳ Ｐゴシック" charset="0"/>
              </a:rPr>
              <a:t> Web App)</a:t>
            </a:r>
          </a:p>
          <a:p>
            <a:pPr lvl="1"/>
            <a:r>
              <a:rPr lang="en-IE" sz="2000" dirty="0" smtClean="0">
                <a:latin typeface="Arial" charset="0"/>
                <a:ea typeface="ＭＳ Ｐゴシック" charset="0"/>
              </a:rPr>
              <a:t>+ many others</a:t>
            </a:r>
            <a:r>
              <a:rPr lang="mr-IN" sz="2000" dirty="0" smtClean="0">
                <a:latin typeface="Arial" charset="0"/>
                <a:ea typeface="ＭＳ Ｐゴシック" charset="0"/>
              </a:rPr>
              <a:t>…</a:t>
            </a:r>
            <a:endParaRPr lang="en-IE" sz="2000" dirty="0" smtClean="0">
              <a:latin typeface="Arial" charset="0"/>
              <a:ea typeface="ＭＳ Ｐゴシック" charset="0"/>
            </a:endParaRPr>
          </a:p>
        </p:txBody>
      </p:sp>
      <p:pic>
        <p:nvPicPr>
          <p:cNvPr id="2" name="Picture 1" descr="OWASP_ModSecurity_Securing_WebGoat_Stored_xss_SS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8200" y="2032000"/>
            <a:ext cx="6134100" cy="5514975"/>
          </a:xfrm>
          <a:prstGeom prst="rect">
            <a:avLst/>
          </a:prstGeom>
        </p:spPr>
      </p:pic>
    </p:spTree>
    <p:extLst>
      <p:ext uri="{BB962C8B-B14F-4D97-AF65-F5344CB8AC3E}">
        <p14:creationId xmlns:p14="http://schemas.microsoft.com/office/powerpoint/2010/main" val="33316444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IE" dirty="0" smtClean="0">
                <a:latin typeface="Arial" charset="0"/>
                <a:ea typeface="ＭＳ Ｐゴシック" charset="0"/>
                <a:cs typeface="ＭＳ Ｐゴシック" charset="0"/>
              </a:rPr>
              <a:t>Web Application Firewall</a:t>
            </a:r>
            <a:endParaRPr lang="en-US" dirty="0">
              <a:latin typeface="Arial" charset="0"/>
              <a:ea typeface="ＭＳ Ｐゴシック" charset="0"/>
              <a:cs typeface="ＭＳ Ｐゴシック" charset="0"/>
            </a:endParaRPr>
          </a:p>
        </p:txBody>
      </p:sp>
      <p:sp>
        <p:nvSpPr>
          <p:cNvPr id="78851" name="Rectangle 3"/>
          <p:cNvSpPr>
            <a:spLocks noGrp="1" noChangeArrowheads="1"/>
          </p:cNvSpPr>
          <p:nvPr>
            <p:ph type="body" idx="1"/>
          </p:nvPr>
        </p:nvSpPr>
        <p:spPr>
          <a:xfrm>
            <a:off x="596900" y="1257300"/>
            <a:ext cx="8120063" cy="1981200"/>
          </a:xfrm>
        </p:spPr>
        <p:txBody>
          <a:bodyPr/>
          <a:lstStyle/>
          <a:p>
            <a:r>
              <a:rPr lang="en-IE" sz="2400" dirty="0" smtClean="0">
                <a:latin typeface="Arial" charset="0"/>
                <a:ea typeface="ＭＳ Ｐゴシック" charset="0"/>
                <a:cs typeface="ＭＳ Ｐゴシック" charset="0"/>
              </a:rPr>
              <a:t>Protects web applications</a:t>
            </a:r>
          </a:p>
          <a:p>
            <a:r>
              <a:rPr lang="en-IE" sz="2400" dirty="0" smtClean="0">
                <a:latin typeface="Arial" charset="0"/>
                <a:ea typeface="ＭＳ Ｐゴシック" charset="0"/>
                <a:cs typeface="ＭＳ Ｐゴシック" charset="0"/>
              </a:rPr>
              <a:t>Applies a set of rules to incoming HTTP requests and outgoing responses &amp; logs/monitors/filters accordingly</a:t>
            </a:r>
          </a:p>
          <a:p>
            <a:pPr lvl="1"/>
            <a:r>
              <a:rPr lang="en-IE" sz="2000" dirty="0" smtClean="0">
                <a:latin typeface="Arial" charset="0"/>
                <a:ea typeface="ＭＳ Ｐゴシック" charset="0"/>
                <a:cs typeface="ＭＳ Ｐゴシック" charset="0"/>
              </a:rPr>
              <a:t>Typically looks for SQLi, XSS,, known vulnerabilities, ...</a:t>
            </a:r>
          </a:p>
        </p:txBody>
      </p:sp>
      <p:pic>
        <p:nvPicPr>
          <p:cNvPr id="2" name="Picture 1" descr="Screen Shot 2017-11-26 at 21.47.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400" y="2803264"/>
            <a:ext cx="7975600" cy="4965493"/>
          </a:xfrm>
          <a:prstGeom prst="rect">
            <a:avLst/>
          </a:prstGeom>
        </p:spPr>
      </p:pic>
      <p:sp>
        <p:nvSpPr>
          <p:cNvPr id="5" name="Rectangle 3"/>
          <p:cNvSpPr txBox="1">
            <a:spLocks noChangeArrowheads="1"/>
          </p:cNvSpPr>
          <p:nvPr/>
        </p:nvSpPr>
        <p:spPr bwMode="auto">
          <a:xfrm>
            <a:off x="622301" y="3022600"/>
            <a:ext cx="1244599"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105000"/>
              <a:buFont typeface="Times New Roman" charset="0"/>
              <a:buChar char="•"/>
              <a:defRPr sz="2800">
                <a:solidFill>
                  <a:srgbClr val="006600"/>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rgbClr val="006600"/>
                </a:solidFill>
                <a:latin typeface="+mn-lt"/>
                <a:ea typeface="ＭＳ Ｐゴシック" charset="-128"/>
              </a:defRPr>
            </a:lvl2pPr>
            <a:lvl3pPr marL="1143000" indent="-228600" algn="l" rtl="0" eaLnBrk="0" fontAlgn="base" hangingPunct="0">
              <a:spcBef>
                <a:spcPct val="20000"/>
              </a:spcBef>
              <a:spcAft>
                <a:spcPct val="0"/>
              </a:spcAft>
              <a:buChar char="•"/>
              <a:defRPr sz="2000">
                <a:solidFill>
                  <a:srgbClr val="003300"/>
                </a:solidFill>
                <a:latin typeface="+mn-lt"/>
                <a:ea typeface="ヒラギノ角ゴ Pro W3" charset="-128"/>
              </a:defRPr>
            </a:lvl3pPr>
            <a:lvl4pPr marL="1600200" indent="-228600" algn="l" rtl="0" eaLnBrk="0" fontAlgn="base" hangingPunct="0">
              <a:spcBef>
                <a:spcPct val="20000"/>
              </a:spcBef>
              <a:spcAft>
                <a:spcPct val="0"/>
              </a:spcAft>
              <a:buChar char="–"/>
              <a:defRPr sz="2000">
                <a:solidFill>
                  <a:srgbClr val="003300"/>
                </a:solidFill>
                <a:latin typeface="+mn-lt"/>
                <a:ea typeface="ヒラギノ角ゴ Pro W3" charset="-128"/>
              </a:defRPr>
            </a:lvl4pPr>
            <a:lvl5pPr marL="2057400" indent="-228600" algn="l" rtl="0" eaLnBrk="0" fontAlgn="base" hangingPunct="0">
              <a:spcBef>
                <a:spcPct val="20000"/>
              </a:spcBef>
              <a:spcAft>
                <a:spcPct val="0"/>
              </a:spcAft>
              <a:buChar char="»"/>
              <a:defRPr sz="2000">
                <a:solidFill>
                  <a:srgbClr val="003300"/>
                </a:solidFill>
                <a:latin typeface="+mn-lt"/>
                <a:ea typeface="ヒラギノ角ゴ Pro W3" charset="-128"/>
              </a:defRPr>
            </a:lvl5pPr>
            <a:lvl6pPr marL="2514600" indent="-228600" algn="l" rtl="0" eaLnBrk="0" fontAlgn="base" hangingPunct="0">
              <a:spcBef>
                <a:spcPct val="20000"/>
              </a:spcBef>
              <a:spcAft>
                <a:spcPct val="0"/>
              </a:spcAft>
              <a:buChar char="»"/>
              <a:defRPr sz="2000">
                <a:solidFill>
                  <a:srgbClr val="003300"/>
                </a:solidFill>
                <a:latin typeface="+mn-lt"/>
                <a:ea typeface="ＭＳ Ｐゴシック" charset="-128"/>
              </a:defRPr>
            </a:lvl6pPr>
            <a:lvl7pPr marL="2971800" indent="-228600" algn="l" rtl="0" eaLnBrk="0" fontAlgn="base" hangingPunct="0">
              <a:spcBef>
                <a:spcPct val="20000"/>
              </a:spcBef>
              <a:spcAft>
                <a:spcPct val="0"/>
              </a:spcAft>
              <a:buChar char="»"/>
              <a:defRPr sz="2000">
                <a:solidFill>
                  <a:srgbClr val="003300"/>
                </a:solidFill>
                <a:latin typeface="+mn-lt"/>
                <a:ea typeface="ＭＳ Ｐゴシック" charset="-128"/>
              </a:defRPr>
            </a:lvl7pPr>
            <a:lvl8pPr marL="3429000" indent="-228600" algn="l" rtl="0" eaLnBrk="0" fontAlgn="base" hangingPunct="0">
              <a:spcBef>
                <a:spcPct val="20000"/>
              </a:spcBef>
              <a:spcAft>
                <a:spcPct val="0"/>
              </a:spcAft>
              <a:buChar char="»"/>
              <a:defRPr sz="2000">
                <a:solidFill>
                  <a:srgbClr val="003300"/>
                </a:solidFill>
                <a:latin typeface="+mn-lt"/>
                <a:ea typeface="ＭＳ Ｐゴシック" charset="-128"/>
              </a:defRPr>
            </a:lvl8pPr>
            <a:lvl9pPr marL="3886200" indent="-228600" algn="l" rtl="0" eaLnBrk="0" fontAlgn="base" hangingPunct="0">
              <a:spcBef>
                <a:spcPct val="20000"/>
              </a:spcBef>
              <a:spcAft>
                <a:spcPct val="0"/>
              </a:spcAft>
              <a:buChar char="»"/>
              <a:defRPr sz="2000">
                <a:solidFill>
                  <a:srgbClr val="003300"/>
                </a:solidFill>
                <a:latin typeface="+mn-lt"/>
                <a:ea typeface="ＭＳ Ｐゴシック" charset="-128"/>
              </a:defRPr>
            </a:lvl9pPr>
          </a:lstStyle>
          <a:p>
            <a:pPr marL="0" indent="0">
              <a:buNone/>
            </a:pPr>
            <a:r>
              <a:rPr lang="en-IE" sz="1800" b="0" dirty="0" smtClean="0">
                <a:latin typeface="Arial" charset="0"/>
                <a:ea typeface="ＭＳ Ｐゴシック" charset="0"/>
                <a:cs typeface="ＭＳ Ｐゴシック" charset="0"/>
              </a:rPr>
              <a:t>AWS WAF config</a:t>
            </a:r>
          </a:p>
        </p:txBody>
      </p:sp>
    </p:spTree>
    <p:extLst>
      <p:ext uri="{BB962C8B-B14F-4D97-AF65-F5344CB8AC3E}">
        <p14:creationId xmlns:p14="http://schemas.microsoft.com/office/powerpoint/2010/main" val="19899105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a:xfrm>
            <a:off x="406400" y="190500"/>
            <a:ext cx="8331200" cy="952500"/>
          </a:xfrm>
        </p:spPr>
        <p:txBody>
          <a:bodyPr/>
          <a:lstStyle/>
          <a:p>
            <a:r>
              <a:rPr lang="en-GB" dirty="0" smtClean="0">
                <a:latin typeface="Arial" charset="0"/>
                <a:ea typeface="ＭＳ Ｐゴシック" charset="0"/>
                <a:cs typeface="ＭＳ Ｐゴシック" charset="0"/>
              </a:rPr>
              <a:t>Common attack vector: </a:t>
            </a:r>
            <a:r>
              <a:rPr lang="en-GB" dirty="0">
                <a:latin typeface="Arial" charset="0"/>
                <a:ea typeface="ＭＳ Ｐゴシック" charset="0"/>
                <a:cs typeface="ＭＳ Ｐゴシック" charset="0"/>
              </a:rPr>
              <a:t>Malformed input</a:t>
            </a:r>
            <a:endParaRPr lang="en-US" dirty="0">
              <a:latin typeface="Arial" charset="0"/>
              <a:ea typeface="ＭＳ Ｐゴシック" charset="0"/>
              <a:cs typeface="ＭＳ Ｐゴシック" charset="0"/>
            </a:endParaRPr>
          </a:p>
        </p:txBody>
      </p:sp>
      <p:sp>
        <p:nvSpPr>
          <p:cNvPr id="93186" name="Rectangle 3"/>
          <p:cNvSpPr>
            <a:spLocks noGrp="1" noChangeArrowheads="1"/>
          </p:cNvSpPr>
          <p:nvPr>
            <p:ph type="body" idx="1"/>
          </p:nvPr>
        </p:nvSpPr>
        <p:spPr>
          <a:xfrm>
            <a:off x="596900" y="1257300"/>
            <a:ext cx="8120063" cy="5105400"/>
          </a:xfrm>
        </p:spPr>
        <p:txBody>
          <a:bodyPr/>
          <a:lstStyle/>
          <a:p>
            <a:r>
              <a:rPr lang="en-IE">
                <a:latin typeface="Arial" charset="0"/>
                <a:ea typeface="ＭＳ Ｐゴシック" charset="0"/>
                <a:cs typeface="ＭＳ Ｐゴシック" charset="0"/>
              </a:rPr>
              <a:t>Inputting data (e.g. in a web form) to cause a program to behave unusually. </a:t>
            </a:r>
          </a:p>
          <a:p>
            <a:r>
              <a:rPr lang="en-IE">
                <a:latin typeface="Arial" charset="0"/>
                <a:ea typeface="ＭＳ Ｐゴシック" charset="0"/>
                <a:cs typeface="ＭＳ Ｐゴシック" charset="0"/>
              </a:rPr>
              <a:t>Often takes advantage of known vulnerability </a:t>
            </a:r>
          </a:p>
          <a:p>
            <a:endParaRPr lang="en-IE">
              <a:latin typeface="Arial" charset="0"/>
              <a:ea typeface="ＭＳ Ｐゴシック" charset="0"/>
              <a:cs typeface="ＭＳ Ｐゴシック" charset="0"/>
            </a:endParaRPr>
          </a:p>
        </p:txBody>
      </p:sp>
      <p:sp>
        <p:nvSpPr>
          <p:cNvPr id="93187" name="Slide Number Placeholder 5"/>
          <p:cNvSpPr>
            <a:spLocks noGrp="1"/>
          </p:cNvSpPr>
          <p:nvPr>
            <p:ph type="sldNum" sz="quarter" idx="12"/>
          </p:nvPr>
        </p:nvSpPr>
        <p:spPr>
          <a:xfrm>
            <a:off x="6389688" y="5578475"/>
            <a:ext cx="1905000" cy="29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charset="0"/>
                <a:ea typeface="ヒラギノ角ゴ Pro W3" charset="0"/>
                <a:cs typeface="ヒラギノ角ゴ Pro W3" charset="0"/>
              </a:defRPr>
            </a:lvl1pPr>
            <a:lvl2pPr marL="742950" indent="-285750">
              <a:defRPr sz="1600" b="1">
                <a:solidFill>
                  <a:schemeClr val="tx1"/>
                </a:solidFill>
                <a:latin typeface="Times New Roman" charset="0"/>
                <a:ea typeface="ヒラギノ角ゴ Pro W3" charset="0"/>
                <a:cs typeface="ヒラギノ角ゴ Pro W3" charset="0"/>
              </a:defRPr>
            </a:lvl2pPr>
            <a:lvl3pPr marL="1143000" indent="-228600">
              <a:defRPr sz="1600" b="1">
                <a:solidFill>
                  <a:schemeClr val="tx1"/>
                </a:solidFill>
                <a:latin typeface="Times New Roman" charset="0"/>
                <a:ea typeface="ヒラギノ角ゴ Pro W3" charset="0"/>
                <a:cs typeface="ヒラギノ角ゴ Pro W3" charset="0"/>
              </a:defRPr>
            </a:lvl3pPr>
            <a:lvl4pPr marL="1600200" indent="-228600">
              <a:defRPr sz="1600" b="1">
                <a:solidFill>
                  <a:schemeClr val="tx1"/>
                </a:solidFill>
                <a:latin typeface="Times New Roman" charset="0"/>
                <a:ea typeface="ヒラギノ角ゴ Pro W3" charset="0"/>
                <a:cs typeface="ヒラギノ角ゴ Pro W3" charset="0"/>
              </a:defRPr>
            </a:lvl4pPr>
            <a:lvl5pPr marL="2057400" indent="-228600">
              <a:defRPr sz="1600" b="1">
                <a:solidFill>
                  <a:schemeClr val="tx1"/>
                </a:solidFill>
                <a:latin typeface="Times New Roman" charset="0"/>
                <a:ea typeface="ヒラギノ角ゴ Pro W3" charset="0"/>
                <a:cs typeface="ヒラギノ角ゴ Pro W3" charset="0"/>
              </a:defRPr>
            </a:lvl5pPr>
            <a:lvl6pPr marL="25146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6pPr>
            <a:lvl7pPr marL="29718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7pPr>
            <a:lvl8pPr marL="34290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8pPr>
            <a:lvl9pPr marL="38862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9pPr>
          </a:lstStyle>
          <a:p>
            <a:fld id="{82206685-D30B-CD4E-99AD-EBDA96E0A1BD}" type="slidenum">
              <a:rPr lang="en-US" sz="1200" b="0">
                <a:latin typeface="Arial" charset="0"/>
              </a:rPr>
              <a:pPr/>
              <a:t>19</a:t>
            </a:fld>
            <a:endParaRPr lang="en-US" sz="1200" b="0">
              <a:latin typeface="Arial" charset="0"/>
            </a:endParaRPr>
          </a:p>
        </p:txBody>
      </p:sp>
      <p:sp>
        <p:nvSpPr>
          <p:cNvPr id="93188" name="Rectangle 3"/>
          <p:cNvSpPr>
            <a:spLocks noChangeArrowheads="1"/>
          </p:cNvSpPr>
          <p:nvPr/>
        </p:nvSpPr>
        <p:spPr bwMode="auto">
          <a:xfrm>
            <a:off x="314325" y="3668713"/>
            <a:ext cx="8466138" cy="2317750"/>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93189" name="Rectangle 6"/>
          <p:cNvSpPr>
            <a:spLocks noChangeArrowheads="1"/>
          </p:cNvSpPr>
          <p:nvPr/>
        </p:nvSpPr>
        <p:spPr bwMode="auto">
          <a:xfrm>
            <a:off x="522288" y="3867150"/>
            <a:ext cx="822960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1313" indent="-341313" defTabSz="457200">
              <a:buClr>
                <a:schemeClr val="tx1"/>
              </a:buClr>
              <a:buSzPct val="105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latin typeface="Courier New" charset="0"/>
              </a:rPr>
              <a:t>void method (String filename) {</a:t>
            </a:r>
          </a:p>
          <a:p>
            <a:pPr marL="341313" indent="-341313" defTabSz="457200">
              <a:buClr>
                <a:schemeClr val="tx1"/>
              </a:buClr>
              <a:buSzPct val="105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latin typeface="Courier New" charset="0"/>
              </a:rPr>
              <a:t>   Runtime.getRuntime().exec("more " + filename);  </a:t>
            </a:r>
            <a:r>
              <a:rPr lang="en-US" sz="1800">
                <a:solidFill>
                  <a:srgbClr val="006600"/>
                </a:solidFill>
                <a:latin typeface="Courier New" charset="0"/>
              </a:rPr>
              <a:t> </a:t>
            </a:r>
            <a:r>
              <a:rPr lang="en-US" sz="1800">
                <a:solidFill>
                  <a:srgbClr val="009900"/>
                </a:solidFill>
                <a:latin typeface="Courier New" charset="0"/>
              </a:rPr>
              <a:t>//BAD</a:t>
            </a:r>
          </a:p>
          <a:p>
            <a:pPr marL="341313" indent="-341313" defTabSz="457200">
              <a:buClr>
                <a:schemeClr val="tx1"/>
              </a:buClr>
              <a:buSzPct val="105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latin typeface="Courier New" charset="0"/>
              </a:rPr>
              <a:t>   ...</a:t>
            </a:r>
            <a:endParaRPr lang="en-US" sz="1800">
              <a:solidFill>
                <a:srgbClr val="009900"/>
              </a:solidFill>
              <a:latin typeface="Courier New" charset="0"/>
            </a:endParaRPr>
          </a:p>
          <a:p>
            <a:pPr marL="341313" indent="-341313" defTabSz="457200">
              <a:buClr>
                <a:schemeClr val="tx1"/>
              </a:buClr>
              <a:buSzPct val="105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solidFill>
                  <a:srgbClr val="006600"/>
                </a:solidFill>
                <a:latin typeface="Courier New" charset="0"/>
              </a:rPr>
              <a:t>} </a:t>
            </a:r>
          </a:p>
          <a:p>
            <a:pPr marL="341313" indent="-341313" defTabSz="457200">
              <a:spcBef>
                <a:spcPct val="40000"/>
              </a:spcBef>
              <a:buClr>
                <a:schemeClr val="tx1"/>
              </a:buClr>
              <a:buSzPct val="105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solidFill>
                  <a:srgbClr val="006600"/>
                </a:solidFill>
                <a:latin typeface="Courier New" charset="0"/>
              </a:rPr>
              <a:t>---</a:t>
            </a:r>
          </a:p>
          <a:p>
            <a:pPr marL="341313" indent="-341313" defTabSz="457200">
              <a:spcBef>
                <a:spcPct val="40000"/>
              </a:spcBef>
              <a:buClr>
                <a:schemeClr val="tx1"/>
              </a:buClr>
              <a:buSzPct val="105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solidFill>
                  <a:srgbClr val="009900"/>
                </a:solidFill>
                <a:latin typeface="Courier New" charset="0"/>
              </a:rPr>
              <a:t>filename =“xyz.html; /bin/rm –rf /*”;  // malicious argument</a:t>
            </a:r>
          </a:p>
        </p:txBody>
      </p:sp>
      <p:sp>
        <p:nvSpPr>
          <p:cNvPr id="93190" name="Text Box 8"/>
          <p:cNvSpPr txBox="1">
            <a:spLocks noChangeArrowheads="1"/>
          </p:cNvSpPr>
          <p:nvPr/>
        </p:nvSpPr>
        <p:spPr bwMode="auto">
          <a:xfrm>
            <a:off x="7799388" y="3656013"/>
            <a:ext cx="765175" cy="385762"/>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Times New Roman" charset="0"/>
                <a:ea typeface="ヒラギノ角ゴ Pro W3" charset="0"/>
                <a:cs typeface="ヒラギノ角ゴ Pro W3" charset="0"/>
              </a:defRPr>
            </a:lvl1pPr>
            <a:lvl2pPr marL="742950" indent="-285750">
              <a:defRPr sz="1600" b="1">
                <a:solidFill>
                  <a:schemeClr val="tx1"/>
                </a:solidFill>
                <a:latin typeface="Times New Roman" charset="0"/>
                <a:ea typeface="ヒラギノ角ゴ Pro W3" charset="0"/>
                <a:cs typeface="ヒラギノ角ゴ Pro W3" charset="0"/>
              </a:defRPr>
            </a:lvl2pPr>
            <a:lvl3pPr marL="1143000" indent="-228600">
              <a:defRPr sz="1600" b="1">
                <a:solidFill>
                  <a:schemeClr val="tx1"/>
                </a:solidFill>
                <a:latin typeface="Times New Roman" charset="0"/>
                <a:ea typeface="ヒラギノ角ゴ Pro W3" charset="0"/>
                <a:cs typeface="ヒラギノ角ゴ Pro W3" charset="0"/>
              </a:defRPr>
            </a:lvl3pPr>
            <a:lvl4pPr marL="1600200" indent="-228600">
              <a:defRPr sz="1600" b="1">
                <a:solidFill>
                  <a:schemeClr val="tx1"/>
                </a:solidFill>
                <a:latin typeface="Times New Roman" charset="0"/>
                <a:ea typeface="ヒラギノ角ゴ Pro W3" charset="0"/>
                <a:cs typeface="ヒラギノ角ゴ Pro W3" charset="0"/>
              </a:defRPr>
            </a:lvl4pPr>
            <a:lvl5pPr marL="2057400" indent="-228600">
              <a:defRPr sz="1600" b="1">
                <a:solidFill>
                  <a:schemeClr val="tx1"/>
                </a:solidFill>
                <a:latin typeface="Times New Roman" charset="0"/>
                <a:ea typeface="ヒラギノ角ゴ Pro W3" charset="0"/>
                <a:cs typeface="ヒラギノ角ゴ Pro W3" charset="0"/>
              </a:defRPr>
            </a:lvl5pPr>
            <a:lvl6pPr marL="25146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6pPr>
            <a:lvl7pPr marL="29718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7pPr>
            <a:lvl8pPr marL="34290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8pPr>
            <a:lvl9pPr marL="38862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9pPr>
          </a:lstStyle>
          <a:p>
            <a:pPr algn="ctr">
              <a:spcBef>
                <a:spcPct val="20000"/>
              </a:spcBef>
            </a:pPr>
            <a:r>
              <a:rPr lang="en-GB" sz="1800" b="0">
                <a:latin typeface="Arial" charset="0"/>
              </a:rPr>
              <a:t>Java</a:t>
            </a:r>
            <a:endParaRPr lang="en-IE" sz="1800" b="0">
              <a:latin typeface="Arial" charset="0"/>
            </a:endParaRPr>
          </a:p>
        </p:txBody>
      </p:sp>
    </p:spTree>
    <p:extLst>
      <p:ext uri="{BB962C8B-B14F-4D97-AF65-F5344CB8AC3E}">
        <p14:creationId xmlns:p14="http://schemas.microsoft.com/office/powerpoint/2010/main" val="6621135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1600" b="1">
                <a:solidFill>
                  <a:schemeClr val="tx1"/>
                </a:solidFill>
                <a:latin typeface="Times New Roman" charset="0"/>
                <a:ea typeface="ＭＳ Ｐゴシック" charset="-128"/>
              </a:defRPr>
            </a:lvl1pPr>
            <a:lvl2pPr marL="37931725" indent="-37474525">
              <a:defRPr sz="1600" b="1">
                <a:solidFill>
                  <a:schemeClr val="tx1"/>
                </a:solidFill>
                <a:latin typeface="Times New Roman" charset="0"/>
                <a:ea typeface="ＭＳ Ｐゴシック" charset="-128"/>
              </a:defRPr>
            </a:lvl2pPr>
            <a:lvl3pPr>
              <a:defRPr sz="1600" b="1">
                <a:solidFill>
                  <a:schemeClr val="tx1"/>
                </a:solidFill>
                <a:latin typeface="Times New Roman" charset="0"/>
                <a:ea typeface="ＭＳ Ｐゴシック" charset="-128"/>
              </a:defRPr>
            </a:lvl3pPr>
            <a:lvl4pPr>
              <a:defRPr sz="1600" b="1">
                <a:solidFill>
                  <a:schemeClr val="tx1"/>
                </a:solidFill>
                <a:latin typeface="Times New Roman" charset="0"/>
                <a:ea typeface="ＭＳ Ｐゴシック" charset="-128"/>
              </a:defRPr>
            </a:lvl4pPr>
            <a:lvl5pPr>
              <a:defRPr sz="1600" b="1">
                <a:solidFill>
                  <a:schemeClr val="tx1"/>
                </a:solidFill>
                <a:latin typeface="Times New Roman" charset="0"/>
                <a:ea typeface="ＭＳ Ｐゴシック" charset="-128"/>
              </a:defRPr>
            </a:lvl5pPr>
            <a:lvl6pPr marL="457200" eaLnBrk="0" fontAlgn="base" hangingPunct="0">
              <a:spcBef>
                <a:spcPct val="0"/>
              </a:spcBef>
              <a:spcAft>
                <a:spcPct val="0"/>
              </a:spcAft>
              <a:defRPr sz="1600" b="1">
                <a:solidFill>
                  <a:schemeClr val="tx1"/>
                </a:solidFill>
                <a:latin typeface="Times New Roman" charset="0"/>
                <a:ea typeface="ＭＳ Ｐゴシック" charset="-128"/>
              </a:defRPr>
            </a:lvl6pPr>
            <a:lvl7pPr marL="914400" eaLnBrk="0" fontAlgn="base" hangingPunct="0">
              <a:spcBef>
                <a:spcPct val="0"/>
              </a:spcBef>
              <a:spcAft>
                <a:spcPct val="0"/>
              </a:spcAft>
              <a:defRPr sz="1600" b="1">
                <a:solidFill>
                  <a:schemeClr val="tx1"/>
                </a:solidFill>
                <a:latin typeface="Times New Roman" charset="0"/>
                <a:ea typeface="ＭＳ Ｐゴシック" charset="-128"/>
              </a:defRPr>
            </a:lvl7pPr>
            <a:lvl8pPr marL="1371600" eaLnBrk="0" fontAlgn="base" hangingPunct="0">
              <a:spcBef>
                <a:spcPct val="0"/>
              </a:spcBef>
              <a:spcAft>
                <a:spcPct val="0"/>
              </a:spcAft>
              <a:defRPr sz="1600" b="1">
                <a:solidFill>
                  <a:schemeClr val="tx1"/>
                </a:solidFill>
                <a:latin typeface="Times New Roman" charset="0"/>
                <a:ea typeface="ＭＳ Ｐゴシック" charset="-128"/>
              </a:defRPr>
            </a:lvl8pPr>
            <a:lvl9pPr marL="1828800" eaLnBrk="0" fontAlgn="base" hangingPunct="0">
              <a:spcBef>
                <a:spcPct val="0"/>
              </a:spcBef>
              <a:spcAft>
                <a:spcPct val="0"/>
              </a:spcAft>
              <a:defRPr sz="1600" b="1">
                <a:solidFill>
                  <a:schemeClr val="tx1"/>
                </a:solidFill>
                <a:latin typeface="Times New Roman" charset="0"/>
                <a:ea typeface="ＭＳ Ｐゴシック" charset="-128"/>
              </a:defRPr>
            </a:lvl9pPr>
          </a:lstStyle>
          <a:p>
            <a:fld id="{46B92407-EE27-C144-A106-7BAA9C99281C}" type="slidenum">
              <a:rPr lang="en-US" altLang="en-US" sz="1200" b="0">
                <a:latin typeface="Arial" charset="0"/>
              </a:rPr>
              <a:pPr/>
              <a:t>2</a:t>
            </a:fld>
            <a:endParaRPr lang="en-US" altLang="en-US" sz="1200" b="0">
              <a:latin typeface="Arial" charset="0"/>
            </a:endParaRPr>
          </a:p>
        </p:txBody>
      </p:sp>
      <p:sp>
        <p:nvSpPr>
          <p:cNvPr id="56323" name="Rectangle 3"/>
          <p:cNvSpPr>
            <a:spLocks noGrp="1" noChangeArrowheads="1"/>
          </p:cNvSpPr>
          <p:nvPr>
            <p:ph type="body" idx="1"/>
          </p:nvPr>
        </p:nvSpPr>
        <p:spPr>
          <a:xfrm>
            <a:off x="596900" y="1257300"/>
            <a:ext cx="8120063" cy="5378450"/>
          </a:xfrm>
        </p:spPr>
        <p:txBody>
          <a:bodyPr/>
          <a:lstStyle/>
          <a:p>
            <a:pPr>
              <a:lnSpc>
                <a:spcPct val="110000"/>
              </a:lnSpc>
              <a:spcBef>
                <a:spcPct val="0"/>
              </a:spcBef>
              <a:spcAft>
                <a:spcPts val="300"/>
              </a:spcAft>
            </a:pPr>
            <a:r>
              <a:rPr lang="en-IE" altLang="en-US" sz="2400" dirty="0" smtClean="0"/>
              <a:t>Vulnerabilities appear everywhere in the stack</a:t>
            </a:r>
          </a:p>
          <a:p>
            <a:pPr lvl="1">
              <a:lnSpc>
                <a:spcPct val="110000"/>
              </a:lnSpc>
              <a:spcBef>
                <a:spcPct val="0"/>
              </a:spcBef>
              <a:spcAft>
                <a:spcPts val="300"/>
              </a:spcAft>
            </a:pPr>
            <a:r>
              <a:rPr lang="en-IE" altLang="en-US" sz="2000" dirty="0" smtClean="0"/>
              <a:t>Modern systems </a:t>
            </a:r>
            <a:r>
              <a:rPr lang="en-IE" altLang="en-US" sz="2000" dirty="0"/>
              <a:t>are very </a:t>
            </a:r>
            <a:r>
              <a:rPr lang="en-IE" altLang="en-US" sz="2000" dirty="0" smtClean="0"/>
              <a:t>large and complex</a:t>
            </a:r>
            <a:endParaRPr lang="en-IE" altLang="en-US" sz="2000" dirty="0"/>
          </a:p>
          <a:p>
            <a:pPr lvl="1">
              <a:lnSpc>
                <a:spcPct val="110000"/>
              </a:lnSpc>
              <a:spcBef>
                <a:spcPct val="0"/>
              </a:spcBef>
              <a:spcAft>
                <a:spcPts val="300"/>
              </a:spcAft>
            </a:pPr>
            <a:r>
              <a:rPr lang="en-IE" altLang="en-US" sz="2000" dirty="0" smtClean="0"/>
              <a:t>Impossible </a:t>
            </a:r>
            <a:r>
              <a:rPr lang="en-IE" altLang="en-US" sz="2000" dirty="0"/>
              <a:t>to test all possible use cases in </a:t>
            </a:r>
            <a:r>
              <a:rPr lang="en-IE" altLang="en-US" sz="2000" dirty="0" smtClean="0"/>
              <a:t>advance</a:t>
            </a:r>
          </a:p>
          <a:p>
            <a:pPr>
              <a:lnSpc>
                <a:spcPct val="110000"/>
              </a:lnSpc>
              <a:spcBef>
                <a:spcPct val="0"/>
              </a:spcBef>
              <a:spcAft>
                <a:spcPts val="300"/>
              </a:spcAft>
            </a:pPr>
            <a:r>
              <a:rPr lang="en-IE" altLang="en-US" sz="2400" dirty="0" smtClean="0"/>
              <a:t>Long history of</a:t>
            </a:r>
          </a:p>
          <a:p>
            <a:pPr lvl="1">
              <a:lnSpc>
                <a:spcPct val="110000"/>
              </a:lnSpc>
              <a:spcBef>
                <a:spcPct val="0"/>
              </a:spcBef>
              <a:spcAft>
                <a:spcPts val="300"/>
              </a:spcAft>
            </a:pPr>
            <a:r>
              <a:rPr lang="en-IE" altLang="en-US" sz="2000" dirty="0"/>
              <a:t>Network protocol </a:t>
            </a:r>
            <a:r>
              <a:rPr lang="en-IE" altLang="en-US" sz="2000" dirty="0" smtClean="0"/>
              <a:t>vulnerabilities</a:t>
            </a:r>
          </a:p>
          <a:p>
            <a:pPr lvl="1">
              <a:lnSpc>
                <a:spcPct val="110000"/>
              </a:lnSpc>
              <a:spcBef>
                <a:spcPct val="0"/>
              </a:spcBef>
              <a:spcAft>
                <a:spcPts val="300"/>
              </a:spcAft>
            </a:pPr>
            <a:r>
              <a:rPr lang="en-IE" altLang="en-US" sz="2000" dirty="0" smtClean="0"/>
              <a:t>OS vulnerabilities</a:t>
            </a:r>
          </a:p>
          <a:p>
            <a:pPr lvl="1">
              <a:lnSpc>
                <a:spcPct val="110000"/>
              </a:lnSpc>
              <a:spcBef>
                <a:spcPct val="0"/>
              </a:spcBef>
              <a:spcAft>
                <a:spcPts val="300"/>
              </a:spcAft>
            </a:pPr>
            <a:r>
              <a:rPr lang="en-IE" altLang="en-US" sz="2000" dirty="0" smtClean="0"/>
              <a:t>Application vulnerabilities</a:t>
            </a:r>
          </a:p>
          <a:p>
            <a:pPr lvl="2">
              <a:lnSpc>
                <a:spcPct val="110000"/>
              </a:lnSpc>
              <a:spcBef>
                <a:spcPct val="0"/>
              </a:spcBef>
              <a:spcAft>
                <a:spcPts val="300"/>
              </a:spcAft>
            </a:pPr>
            <a:r>
              <a:rPr lang="en-IE" altLang="en-US" sz="1800" dirty="0" smtClean="0"/>
              <a:t>Browsers, web servers, database </a:t>
            </a:r>
            <a:r>
              <a:rPr lang="en-IE" altLang="en-US" sz="1800" dirty="0" err="1" smtClean="0"/>
              <a:t>mgmt</a:t>
            </a:r>
            <a:r>
              <a:rPr lang="en-IE" altLang="en-US" sz="1800" dirty="0" smtClean="0"/>
              <a:t> systems, mail programs</a:t>
            </a:r>
          </a:p>
          <a:p>
            <a:pPr lvl="2">
              <a:lnSpc>
                <a:spcPct val="110000"/>
              </a:lnSpc>
              <a:spcBef>
                <a:spcPct val="0"/>
              </a:spcBef>
              <a:spcAft>
                <a:spcPts val="300"/>
              </a:spcAft>
            </a:pPr>
            <a:r>
              <a:rPr lang="en-IE" altLang="en-US" sz="1800" dirty="0" smtClean="0"/>
              <a:t>Web apps (see OWASP Top 10)</a:t>
            </a:r>
          </a:p>
          <a:p>
            <a:pPr lvl="2">
              <a:lnSpc>
                <a:spcPct val="110000"/>
              </a:lnSpc>
              <a:spcBef>
                <a:spcPct val="0"/>
              </a:spcBef>
              <a:spcAft>
                <a:spcPts val="300"/>
              </a:spcAft>
            </a:pPr>
            <a:r>
              <a:rPr lang="en-IE" altLang="en-US" sz="1800" dirty="0" smtClean="0"/>
              <a:t>Mobile apps</a:t>
            </a:r>
            <a:endParaRPr lang="en-IE" altLang="en-US" sz="1800" dirty="0"/>
          </a:p>
          <a:p>
            <a:pPr>
              <a:lnSpc>
                <a:spcPct val="110000"/>
              </a:lnSpc>
              <a:spcBef>
                <a:spcPct val="0"/>
              </a:spcBef>
              <a:spcAft>
                <a:spcPts val="300"/>
              </a:spcAft>
            </a:pPr>
            <a:r>
              <a:rPr lang="en-IE" altLang="en-US" sz="2400" dirty="0" smtClean="0"/>
              <a:t>Also non-technical vulnerabilities”</a:t>
            </a:r>
            <a:endParaRPr lang="en-IE" altLang="en-US" sz="2400" dirty="0"/>
          </a:p>
          <a:p>
            <a:pPr lvl="1">
              <a:lnSpc>
                <a:spcPct val="110000"/>
              </a:lnSpc>
              <a:spcBef>
                <a:spcPct val="0"/>
              </a:spcBef>
              <a:spcAft>
                <a:spcPts val="300"/>
              </a:spcAft>
            </a:pPr>
            <a:r>
              <a:rPr lang="en-IE" altLang="en-US" sz="2000" dirty="0" smtClean="0"/>
              <a:t>Social engineering</a:t>
            </a:r>
            <a:endParaRPr lang="en-IE" altLang="en-US" sz="2000" dirty="0"/>
          </a:p>
          <a:p>
            <a:pPr lvl="1">
              <a:lnSpc>
                <a:spcPct val="110000"/>
              </a:lnSpc>
              <a:spcBef>
                <a:spcPct val="0"/>
              </a:spcBef>
              <a:spcAft>
                <a:spcPts val="300"/>
              </a:spcAft>
            </a:pPr>
            <a:r>
              <a:rPr lang="en-IE" altLang="en-US" sz="2000" dirty="0" smtClean="0"/>
              <a:t>Illness, loss of personnel</a:t>
            </a:r>
          </a:p>
          <a:p>
            <a:pPr lvl="1">
              <a:lnSpc>
                <a:spcPct val="110000"/>
              </a:lnSpc>
              <a:spcBef>
                <a:spcPct val="0"/>
              </a:spcBef>
              <a:spcAft>
                <a:spcPts val="300"/>
              </a:spcAft>
            </a:pPr>
            <a:r>
              <a:rPr lang="en-IE" altLang="en-US" sz="2000" dirty="0" smtClean="0"/>
              <a:t>Power failure, </a:t>
            </a:r>
            <a:r>
              <a:rPr lang="en-IE" altLang="en-US" sz="2000" dirty="0" err="1" smtClean="0"/>
              <a:t>comms</a:t>
            </a:r>
            <a:r>
              <a:rPr lang="en-IE" altLang="en-US" sz="2000" dirty="0" smtClean="0"/>
              <a:t> problems, fire, flood, earthquake, </a:t>
            </a:r>
            <a:r>
              <a:rPr lang="is-IS" altLang="en-US" sz="2000" dirty="0" smtClean="0"/>
              <a:t>…</a:t>
            </a:r>
            <a:endParaRPr lang="en-IE" altLang="en-US" sz="2000" dirty="0"/>
          </a:p>
          <a:p>
            <a:pPr lvl="1">
              <a:lnSpc>
                <a:spcPct val="110000"/>
              </a:lnSpc>
              <a:spcBef>
                <a:spcPct val="0"/>
              </a:spcBef>
              <a:spcAft>
                <a:spcPts val="300"/>
              </a:spcAft>
            </a:pPr>
            <a:endParaRPr lang="en-IE" altLang="en-US" sz="2000" dirty="0"/>
          </a:p>
          <a:p>
            <a:pPr lvl="1">
              <a:lnSpc>
                <a:spcPct val="90000"/>
              </a:lnSpc>
            </a:pPr>
            <a:endParaRPr lang="en-IE" altLang="en-US" sz="2000" dirty="0"/>
          </a:p>
        </p:txBody>
      </p:sp>
      <p:sp>
        <p:nvSpPr>
          <p:cNvPr id="56324" name="Title 4"/>
          <p:cNvSpPr>
            <a:spLocks noGrp="1"/>
          </p:cNvSpPr>
          <p:nvPr>
            <p:ph type="title"/>
          </p:nvPr>
        </p:nvSpPr>
        <p:spPr/>
        <p:txBody>
          <a:bodyPr/>
          <a:lstStyle/>
          <a:p>
            <a:r>
              <a:rPr lang="en-GB" altLang="en-US" dirty="0" smtClean="0"/>
              <a:t>Vulnerabilities</a:t>
            </a:r>
            <a:endParaRPr lang="en-US" altLang="en-US" dirty="0"/>
          </a:p>
        </p:txBody>
      </p:sp>
    </p:spTree>
    <p:extLst>
      <p:ext uri="{BB962C8B-B14F-4D97-AF65-F5344CB8AC3E}">
        <p14:creationId xmlns:p14="http://schemas.microsoft.com/office/powerpoint/2010/main" val="41895574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a:xfrm>
            <a:off x="406400" y="190500"/>
            <a:ext cx="8369300" cy="952500"/>
          </a:xfrm>
        </p:spPr>
        <p:txBody>
          <a:bodyPr/>
          <a:lstStyle/>
          <a:p>
            <a:r>
              <a:rPr lang="en-GB" dirty="0" smtClean="0">
                <a:latin typeface="Arial" charset="0"/>
                <a:ea typeface="ＭＳ Ｐゴシック" charset="0"/>
                <a:cs typeface="ＭＳ Ｐゴシック" charset="0"/>
              </a:rPr>
              <a:t>Common attack vector: </a:t>
            </a:r>
            <a:r>
              <a:rPr lang="en-GB" dirty="0">
                <a:latin typeface="Arial" charset="0"/>
                <a:ea typeface="ＭＳ Ｐゴシック" charset="0"/>
                <a:cs typeface="ＭＳ Ｐゴシック" charset="0"/>
              </a:rPr>
              <a:t>Malformed input</a:t>
            </a:r>
            <a:endParaRPr lang="en-US" dirty="0">
              <a:latin typeface="Arial" charset="0"/>
              <a:ea typeface="ＭＳ Ｐゴシック" charset="0"/>
              <a:cs typeface="ＭＳ Ｐゴシック" charset="0"/>
            </a:endParaRPr>
          </a:p>
        </p:txBody>
      </p:sp>
      <p:sp>
        <p:nvSpPr>
          <p:cNvPr id="95234" name="Rectangle 3"/>
          <p:cNvSpPr>
            <a:spLocks noGrp="1" noChangeArrowheads="1"/>
          </p:cNvSpPr>
          <p:nvPr>
            <p:ph type="body" idx="1"/>
          </p:nvPr>
        </p:nvSpPr>
        <p:spPr>
          <a:xfrm>
            <a:off x="596900" y="1257300"/>
            <a:ext cx="8120063" cy="5105400"/>
          </a:xfrm>
        </p:spPr>
        <p:txBody>
          <a:bodyPr/>
          <a:lstStyle/>
          <a:p>
            <a:r>
              <a:rPr lang="en-IE" dirty="0">
                <a:latin typeface="Arial" charset="0"/>
                <a:ea typeface="ＭＳ Ｐゴシック" charset="0"/>
                <a:cs typeface="ＭＳ Ｐゴシック" charset="0"/>
              </a:rPr>
              <a:t>Common types of malformed input attack:</a:t>
            </a:r>
          </a:p>
          <a:p>
            <a:pPr lvl="1"/>
            <a:r>
              <a:rPr lang="en-IE" dirty="0">
                <a:latin typeface="Arial" charset="0"/>
                <a:ea typeface="ＭＳ Ｐゴシック" charset="0"/>
              </a:rPr>
              <a:t>SQL injection</a:t>
            </a:r>
          </a:p>
          <a:p>
            <a:pPr lvl="1"/>
            <a:r>
              <a:rPr lang="en-IE" dirty="0">
                <a:latin typeface="Arial" charset="0"/>
                <a:ea typeface="ＭＳ Ｐゴシック" charset="0"/>
              </a:rPr>
              <a:t>Buffer overflow</a:t>
            </a:r>
          </a:p>
          <a:p>
            <a:pPr lvl="1"/>
            <a:r>
              <a:rPr lang="en-IE" dirty="0">
                <a:latin typeface="Arial" charset="0"/>
                <a:ea typeface="ＭＳ Ｐゴシック" charset="0"/>
              </a:rPr>
              <a:t>Cross site scripting (XSS)</a:t>
            </a:r>
          </a:p>
          <a:p>
            <a:pPr lvl="1"/>
            <a:r>
              <a:rPr lang="en-IE" dirty="0" smtClean="0">
                <a:latin typeface="Arial" charset="0"/>
                <a:ea typeface="ＭＳ Ｐゴシック" charset="0"/>
              </a:rPr>
              <a:t>XML External Entity (XXE) attack</a:t>
            </a:r>
            <a:endParaRPr lang="en-IE" dirty="0">
              <a:latin typeface="Arial" charset="0"/>
              <a:ea typeface="ＭＳ Ｐゴシック" charset="0"/>
            </a:endParaRPr>
          </a:p>
        </p:txBody>
      </p:sp>
      <p:sp>
        <p:nvSpPr>
          <p:cNvPr id="952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charset="0"/>
                <a:ea typeface="ヒラギノ角ゴ Pro W3" charset="0"/>
                <a:cs typeface="ヒラギノ角ゴ Pro W3" charset="0"/>
              </a:defRPr>
            </a:lvl1pPr>
            <a:lvl2pPr marL="742950" indent="-285750">
              <a:defRPr sz="1600" b="1">
                <a:solidFill>
                  <a:schemeClr val="tx1"/>
                </a:solidFill>
                <a:latin typeface="Times New Roman" charset="0"/>
                <a:ea typeface="ヒラギノ角ゴ Pro W3" charset="0"/>
                <a:cs typeface="ヒラギノ角ゴ Pro W3" charset="0"/>
              </a:defRPr>
            </a:lvl2pPr>
            <a:lvl3pPr marL="1143000" indent="-228600">
              <a:defRPr sz="1600" b="1">
                <a:solidFill>
                  <a:schemeClr val="tx1"/>
                </a:solidFill>
                <a:latin typeface="Times New Roman" charset="0"/>
                <a:ea typeface="ヒラギノ角ゴ Pro W3" charset="0"/>
                <a:cs typeface="ヒラギノ角ゴ Pro W3" charset="0"/>
              </a:defRPr>
            </a:lvl3pPr>
            <a:lvl4pPr marL="1600200" indent="-228600">
              <a:defRPr sz="1600" b="1">
                <a:solidFill>
                  <a:schemeClr val="tx1"/>
                </a:solidFill>
                <a:latin typeface="Times New Roman" charset="0"/>
                <a:ea typeface="ヒラギノ角ゴ Pro W3" charset="0"/>
                <a:cs typeface="ヒラギノ角ゴ Pro W3" charset="0"/>
              </a:defRPr>
            </a:lvl4pPr>
            <a:lvl5pPr marL="2057400" indent="-228600">
              <a:defRPr sz="1600" b="1">
                <a:solidFill>
                  <a:schemeClr val="tx1"/>
                </a:solidFill>
                <a:latin typeface="Times New Roman" charset="0"/>
                <a:ea typeface="ヒラギノ角ゴ Pro W3" charset="0"/>
                <a:cs typeface="ヒラギノ角ゴ Pro W3" charset="0"/>
              </a:defRPr>
            </a:lvl5pPr>
            <a:lvl6pPr marL="25146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6pPr>
            <a:lvl7pPr marL="29718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7pPr>
            <a:lvl8pPr marL="34290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8pPr>
            <a:lvl9pPr marL="38862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9pPr>
          </a:lstStyle>
          <a:p>
            <a:fld id="{386D0810-B72C-454A-9616-03784CAFE6D6}" type="slidenum">
              <a:rPr lang="en-US" sz="1200" b="0">
                <a:latin typeface="Arial" charset="0"/>
              </a:rPr>
              <a:pPr/>
              <a:t>20</a:t>
            </a:fld>
            <a:endParaRPr lang="en-US" sz="1200" b="0">
              <a:latin typeface="Arial" charset="0"/>
            </a:endParaRPr>
          </a:p>
        </p:txBody>
      </p:sp>
    </p:spTree>
    <p:extLst>
      <p:ext uri="{BB962C8B-B14F-4D97-AF65-F5344CB8AC3E}">
        <p14:creationId xmlns:p14="http://schemas.microsoft.com/office/powerpoint/2010/main" val="32519507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1"/>
          <p:cNvSpPr>
            <a:spLocks noGrp="1" noChangeArrowheads="1"/>
          </p:cNvSpPr>
          <p:nvPr>
            <p:ph type="title"/>
          </p:nvPr>
        </p:nvSpPr>
        <p:spPr>
          <a:xfrm>
            <a:off x="406400" y="387634"/>
            <a:ext cx="8197850" cy="558231"/>
          </a:xfrm>
        </p:spPr>
        <p:txBody>
          <a:bodyPr lIns="90000" tIns="46800" rIns="90000" bIns="46800">
            <a:spAutoFit/>
          </a:bodyPr>
          <a:lstStyle/>
          <a:p>
            <a:pPr eaLnBrk="1" hangingPunct="1">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latin typeface="Arial" charset="0"/>
                <a:ea typeface="ＭＳ Ｐゴシック" charset="0"/>
                <a:cs typeface="ＭＳ Ｐゴシック" charset="0"/>
              </a:rPr>
              <a:t>Common attack vector: </a:t>
            </a:r>
            <a:r>
              <a:rPr lang="en-GB" dirty="0">
                <a:latin typeface="Arial" charset="0"/>
                <a:ea typeface="ＭＳ Ｐゴシック" charset="0"/>
                <a:cs typeface="ＭＳ Ｐゴシック" charset="0"/>
              </a:rPr>
              <a:t>Phishing</a:t>
            </a:r>
          </a:p>
        </p:txBody>
      </p:sp>
      <p:sp>
        <p:nvSpPr>
          <p:cNvPr id="8" name="Content Placeholder 7"/>
          <p:cNvSpPr>
            <a:spLocks noGrp="1"/>
          </p:cNvSpPr>
          <p:nvPr>
            <p:ph idx="1"/>
          </p:nvPr>
        </p:nvSpPr>
        <p:spPr>
          <a:xfrm>
            <a:off x="215900" y="1343025"/>
            <a:ext cx="4762500" cy="5297488"/>
          </a:xfrm>
        </p:spPr>
        <p:txBody>
          <a:bodyPr>
            <a:normAutofit fontScale="62500" lnSpcReduction="20000"/>
          </a:bodyPr>
          <a:lstStyle/>
          <a:p>
            <a:pPr>
              <a:lnSpc>
                <a:spcPct val="120000"/>
              </a:lnSpc>
              <a:buFont typeface="Times New Roman" pitchFamily="-1" charset="0"/>
              <a:buChar char="•"/>
              <a:defRPr/>
            </a:pPr>
            <a:r>
              <a:rPr lang="en-US" dirty="0" smtClean="0"/>
              <a:t>Forged web pages created to fraudulently acquire sensitive information</a:t>
            </a:r>
          </a:p>
          <a:p>
            <a:pPr>
              <a:lnSpc>
                <a:spcPct val="120000"/>
              </a:lnSpc>
              <a:buFont typeface="Times New Roman" pitchFamily="-1" charset="0"/>
              <a:buChar char="•"/>
              <a:defRPr/>
            </a:pPr>
            <a:r>
              <a:rPr lang="en-US" dirty="0" smtClean="0"/>
              <a:t>User typically solicited to access phished page from spam email</a:t>
            </a:r>
          </a:p>
          <a:p>
            <a:pPr>
              <a:lnSpc>
                <a:spcPct val="120000"/>
              </a:lnSpc>
              <a:buFont typeface="Times New Roman" pitchFamily="-1" charset="0"/>
              <a:buChar char="•"/>
              <a:defRPr/>
            </a:pPr>
            <a:r>
              <a:rPr lang="en-US" dirty="0" smtClean="0"/>
              <a:t>Most targeted sites</a:t>
            </a:r>
          </a:p>
          <a:p>
            <a:pPr lvl="1">
              <a:lnSpc>
                <a:spcPct val="120000"/>
              </a:lnSpc>
              <a:defRPr/>
            </a:pPr>
            <a:r>
              <a:rPr lang="en-US" dirty="0" smtClean="0"/>
              <a:t>Financial services (banks, etc.)</a:t>
            </a:r>
          </a:p>
          <a:p>
            <a:pPr lvl="1">
              <a:lnSpc>
                <a:spcPct val="120000"/>
              </a:lnSpc>
              <a:defRPr/>
            </a:pPr>
            <a:r>
              <a:rPr lang="en-US" dirty="0" smtClean="0"/>
              <a:t>Payment services (e.g., PayPal)</a:t>
            </a:r>
          </a:p>
          <a:p>
            <a:pPr lvl="1">
              <a:lnSpc>
                <a:spcPct val="120000"/>
              </a:lnSpc>
              <a:defRPr/>
            </a:pPr>
            <a:r>
              <a:rPr lang="en-US" dirty="0" smtClean="0"/>
              <a:t>Auctions (e.g., eBay)</a:t>
            </a:r>
          </a:p>
          <a:p>
            <a:pPr>
              <a:lnSpc>
                <a:spcPct val="120000"/>
              </a:lnSpc>
              <a:buFont typeface="Times New Roman" pitchFamily="-1" charset="0"/>
              <a:buChar char="•"/>
              <a:defRPr/>
            </a:pPr>
            <a:r>
              <a:rPr lang="en-US" dirty="0" smtClean="0"/>
              <a:t>Average of over 100,000 unique phishing websites detected </a:t>
            </a:r>
            <a:r>
              <a:rPr lang="en-US" u="sng" dirty="0" smtClean="0"/>
              <a:t>per month</a:t>
            </a:r>
            <a:r>
              <a:rPr lang="en-US" dirty="0" smtClean="0"/>
              <a:t> in 2016 </a:t>
            </a:r>
          </a:p>
          <a:p>
            <a:pPr lvl="1">
              <a:lnSpc>
                <a:spcPct val="120000"/>
              </a:lnSpc>
              <a:spcBef>
                <a:spcPts val="0"/>
              </a:spcBef>
              <a:defRPr/>
            </a:pPr>
            <a:r>
              <a:rPr lang="en-US" dirty="0" smtClean="0"/>
              <a:t>Using over 10,000 unique domains (per month)</a:t>
            </a:r>
          </a:p>
          <a:p>
            <a:pPr lvl="1">
              <a:lnSpc>
                <a:spcPct val="120000"/>
              </a:lnSpc>
              <a:buFontTx/>
              <a:buNone/>
              <a:defRPr/>
            </a:pPr>
            <a:r>
              <a:rPr lang="en-US" dirty="0" smtClean="0">
                <a:solidFill>
                  <a:schemeClr val="accent6"/>
                </a:solidFill>
              </a:rPr>
              <a:t>[Source: Anti-Phishing Working Group]</a:t>
            </a:r>
          </a:p>
          <a:p>
            <a:pPr>
              <a:lnSpc>
                <a:spcPct val="120000"/>
              </a:lnSpc>
              <a:buFont typeface="Times New Roman" pitchFamily="-1" charset="0"/>
              <a:buChar char="•"/>
              <a:defRPr/>
            </a:pPr>
            <a:r>
              <a:rPr lang="en-US" dirty="0" smtClean="0"/>
              <a:t>Methods to avoid detection</a:t>
            </a:r>
          </a:p>
          <a:p>
            <a:pPr lvl="1">
              <a:lnSpc>
                <a:spcPct val="120000"/>
              </a:lnSpc>
              <a:defRPr/>
            </a:pPr>
            <a:r>
              <a:rPr lang="en-US" dirty="0" smtClean="0"/>
              <a:t>Misspelled URL</a:t>
            </a:r>
          </a:p>
          <a:p>
            <a:pPr lvl="1">
              <a:lnSpc>
                <a:spcPct val="120000"/>
              </a:lnSpc>
              <a:defRPr/>
            </a:pPr>
            <a:r>
              <a:rPr lang="en-US" dirty="0" smtClean="0"/>
              <a:t>URL obfuscation</a:t>
            </a:r>
          </a:p>
          <a:p>
            <a:pPr lvl="1">
              <a:lnSpc>
                <a:spcPct val="120000"/>
              </a:lnSpc>
              <a:defRPr/>
            </a:pPr>
            <a:r>
              <a:rPr lang="en-US" dirty="0" smtClean="0"/>
              <a:t>Removed or forged address bar</a:t>
            </a:r>
          </a:p>
        </p:txBody>
      </p:sp>
      <p:pic>
        <p:nvPicPr>
          <p:cNvPr id="119811" name="Picture 3"/>
          <p:cNvPicPr>
            <a:picLocks noChangeAspect="1" noChangeArrowheads="1"/>
          </p:cNvPicPr>
          <p:nvPr/>
        </p:nvPicPr>
        <p:blipFill>
          <a:blip r:embed="rId3">
            <a:extLst>
              <a:ext uri="{28A0092B-C50C-407E-A947-70E740481C1C}">
                <a14:useLocalDpi xmlns:a14="http://schemas.microsoft.com/office/drawing/2010/main" val="0"/>
              </a:ext>
            </a:extLst>
          </a:blip>
          <a:srcRect b="5634"/>
          <a:stretch>
            <a:fillRect/>
          </a:stretch>
        </p:blipFill>
        <p:spPr bwMode="auto">
          <a:xfrm>
            <a:off x="4989513" y="1206500"/>
            <a:ext cx="4154487"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9207597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ea typeface="ＭＳ Ｐゴシック" charset="-128"/>
              </a:defRPr>
            </a:lvl1pPr>
            <a:lvl2pPr marL="37931725" indent="-37474525">
              <a:defRPr sz="1200" b="1">
                <a:solidFill>
                  <a:schemeClr val="tx1"/>
                </a:solidFill>
                <a:latin typeface="Times New Roman" charset="0"/>
                <a:ea typeface="ＭＳ Ｐゴシック" charset="-128"/>
              </a:defRPr>
            </a:lvl2pPr>
            <a:lvl3pPr marL="1143000" indent="-228600">
              <a:defRPr sz="1200" b="1">
                <a:solidFill>
                  <a:schemeClr val="tx1"/>
                </a:solidFill>
                <a:latin typeface="Times New Roman" charset="0"/>
                <a:ea typeface="ＭＳ Ｐゴシック" charset="-128"/>
              </a:defRPr>
            </a:lvl3pPr>
            <a:lvl4pPr marL="1600200" indent="-228600">
              <a:defRPr sz="1200" b="1">
                <a:solidFill>
                  <a:schemeClr val="tx1"/>
                </a:solidFill>
                <a:latin typeface="Times New Roman" charset="0"/>
                <a:ea typeface="ＭＳ Ｐゴシック" charset="-128"/>
              </a:defRPr>
            </a:lvl4pPr>
            <a:lvl5pPr marL="2057400" indent="-228600">
              <a:defRPr sz="12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12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12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12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1200" b="1">
                <a:solidFill>
                  <a:schemeClr val="tx1"/>
                </a:solidFill>
                <a:latin typeface="Times New Roman" charset="0"/>
                <a:ea typeface="ＭＳ Ｐゴシック" charset="-128"/>
              </a:defRPr>
            </a:lvl9pPr>
          </a:lstStyle>
          <a:p>
            <a:fld id="{EE547F5C-5E3E-6F40-9F12-C761A76F9D1C}" type="slidenum">
              <a:rPr lang="en-US" altLang="en-US" b="0"/>
              <a:pPr/>
              <a:t>22</a:t>
            </a:fld>
            <a:endParaRPr lang="en-US" altLang="en-US" b="0"/>
          </a:p>
        </p:txBody>
      </p:sp>
      <p:sp>
        <p:nvSpPr>
          <p:cNvPr id="16387" name="Rectangle 3"/>
          <p:cNvSpPr>
            <a:spLocks noGrp="1" noChangeArrowheads="1"/>
          </p:cNvSpPr>
          <p:nvPr>
            <p:ph type="subTitle" idx="4294967295"/>
          </p:nvPr>
        </p:nvSpPr>
        <p:spPr>
          <a:xfrm>
            <a:off x="1130299" y="2205038"/>
            <a:ext cx="6731001" cy="1752600"/>
          </a:xfrm>
          <a:noFill/>
        </p:spPr>
        <p:txBody>
          <a:bodyPr lIns="92075" tIns="46038" rIns="92075" bIns="46038"/>
          <a:lstStyle/>
          <a:p>
            <a:pPr marL="0" indent="0" algn="ctr">
              <a:lnSpc>
                <a:spcPct val="110000"/>
              </a:lnSpc>
              <a:buFont typeface="Times New Roman" charset="0"/>
              <a:buNone/>
            </a:pPr>
            <a:r>
              <a:rPr lang="en-GB" altLang="en-US" sz="4400" dirty="0" smtClean="0">
                <a:solidFill>
                  <a:srgbClr val="003399"/>
                </a:solidFill>
              </a:rPr>
              <a:t>Background: HTTP request types</a:t>
            </a:r>
            <a:endParaRPr lang="en-IE" altLang="en-US" sz="4400" dirty="0">
              <a:solidFill>
                <a:srgbClr val="003399"/>
              </a:solidFill>
            </a:endParaRPr>
          </a:p>
        </p:txBody>
      </p:sp>
    </p:spTree>
    <p:extLst>
      <p:ext uri="{BB962C8B-B14F-4D97-AF65-F5344CB8AC3E}">
        <p14:creationId xmlns:p14="http://schemas.microsoft.com/office/powerpoint/2010/main" val="36958262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tLang="en-US"/>
              <a:t>HTTP Request Methods</a:t>
            </a:r>
          </a:p>
        </p:txBody>
      </p:sp>
      <p:sp>
        <p:nvSpPr>
          <p:cNvPr id="23554" name="Content Placeholder 2"/>
          <p:cNvSpPr>
            <a:spLocks noGrp="1"/>
          </p:cNvSpPr>
          <p:nvPr>
            <p:ph idx="1"/>
          </p:nvPr>
        </p:nvSpPr>
        <p:spPr/>
        <p:txBody>
          <a:bodyPr/>
          <a:lstStyle/>
          <a:p>
            <a:r>
              <a:rPr lang="en-IE" altLang="en-US"/>
              <a:t>HTTP is a fairly simple protocol with a small number of methods that define actions to be performed on a specified resource (such as a web page), indentifed by a URL. </a:t>
            </a:r>
            <a:endParaRPr lang="en-US" altLang="en-US"/>
          </a:p>
          <a:p>
            <a:endParaRPr lang="en-US" altLang="en-US"/>
          </a:p>
        </p:txBody>
      </p:sp>
      <p:sp>
        <p:nvSpPr>
          <p:cNvPr id="235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charset="0"/>
                <a:ea typeface="ＭＳ Ｐゴシック" charset="-128"/>
              </a:defRPr>
            </a:lvl1pPr>
            <a:lvl2pPr marL="742950" indent="-285750">
              <a:defRPr sz="1600" b="1">
                <a:solidFill>
                  <a:schemeClr val="tx1"/>
                </a:solidFill>
                <a:latin typeface="Times New Roman" charset="0"/>
                <a:ea typeface="ＭＳ Ｐゴシック" charset="-128"/>
              </a:defRPr>
            </a:lvl2pPr>
            <a:lvl3pPr marL="1143000" indent="-228600">
              <a:defRPr sz="1600" b="1">
                <a:solidFill>
                  <a:schemeClr val="tx1"/>
                </a:solidFill>
                <a:latin typeface="Times New Roman" charset="0"/>
                <a:ea typeface="ＭＳ Ｐゴシック" charset="-128"/>
              </a:defRPr>
            </a:lvl3pPr>
            <a:lvl4pPr marL="1600200" indent="-228600">
              <a:defRPr sz="1600" b="1">
                <a:solidFill>
                  <a:schemeClr val="tx1"/>
                </a:solidFill>
                <a:latin typeface="Times New Roman" charset="0"/>
                <a:ea typeface="ＭＳ Ｐゴシック" charset="-128"/>
              </a:defRPr>
            </a:lvl4pPr>
            <a:lvl5pPr marL="2057400" indent="-228600">
              <a:defRPr sz="16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16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16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16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1600" b="1">
                <a:solidFill>
                  <a:schemeClr val="tx1"/>
                </a:solidFill>
                <a:latin typeface="Times New Roman" charset="0"/>
                <a:ea typeface="ＭＳ Ｐゴシック" charset="-128"/>
              </a:defRPr>
            </a:lvl9pPr>
          </a:lstStyle>
          <a:p>
            <a:fld id="{F3452617-13B5-424A-B5CF-45AD93DCD20D}" type="slidenum">
              <a:rPr lang="en-US" altLang="en-US" sz="1200" b="0">
                <a:latin typeface="Arial" charset="0"/>
              </a:rPr>
              <a:pPr/>
              <a:t>23</a:t>
            </a:fld>
            <a:endParaRPr lang="en-US" altLang="en-US" sz="1200" b="0">
              <a:latin typeface="Arial" charset="0"/>
            </a:endParaRPr>
          </a:p>
        </p:txBody>
      </p:sp>
    </p:spTree>
    <p:extLst>
      <p:ext uri="{BB962C8B-B14F-4D97-AF65-F5344CB8AC3E}">
        <p14:creationId xmlns:p14="http://schemas.microsoft.com/office/powerpoint/2010/main" val="188599494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altLang="en-US"/>
              <a:t>HTTP Request Methods</a:t>
            </a:r>
          </a:p>
        </p:txBody>
      </p:sp>
      <p:sp>
        <p:nvSpPr>
          <p:cNvPr id="245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charset="0"/>
                <a:ea typeface="ＭＳ Ｐゴシック" charset="-128"/>
              </a:defRPr>
            </a:lvl1pPr>
            <a:lvl2pPr marL="742950" indent="-285750">
              <a:defRPr sz="1600" b="1">
                <a:solidFill>
                  <a:schemeClr val="tx1"/>
                </a:solidFill>
                <a:latin typeface="Times New Roman" charset="0"/>
                <a:ea typeface="ＭＳ Ｐゴシック" charset="-128"/>
              </a:defRPr>
            </a:lvl2pPr>
            <a:lvl3pPr marL="1143000" indent="-228600">
              <a:defRPr sz="1600" b="1">
                <a:solidFill>
                  <a:schemeClr val="tx1"/>
                </a:solidFill>
                <a:latin typeface="Times New Roman" charset="0"/>
                <a:ea typeface="ＭＳ Ｐゴシック" charset="-128"/>
              </a:defRPr>
            </a:lvl3pPr>
            <a:lvl4pPr marL="1600200" indent="-228600">
              <a:defRPr sz="1600" b="1">
                <a:solidFill>
                  <a:schemeClr val="tx1"/>
                </a:solidFill>
                <a:latin typeface="Times New Roman" charset="0"/>
                <a:ea typeface="ＭＳ Ｐゴシック" charset="-128"/>
              </a:defRPr>
            </a:lvl4pPr>
            <a:lvl5pPr marL="2057400" indent="-228600">
              <a:defRPr sz="16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16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16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16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1600" b="1">
                <a:solidFill>
                  <a:schemeClr val="tx1"/>
                </a:solidFill>
                <a:latin typeface="Times New Roman" charset="0"/>
                <a:ea typeface="ＭＳ Ｐゴシック" charset="-128"/>
              </a:defRPr>
            </a:lvl9pPr>
          </a:lstStyle>
          <a:p>
            <a:fld id="{51DF4E88-8D71-3F44-A87D-48237D383052}" type="slidenum">
              <a:rPr lang="en-US" altLang="en-US" sz="1200" b="0">
                <a:latin typeface="Arial" charset="0"/>
              </a:rPr>
              <a:pPr/>
              <a:t>24</a:t>
            </a:fld>
            <a:endParaRPr lang="en-US" altLang="en-US" sz="1200" b="0">
              <a:latin typeface="Arial" charset="0"/>
            </a:endParaRPr>
          </a:p>
        </p:txBody>
      </p:sp>
      <p:graphicFrame>
        <p:nvGraphicFramePr>
          <p:cNvPr id="6" name="Content Placeholder 5"/>
          <p:cNvGraphicFramePr>
            <a:graphicFrameLocks noGrp="1"/>
          </p:cNvGraphicFramePr>
          <p:nvPr>
            <p:ph idx="1"/>
          </p:nvPr>
        </p:nvGraphicFramePr>
        <p:xfrm>
          <a:off x="596900" y="1816100"/>
          <a:ext cx="8039100" cy="3779836"/>
        </p:xfrm>
        <a:graphic>
          <a:graphicData uri="http://schemas.openxmlformats.org/drawingml/2006/table">
            <a:tbl>
              <a:tblPr/>
              <a:tblGrid>
                <a:gridCol w="1536700"/>
                <a:gridCol w="6502400"/>
              </a:tblGrid>
              <a:tr h="39627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Arial" charset="0"/>
                          <a:ea typeface="ＭＳ Ｐゴシック" charset="0"/>
                          <a:cs typeface="ＭＳ Ｐゴシック" charset="0"/>
                        </a:rPr>
                        <a:t>Method</a:t>
                      </a:r>
                    </a:p>
                  </a:txBody>
                  <a:tcPr marT="45724" marB="45724" horzOverflow="overflow">
                    <a:lnL w="9525" cap="flat" cmpd="sng" algn="ctr">
                      <a:solidFill>
                        <a:srgbClr val="2828B8"/>
                      </a:solidFill>
                      <a:prstDash val="solid"/>
                      <a:round/>
                      <a:headEnd type="none" w="med" len="med"/>
                      <a:tailEnd type="none" w="med" len="med"/>
                    </a:lnL>
                    <a:lnR>
                      <a:noFill/>
                    </a:lnR>
                    <a:lnT w="9525" cap="flat" cmpd="sng" algn="ctr">
                      <a:solidFill>
                        <a:srgbClr val="2828B8"/>
                      </a:solidFill>
                      <a:prstDash val="solid"/>
                      <a:round/>
                      <a:headEnd type="none" w="med" len="med"/>
                      <a:tailEnd type="none" w="med" len="med"/>
                    </a:lnT>
                    <a:lnB w="9525" cap="flat" cmpd="sng" algn="ctr">
                      <a:solidFill>
                        <a:srgbClr val="2828B8"/>
                      </a:solidFill>
                      <a:prstDash val="solid"/>
                      <a:round/>
                      <a:headEnd type="none" w="med" len="med"/>
                      <a:tailEnd type="none" w="med" len="med"/>
                    </a:lnB>
                    <a:lnTlToBr>
                      <a:noFill/>
                    </a:lnTlToBr>
                    <a:lnBlToTr>
                      <a:noFill/>
                    </a:lnBlToTr>
                    <a:solidFill>
                      <a:srgbClr val="2D2DB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Arial" charset="0"/>
                          <a:ea typeface="ＭＳ Ｐゴシック" charset="0"/>
                          <a:cs typeface="ＭＳ Ｐゴシック" charset="0"/>
                        </a:rPr>
                        <a:t>Purpose</a:t>
                      </a:r>
                    </a:p>
                  </a:txBody>
                  <a:tcPr marT="45724" marB="45724" horzOverflow="overflow">
                    <a:lnL>
                      <a:noFill/>
                    </a:lnL>
                    <a:lnR w="9525" cap="flat" cmpd="sng" algn="ctr">
                      <a:solidFill>
                        <a:srgbClr val="2828B8"/>
                      </a:solidFill>
                      <a:prstDash val="solid"/>
                      <a:round/>
                      <a:headEnd type="none" w="med" len="med"/>
                      <a:tailEnd type="none" w="med" len="med"/>
                    </a:lnR>
                    <a:lnT w="9525" cap="flat" cmpd="sng" algn="ctr">
                      <a:solidFill>
                        <a:srgbClr val="2828B8"/>
                      </a:solidFill>
                      <a:prstDash val="solid"/>
                      <a:round/>
                      <a:headEnd type="none" w="med" len="med"/>
                      <a:tailEnd type="none" w="med" len="med"/>
                    </a:lnT>
                    <a:lnB w="9525" cap="flat" cmpd="sng" algn="ctr">
                      <a:solidFill>
                        <a:srgbClr val="2828B8"/>
                      </a:solidFill>
                      <a:prstDash val="solid"/>
                      <a:round/>
                      <a:headEnd type="none" w="med" len="med"/>
                      <a:tailEnd type="none" w="med" len="med"/>
                    </a:lnB>
                    <a:lnTlToBr>
                      <a:noFill/>
                    </a:lnTlToBr>
                    <a:lnBlToTr>
                      <a:noFill/>
                    </a:lnBlToTr>
                    <a:solidFill>
                      <a:srgbClr val="2D2DB9"/>
                    </a:solidFill>
                  </a:tcPr>
                </a:tc>
              </a:tr>
              <a:tr h="39627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GET</a:t>
                      </a:r>
                    </a:p>
                  </a:txBody>
                  <a:tcPr marT="45724" marB="45724" horzOverflow="overflow">
                    <a:lnL w="9525" cap="flat" cmpd="sng" algn="ctr">
                      <a:solidFill>
                        <a:srgbClr val="2828B8"/>
                      </a:solidFill>
                      <a:prstDash val="solid"/>
                      <a:round/>
                      <a:headEnd type="none" w="med" len="med"/>
                      <a:tailEnd type="none" w="med" len="med"/>
                    </a:lnL>
                    <a:lnR>
                      <a:noFill/>
                    </a:lnR>
                    <a:lnT w="9525" cap="flat" cmpd="sng" algn="ctr">
                      <a:solidFill>
                        <a:srgbClr val="2828B8"/>
                      </a:solidFill>
                      <a:prstDash val="solid"/>
                      <a:round/>
                      <a:headEnd type="none" w="med" len="med"/>
                      <a:tailEnd type="none" w="med" len="med"/>
                    </a:lnT>
                    <a:lnB w="9525" cap="flat" cmpd="sng" algn="ctr">
                      <a:solidFill>
                        <a:srgbClr val="2828B8"/>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Requests data from a specified resource</a:t>
                      </a:r>
                    </a:p>
                  </a:txBody>
                  <a:tcPr marT="45724" marB="45724" horzOverflow="overflow">
                    <a:lnL>
                      <a:noFill/>
                    </a:lnL>
                    <a:lnR w="9525" cap="flat" cmpd="sng" algn="ctr">
                      <a:solidFill>
                        <a:srgbClr val="2828B8"/>
                      </a:solidFill>
                      <a:prstDash val="solid"/>
                      <a:round/>
                      <a:headEnd type="none" w="med" len="med"/>
                      <a:tailEnd type="none" w="med" len="med"/>
                    </a:lnR>
                    <a:lnT w="9525" cap="flat" cmpd="sng" algn="ctr">
                      <a:solidFill>
                        <a:srgbClr val="2828B8"/>
                      </a:solidFill>
                      <a:prstDash val="solid"/>
                      <a:round/>
                      <a:headEnd type="none" w="med" len="med"/>
                      <a:tailEnd type="none" w="med" len="med"/>
                    </a:lnT>
                    <a:lnB w="9525" cap="flat" cmpd="sng" algn="ctr">
                      <a:solidFill>
                        <a:srgbClr val="2828B8"/>
                      </a:solidFill>
                      <a:prstDash val="solid"/>
                      <a:round/>
                      <a:headEnd type="none" w="med" len="med"/>
                      <a:tailEnd type="none" w="med" len="med"/>
                    </a:lnB>
                    <a:lnTlToBr>
                      <a:noFill/>
                    </a:lnTlToBr>
                    <a:lnBlToTr>
                      <a:noFill/>
                    </a:lnBlToTr>
                    <a:noFill/>
                  </a:tcPr>
                </a:tc>
              </a:tr>
              <a:tr h="39627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POST</a:t>
                      </a:r>
                    </a:p>
                  </a:txBody>
                  <a:tcPr marT="45724" marB="45724" horzOverflow="overflow">
                    <a:lnL w="9525" cap="flat" cmpd="sng" algn="ctr">
                      <a:solidFill>
                        <a:srgbClr val="2828B8"/>
                      </a:solidFill>
                      <a:prstDash val="solid"/>
                      <a:round/>
                      <a:headEnd type="none" w="med" len="med"/>
                      <a:tailEnd type="none" w="med" len="med"/>
                    </a:lnL>
                    <a:lnR>
                      <a:noFill/>
                    </a:lnR>
                    <a:lnT w="9525" cap="flat" cmpd="sng" algn="ctr">
                      <a:solidFill>
                        <a:srgbClr val="2828B8"/>
                      </a:solidFill>
                      <a:prstDash val="solid"/>
                      <a:round/>
                      <a:headEnd type="none" w="med" len="med"/>
                      <a:tailEnd type="none" w="med" len="med"/>
                    </a:lnT>
                    <a:lnB w="9525" cap="flat" cmpd="sng" algn="ctr">
                      <a:solidFill>
                        <a:srgbClr val="2828B8"/>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Submits data to be processed to a specified resource</a:t>
                      </a:r>
                    </a:p>
                  </a:txBody>
                  <a:tcPr marT="45724" marB="45724" horzOverflow="overflow">
                    <a:lnL>
                      <a:noFill/>
                    </a:lnL>
                    <a:lnR w="9525" cap="flat" cmpd="sng" algn="ctr">
                      <a:solidFill>
                        <a:srgbClr val="2828B8"/>
                      </a:solidFill>
                      <a:prstDash val="solid"/>
                      <a:round/>
                      <a:headEnd type="none" w="med" len="med"/>
                      <a:tailEnd type="none" w="med" len="med"/>
                    </a:lnR>
                    <a:lnT w="9525" cap="flat" cmpd="sng" algn="ctr">
                      <a:solidFill>
                        <a:srgbClr val="2828B8"/>
                      </a:solidFill>
                      <a:prstDash val="solid"/>
                      <a:round/>
                      <a:headEnd type="none" w="med" len="med"/>
                      <a:tailEnd type="none" w="med" len="med"/>
                    </a:lnT>
                    <a:lnB w="9525" cap="flat" cmpd="sng" algn="ctr">
                      <a:solidFill>
                        <a:srgbClr val="2828B8"/>
                      </a:solidFill>
                      <a:prstDash val="solid"/>
                      <a:round/>
                      <a:headEnd type="none" w="med" len="med"/>
                      <a:tailEnd type="none" w="med" len="med"/>
                    </a:lnB>
                    <a:lnTlToBr>
                      <a:noFill/>
                    </a:lnTlToBr>
                    <a:lnBlToTr>
                      <a:noFill/>
                    </a:lnBlToTr>
                    <a:noFill/>
                  </a:tcPr>
                </a:tc>
              </a:tr>
              <a:tr h="70109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HEAD</a:t>
                      </a:r>
                    </a:p>
                  </a:txBody>
                  <a:tcPr marT="45724" marB="45724" horzOverflow="overflow">
                    <a:lnL w="9525" cap="flat" cmpd="sng" algn="ctr">
                      <a:solidFill>
                        <a:srgbClr val="2828B8"/>
                      </a:solidFill>
                      <a:prstDash val="solid"/>
                      <a:round/>
                      <a:headEnd type="none" w="med" len="med"/>
                      <a:tailEnd type="none" w="med" len="med"/>
                    </a:lnL>
                    <a:lnR>
                      <a:noFill/>
                    </a:lnR>
                    <a:lnT w="9525" cap="flat" cmpd="sng" algn="ctr">
                      <a:solidFill>
                        <a:srgbClr val="2828B8"/>
                      </a:solidFill>
                      <a:prstDash val="solid"/>
                      <a:round/>
                      <a:headEnd type="none" w="med" len="med"/>
                      <a:tailEnd type="none" w="med" len="med"/>
                    </a:lnT>
                    <a:lnB w="9525" cap="flat" cmpd="sng" algn="ctr">
                      <a:solidFill>
                        <a:srgbClr val="2828B8"/>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Same as GET but returns only HTTP headers and no document body</a:t>
                      </a:r>
                    </a:p>
                  </a:txBody>
                  <a:tcPr marT="45724" marB="45724" horzOverflow="overflow">
                    <a:lnL>
                      <a:noFill/>
                    </a:lnL>
                    <a:lnR w="9525" cap="flat" cmpd="sng" algn="ctr">
                      <a:solidFill>
                        <a:srgbClr val="2828B8"/>
                      </a:solidFill>
                      <a:prstDash val="solid"/>
                      <a:round/>
                      <a:headEnd type="none" w="med" len="med"/>
                      <a:tailEnd type="none" w="med" len="med"/>
                    </a:lnR>
                    <a:lnT w="9525" cap="flat" cmpd="sng" algn="ctr">
                      <a:solidFill>
                        <a:srgbClr val="2828B8"/>
                      </a:solidFill>
                      <a:prstDash val="solid"/>
                      <a:round/>
                      <a:headEnd type="none" w="med" len="med"/>
                      <a:tailEnd type="none" w="med" len="med"/>
                    </a:lnT>
                    <a:lnB w="9525" cap="flat" cmpd="sng" algn="ctr">
                      <a:solidFill>
                        <a:srgbClr val="2828B8"/>
                      </a:solidFill>
                      <a:prstDash val="solid"/>
                      <a:round/>
                      <a:headEnd type="none" w="med" len="med"/>
                      <a:tailEnd type="none" w="med" len="med"/>
                    </a:lnB>
                    <a:lnTlToBr>
                      <a:noFill/>
                    </a:lnTlToBr>
                    <a:lnBlToTr>
                      <a:noFill/>
                    </a:lnBlToTr>
                    <a:noFill/>
                  </a:tcPr>
                </a:tc>
              </a:tr>
              <a:tr h="39627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PUT</a:t>
                      </a:r>
                    </a:p>
                  </a:txBody>
                  <a:tcPr marT="45724" marB="45724" horzOverflow="overflow">
                    <a:lnL w="9525" cap="flat" cmpd="sng" algn="ctr">
                      <a:solidFill>
                        <a:srgbClr val="2828B8"/>
                      </a:solidFill>
                      <a:prstDash val="solid"/>
                      <a:round/>
                      <a:headEnd type="none" w="med" len="med"/>
                      <a:tailEnd type="none" w="med" len="med"/>
                    </a:lnL>
                    <a:lnR>
                      <a:noFill/>
                    </a:lnR>
                    <a:lnT w="9525" cap="flat" cmpd="sng" algn="ctr">
                      <a:solidFill>
                        <a:srgbClr val="2828B8"/>
                      </a:solidFill>
                      <a:prstDash val="solid"/>
                      <a:round/>
                      <a:headEnd type="none" w="med" len="med"/>
                      <a:tailEnd type="none" w="med" len="med"/>
                    </a:lnT>
                    <a:lnB w="9525" cap="flat" cmpd="sng" algn="ctr">
                      <a:solidFill>
                        <a:srgbClr val="2828B8"/>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Uploads a representation of the specified URI</a:t>
                      </a:r>
                    </a:p>
                  </a:txBody>
                  <a:tcPr marT="45724" marB="45724" horzOverflow="overflow">
                    <a:lnL>
                      <a:noFill/>
                    </a:lnL>
                    <a:lnR w="9525" cap="flat" cmpd="sng" algn="ctr">
                      <a:solidFill>
                        <a:srgbClr val="2828B8"/>
                      </a:solidFill>
                      <a:prstDash val="solid"/>
                      <a:round/>
                      <a:headEnd type="none" w="med" len="med"/>
                      <a:tailEnd type="none" w="med" len="med"/>
                    </a:lnR>
                    <a:lnT w="9525" cap="flat" cmpd="sng" algn="ctr">
                      <a:solidFill>
                        <a:srgbClr val="2828B8"/>
                      </a:solidFill>
                      <a:prstDash val="solid"/>
                      <a:round/>
                      <a:headEnd type="none" w="med" len="med"/>
                      <a:tailEnd type="none" w="med" len="med"/>
                    </a:lnT>
                    <a:lnB w="9525" cap="flat" cmpd="sng" algn="ctr">
                      <a:solidFill>
                        <a:srgbClr val="2828B8"/>
                      </a:solidFill>
                      <a:prstDash val="solid"/>
                      <a:round/>
                      <a:headEnd type="none" w="med" len="med"/>
                      <a:tailEnd type="none" w="med" len="med"/>
                    </a:lnB>
                    <a:lnTlToBr>
                      <a:noFill/>
                    </a:lnTlToBr>
                    <a:lnBlToTr>
                      <a:noFill/>
                    </a:lnBlToTr>
                    <a:noFill/>
                  </a:tcPr>
                </a:tc>
              </a:tr>
              <a:tr h="39627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DELETE</a:t>
                      </a:r>
                    </a:p>
                  </a:txBody>
                  <a:tcPr marT="45724" marB="45724" horzOverflow="overflow">
                    <a:lnL w="9525" cap="flat" cmpd="sng" algn="ctr">
                      <a:solidFill>
                        <a:srgbClr val="2828B8"/>
                      </a:solidFill>
                      <a:prstDash val="solid"/>
                      <a:round/>
                      <a:headEnd type="none" w="med" len="med"/>
                      <a:tailEnd type="none" w="med" len="med"/>
                    </a:lnL>
                    <a:lnR>
                      <a:noFill/>
                    </a:lnR>
                    <a:lnT w="9525" cap="flat" cmpd="sng" algn="ctr">
                      <a:solidFill>
                        <a:srgbClr val="2828B8"/>
                      </a:solidFill>
                      <a:prstDash val="solid"/>
                      <a:round/>
                      <a:headEnd type="none" w="med" len="med"/>
                      <a:tailEnd type="none" w="med" len="med"/>
                    </a:lnT>
                    <a:lnB w="9525" cap="flat" cmpd="sng" algn="ctr">
                      <a:solidFill>
                        <a:srgbClr val="2828B8"/>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Deletes the specified resource</a:t>
                      </a:r>
                    </a:p>
                  </a:txBody>
                  <a:tcPr marT="45724" marB="45724" horzOverflow="overflow">
                    <a:lnL>
                      <a:noFill/>
                    </a:lnL>
                    <a:lnR w="9525" cap="flat" cmpd="sng" algn="ctr">
                      <a:solidFill>
                        <a:srgbClr val="2828B8"/>
                      </a:solidFill>
                      <a:prstDash val="solid"/>
                      <a:round/>
                      <a:headEnd type="none" w="med" len="med"/>
                      <a:tailEnd type="none" w="med" len="med"/>
                    </a:lnR>
                    <a:lnT w="9525" cap="flat" cmpd="sng" algn="ctr">
                      <a:solidFill>
                        <a:srgbClr val="2828B8"/>
                      </a:solidFill>
                      <a:prstDash val="solid"/>
                      <a:round/>
                      <a:headEnd type="none" w="med" len="med"/>
                      <a:tailEnd type="none" w="med" len="med"/>
                    </a:lnT>
                    <a:lnB w="9525" cap="flat" cmpd="sng" algn="ctr">
                      <a:solidFill>
                        <a:srgbClr val="2828B8"/>
                      </a:solidFill>
                      <a:prstDash val="solid"/>
                      <a:round/>
                      <a:headEnd type="none" w="med" len="med"/>
                      <a:tailEnd type="none" w="med" len="med"/>
                    </a:lnB>
                    <a:lnTlToBr>
                      <a:noFill/>
                    </a:lnTlToBr>
                    <a:lnBlToTr>
                      <a:noFill/>
                    </a:lnBlToTr>
                    <a:noFill/>
                  </a:tcPr>
                </a:tc>
              </a:tr>
              <a:tr h="39627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OPTIONS</a:t>
                      </a:r>
                    </a:p>
                  </a:txBody>
                  <a:tcPr marT="45724" marB="45724" horzOverflow="overflow">
                    <a:lnL w="9525" cap="flat" cmpd="sng" algn="ctr">
                      <a:solidFill>
                        <a:srgbClr val="2828B8"/>
                      </a:solidFill>
                      <a:prstDash val="solid"/>
                      <a:round/>
                      <a:headEnd type="none" w="med" len="med"/>
                      <a:tailEnd type="none" w="med" len="med"/>
                    </a:lnL>
                    <a:lnR>
                      <a:noFill/>
                    </a:lnR>
                    <a:lnT w="9525" cap="flat" cmpd="sng" algn="ctr">
                      <a:solidFill>
                        <a:srgbClr val="2828B8"/>
                      </a:solidFill>
                      <a:prstDash val="solid"/>
                      <a:round/>
                      <a:headEnd type="none" w="med" len="med"/>
                      <a:tailEnd type="none" w="med" len="med"/>
                    </a:lnT>
                    <a:lnB w="9525" cap="flat" cmpd="sng" algn="ctr">
                      <a:solidFill>
                        <a:srgbClr val="2828B8"/>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Returns the HTTP methods that the server supports</a:t>
                      </a:r>
                    </a:p>
                  </a:txBody>
                  <a:tcPr marT="45724" marB="45724" horzOverflow="overflow">
                    <a:lnL>
                      <a:noFill/>
                    </a:lnL>
                    <a:lnR w="9525" cap="flat" cmpd="sng" algn="ctr">
                      <a:solidFill>
                        <a:srgbClr val="2828B8"/>
                      </a:solidFill>
                      <a:prstDash val="solid"/>
                      <a:round/>
                      <a:headEnd type="none" w="med" len="med"/>
                      <a:tailEnd type="none" w="med" len="med"/>
                    </a:lnR>
                    <a:lnT w="9525" cap="flat" cmpd="sng" algn="ctr">
                      <a:solidFill>
                        <a:srgbClr val="2828B8"/>
                      </a:solidFill>
                      <a:prstDash val="solid"/>
                      <a:round/>
                      <a:headEnd type="none" w="med" len="med"/>
                      <a:tailEnd type="none" w="med" len="med"/>
                    </a:lnT>
                    <a:lnB w="9525" cap="flat" cmpd="sng" algn="ctr">
                      <a:solidFill>
                        <a:srgbClr val="2828B8"/>
                      </a:solidFill>
                      <a:prstDash val="solid"/>
                      <a:round/>
                      <a:headEnd type="none" w="med" len="med"/>
                      <a:tailEnd type="none" w="med" len="med"/>
                    </a:lnB>
                    <a:lnTlToBr>
                      <a:noFill/>
                    </a:lnTlToBr>
                    <a:lnBlToTr>
                      <a:noFill/>
                    </a:lnBlToTr>
                    <a:noFill/>
                  </a:tcPr>
                </a:tc>
              </a:tr>
              <a:tr h="70109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CONNECT</a:t>
                      </a:r>
                    </a:p>
                  </a:txBody>
                  <a:tcPr marT="45724" marB="45724" horzOverflow="overflow">
                    <a:lnL w="9525" cap="flat" cmpd="sng" algn="ctr">
                      <a:solidFill>
                        <a:srgbClr val="2828B8"/>
                      </a:solidFill>
                      <a:prstDash val="solid"/>
                      <a:round/>
                      <a:headEnd type="none" w="med" len="med"/>
                      <a:tailEnd type="none" w="med" len="med"/>
                    </a:lnL>
                    <a:lnR>
                      <a:noFill/>
                    </a:lnR>
                    <a:lnT w="9525" cap="flat" cmpd="sng" algn="ctr">
                      <a:solidFill>
                        <a:srgbClr val="2828B8"/>
                      </a:solidFill>
                      <a:prstDash val="solid"/>
                      <a:round/>
                      <a:headEnd type="none" w="med" len="med"/>
                      <a:tailEnd type="none" w="med" len="med"/>
                    </a:lnT>
                    <a:lnB w="9525" cap="flat" cmpd="sng" algn="ctr">
                      <a:solidFill>
                        <a:srgbClr val="2828B8"/>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Converts the request connection to a transparent TCP/IP tunnel</a:t>
                      </a:r>
                    </a:p>
                  </a:txBody>
                  <a:tcPr marT="45724" marB="45724" horzOverflow="overflow">
                    <a:lnL>
                      <a:noFill/>
                    </a:lnL>
                    <a:lnR w="9525" cap="flat" cmpd="sng" algn="ctr">
                      <a:solidFill>
                        <a:srgbClr val="2828B8"/>
                      </a:solidFill>
                      <a:prstDash val="solid"/>
                      <a:round/>
                      <a:headEnd type="none" w="med" len="med"/>
                      <a:tailEnd type="none" w="med" len="med"/>
                    </a:lnR>
                    <a:lnT w="9525" cap="flat" cmpd="sng" algn="ctr">
                      <a:solidFill>
                        <a:srgbClr val="2828B8"/>
                      </a:solidFill>
                      <a:prstDash val="solid"/>
                      <a:round/>
                      <a:headEnd type="none" w="med" len="med"/>
                      <a:tailEnd type="none" w="med" len="med"/>
                    </a:lnT>
                    <a:lnB w="9525" cap="flat" cmpd="sng" algn="ctr">
                      <a:solidFill>
                        <a:srgbClr val="2828B8"/>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448503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GB">
                <a:latin typeface="Arial" charset="0"/>
                <a:ea typeface="ＭＳ Ｐゴシック" charset="0"/>
                <a:cs typeface="ＭＳ Ｐゴシック" charset="0"/>
              </a:rPr>
              <a:t>HTTP GET v POST</a:t>
            </a:r>
          </a:p>
        </p:txBody>
      </p:sp>
      <p:sp>
        <p:nvSpPr>
          <p:cNvPr id="20482" name="Content Placeholder 2"/>
          <p:cNvSpPr>
            <a:spLocks noGrp="1"/>
          </p:cNvSpPr>
          <p:nvPr>
            <p:ph idx="1"/>
          </p:nvPr>
        </p:nvSpPr>
        <p:spPr/>
        <p:txBody>
          <a:bodyPr/>
          <a:lstStyle/>
          <a:p>
            <a:r>
              <a:rPr lang="en-GB" sz="2400">
                <a:latin typeface="Arial" charset="0"/>
                <a:ea typeface="ＭＳ Ｐゴシック" charset="0"/>
                <a:cs typeface="ＭＳ Ｐゴシック" charset="0"/>
              </a:rPr>
              <a:t>GET</a:t>
            </a:r>
          </a:p>
          <a:p>
            <a:pPr lvl="1"/>
            <a:r>
              <a:rPr lang="en-GB" sz="2000">
                <a:latin typeface="Arial" charset="0"/>
                <a:ea typeface="ＭＳ Ｐゴシック" charset="0"/>
              </a:rPr>
              <a:t>Designed to retrieve resources (often files) from a server</a:t>
            </a:r>
          </a:p>
          <a:p>
            <a:pPr lvl="1"/>
            <a:r>
              <a:rPr lang="en-GB" sz="2000">
                <a:latin typeface="Arial" charset="0"/>
                <a:ea typeface="ＭＳ Ｐゴシック" charset="0"/>
              </a:rPr>
              <a:t>However URI syntax allows a lot of flexibility, so it’s easy to use GET to send data as part of URI (“URL encoding”)</a:t>
            </a:r>
          </a:p>
          <a:p>
            <a:pPr lvl="1"/>
            <a:endParaRPr lang="en-GB" sz="2000">
              <a:latin typeface="Arial" charset="0"/>
              <a:ea typeface="ＭＳ Ｐゴシック" charset="0"/>
            </a:endParaRPr>
          </a:p>
          <a:p>
            <a:r>
              <a:rPr lang="en-GB" sz="2400">
                <a:latin typeface="Arial" charset="0"/>
                <a:ea typeface="ＭＳ Ｐゴシック" charset="0"/>
                <a:cs typeface="ＭＳ Ｐゴシック" charset="0"/>
              </a:rPr>
              <a:t>POST</a:t>
            </a:r>
          </a:p>
          <a:p>
            <a:pPr lvl="1"/>
            <a:r>
              <a:rPr lang="en-GB" sz="2000">
                <a:latin typeface="Arial" charset="0"/>
                <a:ea typeface="ＭＳ Ｐゴシック" charset="0"/>
              </a:rPr>
              <a:t>Designed to send data to a web server.</a:t>
            </a:r>
          </a:p>
          <a:p>
            <a:pPr lvl="1"/>
            <a:r>
              <a:rPr lang="en-GB" sz="2000">
                <a:latin typeface="Arial" charset="0"/>
                <a:ea typeface="ＭＳ Ｐゴシック" charset="0"/>
              </a:rPr>
              <a:t>Data provided in the body of the message rather than in the URI</a:t>
            </a:r>
          </a:p>
          <a:p>
            <a:pPr lvl="1"/>
            <a:r>
              <a:rPr lang="en-GB" sz="2000">
                <a:latin typeface="Arial" charset="0"/>
                <a:ea typeface="ＭＳ Ｐゴシック" charset="0"/>
              </a:rPr>
              <a:t>More flexible and </a:t>
            </a:r>
            <a:r>
              <a:rPr lang="en-GB" sz="2000" b="1">
                <a:latin typeface="Arial" charset="0"/>
                <a:ea typeface="ＭＳ Ｐゴシック" charset="0"/>
              </a:rPr>
              <a:t>more secure</a:t>
            </a:r>
          </a:p>
          <a:p>
            <a:pPr lvl="2"/>
            <a:r>
              <a:rPr lang="en-GB" sz="1600">
                <a:latin typeface="Arial" charset="0"/>
                <a:ea typeface="ヒラギノ角ゴ Pro W3" charset="0"/>
                <a:cs typeface="ヒラギノ角ゴ Pro W3" charset="0"/>
              </a:rPr>
              <a:t>URIs usually cached by browsers, and often bookmarked, shared etc</a:t>
            </a:r>
          </a:p>
          <a:p>
            <a:pPr lvl="2"/>
            <a:r>
              <a:rPr lang="en-GB" sz="1600">
                <a:latin typeface="Arial" charset="0"/>
                <a:ea typeface="ヒラギノ角ゴ Pro W3" charset="0"/>
                <a:cs typeface="ヒラギノ角ゴ Pro W3" charset="0"/>
              </a:rPr>
              <a:t>URIs usually logged by proxies and web servers</a:t>
            </a:r>
          </a:p>
          <a:p>
            <a:endParaRPr lang="en-GB">
              <a:latin typeface="Arial" charset="0"/>
              <a:ea typeface="ＭＳ Ｐゴシック" charset="0"/>
              <a:cs typeface="ＭＳ Ｐゴシック" charset="0"/>
            </a:endParaRPr>
          </a:p>
          <a:p>
            <a:pPr>
              <a:buFont typeface="Times New Roman" charset="0"/>
              <a:buNone/>
            </a:pPr>
            <a:r>
              <a:rPr lang="en-GB" sz="2000">
                <a:solidFill>
                  <a:srgbClr val="000090"/>
                </a:solidFill>
                <a:latin typeface="Monaco" charset="0"/>
                <a:ea typeface="ＭＳ Ｐゴシック" charset="0"/>
                <a:cs typeface="ＭＳ Ｐゴシック" charset="0"/>
              </a:rPr>
              <a:t> </a:t>
            </a:r>
          </a:p>
          <a:p>
            <a:endParaRPr lang="en-GB">
              <a:latin typeface="Arial" charset="0"/>
              <a:ea typeface="ＭＳ Ｐゴシック" charset="0"/>
              <a:cs typeface="ＭＳ Ｐゴシック" charset="0"/>
            </a:endParaRPr>
          </a:p>
        </p:txBody>
      </p:sp>
      <p:sp>
        <p:nvSpPr>
          <p:cNvPr id="204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charset="0"/>
                <a:ea typeface="ヒラギノ角ゴ Pro W3" charset="0"/>
                <a:cs typeface="ヒラギノ角ゴ Pro W3" charset="0"/>
              </a:defRPr>
            </a:lvl1pPr>
            <a:lvl2pPr marL="742950" indent="-285750">
              <a:defRPr sz="1600" b="1">
                <a:solidFill>
                  <a:schemeClr val="tx1"/>
                </a:solidFill>
                <a:latin typeface="Times New Roman" charset="0"/>
                <a:ea typeface="ヒラギノ角ゴ Pro W3" charset="0"/>
                <a:cs typeface="ヒラギノ角ゴ Pro W3" charset="0"/>
              </a:defRPr>
            </a:lvl2pPr>
            <a:lvl3pPr marL="1143000" indent="-228600">
              <a:defRPr sz="1600" b="1">
                <a:solidFill>
                  <a:schemeClr val="tx1"/>
                </a:solidFill>
                <a:latin typeface="Times New Roman" charset="0"/>
                <a:ea typeface="ヒラギノ角ゴ Pro W3" charset="0"/>
                <a:cs typeface="ヒラギノ角ゴ Pro W3" charset="0"/>
              </a:defRPr>
            </a:lvl3pPr>
            <a:lvl4pPr marL="1600200" indent="-228600">
              <a:defRPr sz="1600" b="1">
                <a:solidFill>
                  <a:schemeClr val="tx1"/>
                </a:solidFill>
                <a:latin typeface="Times New Roman" charset="0"/>
                <a:ea typeface="ヒラギノ角ゴ Pro W3" charset="0"/>
                <a:cs typeface="ヒラギノ角ゴ Pro W3" charset="0"/>
              </a:defRPr>
            </a:lvl4pPr>
            <a:lvl5pPr marL="2057400" indent="-228600">
              <a:defRPr sz="1600" b="1">
                <a:solidFill>
                  <a:schemeClr val="tx1"/>
                </a:solidFill>
                <a:latin typeface="Times New Roman" charset="0"/>
                <a:ea typeface="ヒラギノ角ゴ Pro W3" charset="0"/>
                <a:cs typeface="ヒラギノ角ゴ Pro W3" charset="0"/>
              </a:defRPr>
            </a:lvl5pPr>
            <a:lvl6pPr marL="25146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6pPr>
            <a:lvl7pPr marL="29718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7pPr>
            <a:lvl8pPr marL="34290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8pPr>
            <a:lvl9pPr marL="38862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9pPr>
          </a:lstStyle>
          <a:p>
            <a:fld id="{63541662-CF53-6242-BDCA-C90F7737A218}" type="slidenum">
              <a:rPr lang="en-US" sz="1200" b="0">
                <a:latin typeface="Arial" charset="0"/>
                <a:ea typeface="ＭＳ Ｐゴシック" charset="0"/>
                <a:cs typeface="ＭＳ Ｐゴシック" charset="0"/>
              </a:rPr>
              <a:pPr/>
              <a:t>25</a:t>
            </a:fld>
            <a:endParaRPr lang="en-US" sz="1200" b="0">
              <a:latin typeface="Arial" charset="0"/>
              <a:ea typeface="ＭＳ Ｐゴシック" charset="0"/>
              <a:cs typeface="ＭＳ Ｐゴシック" charset="0"/>
            </a:endParaRPr>
          </a:p>
        </p:txBody>
      </p:sp>
    </p:spTree>
    <p:extLst>
      <p:ext uri="{BB962C8B-B14F-4D97-AF65-F5344CB8AC3E}">
        <p14:creationId xmlns:p14="http://schemas.microsoft.com/office/powerpoint/2010/main" val="357892616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889000" y="3898900"/>
            <a:ext cx="6781800" cy="1143000"/>
          </a:xfrm>
          <a:prstGeom prst="rect">
            <a:avLst/>
          </a:prstGeom>
          <a:solidFill>
            <a:srgbClr val="EFFFAF"/>
          </a:solidFill>
          <a:ln w="6350" cap="flat" cmpd="sng" algn="ctr">
            <a:solidFill>
              <a:schemeClr val="bg1">
                <a:lumMod val="85000"/>
              </a:schemeClr>
            </a:solidFill>
            <a:prstDash val="solid"/>
            <a:round/>
            <a:headEnd type="none" w="med" len="med"/>
            <a:tailEnd type="none" w="med" len="med"/>
          </a:ln>
          <a:effectLst/>
        </p:spPr>
        <p:txBody>
          <a:bodyPr wrap="none"/>
          <a:lstStyle/>
          <a:p>
            <a:pPr>
              <a:defRPr/>
            </a:pPr>
            <a:endParaRPr lang="en-US" sz="1200" dirty="0">
              <a:latin typeface="Times New Roman" pitchFamily="-1" charset="0"/>
            </a:endParaRPr>
          </a:p>
        </p:txBody>
      </p:sp>
      <p:sp>
        <p:nvSpPr>
          <p:cNvPr id="8" name="Rectangle 7"/>
          <p:cNvSpPr/>
          <p:nvPr/>
        </p:nvSpPr>
        <p:spPr bwMode="auto">
          <a:xfrm>
            <a:off x="889000" y="5283200"/>
            <a:ext cx="6781800" cy="508000"/>
          </a:xfrm>
          <a:prstGeom prst="rect">
            <a:avLst/>
          </a:prstGeom>
          <a:solidFill>
            <a:srgbClr val="EFFFAF"/>
          </a:solidFill>
          <a:ln w="6350" cap="flat" cmpd="sng" algn="ctr">
            <a:solidFill>
              <a:schemeClr val="bg1">
                <a:lumMod val="85000"/>
              </a:schemeClr>
            </a:solidFill>
            <a:prstDash val="solid"/>
            <a:round/>
            <a:headEnd type="none" w="med" len="med"/>
            <a:tailEnd type="none" w="med" len="med"/>
          </a:ln>
          <a:effectLst/>
        </p:spPr>
        <p:txBody>
          <a:bodyPr wrap="none"/>
          <a:lstStyle/>
          <a:p>
            <a:pPr>
              <a:defRPr/>
            </a:pPr>
            <a:endParaRPr lang="en-US" sz="1200" dirty="0">
              <a:latin typeface="Times New Roman" pitchFamily="-1" charset="0"/>
            </a:endParaRPr>
          </a:p>
        </p:txBody>
      </p:sp>
      <p:sp>
        <p:nvSpPr>
          <p:cNvPr id="2" name="Rectangle 1"/>
          <p:cNvSpPr/>
          <p:nvPr/>
        </p:nvSpPr>
        <p:spPr bwMode="auto">
          <a:xfrm>
            <a:off x="889000" y="1778000"/>
            <a:ext cx="6781800" cy="1419225"/>
          </a:xfrm>
          <a:prstGeom prst="rect">
            <a:avLst/>
          </a:prstGeom>
          <a:solidFill>
            <a:srgbClr val="EFFFAF"/>
          </a:solidFill>
          <a:ln w="6350" cap="flat" cmpd="sng" algn="ctr">
            <a:solidFill>
              <a:schemeClr val="bg1">
                <a:lumMod val="85000"/>
              </a:schemeClr>
            </a:solidFill>
            <a:prstDash val="solid"/>
            <a:round/>
            <a:headEnd type="none" w="med" len="med"/>
            <a:tailEnd type="none" w="med" len="med"/>
          </a:ln>
          <a:effectLst/>
        </p:spPr>
        <p:txBody>
          <a:bodyPr wrap="none"/>
          <a:lstStyle/>
          <a:p>
            <a:pPr>
              <a:defRPr/>
            </a:pPr>
            <a:endParaRPr lang="en-US" sz="1200" dirty="0">
              <a:latin typeface="Times New Roman" pitchFamily="-1" charset="0"/>
            </a:endParaRPr>
          </a:p>
        </p:txBody>
      </p:sp>
      <p:sp>
        <p:nvSpPr>
          <p:cNvPr id="22532" name="Title 1"/>
          <p:cNvSpPr>
            <a:spLocks noGrp="1"/>
          </p:cNvSpPr>
          <p:nvPr>
            <p:ph type="title"/>
          </p:nvPr>
        </p:nvSpPr>
        <p:spPr/>
        <p:txBody>
          <a:bodyPr/>
          <a:lstStyle/>
          <a:p>
            <a:r>
              <a:rPr lang="en-GB">
                <a:latin typeface="Arial" charset="0"/>
                <a:ea typeface="ＭＳ Ｐゴシック" charset="0"/>
                <a:cs typeface="ＭＳ Ｐゴシック" charset="0"/>
              </a:rPr>
              <a:t>HTTP GET v POST</a:t>
            </a:r>
          </a:p>
        </p:txBody>
      </p:sp>
      <p:sp>
        <p:nvSpPr>
          <p:cNvPr id="28674" name="Content Placeholder 2"/>
          <p:cNvSpPr>
            <a:spLocks noGrp="1"/>
          </p:cNvSpPr>
          <p:nvPr>
            <p:ph idx="1"/>
          </p:nvPr>
        </p:nvSpPr>
        <p:spPr/>
        <p:txBody>
          <a:bodyPr/>
          <a:lstStyle/>
          <a:p>
            <a:pPr>
              <a:spcBef>
                <a:spcPts val="576"/>
              </a:spcBef>
              <a:spcAft>
                <a:spcPts val="900"/>
              </a:spcAft>
              <a:defRPr/>
            </a:pPr>
            <a:r>
              <a:rPr lang="en-GB" altLang="en-US" sz="2400" b="1" dirty="0" smtClean="0"/>
              <a:t>GET example</a:t>
            </a:r>
            <a:endParaRPr lang="en-GB" altLang="en-US" sz="1800" b="1" dirty="0" smtClean="0">
              <a:solidFill>
                <a:srgbClr val="000090"/>
              </a:solidFill>
              <a:latin typeface="Monaco" charset="0"/>
            </a:endParaRPr>
          </a:p>
          <a:p>
            <a:pPr marL="342900" lvl="1" indent="-342900">
              <a:buClr>
                <a:schemeClr val="tx1"/>
              </a:buClr>
              <a:buSzPct val="105000"/>
              <a:buFontTx/>
              <a:buNone/>
              <a:defRPr/>
            </a:pPr>
            <a:r>
              <a:rPr lang="en-GB" altLang="en-US" sz="1800" dirty="0" smtClean="0">
                <a:solidFill>
                  <a:srgbClr val="000090"/>
                </a:solidFill>
                <a:latin typeface="Monaco" charset="0"/>
              </a:rPr>
              <a:t>	</a:t>
            </a:r>
            <a:r>
              <a:rPr lang="en-GB" altLang="en-US" sz="1800" dirty="0">
                <a:solidFill>
                  <a:srgbClr val="000090"/>
                </a:solidFill>
                <a:latin typeface="Monaco" charset="0"/>
                <a:cs typeface="ＭＳ Ｐゴシック" pitchFamily="-1" charset="-128"/>
              </a:rPr>
              <a:t>GET /path/</a:t>
            </a:r>
            <a:r>
              <a:rPr lang="en-GB" altLang="en-US" sz="1800" dirty="0" err="1" smtClean="0">
                <a:solidFill>
                  <a:srgbClr val="000090"/>
                </a:solidFill>
                <a:latin typeface="Monaco" charset="0"/>
                <a:cs typeface="ＭＳ Ｐゴシック" pitchFamily="-1" charset="-128"/>
              </a:rPr>
              <a:t>login?</a:t>
            </a:r>
            <a:r>
              <a:rPr lang="en-GB" altLang="en-US" sz="1800" dirty="0" err="1">
                <a:solidFill>
                  <a:srgbClr val="000090"/>
                </a:solidFill>
                <a:latin typeface="Monaco" charset="0"/>
                <a:cs typeface="ＭＳ Ｐゴシック" pitchFamily="-1" charset="-128"/>
              </a:rPr>
              <a:t>username</a:t>
            </a:r>
            <a:r>
              <a:rPr lang="en-GB" altLang="en-US" sz="1800" dirty="0">
                <a:solidFill>
                  <a:srgbClr val="000090"/>
                </a:solidFill>
                <a:latin typeface="Monaco" charset="0"/>
                <a:cs typeface="ＭＳ Ｐゴシック" pitchFamily="-1" charset="-128"/>
              </a:rPr>
              <a:t>=</a:t>
            </a:r>
            <a:r>
              <a:rPr lang="en-GB" altLang="en-US" sz="1800" dirty="0" err="1">
                <a:solidFill>
                  <a:srgbClr val="000090"/>
                </a:solidFill>
                <a:latin typeface="Monaco" charset="0"/>
                <a:cs typeface="ＭＳ Ｐゴシック" pitchFamily="-1" charset="-128"/>
              </a:rPr>
              <a:t>jbloggs&amp;password</a:t>
            </a:r>
            <a:r>
              <a:rPr lang="en-GB" altLang="en-US" sz="1800" dirty="0">
                <a:solidFill>
                  <a:srgbClr val="000090"/>
                </a:solidFill>
                <a:latin typeface="Monaco" charset="0"/>
                <a:cs typeface="ＭＳ Ｐゴシック" pitchFamily="-1" charset="-128"/>
              </a:rPr>
              <a:t>= </a:t>
            </a:r>
            <a:r>
              <a:rPr lang="en-GB" altLang="en-US" sz="1800" dirty="0" err="1">
                <a:solidFill>
                  <a:srgbClr val="000090"/>
                </a:solidFill>
                <a:latin typeface="Monaco" charset="0"/>
                <a:cs typeface="ＭＳ Ｐゴシック" pitchFamily="-1" charset="-128"/>
              </a:rPr>
              <a:t>topsecret</a:t>
            </a:r>
            <a:r>
              <a:rPr lang="en-GB" altLang="en-US" sz="1800" dirty="0">
                <a:solidFill>
                  <a:srgbClr val="000090"/>
                </a:solidFill>
                <a:latin typeface="Monaco" charset="0"/>
                <a:cs typeface="ＭＳ Ｐゴシック" pitchFamily="-1" charset="-128"/>
              </a:rPr>
              <a:t> HTTP/1.1	</a:t>
            </a:r>
          </a:p>
          <a:p>
            <a:pPr marL="342900" lvl="1" indent="-342900">
              <a:buClr>
                <a:schemeClr val="tx1"/>
              </a:buClr>
              <a:buSzPct val="105000"/>
              <a:buFontTx/>
              <a:buNone/>
              <a:defRPr/>
            </a:pPr>
            <a:r>
              <a:rPr lang="en-GB" altLang="en-US" sz="1800" dirty="0">
                <a:solidFill>
                  <a:srgbClr val="000090"/>
                </a:solidFill>
                <a:latin typeface="Monaco" charset="0"/>
                <a:cs typeface="ＭＳ Ｐゴシック" pitchFamily="-1" charset="-128"/>
              </a:rPr>
              <a:t>	</a:t>
            </a:r>
            <a:r>
              <a:rPr lang="en-GB" altLang="en-US" sz="1800" dirty="0" smtClean="0">
                <a:solidFill>
                  <a:srgbClr val="000090"/>
                </a:solidFill>
                <a:latin typeface="Monaco" charset="0"/>
              </a:rPr>
              <a:t>Host: </a:t>
            </a:r>
            <a:r>
              <a:rPr lang="en-GB" altLang="en-US" sz="1800" dirty="0" err="1" smtClean="0">
                <a:solidFill>
                  <a:srgbClr val="000090"/>
                </a:solidFill>
                <a:latin typeface="Monaco" charset="0"/>
              </a:rPr>
              <a:t>www.site.com</a:t>
            </a:r>
            <a:r>
              <a:rPr lang="en-GB" altLang="en-US" sz="1800" dirty="0" smtClean="0">
                <a:solidFill>
                  <a:srgbClr val="000090"/>
                </a:solidFill>
                <a:latin typeface="Monaco" charset="0"/>
              </a:rPr>
              <a:t>	</a:t>
            </a:r>
          </a:p>
          <a:p>
            <a:pPr>
              <a:buFont typeface="Times New Roman" charset="0"/>
              <a:buNone/>
              <a:defRPr/>
            </a:pPr>
            <a:r>
              <a:rPr lang="en-GB" altLang="en-US" sz="1800" dirty="0" smtClean="0">
                <a:solidFill>
                  <a:srgbClr val="000090"/>
                </a:solidFill>
                <a:latin typeface="Monaco" charset="0"/>
              </a:rPr>
              <a:t>	User-Agent: Mozilla/5.0 ... </a:t>
            </a:r>
            <a:endParaRPr lang="en-GB" altLang="en-US" sz="1800" dirty="0" smtClean="0"/>
          </a:p>
          <a:p>
            <a:pPr lvl="1">
              <a:defRPr/>
            </a:pPr>
            <a:endParaRPr lang="en-GB" altLang="en-US" sz="2000" dirty="0" smtClean="0"/>
          </a:p>
          <a:p>
            <a:pPr>
              <a:spcBef>
                <a:spcPts val="576"/>
              </a:spcBef>
              <a:spcAft>
                <a:spcPts val="900"/>
              </a:spcAft>
              <a:defRPr/>
            </a:pPr>
            <a:r>
              <a:rPr lang="en-GB" altLang="en-US" sz="2400" b="1" dirty="0" smtClean="0"/>
              <a:t>POST example</a:t>
            </a:r>
          </a:p>
          <a:p>
            <a:pPr marL="342900" lvl="1" indent="-342900">
              <a:buClr>
                <a:schemeClr val="tx1"/>
              </a:buClr>
              <a:buSzPct val="105000"/>
              <a:buFontTx/>
              <a:buNone/>
              <a:defRPr/>
            </a:pPr>
            <a:r>
              <a:rPr lang="en-GB" altLang="en-US" sz="1800" dirty="0" smtClean="0">
                <a:solidFill>
                  <a:srgbClr val="000090"/>
                </a:solidFill>
                <a:latin typeface="Monaco" charset="0"/>
                <a:cs typeface="ＭＳ Ｐゴシック" pitchFamily="-1" charset="-128"/>
              </a:rPr>
              <a:t>	</a:t>
            </a:r>
            <a:r>
              <a:rPr lang="en-GB" altLang="en-US" sz="1800" dirty="0" smtClean="0">
                <a:solidFill>
                  <a:srgbClr val="000090"/>
                </a:solidFill>
                <a:latin typeface="Monaco" charset="0"/>
              </a:rPr>
              <a:t>POST /</a:t>
            </a:r>
            <a:r>
              <a:rPr lang="en-GB" altLang="en-US" sz="1800" dirty="0">
                <a:solidFill>
                  <a:srgbClr val="000090"/>
                </a:solidFill>
                <a:latin typeface="Monaco" charset="0"/>
              </a:rPr>
              <a:t>path</a:t>
            </a:r>
            <a:r>
              <a:rPr lang="en-GB" altLang="en-US" sz="1800" dirty="0" smtClean="0">
                <a:solidFill>
                  <a:srgbClr val="000090"/>
                </a:solidFill>
                <a:latin typeface="Monaco" charset="0"/>
              </a:rPr>
              <a:t>/login </a:t>
            </a:r>
            <a:r>
              <a:rPr lang="en-GB" altLang="en-US" sz="1800" dirty="0">
                <a:solidFill>
                  <a:srgbClr val="000090"/>
                </a:solidFill>
                <a:latin typeface="Monaco" charset="0"/>
              </a:rPr>
              <a:t>HTTP/1.1	</a:t>
            </a:r>
          </a:p>
          <a:p>
            <a:pPr>
              <a:buFont typeface="Times New Roman" charset="0"/>
              <a:buNone/>
              <a:defRPr/>
            </a:pPr>
            <a:r>
              <a:rPr lang="en-GB" altLang="en-US" sz="1800" dirty="0">
                <a:solidFill>
                  <a:srgbClr val="000090"/>
                </a:solidFill>
                <a:latin typeface="Monaco" charset="0"/>
              </a:rPr>
              <a:t>	</a:t>
            </a:r>
            <a:r>
              <a:rPr lang="en-GB" altLang="en-US" sz="1800" dirty="0" smtClean="0">
                <a:solidFill>
                  <a:srgbClr val="000090"/>
                </a:solidFill>
                <a:latin typeface="Monaco" charset="0"/>
              </a:rPr>
              <a:t>Host: </a:t>
            </a:r>
            <a:r>
              <a:rPr lang="en-GB" altLang="en-US" sz="1800" dirty="0" err="1" smtClean="0">
                <a:solidFill>
                  <a:srgbClr val="000090"/>
                </a:solidFill>
                <a:latin typeface="Monaco" charset="0"/>
              </a:rPr>
              <a:t>www.site.com</a:t>
            </a:r>
            <a:r>
              <a:rPr lang="en-GB" altLang="en-US" sz="1800" dirty="0" smtClean="0">
                <a:solidFill>
                  <a:srgbClr val="000090"/>
                </a:solidFill>
                <a:latin typeface="Monaco" charset="0"/>
              </a:rPr>
              <a:t>	</a:t>
            </a:r>
          </a:p>
          <a:p>
            <a:pPr marL="342900" lvl="1" indent="-342900">
              <a:buClr>
                <a:schemeClr val="tx1"/>
              </a:buClr>
              <a:buSzPct val="105000"/>
              <a:buFontTx/>
              <a:buNone/>
              <a:defRPr/>
            </a:pPr>
            <a:r>
              <a:rPr lang="en-GB" altLang="en-US" sz="1800" dirty="0" smtClean="0">
                <a:solidFill>
                  <a:srgbClr val="000090"/>
                </a:solidFill>
                <a:latin typeface="Monaco" charset="0"/>
                <a:cs typeface="ＭＳ Ｐゴシック" pitchFamily="-1" charset="-128"/>
              </a:rPr>
              <a:t>	User-Agent: Mozilla/5.0 ...</a:t>
            </a:r>
          </a:p>
          <a:p>
            <a:pPr marL="342900" lvl="1" indent="-342900">
              <a:buClr>
                <a:schemeClr val="tx1"/>
              </a:buClr>
              <a:buSzPct val="105000"/>
              <a:buFontTx/>
              <a:buNone/>
              <a:defRPr/>
            </a:pPr>
            <a:endParaRPr lang="en-GB" altLang="en-US" sz="1800" dirty="0" smtClean="0">
              <a:solidFill>
                <a:srgbClr val="000090"/>
              </a:solidFill>
              <a:latin typeface="Monaco" charset="0"/>
              <a:cs typeface="ＭＳ Ｐゴシック" pitchFamily="-1" charset="-128"/>
            </a:endParaRPr>
          </a:p>
          <a:p>
            <a:pPr>
              <a:buFont typeface="Times New Roman" charset="0"/>
              <a:buNone/>
              <a:defRPr/>
            </a:pPr>
            <a:r>
              <a:rPr lang="en-GB" altLang="en-US" sz="1800" dirty="0" smtClean="0">
                <a:solidFill>
                  <a:srgbClr val="000090"/>
                </a:solidFill>
                <a:latin typeface="Monaco" charset="0"/>
              </a:rPr>
              <a:t>	username=</a:t>
            </a:r>
            <a:r>
              <a:rPr lang="en-GB" altLang="en-US" sz="1800" dirty="0" err="1" smtClean="0">
                <a:solidFill>
                  <a:srgbClr val="000090"/>
                </a:solidFill>
                <a:latin typeface="Monaco" charset="0"/>
              </a:rPr>
              <a:t>jbloggs&amp;password</a:t>
            </a:r>
            <a:r>
              <a:rPr lang="en-GB" altLang="en-US" sz="1800" dirty="0" smtClean="0">
                <a:solidFill>
                  <a:srgbClr val="000090"/>
                </a:solidFill>
                <a:latin typeface="Monaco" charset="0"/>
              </a:rPr>
              <a:t>=</a:t>
            </a:r>
            <a:r>
              <a:rPr lang="en-GB" altLang="en-US" sz="1800" dirty="0" err="1" smtClean="0">
                <a:solidFill>
                  <a:srgbClr val="000090"/>
                </a:solidFill>
                <a:latin typeface="Monaco" charset="0"/>
              </a:rPr>
              <a:t>topsecret</a:t>
            </a:r>
            <a:r>
              <a:rPr lang="en-GB" altLang="en-US" sz="1800" dirty="0" smtClean="0">
                <a:solidFill>
                  <a:srgbClr val="000090"/>
                </a:solidFill>
                <a:latin typeface="Monaco" charset="0"/>
              </a:rPr>
              <a:t>  </a:t>
            </a:r>
          </a:p>
          <a:p>
            <a:pPr>
              <a:buFont typeface="Times New Roman" charset="0"/>
              <a:buNone/>
              <a:defRPr/>
            </a:pPr>
            <a:endParaRPr lang="en-GB" altLang="en-US" sz="1800" dirty="0" smtClean="0">
              <a:solidFill>
                <a:srgbClr val="000090"/>
              </a:solidFill>
              <a:latin typeface="Monaco" charset="0"/>
            </a:endParaRPr>
          </a:p>
          <a:p>
            <a:pPr>
              <a:buFont typeface="Times New Roman" charset="0"/>
              <a:buNone/>
              <a:defRPr/>
            </a:pPr>
            <a:r>
              <a:rPr lang="en-GB" altLang="en-US" sz="1800" dirty="0" smtClean="0">
                <a:solidFill>
                  <a:srgbClr val="000090"/>
                </a:solidFill>
                <a:latin typeface="Monaco" charset="0"/>
              </a:rPr>
              <a:t> </a:t>
            </a:r>
          </a:p>
          <a:p>
            <a:pPr>
              <a:defRPr/>
            </a:pPr>
            <a:endParaRPr lang="en-GB" altLang="en-US" dirty="0"/>
          </a:p>
        </p:txBody>
      </p:sp>
      <p:sp>
        <p:nvSpPr>
          <p:cNvPr id="225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charset="0"/>
                <a:ea typeface="ヒラギノ角ゴ Pro W3" charset="0"/>
                <a:cs typeface="ヒラギノ角ゴ Pro W3" charset="0"/>
              </a:defRPr>
            </a:lvl1pPr>
            <a:lvl2pPr marL="742950" indent="-285750">
              <a:defRPr sz="1600" b="1">
                <a:solidFill>
                  <a:schemeClr val="tx1"/>
                </a:solidFill>
                <a:latin typeface="Times New Roman" charset="0"/>
                <a:ea typeface="ヒラギノ角ゴ Pro W3" charset="0"/>
                <a:cs typeface="ヒラギノ角ゴ Pro W3" charset="0"/>
              </a:defRPr>
            </a:lvl2pPr>
            <a:lvl3pPr marL="1143000" indent="-228600">
              <a:defRPr sz="1600" b="1">
                <a:solidFill>
                  <a:schemeClr val="tx1"/>
                </a:solidFill>
                <a:latin typeface="Times New Roman" charset="0"/>
                <a:ea typeface="ヒラギノ角ゴ Pro W3" charset="0"/>
                <a:cs typeface="ヒラギノ角ゴ Pro W3" charset="0"/>
              </a:defRPr>
            </a:lvl3pPr>
            <a:lvl4pPr marL="1600200" indent="-228600">
              <a:defRPr sz="1600" b="1">
                <a:solidFill>
                  <a:schemeClr val="tx1"/>
                </a:solidFill>
                <a:latin typeface="Times New Roman" charset="0"/>
                <a:ea typeface="ヒラギノ角ゴ Pro W3" charset="0"/>
                <a:cs typeface="ヒラギノ角ゴ Pro W3" charset="0"/>
              </a:defRPr>
            </a:lvl4pPr>
            <a:lvl5pPr marL="2057400" indent="-228600">
              <a:defRPr sz="1600" b="1">
                <a:solidFill>
                  <a:schemeClr val="tx1"/>
                </a:solidFill>
                <a:latin typeface="Times New Roman" charset="0"/>
                <a:ea typeface="ヒラギノ角ゴ Pro W3" charset="0"/>
                <a:cs typeface="ヒラギノ角ゴ Pro W3" charset="0"/>
              </a:defRPr>
            </a:lvl5pPr>
            <a:lvl6pPr marL="25146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6pPr>
            <a:lvl7pPr marL="29718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7pPr>
            <a:lvl8pPr marL="34290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8pPr>
            <a:lvl9pPr marL="38862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9pPr>
          </a:lstStyle>
          <a:p>
            <a:fld id="{E5D332B3-5546-6B41-9407-E98862F8E42D}" type="slidenum">
              <a:rPr lang="en-US" sz="1200" b="0">
                <a:latin typeface="Arial" charset="0"/>
                <a:ea typeface="ＭＳ Ｐゴシック" charset="0"/>
                <a:cs typeface="ＭＳ Ｐゴシック" charset="0"/>
              </a:rPr>
              <a:pPr/>
              <a:t>26</a:t>
            </a:fld>
            <a:endParaRPr lang="en-US" sz="1200" b="0">
              <a:latin typeface="Arial" charset="0"/>
              <a:ea typeface="ＭＳ Ｐゴシック" charset="0"/>
              <a:cs typeface="ＭＳ Ｐゴシック" charset="0"/>
            </a:endParaRPr>
          </a:p>
        </p:txBody>
      </p:sp>
      <p:sp>
        <p:nvSpPr>
          <p:cNvPr id="22535" name="TextBox 3"/>
          <p:cNvSpPr txBox="1">
            <a:spLocks noChangeArrowheads="1"/>
          </p:cNvSpPr>
          <p:nvPr/>
        </p:nvSpPr>
        <p:spPr bwMode="auto">
          <a:xfrm>
            <a:off x="7747000" y="4165600"/>
            <a:ext cx="9779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1600" b="1">
                <a:solidFill>
                  <a:schemeClr val="tx1"/>
                </a:solidFill>
                <a:latin typeface="Times New Roman" charset="0"/>
                <a:ea typeface="ヒラギノ角ゴ Pro W3" charset="0"/>
                <a:cs typeface="ヒラギノ角ゴ Pro W3" charset="0"/>
              </a:defRPr>
            </a:lvl1pPr>
            <a:lvl2pPr marL="742950" indent="-285750">
              <a:defRPr sz="1600" b="1">
                <a:solidFill>
                  <a:schemeClr val="tx1"/>
                </a:solidFill>
                <a:latin typeface="Times New Roman" charset="0"/>
                <a:ea typeface="ヒラギノ角ゴ Pro W3" charset="0"/>
                <a:cs typeface="ヒラギノ角ゴ Pro W3" charset="0"/>
              </a:defRPr>
            </a:lvl2pPr>
            <a:lvl3pPr marL="1143000" indent="-228600">
              <a:defRPr sz="1600" b="1">
                <a:solidFill>
                  <a:schemeClr val="tx1"/>
                </a:solidFill>
                <a:latin typeface="Times New Roman" charset="0"/>
                <a:ea typeface="ヒラギノ角ゴ Pro W3" charset="0"/>
                <a:cs typeface="ヒラギノ角ゴ Pro W3" charset="0"/>
              </a:defRPr>
            </a:lvl3pPr>
            <a:lvl4pPr marL="1600200" indent="-228600">
              <a:defRPr sz="1600" b="1">
                <a:solidFill>
                  <a:schemeClr val="tx1"/>
                </a:solidFill>
                <a:latin typeface="Times New Roman" charset="0"/>
                <a:ea typeface="ヒラギノ角ゴ Pro W3" charset="0"/>
                <a:cs typeface="ヒラギノ角ゴ Pro W3" charset="0"/>
              </a:defRPr>
            </a:lvl4pPr>
            <a:lvl5pPr marL="2057400" indent="-228600">
              <a:defRPr sz="1600" b="1">
                <a:solidFill>
                  <a:schemeClr val="tx1"/>
                </a:solidFill>
                <a:latin typeface="Times New Roman" charset="0"/>
                <a:ea typeface="ヒラギノ角ゴ Pro W3" charset="0"/>
                <a:cs typeface="ヒラギノ角ゴ Pro W3" charset="0"/>
              </a:defRPr>
            </a:lvl5pPr>
            <a:lvl6pPr marL="25146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6pPr>
            <a:lvl7pPr marL="29718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7pPr>
            <a:lvl8pPr marL="34290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8pPr>
            <a:lvl9pPr marL="38862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9pPr>
          </a:lstStyle>
          <a:p>
            <a:r>
              <a:rPr lang="en-US" b="0">
                <a:latin typeface="Verdana" charset="0"/>
                <a:cs typeface="Verdana" charset="0"/>
              </a:rPr>
              <a:t>Header</a:t>
            </a:r>
          </a:p>
        </p:txBody>
      </p:sp>
      <p:sp>
        <p:nvSpPr>
          <p:cNvPr id="22536" name="TextBox 9"/>
          <p:cNvSpPr txBox="1">
            <a:spLocks noChangeArrowheads="1"/>
          </p:cNvSpPr>
          <p:nvPr/>
        </p:nvSpPr>
        <p:spPr bwMode="auto">
          <a:xfrm>
            <a:off x="7810500" y="53467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charset="0"/>
                <a:ea typeface="ヒラギノ角ゴ Pro W3" charset="0"/>
                <a:cs typeface="ヒラギノ角ゴ Pro W3" charset="0"/>
              </a:defRPr>
            </a:lvl1pPr>
            <a:lvl2pPr marL="742950" indent="-285750">
              <a:defRPr sz="1600" b="1">
                <a:solidFill>
                  <a:schemeClr val="tx1"/>
                </a:solidFill>
                <a:latin typeface="Times New Roman" charset="0"/>
                <a:ea typeface="ヒラギノ角ゴ Pro W3" charset="0"/>
                <a:cs typeface="ヒラギノ角ゴ Pro W3" charset="0"/>
              </a:defRPr>
            </a:lvl2pPr>
            <a:lvl3pPr marL="1143000" indent="-228600">
              <a:defRPr sz="1600" b="1">
                <a:solidFill>
                  <a:schemeClr val="tx1"/>
                </a:solidFill>
                <a:latin typeface="Times New Roman" charset="0"/>
                <a:ea typeface="ヒラギノ角ゴ Pro W3" charset="0"/>
                <a:cs typeface="ヒラギノ角ゴ Pro W3" charset="0"/>
              </a:defRPr>
            </a:lvl3pPr>
            <a:lvl4pPr marL="1600200" indent="-228600">
              <a:defRPr sz="1600" b="1">
                <a:solidFill>
                  <a:schemeClr val="tx1"/>
                </a:solidFill>
                <a:latin typeface="Times New Roman" charset="0"/>
                <a:ea typeface="ヒラギノ角ゴ Pro W3" charset="0"/>
                <a:cs typeface="ヒラギノ角ゴ Pro W3" charset="0"/>
              </a:defRPr>
            </a:lvl4pPr>
            <a:lvl5pPr marL="2057400" indent="-228600">
              <a:defRPr sz="1600" b="1">
                <a:solidFill>
                  <a:schemeClr val="tx1"/>
                </a:solidFill>
                <a:latin typeface="Times New Roman" charset="0"/>
                <a:ea typeface="ヒラギノ角ゴ Pro W3" charset="0"/>
                <a:cs typeface="ヒラギノ角ゴ Pro W3" charset="0"/>
              </a:defRPr>
            </a:lvl5pPr>
            <a:lvl6pPr marL="25146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6pPr>
            <a:lvl7pPr marL="29718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7pPr>
            <a:lvl8pPr marL="34290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8pPr>
            <a:lvl9pPr marL="38862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9pPr>
          </a:lstStyle>
          <a:p>
            <a:r>
              <a:rPr lang="en-US" b="0">
                <a:latin typeface="Verdana" charset="0"/>
                <a:cs typeface="Verdana" charset="0"/>
              </a:rPr>
              <a:t>Body</a:t>
            </a:r>
          </a:p>
        </p:txBody>
      </p:sp>
    </p:spTree>
    <p:extLst>
      <p:ext uri="{BB962C8B-B14F-4D97-AF65-F5344CB8AC3E}">
        <p14:creationId xmlns:p14="http://schemas.microsoft.com/office/powerpoint/2010/main" val="19890752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charset="0"/>
                <a:ea typeface="ヒラギノ角ゴ Pro W3" charset="0"/>
                <a:cs typeface="ヒラギノ角ゴ Pro W3" charset="0"/>
              </a:defRPr>
            </a:lvl1pPr>
            <a:lvl2pPr marL="742950" indent="-285750">
              <a:defRPr sz="1600" b="1">
                <a:solidFill>
                  <a:schemeClr val="tx1"/>
                </a:solidFill>
                <a:latin typeface="Times New Roman" charset="0"/>
                <a:ea typeface="ヒラギノ角ゴ Pro W3" charset="0"/>
                <a:cs typeface="ヒラギノ角ゴ Pro W3" charset="0"/>
              </a:defRPr>
            </a:lvl2pPr>
            <a:lvl3pPr marL="1143000" indent="-228600">
              <a:defRPr sz="1600" b="1">
                <a:solidFill>
                  <a:schemeClr val="tx1"/>
                </a:solidFill>
                <a:latin typeface="Times New Roman" charset="0"/>
                <a:ea typeface="ヒラギノ角ゴ Pro W3" charset="0"/>
                <a:cs typeface="ヒラギノ角ゴ Pro W3" charset="0"/>
              </a:defRPr>
            </a:lvl3pPr>
            <a:lvl4pPr marL="1600200" indent="-228600">
              <a:defRPr sz="1600" b="1">
                <a:solidFill>
                  <a:schemeClr val="tx1"/>
                </a:solidFill>
                <a:latin typeface="Times New Roman" charset="0"/>
                <a:ea typeface="ヒラギノ角ゴ Pro W3" charset="0"/>
                <a:cs typeface="ヒラギノ角ゴ Pro W3" charset="0"/>
              </a:defRPr>
            </a:lvl4pPr>
            <a:lvl5pPr marL="2057400" indent="-228600">
              <a:defRPr sz="1600" b="1">
                <a:solidFill>
                  <a:schemeClr val="tx1"/>
                </a:solidFill>
                <a:latin typeface="Times New Roman" charset="0"/>
                <a:ea typeface="ヒラギノ角ゴ Pro W3" charset="0"/>
                <a:cs typeface="ヒラギノ角ゴ Pro W3" charset="0"/>
              </a:defRPr>
            </a:lvl5pPr>
            <a:lvl6pPr marL="25146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6pPr>
            <a:lvl7pPr marL="29718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7pPr>
            <a:lvl8pPr marL="34290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8pPr>
            <a:lvl9pPr marL="3886200" indent="-228600" eaLnBrk="0" fontAlgn="base" hangingPunct="0">
              <a:spcBef>
                <a:spcPct val="0"/>
              </a:spcBef>
              <a:spcAft>
                <a:spcPct val="0"/>
              </a:spcAft>
              <a:defRPr sz="1600" b="1">
                <a:solidFill>
                  <a:schemeClr val="tx1"/>
                </a:solidFill>
                <a:latin typeface="Times New Roman" charset="0"/>
                <a:ea typeface="ヒラギノ角ゴ Pro W3" charset="0"/>
                <a:cs typeface="ヒラギノ角ゴ Pro W3" charset="0"/>
              </a:defRPr>
            </a:lvl9pPr>
          </a:lstStyle>
          <a:p>
            <a:fld id="{FE8A6AFD-FA09-C240-88ED-6CF51F4293EC}" type="slidenum">
              <a:rPr lang="en-US" sz="1200" b="0">
                <a:latin typeface="Arial" charset="0"/>
              </a:rPr>
              <a:pPr/>
              <a:t>3</a:t>
            </a:fld>
            <a:endParaRPr lang="en-US" sz="1200" b="0">
              <a:latin typeface="Arial" charset="0"/>
            </a:endParaRPr>
          </a:p>
        </p:txBody>
      </p:sp>
      <p:sp>
        <p:nvSpPr>
          <p:cNvPr id="105474" name="Rectangle 2"/>
          <p:cNvSpPr>
            <a:spLocks noGrp="1" noChangeArrowheads="1"/>
          </p:cNvSpPr>
          <p:nvPr>
            <p:ph type="title"/>
          </p:nvPr>
        </p:nvSpPr>
        <p:spPr/>
        <p:txBody>
          <a:bodyPr/>
          <a:lstStyle/>
          <a:p>
            <a:r>
              <a:rPr lang="en-GB">
                <a:latin typeface="Arial" charset="0"/>
                <a:ea typeface="ＭＳ Ｐゴシック" charset="0"/>
                <a:cs typeface="ＭＳ Ｐゴシック" charset="0"/>
              </a:rPr>
              <a:t>Tracking vulnerabilities</a:t>
            </a:r>
            <a:endParaRPr lang="en-US">
              <a:latin typeface="Arial" charset="0"/>
              <a:ea typeface="ＭＳ Ｐゴシック" charset="0"/>
              <a:cs typeface="ＭＳ Ｐゴシック" charset="0"/>
            </a:endParaRPr>
          </a:p>
        </p:txBody>
      </p:sp>
      <p:sp>
        <p:nvSpPr>
          <p:cNvPr id="105475" name="Rectangle 3"/>
          <p:cNvSpPr>
            <a:spLocks noGrp="1" noChangeArrowheads="1"/>
          </p:cNvSpPr>
          <p:nvPr>
            <p:ph type="body" idx="1"/>
          </p:nvPr>
        </p:nvSpPr>
        <p:spPr/>
        <p:txBody>
          <a:bodyPr/>
          <a:lstStyle/>
          <a:p>
            <a:r>
              <a:rPr lang="en-IE" sz="2400">
                <a:latin typeface="Arial" charset="0"/>
                <a:ea typeface="ＭＳ Ｐゴシック" charset="0"/>
                <a:cs typeface="ＭＳ Ｐゴシック" charset="0"/>
              </a:rPr>
              <a:t>Repositories</a:t>
            </a:r>
          </a:p>
          <a:p>
            <a:pPr lvl="1"/>
            <a:r>
              <a:rPr lang="en-US" sz="2000">
                <a:latin typeface="Arial" charset="0"/>
                <a:ea typeface="ＭＳ Ｐゴシック" charset="0"/>
                <a:cs typeface="Arial" charset="0"/>
              </a:rPr>
              <a:t>CVE: Common Vulnerabilities and Exposures</a:t>
            </a:r>
          </a:p>
          <a:p>
            <a:pPr lvl="2"/>
            <a:r>
              <a:rPr lang="en-US" sz="1600">
                <a:latin typeface="Arial" charset="0"/>
                <a:ea typeface="ヒラギノ角ゴ Pro W3" charset="0"/>
                <a:cs typeface="Arial" charset="0"/>
              </a:rPr>
              <a:t>Unique ID assigned to each vulnerability identified, e.g. </a:t>
            </a:r>
            <a:r>
              <a:rPr lang="mr-IN" sz="1600">
                <a:latin typeface="Arial" charset="0"/>
                <a:ea typeface="ヒラギノ角ゴ Pro W3" charset="0"/>
                <a:cs typeface="Arial" charset="0"/>
              </a:rPr>
              <a:t>CVE-2017-7269</a:t>
            </a:r>
            <a:endParaRPr lang="ga-IE" sz="1600">
              <a:latin typeface="Arial" charset="0"/>
              <a:ea typeface="ヒラギノ角ゴ Pro W3" charset="0"/>
              <a:cs typeface="Arial" charset="0"/>
            </a:endParaRPr>
          </a:p>
          <a:p>
            <a:pPr lvl="2"/>
            <a:r>
              <a:rPr lang="ga-IE" sz="1600">
                <a:latin typeface="Arial" charset="0"/>
                <a:ea typeface="ヒラギノ角ゴ Pro W3" charset="0"/>
                <a:cs typeface="Arial" charset="0"/>
              </a:rPr>
              <a:t>https://</a:t>
            </a:r>
            <a:r>
              <a:rPr lang="en-US" sz="1600">
                <a:latin typeface="Arial" charset="0"/>
                <a:ea typeface="ヒラギノ角ゴ Pro W3" charset="0"/>
                <a:cs typeface="Arial" charset="0"/>
              </a:rPr>
              <a:t>cve.mitre.org/</a:t>
            </a:r>
          </a:p>
          <a:p>
            <a:pPr lvl="1"/>
            <a:r>
              <a:rPr lang="en-US" sz="2000">
                <a:latin typeface="Arial" charset="0"/>
                <a:ea typeface="ＭＳ Ｐゴシック" charset="0"/>
                <a:cs typeface="Arial" charset="0"/>
              </a:rPr>
              <a:t>CWE: Common Weakness Enumeration (cwe.mitre.org)</a:t>
            </a:r>
          </a:p>
          <a:p>
            <a:pPr lvl="1"/>
            <a:r>
              <a:rPr lang="en-US" sz="2000">
                <a:latin typeface="Arial" charset="0"/>
                <a:ea typeface="ＭＳ Ｐゴシック" charset="0"/>
                <a:cs typeface="Arial" charset="0"/>
              </a:rPr>
              <a:t>CVSS: Common Vulnerability Scoring System</a:t>
            </a:r>
          </a:p>
          <a:p>
            <a:pPr lvl="2"/>
            <a:r>
              <a:rPr lang="en-US" sz="1600">
                <a:latin typeface="Arial" charset="0"/>
                <a:ea typeface="ヒラギノ角ゴ Pro W3" charset="0"/>
                <a:cs typeface="Arial" charset="0"/>
              </a:rPr>
              <a:t>For assessing severity of a problem</a:t>
            </a:r>
          </a:p>
          <a:p>
            <a:pPr lvl="1"/>
            <a:r>
              <a:rPr lang="en-US" sz="2000">
                <a:latin typeface="Arial" charset="0"/>
                <a:ea typeface="ＭＳ Ｐゴシック" charset="0"/>
                <a:cs typeface="Arial" charset="0"/>
              </a:rPr>
              <a:t>National Vulnerability Database (NVD)</a:t>
            </a:r>
          </a:p>
          <a:p>
            <a:pPr lvl="1"/>
            <a:r>
              <a:rPr lang="en-US" sz="2000">
                <a:latin typeface="Arial" charset="0"/>
                <a:ea typeface="ＭＳ Ｐゴシック" charset="0"/>
                <a:cs typeface="Arial" charset="0"/>
              </a:rPr>
              <a:t>SecurityFocus</a:t>
            </a:r>
          </a:p>
          <a:p>
            <a:pPr lvl="1"/>
            <a:r>
              <a:rPr lang="en-US" sz="2000">
                <a:latin typeface="Arial" charset="0"/>
                <a:ea typeface="ＭＳ Ｐゴシック" charset="0"/>
                <a:cs typeface="Arial" charset="0"/>
              </a:rPr>
              <a:t>SANS Internet Storm Center</a:t>
            </a:r>
          </a:p>
          <a:p>
            <a:pPr lvl="1"/>
            <a:r>
              <a:rPr lang="en-US" sz="2000">
                <a:latin typeface="Arial" charset="0"/>
                <a:ea typeface="ＭＳ Ｐゴシック" charset="0"/>
                <a:cs typeface="Arial" charset="0"/>
              </a:rPr>
              <a:t>CERT (Computer Emergency Response Team)</a:t>
            </a:r>
          </a:p>
          <a:p>
            <a:pPr lvl="1"/>
            <a:r>
              <a:rPr lang="en-US" sz="2000">
                <a:latin typeface="Arial" charset="0"/>
                <a:ea typeface="ＭＳ Ｐゴシック" charset="0"/>
                <a:cs typeface="Arial" charset="0"/>
              </a:rPr>
              <a:t>Anti-malware vendors (Symantec, Kaspersky, AVG, etc)</a:t>
            </a:r>
          </a:p>
          <a:p>
            <a:pPr lvl="1"/>
            <a:endParaRPr lang="en-US" sz="2000">
              <a:latin typeface="Arial" charset="0"/>
              <a:ea typeface="ＭＳ Ｐゴシック" charset="0"/>
              <a:cs typeface="Arial" charset="0"/>
            </a:endParaRPr>
          </a:p>
          <a:p>
            <a:pPr lvl="1"/>
            <a:endParaRPr lang="en-US" sz="2000">
              <a:latin typeface="Arial" charset="0"/>
              <a:ea typeface="ＭＳ Ｐゴシック" charset="0"/>
              <a:cs typeface="Arial" charset="0"/>
            </a:endParaRPr>
          </a:p>
          <a:p>
            <a:pPr lvl="1"/>
            <a:endParaRPr lang="en-US" sz="2000">
              <a:latin typeface="Arial" charset="0"/>
              <a:ea typeface="ＭＳ Ｐゴシック" charset="0"/>
              <a:cs typeface="Arial" charset="0"/>
            </a:endParaRPr>
          </a:p>
          <a:p>
            <a:pPr lvl="1"/>
            <a:endParaRPr lang="en-US" sz="2000">
              <a:latin typeface="Arial" charset="0"/>
              <a:ea typeface="ＭＳ Ｐゴシック" charset="0"/>
              <a:cs typeface="Arial" charset="0"/>
            </a:endParaRPr>
          </a:p>
          <a:p>
            <a:pPr lvl="1"/>
            <a:endParaRPr lang="en-US" sz="2000">
              <a:latin typeface="Arial" charset="0"/>
              <a:ea typeface="ＭＳ Ｐゴシック" charset="0"/>
              <a:cs typeface="Arial" charset="0"/>
            </a:endParaRPr>
          </a:p>
        </p:txBody>
      </p:sp>
    </p:spTree>
    <p:extLst>
      <p:ext uri="{BB962C8B-B14F-4D97-AF65-F5344CB8AC3E}">
        <p14:creationId xmlns:p14="http://schemas.microsoft.com/office/powerpoint/2010/main" val="7635958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85800" y="6413500"/>
            <a:ext cx="1905000" cy="292100"/>
          </a:xfrm>
        </p:spPr>
        <p:txBody>
          <a:bodyPr/>
          <a:lstStyle>
            <a:lvl1pPr>
              <a:defRPr sz="1200" b="1">
                <a:solidFill>
                  <a:schemeClr val="tx1"/>
                </a:solidFill>
                <a:latin typeface="Times New Roman" charset="0"/>
                <a:ea typeface="ＭＳ Ｐゴシック" charset="-128"/>
              </a:defRPr>
            </a:lvl1pPr>
            <a:lvl2pPr marL="37931725" indent="-37474525">
              <a:defRPr sz="1200" b="1">
                <a:solidFill>
                  <a:schemeClr val="tx1"/>
                </a:solidFill>
                <a:latin typeface="Times New Roman" charset="0"/>
                <a:ea typeface="ＭＳ Ｐゴシック" charset="-128"/>
              </a:defRPr>
            </a:lvl2pPr>
            <a:lvl3pPr>
              <a:defRPr sz="1200" b="1">
                <a:solidFill>
                  <a:schemeClr val="tx1"/>
                </a:solidFill>
                <a:latin typeface="Times New Roman" charset="0"/>
                <a:ea typeface="ＭＳ Ｐゴシック" charset="-128"/>
              </a:defRPr>
            </a:lvl3pPr>
            <a:lvl4pPr>
              <a:defRPr sz="1200" b="1">
                <a:solidFill>
                  <a:schemeClr val="tx1"/>
                </a:solidFill>
                <a:latin typeface="Times New Roman" charset="0"/>
                <a:ea typeface="ＭＳ Ｐゴシック" charset="-128"/>
              </a:defRPr>
            </a:lvl4pPr>
            <a:lvl5pPr>
              <a:defRPr sz="1200" b="1">
                <a:solidFill>
                  <a:schemeClr val="tx1"/>
                </a:solidFill>
                <a:latin typeface="Times New Roman" charset="0"/>
                <a:ea typeface="ＭＳ Ｐゴシック" charset="-128"/>
              </a:defRPr>
            </a:lvl5pPr>
            <a:lvl6pPr marL="457200" eaLnBrk="0" fontAlgn="base" hangingPunct="0">
              <a:spcBef>
                <a:spcPct val="0"/>
              </a:spcBef>
              <a:spcAft>
                <a:spcPct val="0"/>
              </a:spcAft>
              <a:defRPr sz="1200" b="1">
                <a:solidFill>
                  <a:schemeClr val="tx1"/>
                </a:solidFill>
                <a:latin typeface="Times New Roman" charset="0"/>
                <a:ea typeface="ＭＳ Ｐゴシック" charset="-128"/>
              </a:defRPr>
            </a:lvl6pPr>
            <a:lvl7pPr marL="914400" eaLnBrk="0" fontAlgn="base" hangingPunct="0">
              <a:spcBef>
                <a:spcPct val="0"/>
              </a:spcBef>
              <a:spcAft>
                <a:spcPct val="0"/>
              </a:spcAft>
              <a:defRPr sz="1200" b="1">
                <a:solidFill>
                  <a:schemeClr val="tx1"/>
                </a:solidFill>
                <a:latin typeface="Times New Roman" charset="0"/>
                <a:ea typeface="ＭＳ Ｐゴシック" charset="-128"/>
              </a:defRPr>
            </a:lvl7pPr>
            <a:lvl8pPr marL="1371600" eaLnBrk="0" fontAlgn="base" hangingPunct="0">
              <a:spcBef>
                <a:spcPct val="0"/>
              </a:spcBef>
              <a:spcAft>
                <a:spcPct val="0"/>
              </a:spcAft>
              <a:defRPr sz="1200" b="1">
                <a:solidFill>
                  <a:schemeClr val="tx1"/>
                </a:solidFill>
                <a:latin typeface="Times New Roman" charset="0"/>
                <a:ea typeface="ＭＳ Ｐゴシック" charset="-128"/>
              </a:defRPr>
            </a:lvl8pPr>
            <a:lvl9pPr marL="1828800" eaLnBrk="0" fontAlgn="base" hangingPunct="0">
              <a:spcBef>
                <a:spcPct val="0"/>
              </a:spcBef>
              <a:spcAft>
                <a:spcPct val="0"/>
              </a:spcAft>
              <a:defRPr sz="1200" b="1">
                <a:solidFill>
                  <a:schemeClr val="tx1"/>
                </a:solidFill>
                <a:latin typeface="Times New Roman" charset="0"/>
                <a:ea typeface="ＭＳ Ｐゴシック" charset="-128"/>
              </a:defRPr>
            </a:lvl9pPr>
          </a:lstStyle>
          <a:p>
            <a:pPr algn="l"/>
            <a:fld id="{962E0D0B-DA9A-E64F-8BBA-BFEC24E69534}" type="slidenum">
              <a:rPr lang="en-US" altLang="en-US" sz="1000" b="0" i="1">
                <a:latin typeface="Arial" charset="0"/>
              </a:rPr>
              <a:pPr algn="l"/>
              <a:t>4</a:t>
            </a:fld>
            <a:endParaRPr lang="en-US" altLang="en-US" sz="1000" b="0" i="1">
              <a:latin typeface="Arial" charset="0"/>
            </a:endParaRPr>
          </a:p>
        </p:txBody>
      </p:sp>
      <p:sp>
        <p:nvSpPr>
          <p:cNvPr id="44035" name="Rectangle 3"/>
          <p:cNvSpPr>
            <a:spLocks noGrp="1" noChangeArrowheads="1"/>
          </p:cNvSpPr>
          <p:nvPr>
            <p:ph type="body" idx="1"/>
          </p:nvPr>
        </p:nvSpPr>
        <p:spPr/>
        <p:txBody>
          <a:bodyPr/>
          <a:lstStyle/>
          <a:p>
            <a:pPr marL="228600" indent="-228600"/>
            <a:r>
              <a:rPr lang="en-US" altLang="en-US" dirty="0"/>
              <a:t>Find flaws in the code early</a:t>
            </a:r>
          </a:p>
          <a:p>
            <a:pPr marL="228600" indent="-228600"/>
            <a:r>
              <a:rPr lang="en-US" altLang="en-US" dirty="0"/>
              <a:t>Many different techniques</a:t>
            </a:r>
          </a:p>
          <a:p>
            <a:pPr marL="514350" lvl="1" indent="-168275"/>
            <a:r>
              <a:rPr lang="en-US" altLang="en-US" dirty="0" smtClean="0"/>
              <a:t> Static </a:t>
            </a:r>
            <a:r>
              <a:rPr lang="en-US" altLang="en-US" dirty="0"/>
              <a:t>(against source or compiled code)</a:t>
            </a:r>
          </a:p>
          <a:p>
            <a:pPr marL="860425" lvl="2" indent="-177800"/>
            <a:r>
              <a:rPr lang="en-US" altLang="en-US" dirty="0"/>
              <a:t>Security focused static analysis tools</a:t>
            </a:r>
          </a:p>
          <a:p>
            <a:pPr marL="860425" lvl="2" indent="-177800"/>
            <a:r>
              <a:rPr lang="en-US" altLang="en-US" dirty="0"/>
              <a:t>Peer review process</a:t>
            </a:r>
          </a:p>
          <a:p>
            <a:pPr marL="860425" lvl="2" indent="-177800"/>
            <a:r>
              <a:rPr lang="en-US" altLang="en-US" dirty="0"/>
              <a:t>Formal security code review</a:t>
            </a:r>
          </a:p>
          <a:p>
            <a:pPr marL="514350" lvl="1" indent="-168275"/>
            <a:r>
              <a:rPr lang="en-US" altLang="en-US" dirty="0" smtClean="0"/>
              <a:t> Dynamic </a:t>
            </a:r>
            <a:r>
              <a:rPr lang="en-US" altLang="en-US" dirty="0"/>
              <a:t>(against running code)</a:t>
            </a:r>
          </a:p>
          <a:p>
            <a:pPr marL="860425" lvl="2" indent="-177800"/>
            <a:r>
              <a:rPr lang="en-US" altLang="en-US" dirty="0"/>
              <a:t>Scanning</a:t>
            </a:r>
          </a:p>
          <a:p>
            <a:pPr marL="860425" lvl="2" indent="-177800"/>
            <a:r>
              <a:rPr lang="en-US" altLang="en-US" dirty="0"/>
              <a:t>Penetration testing</a:t>
            </a:r>
          </a:p>
          <a:p>
            <a:pPr marL="228600" indent="-228600"/>
            <a:r>
              <a:rPr lang="en-US" altLang="en-US" dirty="0"/>
              <a:t>Goal</a:t>
            </a:r>
          </a:p>
          <a:p>
            <a:pPr marL="514350" lvl="1" indent="-168275"/>
            <a:r>
              <a:rPr lang="en-US" altLang="en-US" dirty="0" smtClean="0"/>
              <a:t> Ensure </a:t>
            </a:r>
            <a:r>
              <a:rPr lang="en-US" altLang="en-US" dirty="0"/>
              <a:t>completeness (across all vulnerability areas)</a:t>
            </a:r>
          </a:p>
          <a:p>
            <a:pPr marL="514350" lvl="1" indent="-168275"/>
            <a:r>
              <a:rPr lang="en-US" altLang="en-US" dirty="0" smtClean="0"/>
              <a:t> Ensure </a:t>
            </a:r>
            <a:r>
              <a:rPr lang="en-US" altLang="en-US" dirty="0"/>
              <a:t>accuracy (minimize false alarms)</a:t>
            </a:r>
          </a:p>
        </p:txBody>
      </p:sp>
      <p:sp>
        <p:nvSpPr>
          <p:cNvPr id="44036" name="Rectangle 2"/>
          <p:cNvSpPr>
            <a:spLocks noGrp="1" noChangeArrowheads="1"/>
          </p:cNvSpPr>
          <p:nvPr>
            <p:ph type="title"/>
          </p:nvPr>
        </p:nvSpPr>
        <p:spPr/>
        <p:txBody>
          <a:bodyPr/>
          <a:lstStyle/>
          <a:p>
            <a:r>
              <a:rPr lang="en-US" altLang="en-US"/>
              <a:t>Software Vulnerability Testing</a:t>
            </a:r>
          </a:p>
        </p:txBody>
      </p:sp>
    </p:spTree>
    <p:extLst>
      <p:ext uri="{BB962C8B-B14F-4D97-AF65-F5344CB8AC3E}">
        <p14:creationId xmlns:p14="http://schemas.microsoft.com/office/powerpoint/2010/main" val="37151466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Software Vulnerability Testing</a:t>
            </a:r>
          </a:p>
        </p:txBody>
      </p:sp>
      <p:sp>
        <p:nvSpPr>
          <p:cNvPr id="86019" name="Rectangle 3"/>
          <p:cNvSpPr>
            <a:spLocks noChangeArrowheads="1"/>
          </p:cNvSpPr>
          <p:nvPr/>
        </p:nvSpPr>
        <p:spPr bwMode="auto">
          <a:xfrm>
            <a:off x="3117850" y="3092450"/>
            <a:ext cx="2541588" cy="3135313"/>
          </a:xfrm>
          <a:prstGeom prst="rect">
            <a:avLst/>
          </a:prstGeom>
          <a:solidFill>
            <a:schemeClr val="bg2"/>
          </a:solidFill>
          <a:ln w="9525">
            <a:solidFill>
              <a:schemeClr val="tx1"/>
            </a:solidFill>
            <a:miter lim="800000"/>
            <a:headEnd/>
            <a:tailEnd/>
          </a:ln>
        </p:spPr>
        <p:txBody>
          <a:bodyPr wrap="none" anchor="ctr"/>
          <a:lstStyle/>
          <a:p>
            <a:endParaRPr lang="en-US"/>
          </a:p>
        </p:txBody>
      </p:sp>
      <p:pic>
        <p:nvPicPr>
          <p:cNvPr id="860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300" y="3136900"/>
            <a:ext cx="1746250" cy="301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1" name="Picture 5"/>
          <p:cNvPicPr>
            <a:picLocks noChangeAspect="1" noChangeArrowheads="1"/>
          </p:cNvPicPr>
          <p:nvPr/>
        </p:nvPicPr>
        <p:blipFill>
          <a:blip r:embed="rId4">
            <a:extLst>
              <a:ext uri="{28A0092B-C50C-407E-A947-70E740481C1C}">
                <a14:useLocalDpi xmlns:a14="http://schemas.microsoft.com/office/drawing/2010/main" val="0"/>
              </a:ext>
            </a:extLst>
          </a:blip>
          <a:srcRect l="46349" t="12000" r="21686" b="29790"/>
          <a:stretch>
            <a:fillRect/>
          </a:stretch>
        </p:blipFill>
        <p:spPr bwMode="auto">
          <a:xfrm>
            <a:off x="4332288" y="3146425"/>
            <a:ext cx="126365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9286" name="Text Box 6"/>
          <p:cNvSpPr txBox="1">
            <a:spLocks noChangeArrowheads="1"/>
          </p:cNvSpPr>
          <p:nvPr/>
        </p:nvSpPr>
        <p:spPr bwMode="auto">
          <a:xfrm>
            <a:off x="88900" y="1230313"/>
            <a:ext cx="3530600" cy="120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rgbClr val="006600"/>
                </a:solidFill>
                <a:latin typeface="Arial" charset="0"/>
                <a:ea typeface="ＭＳ Ｐゴシック" charset="0"/>
                <a:cs typeface="ＭＳ Ｐゴシック" charset="0"/>
              </a:defRPr>
            </a:lvl1pPr>
            <a:lvl2pPr marL="37931725" indent="-37474525">
              <a:defRPr sz="2400">
                <a:solidFill>
                  <a:srgbClr val="006600"/>
                </a:solidFill>
                <a:latin typeface="Arial" charset="0"/>
                <a:ea typeface="ＭＳ Ｐゴシック" charset="0"/>
              </a:defRPr>
            </a:lvl2pPr>
            <a:lvl3pPr>
              <a:defRPr sz="2000">
                <a:solidFill>
                  <a:srgbClr val="003300"/>
                </a:solidFill>
                <a:latin typeface="Arial" charset="0"/>
                <a:ea typeface="ヒラギノ角ゴ Pro W3" charset="0"/>
                <a:cs typeface="ヒラギノ角ゴ Pro W3" charset="0"/>
              </a:defRPr>
            </a:lvl3pPr>
            <a:lvl4pPr>
              <a:defRPr sz="2000">
                <a:solidFill>
                  <a:srgbClr val="003300"/>
                </a:solidFill>
                <a:latin typeface="Arial" charset="0"/>
                <a:ea typeface="ヒラギノ角ゴ Pro W3" charset="0"/>
                <a:cs typeface="ヒラギノ角ゴ Pro W3" charset="0"/>
              </a:defRPr>
            </a:lvl4pPr>
            <a:lvl5pPr>
              <a:defRPr sz="2000">
                <a:solidFill>
                  <a:srgbClr val="003300"/>
                </a:solidFill>
                <a:latin typeface="Arial" charset="0"/>
                <a:ea typeface="ヒラギノ角ゴ Pro W3" charset="0"/>
                <a:cs typeface="ヒラギノ角ゴ Pro W3" charset="0"/>
              </a:defRPr>
            </a:lvl5pPr>
            <a:lvl6pPr>
              <a:defRPr sz="2000">
                <a:solidFill>
                  <a:srgbClr val="003300"/>
                </a:solidFill>
                <a:latin typeface="Arial" charset="0"/>
                <a:ea typeface="ヒラギノ角ゴ Pro W3" charset="0"/>
                <a:cs typeface="ヒラギノ角ゴ Pro W3" charset="0"/>
              </a:defRPr>
            </a:lvl6pPr>
            <a:lvl7pPr>
              <a:defRPr sz="2000">
                <a:solidFill>
                  <a:srgbClr val="003300"/>
                </a:solidFill>
                <a:latin typeface="Arial" charset="0"/>
                <a:ea typeface="ヒラギノ角ゴ Pro W3" charset="0"/>
                <a:cs typeface="ヒラギノ角ゴ Pro W3" charset="0"/>
              </a:defRPr>
            </a:lvl7pPr>
            <a:lvl8pPr>
              <a:defRPr sz="2000">
                <a:solidFill>
                  <a:srgbClr val="003300"/>
                </a:solidFill>
                <a:latin typeface="Arial" charset="0"/>
                <a:ea typeface="ヒラギノ角ゴ Pro W3" charset="0"/>
                <a:cs typeface="ヒラギノ角ゴ Pro W3" charset="0"/>
              </a:defRPr>
            </a:lvl8pPr>
            <a:lvl9pPr>
              <a:defRPr sz="2000">
                <a:solidFill>
                  <a:srgbClr val="003300"/>
                </a:solidFill>
                <a:latin typeface="Arial" charset="0"/>
                <a:ea typeface="ヒラギノ角ゴ Pro W3" charset="0"/>
                <a:cs typeface="ヒラギノ角ゴ Pro W3" charset="0"/>
              </a:defRPr>
            </a:lvl9pPr>
          </a:lstStyle>
          <a:p>
            <a:pPr algn="ctr">
              <a:lnSpc>
                <a:spcPct val="90000"/>
              </a:lnSpc>
            </a:pPr>
            <a:r>
              <a:rPr lang="en-US" sz="2000" dirty="0" smtClean="0">
                <a:solidFill>
                  <a:srgbClr val="EE5A2C"/>
                </a:solidFill>
              </a:rPr>
              <a:t>DAST: </a:t>
            </a:r>
            <a:br>
              <a:rPr lang="en-US" sz="2000" dirty="0" smtClean="0">
                <a:solidFill>
                  <a:srgbClr val="EE5A2C"/>
                </a:solidFill>
              </a:rPr>
            </a:br>
            <a:r>
              <a:rPr lang="en-US" sz="2000" dirty="0" smtClean="0">
                <a:solidFill>
                  <a:srgbClr val="EE5A2C"/>
                </a:solidFill>
              </a:rPr>
              <a:t>Dynamic Application Security Testing </a:t>
            </a:r>
            <a:br>
              <a:rPr lang="en-US" sz="2000" dirty="0" smtClean="0">
                <a:solidFill>
                  <a:srgbClr val="EE5A2C"/>
                </a:solidFill>
              </a:rPr>
            </a:br>
            <a:r>
              <a:rPr lang="en-US" sz="2000" dirty="0" smtClean="0">
                <a:solidFill>
                  <a:srgbClr val="EE5A2C"/>
                </a:solidFill>
              </a:rPr>
              <a:t>(focus on running app)</a:t>
            </a:r>
            <a:endParaRPr lang="en-US" sz="2000" dirty="0">
              <a:solidFill>
                <a:srgbClr val="EE5A2C"/>
              </a:solidFill>
            </a:endParaRPr>
          </a:p>
        </p:txBody>
      </p:sp>
      <p:sp>
        <p:nvSpPr>
          <p:cNvPr id="86023" name="Line 7"/>
          <p:cNvSpPr>
            <a:spLocks noChangeShapeType="1"/>
          </p:cNvSpPr>
          <p:nvPr/>
        </p:nvSpPr>
        <p:spPr bwMode="auto">
          <a:xfrm>
            <a:off x="4335463" y="2566988"/>
            <a:ext cx="44450" cy="4176712"/>
          </a:xfrm>
          <a:prstGeom prst="line">
            <a:avLst/>
          </a:prstGeom>
          <a:noFill/>
          <a:ln w="76200">
            <a:solidFill>
              <a:srgbClr val="EE5A2C"/>
            </a:solidFill>
            <a:prstDash val="sysDot"/>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609288" name="Text Box 8"/>
          <p:cNvSpPr txBox="1">
            <a:spLocks noChangeArrowheads="1"/>
          </p:cNvSpPr>
          <p:nvPr/>
        </p:nvSpPr>
        <p:spPr bwMode="auto">
          <a:xfrm>
            <a:off x="5410200" y="1230313"/>
            <a:ext cx="3352800" cy="120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006600"/>
                </a:solidFill>
                <a:latin typeface="Arial" charset="0"/>
                <a:ea typeface="ＭＳ Ｐゴシック" charset="0"/>
                <a:cs typeface="ＭＳ Ｐゴシック" charset="0"/>
              </a:defRPr>
            </a:lvl1pPr>
            <a:lvl2pPr marL="37931725" indent="-37474525">
              <a:defRPr sz="2400">
                <a:solidFill>
                  <a:srgbClr val="006600"/>
                </a:solidFill>
                <a:latin typeface="Arial" charset="0"/>
                <a:ea typeface="ＭＳ Ｐゴシック" charset="0"/>
              </a:defRPr>
            </a:lvl2pPr>
            <a:lvl3pPr>
              <a:defRPr sz="2000">
                <a:solidFill>
                  <a:srgbClr val="003300"/>
                </a:solidFill>
                <a:latin typeface="Arial" charset="0"/>
                <a:ea typeface="ヒラギノ角ゴ Pro W3" charset="0"/>
                <a:cs typeface="ヒラギノ角ゴ Pro W3" charset="0"/>
              </a:defRPr>
            </a:lvl3pPr>
            <a:lvl4pPr>
              <a:defRPr sz="2000">
                <a:solidFill>
                  <a:srgbClr val="003300"/>
                </a:solidFill>
                <a:latin typeface="Arial" charset="0"/>
                <a:ea typeface="ヒラギノ角ゴ Pro W3" charset="0"/>
                <a:cs typeface="ヒラギノ角ゴ Pro W3" charset="0"/>
              </a:defRPr>
            </a:lvl4pPr>
            <a:lvl5pPr>
              <a:defRPr sz="2000">
                <a:solidFill>
                  <a:srgbClr val="003300"/>
                </a:solidFill>
                <a:latin typeface="Arial" charset="0"/>
                <a:ea typeface="ヒラギノ角ゴ Pro W3" charset="0"/>
                <a:cs typeface="ヒラギノ角ゴ Pro W3" charset="0"/>
              </a:defRPr>
            </a:lvl5pPr>
            <a:lvl6pPr>
              <a:defRPr sz="2000">
                <a:solidFill>
                  <a:srgbClr val="003300"/>
                </a:solidFill>
                <a:latin typeface="Arial" charset="0"/>
                <a:ea typeface="ヒラギノ角ゴ Pro W3" charset="0"/>
                <a:cs typeface="ヒラギノ角ゴ Pro W3" charset="0"/>
              </a:defRPr>
            </a:lvl6pPr>
            <a:lvl7pPr>
              <a:defRPr sz="2000">
                <a:solidFill>
                  <a:srgbClr val="003300"/>
                </a:solidFill>
                <a:latin typeface="Arial" charset="0"/>
                <a:ea typeface="ヒラギノ角ゴ Pro W3" charset="0"/>
                <a:cs typeface="ヒラギノ角ゴ Pro W3" charset="0"/>
              </a:defRPr>
            </a:lvl7pPr>
            <a:lvl8pPr>
              <a:defRPr sz="2000">
                <a:solidFill>
                  <a:srgbClr val="003300"/>
                </a:solidFill>
                <a:latin typeface="Arial" charset="0"/>
                <a:ea typeface="ヒラギノ角ゴ Pro W3" charset="0"/>
                <a:cs typeface="ヒラギノ角ゴ Pro W3" charset="0"/>
              </a:defRPr>
            </a:lvl8pPr>
            <a:lvl9pPr>
              <a:defRPr sz="2000">
                <a:solidFill>
                  <a:srgbClr val="003300"/>
                </a:solidFill>
                <a:latin typeface="Arial" charset="0"/>
                <a:ea typeface="ヒラギノ角ゴ Pro W3" charset="0"/>
                <a:cs typeface="ヒラギノ角ゴ Pro W3" charset="0"/>
              </a:defRPr>
            </a:lvl9pPr>
          </a:lstStyle>
          <a:p>
            <a:pPr algn="ctr">
              <a:lnSpc>
                <a:spcPct val="90000"/>
              </a:lnSpc>
            </a:pPr>
            <a:r>
              <a:rPr lang="en-US" sz="2000" dirty="0" smtClean="0">
                <a:solidFill>
                  <a:srgbClr val="EE5A2C"/>
                </a:solidFill>
              </a:rPr>
              <a:t>SAST: </a:t>
            </a:r>
            <a:br>
              <a:rPr lang="en-US" sz="2000" dirty="0" smtClean="0">
                <a:solidFill>
                  <a:srgbClr val="EE5A2C"/>
                </a:solidFill>
              </a:rPr>
            </a:br>
            <a:r>
              <a:rPr lang="en-US" sz="2000" dirty="0" smtClean="0">
                <a:solidFill>
                  <a:srgbClr val="EE5A2C"/>
                </a:solidFill>
              </a:rPr>
              <a:t>Static Application Security Testing </a:t>
            </a:r>
            <a:br>
              <a:rPr lang="en-US" sz="2000" dirty="0" smtClean="0">
                <a:solidFill>
                  <a:srgbClr val="EE5A2C"/>
                </a:solidFill>
              </a:rPr>
            </a:br>
            <a:r>
              <a:rPr lang="en-US" sz="2000" dirty="0" smtClean="0">
                <a:solidFill>
                  <a:srgbClr val="EE5A2C"/>
                </a:solidFill>
              </a:rPr>
              <a:t>(focus on source code)</a:t>
            </a:r>
            <a:endParaRPr lang="en-US" sz="2000" dirty="0">
              <a:solidFill>
                <a:srgbClr val="EE5A2C"/>
              </a:solidFill>
            </a:endParaRPr>
          </a:p>
        </p:txBody>
      </p:sp>
      <p:sp>
        <p:nvSpPr>
          <p:cNvPr id="609289" name="AutoShape 9"/>
          <p:cNvSpPr>
            <a:spLocks noChangeArrowheads="1"/>
          </p:cNvSpPr>
          <p:nvPr/>
        </p:nvSpPr>
        <p:spPr bwMode="auto">
          <a:xfrm>
            <a:off x="781050" y="5140325"/>
            <a:ext cx="2211388" cy="1316038"/>
          </a:xfrm>
          <a:prstGeom prst="roundRect">
            <a:avLst>
              <a:gd name="adj" fmla="val 22921"/>
            </a:avLst>
          </a:prstGeom>
          <a:solidFill>
            <a:schemeClr val="accent1">
              <a:alpha val="21001"/>
            </a:schemeClr>
          </a:solidFill>
          <a:ln w="9525">
            <a:solidFill>
              <a:schemeClr val="tx1"/>
            </a:solidFill>
            <a:round/>
            <a:headEnd/>
            <a:tailEnd/>
          </a:ln>
          <a:effectLst/>
        </p:spPr>
        <p:txBody>
          <a:bodyPr anchor="b"/>
          <a:lstStyle/>
          <a:p>
            <a:pPr>
              <a:lnSpc>
                <a:spcPct val="90000"/>
              </a:lnSpc>
            </a:pPr>
            <a:r>
              <a:rPr lang="en-US" sz="1800">
                <a:effectLst>
                  <a:outerShdw blurRad="38100" dist="38100" dir="2700000" algn="tl">
                    <a:srgbClr val="FFFFFF"/>
                  </a:outerShdw>
                </a:effectLst>
                <a:latin typeface="Arial" charset="0"/>
              </a:rPr>
              <a:t>Automated</a:t>
            </a:r>
            <a:br>
              <a:rPr lang="en-US" sz="1800">
                <a:effectLst>
                  <a:outerShdw blurRad="38100" dist="38100" dir="2700000" algn="tl">
                    <a:srgbClr val="FFFFFF"/>
                  </a:outerShdw>
                </a:effectLst>
                <a:latin typeface="Arial" charset="0"/>
              </a:rPr>
            </a:br>
            <a:r>
              <a:rPr lang="en-US" sz="1800">
                <a:effectLst>
                  <a:outerShdw blurRad="38100" dist="38100" dir="2700000" algn="tl">
                    <a:srgbClr val="FFFFFF"/>
                  </a:outerShdw>
                </a:effectLst>
                <a:latin typeface="Arial" charset="0"/>
              </a:rPr>
              <a:t>Vulnerability</a:t>
            </a:r>
            <a:br>
              <a:rPr lang="en-US" sz="1800">
                <a:effectLst>
                  <a:outerShdw blurRad="38100" dist="38100" dir="2700000" algn="tl">
                    <a:srgbClr val="FFFFFF"/>
                  </a:outerShdw>
                </a:effectLst>
                <a:latin typeface="Arial" charset="0"/>
              </a:rPr>
            </a:br>
            <a:r>
              <a:rPr lang="en-US" sz="1800">
                <a:effectLst>
                  <a:outerShdw blurRad="38100" dist="38100" dir="2700000" algn="tl">
                    <a:srgbClr val="FFFFFF"/>
                  </a:outerShdw>
                </a:effectLst>
                <a:latin typeface="Arial" charset="0"/>
              </a:rPr>
              <a:t>Scanning</a:t>
            </a:r>
          </a:p>
        </p:txBody>
      </p:sp>
      <p:sp>
        <p:nvSpPr>
          <p:cNvPr id="609290" name="AutoShape 10"/>
          <p:cNvSpPr>
            <a:spLocks noChangeArrowheads="1"/>
          </p:cNvSpPr>
          <p:nvPr/>
        </p:nvSpPr>
        <p:spPr bwMode="auto">
          <a:xfrm>
            <a:off x="5813425" y="5194300"/>
            <a:ext cx="2344738" cy="1222375"/>
          </a:xfrm>
          <a:prstGeom prst="roundRect">
            <a:avLst>
              <a:gd name="adj" fmla="val 29440"/>
            </a:avLst>
          </a:prstGeom>
          <a:solidFill>
            <a:schemeClr val="accent1">
              <a:alpha val="21001"/>
            </a:schemeClr>
          </a:solidFill>
          <a:ln w="9525">
            <a:solidFill>
              <a:schemeClr val="tx1"/>
            </a:solidFill>
            <a:round/>
            <a:headEnd/>
            <a:tailEnd/>
          </a:ln>
          <a:effectLst/>
        </p:spPr>
        <p:txBody>
          <a:bodyPr anchor="b"/>
          <a:lstStyle/>
          <a:p>
            <a:pPr algn="r">
              <a:lnSpc>
                <a:spcPct val="90000"/>
              </a:lnSpc>
            </a:pPr>
            <a:r>
              <a:rPr lang="en-US" sz="1800">
                <a:effectLst>
                  <a:outerShdw blurRad="38100" dist="38100" dir="2700000" algn="tl">
                    <a:srgbClr val="FFFFFF"/>
                  </a:outerShdw>
                </a:effectLst>
                <a:latin typeface="Arial" charset="0"/>
              </a:rPr>
              <a:t>Automated</a:t>
            </a:r>
            <a:br>
              <a:rPr lang="en-US" sz="1800">
                <a:effectLst>
                  <a:outerShdw blurRad="38100" dist="38100" dir="2700000" algn="tl">
                    <a:srgbClr val="FFFFFF"/>
                  </a:outerShdw>
                </a:effectLst>
                <a:latin typeface="Arial" charset="0"/>
              </a:rPr>
            </a:br>
            <a:r>
              <a:rPr lang="en-US" sz="1800">
                <a:effectLst>
                  <a:outerShdw blurRad="38100" dist="38100" dir="2700000" algn="tl">
                    <a:srgbClr val="FFFFFF"/>
                  </a:outerShdw>
                </a:effectLst>
                <a:latin typeface="Arial" charset="0"/>
              </a:rPr>
              <a:t>Static Code</a:t>
            </a:r>
            <a:br>
              <a:rPr lang="en-US" sz="1800">
                <a:effectLst>
                  <a:outerShdw blurRad="38100" dist="38100" dir="2700000" algn="tl">
                    <a:srgbClr val="FFFFFF"/>
                  </a:outerShdw>
                </a:effectLst>
                <a:latin typeface="Arial" charset="0"/>
              </a:rPr>
            </a:br>
            <a:r>
              <a:rPr lang="en-US" sz="1800">
                <a:effectLst>
                  <a:outerShdw blurRad="38100" dist="38100" dir="2700000" algn="tl">
                    <a:srgbClr val="FFFFFF"/>
                  </a:outerShdw>
                </a:effectLst>
                <a:latin typeface="Arial" charset="0"/>
              </a:rPr>
              <a:t>Analysis</a:t>
            </a:r>
          </a:p>
        </p:txBody>
      </p:sp>
      <p:sp>
        <p:nvSpPr>
          <p:cNvPr id="609291" name="AutoShape 11"/>
          <p:cNvSpPr>
            <a:spLocks noChangeArrowheads="1"/>
          </p:cNvSpPr>
          <p:nvPr/>
        </p:nvSpPr>
        <p:spPr bwMode="auto">
          <a:xfrm>
            <a:off x="808038" y="2628900"/>
            <a:ext cx="2195512" cy="1190625"/>
          </a:xfrm>
          <a:prstGeom prst="roundRect">
            <a:avLst>
              <a:gd name="adj" fmla="val 22921"/>
            </a:avLst>
          </a:prstGeom>
          <a:solidFill>
            <a:srgbClr val="FFCC00">
              <a:alpha val="39999"/>
            </a:srgbClr>
          </a:solidFill>
          <a:ln w="9525">
            <a:solidFill>
              <a:schemeClr val="tx1"/>
            </a:solidFill>
            <a:round/>
            <a:headEnd/>
            <a:tailEnd/>
          </a:ln>
          <a:effectLst/>
        </p:spPr>
        <p:txBody>
          <a:bodyPr/>
          <a:lstStyle/>
          <a:p>
            <a:pPr>
              <a:lnSpc>
                <a:spcPct val="90000"/>
              </a:lnSpc>
            </a:pPr>
            <a:r>
              <a:rPr lang="en-US" sz="1800">
                <a:effectLst>
                  <a:outerShdw blurRad="38100" dist="38100" dir="2700000" algn="tl">
                    <a:srgbClr val="FFFFFF"/>
                  </a:outerShdw>
                </a:effectLst>
                <a:latin typeface="Arial" charset="0"/>
              </a:rPr>
              <a:t>Manual</a:t>
            </a:r>
            <a:br>
              <a:rPr lang="en-US" sz="1800">
                <a:effectLst>
                  <a:outerShdw blurRad="38100" dist="38100" dir="2700000" algn="tl">
                    <a:srgbClr val="FFFFFF"/>
                  </a:outerShdw>
                </a:effectLst>
                <a:latin typeface="Arial" charset="0"/>
              </a:rPr>
            </a:br>
            <a:r>
              <a:rPr lang="en-US" sz="1800">
                <a:effectLst>
                  <a:outerShdw blurRad="38100" dist="38100" dir="2700000" algn="tl">
                    <a:srgbClr val="FFFFFF"/>
                  </a:outerShdw>
                </a:effectLst>
                <a:latin typeface="Arial" charset="0"/>
              </a:rPr>
              <a:t>Penetration</a:t>
            </a:r>
            <a:br>
              <a:rPr lang="en-US" sz="1800">
                <a:effectLst>
                  <a:outerShdw blurRad="38100" dist="38100" dir="2700000" algn="tl">
                    <a:srgbClr val="FFFFFF"/>
                  </a:outerShdw>
                </a:effectLst>
                <a:latin typeface="Arial" charset="0"/>
              </a:rPr>
            </a:br>
            <a:r>
              <a:rPr lang="en-US" sz="1800">
                <a:effectLst>
                  <a:outerShdw blurRad="38100" dist="38100" dir="2700000" algn="tl">
                    <a:srgbClr val="FFFFFF"/>
                  </a:outerShdw>
                </a:effectLst>
                <a:latin typeface="Arial" charset="0"/>
              </a:rPr>
              <a:t>Testing</a:t>
            </a:r>
          </a:p>
        </p:txBody>
      </p:sp>
      <p:sp>
        <p:nvSpPr>
          <p:cNvPr id="609292" name="AutoShape 12"/>
          <p:cNvSpPr>
            <a:spLocks noChangeArrowheads="1"/>
          </p:cNvSpPr>
          <p:nvPr/>
        </p:nvSpPr>
        <p:spPr bwMode="auto">
          <a:xfrm>
            <a:off x="5797550" y="2592388"/>
            <a:ext cx="2360613" cy="1266825"/>
          </a:xfrm>
          <a:prstGeom prst="roundRect">
            <a:avLst>
              <a:gd name="adj" fmla="val 22921"/>
            </a:avLst>
          </a:prstGeom>
          <a:solidFill>
            <a:srgbClr val="FFCC00">
              <a:alpha val="39999"/>
            </a:srgbClr>
          </a:solidFill>
          <a:ln w="9525">
            <a:solidFill>
              <a:schemeClr val="tx1"/>
            </a:solidFill>
            <a:round/>
            <a:headEnd/>
            <a:tailEnd/>
          </a:ln>
          <a:effectLst/>
        </p:spPr>
        <p:txBody>
          <a:bodyPr/>
          <a:lstStyle/>
          <a:p>
            <a:pPr algn="r">
              <a:lnSpc>
                <a:spcPct val="90000"/>
              </a:lnSpc>
            </a:pPr>
            <a:r>
              <a:rPr lang="en-US" sz="1800">
                <a:effectLst>
                  <a:outerShdw blurRad="38100" dist="38100" dir="2700000" algn="tl">
                    <a:srgbClr val="FFFFFF"/>
                  </a:outerShdw>
                </a:effectLst>
                <a:latin typeface="Arial" charset="0"/>
              </a:rPr>
              <a:t>Manual</a:t>
            </a:r>
            <a:br>
              <a:rPr lang="en-US" sz="1800">
                <a:effectLst>
                  <a:outerShdw blurRad="38100" dist="38100" dir="2700000" algn="tl">
                    <a:srgbClr val="FFFFFF"/>
                  </a:outerShdw>
                </a:effectLst>
                <a:latin typeface="Arial" charset="0"/>
              </a:rPr>
            </a:br>
            <a:r>
              <a:rPr lang="en-US" sz="1800">
                <a:effectLst>
                  <a:outerShdw blurRad="38100" dist="38100" dir="2700000" algn="tl">
                    <a:srgbClr val="FFFFFF"/>
                  </a:outerShdw>
                </a:effectLst>
                <a:latin typeface="Arial" charset="0"/>
              </a:rPr>
              <a:t>Code</a:t>
            </a:r>
          </a:p>
          <a:p>
            <a:pPr algn="r">
              <a:lnSpc>
                <a:spcPct val="90000"/>
              </a:lnSpc>
            </a:pPr>
            <a:r>
              <a:rPr lang="en-US" sz="1800">
                <a:effectLst>
                  <a:outerShdw blurRad="38100" dist="38100" dir="2700000" algn="tl">
                    <a:srgbClr val="FFFFFF"/>
                  </a:outerShdw>
                </a:effectLst>
                <a:latin typeface="Arial" charset="0"/>
              </a:rPr>
              <a:t>Review</a:t>
            </a:r>
          </a:p>
        </p:txBody>
      </p:sp>
      <p:sp>
        <p:nvSpPr>
          <p:cNvPr id="609293" name="AutoShape 13"/>
          <p:cNvSpPr>
            <a:spLocks noChangeArrowheads="1"/>
          </p:cNvSpPr>
          <p:nvPr/>
        </p:nvSpPr>
        <p:spPr bwMode="auto">
          <a:xfrm rot="2368695">
            <a:off x="2624138" y="3567113"/>
            <a:ext cx="998537" cy="37465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09294" name="AutoShape 14"/>
          <p:cNvSpPr>
            <a:spLocks noChangeArrowheads="1"/>
          </p:cNvSpPr>
          <p:nvPr/>
        </p:nvSpPr>
        <p:spPr bwMode="auto">
          <a:xfrm rot="19231305" flipV="1">
            <a:off x="2568575" y="5105400"/>
            <a:ext cx="998538" cy="37465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09295" name="AutoShape 15"/>
          <p:cNvSpPr>
            <a:spLocks noChangeArrowheads="1"/>
          </p:cNvSpPr>
          <p:nvPr/>
        </p:nvSpPr>
        <p:spPr bwMode="auto">
          <a:xfrm rot="19231305" flipH="1">
            <a:off x="5186363" y="3544888"/>
            <a:ext cx="998537" cy="37465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09296" name="AutoShape 16"/>
          <p:cNvSpPr>
            <a:spLocks noChangeArrowheads="1"/>
          </p:cNvSpPr>
          <p:nvPr/>
        </p:nvSpPr>
        <p:spPr bwMode="auto">
          <a:xfrm rot="2368695" flipH="1" flipV="1">
            <a:off x="5194300" y="5114925"/>
            <a:ext cx="998538" cy="37465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0446012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9289"/>
                                        </p:tgtEl>
                                        <p:attrNameLst>
                                          <p:attrName>style.visibility</p:attrName>
                                        </p:attrNameLst>
                                      </p:cBhvr>
                                      <p:to>
                                        <p:strVal val="visible"/>
                                      </p:to>
                                    </p:set>
                                    <p:animEffect transition="in" filter="fade">
                                      <p:cBhvr>
                                        <p:cTn id="7" dur="1000"/>
                                        <p:tgtEl>
                                          <p:spTgt spid="60928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9294"/>
                                        </p:tgtEl>
                                        <p:attrNameLst>
                                          <p:attrName>style.visibility</p:attrName>
                                        </p:attrNameLst>
                                      </p:cBhvr>
                                      <p:to>
                                        <p:strVal val="visible"/>
                                      </p:to>
                                    </p:set>
                                    <p:animEffect transition="in" filter="fade">
                                      <p:cBhvr>
                                        <p:cTn id="10" dur="1000"/>
                                        <p:tgtEl>
                                          <p:spTgt spid="60929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09290"/>
                                        </p:tgtEl>
                                        <p:attrNameLst>
                                          <p:attrName>style.visibility</p:attrName>
                                        </p:attrNameLst>
                                      </p:cBhvr>
                                      <p:to>
                                        <p:strVal val="visible"/>
                                      </p:to>
                                    </p:set>
                                    <p:animEffect transition="in" filter="fade">
                                      <p:cBhvr>
                                        <p:cTn id="15" dur="1000"/>
                                        <p:tgtEl>
                                          <p:spTgt spid="60929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09296"/>
                                        </p:tgtEl>
                                        <p:attrNameLst>
                                          <p:attrName>style.visibility</p:attrName>
                                        </p:attrNameLst>
                                      </p:cBhvr>
                                      <p:to>
                                        <p:strVal val="visible"/>
                                      </p:to>
                                    </p:set>
                                    <p:animEffect transition="in" filter="fade">
                                      <p:cBhvr>
                                        <p:cTn id="18" dur="1000"/>
                                        <p:tgtEl>
                                          <p:spTgt spid="60929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09291"/>
                                        </p:tgtEl>
                                        <p:attrNameLst>
                                          <p:attrName>style.visibility</p:attrName>
                                        </p:attrNameLst>
                                      </p:cBhvr>
                                      <p:to>
                                        <p:strVal val="visible"/>
                                      </p:to>
                                    </p:set>
                                    <p:animEffect transition="in" filter="fade">
                                      <p:cBhvr>
                                        <p:cTn id="23" dur="1000"/>
                                        <p:tgtEl>
                                          <p:spTgt spid="60929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09293"/>
                                        </p:tgtEl>
                                        <p:attrNameLst>
                                          <p:attrName>style.visibility</p:attrName>
                                        </p:attrNameLst>
                                      </p:cBhvr>
                                      <p:to>
                                        <p:strVal val="visible"/>
                                      </p:to>
                                    </p:set>
                                    <p:animEffect transition="in" filter="fade">
                                      <p:cBhvr>
                                        <p:cTn id="26" dur="1000"/>
                                        <p:tgtEl>
                                          <p:spTgt spid="60929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09292"/>
                                        </p:tgtEl>
                                        <p:attrNameLst>
                                          <p:attrName>style.visibility</p:attrName>
                                        </p:attrNameLst>
                                      </p:cBhvr>
                                      <p:to>
                                        <p:strVal val="visible"/>
                                      </p:to>
                                    </p:set>
                                    <p:animEffect transition="in" filter="fade">
                                      <p:cBhvr>
                                        <p:cTn id="31" dur="1000"/>
                                        <p:tgtEl>
                                          <p:spTgt spid="60929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09295"/>
                                        </p:tgtEl>
                                        <p:attrNameLst>
                                          <p:attrName>style.visibility</p:attrName>
                                        </p:attrNameLst>
                                      </p:cBhvr>
                                      <p:to>
                                        <p:strVal val="visible"/>
                                      </p:to>
                                    </p:set>
                                    <p:animEffect transition="in" filter="fade">
                                      <p:cBhvr>
                                        <p:cTn id="34" dur="1000"/>
                                        <p:tgtEl>
                                          <p:spTgt spid="60929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xit" presetSubtype="0" fill="hold" grpId="0" nodeType="clickEffect">
                                  <p:stCondLst>
                                    <p:cond delay="0"/>
                                  </p:stCondLst>
                                  <p:childTnLst>
                                    <p:animEffect transition="out" filter="fade">
                                      <p:cBhvr>
                                        <p:cTn id="38" dur="2000"/>
                                        <p:tgtEl>
                                          <p:spTgt spid="609286"/>
                                        </p:tgtEl>
                                      </p:cBhvr>
                                    </p:animEffect>
                                    <p:set>
                                      <p:cBhvr>
                                        <p:cTn id="39" dur="1" fill="hold">
                                          <p:stCondLst>
                                            <p:cond delay="1999"/>
                                          </p:stCondLst>
                                        </p:cTn>
                                        <p:tgtEl>
                                          <p:spTgt spid="609286"/>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2000"/>
                                        <p:tgtEl>
                                          <p:spTgt spid="609288"/>
                                        </p:tgtEl>
                                      </p:cBhvr>
                                    </p:animEffect>
                                    <p:set>
                                      <p:cBhvr>
                                        <p:cTn id="42" dur="1" fill="hold">
                                          <p:stCondLst>
                                            <p:cond delay="1999"/>
                                          </p:stCondLst>
                                        </p:cTn>
                                        <p:tgtEl>
                                          <p:spTgt spid="6092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6" grpId="0"/>
      <p:bldP spid="609288" grpId="0"/>
      <p:bldP spid="609289" grpId="0" animBg="1"/>
      <p:bldP spid="609290" grpId="0" animBg="1"/>
      <p:bldP spid="609291" grpId="0" animBg="1"/>
      <p:bldP spid="609292" grpId="0" animBg="1"/>
      <p:bldP spid="609293" grpId="0" animBg="1"/>
      <p:bldP spid="609294" grpId="0" animBg="1"/>
      <p:bldP spid="609295" grpId="0" animBg="1"/>
      <p:bldP spid="60929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85800" y="6413500"/>
            <a:ext cx="1905000" cy="292100"/>
          </a:xfrm>
        </p:spPr>
        <p:txBody>
          <a:bodyPr/>
          <a:lstStyle>
            <a:lvl1pPr>
              <a:defRPr sz="1200" b="1">
                <a:solidFill>
                  <a:schemeClr val="tx1"/>
                </a:solidFill>
                <a:latin typeface="Times New Roman" charset="0"/>
                <a:ea typeface="ＭＳ Ｐゴシック" charset="-128"/>
              </a:defRPr>
            </a:lvl1pPr>
            <a:lvl2pPr marL="37931725" indent="-37474525">
              <a:defRPr sz="1200" b="1">
                <a:solidFill>
                  <a:schemeClr val="tx1"/>
                </a:solidFill>
                <a:latin typeface="Times New Roman" charset="0"/>
                <a:ea typeface="ＭＳ Ｐゴシック" charset="-128"/>
              </a:defRPr>
            </a:lvl2pPr>
            <a:lvl3pPr>
              <a:defRPr sz="1200" b="1">
                <a:solidFill>
                  <a:schemeClr val="tx1"/>
                </a:solidFill>
                <a:latin typeface="Times New Roman" charset="0"/>
                <a:ea typeface="ＭＳ Ｐゴシック" charset="-128"/>
              </a:defRPr>
            </a:lvl3pPr>
            <a:lvl4pPr>
              <a:defRPr sz="1200" b="1">
                <a:solidFill>
                  <a:schemeClr val="tx1"/>
                </a:solidFill>
                <a:latin typeface="Times New Roman" charset="0"/>
                <a:ea typeface="ＭＳ Ｐゴシック" charset="-128"/>
              </a:defRPr>
            </a:lvl4pPr>
            <a:lvl5pPr>
              <a:defRPr sz="1200" b="1">
                <a:solidFill>
                  <a:schemeClr val="tx1"/>
                </a:solidFill>
                <a:latin typeface="Times New Roman" charset="0"/>
                <a:ea typeface="ＭＳ Ｐゴシック" charset="-128"/>
              </a:defRPr>
            </a:lvl5pPr>
            <a:lvl6pPr marL="457200" eaLnBrk="0" fontAlgn="base" hangingPunct="0">
              <a:spcBef>
                <a:spcPct val="0"/>
              </a:spcBef>
              <a:spcAft>
                <a:spcPct val="0"/>
              </a:spcAft>
              <a:defRPr sz="1200" b="1">
                <a:solidFill>
                  <a:schemeClr val="tx1"/>
                </a:solidFill>
                <a:latin typeface="Times New Roman" charset="0"/>
                <a:ea typeface="ＭＳ Ｐゴシック" charset="-128"/>
              </a:defRPr>
            </a:lvl6pPr>
            <a:lvl7pPr marL="914400" eaLnBrk="0" fontAlgn="base" hangingPunct="0">
              <a:spcBef>
                <a:spcPct val="0"/>
              </a:spcBef>
              <a:spcAft>
                <a:spcPct val="0"/>
              </a:spcAft>
              <a:defRPr sz="1200" b="1">
                <a:solidFill>
                  <a:schemeClr val="tx1"/>
                </a:solidFill>
                <a:latin typeface="Times New Roman" charset="0"/>
                <a:ea typeface="ＭＳ Ｐゴシック" charset="-128"/>
              </a:defRPr>
            </a:lvl7pPr>
            <a:lvl8pPr marL="1371600" eaLnBrk="0" fontAlgn="base" hangingPunct="0">
              <a:spcBef>
                <a:spcPct val="0"/>
              </a:spcBef>
              <a:spcAft>
                <a:spcPct val="0"/>
              </a:spcAft>
              <a:defRPr sz="1200" b="1">
                <a:solidFill>
                  <a:schemeClr val="tx1"/>
                </a:solidFill>
                <a:latin typeface="Times New Roman" charset="0"/>
                <a:ea typeface="ＭＳ Ｐゴシック" charset="-128"/>
              </a:defRPr>
            </a:lvl8pPr>
            <a:lvl9pPr marL="1828800" eaLnBrk="0" fontAlgn="base" hangingPunct="0">
              <a:spcBef>
                <a:spcPct val="0"/>
              </a:spcBef>
              <a:spcAft>
                <a:spcPct val="0"/>
              </a:spcAft>
              <a:defRPr sz="1200" b="1">
                <a:solidFill>
                  <a:schemeClr val="tx1"/>
                </a:solidFill>
                <a:latin typeface="Times New Roman" charset="0"/>
                <a:ea typeface="ＭＳ Ｐゴシック" charset="-128"/>
              </a:defRPr>
            </a:lvl9pPr>
          </a:lstStyle>
          <a:p>
            <a:pPr algn="l"/>
            <a:fld id="{401CCB13-0E52-A149-91D5-2C7B7CE14EB7}" type="slidenum">
              <a:rPr lang="en-US" altLang="en-US" sz="1000" b="0" i="1">
                <a:latin typeface="Arial" charset="0"/>
              </a:rPr>
              <a:pPr algn="l"/>
              <a:t>6</a:t>
            </a:fld>
            <a:endParaRPr lang="en-US" altLang="en-US" sz="1000" b="0" i="1">
              <a:latin typeface="Arial" charset="0"/>
            </a:endParaRPr>
          </a:p>
        </p:txBody>
      </p:sp>
      <p:sp>
        <p:nvSpPr>
          <p:cNvPr id="39939" name="Rectangle 3"/>
          <p:cNvSpPr>
            <a:spLocks noGrp="1" noChangeArrowheads="1"/>
          </p:cNvSpPr>
          <p:nvPr>
            <p:ph type="body" idx="1"/>
          </p:nvPr>
        </p:nvSpPr>
        <p:spPr/>
        <p:txBody>
          <a:bodyPr/>
          <a:lstStyle/>
          <a:p>
            <a:pPr marL="0" indent="0"/>
            <a:r>
              <a:rPr lang="en-GB" altLang="en-US"/>
              <a:t> Static / dynamic analysis tools available</a:t>
            </a:r>
          </a:p>
          <a:p>
            <a:pPr marL="0" indent="0"/>
            <a:r>
              <a:rPr lang="en-GB" altLang="en-US"/>
              <a:t> Requires manual inspection too</a:t>
            </a:r>
          </a:p>
          <a:p>
            <a:pPr marL="0" indent="0"/>
            <a:r>
              <a:rPr lang="en-GB" altLang="en-US"/>
              <a:t> Benefits:</a:t>
            </a:r>
          </a:p>
          <a:p>
            <a:pPr lvl="1"/>
            <a:r>
              <a:rPr lang="en-GB" altLang="en-US"/>
              <a:t>Improves code quality</a:t>
            </a:r>
          </a:p>
          <a:p>
            <a:pPr lvl="1"/>
            <a:r>
              <a:rPr lang="en-GB" altLang="en-US"/>
              <a:t>Prevents security bugs</a:t>
            </a:r>
          </a:p>
          <a:p>
            <a:pPr lvl="1"/>
            <a:r>
              <a:rPr lang="en-GB" altLang="en-US"/>
              <a:t>Increased developer awareness and understanding </a:t>
            </a:r>
          </a:p>
        </p:txBody>
      </p:sp>
      <p:sp>
        <p:nvSpPr>
          <p:cNvPr id="39940" name="Rectangle 2"/>
          <p:cNvSpPr>
            <a:spLocks noGrp="1" noChangeArrowheads="1"/>
          </p:cNvSpPr>
          <p:nvPr>
            <p:ph type="title"/>
          </p:nvPr>
        </p:nvSpPr>
        <p:spPr/>
        <p:txBody>
          <a:bodyPr/>
          <a:lstStyle/>
          <a:p>
            <a:r>
              <a:rPr lang="nl-BE" altLang="en-US"/>
              <a:t>Secure Code Review</a:t>
            </a:r>
            <a:endParaRPr lang="en-US" altLang="en-US"/>
          </a:p>
        </p:txBody>
      </p:sp>
    </p:spTree>
    <p:extLst>
      <p:ext uri="{BB962C8B-B14F-4D97-AF65-F5344CB8AC3E}">
        <p14:creationId xmlns:p14="http://schemas.microsoft.com/office/powerpoint/2010/main" val="12309616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Vulnerability Patterns</a:t>
            </a:r>
          </a:p>
        </p:txBody>
      </p:sp>
      <p:sp>
        <p:nvSpPr>
          <p:cNvPr id="48131" name="Rectangle 3"/>
          <p:cNvSpPr>
            <a:spLocks noGrp="1" noChangeArrowheads="1"/>
          </p:cNvSpPr>
          <p:nvPr>
            <p:ph type="body" idx="1"/>
          </p:nvPr>
        </p:nvSpPr>
        <p:spPr>
          <a:xfrm>
            <a:off x="457200" y="1349375"/>
            <a:ext cx="8458200" cy="4830763"/>
          </a:xfrm>
          <a:noFill/>
        </p:spPr>
        <p:txBody>
          <a:bodyPr/>
          <a:lstStyle/>
          <a:p>
            <a:pPr marL="174625" indent="-174625">
              <a:lnSpc>
                <a:spcPct val="80000"/>
              </a:lnSpc>
              <a:buFont typeface="Webdings" charset="2"/>
              <a:buNone/>
              <a:tabLst>
                <a:tab pos="457200" algn="l"/>
                <a:tab pos="739775" algn="l"/>
              </a:tabLst>
            </a:pPr>
            <a:r>
              <a:rPr lang="en-US" altLang="en-US" sz="1600" b="1">
                <a:latin typeface="Courier New" charset="0"/>
              </a:rPr>
              <a:t>public class DamagedStrutsForm extends ActionForm</a:t>
            </a:r>
          </a:p>
          <a:p>
            <a:pPr marL="174625" indent="-174625">
              <a:lnSpc>
                <a:spcPct val="80000"/>
              </a:lnSpc>
              <a:buFont typeface="Webdings" charset="2"/>
              <a:buNone/>
              <a:tabLst>
                <a:tab pos="457200" algn="l"/>
                <a:tab pos="739775" algn="l"/>
              </a:tabLst>
            </a:pPr>
            <a:r>
              <a:rPr lang="en-US" altLang="en-US" sz="1600" b="1">
                <a:latin typeface="Courier New" charset="0"/>
              </a:rPr>
              <a:t>{</a:t>
            </a:r>
          </a:p>
          <a:p>
            <a:pPr marL="174625" indent="-174625">
              <a:lnSpc>
                <a:spcPct val="80000"/>
              </a:lnSpc>
              <a:buFont typeface="Webdings" charset="2"/>
              <a:buNone/>
              <a:tabLst>
                <a:tab pos="457200" algn="l"/>
                <a:tab pos="739775" algn="l"/>
              </a:tabLst>
            </a:pPr>
            <a:r>
              <a:rPr lang="en-US" altLang="en-US" sz="1600" b="1">
                <a:latin typeface="Courier New" charset="0"/>
              </a:rPr>
              <a:t>	public void doForm( HttpServletRequest request) {</a:t>
            </a:r>
          </a:p>
          <a:p>
            <a:pPr marL="174625" indent="-174625">
              <a:lnSpc>
                <a:spcPct val="80000"/>
              </a:lnSpc>
              <a:buFont typeface="Webdings" charset="2"/>
              <a:buNone/>
              <a:tabLst>
                <a:tab pos="457200" algn="l"/>
                <a:tab pos="739775" algn="l"/>
              </a:tabLst>
            </a:pPr>
            <a:r>
              <a:rPr lang="en-US" altLang="en-US" sz="1600" b="1">
                <a:latin typeface="Courier New" charset="0"/>
              </a:rPr>
              <a:t>		UserBean u = session.getUserBean();</a:t>
            </a:r>
          </a:p>
          <a:p>
            <a:pPr marL="174625" indent="-174625">
              <a:lnSpc>
                <a:spcPct val="80000"/>
              </a:lnSpc>
              <a:buFont typeface="Webdings" charset="2"/>
              <a:buNone/>
              <a:tabLst>
                <a:tab pos="457200" algn="l"/>
                <a:tab pos="739775" algn="l"/>
              </a:tabLst>
            </a:pPr>
            <a:r>
              <a:rPr lang="en-US" altLang="en-US" sz="1600" b="1">
                <a:latin typeface="Courier New" charset="0"/>
              </a:rPr>
              <a:t>		u.setName(request.getParameter("name"));</a:t>
            </a:r>
          </a:p>
          <a:p>
            <a:pPr marL="174625" indent="-174625">
              <a:lnSpc>
                <a:spcPct val="80000"/>
              </a:lnSpc>
              <a:buFont typeface="Webdings" charset="2"/>
              <a:buNone/>
              <a:tabLst>
                <a:tab pos="457200" algn="l"/>
                <a:tab pos="739775" algn="l"/>
              </a:tabLst>
            </a:pPr>
            <a:r>
              <a:rPr lang="en-US" altLang="en-US" sz="1600" b="1">
                <a:latin typeface="Courier New" charset="0"/>
              </a:rPr>
              <a:t>		u.setFavoriteColor(request.getParameter("color"));</a:t>
            </a:r>
          </a:p>
          <a:p>
            <a:pPr marL="174625" indent="-174625">
              <a:lnSpc>
                <a:spcPct val="80000"/>
              </a:lnSpc>
              <a:buFont typeface="Webdings" charset="2"/>
              <a:buNone/>
              <a:tabLst>
                <a:tab pos="457200" algn="l"/>
                <a:tab pos="739775" algn="l"/>
              </a:tabLst>
            </a:pPr>
            <a:r>
              <a:rPr lang="en-US" altLang="en-US" sz="1600" b="1">
                <a:latin typeface="Courier New" charset="0"/>
              </a:rPr>
              <a:t>	}</a:t>
            </a:r>
          </a:p>
          <a:p>
            <a:pPr marL="174625" indent="-174625">
              <a:lnSpc>
                <a:spcPct val="80000"/>
              </a:lnSpc>
              <a:buFont typeface="Webdings" charset="2"/>
              <a:buNone/>
              <a:tabLst>
                <a:tab pos="457200" algn="l"/>
                <a:tab pos="739775" algn="l"/>
              </a:tabLst>
            </a:pPr>
            <a:endParaRPr lang="en-US" altLang="en-US" sz="1600" b="1">
              <a:latin typeface="Courier New" charset="0"/>
            </a:endParaRPr>
          </a:p>
          <a:p>
            <a:pPr marL="174625" indent="-174625">
              <a:lnSpc>
                <a:spcPct val="80000"/>
              </a:lnSpc>
              <a:buFont typeface="Webdings" charset="2"/>
              <a:buNone/>
              <a:tabLst>
                <a:tab pos="457200" algn="l"/>
                <a:tab pos="739775" algn="l"/>
              </a:tabLst>
            </a:pPr>
            <a:r>
              <a:rPr lang="en-US" altLang="en-US" sz="1600" b="1">
                <a:latin typeface="Courier New" charset="0"/>
              </a:rPr>
              <a:t>	public boolean validate( HttpServletRequest request) {</a:t>
            </a:r>
          </a:p>
          <a:p>
            <a:pPr marL="174625" indent="-174625">
              <a:lnSpc>
                <a:spcPct val="80000"/>
              </a:lnSpc>
              <a:buFont typeface="Webdings" charset="2"/>
              <a:buNone/>
              <a:tabLst>
                <a:tab pos="457200" algn="l"/>
                <a:tab pos="739775" algn="l"/>
              </a:tabLst>
            </a:pPr>
            <a:r>
              <a:rPr lang="en-US" altLang="en-US" sz="1600" b="1">
                <a:latin typeface="Courier New" charset="0"/>
              </a:rPr>
              <a:t>		try {</a:t>
            </a:r>
          </a:p>
          <a:p>
            <a:pPr marL="174625" indent="-174625">
              <a:lnSpc>
                <a:spcPct val="80000"/>
              </a:lnSpc>
              <a:buFont typeface="Webdings" charset="2"/>
              <a:buNone/>
              <a:tabLst>
                <a:tab pos="457200" algn="l"/>
                <a:tab pos="739775" algn="l"/>
              </a:tabLst>
            </a:pPr>
            <a:r>
              <a:rPr lang="en-US" altLang="en-US" sz="1600" b="1">
                <a:latin typeface="Courier New" charset="0"/>
              </a:rPr>
              <a:t>			if ( request.getParameter("name").indexOf("&lt;scri") != -1 ) {</a:t>
            </a:r>
          </a:p>
          <a:p>
            <a:pPr marL="174625" indent="-174625">
              <a:lnSpc>
                <a:spcPct val="80000"/>
              </a:lnSpc>
              <a:buFont typeface="Webdings" charset="2"/>
              <a:buNone/>
              <a:tabLst>
                <a:tab pos="457200" algn="l"/>
                <a:tab pos="739775" algn="l"/>
              </a:tabLst>
            </a:pPr>
            <a:r>
              <a:rPr lang="en-US" altLang="en-US" sz="1600" b="1">
                <a:latin typeface="Courier New" charset="0"/>
              </a:rPr>
              <a:t>				logger.log("Script detected" );</a:t>
            </a:r>
          </a:p>
          <a:p>
            <a:pPr marL="174625" indent="-174625">
              <a:lnSpc>
                <a:spcPct val="80000"/>
              </a:lnSpc>
              <a:buFont typeface="Webdings" charset="2"/>
              <a:buNone/>
              <a:tabLst>
                <a:tab pos="457200" algn="l"/>
                <a:tab pos="739775" algn="l"/>
              </a:tabLst>
            </a:pPr>
            <a:r>
              <a:rPr lang="en-US" altLang="en-US" sz="1600" b="1">
                <a:latin typeface="Courier New" charset="0"/>
              </a:rPr>
              <a:t>				return false;</a:t>
            </a:r>
          </a:p>
          <a:p>
            <a:pPr marL="174625" indent="-174625">
              <a:lnSpc>
                <a:spcPct val="80000"/>
              </a:lnSpc>
              <a:buFont typeface="Webdings" charset="2"/>
              <a:buNone/>
              <a:tabLst>
                <a:tab pos="457200" algn="l"/>
                <a:tab pos="739775" algn="l"/>
              </a:tabLst>
            </a:pPr>
            <a:r>
              <a:rPr lang="en-US" altLang="en-US" sz="1600" b="1">
                <a:latin typeface="Courier New" charset="0"/>
              </a:rPr>
              <a:t>			}</a:t>
            </a:r>
          </a:p>
          <a:p>
            <a:pPr marL="174625" indent="-174625">
              <a:lnSpc>
                <a:spcPct val="80000"/>
              </a:lnSpc>
              <a:buFont typeface="Webdings" charset="2"/>
              <a:buNone/>
              <a:tabLst>
                <a:tab pos="457200" algn="l"/>
                <a:tab pos="739775" algn="l"/>
              </a:tabLst>
            </a:pPr>
            <a:r>
              <a:rPr lang="en-US" altLang="en-US" sz="1600" b="1">
                <a:latin typeface="Courier New" charset="0"/>
              </a:rPr>
              <a:t>		}</a:t>
            </a:r>
          </a:p>
          <a:p>
            <a:pPr marL="174625" indent="-174625">
              <a:lnSpc>
                <a:spcPct val="80000"/>
              </a:lnSpc>
              <a:buFont typeface="Webdings" charset="2"/>
              <a:buNone/>
              <a:tabLst>
                <a:tab pos="457200" algn="l"/>
                <a:tab pos="739775" algn="l"/>
              </a:tabLst>
            </a:pPr>
            <a:r>
              <a:rPr lang="en-US" altLang="en-US" sz="1600" b="1">
                <a:latin typeface="Courier New" charset="0"/>
              </a:rPr>
              <a:t>		catch( Exception e ) {}</a:t>
            </a:r>
          </a:p>
          <a:p>
            <a:pPr marL="174625" indent="-174625">
              <a:lnSpc>
                <a:spcPct val="80000"/>
              </a:lnSpc>
              <a:buFont typeface="Webdings" charset="2"/>
              <a:buNone/>
              <a:tabLst>
                <a:tab pos="457200" algn="l"/>
                <a:tab pos="739775" algn="l"/>
              </a:tabLst>
            </a:pPr>
            <a:r>
              <a:rPr lang="en-US" altLang="en-US" sz="1600" b="1">
                <a:latin typeface="Courier New" charset="0"/>
              </a:rPr>
              <a:t>		return true;</a:t>
            </a:r>
          </a:p>
          <a:p>
            <a:pPr marL="174625" indent="-174625">
              <a:lnSpc>
                <a:spcPct val="80000"/>
              </a:lnSpc>
              <a:buFont typeface="Webdings" charset="2"/>
              <a:buNone/>
              <a:tabLst>
                <a:tab pos="457200" algn="l"/>
                <a:tab pos="739775" algn="l"/>
              </a:tabLst>
            </a:pPr>
            <a:r>
              <a:rPr lang="en-US" altLang="en-US" sz="1600" b="1">
                <a:latin typeface="Courier New" charset="0"/>
              </a:rPr>
              <a:t>	}</a:t>
            </a:r>
          </a:p>
          <a:p>
            <a:pPr marL="174625" indent="-174625">
              <a:lnSpc>
                <a:spcPct val="80000"/>
              </a:lnSpc>
              <a:buFont typeface="Webdings" charset="2"/>
              <a:buNone/>
              <a:tabLst>
                <a:tab pos="457200" algn="l"/>
                <a:tab pos="739775" algn="l"/>
              </a:tabLst>
            </a:pPr>
            <a:r>
              <a:rPr lang="en-US" altLang="en-US" sz="1600" b="1">
                <a:latin typeface="Courier New" charset="0"/>
              </a:rPr>
              <a:t>}</a:t>
            </a:r>
          </a:p>
        </p:txBody>
      </p:sp>
      <p:sp>
        <p:nvSpPr>
          <p:cNvPr id="611333" name="AutoShape 5"/>
          <p:cNvSpPr>
            <a:spLocks/>
          </p:cNvSpPr>
          <p:nvPr/>
        </p:nvSpPr>
        <p:spPr bwMode="auto">
          <a:xfrm>
            <a:off x="7002463" y="4319588"/>
            <a:ext cx="2141537" cy="373062"/>
          </a:xfrm>
          <a:prstGeom prst="borderCallout2">
            <a:avLst>
              <a:gd name="adj1" fmla="val 30639"/>
              <a:gd name="adj2" fmla="val -3560"/>
              <a:gd name="adj3" fmla="val 30639"/>
              <a:gd name="adj4" fmla="val -18755"/>
              <a:gd name="adj5" fmla="val -73190"/>
              <a:gd name="adj6" fmla="val -34472"/>
            </a:avLst>
          </a:prstGeom>
          <a:solidFill>
            <a:srgbClr val="FFFF99"/>
          </a:solidFill>
          <a:ln w="9525">
            <a:solidFill>
              <a:schemeClr val="tx1"/>
            </a:solidFill>
            <a:miter lim="800000"/>
            <a:headEnd/>
            <a:tailEnd type="triangle" w="med" len="med"/>
          </a:ln>
        </p:spPr>
        <p:txBody>
          <a:bodyPr anchor="ctr"/>
          <a:lstStyle>
            <a:lvl1pPr>
              <a:defRPr sz="1200" b="1">
                <a:solidFill>
                  <a:schemeClr val="tx1"/>
                </a:solidFill>
                <a:latin typeface="Times New Roman" charset="0"/>
                <a:ea typeface="ＭＳ Ｐゴシック" charset="-128"/>
              </a:defRPr>
            </a:lvl1pPr>
            <a:lvl2pPr marL="37931725" indent="-37474525">
              <a:defRPr sz="1200" b="1">
                <a:solidFill>
                  <a:schemeClr val="tx1"/>
                </a:solidFill>
                <a:latin typeface="Times New Roman" charset="0"/>
                <a:ea typeface="ＭＳ Ｐゴシック" charset="-128"/>
              </a:defRPr>
            </a:lvl2pPr>
            <a:lvl3pPr>
              <a:defRPr sz="1200" b="1">
                <a:solidFill>
                  <a:schemeClr val="tx1"/>
                </a:solidFill>
                <a:latin typeface="Times New Roman" charset="0"/>
                <a:ea typeface="ＭＳ Ｐゴシック" charset="-128"/>
              </a:defRPr>
            </a:lvl3pPr>
            <a:lvl4pPr>
              <a:defRPr sz="1200" b="1">
                <a:solidFill>
                  <a:schemeClr val="tx1"/>
                </a:solidFill>
                <a:latin typeface="Times New Roman" charset="0"/>
                <a:ea typeface="ＭＳ Ｐゴシック" charset="-128"/>
              </a:defRPr>
            </a:lvl4pPr>
            <a:lvl5pPr>
              <a:defRPr sz="1200" b="1">
                <a:solidFill>
                  <a:schemeClr val="tx1"/>
                </a:solidFill>
                <a:latin typeface="Times New Roman" charset="0"/>
                <a:ea typeface="ＭＳ Ｐゴシック" charset="-128"/>
              </a:defRPr>
            </a:lvl5pPr>
            <a:lvl6pPr marL="457200" eaLnBrk="0" fontAlgn="base" hangingPunct="0">
              <a:spcBef>
                <a:spcPct val="0"/>
              </a:spcBef>
              <a:spcAft>
                <a:spcPct val="0"/>
              </a:spcAft>
              <a:defRPr sz="1200" b="1">
                <a:solidFill>
                  <a:schemeClr val="tx1"/>
                </a:solidFill>
                <a:latin typeface="Times New Roman" charset="0"/>
                <a:ea typeface="ＭＳ Ｐゴシック" charset="-128"/>
              </a:defRPr>
            </a:lvl6pPr>
            <a:lvl7pPr marL="914400" eaLnBrk="0" fontAlgn="base" hangingPunct="0">
              <a:spcBef>
                <a:spcPct val="0"/>
              </a:spcBef>
              <a:spcAft>
                <a:spcPct val="0"/>
              </a:spcAft>
              <a:defRPr sz="1200" b="1">
                <a:solidFill>
                  <a:schemeClr val="tx1"/>
                </a:solidFill>
                <a:latin typeface="Times New Roman" charset="0"/>
                <a:ea typeface="ＭＳ Ｐゴシック" charset="-128"/>
              </a:defRPr>
            </a:lvl7pPr>
            <a:lvl8pPr marL="1371600" eaLnBrk="0" fontAlgn="base" hangingPunct="0">
              <a:spcBef>
                <a:spcPct val="0"/>
              </a:spcBef>
              <a:spcAft>
                <a:spcPct val="0"/>
              </a:spcAft>
              <a:defRPr sz="1200" b="1">
                <a:solidFill>
                  <a:schemeClr val="tx1"/>
                </a:solidFill>
                <a:latin typeface="Times New Roman" charset="0"/>
                <a:ea typeface="ＭＳ Ｐゴシック" charset="-128"/>
              </a:defRPr>
            </a:lvl8pPr>
            <a:lvl9pPr marL="1828800" eaLnBrk="0" fontAlgn="base" hangingPunct="0">
              <a:spcBef>
                <a:spcPct val="0"/>
              </a:spcBef>
              <a:spcAft>
                <a:spcPct val="0"/>
              </a:spcAft>
              <a:defRPr sz="1200" b="1">
                <a:solidFill>
                  <a:schemeClr val="tx1"/>
                </a:solidFill>
                <a:latin typeface="Times New Roman" charset="0"/>
                <a:ea typeface="ＭＳ Ｐゴシック" charset="-128"/>
              </a:defRPr>
            </a:lvl9pPr>
          </a:lstStyle>
          <a:p>
            <a:pPr algn="ctr">
              <a:lnSpc>
                <a:spcPct val="90000"/>
              </a:lnSpc>
            </a:pPr>
            <a:r>
              <a:rPr lang="en-US" altLang="en-US" sz="1000">
                <a:latin typeface="Century Gothic" charset="0"/>
              </a:rPr>
              <a:t>Blacklist Validation</a:t>
            </a:r>
          </a:p>
        </p:txBody>
      </p:sp>
      <p:sp>
        <p:nvSpPr>
          <p:cNvPr id="611334" name="AutoShape 6"/>
          <p:cNvSpPr>
            <a:spLocks/>
          </p:cNvSpPr>
          <p:nvPr/>
        </p:nvSpPr>
        <p:spPr bwMode="auto">
          <a:xfrm>
            <a:off x="3124200" y="5799138"/>
            <a:ext cx="2141538" cy="373062"/>
          </a:xfrm>
          <a:prstGeom prst="borderCallout2">
            <a:avLst>
              <a:gd name="adj1" fmla="val 30639"/>
              <a:gd name="adj2" fmla="val -3560"/>
              <a:gd name="adj3" fmla="val 30639"/>
              <a:gd name="adj4" fmla="val -22685"/>
              <a:gd name="adj5" fmla="val -80426"/>
              <a:gd name="adj6" fmla="val -40699"/>
            </a:avLst>
          </a:prstGeom>
          <a:solidFill>
            <a:srgbClr val="FFFF99"/>
          </a:solidFill>
          <a:ln w="9525">
            <a:solidFill>
              <a:schemeClr val="tx1"/>
            </a:solidFill>
            <a:miter lim="800000"/>
            <a:headEnd/>
            <a:tailEnd type="triangle" w="med" len="med"/>
          </a:ln>
        </p:spPr>
        <p:txBody>
          <a:bodyPr anchor="ctr"/>
          <a:lstStyle>
            <a:lvl1pPr>
              <a:defRPr sz="1200" b="1">
                <a:solidFill>
                  <a:schemeClr val="tx1"/>
                </a:solidFill>
                <a:latin typeface="Times New Roman" charset="0"/>
                <a:ea typeface="ＭＳ Ｐゴシック" charset="-128"/>
              </a:defRPr>
            </a:lvl1pPr>
            <a:lvl2pPr marL="37931725" indent="-37474525">
              <a:defRPr sz="1200" b="1">
                <a:solidFill>
                  <a:schemeClr val="tx1"/>
                </a:solidFill>
                <a:latin typeface="Times New Roman" charset="0"/>
                <a:ea typeface="ＭＳ Ｐゴシック" charset="-128"/>
              </a:defRPr>
            </a:lvl2pPr>
            <a:lvl3pPr>
              <a:defRPr sz="1200" b="1">
                <a:solidFill>
                  <a:schemeClr val="tx1"/>
                </a:solidFill>
                <a:latin typeface="Times New Roman" charset="0"/>
                <a:ea typeface="ＭＳ Ｐゴシック" charset="-128"/>
              </a:defRPr>
            </a:lvl3pPr>
            <a:lvl4pPr>
              <a:defRPr sz="1200" b="1">
                <a:solidFill>
                  <a:schemeClr val="tx1"/>
                </a:solidFill>
                <a:latin typeface="Times New Roman" charset="0"/>
                <a:ea typeface="ＭＳ Ｐゴシック" charset="-128"/>
              </a:defRPr>
            </a:lvl4pPr>
            <a:lvl5pPr>
              <a:defRPr sz="1200" b="1">
                <a:solidFill>
                  <a:schemeClr val="tx1"/>
                </a:solidFill>
                <a:latin typeface="Times New Roman" charset="0"/>
                <a:ea typeface="ＭＳ Ｐゴシック" charset="-128"/>
              </a:defRPr>
            </a:lvl5pPr>
            <a:lvl6pPr marL="457200" eaLnBrk="0" fontAlgn="base" hangingPunct="0">
              <a:spcBef>
                <a:spcPct val="0"/>
              </a:spcBef>
              <a:spcAft>
                <a:spcPct val="0"/>
              </a:spcAft>
              <a:defRPr sz="1200" b="1">
                <a:solidFill>
                  <a:schemeClr val="tx1"/>
                </a:solidFill>
                <a:latin typeface="Times New Roman" charset="0"/>
                <a:ea typeface="ＭＳ Ｐゴシック" charset="-128"/>
              </a:defRPr>
            </a:lvl6pPr>
            <a:lvl7pPr marL="914400" eaLnBrk="0" fontAlgn="base" hangingPunct="0">
              <a:spcBef>
                <a:spcPct val="0"/>
              </a:spcBef>
              <a:spcAft>
                <a:spcPct val="0"/>
              </a:spcAft>
              <a:defRPr sz="1200" b="1">
                <a:solidFill>
                  <a:schemeClr val="tx1"/>
                </a:solidFill>
                <a:latin typeface="Times New Roman" charset="0"/>
                <a:ea typeface="ＭＳ Ｐゴシック" charset="-128"/>
              </a:defRPr>
            </a:lvl7pPr>
            <a:lvl8pPr marL="1371600" eaLnBrk="0" fontAlgn="base" hangingPunct="0">
              <a:spcBef>
                <a:spcPct val="0"/>
              </a:spcBef>
              <a:spcAft>
                <a:spcPct val="0"/>
              </a:spcAft>
              <a:defRPr sz="1200" b="1">
                <a:solidFill>
                  <a:schemeClr val="tx1"/>
                </a:solidFill>
                <a:latin typeface="Times New Roman" charset="0"/>
                <a:ea typeface="ＭＳ Ｐゴシック" charset="-128"/>
              </a:defRPr>
            </a:lvl8pPr>
            <a:lvl9pPr marL="1828800" eaLnBrk="0" fontAlgn="base" hangingPunct="0">
              <a:spcBef>
                <a:spcPct val="0"/>
              </a:spcBef>
              <a:spcAft>
                <a:spcPct val="0"/>
              </a:spcAft>
              <a:defRPr sz="1200" b="1">
                <a:solidFill>
                  <a:schemeClr val="tx1"/>
                </a:solidFill>
                <a:latin typeface="Times New Roman" charset="0"/>
                <a:ea typeface="ＭＳ Ｐゴシック" charset="-128"/>
              </a:defRPr>
            </a:lvl9pPr>
          </a:lstStyle>
          <a:p>
            <a:pPr algn="ctr">
              <a:lnSpc>
                <a:spcPct val="90000"/>
              </a:lnSpc>
            </a:pPr>
            <a:r>
              <a:rPr lang="en-US" altLang="en-US" sz="1000">
                <a:latin typeface="Century Gothic" charset="0"/>
              </a:rPr>
              <a:t>Fail Open</a:t>
            </a:r>
          </a:p>
        </p:txBody>
      </p:sp>
      <p:sp>
        <p:nvSpPr>
          <p:cNvPr id="611337" name="AutoShape 9"/>
          <p:cNvSpPr>
            <a:spLocks/>
          </p:cNvSpPr>
          <p:nvPr/>
        </p:nvSpPr>
        <p:spPr bwMode="auto">
          <a:xfrm>
            <a:off x="6848475" y="1992313"/>
            <a:ext cx="2141538" cy="373062"/>
          </a:xfrm>
          <a:prstGeom prst="borderCallout2">
            <a:avLst>
              <a:gd name="adj1" fmla="val 30639"/>
              <a:gd name="adj2" fmla="val -3560"/>
              <a:gd name="adj3" fmla="val 30639"/>
              <a:gd name="adj4" fmla="val -22685"/>
              <a:gd name="adj5" fmla="val 113190"/>
              <a:gd name="adj6" fmla="val -73389"/>
            </a:avLst>
          </a:prstGeom>
          <a:solidFill>
            <a:srgbClr val="FFFF99"/>
          </a:solidFill>
          <a:ln w="9525">
            <a:solidFill>
              <a:schemeClr val="tx1"/>
            </a:solidFill>
            <a:miter lim="800000"/>
            <a:headEnd/>
            <a:tailEnd type="triangle" w="med" len="med"/>
          </a:ln>
        </p:spPr>
        <p:txBody>
          <a:bodyPr anchor="ctr"/>
          <a:lstStyle>
            <a:lvl1pPr>
              <a:defRPr sz="1200" b="1">
                <a:solidFill>
                  <a:schemeClr val="tx1"/>
                </a:solidFill>
                <a:latin typeface="Times New Roman" charset="0"/>
                <a:ea typeface="ＭＳ Ｐゴシック" charset="-128"/>
              </a:defRPr>
            </a:lvl1pPr>
            <a:lvl2pPr marL="37931725" indent="-37474525">
              <a:defRPr sz="1200" b="1">
                <a:solidFill>
                  <a:schemeClr val="tx1"/>
                </a:solidFill>
                <a:latin typeface="Times New Roman" charset="0"/>
                <a:ea typeface="ＭＳ Ｐゴシック" charset="-128"/>
              </a:defRPr>
            </a:lvl2pPr>
            <a:lvl3pPr>
              <a:defRPr sz="1200" b="1">
                <a:solidFill>
                  <a:schemeClr val="tx1"/>
                </a:solidFill>
                <a:latin typeface="Times New Roman" charset="0"/>
                <a:ea typeface="ＭＳ Ｐゴシック" charset="-128"/>
              </a:defRPr>
            </a:lvl3pPr>
            <a:lvl4pPr>
              <a:defRPr sz="1200" b="1">
                <a:solidFill>
                  <a:schemeClr val="tx1"/>
                </a:solidFill>
                <a:latin typeface="Times New Roman" charset="0"/>
                <a:ea typeface="ＭＳ Ｐゴシック" charset="-128"/>
              </a:defRPr>
            </a:lvl4pPr>
            <a:lvl5pPr>
              <a:defRPr sz="1200" b="1">
                <a:solidFill>
                  <a:schemeClr val="tx1"/>
                </a:solidFill>
                <a:latin typeface="Times New Roman" charset="0"/>
                <a:ea typeface="ＭＳ Ｐゴシック" charset="-128"/>
              </a:defRPr>
            </a:lvl5pPr>
            <a:lvl6pPr marL="457200" eaLnBrk="0" fontAlgn="base" hangingPunct="0">
              <a:spcBef>
                <a:spcPct val="0"/>
              </a:spcBef>
              <a:spcAft>
                <a:spcPct val="0"/>
              </a:spcAft>
              <a:defRPr sz="1200" b="1">
                <a:solidFill>
                  <a:schemeClr val="tx1"/>
                </a:solidFill>
                <a:latin typeface="Times New Roman" charset="0"/>
                <a:ea typeface="ＭＳ Ｐゴシック" charset="-128"/>
              </a:defRPr>
            </a:lvl6pPr>
            <a:lvl7pPr marL="914400" eaLnBrk="0" fontAlgn="base" hangingPunct="0">
              <a:spcBef>
                <a:spcPct val="0"/>
              </a:spcBef>
              <a:spcAft>
                <a:spcPct val="0"/>
              </a:spcAft>
              <a:defRPr sz="1200" b="1">
                <a:solidFill>
                  <a:schemeClr val="tx1"/>
                </a:solidFill>
                <a:latin typeface="Times New Roman" charset="0"/>
                <a:ea typeface="ＭＳ Ｐゴシック" charset="-128"/>
              </a:defRPr>
            </a:lvl7pPr>
            <a:lvl8pPr marL="1371600" eaLnBrk="0" fontAlgn="base" hangingPunct="0">
              <a:spcBef>
                <a:spcPct val="0"/>
              </a:spcBef>
              <a:spcAft>
                <a:spcPct val="0"/>
              </a:spcAft>
              <a:defRPr sz="1200" b="1">
                <a:solidFill>
                  <a:schemeClr val="tx1"/>
                </a:solidFill>
                <a:latin typeface="Times New Roman" charset="0"/>
                <a:ea typeface="ＭＳ Ｐゴシック" charset="-128"/>
              </a:defRPr>
            </a:lvl8pPr>
            <a:lvl9pPr marL="1828800" eaLnBrk="0" fontAlgn="base" hangingPunct="0">
              <a:spcBef>
                <a:spcPct val="0"/>
              </a:spcBef>
              <a:spcAft>
                <a:spcPct val="0"/>
              </a:spcAft>
              <a:defRPr sz="1200" b="1">
                <a:solidFill>
                  <a:schemeClr val="tx1"/>
                </a:solidFill>
                <a:latin typeface="Times New Roman" charset="0"/>
                <a:ea typeface="ＭＳ Ｐゴシック" charset="-128"/>
              </a:defRPr>
            </a:lvl9pPr>
          </a:lstStyle>
          <a:p>
            <a:pPr algn="ctr">
              <a:lnSpc>
                <a:spcPct val="90000"/>
              </a:lnSpc>
            </a:pPr>
            <a:r>
              <a:rPr lang="en-US" altLang="en-US" sz="1000">
                <a:latin typeface="Century Gothic" charset="0"/>
              </a:rPr>
              <a:t>Failure to Validate</a:t>
            </a:r>
          </a:p>
        </p:txBody>
      </p:sp>
      <p:sp>
        <p:nvSpPr>
          <p:cNvPr id="611335" name="AutoShape 7"/>
          <p:cNvSpPr>
            <a:spLocks/>
          </p:cNvSpPr>
          <p:nvPr/>
        </p:nvSpPr>
        <p:spPr bwMode="auto">
          <a:xfrm>
            <a:off x="7002463" y="2903538"/>
            <a:ext cx="2141537" cy="373062"/>
          </a:xfrm>
          <a:prstGeom prst="borderCallout2">
            <a:avLst>
              <a:gd name="adj1" fmla="val 30639"/>
              <a:gd name="adj2" fmla="val -3560"/>
              <a:gd name="adj3" fmla="val 30639"/>
              <a:gd name="adj4" fmla="val -18532"/>
              <a:gd name="adj5" fmla="val -24824"/>
              <a:gd name="adj6" fmla="val -30662"/>
            </a:avLst>
          </a:prstGeom>
          <a:solidFill>
            <a:srgbClr val="FFFF99"/>
          </a:solidFill>
          <a:ln w="9525">
            <a:solidFill>
              <a:schemeClr val="tx1"/>
            </a:solidFill>
            <a:miter lim="800000"/>
            <a:headEnd/>
            <a:tailEnd type="triangle" w="med" len="med"/>
          </a:ln>
        </p:spPr>
        <p:txBody>
          <a:bodyPr anchor="ctr"/>
          <a:lstStyle>
            <a:lvl1pPr>
              <a:defRPr sz="1200" b="1">
                <a:solidFill>
                  <a:schemeClr val="tx1"/>
                </a:solidFill>
                <a:latin typeface="Times New Roman" charset="0"/>
                <a:ea typeface="ＭＳ Ｐゴシック" charset="-128"/>
              </a:defRPr>
            </a:lvl1pPr>
            <a:lvl2pPr marL="37931725" indent="-37474525">
              <a:defRPr sz="1200" b="1">
                <a:solidFill>
                  <a:schemeClr val="tx1"/>
                </a:solidFill>
                <a:latin typeface="Times New Roman" charset="0"/>
                <a:ea typeface="ＭＳ Ｐゴシック" charset="-128"/>
              </a:defRPr>
            </a:lvl2pPr>
            <a:lvl3pPr>
              <a:defRPr sz="1200" b="1">
                <a:solidFill>
                  <a:schemeClr val="tx1"/>
                </a:solidFill>
                <a:latin typeface="Times New Roman" charset="0"/>
                <a:ea typeface="ＭＳ Ｐゴシック" charset="-128"/>
              </a:defRPr>
            </a:lvl3pPr>
            <a:lvl4pPr>
              <a:defRPr sz="1200" b="1">
                <a:solidFill>
                  <a:schemeClr val="tx1"/>
                </a:solidFill>
                <a:latin typeface="Times New Roman" charset="0"/>
                <a:ea typeface="ＭＳ Ｐゴシック" charset="-128"/>
              </a:defRPr>
            </a:lvl4pPr>
            <a:lvl5pPr>
              <a:defRPr sz="1200" b="1">
                <a:solidFill>
                  <a:schemeClr val="tx1"/>
                </a:solidFill>
                <a:latin typeface="Times New Roman" charset="0"/>
                <a:ea typeface="ＭＳ Ｐゴシック" charset="-128"/>
              </a:defRPr>
            </a:lvl5pPr>
            <a:lvl6pPr marL="457200" eaLnBrk="0" fontAlgn="base" hangingPunct="0">
              <a:spcBef>
                <a:spcPct val="0"/>
              </a:spcBef>
              <a:spcAft>
                <a:spcPct val="0"/>
              </a:spcAft>
              <a:defRPr sz="1200" b="1">
                <a:solidFill>
                  <a:schemeClr val="tx1"/>
                </a:solidFill>
                <a:latin typeface="Times New Roman" charset="0"/>
                <a:ea typeface="ＭＳ Ｐゴシック" charset="-128"/>
              </a:defRPr>
            </a:lvl6pPr>
            <a:lvl7pPr marL="914400" eaLnBrk="0" fontAlgn="base" hangingPunct="0">
              <a:spcBef>
                <a:spcPct val="0"/>
              </a:spcBef>
              <a:spcAft>
                <a:spcPct val="0"/>
              </a:spcAft>
              <a:defRPr sz="1200" b="1">
                <a:solidFill>
                  <a:schemeClr val="tx1"/>
                </a:solidFill>
                <a:latin typeface="Times New Roman" charset="0"/>
                <a:ea typeface="ＭＳ Ｐゴシック" charset="-128"/>
              </a:defRPr>
            </a:lvl7pPr>
            <a:lvl8pPr marL="1371600" eaLnBrk="0" fontAlgn="base" hangingPunct="0">
              <a:spcBef>
                <a:spcPct val="0"/>
              </a:spcBef>
              <a:spcAft>
                <a:spcPct val="0"/>
              </a:spcAft>
              <a:defRPr sz="1200" b="1">
                <a:solidFill>
                  <a:schemeClr val="tx1"/>
                </a:solidFill>
                <a:latin typeface="Times New Roman" charset="0"/>
                <a:ea typeface="ＭＳ Ｐゴシック" charset="-128"/>
              </a:defRPr>
            </a:lvl8pPr>
            <a:lvl9pPr marL="1828800" eaLnBrk="0" fontAlgn="base" hangingPunct="0">
              <a:spcBef>
                <a:spcPct val="0"/>
              </a:spcBef>
              <a:spcAft>
                <a:spcPct val="0"/>
              </a:spcAft>
              <a:defRPr sz="1200" b="1">
                <a:solidFill>
                  <a:schemeClr val="tx1"/>
                </a:solidFill>
                <a:latin typeface="Times New Roman" charset="0"/>
                <a:ea typeface="ＭＳ Ｐゴシック" charset="-128"/>
              </a:defRPr>
            </a:lvl9pPr>
          </a:lstStyle>
          <a:p>
            <a:pPr algn="ctr">
              <a:lnSpc>
                <a:spcPct val="90000"/>
              </a:lnSpc>
            </a:pPr>
            <a:r>
              <a:rPr lang="en-US" altLang="en-US" sz="1000">
                <a:latin typeface="Century Gothic" charset="0"/>
              </a:rPr>
              <a:t>Failure to Validate</a:t>
            </a:r>
          </a:p>
        </p:txBody>
      </p:sp>
    </p:spTree>
    <p:extLst>
      <p:ext uri="{BB962C8B-B14F-4D97-AF65-F5344CB8AC3E}">
        <p14:creationId xmlns:p14="http://schemas.microsoft.com/office/powerpoint/2010/main" val="21725991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13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13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13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1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3" grpId="0" animBg="1"/>
      <p:bldP spid="611334" grpId="0" animBg="1"/>
      <p:bldP spid="611337" grpId="0" animBg="1"/>
      <p:bldP spid="6113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ea typeface="ＭＳ Ｐゴシック" charset="-128"/>
              </a:defRPr>
            </a:lvl1pPr>
            <a:lvl2pPr marL="37931725" indent="-37474525">
              <a:defRPr sz="1200" b="1">
                <a:solidFill>
                  <a:schemeClr val="tx1"/>
                </a:solidFill>
                <a:latin typeface="Times New Roman" charset="0"/>
                <a:ea typeface="ＭＳ Ｐゴシック" charset="-128"/>
              </a:defRPr>
            </a:lvl2pPr>
            <a:lvl3pPr marL="1143000" indent="-228600">
              <a:defRPr sz="1200" b="1">
                <a:solidFill>
                  <a:schemeClr val="tx1"/>
                </a:solidFill>
                <a:latin typeface="Times New Roman" charset="0"/>
                <a:ea typeface="ＭＳ Ｐゴシック" charset="-128"/>
              </a:defRPr>
            </a:lvl3pPr>
            <a:lvl4pPr marL="1600200" indent="-228600">
              <a:defRPr sz="1200" b="1">
                <a:solidFill>
                  <a:schemeClr val="tx1"/>
                </a:solidFill>
                <a:latin typeface="Times New Roman" charset="0"/>
                <a:ea typeface="ＭＳ Ｐゴシック" charset="-128"/>
              </a:defRPr>
            </a:lvl4pPr>
            <a:lvl5pPr marL="2057400" indent="-228600">
              <a:defRPr sz="12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12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12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12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1200" b="1">
                <a:solidFill>
                  <a:schemeClr val="tx1"/>
                </a:solidFill>
                <a:latin typeface="Times New Roman" charset="0"/>
                <a:ea typeface="ＭＳ Ｐゴシック" charset="-128"/>
              </a:defRPr>
            </a:lvl9pPr>
          </a:lstStyle>
          <a:p>
            <a:fld id="{EE547F5C-5E3E-6F40-9F12-C761A76F9D1C}" type="slidenum">
              <a:rPr lang="en-US" altLang="en-US" b="0"/>
              <a:pPr/>
              <a:t>8</a:t>
            </a:fld>
            <a:endParaRPr lang="en-US" altLang="en-US" b="0"/>
          </a:p>
        </p:txBody>
      </p:sp>
      <p:sp>
        <p:nvSpPr>
          <p:cNvPr id="16387" name="Rectangle 3"/>
          <p:cNvSpPr>
            <a:spLocks noGrp="1" noChangeArrowheads="1"/>
          </p:cNvSpPr>
          <p:nvPr>
            <p:ph type="subTitle" idx="4294967295"/>
          </p:nvPr>
        </p:nvSpPr>
        <p:spPr>
          <a:xfrm>
            <a:off x="900112" y="2205038"/>
            <a:ext cx="7354887" cy="1752600"/>
          </a:xfrm>
          <a:noFill/>
        </p:spPr>
        <p:txBody>
          <a:bodyPr lIns="92075" tIns="46038" rIns="92075" bIns="46038"/>
          <a:lstStyle/>
          <a:p>
            <a:pPr marL="0" indent="0" algn="ctr">
              <a:lnSpc>
                <a:spcPct val="110000"/>
              </a:lnSpc>
              <a:buFont typeface="Times New Roman" charset="0"/>
              <a:buNone/>
            </a:pPr>
            <a:r>
              <a:rPr lang="en-GB" altLang="en-US" sz="4400" dirty="0" smtClean="0">
                <a:solidFill>
                  <a:srgbClr val="003399"/>
                </a:solidFill>
              </a:rPr>
              <a:t>Ethical Hacking</a:t>
            </a:r>
            <a:endParaRPr lang="en-IE" altLang="en-US" sz="4400" dirty="0">
              <a:solidFill>
                <a:srgbClr val="003399"/>
              </a:solidFill>
            </a:endParaRPr>
          </a:p>
        </p:txBody>
      </p:sp>
    </p:spTree>
    <p:extLst>
      <p:ext uri="{BB962C8B-B14F-4D97-AF65-F5344CB8AC3E}">
        <p14:creationId xmlns:p14="http://schemas.microsoft.com/office/powerpoint/2010/main" val="1789333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06400" y="190500"/>
            <a:ext cx="8402638" cy="952500"/>
          </a:xfrm>
        </p:spPr>
        <p:txBody>
          <a:bodyPr/>
          <a:lstStyle/>
          <a:p>
            <a:r>
              <a:rPr lang="en-US" altLang="en-US" sz="3600" dirty="0" smtClean="0"/>
              <a:t>Ethical Hacking...</a:t>
            </a:r>
            <a:endParaRPr lang="en-US" altLang="en-US" sz="3600" dirty="0"/>
          </a:p>
        </p:txBody>
      </p:sp>
      <p:sp>
        <p:nvSpPr>
          <p:cNvPr id="7" name="Rectangle 3"/>
          <p:cNvSpPr txBox="1">
            <a:spLocks noChangeArrowheads="1"/>
          </p:cNvSpPr>
          <p:nvPr/>
        </p:nvSpPr>
        <p:spPr bwMode="auto">
          <a:xfrm>
            <a:off x="558800" y="1270000"/>
            <a:ext cx="40513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105000"/>
              <a:buFont typeface="Times New Roman" charset="0"/>
              <a:buChar char="•"/>
              <a:defRPr sz="2800">
                <a:solidFill>
                  <a:srgbClr val="006600"/>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rgbClr val="006600"/>
                </a:solidFill>
                <a:latin typeface="+mn-lt"/>
                <a:ea typeface="ＭＳ Ｐゴシック" charset="-128"/>
              </a:defRPr>
            </a:lvl2pPr>
            <a:lvl3pPr marL="1143000" indent="-228600" algn="l" rtl="0" eaLnBrk="0" fontAlgn="base" hangingPunct="0">
              <a:spcBef>
                <a:spcPct val="20000"/>
              </a:spcBef>
              <a:spcAft>
                <a:spcPct val="0"/>
              </a:spcAft>
              <a:buChar char="•"/>
              <a:defRPr sz="2000">
                <a:solidFill>
                  <a:srgbClr val="003300"/>
                </a:solidFill>
                <a:latin typeface="+mn-lt"/>
                <a:ea typeface="ＭＳ Ｐゴシック" charset="-128"/>
              </a:defRPr>
            </a:lvl3pPr>
            <a:lvl4pPr marL="1600200" indent="-228600" algn="l" rtl="0" eaLnBrk="0" fontAlgn="base" hangingPunct="0">
              <a:spcBef>
                <a:spcPct val="20000"/>
              </a:spcBef>
              <a:spcAft>
                <a:spcPct val="0"/>
              </a:spcAft>
              <a:buChar char="–"/>
              <a:defRPr sz="2000">
                <a:solidFill>
                  <a:srgbClr val="003300"/>
                </a:solidFill>
                <a:latin typeface="+mn-lt"/>
                <a:ea typeface="ＭＳ Ｐゴシック" charset="-128"/>
              </a:defRPr>
            </a:lvl4pPr>
            <a:lvl5pPr marL="2057400" indent="-228600" algn="l" rtl="0" eaLnBrk="0" fontAlgn="base" hangingPunct="0">
              <a:spcBef>
                <a:spcPct val="20000"/>
              </a:spcBef>
              <a:spcAft>
                <a:spcPct val="0"/>
              </a:spcAft>
              <a:buChar char="»"/>
              <a:defRPr sz="2000">
                <a:solidFill>
                  <a:srgbClr val="003300"/>
                </a:solidFill>
                <a:latin typeface="+mn-lt"/>
                <a:ea typeface="ＭＳ Ｐゴシック" charset="-128"/>
              </a:defRPr>
            </a:lvl5pPr>
            <a:lvl6pPr marL="2514600" indent="-228600" algn="l" rtl="0" eaLnBrk="0" fontAlgn="base" hangingPunct="0">
              <a:spcBef>
                <a:spcPct val="20000"/>
              </a:spcBef>
              <a:spcAft>
                <a:spcPct val="0"/>
              </a:spcAft>
              <a:buChar char="»"/>
              <a:defRPr sz="2000">
                <a:solidFill>
                  <a:srgbClr val="003300"/>
                </a:solidFill>
                <a:latin typeface="+mn-lt"/>
                <a:ea typeface="ＭＳ Ｐゴシック" charset="-128"/>
              </a:defRPr>
            </a:lvl6pPr>
            <a:lvl7pPr marL="2971800" indent="-228600" algn="l" rtl="0" eaLnBrk="0" fontAlgn="base" hangingPunct="0">
              <a:spcBef>
                <a:spcPct val="20000"/>
              </a:spcBef>
              <a:spcAft>
                <a:spcPct val="0"/>
              </a:spcAft>
              <a:buChar char="»"/>
              <a:defRPr sz="2000">
                <a:solidFill>
                  <a:srgbClr val="003300"/>
                </a:solidFill>
                <a:latin typeface="+mn-lt"/>
                <a:ea typeface="ＭＳ Ｐゴシック" charset="-128"/>
              </a:defRPr>
            </a:lvl7pPr>
            <a:lvl8pPr marL="3429000" indent="-228600" algn="l" rtl="0" eaLnBrk="0" fontAlgn="base" hangingPunct="0">
              <a:spcBef>
                <a:spcPct val="20000"/>
              </a:spcBef>
              <a:spcAft>
                <a:spcPct val="0"/>
              </a:spcAft>
              <a:buChar char="»"/>
              <a:defRPr sz="2000">
                <a:solidFill>
                  <a:srgbClr val="003300"/>
                </a:solidFill>
                <a:latin typeface="+mn-lt"/>
                <a:ea typeface="ＭＳ Ｐゴシック" charset="-128"/>
              </a:defRPr>
            </a:lvl8pPr>
            <a:lvl9pPr marL="3886200" indent="-228600" algn="l" rtl="0" eaLnBrk="0" fontAlgn="base" hangingPunct="0">
              <a:spcBef>
                <a:spcPct val="20000"/>
              </a:spcBef>
              <a:spcAft>
                <a:spcPct val="0"/>
              </a:spcAft>
              <a:buChar char="»"/>
              <a:defRPr sz="2000">
                <a:solidFill>
                  <a:srgbClr val="003300"/>
                </a:solidFill>
                <a:latin typeface="+mn-lt"/>
                <a:ea typeface="ＭＳ Ｐゴシック" charset="-128"/>
              </a:defRPr>
            </a:lvl9pPr>
          </a:lstStyle>
          <a:p>
            <a:r>
              <a:rPr lang="en-GB" altLang="en-US" sz="2400" b="0" dirty="0" smtClean="0"/>
              <a:t>Also known as </a:t>
            </a:r>
            <a:r>
              <a:rPr lang="en-GB" altLang="en-US" sz="2400" dirty="0" smtClean="0"/>
              <a:t>Penetration Testing</a:t>
            </a:r>
          </a:p>
          <a:p>
            <a:r>
              <a:rPr lang="en-GB" altLang="en-US" sz="2400" b="0" dirty="0" smtClean="0"/>
              <a:t>Searching for weaknesses and vulnerabilities</a:t>
            </a:r>
          </a:p>
          <a:p>
            <a:r>
              <a:rPr lang="en-GB" altLang="en-US" sz="2400" b="0" dirty="0" smtClean="0"/>
              <a:t>Trying out known attacks</a:t>
            </a:r>
          </a:p>
          <a:p>
            <a:r>
              <a:rPr lang="en-GB" altLang="en-US" sz="2400" u="sng" dirty="0"/>
              <a:t>Authorised</a:t>
            </a:r>
            <a:r>
              <a:rPr lang="en-GB" altLang="en-US" sz="2400" b="0" dirty="0"/>
              <a:t> breaking into </a:t>
            </a:r>
            <a:r>
              <a:rPr lang="en-GB" altLang="en-US" sz="2400" b="0" dirty="0" smtClean="0"/>
              <a:t>systems</a:t>
            </a:r>
          </a:p>
          <a:p>
            <a:pPr lvl="1"/>
            <a:r>
              <a:rPr lang="en-GB" altLang="en-US" sz="2000" b="0" dirty="0" smtClean="0"/>
              <a:t>You MUST have permission from the system's owner!</a:t>
            </a:r>
            <a:endParaRPr lang="en-GB" altLang="en-US" sz="2000" b="0" dirty="0"/>
          </a:p>
          <a:p>
            <a:pPr marL="0" indent="0">
              <a:buNone/>
            </a:pPr>
            <a:endParaRPr lang="en-GB" altLang="en-US" sz="2400" b="0" dirty="0" smtClean="0"/>
          </a:p>
          <a:p>
            <a:pPr lvl="1"/>
            <a:endParaRPr lang="en-GB" altLang="en-US" sz="2000" dirty="0" smtClean="0"/>
          </a:p>
          <a:p>
            <a:pPr lvl="1"/>
            <a:endParaRPr lang="en-GB" altLang="en-US" sz="2000" dirty="0"/>
          </a:p>
        </p:txBody>
      </p:sp>
      <p:pic>
        <p:nvPicPr>
          <p:cNvPr id="3" name="Picture 2" descr="Screen Shot 2017-10-31 at 21.49.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3300" y="1290937"/>
            <a:ext cx="3668349" cy="5262264"/>
          </a:xfrm>
          <a:prstGeom prst="rect">
            <a:avLst/>
          </a:prstGeom>
        </p:spPr>
      </p:pic>
    </p:spTree>
    <p:extLst>
      <p:ext uri="{BB962C8B-B14F-4D97-AF65-F5344CB8AC3E}">
        <p14:creationId xmlns:p14="http://schemas.microsoft.com/office/powerpoint/2010/main" val="11507580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New Baltimore 8 00">
  <a:themeElements>
    <a:clrScheme name="New Baltimore 8 0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ew Baltimore 8 0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200" b="1"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200" b="1" i="0" u="none" strike="noStrike" cap="none" normalizeH="0" baseline="0">
            <a:ln>
              <a:noFill/>
            </a:ln>
            <a:solidFill>
              <a:schemeClr val="tx1"/>
            </a:solidFill>
            <a:effectLst/>
            <a:latin typeface="Times New Roman" charset="0"/>
          </a:defRPr>
        </a:defPPr>
      </a:lstStyle>
    </a:lnDef>
  </a:objectDefaults>
  <a:extraClrSchemeLst>
    <a:extraClrScheme>
      <a:clrScheme name="New Baltimore 8 0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ew Baltimore 8 0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ew Baltimore 8 0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ew Baltimore 8 0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ew Baltimore 8 0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ew Baltimore 8 0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ew Baltimore 8 0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Designs\Whirlpool.pot</Template>
  <TotalTime>257</TotalTime>
  <Pages>4</Pages>
  <Words>1584</Words>
  <Application>Microsoft Macintosh PowerPoint</Application>
  <PresentationFormat>On-screen Show (4:3)</PresentationFormat>
  <Paragraphs>272</Paragraphs>
  <Slides>26</Slides>
  <Notes>24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New Baltimore 8 00</vt:lpstr>
      <vt:lpstr>Security </vt:lpstr>
      <vt:lpstr>Vulnerabilities</vt:lpstr>
      <vt:lpstr>Tracking vulnerabilities</vt:lpstr>
      <vt:lpstr>Software Vulnerability Testing</vt:lpstr>
      <vt:lpstr>Software Vulnerability Testing</vt:lpstr>
      <vt:lpstr>Secure Code Review</vt:lpstr>
      <vt:lpstr>Vulnerability Patterns</vt:lpstr>
      <vt:lpstr>PowerPoint Presentation</vt:lpstr>
      <vt:lpstr>Ethical Hacking...</vt:lpstr>
      <vt:lpstr>Attack Sophistication vs. Intruder Technical Knowledge</vt:lpstr>
      <vt:lpstr>Some companies even offer bounties...</vt:lpstr>
      <vt:lpstr>PowerPoint Presentation</vt:lpstr>
      <vt:lpstr>Stages of an attack</vt:lpstr>
      <vt:lpstr>Stages of an attack (continued)</vt:lpstr>
      <vt:lpstr>General multi-purpose web app attack tools</vt:lpstr>
      <vt:lpstr>Tools for specific purposes</vt:lpstr>
      <vt:lpstr>Deliberately vulnerable web apps</vt:lpstr>
      <vt:lpstr>Web Application Firewall</vt:lpstr>
      <vt:lpstr>Common attack vector: Malformed input</vt:lpstr>
      <vt:lpstr>Common attack vector: Malformed input</vt:lpstr>
      <vt:lpstr>Common attack vector: Phishing</vt:lpstr>
      <vt:lpstr>PowerPoint Presentation</vt:lpstr>
      <vt:lpstr>HTTP Request Methods</vt:lpstr>
      <vt:lpstr>HTTP Request Methods</vt:lpstr>
      <vt:lpstr>HTTP GET v POST</vt:lpstr>
      <vt:lpstr>HTTP GET v POST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dc:title>
  <dc:subject/>
  <dc:creator>Jimmy McGibney</dc:creator>
  <cp:keywords/>
  <dc:description/>
  <cp:lastModifiedBy>Jimmy McGibney</cp:lastModifiedBy>
  <cp:revision>47</cp:revision>
  <cp:lastPrinted>2012-11-04T22:30:04Z</cp:lastPrinted>
  <dcterms:created xsi:type="dcterms:W3CDTF">2015-11-30T08:41:18Z</dcterms:created>
  <dcterms:modified xsi:type="dcterms:W3CDTF">2017-11-26T22:50:20Z</dcterms:modified>
</cp:coreProperties>
</file>