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473" r:id="rId2"/>
    <p:sldId id="520" r:id="rId3"/>
    <p:sldId id="521" r:id="rId4"/>
    <p:sldId id="522" r:id="rId5"/>
    <p:sldId id="523" r:id="rId6"/>
    <p:sldId id="524" r:id="rId7"/>
    <p:sldId id="525" r:id="rId8"/>
    <p:sldId id="526" r:id="rId9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FF00"/>
    <a:srgbClr val="009900"/>
    <a:srgbClr val="006600"/>
    <a:srgbClr val="003300"/>
    <a:srgbClr val="FF3300"/>
    <a:srgbClr val="F0F0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4030" autoAdjust="0"/>
    <p:restoredTop sz="93689"/>
  </p:normalViewPr>
  <p:slideViewPr>
    <p:cSldViewPr snapToGrid="0">
      <p:cViewPr>
        <p:scale>
          <a:sx n="100" d="100"/>
          <a:sy n="100" d="100"/>
        </p:scale>
        <p:origin x="-136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944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19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5307013"/>
            <a:ext cx="5953125" cy="418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614" tIns="44512" rIns="90614" bIns="44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593725"/>
            <a:ext cx="6100763" cy="4575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0423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604" tIns="45802" rIns="91604" bIns="45802"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pPr algn="l">
              <a:spcBef>
                <a:spcPct val="0"/>
              </a:spcBef>
            </a:pPr>
            <a:fld id="{FF97E788-3179-8E41-9E9B-BEEF04DB7250}" type="slidenum">
              <a:rPr lang="en-US" altLang="en-US">
                <a:solidFill>
                  <a:schemeClr val="tx1"/>
                </a:solidFill>
              </a:rPr>
              <a:pPr algn="l">
                <a:spcBef>
                  <a:spcPct val="0"/>
                </a:spcBef>
              </a:pPr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pPr algn="l">
              <a:spcBef>
                <a:spcPct val="0"/>
              </a:spcBef>
            </a:pPr>
            <a:fld id="{AC5F4ED6-7C2A-D043-9570-A2A5F8C74303}" type="slidenum">
              <a:rPr lang="en-US" altLang="en-US">
                <a:solidFill>
                  <a:schemeClr val="tx1"/>
                </a:solidFill>
              </a:rPr>
              <a:pPr algn="l">
                <a:spcBef>
                  <a:spcPct val="0"/>
                </a:spcBef>
              </a:pPr>
              <a:t>4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pPr algn="l">
              <a:spcBef>
                <a:spcPct val="0"/>
              </a:spcBef>
            </a:pPr>
            <a:fld id="{45931102-9D1A-7147-AD53-42FBBC9A21CF}" type="slidenum">
              <a:rPr lang="en-US" altLang="en-US">
                <a:solidFill>
                  <a:schemeClr val="tx1"/>
                </a:solidFill>
              </a:rPr>
              <a:pPr algn="l">
                <a:spcBef>
                  <a:spcPct val="0"/>
                </a:spcBef>
              </a:pPr>
              <a:t>5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pPr algn="l">
              <a:spcBef>
                <a:spcPct val="0"/>
              </a:spcBef>
            </a:pPr>
            <a:fld id="{FEEB586B-EF97-2949-9340-845616909389}" type="slidenum">
              <a:rPr lang="en-US" altLang="en-US">
                <a:solidFill>
                  <a:schemeClr val="tx1"/>
                </a:solidFill>
              </a:rPr>
              <a:pPr algn="l">
                <a:spcBef>
                  <a:spcPct val="0"/>
                </a:spcBef>
              </a:pPr>
              <a:t>6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pPr algn="l">
              <a:spcBef>
                <a:spcPct val="0"/>
              </a:spcBef>
            </a:pPr>
            <a:fld id="{A012364E-AC75-7645-80DB-347B44E921BA}" type="slidenum">
              <a:rPr lang="en-US" altLang="en-US">
                <a:solidFill>
                  <a:schemeClr val="tx1"/>
                </a:solidFill>
              </a:rPr>
              <a:pPr algn="l">
                <a:spcBef>
                  <a:spcPct val="0"/>
                </a:spcBef>
              </a:pPr>
              <a:t>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6FBBE849-04C5-9A4C-92D3-F4B0378F7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BDA91-69CB-F140-966D-EFF2E42C0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31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DABA5-9DDF-A64A-8187-2DDD6C9D7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43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DA5-3EC6-2741-9952-AD8BDA10D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71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1A7E-B41A-A045-8313-02246B591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3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EE81E-4C42-E74E-B316-B080442520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337-D702-B144-AD4B-6D448A75D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1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C6691-0920-2E4C-BEFA-73907FC1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16A45-1043-B847-9A18-6C93ABDF0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93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1F3F8-CF15-7446-A01D-8CA81089F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A5E10-5DD5-7741-83EF-FEF3BC9C5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89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05417-C0A6-4A4C-90E1-E5B9911E6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4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1"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charset="0"/>
              </a:defRPr>
            </a:lvl1pPr>
          </a:lstStyle>
          <a:p>
            <a:pPr>
              <a:defRPr/>
            </a:pPr>
            <a:fld id="{4BC64196-8727-F548-8855-C2CA6BA12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95A47-2F3A-F54D-BF7D-3EE0CB343697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/>
              <a:t>Security</a:t>
            </a:r>
            <a:r>
              <a:rPr lang="en-GB" altLang="en-US" sz="28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31115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None/>
            </a:pPr>
            <a:r>
              <a:rPr lang="en-GB" altLang="en-US" sz="4400" dirty="0">
                <a:solidFill>
                  <a:srgbClr val="003399"/>
                </a:solidFill>
              </a:rPr>
              <a:t>Validation and sanitisation</a:t>
            </a:r>
            <a:endParaRPr lang="en-GB" altLang="en-US" sz="44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50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Input Validation</a:t>
            </a:r>
            <a:endParaRPr lang="en-US" altLang="en-US" dirty="0"/>
          </a:p>
        </p:txBody>
      </p:sp>
      <p:sp>
        <p:nvSpPr>
          <p:cNvPr id="727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60500"/>
            <a:ext cx="8229600" cy="53975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In a web app, validation </a:t>
            </a:r>
            <a:r>
              <a:rPr lang="en-US" altLang="en-US" sz="2400" dirty="0"/>
              <a:t>should be carried out on every form element to guarantee that the input is correct.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Processing incorrect input values can make your application give unpredictable results.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Risks include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SQL Injection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Cross-site scripting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 smtClean="0"/>
              <a:t>Buffer </a:t>
            </a:r>
            <a:r>
              <a:rPr lang="en-US" altLang="en-US" sz="2000" dirty="0"/>
              <a:t>overflows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Leakage of site internal design through error messages</a:t>
            </a:r>
          </a:p>
          <a:p>
            <a:pPr eaLnBrk="1" hangingPunct="1">
              <a:spcBef>
                <a:spcPts val="1175"/>
              </a:spcBef>
            </a:pPr>
            <a:r>
              <a:rPr lang="en-US" altLang="en-US" sz="2400" dirty="0"/>
              <a:t>Validation for security should always be carried out on the </a:t>
            </a:r>
            <a:r>
              <a:rPr lang="en-US" altLang="en-US" sz="2400" b="1" dirty="0"/>
              <a:t>server </a:t>
            </a:r>
            <a:r>
              <a:rPr lang="en-US" altLang="en-US" sz="2400" dirty="0" smtClean="0"/>
              <a:t>side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 smtClean="0"/>
              <a:t>HTML form attributes and JavaScript validation can be an aid to users but are useless for security </a:t>
            </a:r>
            <a:endParaRPr lang="en-US" altLang="en-US" sz="20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>
              <a:buFont typeface="Times New Roman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5104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in Hapi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596900" y="1257300"/>
            <a:ext cx="8275638" cy="5105400"/>
          </a:xfrm>
        </p:spPr>
        <p:txBody>
          <a:bodyPr/>
          <a:lstStyle/>
          <a:p>
            <a:r>
              <a:rPr lang="en-US" altLang="en-US"/>
              <a:t>Modern frameworks have extensive features to support data validation and sanitisation. </a:t>
            </a:r>
          </a:p>
          <a:p>
            <a:r>
              <a:rPr lang="en-US" altLang="en-US"/>
              <a:t>e.g. </a:t>
            </a:r>
          </a:p>
          <a:p>
            <a:pPr lvl="1"/>
            <a:r>
              <a:rPr lang="en-US" altLang="en-US" b="1"/>
              <a:t>joi</a:t>
            </a:r>
            <a:r>
              <a:rPr lang="en-US" altLang="en-US"/>
              <a:t> for input validation</a:t>
            </a:r>
          </a:p>
          <a:p>
            <a:pPr lvl="1"/>
            <a:r>
              <a:rPr lang="en-US" altLang="en-US" b="1"/>
              <a:t>disinfect</a:t>
            </a:r>
            <a:r>
              <a:rPr lang="en-US" altLang="en-US"/>
              <a:t> for sanitisation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DA81D-702C-E047-90A2-224E1ED4DD55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6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382000" cy="5334000"/>
          </a:xfrm>
        </p:spPr>
        <p:txBody>
          <a:bodyPr/>
          <a:lstStyle/>
          <a:p>
            <a:pPr eaLnBrk="1" hangingPunct="1"/>
            <a:r>
              <a:rPr lang="en-US" altLang="en-US" sz="1800" b="1">
                <a:latin typeface="Menlo Regular" charset="0"/>
              </a:rPr>
              <a:t>Joi.string().regex()</a:t>
            </a:r>
            <a:r>
              <a:rPr lang="en-US" altLang="en-US" sz="2500"/>
              <a:t> checks the value provided is a string matching a particular </a:t>
            </a:r>
            <a:r>
              <a:rPr lang="en-US" altLang="en-US" sz="2500" b="1"/>
              <a:t>regular expression</a:t>
            </a:r>
          </a:p>
          <a:p>
            <a:pPr eaLnBrk="1" hangingPunct="1"/>
            <a:r>
              <a:rPr lang="en-US" altLang="en-US" sz="2500"/>
              <a:t>Example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1800">
                <a:latin typeface="Menlo Regular" charset="0"/>
              </a:rPr>
              <a:t/>
            </a:r>
            <a:br>
              <a:rPr lang="en-US" altLang="en-US" sz="1800">
                <a:latin typeface="Menlo Regular" charset="0"/>
              </a:rPr>
            </a:br>
            <a:r>
              <a:rPr lang="en-US" altLang="en-US" sz="1800">
                <a:latin typeface="Menlo Regular" charset="0"/>
              </a:rPr>
              <a:t>  </a:t>
            </a:r>
            <a:r>
              <a:rPr lang="en-US" altLang="en-US" sz="1800">
                <a:latin typeface="Menlo" charset="0"/>
                <a:ea typeface="Menlo" charset="0"/>
                <a:cs typeface="Menlo" charset="0"/>
              </a:rPr>
              <a:t>Joi.string().regex(/^[a-zA-Z0-9]{3,}$/) </a:t>
            </a:r>
            <a:r>
              <a:rPr lang="en-US" altLang="en-US" sz="1800">
                <a:latin typeface="Menlo Regular" charset="0"/>
              </a:rPr>
              <a:t>  	 </a:t>
            </a:r>
            <a:br>
              <a:rPr lang="en-US" altLang="en-US" sz="1800">
                <a:latin typeface="Menlo Regular" charset="0"/>
              </a:rPr>
            </a:br>
            <a:r>
              <a:rPr lang="en-US" altLang="en-US" sz="1800">
                <a:latin typeface="Menlo Regular" charset="0"/>
              </a:rPr>
              <a:t>   </a:t>
            </a:r>
            <a:br>
              <a:rPr lang="en-US" altLang="en-US" sz="1800">
                <a:latin typeface="Menlo Regular" charset="0"/>
              </a:rPr>
            </a:br>
            <a:r>
              <a:rPr lang="en-US" altLang="en-US" sz="1800">
                <a:latin typeface="Menlo Regular" charset="0"/>
              </a:rPr>
              <a:t>  	 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endParaRPr lang="en-US" altLang="en-US" sz="1800">
              <a:latin typeface="Menlo Regular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500"/>
          </a:p>
          <a:p>
            <a:pPr eaLnBrk="1" hangingPunct="1">
              <a:lnSpc>
                <a:spcPct val="80000"/>
              </a:lnSpc>
              <a:buFont typeface="Wingdings 2" charset="2"/>
              <a:buNone/>
            </a:pPr>
            <a:endParaRPr lang="en-US" altLang="en-US" sz="2500"/>
          </a:p>
        </p:txBody>
      </p:sp>
      <p:sp>
        <p:nvSpPr>
          <p:cNvPr id="4" name="Rectangle 3"/>
          <p:cNvSpPr/>
          <p:nvPr/>
        </p:nvSpPr>
        <p:spPr>
          <a:xfrm>
            <a:off x="762000" y="4191000"/>
            <a:ext cx="3843338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334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[  ]	specifies alternative options</a:t>
            </a:r>
          </a:p>
          <a:p>
            <a:pPr>
              <a:tabLst>
                <a:tab pos="5334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+ 	indicates one or more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16538" y="3403600"/>
            <a:ext cx="1219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780" name="TextBox 6"/>
          <p:cNvSpPr txBox="1">
            <a:spLocks noChangeArrowheads="1"/>
          </p:cNvSpPr>
          <p:nvPr/>
        </p:nvSpPr>
        <p:spPr bwMode="auto">
          <a:xfrm>
            <a:off x="5926138" y="4089400"/>
            <a:ext cx="2895600" cy="1477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This pattern checks if the input string has a minimum of 3 characters and only contains alphanumeric characters.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759200" y="3370263"/>
            <a:ext cx="24209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78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550760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2400"/>
            <a:ext cx="8229600" cy="5207000"/>
          </a:xfrm>
        </p:spPr>
        <p:txBody>
          <a:bodyPr/>
          <a:lstStyle/>
          <a:p>
            <a:pPr eaLnBrk="1" hangingPunct="1"/>
            <a:r>
              <a:rPr lang="en-US" altLang="en-US" sz="2400"/>
              <a:t>A </a:t>
            </a:r>
            <a:r>
              <a:rPr lang="en-US" altLang="en-US" sz="2400" b="1"/>
              <a:t>regular expression (regex)</a:t>
            </a:r>
            <a:r>
              <a:rPr lang="en-US" altLang="en-US" sz="2400"/>
              <a:t> is a sequence of characters that specify a pattern to be matched.</a:t>
            </a:r>
          </a:p>
          <a:p>
            <a:pPr eaLnBrk="1" hangingPunct="1"/>
            <a:r>
              <a:rPr lang="en-US" altLang="en-US" sz="2400"/>
              <a:t>Very powerful concept as many computing applications involve pattern matching – for example: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/>
              <a:t>Search engines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/>
              <a:t>Natural (human language processing)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/>
              <a:t>Intrusion detection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/>
              <a:t>Computer forensics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/>
              <a:t>Intelligence gathering (e.g. NSA…)</a:t>
            </a:r>
          </a:p>
          <a:p>
            <a:pPr eaLnBrk="1" hangingPunct="1"/>
            <a:r>
              <a:rPr lang="en-US" altLang="en-US" sz="2400"/>
              <a:t>A full treatment of regular expressions is beyond the scope of this module</a:t>
            </a:r>
          </a:p>
          <a:p>
            <a:pPr lvl="1" eaLnBrk="1" hangingPunct="1"/>
            <a:r>
              <a:rPr lang="en-US" altLang="en-US" sz="2100"/>
              <a:t>Several textbooks just on regular expressions + many online resources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7782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445800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38263"/>
            <a:ext cx="8229600" cy="5291137"/>
          </a:xfrm>
        </p:spPr>
        <p:txBody>
          <a:bodyPr/>
          <a:lstStyle/>
          <a:p>
            <a:pPr eaLnBrk="1" hangingPunct="1"/>
            <a:r>
              <a:rPr lang="en-US" altLang="en-US" sz="2400"/>
              <a:t>A useful online regex tester: http://regex101.com/</a:t>
            </a:r>
            <a:br>
              <a:rPr lang="en-US" altLang="en-US" sz="2400"/>
            </a:br>
            <a:r>
              <a:rPr lang="en-US" altLang="en-US" sz="2400"/>
              <a:t>(others exists as well)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79874" name="Picture 3" descr="Screen Shot 2014-03-17 at 22.3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92338"/>
            <a:ext cx="7358063" cy="5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49171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5" descr="Screen Shot 2014-03-17 at 22.42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130425"/>
            <a:ext cx="99345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RegEx Quick Reference</a:t>
            </a:r>
          </a:p>
        </p:txBody>
      </p:sp>
    </p:spTree>
    <p:extLst>
      <p:ext uri="{BB962C8B-B14F-4D97-AF65-F5344CB8AC3E}">
        <p14:creationId xmlns:p14="http://schemas.microsoft.com/office/powerpoint/2010/main" val="38300342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disinfect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96900" y="1257300"/>
            <a:ext cx="8275638" cy="5105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Can be based on route query, payload, and </a:t>
            </a:r>
            <a:r>
              <a:rPr lang="en-US" altLang="en-US" sz="2400" dirty="0" err="1" smtClean="0"/>
              <a:t>params</a:t>
            </a: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Options: </a:t>
            </a:r>
            <a:endParaRPr lang="en-US" altLang="en-US" sz="2400" dirty="0"/>
          </a:p>
          <a:p>
            <a:pPr marL="685800" lvl="1">
              <a:defRPr/>
            </a:pPr>
            <a:r>
              <a:rPr lang="en-US" sz="1800" b="1" dirty="0" err="1" smtClean="0"/>
              <a:t>deleteEmpty</a:t>
            </a:r>
            <a:r>
              <a:rPr lang="en-US" sz="1800" dirty="0" smtClean="0"/>
              <a:t> - remove empty query or payload keys.</a:t>
            </a:r>
          </a:p>
          <a:p>
            <a:pPr marL="685800" lvl="1">
              <a:defRPr/>
            </a:pPr>
            <a:r>
              <a:rPr lang="en-US" sz="1800" b="1" dirty="0" err="1" smtClean="0"/>
              <a:t>deleteWhitespace</a:t>
            </a:r>
            <a:r>
              <a:rPr lang="en-US" sz="1800" dirty="0" smtClean="0"/>
              <a:t> - remove whitespace query, payload, or </a:t>
            </a:r>
            <a:r>
              <a:rPr lang="en-US" sz="1800" dirty="0" err="1" smtClean="0"/>
              <a:t>params</a:t>
            </a:r>
            <a:r>
              <a:rPr lang="en-US" sz="1800" dirty="0" smtClean="0"/>
              <a:t> keys.</a:t>
            </a:r>
          </a:p>
          <a:p>
            <a:pPr marL="685800" lvl="1">
              <a:defRPr/>
            </a:pPr>
            <a:r>
              <a:rPr lang="en-US" sz="1800" b="1" dirty="0" err="1" smtClean="0"/>
              <a:t>disinfectQuery</a:t>
            </a:r>
            <a:r>
              <a:rPr lang="en-US" sz="1800" dirty="0" smtClean="0"/>
              <a:t> - sanitize query strings.</a:t>
            </a:r>
          </a:p>
          <a:p>
            <a:pPr marL="685800" lvl="1">
              <a:defRPr/>
            </a:pPr>
            <a:r>
              <a:rPr lang="en-US" sz="1800" b="1" dirty="0" err="1" smtClean="0"/>
              <a:t>disinfectParams</a:t>
            </a:r>
            <a:r>
              <a:rPr lang="en-US" sz="1800" dirty="0" smtClean="0"/>
              <a:t> - sanitize </a:t>
            </a:r>
            <a:r>
              <a:rPr lang="en-US" sz="1800" dirty="0" err="1" smtClean="0"/>
              <a:t>url</a:t>
            </a:r>
            <a:r>
              <a:rPr lang="en-US" sz="1800" dirty="0" smtClean="0"/>
              <a:t> </a:t>
            </a:r>
            <a:r>
              <a:rPr lang="en-US" sz="1800" dirty="0" err="1" smtClean="0"/>
              <a:t>params</a:t>
            </a:r>
            <a:r>
              <a:rPr lang="en-US" sz="1800" dirty="0" smtClean="0"/>
              <a:t>.</a:t>
            </a:r>
          </a:p>
          <a:p>
            <a:pPr marL="685800" lvl="1">
              <a:defRPr/>
            </a:pPr>
            <a:r>
              <a:rPr lang="en-US" sz="1800" b="1" dirty="0" err="1" smtClean="0"/>
              <a:t>disinfectPayload</a:t>
            </a:r>
            <a:r>
              <a:rPr lang="en-US" sz="1800" dirty="0" smtClean="0"/>
              <a:t> - sanitize payload.</a:t>
            </a:r>
          </a:p>
          <a:p>
            <a:pPr marL="685800" lvl="1">
              <a:defRPr/>
            </a:pPr>
            <a:r>
              <a:rPr lang="en-US" sz="1800" b="1" dirty="0" err="1" smtClean="0"/>
              <a:t>genericSanitizer</a:t>
            </a:r>
            <a:r>
              <a:rPr lang="en-US" sz="1800" dirty="0" smtClean="0"/>
              <a:t> - custom synchronous function to do the sanitization of query, payload, and </a:t>
            </a:r>
            <a:r>
              <a:rPr lang="en-US" sz="1800" dirty="0" err="1" smtClean="0"/>
              <a:t>params</a:t>
            </a:r>
            <a:r>
              <a:rPr lang="en-US" sz="1800" dirty="0" smtClean="0"/>
              <a:t>.</a:t>
            </a:r>
          </a:p>
          <a:p>
            <a:pPr marL="685800" lvl="1">
              <a:defRPr/>
            </a:pPr>
            <a:r>
              <a:rPr lang="en-US" sz="1800" b="1" dirty="0" err="1" smtClean="0"/>
              <a:t>querySanitizer</a:t>
            </a:r>
            <a:r>
              <a:rPr lang="en-US" sz="1800" dirty="0" smtClean="0"/>
              <a:t> - custom synchronous function to do the sanitization of query strings.</a:t>
            </a:r>
          </a:p>
          <a:p>
            <a:pPr marL="685800" lvl="1">
              <a:defRPr/>
            </a:pPr>
            <a:r>
              <a:rPr lang="en-US" sz="1800" b="1" dirty="0" err="1" smtClean="0"/>
              <a:t>paramsSanitizer</a:t>
            </a:r>
            <a:r>
              <a:rPr lang="en-US" sz="1800" dirty="0" smtClean="0"/>
              <a:t> - custom synchronous function to do the sanitization of </a:t>
            </a:r>
            <a:r>
              <a:rPr lang="en-US" sz="1800" dirty="0" err="1" smtClean="0"/>
              <a:t>url</a:t>
            </a:r>
            <a:r>
              <a:rPr lang="en-US" sz="1800" dirty="0" smtClean="0"/>
              <a:t> </a:t>
            </a:r>
            <a:r>
              <a:rPr lang="en-US" sz="1800" dirty="0" err="1" smtClean="0"/>
              <a:t>params</a:t>
            </a:r>
            <a:r>
              <a:rPr lang="en-US" sz="1800" dirty="0" smtClean="0"/>
              <a:t>.</a:t>
            </a:r>
          </a:p>
          <a:p>
            <a:pPr marL="685800" lvl="1">
              <a:defRPr/>
            </a:pPr>
            <a:r>
              <a:rPr lang="en-US" sz="1800" b="1" dirty="0" err="1" smtClean="0"/>
              <a:t>payloadSanitizer</a:t>
            </a:r>
            <a:r>
              <a:rPr lang="en-US" sz="1800" dirty="0" smtClean="0"/>
              <a:t> - custom synchronous function to do the sanitization of payload.</a:t>
            </a:r>
          </a:p>
          <a:p>
            <a:pPr lvl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73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257</TotalTime>
  <Pages>4</Pages>
  <Words>273</Words>
  <Application>Microsoft Macintosh PowerPoint</Application>
  <PresentationFormat>On-screen Show (4:3)</PresentationFormat>
  <Paragraphs>60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 Baltimore 8 00</vt:lpstr>
      <vt:lpstr>Security </vt:lpstr>
      <vt:lpstr>Input Validation</vt:lpstr>
      <vt:lpstr>Validation in Hapi</vt:lpstr>
      <vt:lpstr>Regular Expressions</vt:lpstr>
      <vt:lpstr>Regular Expressions</vt:lpstr>
      <vt:lpstr>Regular Expressions</vt:lpstr>
      <vt:lpstr>RegEx Quick Reference</vt:lpstr>
      <vt:lpstr>disinfect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</dc:title>
  <dc:subject/>
  <dc:creator>Jimmy McGibney</dc:creator>
  <cp:keywords/>
  <dc:description/>
  <cp:lastModifiedBy>Jimmy McGibney</cp:lastModifiedBy>
  <cp:revision>46</cp:revision>
  <cp:lastPrinted>2012-11-04T22:30:04Z</cp:lastPrinted>
  <dcterms:created xsi:type="dcterms:W3CDTF">2015-11-30T08:41:18Z</dcterms:created>
  <dcterms:modified xsi:type="dcterms:W3CDTF">2017-11-26T22:41:27Z</dcterms:modified>
</cp:coreProperties>
</file>