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83" r:id="rId3"/>
    <p:sldId id="258" r:id="rId4"/>
    <p:sldId id="257" r:id="rId5"/>
    <p:sldId id="263" r:id="rId6"/>
    <p:sldId id="264" r:id="rId7"/>
    <p:sldId id="261" r:id="rId8"/>
    <p:sldId id="262"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503"/>
    <p:restoredTop sz="94621"/>
  </p:normalViewPr>
  <p:slideViewPr>
    <p:cSldViewPr snapToGrid="0">
      <p:cViewPr varScale="1">
        <p:scale>
          <a:sx n="123" d="100"/>
          <a:sy n="123" d="100"/>
        </p:scale>
        <p:origin x="232" y="7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7511C9-236D-44AE-A077-6AC0D83418FB}" type="datetimeFigureOut">
              <a:rPr lang="en-US" smtClean="0"/>
              <a:t>11/6/16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F4C208-D0E5-4C1C-89F7-3B281A9BED59}" type="slidenum">
              <a:rPr lang="en-US" smtClean="0"/>
              <a:t>‹#›</a:t>
            </a:fld>
            <a:endParaRPr lang="en-US"/>
          </a:p>
        </p:txBody>
      </p:sp>
    </p:spTree>
    <p:extLst>
      <p:ext uri="{BB962C8B-B14F-4D97-AF65-F5344CB8AC3E}">
        <p14:creationId xmlns:p14="http://schemas.microsoft.com/office/powerpoint/2010/main" val="575955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F4C208-D0E5-4C1C-89F7-3B281A9BED59}" type="slidenum">
              <a:rPr lang="en-US" smtClean="0"/>
              <a:t>1</a:t>
            </a:fld>
            <a:endParaRPr lang="en-US"/>
          </a:p>
        </p:txBody>
      </p:sp>
    </p:spTree>
    <p:extLst>
      <p:ext uri="{BB962C8B-B14F-4D97-AF65-F5344CB8AC3E}">
        <p14:creationId xmlns:p14="http://schemas.microsoft.com/office/powerpoint/2010/main" val="408343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11-Dec-14</a:t>
            </a:r>
            <a:endParaRPr lang="en-US"/>
          </a:p>
        </p:txBody>
      </p:sp>
      <p:sp>
        <p:nvSpPr>
          <p:cNvPr id="5" name="Footer Placeholder 4"/>
          <p:cNvSpPr>
            <a:spLocks noGrp="1"/>
          </p:cNvSpPr>
          <p:nvPr>
            <p:ph type="ftr" sz="quarter" idx="11"/>
          </p:nvPr>
        </p:nvSpPr>
        <p:spPr/>
        <p:txBody>
          <a:bodyPr/>
          <a:lstStyle/>
          <a:p>
            <a:r>
              <a:rPr lang="en-US" smtClean="0"/>
              <a:t>Mudasir Qazi - mudasirqazi00@gmail.com</a:t>
            </a:r>
            <a:endParaRPr lang="en-US"/>
          </a:p>
        </p:txBody>
      </p:sp>
      <p:sp>
        <p:nvSpPr>
          <p:cNvPr id="6" name="Slide Number Placeholder 5"/>
          <p:cNvSpPr>
            <a:spLocks noGrp="1"/>
          </p:cNvSpPr>
          <p:nvPr>
            <p:ph type="sldNum" sz="quarter" idx="12"/>
          </p:nvPr>
        </p:nvSpPr>
        <p:spPr/>
        <p:txBody>
          <a:bodyPr/>
          <a:lstStyle/>
          <a:p>
            <a:fld id="{F8E90A06-8C46-456E-87EB-38790057EB64}" type="slidenum">
              <a:rPr lang="en-US" smtClean="0"/>
              <a:t>‹#›</a:t>
            </a:fld>
            <a:endParaRPr lang="en-US"/>
          </a:p>
        </p:txBody>
      </p:sp>
    </p:spTree>
    <p:extLst>
      <p:ext uri="{BB962C8B-B14F-4D97-AF65-F5344CB8AC3E}">
        <p14:creationId xmlns:p14="http://schemas.microsoft.com/office/powerpoint/2010/main" val="1509670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11-Dec-14</a:t>
            </a:r>
            <a:endParaRPr lang="en-US"/>
          </a:p>
        </p:txBody>
      </p:sp>
      <p:sp>
        <p:nvSpPr>
          <p:cNvPr id="5" name="Footer Placeholder 4"/>
          <p:cNvSpPr>
            <a:spLocks noGrp="1"/>
          </p:cNvSpPr>
          <p:nvPr>
            <p:ph type="ftr" sz="quarter" idx="11"/>
          </p:nvPr>
        </p:nvSpPr>
        <p:spPr/>
        <p:txBody>
          <a:bodyPr/>
          <a:lstStyle/>
          <a:p>
            <a:r>
              <a:rPr lang="en-US" smtClean="0"/>
              <a:t>Mudasir Qazi - mudasirqazi00@gmail.com</a:t>
            </a:r>
            <a:endParaRPr lang="en-US"/>
          </a:p>
        </p:txBody>
      </p:sp>
      <p:sp>
        <p:nvSpPr>
          <p:cNvPr id="6" name="Slide Number Placeholder 5"/>
          <p:cNvSpPr>
            <a:spLocks noGrp="1"/>
          </p:cNvSpPr>
          <p:nvPr>
            <p:ph type="sldNum" sz="quarter" idx="12"/>
          </p:nvPr>
        </p:nvSpPr>
        <p:spPr/>
        <p:txBody>
          <a:bodyPr/>
          <a:lstStyle/>
          <a:p>
            <a:fld id="{F8E90A06-8C46-456E-87EB-38790057EB64}" type="slidenum">
              <a:rPr lang="en-US" smtClean="0"/>
              <a:t>‹#›</a:t>
            </a:fld>
            <a:endParaRPr lang="en-US"/>
          </a:p>
        </p:txBody>
      </p:sp>
    </p:spTree>
    <p:extLst>
      <p:ext uri="{BB962C8B-B14F-4D97-AF65-F5344CB8AC3E}">
        <p14:creationId xmlns:p14="http://schemas.microsoft.com/office/powerpoint/2010/main" val="2431548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11-Dec-14</a:t>
            </a:r>
            <a:endParaRPr lang="en-US"/>
          </a:p>
        </p:txBody>
      </p:sp>
      <p:sp>
        <p:nvSpPr>
          <p:cNvPr id="5" name="Footer Placeholder 4"/>
          <p:cNvSpPr>
            <a:spLocks noGrp="1"/>
          </p:cNvSpPr>
          <p:nvPr>
            <p:ph type="ftr" sz="quarter" idx="11"/>
          </p:nvPr>
        </p:nvSpPr>
        <p:spPr/>
        <p:txBody>
          <a:bodyPr/>
          <a:lstStyle/>
          <a:p>
            <a:r>
              <a:rPr lang="en-US" smtClean="0"/>
              <a:t>Mudasir Qazi - mudasirqazi00@gmail.com</a:t>
            </a:r>
            <a:endParaRPr lang="en-US"/>
          </a:p>
        </p:txBody>
      </p:sp>
      <p:sp>
        <p:nvSpPr>
          <p:cNvPr id="6" name="Slide Number Placeholder 5"/>
          <p:cNvSpPr>
            <a:spLocks noGrp="1"/>
          </p:cNvSpPr>
          <p:nvPr>
            <p:ph type="sldNum" sz="quarter" idx="12"/>
          </p:nvPr>
        </p:nvSpPr>
        <p:spPr/>
        <p:txBody>
          <a:bodyPr/>
          <a:lstStyle/>
          <a:p>
            <a:fld id="{F8E90A06-8C46-456E-87EB-38790057EB64}" type="slidenum">
              <a:rPr lang="en-US" smtClean="0"/>
              <a:t>‹#›</a:t>
            </a:fld>
            <a:endParaRPr lang="en-US"/>
          </a:p>
        </p:txBody>
      </p:sp>
    </p:spTree>
    <p:extLst>
      <p:ext uri="{BB962C8B-B14F-4D97-AF65-F5344CB8AC3E}">
        <p14:creationId xmlns:p14="http://schemas.microsoft.com/office/powerpoint/2010/main" val="3362566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11-Dec-14</a:t>
            </a:r>
            <a:endParaRPr lang="en-US"/>
          </a:p>
        </p:txBody>
      </p:sp>
      <p:sp>
        <p:nvSpPr>
          <p:cNvPr id="5" name="Footer Placeholder 4"/>
          <p:cNvSpPr>
            <a:spLocks noGrp="1"/>
          </p:cNvSpPr>
          <p:nvPr>
            <p:ph type="ftr" sz="quarter" idx="11"/>
          </p:nvPr>
        </p:nvSpPr>
        <p:spPr/>
        <p:txBody>
          <a:bodyPr/>
          <a:lstStyle/>
          <a:p>
            <a:r>
              <a:rPr lang="en-US" smtClean="0"/>
              <a:t>Mudasir Qazi - mudasirqazi00@gmail.com</a:t>
            </a:r>
            <a:endParaRPr lang="en-US"/>
          </a:p>
        </p:txBody>
      </p:sp>
      <p:sp>
        <p:nvSpPr>
          <p:cNvPr id="6" name="Slide Number Placeholder 5"/>
          <p:cNvSpPr>
            <a:spLocks noGrp="1"/>
          </p:cNvSpPr>
          <p:nvPr>
            <p:ph type="sldNum" sz="quarter" idx="12"/>
          </p:nvPr>
        </p:nvSpPr>
        <p:spPr/>
        <p:txBody>
          <a:bodyPr/>
          <a:lstStyle/>
          <a:p>
            <a:fld id="{F8E90A06-8C46-456E-87EB-38790057EB64}" type="slidenum">
              <a:rPr lang="en-US" smtClean="0"/>
              <a:t>‹#›</a:t>
            </a:fld>
            <a:endParaRPr lang="en-US"/>
          </a:p>
        </p:txBody>
      </p:sp>
    </p:spTree>
    <p:extLst>
      <p:ext uri="{BB962C8B-B14F-4D97-AF65-F5344CB8AC3E}">
        <p14:creationId xmlns:p14="http://schemas.microsoft.com/office/powerpoint/2010/main" val="2945091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11-Dec-14</a:t>
            </a:r>
            <a:endParaRPr lang="en-US"/>
          </a:p>
        </p:txBody>
      </p:sp>
      <p:sp>
        <p:nvSpPr>
          <p:cNvPr id="5" name="Footer Placeholder 4"/>
          <p:cNvSpPr>
            <a:spLocks noGrp="1"/>
          </p:cNvSpPr>
          <p:nvPr>
            <p:ph type="ftr" sz="quarter" idx="11"/>
          </p:nvPr>
        </p:nvSpPr>
        <p:spPr/>
        <p:txBody>
          <a:bodyPr/>
          <a:lstStyle/>
          <a:p>
            <a:r>
              <a:rPr lang="en-US" smtClean="0"/>
              <a:t>Mudasir Qazi - mudasirqazi00@gmail.com</a:t>
            </a:r>
            <a:endParaRPr lang="en-US"/>
          </a:p>
        </p:txBody>
      </p:sp>
      <p:sp>
        <p:nvSpPr>
          <p:cNvPr id="6" name="Slide Number Placeholder 5"/>
          <p:cNvSpPr>
            <a:spLocks noGrp="1"/>
          </p:cNvSpPr>
          <p:nvPr>
            <p:ph type="sldNum" sz="quarter" idx="12"/>
          </p:nvPr>
        </p:nvSpPr>
        <p:spPr/>
        <p:txBody>
          <a:bodyPr/>
          <a:lstStyle/>
          <a:p>
            <a:fld id="{F8E90A06-8C46-456E-87EB-38790057EB64}" type="slidenum">
              <a:rPr lang="en-US" smtClean="0"/>
              <a:t>‹#›</a:t>
            </a:fld>
            <a:endParaRPr lang="en-US"/>
          </a:p>
        </p:txBody>
      </p:sp>
    </p:spTree>
    <p:extLst>
      <p:ext uri="{BB962C8B-B14F-4D97-AF65-F5344CB8AC3E}">
        <p14:creationId xmlns:p14="http://schemas.microsoft.com/office/powerpoint/2010/main" val="1696682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11-Dec-14</a:t>
            </a:r>
            <a:endParaRPr lang="en-US"/>
          </a:p>
        </p:txBody>
      </p:sp>
      <p:sp>
        <p:nvSpPr>
          <p:cNvPr id="6" name="Footer Placeholder 5"/>
          <p:cNvSpPr>
            <a:spLocks noGrp="1"/>
          </p:cNvSpPr>
          <p:nvPr>
            <p:ph type="ftr" sz="quarter" idx="11"/>
          </p:nvPr>
        </p:nvSpPr>
        <p:spPr/>
        <p:txBody>
          <a:bodyPr/>
          <a:lstStyle/>
          <a:p>
            <a:r>
              <a:rPr lang="en-US" smtClean="0"/>
              <a:t>Mudasir Qazi - mudasirqazi00@gmail.com</a:t>
            </a:r>
            <a:endParaRPr lang="en-US"/>
          </a:p>
        </p:txBody>
      </p:sp>
      <p:sp>
        <p:nvSpPr>
          <p:cNvPr id="7" name="Slide Number Placeholder 6"/>
          <p:cNvSpPr>
            <a:spLocks noGrp="1"/>
          </p:cNvSpPr>
          <p:nvPr>
            <p:ph type="sldNum" sz="quarter" idx="12"/>
          </p:nvPr>
        </p:nvSpPr>
        <p:spPr/>
        <p:txBody>
          <a:bodyPr/>
          <a:lstStyle/>
          <a:p>
            <a:fld id="{F8E90A06-8C46-456E-87EB-38790057EB64}" type="slidenum">
              <a:rPr lang="en-US" smtClean="0"/>
              <a:t>‹#›</a:t>
            </a:fld>
            <a:endParaRPr lang="en-US"/>
          </a:p>
        </p:txBody>
      </p:sp>
    </p:spTree>
    <p:extLst>
      <p:ext uri="{BB962C8B-B14F-4D97-AF65-F5344CB8AC3E}">
        <p14:creationId xmlns:p14="http://schemas.microsoft.com/office/powerpoint/2010/main" val="4163899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11-Dec-14</a:t>
            </a:r>
            <a:endParaRPr lang="en-US"/>
          </a:p>
        </p:txBody>
      </p:sp>
      <p:sp>
        <p:nvSpPr>
          <p:cNvPr id="8" name="Footer Placeholder 7"/>
          <p:cNvSpPr>
            <a:spLocks noGrp="1"/>
          </p:cNvSpPr>
          <p:nvPr>
            <p:ph type="ftr" sz="quarter" idx="11"/>
          </p:nvPr>
        </p:nvSpPr>
        <p:spPr/>
        <p:txBody>
          <a:bodyPr/>
          <a:lstStyle/>
          <a:p>
            <a:r>
              <a:rPr lang="en-US" smtClean="0"/>
              <a:t>Mudasir Qazi - mudasirqazi00@gmail.com</a:t>
            </a:r>
            <a:endParaRPr lang="en-US"/>
          </a:p>
        </p:txBody>
      </p:sp>
      <p:sp>
        <p:nvSpPr>
          <p:cNvPr id="9" name="Slide Number Placeholder 8"/>
          <p:cNvSpPr>
            <a:spLocks noGrp="1"/>
          </p:cNvSpPr>
          <p:nvPr>
            <p:ph type="sldNum" sz="quarter" idx="12"/>
          </p:nvPr>
        </p:nvSpPr>
        <p:spPr/>
        <p:txBody>
          <a:bodyPr/>
          <a:lstStyle/>
          <a:p>
            <a:fld id="{F8E90A06-8C46-456E-87EB-38790057EB64}" type="slidenum">
              <a:rPr lang="en-US" smtClean="0"/>
              <a:t>‹#›</a:t>
            </a:fld>
            <a:endParaRPr lang="en-US"/>
          </a:p>
        </p:txBody>
      </p:sp>
    </p:spTree>
    <p:extLst>
      <p:ext uri="{BB962C8B-B14F-4D97-AF65-F5344CB8AC3E}">
        <p14:creationId xmlns:p14="http://schemas.microsoft.com/office/powerpoint/2010/main" val="1609091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11-Dec-14</a:t>
            </a:r>
            <a:endParaRPr lang="en-US"/>
          </a:p>
        </p:txBody>
      </p:sp>
      <p:sp>
        <p:nvSpPr>
          <p:cNvPr id="4" name="Footer Placeholder 3"/>
          <p:cNvSpPr>
            <a:spLocks noGrp="1"/>
          </p:cNvSpPr>
          <p:nvPr>
            <p:ph type="ftr" sz="quarter" idx="11"/>
          </p:nvPr>
        </p:nvSpPr>
        <p:spPr/>
        <p:txBody>
          <a:bodyPr/>
          <a:lstStyle/>
          <a:p>
            <a:r>
              <a:rPr lang="en-US" smtClean="0"/>
              <a:t>Mudasir Qazi - mudasirqazi00@gmail.com</a:t>
            </a:r>
            <a:endParaRPr lang="en-US"/>
          </a:p>
        </p:txBody>
      </p:sp>
      <p:sp>
        <p:nvSpPr>
          <p:cNvPr id="5" name="Slide Number Placeholder 4"/>
          <p:cNvSpPr>
            <a:spLocks noGrp="1"/>
          </p:cNvSpPr>
          <p:nvPr>
            <p:ph type="sldNum" sz="quarter" idx="12"/>
          </p:nvPr>
        </p:nvSpPr>
        <p:spPr/>
        <p:txBody>
          <a:bodyPr/>
          <a:lstStyle/>
          <a:p>
            <a:fld id="{F8E90A06-8C46-456E-87EB-38790057EB64}" type="slidenum">
              <a:rPr lang="en-US" smtClean="0"/>
              <a:t>‹#›</a:t>
            </a:fld>
            <a:endParaRPr lang="en-US"/>
          </a:p>
        </p:txBody>
      </p:sp>
    </p:spTree>
    <p:extLst>
      <p:ext uri="{BB962C8B-B14F-4D97-AF65-F5344CB8AC3E}">
        <p14:creationId xmlns:p14="http://schemas.microsoft.com/office/powerpoint/2010/main" val="1742946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11-Dec-14</a:t>
            </a:r>
            <a:endParaRPr lang="en-US"/>
          </a:p>
        </p:txBody>
      </p:sp>
      <p:sp>
        <p:nvSpPr>
          <p:cNvPr id="3" name="Footer Placeholder 2"/>
          <p:cNvSpPr>
            <a:spLocks noGrp="1"/>
          </p:cNvSpPr>
          <p:nvPr>
            <p:ph type="ftr" sz="quarter" idx="11"/>
          </p:nvPr>
        </p:nvSpPr>
        <p:spPr/>
        <p:txBody>
          <a:bodyPr/>
          <a:lstStyle/>
          <a:p>
            <a:r>
              <a:rPr lang="en-US" smtClean="0"/>
              <a:t>Mudasir Qazi - mudasirqazi00@gmail.com</a:t>
            </a:r>
            <a:endParaRPr lang="en-US"/>
          </a:p>
        </p:txBody>
      </p:sp>
      <p:sp>
        <p:nvSpPr>
          <p:cNvPr id="4" name="Slide Number Placeholder 3"/>
          <p:cNvSpPr>
            <a:spLocks noGrp="1"/>
          </p:cNvSpPr>
          <p:nvPr>
            <p:ph type="sldNum" sz="quarter" idx="12"/>
          </p:nvPr>
        </p:nvSpPr>
        <p:spPr/>
        <p:txBody>
          <a:bodyPr/>
          <a:lstStyle/>
          <a:p>
            <a:fld id="{F8E90A06-8C46-456E-87EB-38790057EB64}" type="slidenum">
              <a:rPr lang="en-US" smtClean="0"/>
              <a:t>‹#›</a:t>
            </a:fld>
            <a:endParaRPr lang="en-US"/>
          </a:p>
        </p:txBody>
      </p:sp>
    </p:spTree>
    <p:extLst>
      <p:ext uri="{BB962C8B-B14F-4D97-AF65-F5344CB8AC3E}">
        <p14:creationId xmlns:p14="http://schemas.microsoft.com/office/powerpoint/2010/main" val="4117308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11-Dec-14</a:t>
            </a:r>
            <a:endParaRPr lang="en-US"/>
          </a:p>
        </p:txBody>
      </p:sp>
      <p:sp>
        <p:nvSpPr>
          <p:cNvPr id="6" name="Footer Placeholder 5"/>
          <p:cNvSpPr>
            <a:spLocks noGrp="1"/>
          </p:cNvSpPr>
          <p:nvPr>
            <p:ph type="ftr" sz="quarter" idx="11"/>
          </p:nvPr>
        </p:nvSpPr>
        <p:spPr/>
        <p:txBody>
          <a:bodyPr/>
          <a:lstStyle/>
          <a:p>
            <a:r>
              <a:rPr lang="en-US" smtClean="0"/>
              <a:t>Mudasir Qazi - mudasirqazi00@gmail.com</a:t>
            </a:r>
            <a:endParaRPr lang="en-US"/>
          </a:p>
        </p:txBody>
      </p:sp>
      <p:sp>
        <p:nvSpPr>
          <p:cNvPr id="7" name="Slide Number Placeholder 6"/>
          <p:cNvSpPr>
            <a:spLocks noGrp="1"/>
          </p:cNvSpPr>
          <p:nvPr>
            <p:ph type="sldNum" sz="quarter" idx="12"/>
          </p:nvPr>
        </p:nvSpPr>
        <p:spPr/>
        <p:txBody>
          <a:bodyPr/>
          <a:lstStyle/>
          <a:p>
            <a:fld id="{F8E90A06-8C46-456E-87EB-38790057EB64}" type="slidenum">
              <a:rPr lang="en-US" smtClean="0"/>
              <a:t>‹#›</a:t>
            </a:fld>
            <a:endParaRPr lang="en-US"/>
          </a:p>
        </p:txBody>
      </p:sp>
    </p:spTree>
    <p:extLst>
      <p:ext uri="{BB962C8B-B14F-4D97-AF65-F5344CB8AC3E}">
        <p14:creationId xmlns:p14="http://schemas.microsoft.com/office/powerpoint/2010/main" val="3649401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11-Dec-14</a:t>
            </a:r>
            <a:endParaRPr lang="en-US"/>
          </a:p>
        </p:txBody>
      </p:sp>
      <p:sp>
        <p:nvSpPr>
          <p:cNvPr id="6" name="Footer Placeholder 5"/>
          <p:cNvSpPr>
            <a:spLocks noGrp="1"/>
          </p:cNvSpPr>
          <p:nvPr>
            <p:ph type="ftr" sz="quarter" idx="11"/>
          </p:nvPr>
        </p:nvSpPr>
        <p:spPr/>
        <p:txBody>
          <a:bodyPr/>
          <a:lstStyle/>
          <a:p>
            <a:r>
              <a:rPr lang="en-US" smtClean="0"/>
              <a:t>Mudasir Qazi - mudasirqazi00@gmail.com</a:t>
            </a:r>
            <a:endParaRPr lang="en-US"/>
          </a:p>
        </p:txBody>
      </p:sp>
      <p:sp>
        <p:nvSpPr>
          <p:cNvPr id="7" name="Slide Number Placeholder 6"/>
          <p:cNvSpPr>
            <a:spLocks noGrp="1"/>
          </p:cNvSpPr>
          <p:nvPr>
            <p:ph type="sldNum" sz="quarter" idx="12"/>
          </p:nvPr>
        </p:nvSpPr>
        <p:spPr/>
        <p:txBody>
          <a:bodyPr/>
          <a:lstStyle/>
          <a:p>
            <a:fld id="{F8E90A06-8C46-456E-87EB-38790057EB64}" type="slidenum">
              <a:rPr lang="en-US" smtClean="0"/>
              <a:t>‹#›</a:t>
            </a:fld>
            <a:endParaRPr lang="en-US"/>
          </a:p>
        </p:txBody>
      </p:sp>
    </p:spTree>
    <p:extLst>
      <p:ext uri="{BB962C8B-B14F-4D97-AF65-F5344CB8AC3E}">
        <p14:creationId xmlns:p14="http://schemas.microsoft.com/office/powerpoint/2010/main" val="152221833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11-Dec-14</a:t>
            </a:r>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Mudasir Qazi - mudasirqazi00@gmail.com</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E90A06-8C46-456E-87EB-38790057EB64}" type="slidenum">
              <a:rPr lang="en-US" smtClean="0"/>
              <a:t>‹#›</a:t>
            </a:fld>
            <a:endParaRPr lang="en-US"/>
          </a:p>
        </p:txBody>
      </p:sp>
    </p:spTree>
    <p:extLst>
      <p:ext uri="{BB962C8B-B14F-4D97-AF65-F5344CB8AC3E}">
        <p14:creationId xmlns:p14="http://schemas.microsoft.com/office/powerpoint/2010/main" val="38667884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 Id="rId3"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g"/><Relationship Id="rId3" Type="http://schemas.openxmlformats.org/officeDocument/2006/relationships/image" Target="../media/image9.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24051"/>
            <a:ext cx="9144000" cy="2387600"/>
          </a:xfrm>
        </p:spPr>
        <p:txBody>
          <a:bodyPr>
            <a:normAutofit fontScale="90000"/>
          </a:bodyPr>
          <a:lstStyle/>
          <a:p>
            <a:r>
              <a:rPr lang="en-US" dirty="0"/>
              <a:t>MVC, MVP and MVVM Design Patterns</a:t>
            </a:r>
            <a:br>
              <a:rPr lang="en-US" dirty="0"/>
            </a:br>
            <a:endParaRPr lang="en-US" dirty="0"/>
          </a:p>
        </p:txBody>
      </p:sp>
      <p:sp>
        <p:nvSpPr>
          <p:cNvPr id="3" name="Subtitle 2"/>
          <p:cNvSpPr>
            <a:spLocks noGrp="1"/>
          </p:cNvSpPr>
          <p:nvPr>
            <p:ph type="subTitle" idx="1"/>
          </p:nvPr>
        </p:nvSpPr>
        <p:spPr>
          <a:xfrm>
            <a:off x="1524000" y="4237077"/>
            <a:ext cx="9144000" cy="1655762"/>
          </a:xfrm>
        </p:spPr>
        <p:txBody>
          <a:bodyPr/>
          <a:lstStyle/>
          <a:p>
            <a:r>
              <a:rPr lang="en-US" dirty="0" smtClean="0"/>
              <a:t>A comparison</a:t>
            </a:r>
            <a:endParaRPr lang="en-US" dirty="0"/>
          </a:p>
        </p:txBody>
      </p:sp>
      <p:sp>
        <p:nvSpPr>
          <p:cNvPr id="4" name="Footer Placeholder 3"/>
          <p:cNvSpPr>
            <a:spLocks noGrp="1"/>
          </p:cNvSpPr>
          <p:nvPr>
            <p:ph type="ftr" sz="quarter" idx="11"/>
          </p:nvPr>
        </p:nvSpPr>
        <p:spPr/>
        <p:txBody>
          <a:bodyPr/>
          <a:lstStyle/>
          <a:p>
            <a:r>
              <a:rPr lang="en-US" smtClean="0"/>
              <a:t>Mudasir Qazi - mudasirqazi00@gmail.com</a:t>
            </a:r>
            <a:endParaRPr lang="en-US"/>
          </a:p>
        </p:txBody>
      </p:sp>
      <p:sp>
        <p:nvSpPr>
          <p:cNvPr id="5" name="Slide Number Placeholder 4"/>
          <p:cNvSpPr>
            <a:spLocks noGrp="1"/>
          </p:cNvSpPr>
          <p:nvPr>
            <p:ph type="sldNum" sz="quarter" idx="12"/>
          </p:nvPr>
        </p:nvSpPr>
        <p:spPr/>
        <p:txBody>
          <a:bodyPr/>
          <a:lstStyle/>
          <a:p>
            <a:fld id="{F8E90A06-8C46-456E-87EB-38790057EB64}" type="slidenum">
              <a:rPr lang="en-US" smtClean="0"/>
              <a:t>1</a:t>
            </a:fld>
            <a:endParaRPr lang="en-US"/>
          </a:p>
        </p:txBody>
      </p:sp>
      <p:sp>
        <p:nvSpPr>
          <p:cNvPr id="6" name="Date Placeholder 5"/>
          <p:cNvSpPr>
            <a:spLocks noGrp="1"/>
          </p:cNvSpPr>
          <p:nvPr>
            <p:ph type="dt" sz="half" idx="10"/>
          </p:nvPr>
        </p:nvSpPr>
        <p:spPr/>
        <p:txBody>
          <a:bodyPr/>
          <a:lstStyle/>
          <a:p>
            <a:r>
              <a:rPr lang="en-US" smtClean="0"/>
              <a:t>11-Dec-14</a:t>
            </a:r>
            <a:endParaRPr lang="en-US"/>
          </a:p>
        </p:txBody>
      </p:sp>
    </p:spTree>
    <p:extLst>
      <p:ext uri="{BB962C8B-B14F-4D97-AF65-F5344CB8AC3E}">
        <p14:creationId xmlns:p14="http://schemas.microsoft.com/office/powerpoint/2010/main" val="37847526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MVP Pattern Architecture</a:t>
            </a:r>
            <a:endParaRPr lang="en-US" dirty="0"/>
          </a:p>
        </p:txBody>
      </p:sp>
      <p:sp>
        <p:nvSpPr>
          <p:cNvPr id="4" name="Footer Placeholder 3"/>
          <p:cNvSpPr>
            <a:spLocks noGrp="1"/>
          </p:cNvSpPr>
          <p:nvPr>
            <p:ph type="ftr" sz="quarter" idx="11"/>
          </p:nvPr>
        </p:nvSpPr>
        <p:spPr/>
        <p:txBody>
          <a:bodyPr/>
          <a:lstStyle/>
          <a:p>
            <a:r>
              <a:rPr lang="en-US" smtClean="0"/>
              <a:t>Mudasir Qazi - mudasirqazi00@gmail.com</a:t>
            </a:r>
            <a:endParaRPr lang="en-US"/>
          </a:p>
        </p:txBody>
      </p:sp>
      <p:sp>
        <p:nvSpPr>
          <p:cNvPr id="5" name="Slide Number Placeholder 4"/>
          <p:cNvSpPr>
            <a:spLocks noGrp="1"/>
          </p:cNvSpPr>
          <p:nvPr>
            <p:ph type="sldNum" sz="quarter" idx="12"/>
          </p:nvPr>
        </p:nvSpPr>
        <p:spPr/>
        <p:txBody>
          <a:bodyPr/>
          <a:lstStyle/>
          <a:p>
            <a:fld id="{F8E90A06-8C46-456E-87EB-38790057EB64}" type="slidenum">
              <a:rPr lang="en-US" smtClean="0"/>
              <a:t>10</a:t>
            </a:fld>
            <a:endParaRPr lang="en-US"/>
          </a:p>
        </p:txBody>
      </p:sp>
      <p:pic>
        <p:nvPicPr>
          <p:cNvPr id="7"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86355" y="1943693"/>
            <a:ext cx="3745756" cy="4159652"/>
          </a:xfrm>
          <a:prstGeom prst="rect">
            <a:avLst/>
          </a:prstGeom>
        </p:spPr>
      </p:pic>
      <p:pic>
        <p:nvPicPr>
          <p:cNvPr id="9" name="Content Placeholder 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82601" y="2164456"/>
            <a:ext cx="7111997" cy="3718126"/>
          </a:xfrm>
        </p:spPr>
      </p:pic>
      <p:sp>
        <p:nvSpPr>
          <p:cNvPr id="3" name="Date Placeholder 2"/>
          <p:cNvSpPr>
            <a:spLocks noGrp="1"/>
          </p:cNvSpPr>
          <p:nvPr>
            <p:ph type="dt" sz="half" idx="10"/>
          </p:nvPr>
        </p:nvSpPr>
        <p:spPr/>
        <p:txBody>
          <a:bodyPr/>
          <a:lstStyle/>
          <a:p>
            <a:r>
              <a:rPr lang="en-US" smtClean="0"/>
              <a:t>11-Dec-14</a:t>
            </a:r>
            <a:endParaRPr lang="en-US"/>
          </a:p>
        </p:txBody>
      </p:sp>
    </p:spTree>
    <p:extLst>
      <p:ext uri="{BB962C8B-B14F-4D97-AF65-F5344CB8AC3E}">
        <p14:creationId xmlns:p14="http://schemas.microsoft.com/office/powerpoint/2010/main" val="1969107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Explanation of Modules</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b="1" dirty="0" smtClean="0"/>
              <a:t>Model:</a:t>
            </a:r>
          </a:p>
          <a:p>
            <a:pPr marL="0" indent="0">
              <a:buNone/>
            </a:pPr>
            <a:r>
              <a:rPr lang="en-US" dirty="0" smtClean="0"/>
              <a:t>The model in MVP is just the same, that is described earlier in the Model-View-Controller pattern.</a:t>
            </a:r>
          </a:p>
          <a:p>
            <a:pPr marL="0" indent="0">
              <a:buNone/>
            </a:pPr>
            <a:r>
              <a:rPr lang="en-US" b="1" dirty="0" smtClean="0"/>
              <a:t>Presenter:</a:t>
            </a:r>
          </a:p>
          <a:p>
            <a:pPr marL="0" indent="0">
              <a:buNone/>
            </a:pPr>
            <a:r>
              <a:rPr lang="en-US" dirty="0" smtClean="0"/>
              <a:t>The Presenter’s responsibility is to handle user input and use this to manipulate the model data. The interactions of the User are first received by the view and then passed to the presenter for interpretation. Often, a presenter will maintain a selection that identifies a range of data in the model that is current, and the gestures received from the view will be used to act on this. There is </a:t>
            </a:r>
            <a:r>
              <a:rPr lang="en-US" u="sng" dirty="0" smtClean="0"/>
              <a:t>One-to-One</a:t>
            </a:r>
            <a:r>
              <a:rPr lang="en-US" dirty="0" smtClean="0"/>
              <a:t> relationship between View and Presenter, means each view will be handled by one presenter.</a:t>
            </a:r>
          </a:p>
          <a:p>
            <a:pPr marL="0" indent="0">
              <a:buNone/>
            </a:pPr>
            <a:r>
              <a:rPr lang="en-US" b="1" dirty="0" smtClean="0"/>
              <a:t>View:</a:t>
            </a:r>
          </a:p>
          <a:p>
            <a:pPr marL="0" indent="0">
              <a:buNone/>
            </a:pPr>
            <a:r>
              <a:rPr lang="en-US" dirty="0" smtClean="0"/>
              <a:t>When the model is updated, the view also has to be updated to reflect the changes. View updates can be handled in several ways.</a:t>
            </a:r>
            <a:endParaRPr lang="en-US" dirty="0"/>
          </a:p>
        </p:txBody>
      </p:sp>
      <p:sp>
        <p:nvSpPr>
          <p:cNvPr id="4" name="Footer Placeholder 3"/>
          <p:cNvSpPr>
            <a:spLocks noGrp="1"/>
          </p:cNvSpPr>
          <p:nvPr>
            <p:ph type="ftr" sz="quarter" idx="11"/>
          </p:nvPr>
        </p:nvSpPr>
        <p:spPr/>
        <p:txBody>
          <a:bodyPr/>
          <a:lstStyle/>
          <a:p>
            <a:r>
              <a:rPr lang="en-US" smtClean="0"/>
              <a:t>Mudasir Qazi - mudasirqazi00@gmail.com</a:t>
            </a:r>
            <a:endParaRPr lang="en-US" dirty="0"/>
          </a:p>
        </p:txBody>
      </p:sp>
      <p:sp>
        <p:nvSpPr>
          <p:cNvPr id="5" name="Slide Number Placeholder 4"/>
          <p:cNvSpPr>
            <a:spLocks noGrp="1"/>
          </p:cNvSpPr>
          <p:nvPr>
            <p:ph type="sldNum" sz="quarter" idx="12"/>
          </p:nvPr>
        </p:nvSpPr>
        <p:spPr/>
        <p:txBody>
          <a:bodyPr/>
          <a:lstStyle/>
          <a:p>
            <a:fld id="{F8E90A06-8C46-456E-87EB-38790057EB64}" type="slidenum">
              <a:rPr lang="en-US" smtClean="0"/>
              <a:t>11</a:t>
            </a:fld>
            <a:endParaRPr lang="en-US"/>
          </a:p>
        </p:txBody>
      </p:sp>
      <p:sp>
        <p:nvSpPr>
          <p:cNvPr id="6" name="Date Placeholder 5"/>
          <p:cNvSpPr>
            <a:spLocks noGrp="1"/>
          </p:cNvSpPr>
          <p:nvPr>
            <p:ph type="dt" sz="half" idx="10"/>
          </p:nvPr>
        </p:nvSpPr>
        <p:spPr/>
        <p:txBody>
          <a:bodyPr/>
          <a:lstStyle/>
          <a:p>
            <a:r>
              <a:rPr lang="en-US" smtClean="0"/>
              <a:t>11-Dec-14</a:t>
            </a:r>
            <a:endParaRPr lang="en-US"/>
          </a:p>
        </p:txBody>
      </p:sp>
    </p:spTree>
    <p:extLst>
      <p:ext uri="{BB962C8B-B14F-4D97-AF65-F5344CB8AC3E}">
        <p14:creationId xmlns:p14="http://schemas.microsoft.com/office/powerpoint/2010/main" val="2477005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Passive view and Supervising Controller</a:t>
            </a:r>
            <a:endParaRPr lang="en-US" dirty="0"/>
          </a:p>
        </p:txBody>
      </p:sp>
      <p:sp>
        <p:nvSpPr>
          <p:cNvPr id="3" name="Content Placeholder 2"/>
          <p:cNvSpPr>
            <a:spLocks noGrp="1"/>
          </p:cNvSpPr>
          <p:nvPr>
            <p:ph idx="1"/>
          </p:nvPr>
        </p:nvSpPr>
        <p:spPr>
          <a:xfrm>
            <a:off x="838200" y="1476261"/>
            <a:ext cx="11071034" cy="4880090"/>
          </a:xfrm>
        </p:spPr>
        <p:txBody>
          <a:bodyPr>
            <a:normAutofit lnSpcReduction="10000"/>
          </a:bodyPr>
          <a:lstStyle/>
          <a:p>
            <a:r>
              <a:rPr lang="en-US" dirty="0" smtClean="0"/>
              <a:t>The Model-View-Presenter variants, Passive View and Supervising Controller, specify different approaches to implementing view updates. </a:t>
            </a:r>
          </a:p>
          <a:p>
            <a:r>
              <a:rPr lang="en-US" dirty="0" smtClean="0"/>
              <a:t>In </a:t>
            </a:r>
            <a:r>
              <a:rPr lang="en-US" u="sng" dirty="0" smtClean="0"/>
              <a:t>Passive View</a:t>
            </a:r>
            <a:r>
              <a:rPr lang="en-US" dirty="0" smtClean="0"/>
              <a:t>, the presenter updates the view to reflect changes in the model. The interaction with the model is handled exclusively by the presenter. The view is not aware of changes in the model.</a:t>
            </a:r>
          </a:p>
          <a:p>
            <a:r>
              <a:rPr lang="en-US" dirty="0" smtClean="0"/>
              <a:t>In </a:t>
            </a:r>
            <a:r>
              <a:rPr lang="en-US" u="sng" dirty="0" smtClean="0"/>
              <a:t>Supervising Controller</a:t>
            </a:r>
            <a:r>
              <a:rPr lang="en-US" dirty="0" smtClean="0"/>
              <a:t>, the view interacts directly with the model to perform simple data-binding that can be defined declaratively, without presenter intervention. The presenter updates the model; it manipulates the state of the view only in cases where complex UI logic that cannot be specified declaratively is required. </a:t>
            </a:r>
            <a:r>
              <a:rPr lang="en-US" dirty="0"/>
              <a:t>.</a:t>
            </a:r>
            <a:r>
              <a:rPr lang="en-US" dirty="0" smtClean="0"/>
              <a:t>NET Data-binding technologies make this approach more appealing for many cases, although if not carefully designed it may result in coupling between view and model.</a:t>
            </a:r>
            <a:endParaRPr lang="en-US" dirty="0"/>
          </a:p>
        </p:txBody>
      </p:sp>
      <p:sp>
        <p:nvSpPr>
          <p:cNvPr id="4" name="Footer Placeholder 3"/>
          <p:cNvSpPr>
            <a:spLocks noGrp="1"/>
          </p:cNvSpPr>
          <p:nvPr>
            <p:ph type="ftr" sz="quarter" idx="11"/>
          </p:nvPr>
        </p:nvSpPr>
        <p:spPr/>
        <p:txBody>
          <a:bodyPr/>
          <a:lstStyle/>
          <a:p>
            <a:r>
              <a:rPr lang="en-US" smtClean="0"/>
              <a:t>Mudasir Qazi - mudasirqazi00@gmail.com</a:t>
            </a:r>
            <a:endParaRPr lang="en-US"/>
          </a:p>
        </p:txBody>
      </p:sp>
      <p:sp>
        <p:nvSpPr>
          <p:cNvPr id="5" name="Slide Number Placeholder 4"/>
          <p:cNvSpPr>
            <a:spLocks noGrp="1"/>
          </p:cNvSpPr>
          <p:nvPr>
            <p:ph type="sldNum" sz="quarter" idx="12"/>
          </p:nvPr>
        </p:nvSpPr>
        <p:spPr/>
        <p:txBody>
          <a:bodyPr/>
          <a:lstStyle/>
          <a:p>
            <a:fld id="{F8E90A06-8C46-456E-87EB-38790057EB64}" type="slidenum">
              <a:rPr lang="en-US" smtClean="0"/>
              <a:t>12</a:t>
            </a:fld>
            <a:endParaRPr lang="en-US"/>
          </a:p>
        </p:txBody>
      </p:sp>
      <p:sp>
        <p:nvSpPr>
          <p:cNvPr id="6" name="Date Placeholder 5"/>
          <p:cNvSpPr>
            <a:spLocks noGrp="1"/>
          </p:cNvSpPr>
          <p:nvPr>
            <p:ph type="dt" sz="half" idx="10"/>
          </p:nvPr>
        </p:nvSpPr>
        <p:spPr/>
        <p:txBody>
          <a:bodyPr/>
          <a:lstStyle/>
          <a:p>
            <a:r>
              <a:rPr lang="en-US" smtClean="0"/>
              <a:t>11-Dec-14</a:t>
            </a:r>
            <a:endParaRPr lang="en-US"/>
          </a:p>
        </p:txBody>
      </p:sp>
    </p:spTree>
    <p:extLst>
      <p:ext uri="{BB962C8B-B14F-4D97-AF65-F5344CB8AC3E}">
        <p14:creationId xmlns:p14="http://schemas.microsoft.com/office/powerpoint/2010/main" val="122984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Diagram for MVP</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7272" y="1586428"/>
            <a:ext cx="7116897" cy="4551163"/>
          </a:xfrm>
        </p:spPr>
      </p:pic>
      <p:sp>
        <p:nvSpPr>
          <p:cNvPr id="4" name="Footer Placeholder 3"/>
          <p:cNvSpPr>
            <a:spLocks noGrp="1"/>
          </p:cNvSpPr>
          <p:nvPr>
            <p:ph type="ftr" sz="quarter" idx="11"/>
          </p:nvPr>
        </p:nvSpPr>
        <p:spPr/>
        <p:txBody>
          <a:bodyPr/>
          <a:lstStyle/>
          <a:p>
            <a:r>
              <a:rPr lang="en-US" smtClean="0"/>
              <a:t>Mudasir Qazi - mudasirqazi00@gmail.com</a:t>
            </a:r>
            <a:endParaRPr lang="en-US" dirty="0"/>
          </a:p>
        </p:txBody>
      </p:sp>
      <p:sp>
        <p:nvSpPr>
          <p:cNvPr id="5" name="Slide Number Placeholder 4"/>
          <p:cNvSpPr>
            <a:spLocks noGrp="1"/>
          </p:cNvSpPr>
          <p:nvPr>
            <p:ph type="sldNum" sz="quarter" idx="12"/>
          </p:nvPr>
        </p:nvSpPr>
        <p:spPr/>
        <p:txBody>
          <a:bodyPr/>
          <a:lstStyle/>
          <a:p>
            <a:fld id="{F8E90A06-8C46-456E-87EB-38790057EB64}" type="slidenum">
              <a:rPr lang="en-US" smtClean="0"/>
              <a:t>13</a:t>
            </a:fld>
            <a:endParaRPr lang="en-US"/>
          </a:p>
        </p:txBody>
      </p:sp>
      <p:sp>
        <p:nvSpPr>
          <p:cNvPr id="3" name="Date Placeholder 2"/>
          <p:cNvSpPr>
            <a:spLocks noGrp="1"/>
          </p:cNvSpPr>
          <p:nvPr>
            <p:ph type="dt" sz="half" idx="10"/>
          </p:nvPr>
        </p:nvSpPr>
        <p:spPr/>
        <p:txBody>
          <a:bodyPr/>
          <a:lstStyle/>
          <a:p>
            <a:r>
              <a:rPr lang="en-US" smtClean="0"/>
              <a:t>11-Dec-14</a:t>
            </a:r>
            <a:endParaRPr lang="en-US"/>
          </a:p>
        </p:txBody>
      </p:sp>
    </p:spTree>
    <p:extLst>
      <p:ext uri="{BB962C8B-B14F-4D97-AF65-F5344CB8AC3E}">
        <p14:creationId xmlns:p14="http://schemas.microsoft.com/office/powerpoint/2010/main" val="7480495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MVP</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As with Model-View-Controller, Model-View-Presenter has the advantage that it clarifies the structure of our user interface code and can make it easier to maintain.</a:t>
            </a:r>
          </a:p>
          <a:p>
            <a:r>
              <a:rPr lang="en-US" dirty="0" smtClean="0"/>
              <a:t>Not only do we have our data taken out of the View and put into the Model, but also almost all complex screen logic will now reside in the Presenter.</a:t>
            </a:r>
          </a:p>
          <a:p>
            <a:r>
              <a:rPr lang="en-US" dirty="0" smtClean="0"/>
              <a:t>We have almost no code in our View apart from screen drawing code Model-View-Presenter also makes it theoretically much easier to replace user interface components, whole screens, or even the whole user interface (Windows Forms to WPF for example). </a:t>
            </a:r>
          </a:p>
          <a:p>
            <a:r>
              <a:rPr lang="en-US" dirty="0" smtClean="0"/>
              <a:t>This makes the user opinion sensitive UI part perfectly separate of other parts of the application, hence it’s features can be enhanced separately with more involvement from the customer.</a:t>
            </a:r>
          </a:p>
          <a:p>
            <a:r>
              <a:rPr lang="en-US" dirty="0" smtClean="0"/>
              <a:t>In addition unit testing the user interface becomes much easier as we can test the logic by just testing the Presenter. </a:t>
            </a:r>
            <a:endParaRPr lang="en-US" dirty="0"/>
          </a:p>
        </p:txBody>
      </p:sp>
      <p:sp>
        <p:nvSpPr>
          <p:cNvPr id="4" name="Footer Placeholder 3"/>
          <p:cNvSpPr>
            <a:spLocks noGrp="1"/>
          </p:cNvSpPr>
          <p:nvPr>
            <p:ph type="ftr" sz="quarter" idx="11"/>
          </p:nvPr>
        </p:nvSpPr>
        <p:spPr/>
        <p:txBody>
          <a:bodyPr/>
          <a:lstStyle/>
          <a:p>
            <a:r>
              <a:rPr lang="en-US" smtClean="0"/>
              <a:t>Mudasir Qazi - mudasirqazi00@gmail.com</a:t>
            </a:r>
            <a:endParaRPr lang="en-US"/>
          </a:p>
        </p:txBody>
      </p:sp>
      <p:sp>
        <p:nvSpPr>
          <p:cNvPr id="5" name="Slide Number Placeholder 4"/>
          <p:cNvSpPr>
            <a:spLocks noGrp="1"/>
          </p:cNvSpPr>
          <p:nvPr>
            <p:ph type="sldNum" sz="quarter" idx="12"/>
          </p:nvPr>
        </p:nvSpPr>
        <p:spPr/>
        <p:txBody>
          <a:bodyPr/>
          <a:lstStyle/>
          <a:p>
            <a:fld id="{F8E90A06-8C46-456E-87EB-38790057EB64}" type="slidenum">
              <a:rPr lang="en-US" smtClean="0"/>
              <a:t>14</a:t>
            </a:fld>
            <a:endParaRPr lang="en-US"/>
          </a:p>
        </p:txBody>
      </p:sp>
      <p:sp>
        <p:nvSpPr>
          <p:cNvPr id="6" name="Date Placeholder 5"/>
          <p:cNvSpPr>
            <a:spLocks noGrp="1"/>
          </p:cNvSpPr>
          <p:nvPr>
            <p:ph type="dt" sz="half" idx="10"/>
          </p:nvPr>
        </p:nvSpPr>
        <p:spPr/>
        <p:txBody>
          <a:bodyPr/>
          <a:lstStyle/>
          <a:p>
            <a:r>
              <a:rPr lang="en-US" smtClean="0"/>
              <a:t>11-Dec-14</a:t>
            </a:r>
            <a:endParaRPr lang="en-US"/>
          </a:p>
        </p:txBody>
      </p:sp>
    </p:spTree>
    <p:extLst>
      <p:ext uri="{BB962C8B-B14F-4D97-AF65-F5344CB8AC3E}">
        <p14:creationId xmlns:p14="http://schemas.microsoft.com/office/powerpoint/2010/main" val="11236077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 of MVP</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Requires high skilled experienced professionals who can identify the requirements in depth at the front before actual design.</a:t>
            </a:r>
          </a:p>
          <a:p>
            <a:r>
              <a:rPr lang="en-US" dirty="0" smtClean="0"/>
              <a:t>It requires the significant amount of time to analyze and design.</a:t>
            </a:r>
          </a:p>
          <a:p>
            <a:r>
              <a:rPr lang="en-US" dirty="0" smtClean="0"/>
              <a:t>This design approach is not suitable for smaller applications. It overkills the small applications.</a:t>
            </a:r>
          </a:p>
          <a:p>
            <a:r>
              <a:rPr lang="en-US" dirty="0" smtClean="0"/>
              <a:t>It can be hard to debug events being fired in active Model-View-Presenter.</a:t>
            </a:r>
          </a:p>
          <a:p>
            <a:r>
              <a:rPr lang="en-US" dirty="0" smtClean="0"/>
              <a:t>The Passive View version of Model-View-Presenter can lead to a certain amount of boilerplate code having to be written to get the interface into the View to work.</a:t>
            </a:r>
          </a:p>
          <a:p>
            <a:r>
              <a:rPr lang="en-US" dirty="0" smtClean="0"/>
              <a:t>In both MVP and MVC cases the code for supporting the proper pattern implementation can be complex, hence it is not advised to use in smaller projects.</a:t>
            </a:r>
            <a:endParaRPr lang="en-US" dirty="0"/>
          </a:p>
        </p:txBody>
      </p:sp>
      <p:sp>
        <p:nvSpPr>
          <p:cNvPr id="4" name="Footer Placeholder 3"/>
          <p:cNvSpPr>
            <a:spLocks noGrp="1"/>
          </p:cNvSpPr>
          <p:nvPr>
            <p:ph type="ftr" sz="quarter" idx="11"/>
          </p:nvPr>
        </p:nvSpPr>
        <p:spPr/>
        <p:txBody>
          <a:bodyPr/>
          <a:lstStyle/>
          <a:p>
            <a:r>
              <a:rPr lang="en-US" smtClean="0"/>
              <a:t>Mudasir Qazi - mudasirqazi00@gmail.com</a:t>
            </a:r>
            <a:endParaRPr lang="en-US"/>
          </a:p>
        </p:txBody>
      </p:sp>
      <p:sp>
        <p:nvSpPr>
          <p:cNvPr id="5" name="Slide Number Placeholder 4"/>
          <p:cNvSpPr>
            <a:spLocks noGrp="1"/>
          </p:cNvSpPr>
          <p:nvPr>
            <p:ph type="sldNum" sz="quarter" idx="12"/>
          </p:nvPr>
        </p:nvSpPr>
        <p:spPr/>
        <p:txBody>
          <a:bodyPr/>
          <a:lstStyle/>
          <a:p>
            <a:fld id="{F8E90A06-8C46-456E-87EB-38790057EB64}" type="slidenum">
              <a:rPr lang="en-US" smtClean="0"/>
              <a:t>15</a:t>
            </a:fld>
            <a:endParaRPr lang="en-US"/>
          </a:p>
        </p:txBody>
      </p:sp>
      <p:sp>
        <p:nvSpPr>
          <p:cNvPr id="6" name="Date Placeholder 5"/>
          <p:cNvSpPr>
            <a:spLocks noGrp="1"/>
          </p:cNvSpPr>
          <p:nvPr>
            <p:ph type="dt" sz="half" idx="10"/>
          </p:nvPr>
        </p:nvSpPr>
        <p:spPr/>
        <p:txBody>
          <a:bodyPr/>
          <a:lstStyle/>
          <a:p>
            <a:r>
              <a:rPr lang="en-US" smtClean="0"/>
              <a:t>11-Dec-14</a:t>
            </a:r>
            <a:endParaRPr lang="en-US"/>
          </a:p>
        </p:txBody>
      </p:sp>
    </p:spTree>
    <p:extLst>
      <p:ext uri="{BB962C8B-B14F-4D97-AF65-F5344CB8AC3E}">
        <p14:creationId xmlns:p14="http://schemas.microsoft.com/office/powerpoint/2010/main" val="24785014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MVVM Pattern</a:t>
            </a:r>
            <a:endParaRPr lang="en-US" dirty="0"/>
          </a:p>
        </p:txBody>
      </p:sp>
      <p:sp>
        <p:nvSpPr>
          <p:cNvPr id="3" name="Content Placeholder 2"/>
          <p:cNvSpPr>
            <a:spLocks noGrp="1"/>
          </p:cNvSpPr>
          <p:nvPr>
            <p:ph idx="1"/>
          </p:nvPr>
        </p:nvSpPr>
        <p:spPr/>
        <p:txBody>
          <a:bodyPr>
            <a:normAutofit/>
          </a:bodyPr>
          <a:lstStyle/>
          <a:p>
            <a:r>
              <a:rPr lang="en-US" dirty="0" smtClean="0"/>
              <a:t>The Model-View-ViewModel (MVVM or ViewModel) is a pattern for separating concerns in technologies that use data-binding.</a:t>
            </a:r>
          </a:p>
          <a:p>
            <a:r>
              <a:rPr lang="en-US" dirty="0" smtClean="0"/>
              <a:t>The first two pattern the MVC and MVP does not work as well as MVVM in declarative user interfaces like Windows Presentation Foundation or Silverlight because the XAML that these technologies use can define some of the interface between the input and the view (because data binding, triggers, and states can be declared in XAML).</a:t>
            </a:r>
          </a:p>
          <a:p>
            <a:r>
              <a:rPr lang="en-US" dirty="0" smtClean="0"/>
              <a:t>The MVVM pattern is an adaptation of the MVC and MVP patterns in which the view model provides a data model and behavior to the view but allows the view to declaratively bind to the view model. </a:t>
            </a:r>
          </a:p>
          <a:p>
            <a:endParaRPr lang="en-US" dirty="0"/>
          </a:p>
        </p:txBody>
      </p:sp>
      <p:sp>
        <p:nvSpPr>
          <p:cNvPr id="4" name="Footer Placeholder 3"/>
          <p:cNvSpPr>
            <a:spLocks noGrp="1"/>
          </p:cNvSpPr>
          <p:nvPr>
            <p:ph type="ftr" sz="quarter" idx="11"/>
          </p:nvPr>
        </p:nvSpPr>
        <p:spPr/>
        <p:txBody>
          <a:bodyPr/>
          <a:lstStyle/>
          <a:p>
            <a:r>
              <a:rPr lang="en-US" smtClean="0"/>
              <a:t>Mudasir Qazi - mudasirqazi00@gmail.com</a:t>
            </a:r>
            <a:endParaRPr lang="en-US"/>
          </a:p>
        </p:txBody>
      </p:sp>
      <p:sp>
        <p:nvSpPr>
          <p:cNvPr id="5" name="Slide Number Placeholder 4"/>
          <p:cNvSpPr>
            <a:spLocks noGrp="1"/>
          </p:cNvSpPr>
          <p:nvPr>
            <p:ph type="sldNum" sz="quarter" idx="12"/>
          </p:nvPr>
        </p:nvSpPr>
        <p:spPr/>
        <p:txBody>
          <a:bodyPr/>
          <a:lstStyle/>
          <a:p>
            <a:fld id="{F8E90A06-8C46-456E-87EB-38790057EB64}" type="slidenum">
              <a:rPr lang="en-US" smtClean="0"/>
              <a:t>16</a:t>
            </a:fld>
            <a:endParaRPr lang="en-US"/>
          </a:p>
        </p:txBody>
      </p:sp>
      <p:sp>
        <p:nvSpPr>
          <p:cNvPr id="6" name="Date Placeholder 5"/>
          <p:cNvSpPr>
            <a:spLocks noGrp="1"/>
          </p:cNvSpPr>
          <p:nvPr>
            <p:ph type="dt" sz="half" idx="10"/>
          </p:nvPr>
        </p:nvSpPr>
        <p:spPr/>
        <p:txBody>
          <a:bodyPr/>
          <a:lstStyle/>
          <a:p>
            <a:r>
              <a:rPr lang="en-US" smtClean="0"/>
              <a:t>11-Dec-14</a:t>
            </a:r>
            <a:endParaRPr lang="en-US"/>
          </a:p>
        </p:txBody>
      </p:sp>
    </p:spTree>
    <p:extLst>
      <p:ext uri="{BB962C8B-B14F-4D97-AF65-F5344CB8AC3E}">
        <p14:creationId xmlns:p14="http://schemas.microsoft.com/office/powerpoint/2010/main" val="17049790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MVVM Architecture</a:t>
            </a:r>
            <a:endParaRPr lang="en-US" dirty="0"/>
          </a:p>
        </p:txBody>
      </p:sp>
      <p:sp>
        <p:nvSpPr>
          <p:cNvPr id="4" name="Footer Placeholder 3"/>
          <p:cNvSpPr>
            <a:spLocks noGrp="1"/>
          </p:cNvSpPr>
          <p:nvPr>
            <p:ph type="ftr" sz="quarter" idx="11"/>
          </p:nvPr>
        </p:nvSpPr>
        <p:spPr/>
        <p:txBody>
          <a:bodyPr/>
          <a:lstStyle/>
          <a:p>
            <a:r>
              <a:rPr lang="en-US" smtClean="0"/>
              <a:t>Mudasir Qazi - mudasirqazi00@gmail.com</a:t>
            </a:r>
            <a:endParaRPr lang="en-US"/>
          </a:p>
        </p:txBody>
      </p:sp>
      <p:sp>
        <p:nvSpPr>
          <p:cNvPr id="5" name="Slide Number Placeholder 4"/>
          <p:cNvSpPr>
            <a:spLocks noGrp="1"/>
          </p:cNvSpPr>
          <p:nvPr>
            <p:ph type="sldNum" sz="quarter" idx="12"/>
          </p:nvPr>
        </p:nvSpPr>
        <p:spPr/>
        <p:txBody>
          <a:bodyPr/>
          <a:lstStyle/>
          <a:p>
            <a:fld id="{F8E90A06-8C46-456E-87EB-38790057EB64}" type="slidenum">
              <a:rPr lang="en-US" smtClean="0"/>
              <a:t>17</a:t>
            </a:fld>
            <a:endParaRPr lang="en-US"/>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3807" y="1821237"/>
            <a:ext cx="10279993" cy="3852450"/>
          </a:xfrm>
        </p:spPr>
      </p:pic>
      <p:sp>
        <p:nvSpPr>
          <p:cNvPr id="3" name="Date Placeholder 2"/>
          <p:cNvSpPr>
            <a:spLocks noGrp="1"/>
          </p:cNvSpPr>
          <p:nvPr>
            <p:ph type="dt" sz="half" idx="10"/>
          </p:nvPr>
        </p:nvSpPr>
        <p:spPr/>
        <p:txBody>
          <a:bodyPr/>
          <a:lstStyle/>
          <a:p>
            <a:r>
              <a:rPr lang="en-US" smtClean="0"/>
              <a:t>11-Dec-14</a:t>
            </a:r>
            <a:endParaRPr lang="en-US"/>
          </a:p>
        </p:txBody>
      </p:sp>
    </p:spTree>
    <p:extLst>
      <p:ext uri="{BB962C8B-B14F-4D97-AF65-F5344CB8AC3E}">
        <p14:creationId xmlns:p14="http://schemas.microsoft.com/office/powerpoint/2010/main" val="4747708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MVVM Architecture</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6500" y="1558518"/>
            <a:ext cx="4949799" cy="4797832"/>
          </a:xfrm>
        </p:spPr>
      </p:pic>
      <p:sp>
        <p:nvSpPr>
          <p:cNvPr id="4" name="Footer Placeholder 3"/>
          <p:cNvSpPr>
            <a:spLocks noGrp="1"/>
          </p:cNvSpPr>
          <p:nvPr>
            <p:ph type="ftr" sz="quarter" idx="11"/>
          </p:nvPr>
        </p:nvSpPr>
        <p:spPr/>
        <p:txBody>
          <a:bodyPr/>
          <a:lstStyle/>
          <a:p>
            <a:r>
              <a:rPr lang="en-US" smtClean="0"/>
              <a:t>Mudasir Qazi - mudasirqazi00@gmail.com</a:t>
            </a:r>
            <a:endParaRPr lang="en-US"/>
          </a:p>
        </p:txBody>
      </p:sp>
      <p:sp>
        <p:nvSpPr>
          <p:cNvPr id="5" name="Slide Number Placeholder 4"/>
          <p:cNvSpPr>
            <a:spLocks noGrp="1"/>
          </p:cNvSpPr>
          <p:nvPr>
            <p:ph type="sldNum" sz="quarter" idx="12"/>
          </p:nvPr>
        </p:nvSpPr>
        <p:spPr/>
        <p:txBody>
          <a:bodyPr/>
          <a:lstStyle/>
          <a:p>
            <a:fld id="{F8E90A06-8C46-456E-87EB-38790057EB64}" type="slidenum">
              <a:rPr lang="en-US" smtClean="0"/>
              <a:t>18</a:t>
            </a:fld>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0531" y="1333586"/>
            <a:ext cx="4193754" cy="4835860"/>
          </a:xfrm>
          <a:prstGeom prst="rect">
            <a:avLst/>
          </a:prstGeom>
        </p:spPr>
      </p:pic>
      <p:sp>
        <p:nvSpPr>
          <p:cNvPr id="3" name="Date Placeholder 2"/>
          <p:cNvSpPr>
            <a:spLocks noGrp="1"/>
          </p:cNvSpPr>
          <p:nvPr>
            <p:ph type="dt" sz="half" idx="10"/>
          </p:nvPr>
        </p:nvSpPr>
        <p:spPr/>
        <p:txBody>
          <a:bodyPr/>
          <a:lstStyle/>
          <a:p>
            <a:r>
              <a:rPr lang="en-US" smtClean="0"/>
              <a:t>11-Dec-14</a:t>
            </a:r>
            <a:endParaRPr lang="en-US"/>
          </a:p>
        </p:txBody>
      </p:sp>
    </p:spTree>
    <p:extLst>
      <p:ext uri="{BB962C8B-B14F-4D97-AF65-F5344CB8AC3E}">
        <p14:creationId xmlns:p14="http://schemas.microsoft.com/office/powerpoint/2010/main" val="37074481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Explanation of Modules</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b="1" dirty="0" smtClean="0"/>
              <a:t>Model:</a:t>
            </a:r>
          </a:p>
          <a:p>
            <a:pPr marL="0" indent="0">
              <a:buNone/>
            </a:pPr>
            <a:r>
              <a:rPr lang="en-US" dirty="0" smtClean="0"/>
              <a:t>The model is especially important because it wraps the access to the data, whether access is through a set of Web services, an ADO.NET Data Service, or some other form of data retrieval. The model is separated from the view model so that the view's data (the view model) can be tested in isolation from the actual data.</a:t>
            </a:r>
          </a:p>
          <a:p>
            <a:pPr marL="0" indent="0">
              <a:buNone/>
            </a:pPr>
            <a:r>
              <a:rPr lang="en-US" b="1" dirty="0" smtClean="0"/>
              <a:t>View:</a:t>
            </a:r>
          </a:p>
          <a:p>
            <a:pPr marL="0" indent="0">
              <a:buNone/>
            </a:pPr>
            <a:r>
              <a:rPr lang="en-US" dirty="0" smtClean="0"/>
              <a:t>The pattern we use is to set the Data Context of a view to its ViewModel. The view classes have no idea that the model classes exist, while the ViewModel and model are unaware of the</a:t>
            </a:r>
            <a:r>
              <a:rPr lang="en-US" dirty="0"/>
              <a:t> </a:t>
            </a:r>
            <a:r>
              <a:rPr lang="en-US" dirty="0" smtClean="0"/>
              <a:t>view. In fact, the model is completely oblivious to the fact that the ViewModel and view exist. A View is the actual UI behind a view in the application. The elements of the UI are implemented in XAML, and as a result of this the code behind file contains minimal code, or in some cases it does not contain code at all, however it is different in Silverlight and WPF.</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Mudasir Qazi - mudasirqazi00@gmail.com</a:t>
            </a:r>
            <a:endParaRPr lang="en-US"/>
          </a:p>
        </p:txBody>
      </p:sp>
      <p:sp>
        <p:nvSpPr>
          <p:cNvPr id="5" name="Slide Number Placeholder 4"/>
          <p:cNvSpPr>
            <a:spLocks noGrp="1"/>
          </p:cNvSpPr>
          <p:nvPr>
            <p:ph type="sldNum" sz="quarter" idx="12"/>
          </p:nvPr>
        </p:nvSpPr>
        <p:spPr/>
        <p:txBody>
          <a:bodyPr/>
          <a:lstStyle/>
          <a:p>
            <a:fld id="{F8E90A06-8C46-456E-87EB-38790057EB64}" type="slidenum">
              <a:rPr lang="en-US" smtClean="0"/>
              <a:t>19</a:t>
            </a:fld>
            <a:endParaRPr lang="en-US"/>
          </a:p>
        </p:txBody>
      </p:sp>
      <p:sp>
        <p:nvSpPr>
          <p:cNvPr id="6" name="Date Placeholder 5"/>
          <p:cNvSpPr>
            <a:spLocks noGrp="1"/>
          </p:cNvSpPr>
          <p:nvPr>
            <p:ph type="dt" sz="half" idx="10"/>
          </p:nvPr>
        </p:nvSpPr>
        <p:spPr/>
        <p:txBody>
          <a:bodyPr/>
          <a:lstStyle/>
          <a:p>
            <a:r>
              <a:rPr lang="en-US" smtClean="0"/>
              <a:t>11-Dec-14</a:t>
            </a:r>
            <a:endParaRPr lang="en-US"/>
          </a:p>
        </p:txBody>
      </p:sp>
    </p:spTree>
    <p:extLst>
      <p:ext uri="{BB962C8B-B14F-4D97-AF65-F5344CB8AC3E}">
        <p14:creationId xmlns:p14="http://schemas.microsoft.com/office/powerpoint/2010/main" val="781697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 / Agenda</a:t>
            </a:r>
            <a:endParaRPr lang="en-US" dirty="0"/>
          </a:p>
        </p:txBody>
      </p:sp>
      <p:sp>
        <p:nvSpPr>
          <p:cNvPr id="3" name="Content Placeholder 2"/>
          <p:cNvSpPr>
            <a:spLocks noGrp="1"/>
          </p:cNvSpPr>
          <p:nvPr>
            <p:ph idx="1"/>
          </p:nvPr>
        </p:nvSpPr>
        <p:spPr>
          <a:xfrm>
            <a:off x="838200" y="1410159"/>
            <a:ext cx="10515600" cy="4946191"/>
          </a:xfrm>
        </p:spPr>
        <p:txBody>
          <a:bodyPr>
            <a:normAutofit fontScale="70000" lnSpcReduction="20000"/>
          </a:bodyPr>
          <a:lstStyle/>
          <a:p>
            <a:r>
              <a:rPr lang="en-US" dirty="0" smtClean="0"/>
              <a:t>Separation of Concerns</a:t>
            </a:r>
          </a:p>
          <a:p>
            <a:r>
              <a:rPr lang="en-US" dirty="0" smtClean="0"/>
              <a:t>MVC</a:t>
            </a:r>
          </a:p>
          <a:p>
            <a:pPr lvl="1"/>
            <a:r>
              <a:rPr lang="en-US" dirty="0" smtClean="0"/>
              <a:t>Definition and Architecture</a:t>
            </a:r>
          </a:p>
          <a:p>
            <a:pPr lvl="1"/>
            <a:r>
              <a:rPr lang="en-US" dirty="0" smtClean="0"/>
              <a:t>Explanation of Modules</a:t>
            </a:r>
          </a:p>
          <a:p>
            <a:pPr lvl="1"/>
            <a:r>
              <a:rPr lang="en-US" dirty="0" smtClean="0"/>
              <a:t>Sequence Diagram</a:t>
            </a:r>
          </a:p>
          <a:p>
            <a:pPr lvl="1"/>
            <a:r>
              <a:rPr lang="en-US" dirty="0" smtClean="0"/>
              <a:t>Advantages and Disadvantages</a:t>
            </a:r>
          </a:p>
          <a:p>
            <a:r>
              <a:rPr lang="en-US" dirty="0" smtClean="0"/>
              <a:t>MVP</a:t>
            </a:r>
            <a:endParaRPr lang="en-US" dirty="0"/>
          </a:p>
          <a:p>
            <a:pPr lvl="1"/>
            <a:r>
              <a:rPr lang="en-US" dirty="0"/>
              <a:t>Definition and Architecture</a:t>
            </a:r>
          </a:p>
          <a:p>
            <a:pPr lvl="1"/>
            <a:r>
              <a:rPr lang="en-US" dirty="0"/>
              <a:t>Explanation of </a:t>
            </a:r>
            <a:r>
              <a:rPr lang="en-US" dirty="0" smtClean="0"/>
              <a:t>Modules</a:t>
            </a:r>
            <a:endParaRPr lang="en-US" dirty="0"/>
          </a:p>
          <a:p>
            <a:pPr lvl="1"/>
            <a:r>
              <a:rPr lang="en-US" dirty="0"/>
              <a:t>Sequence Diagram</a:t>
            </a:r>
          </a:p>
          <a:p>
            <a:pPr lvl="1"/>
            <a:r>
              <a:rPr lang="en-US" dirty="0"/>
              <a:t>Advantages and </a:t>
            </a:r>
            <a:r>
              <a:rPr lang="en-US" dirty="0" smtClean="0"/>
              <a:t>Disadvantages</a:t>
            </a:r>
          </a:p>
          <a:p>
            <a:r>
              <a:rPr lang="en-US" dirty="0" smtClean="0"/>
              <a:t>MVVM</a:t>
            </a:r>
            <a:endParaRPr lang="en-US" dirty="0"/>
          </a:p>
          <a:p>
            <a:pPr lvl="1"/>
            <a:r>
              <a:rPr lang="en-US" dirty="0"/>
              <a:t>Definition and Architecture</a:t>
            </a:r>
          </a:p>
          <a:p>
            <a:pPr lvl="1"/>
            <a:r>
              <a:rPr lang="en-US" dirty="0"/>
              <a:t>Explanation of </a:t>
            </a:r>
            <a:r>
              <a:rPr lang="en-US" dirty="0" smtClean="0"/>
              <a:t>Modules</a:t>
            </a:r>
            <a:endParaRPr lang="en-US" dirty="0"/>
          </a:p>
          <a:p>
            <a:pPr lvl="1"/>
            <a:r>
              <a:rPr lang="en-US" dirty="0"/>
              <a:t>Sequence Diagram</a:t>
            </a:r>
          </a:p>
          <a:p>
            <a:pPr lvl="1"/>
            <a:r>
              <a:rPr lang="en-US" dirty="0"/>
              <a:t>Advantages and </a:t>
            </a:r>
            <a:r>
              <a:rPr lang="en-US" dirty="0" smtClean="0"/>
              <a:t>Disadvantages</a:t>
            </a:r>
          </a:p>
          <a:p>
            <a:r>
              <a:rPr lang="en-US" dirty="0" smtClean="0"/>
              <a:t>Summary (a comparison of all three patterns)</a:t>
            </a:r>
          </a:p>
          <a:p>
            <a:r>
              <a:rPr lang="en-US" dirty="0" smtClean="0"/>
              <a:t>One Last Tip</a:t>
            </a:r>
            <a:endParaRPr lang="en-US" dirty="0"/>
          </a:p>
          <a:p>
            <a:pPr lvl="1"/>
            <a:endParaRPr lang="en-US" dirty="0"/>
          </a:p>
          <a:p>
            <a:pPr lvl="1"/>
            <a:endParaRPr lang="en-US" dirty="0"/>
          </a:p>
        </p:txBody>
      </p:sp>
      <p:sp>
        <p:nvSpPr>
          <p:cNvPr id="4" name="Footer Placeholder 3"/>
          <p:cNvSpPr>
            <a:spLocks noGrp="1"/>
          </p:cNvSpPr>
          <p:nvPr>
            <p:ph type="ftr" sz="quarter" idx="11"/>
          </p:nvPr>
        </p:nvSpPr>
        <p:spPr/>
        <p:txBody>
          <a:bodyPr/>
          <a:lstStyle/>
          <a:p>
            <a:r>
              <a:rPr lang="en-US" smtClean="0"/>
              <a:t>Mudasir Qazi - mudasirqazi00@gmail.com</a:t>
            </a:r>
            <a:endParaRPr lang="en-US"/>
          </a:p>
        </p:txBody>
      </p:sp>
      <p:sp>
        <p:nvSpPr>
          <p:cNvPr id="5" name="Slide Number Placeholder 4"/>
          <p:cNvSpPr>
            <a:spLocks noGrp="1"/>
          </p:cNvSpPr>
          <p:nvPr>
            <p:ph type="sldNum" sz="quarter" idx="12"/>
          </p:nvPr>
        </p:nvSpPr>
        <p:spPr/>
        <p:txBody>
          <a:bodyPr/>
          <a:lstStyle/>
          <a:p>
            <a:fld id="{F8E90A06-8C46-456E-87EB-38790057EB64}" type="slidenum">
              <a:rPr lang="en-US" smtClean="0"/>
              <a:t>2</a:t>
            </a:fld>
            <a:endParaRPr lang="en-US"/>
          </a:p>
        </p:txBody>
      </p:sp>
      <p:sp>
        <p:nvSpPr>
          <p:cNvPr id="6" name="Date Placeholder 5"/>
          <p:cNvSpPr>
            <a:spLocks noGrp="1"/>
          </p:cNvSpPr>
          <p:nvPr>
            <p:ph type="dt" sz="half" idx="10"/>
          </p:nvPr>
        </p:nvSpPr>
        <p:spPr/>
        <p:txBody>
          <a:bodyPr/>
          <a:lstStyle/>
          <a:p>
            <a:r>
              <a:rPr lang="en-US" smtClean="0"/>
              <a:t>11-Dec-14</a:t>
            </a:r>
            <a:endParaRPr lang="en-US"/>
          </a:p>
        </p:txBody>
      </p:sp>
    </p:spTree>
    <p:extLst>
      <p:ext uri="{BB962C8B-B14F-4D97-AF65-F5344CB8AC3E}">
        <p14:creationId xmlns:p14="http://schemas.microsoft.com/office/powerpoint/2010/main" val="38679510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b="1" dirty="0" smtClean="0"/>
              <a:t>ViewModel:</a:t>
            </a:r>
          </a:p>
          <a:p>
            <a:pPr marL="0" indent="0">
              <a:buNone/>
            </a:pPr>
            <a:r>
              <a:rPr lang="en-US" dirty="0" smtClean="0"/>
              <a:t>A ViewModel is a model for a view in the application as shown by its name. It has a collection which contain the data from the model currently needed for the view. Unlike the Presenter in MVP, a ViewModel does not need a reference to a view. The view binds to properties on a ViewModel, which, in turn, exposes data contained in model objects and other state specific to the view. The bindings between view and ViewModel are simple to construct because a ViewModel object is set as the Data Context of a view. If property values in the ViewModel change, those new values automatically propagate to the view via data binding. When the user clicks a button in the View, a command on the ViewModel executes to perform the requested action. The ViewModel, never the View, performs all modifications made to the model data.</a:t>
            </a:r>
          </a:p>
          <a:p>
            <a:endParaRPr lang="en-US" dirty="0"/>
          </a:p>
        </p:txBody>
      </p:sp>
      <p:sp>
        <p:nvSpPr>
          <p:cNvPr id="4" name="Footer Placeholder 3"/>
          <p:cNvSpPr>
            <a:spLocks noGrp="1"/>
          </p:cNvSpPr>
          <p:nvPr>
            <p:ph type="ftr" sz="quarter" idx="11"/>
          </p:nvPr>
        </p:nvSpPr>
        <p:spPr/>
        <p:txBody>
          <a:bodyPr/>
          <a:lstStyle/>
          <a:p>
            <a:r>
              <a:rPr lang="en-US" smtClean="0"/>
              <a:t>Mudasir Qazi - mudasirqazi00@gmail.com</a:t>
            </a:r>
            <a:endParaRPr lang="en-US"/>
          </a:p>
        </p:txBody>
      </p:sp>
      <p:sp>
        <p:nvSpPr>
          <p:cNvPr id="5" name="Slide Number Placeholder 4"/>
          <p:cNvSpPr>
            <a:spLocks noGrp="1"/>
          </p:cNvSpPr>
          <p:nvPr>
            <p:ph type="sldNum" sz="quarter" idx="12"/>
          </p:nvPr>
        </p:nvSpPr>
        <p:spPr/>
        <p:txBody>
          <a:bodyPr/>
          <a:lstStyle/>
          <a:p>
            <a:fld id="{F8E90A06-8C46-456E-87EB-38790057EB64}" type="slidenum">
              <a:rPr lang="en-US" smtClean="0"/>
              <a:t>20</a:t>
            </a:fld>
            <a:endParaRPr lang="en-US"/>
          </a:p>
        </p:txBody>
      </p:sp>
      <p:sp>
        <p:nvSpPr>
          <p:cNvPr id="6" name="Date Placeholder 5"/>
          <p:cNvSpPr>
            <a:spLocks noGrp="1"/>
          </p:cNvSpPr>
          <p:nvPr>
            <p:ph type="dt" sz="half" idx="10"/>
          </p:nvPr>
        </p:nvSpPr>
        <p:spPr/>
        <p:txBody>
          <a:bodyPr/>
          <a:lstStyle/>
          <a:p>
            <a:r>
              <a:rPr lang="en-US" smtClean="0"/>
              <a:t>11-Dec-14</a:t>
            </a:r>
            <a:endParaRPr lang="en-US"/>
          </a:p>
        </p:txBody>
      </p:sp>
    </p:spTree>
    <p:extLst>
      <p:ext uri="{BB962C8B-B14F-4D97-AF65-F5344CB8AC3E}">
        <p14:creationId xmlns:p14="http://schemas.microsoft.com/office/powerpoint/2010/main" val="29431321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Diagram for MVVM</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1551" y="1421176"/>
            <a:ext cx="8441166" cy="4753917"/>
          </a:xfrm>
        </p:spPr>
      </p:pic>
      <p:sp>
        <p:nvSpPr>
          <p:cNvPr id="4" name="Footer Placeholder 3"/>
          <p:cNvSpPr>
            <a:spLocks noGrp="1"/>
          </p:cNvSpPr>
          <p:nvPr>
            <p:ph type="ftr" sz="quarter" idx="11"/>
          </p:nvPr>
        </p:nvSpPr>
        <p:spPr/>
        <p:txBody>
          <a:bodyPr/>
          <a:lstStyle/>
          <a:p>
            <a:r>
              <a:rPr lang="en-US" smtClean="0"/>
              <a:t>Mudasir Qazi - mudasirqazi00@gmail.com</a:t>
            </a:r>
            <a:endParaRPr lang="en-US"/>
          </a:p>
        </p:txBody>
      </p:sp>
      <p:sp>
        <p:nvSpPr>
          <p:cNvPr id="5" name="Slide Number Placeholder 4"/>
          <p:cNvSpPr>
            <a:spLocks noGrp="1"/>
          </p:cNvSpPr>
          <p:nvPr>
            <p:ph type="sldNum" sz="quarter" idx="12"/>
          </p:nvPr>
        </p:nvSpPr>
        <p:spPr/>
        <p:txBody>
          <a:bodyPr/>
          <a:lstStyle/>
          <a:p>
            <a:fld id="{F8E90A06-8C46-456E-87EB-38790057EB64}" type="slidenum">
              <a:rPr lang="en-US" smtClean="0"/>
              <a:t>21</a:t>
            </a:fld>
            <a:endParaRPr lang="en-US"/>
          </a:p>
        </p:txBody>
      </p:sp>
      <p:sp>
        <p:nvSpPr>
          <p:cNvPr id="3" name="Date Placeholder 2"/>
          <p:cNvSpPr>
            <a:spLocks noGrp="1"/>
          </p:cNvSpPr>
          <p:nvPr>
            <p:ph type="dt" sz="half" idx="10"/>
          </p:nvPr>
        </p:nvSpPr>
        <p:spPr/>
        <p:txBody>
          <a:bodyPr/>
          <a:lstStyle/>
          <a:p>
            <a:r>
              <a:rPr lang="en-US" smtClean="0"/>
              <a:t>11-Dec-14</a:t>
            </a:r>
            <a:endParaRPr lang="en-US"/>
          </a:p>
        </p:txBody>
      </p:sp>
    </p:spTree>
    <p:extLst>
      <p:ext uri="{BB962C8B-B14F-4D97-AF65-F5344CB8AC3E}">
        <p14:creationId xmlns:p14="http://schemas.microsoft.com/office/powerpoint/2010/main" val="31722210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MVVM</a:t>
            </a:r>
            <a:endParaRPr lang="en-US" dirty="0"/>
          </a:p>
        </p:txBody>
      </p:sp>
      <p:sp>
        <p:nvSpPr>
          <p:cNvPr id="3" name="Content Placeholder 2"/>
          <p:cNvSpPr>
            <a:spLocks noGrp="1"/>
          </p:cNvSpPr>
          <p:nvPr>
            <p:ph idx="1"/>
          </p:nvPr>
        </p:nvSpPr>
        <p:spPr/>
        <p:txBody>
          <a:bodyPr/>
          <a:lstStyle/>
          <a:p>
            <a:r>
              <a:rPr lang="en-US" dirty="0" smtClean="0"/>
              <a:t>Reduces the amount of code in the View’s code behind file.</a:t>
            </a:r>
          </a:p>
          <a:p>
            <a:r>
              <a:rPr lang="en-US" dirty="0" smtClean="0"/>
              <a:t>UI elements can be written in XAML</a:t>
            </a:r>
          </a:p>
          <a:p>
            <a:r>
              <a:rPr lang="en-US" dirty="0" smtClean="0"/>
              <a:t>Strong Data Binding, which saves a lot of code. No need for manually refresh the view.</a:t>
            </a:r>
            <a:endParaRPr lang="en-US" dirty="0"/>
          </a:p>
        </p:txBody>
      </p:sp>
      <p:sp>
        <p:nvSpPr>
          <p:cNvPr id="4" name="Footer Placeholder 3"/>
          <p:cNvSpPr>
            <a:spLocks noGrp="1"/>
          </p:cNvSpPr>
          <p:nvPr>
            <p:ph type="ftr" sz="quarter" idx="11"/>
          </p:nvPr>
        </p:nvSpPr>
        <p:spPr/>
        <p:txBody>
          <a:bodyPr/>
          <a:lstStyle/>
          <a:p>
            <a:r>
              <a:rPr lang="en-US" smtClean="0"/>
              <a:t>Mudasir Qazi - mudasirqazi00@gmail.com</a:t>
            </a:r>
            <a:endParaRPr lang="en-US"/>
          </a:p>
        </p:txBody>
      </p:sp>
      <p:sp>
        <p:nvSpPr>
          <p:cNvPr id="5" name="Slide Number Placeholder 4"/>
          <p:cNvSpPr>
            <a:spLocks noGrp="1"/>
          </p:cNvSpPr>
          <p:nvPr>
            <p:ph type="sldNum" sz="quarter" idx="12"/>
          </p:nvPr>
        </p:nvSpPr>
        <p:spPr/>
        <p:txBody>
          <a:bodyPr/>
          <a:lstStyle/>
          <a:p>
            <a:fld id="{F8E90A06-8C46-456E-87EB-38790057EB64}" type="slidenum">
              <a:rPr lang="en-US" smtClean="0"/>
              <a:t>22</a:t>
            </a:fld>
            <a:endParaRPr lang="en-US"/>
          </a:p>
        </p:txBody>
      </p:sp>
      <p:sp>
        <p:nvSpPr>
          <p:cNvPr id="6" name="Date Placeholder 5"/>
          <p:cNvSpPr>
            <a:spLocks noGrp="1"/>
          </p:cNvSpPr>
          <p:nvPr>
            <p:ph type="dt" sz="half" idx="10"/>
          </p:nvPr>
        </p:nvSpPr>
        <p:spPr/>
        <p:txBody>
          <a:bodyPr/>
          <a:lstStyle/>
          <a:p>
            <a:r>
              <a:rPr lang="en-US" smtClean="0"/>
              <a:t>11-Dec-14</a:t>
            </a:r>
            <a:endParaRPr lang="en-US"/>
          </a:p>
        </p:txBody>
      </p:sp>
    </p:spTree>
    <p:extLst>
      <p:ext uri="{BB962C8B-B14F-4D97-AF65-F5344CB8AC3E}">
        <p14:creationId xmlns:p14="http://schemas.microsoft.com/office/powerpoint/2010/main" val="42670179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 of MVVM</a:t>
            </a:r>
            <a:endParaRPr lang="en-US" dirty="0"/>
          </a:p>
        </p:txBody>
      </p:sp>
      <p:sp>
        <p:nvSpPr>
          <p:cNvPr id="3" name="Content Placeholder 2"/>
          <p:cNvSpPr>
            <a:spLocks noGrp="1"/>
          </p:cNvSpPr>
          <p:nvPr>
            <p:ph idx="1"/>
          </p:nvPr>
        </p:nvSpPr>
        <p:spPr/>
        <p:txBody>
          <a:bodyPr/>
          <a:lstStyle/>
          <a:p>
            <a:r>
              <a:rPr lang="en-US" dirty="0" smtClean="0"/>
              <a:t>In bigger cases, it can be hard to design the ViewModel up front in order to get the right amount of generality.</a:t>
            </a:r>
          </a:p>
          <a:p>
            <a:r>
              <a:rPr lang="en-US" dirty="0" smtClean="0"/>
              <a:t>Data-binding for all its wonders is declarative and harder to debug than nice imperative stuff where you just set breakpoints.</a:t>
            </a:r>
            <a:endParaRPr lang="en-US" dirty="0"/>
          </a:p>
        </p:txBody>
      </p:sp>
      <p:sp>
        <p:nvSpPr>
          <p:cNvPr id="4" name="Footer Placeholder 3"/>
          <p:cNvSpPr>
            <a:spLocks noGrp="1"/>
          </p:cNvSpPr>
          <p:nvPr>
            <p:ph type="ftr" sz="quarter" idx="11"/>
          </p:nvPr>
        </p:nvSpPr>
        <p:spPr/>
        <p:txBody>
          <a:bodyPr/>
          <a:lstStyle/>
          <a:p>
            <a:r>
              <a:rPr lang="en-US" smtClean="0"/>
              <a:t>Mudasir Qazi - mudasirqazi00@gmail.com</a:t>
            </a:r>
            <a:endParaRPr lang="en-US"/>
          </a:p>
        </p:txBody>
      </p:sp>
      <p:sp>
        <p:nvSpPr>
          <p:cNvPr id="5" name="Slide Number Placeholder 4"/>
          <p:cNvSpPr>
            <a:spLocks noGrp="1"/>
          </p:cNvSpPr>
          <p:nvPr>
            <p:ph type="sldNum" sz="quarter" idx="12"/>
          </p:nvPr>
        </p:nvSpPr>
        <p:spPr/>
        <p:txBody>
          <a:bodyPr/>
          <a:lstStyle/>
          <a:p>
            <a:fld id="{F8E90A06-8C46-456E-87EB-38790057EB64}" type="slidenum">
              <a:rPr lang="en-US" smtClean="0"/>
              <a:t>23</a:t>
            </a:fld>
            <a:endParaRPr lang="en-US"/>
          </a:p>
        </p:txBody>
      </p:sp>
      <p:sp>
        <p:nvSpPr>
          <p:cNvPr id="6" name="Date Placeholder 5"/>
          <p:cNvSpPr>
            <a:spLocks noGrp="1"/>
          </p:cNvSpPr>
          <p:nvPr>
            <p:ph type="dt" sz="half" idx="10"/>
          </p:nvPr>
        </p:nvSpPr>
        <p:spPr/>
        <p:txBody>
          <a:bodyPr/>
          <a:lstStyle/>
          <a:p>
            <a:r>
              <a:rPr lang="en-US" smtClean="0"/>
              <a:t>11-Dec-14</a:t>
            </a:r>
            <a:endParaRPr lang="en-US"/>
          </a:p>
        </p:txBody>
      </p:sp>
    </p:spTree>
    <p:extLst>
      <p:ext uri="{BB962C8B-B14F-4D97-AF65-F5344CB8AC3E}">
        <p14:creationId xmlns:p14="http://schemas.microsoft.com/office/powerpoint/2010/main" val="32520536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(1)</a:t>
            </a:r>
            <a:endParaRPr lang="en-US" dirty="0"/>
          </a:p>
        </p:txBody>
      </p:sp>
      <p:sp>
        <p:nvSpPr>
          <p:cNvPr id="4" name="Footer Placeholder 3"/>
          <p:cNvSpPr>
            <a:spLocks noGrp="1"/>
          </p:cNvSpPr>
          <p:nvPr>
            <p:ph type="ftr" sz="quarter" idx="11"/>
          </p:nvPr>
        </p:nvSpPr>
        <p:spPr/>
        <p:txBody>
          <a:bodyPr/>
          <a:lstStyle/>
          <a:p>
            <a:r>
              <a:rPr lang="en-US" smtClean="0"/>
              <a:t>Mudasir Qazi - mudasirqazi00@gmail.com</a:t>
            </a:r>
            <a:endParaRPr lang="en-US"/>
          </a:p>
        </p:txBody>
      </p:sp>
      <p:sp>
        <p:nvSpPr>
          <p:cNvPr id="5" name="Slide Number Placeholder 4"/>
          <p:cNvSpPr>
            <a:spLocks noGrp="1"/>
          </p:cNvSpPr>
          <p:nvPr>
            <p:ph type="sldNum" sz="quarter" idx="12"/>
          </p:nvPr>
        </p:nvSpPr>
        <p:spPr/>
        <p:txBody>
          <a:bodyPr/>
          <a:lstStyle/>
          <a:p>
            <a:fld id="{F8E90A06-8C46-456E-87EB-38790057EB64}" type="slidenum">
              <a:rPr lang="en-US" smtClean="0"/>
              <a:t>24</a:t>
            </a:fld>
            <a:endParaRPr lang="en-US"/>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6335" y="1690688"/>
            <a:ext cx="10590970" cy="4236387"/>
          </a:xfrm>
        </p:spPr>
      </p:pic>
      <p:sp>
        <p:nvSpPr>
          <p:cNvPr id="3" name="Date Placeholder 2"/>
          <p:cNvSpPr>
            <a:spLocks noGrp="1"/>
          </p:cNvSpPr>
          <p:nvPr>
            <p:ph type="dt" sz="half" idx="10"/>
          </p:nvPr>
        </p:nvSpPr>
        <p:spPr/>
        <p:txBody>
          <a:bodyPr/>
          <a:lstStyle/>
          <a:p>
            <a:r>
              <a:rPr lang="en-US" smtClean="0"/>
              <a:t>11-Dec-14</a:t>
            </a:r>
            <a:endParaRPr lang="en-US"/>
          </a:p>
        </p:txBody>
      </p:sp>
    </p:spTree>
    <p:extLst>
      <p:ext uri="{BB962C8B-B14F-4D97-AF65-F5344CB8AC3E}">
        <p14:creationId xmlns:p14="http://schemas.microsoft.com/office/powerpoint/2010/main" val="37505557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(2)</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0042" y="1291120"/>
            <a:ext cx="8022158" cy="5065230"/>
          </a:xfrm>
        </p:spPr>
      </p:pic>
      <p:sp>
        <p:nvSpPr>
          <p:cNvPr id="4" name="Footer Placeholder 3"/>
          <p:cNvSpPr>
            <a:spLocks noGrp="1"/>
          </p:cNvSpPr>
          <p:nvPr>
            <p:ph type="ftr" sz="quarter" idx="11"/>
          </p:nvPr>
        </p:nvSpPr>
        <p:spPr/>
        <p:txBody>
          <a:bodyPr/>
          <a:lstStyle/>
          <a:p>
            <a:r>
              <a:rPr lang="en-US" smtClean="0"/>
              <a:t>Mudasir Qazi - mudasirqazi00@gmail.com</a:t>
            </a:r>
            <a:endParaRPr lang="en-US"/>
          </a:p>
        </p:txBody>
      </p:sp>
      <p:sp>
        <p:nvSpPr>
          <p:cNvPr id="5" name="Slide Number Placeholder 4"/>
          <p:cNvSpPr>
            <a:spLocks noGrp="1"/>
          </p:cNvSpPr>
          <p:nvPr>
            <p:ph type="sldNum" sz="quarter" idx="12"/>
          </p:nvPr>
        </p:nvSpPr>
        <p:spPr/>
        <p:txBody>
          <a:bodyPr/>
          <a:lstStyle/>
          <a:p>
            <a:fld id="{F8E90A06-8C46-456E-87EB-38790057EB64}" type="slidenum">
              <a:rPr lang="en-US" smtClean="0"/>
              <a:t>25</a:t>
            </a:fld>
            <a:endParaRPr lang="en-US"/>
          </a:p>
        </p:txBody>
      </p:sp>
      <p:sp>
        <p:nvSpPr>
          <p:cNvPr id="3" name="Date Placeholder 2"/>
          <p:cNvSpPr>
            <a:spLocks noGrp="1"/>
          </p:cNvSpPr>
          <p:nvPr>
            <p:ph type="dt" sz="half" idx="10"/>
          </p:nvPr>
        </p:nvSpPr>
        <p:spPr/>
        <p:txBody>
          <a:bodyPr/>
          <a:lstStyle/>
          <a:p>
            <a:r>
              <a:rPr lang="en-US" smtClean="0"/>
              <a:t>11-Dec-14</a:t>
            </a:r>
            <a:endParaRPr lang="en-US"/>
          </a:p>
        </p:txBody>
      </p:sp>
    </p:spTree>
    <p:extLst>
      <p:ext uri="{BB962C8B-B14F-4D97-AF65-F5344CB8AC3E}">
        <p14:creationId xmlns:p14="http://schemas.microsoft.com/office/powerpoint/2010/main" val="13157805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Last Word</a:t>
            </a:r>
            <a:endParaRPr lang="en-US" dirty="0"/>
          </a:p>
        </p:txBody>
      </p:sp>
      <p:sp>
        <p:nvSpPr>
          <p:cNvPr id="3" name="Content Placeholder 2"/>
          <p:cNvSpPr>
            <a:spLocks noGrp="1"/>
          </p:cNvSpPr>
          <p:nvPr>
            <p:ph idx="1"/>
          </p:nvPr>
        </p:nvSpPr>
        <p:spPr/>
        <p:txBody>
          <a:bodyPr/>
          <a:lstStyle/>
          <a:p>
            <a:r>
              <a:rPr lang="en-US" dirty="0" smtClean="0"/>
              <a:t>Must note the difference between the event responses of all patterns in Sequence diagram. It clears the confusion about the response of user input.</a:t>
            </a:r>
            <a:endParaRPr lang="en-US" dirty="0"/>
          </a:p>
        </p:txBody>
      </p:sp>
      <p:sp>
        <p:nvSpPr>
          <p:cNvPr id="4" name="Footer Placeholder 3"/>
          <p:cNvSpPr>
            <a:spLocks noGrp="1"/>
          </p:cNvSpPr>
          <p:nvPr>
            <p:ph type="ftr" sz="quarter" idx="11"/>
          </p:nvPr>
        </p:nvSpPr>
        <p:spPr/>
        <p:txBody>
          <a:bodyPr/>
          <a:lstStyle/>
          <a:p>
            <a:r>
              <a:rPr lang="en-US" smtClean="0"/>
              <a:t>Mudasir Qazi - mudasirqazi00@gmail.com</a:t>
            </a:r>
            <a:endParaRPr lang="en-US"/>
          </a:p>
        </p:txBody>
      </p:sp>
      <p:sp>
        <p:nvSpPr>
          <p:cNvPr id="5" name="Slide Number Placeholder 4"/>
          <p:cNvSpPr>
            <a:spLocks noGrp="1"/>
          </p:cNvSpPr>
          <p:nvPr>
            <p:ph type="sldNum" sz="quarter" idx="12"/>
          </p:nvPr>
        </p:nvSpPr>
        <p:spPr/>
        <p:txBody>
          <a:bodyPr/>
          <a:lstStyle/>
          <a:p>
            <a:fld id="{F8E90A06-8C46-456E-87EB-38790057EB64}" type="slidenum">
              <a:rPr lang="en-US" smtClean="0"/>
              <a:t>26</a:t>
            </a:fld>
            <a:endParaRPr lang="en-US"/>
          </a:p>
        </p:txBody>
      </p:sp>
      <p:sp>
        <p:nvSpPr>
          <p:cNvPr id="6" name="Date Placeholder 5"/>
          <p:cNvSpPr>
            <a:spLocks noGrp="1"/>
          </p:cNvSpPr>
          <p:nvPr>
            <p:ph type="dt" sz="half" idx="10"/>
          </p:nvPr>
        </p:nvSpPr>
        <p:spPr/>
        <p:txBody>
          <a:bodyPr/>
          <a:lstStyle/>
          <a:p>
            <a:r>
              <a:rPr lang="en-US" smtClean="0"/>
              <a:t>11-Dec-14</a:t>
            </a:r>
            <a:endParaRPr lang="en-US"/>
          </a:p>
        </p:txBody>
      </p:sp>
    </p:spTree>
    <p:extLst>
      <p:ext uri="{BB962C8B-B14F-4D97-AF65-F5344CB8AC3E}">
        <p14:creationId xmlns:p14="http://schemas.microsoft.com/office/powerpoint/2010/main" val="1851873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Separation of Concerns</a:t>
            </a:r>
            <a:endParaRPr lang="en-US" dirty="0"/>
          </a:p>
        </p:txBody>
      </p:sp>
      <p:sp>
        <p:nvSpPr>
          <p:cNvPr id="3" name="Content Placeholder 2"/>
          <p:cNvSpPr>
            <a:spLocks noGrp="1"/>
          </p:cNvSpPr>
          <p:nvPr>
            <p:ph idx="1"/>
          </p:nvPr>
        </p:nvSpPr>
        <p:spPr/>
        <p:txBody>
          <a:bodyPr/>
          <a:lstStyle/>
          <a:p>
            <a:r>
              <a:rPr lang="en-US" dirty="0" smtClean="0"/>
              <a:t>All these methods do only one thing “Separation of Concerns” or “Layered Architecture” but in their own way.</a:t>
            </a:r>
          </a:p>
          <a:p>
            <a:r>
              <a:rPr lang="en-US" dirty="0" smtClean="0"/>
              <a:t>All these concepts are pretty old, like idea of MVC was tossed in 1970s.</a:t>
            </a:r>
          </a:p>
          <a:p>
            <a:r>
              <a:rPr lang="en-US" dirty="0" smtClean="0"/>
              <a:t>All these patterns forces a separation of concerns, it means domain model and controller logic are decoupled from user interface (view). As a result maintenance and testing of the application become simpler and easier.</a:t>
            </a:r>
          </a:p>
          <a:p>
            <a:endParaRPr lang="en-US" dirty="0" smtClean="0"/>
          </a:p>
        </p:txBody>
      </p:sp>
      <p:sp>
        <p:nvSpPr>
          <p:cNvPr id="4" name="Footer Placeholder 3"/>
          <p:cNvSpPr>
            <a:spLocks noGrp="1"/>
          </p:cNvSpPr>
          <p:nvPr>
            <p:ph type="ftr" sz="quarter" idx="11"/>
          </p:nvPr>
        </p:nvSpPr>
        <p:spPr/>
        <p:txBody>
          <a:bodyPr/>
          <a:lstStyle/>
          <a:p>
            <a:r>
              <a:rPr lang="en-US" smtClean="0"/>
              <a:t>Mudasir Qazi - mudasirqazi00@gmail.com</a:t>
            </a:r>
            <a:endParaRPr lang="en-US"/>
          </a:p>
        </p:txBody>
      </p:sp>
      <p:sp>
        <p:nvSpPr>
          <p:cNvPr id="5" name="Slide Number Placeholder 4"/>
          <p:cNvSpPr>
            <a:spLocks noGrp="1"/>
          </p:cNvSpPr>
          <p:nvPr>
            <p:ph type="sldNum" sz="quarter" idx="12"/>
          </p:nvPr>
        </p:nvSpPr>
        <p:spPr/>
        <p:txBody>
          <a:bodyPr/>
          <a:lstStyle/>
          <a:p>
            <a:fld id="{F8E90A06-8C46-456E-87EB-38790057EB64}" type="slidenum">
              <a:rPr lang="en-US" smtClean="0"/>
              <a:t>3</a:t>
            </a:fld>
            <a:endParaRPr lang="en-US"/>
          </a:p>
        </p:txBody>
      </p:sp>
      <p:sp>
        <p:nvSpPr>
          <p:cNvPr id="6" name="Date Placeholder 5"/>
          <p:cNvSpPr>
            <a:spLocks noGrp="1"/>
          </p:cNvSpPr>
          <p:nvPr>
            <p:ph type="dt" sz="half" idx="10"/>
          </p:nvPr>
        </p:nvSpPr>
        <p:spPr/>
        <p:txBody>
          <a:bodyPr/>
          <a:lstStyle/>
          <a:p>
            <a:r>
              <a:rPr lang="en-US" smtClean="0"/>
              <a:t>11-Dec-14</a:t>
            </a:r>
            <a:endParaRPr lang="en-US"/>
          </a:p>
        </p:txBody>
      </p:sp>
    </p:spTree>
    <p:extLst>
      <p:ext uri="{BB962C8B-B14F-4D97-AF65-F5344CB8AC3E}">
        <p14:creationId xmlns:p14="http://schemas.microsoft.com/office/powerpoint/2010/main" val="1497246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MVC </a:t>
            </a:r>
            <a:r>
              <a:rPr lang="en-US" dirty="0" smtClean="0"/>
              <a:t>Pattern Architecture</a:t>
            </a:r>
            <a:endParaRPr lang="en-US" dirty="0"/>
          </a:p>
        </p:txBody>
      </p:sp>
      <p:sp>
        <p:nvSpPr>
          <p:cNvPr id="3" name="Content Placeholder 2"/>
          <p:cNvSpPr>
            <a:spLocks noGrp="1"/>
          </p:cNvSpPr>
          <p:nvPr>
            <p:ph idx="1"/>
          </p:nvPr>
        </p:nvSpPr>
        <p:spPr/>
        <p:txBody>
          <a:bodyPr/>
          <a:lstStyle/>
          <a:p>
            <a:pPr fontAlgn="t"/>
            <a:r>
              <a:rPr lang="en-US" dirty="0"/>
              <a:t>MVC stands for </a:t>
            </a:r>
            <a:r>
              <a:rPr lang="en-US" dirty="0" smtClean="0"/>
              <a:t>Model-View-Controller. </a:t>
            </a:r>
            <a:endParaRPr lang="en-US" dirty="0"/>
          </a:p>
        </p:txBody>
      </p:sp>
      <p:sp>
        <p:nvSpPr>
          <p:cNvPr id="4" name="Footer Placeholder 3"/>
          <p:cNvSpPr>
            <a:spLocks noGrp="1"/>
          </p:cNvSpPr>
          <p:nvPr>
            <p:ph type="ftr" sz="quarter" idx="11"/>
          </p:nvPr>
        </p:nvSpPr>
        <p:spPr/>
        <p:txBody>
          <a:bodyPr/>
          <a:lstStyle/>
          <a:p>
            <a:r>
              <a:rPr lang="en-US" smtClean="0"/>
              <a:t>Mudasir Qazi - mudasirqazi00@gmail.com</a:t>
            </a:r>
            <a:endParaRPr lang="en-US"/>
          </a:p>
        </p:txBody>
      </p:sp>
      <p:sp>
        <p:nvSpPr>
          <p:cNvPr id="5" name="Slide Number Placeholder 4"/>
          <p:cNvSpPr>
            <a:spLocks noGrp="1"/>
          </p:cNvSpPr>
          <p:nvPr>
            <p:ph type="sldNum" sz="quarter" idx="12"/>
          </p:nvPr>
        </p:nvSpPr>
        <p:spPr/>
        <p:txBody>
          <a:bodyPr/>
          <a:lstStyle/>
          <a:p>
            <a:fld id="{F8E90A06-8C46-456E-87EB-38790057EB64}" type="slidenum">
              <a:rPr lang="en-US" smtClean="0"/>
              <a:t>4</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3355" y="2447207"/>
            <a:ext cx="7688845" cy="3909143"/>
          </a:xfrm>
          <a:prstGeom prst="rect">
            <a:avLst/>
          </a:prstGeom>
        </p:spPr>
      </p:pic>
      <p:sp>
        <p:nvSpPr>
          <p:cNvPr id="7" name="Date Placeholder 6"/>
          <p:cNvSpPr>
            <a:spLocks noGrp="1"/>
          </p:cNvSpPr>
          <p:nvPr>
            <p:ph type="dt" sz="half" idx="10"/>
          </p:nvPr>
        </p:nvSpPr>
        <p:spPr/>
        <p:txBody>
          <a:bodyPr/>
          <a:lstStyle/>
          <a:p>
            <a:r>
              <a:rPr lang="en-US" smtClean="0"/>
              <a:t>11-Dec-14</a:t>
            </a:r>
            <a:endParaRPr lang="en-US"/>
          </a:p>
        </p:txBody>
      </p:sp>
    </p:spTree>
    <p:extLst>
      <p:ext uri="{BB962C8B-B14F-4D97-AF65-F5344CB8AC3E}">
        <p14:creationId xmlns:p14="http://schemas.microsoft.com/office/powerpoint/2010/main" val="2737591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Explanation of Modules</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b="1" dirty="0" smtClean="0"/>
              <a:t>Model:</a:t>
            </a:r>
          </a:p>
          <a:p>
            <a:pPr fontAlgn="t"/>
            <a:r>
              <a:rPr lang="en-US" dirty="0" smtClean="0"/>
              <a:t>The Model represents a set of classes that describe the business logic i.e. business model as well as data access operations i.e. data model. It also defines business rules for data means how the data can be changed and manipulated.</a:t>
            </a:r>
          </a:p>
          <a:p>
            <a:pPr marL="0" indent="0">
              <a:buNone/>
            </a:pPr>
            <a:r>
              <a:rPr lang="en-US" b="1" dirty="0" smtClean="0"/>
              <a:t>View:</a:t>
            </a:r>
          </a:p>
          <a:p>
            <a:pPr fontAlgn="t"/>
            <a:r>
              <a:rPr lang="en-US" dirty="0" smtClean="0"/>
              <a:t>The View represents the UI components like CSS, jQuery, html etc. It is only responsible for displaying the data that is received from the controller as the result. This also transforms the model(s) into UI.</a:t>
            </a:r>
          </a:p>
          <a:p>
            <a:pPr marL="0" indent="0">
              <a:buNone/>
            </a:pPr>
            <a:r>
              <a:rPr lang="en-US" b="1" dirty="0" smtClean="0"/>
              <a:t>Controller:</a:t>
            </a:r>
          </a:p>
          <a:p>
            <a:pPr fontAlgn="t"/>
            <a:r>
              <a:rPr lang="en-US" dirty="0" smtClean="0"/>
              <a:t>The Controller is responsible to process incoming requests. It receives input from users via the View, then process the user's data with the help of Model and passing the results back to the View. Typically, it acts as the coordinator between the View and the Model. There is </a:t>
            </a:r>
            <a:r>
              <a:rPr lang="en-US" u="sng" dirty="0" smtClean="0"/>
              <a:t>One-to-Many</a:t>
            </a:r>
            <a:r>
              <a:rPr lang="en-US" dirty="0" smtClean="0"/>
              <a:t> relationship between Controller and View, means one controller can handle many views.</a:t>
            </a:r>
          </a:p>
          <a:p>
            <a:endParaRPr lang="en-US" dirty="0"/>
          </a:p>
        </p:txBody>
      </p:sp>
      <p:sp>
        <p:nvSpPr>
          <p:cNvPr id="4" name="Footer Placeholder 3"/>
          <p:cNvSpPr>
            <a:spLocks noGrp="1"/>
          </p:cNvSpPr>
          <p:nvPr>
            <p:ph type="ftr" sz="quarter" idx="11"/>
          </p:nvPr>
        </p:nvSpPr>
        <p:spPr/>
        <p:txBody>
          <a:bodyPr/>
          <a:lstStyle/>
          <a:p>
            <a:r>
              <a:rPr lang="en-US" smtClean="0"/>
              <a:t>Mudasir Qazi - mudasirqazi00@gmail.com</a:t>
            </a:r>
            <a:endParaRPr lang="en-US"/>
          </a:p>
        </p:txBody>
      </p:sp>
      <p:sp>
        <p:nvSpPr>
          <p:cNvPr id="5" name="Slide Number Placeholder 4"/>
          <p:cNvSpPr>
            <a:spLocks noGrp="1"/>
          </p:cNvSpPr>
          <p:nvPr>
            <p:ph type="sldNum" sz="quarter" idx="12"/>
          </p:nvPr>
        </p:nvSpPr>
        <p:spPr/>
        <p:txBody>
          <a:bodyPr/>
          <a:lstStyle/>
          <a:p>
            <a:fld id="{F8E90A06-8C46-456E-87EB-38790057EB64}" type="slidenum">
              <a:rPr lang="en-US" smtClean="0"/>
              <a:t>5</a:t>
            </a:fld>
            <a:endParaRPr lang="en-US"/>
          </a:p>
        </p:txBody>
      </p:sp>
      <p:sp>
        <p:nvSpPr>
          <p:cNvPr id="6" name="Date Placeholder 5"/>
          <p:cNvSpPr>
            <a:spLocks noGrp="1"/>
          </p:cNvSpPr>
          <p:nvPr>
            <p:ph type="dt" sz="half" idx="10"/>
          </p:nvPr>
        </p:nvSpPr>
        <p:spPr/>
        <p:txBody>
          <a:bodyPr/>
          <a:lstStyle/>
          <a:p>
            <a:r>
              <a:rPr lang="en-US" smtClean="0"/>
              <a:t>11-Dec-14</a:t>
            </a:r>
            <a:endParaRPr lang="en-US"/>
          </a:p>
        </p:txBody>
      </p:sp>
    </p:spTree>
    <p:extLst>
      <p:ext uri="{BB962C8B-B14F-4D97-AF65-F5344CB8AC3E}">
        <p14:creationId xmlns:p14="http://schemas.microsoft.com/office/powerpoint/2010/main" val="1504185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Diagram</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97399" y="1690688"/>
            <a:ext cx="5822013" cy="4580466"/>
          </a:xfrm>
        </p:spPr>
      </p:pic>
      <p:sp>
        <p:nvSpPr>
          <p:cNvPr id="4" name="Footer Placeholder 3"/>
          <p:cNvSpPr>
            <a:spLocks noGrp="1"/>
          </p:cNvSpPr>
          <p:nvPr>
            <p:ph type="ftr" sz="quarter" idx="11"/>
          </p:nvPr>
        </p:nvSpPr>
        <p:spPr/>
        <p:txBody>
          <a:bodyPr/>
          <a:lstStyle/>
          <a:p>
            <a:r>
              <a:rPr lang="en-US" smtClean="0"/>
              <a:t>Mudasir Qazi - mudasirqazi00@gmail.com</a:t>
            </a:r>
            <a:endParaRPr lang="en-US"/>
          </a:p>
        </p:txBody>
      </p:sp>
      <p:sp>
        <p:nvSpPr>
          <p:cNvPr id="5" name="Slide Number Placeholder 4"/>
          <p:cNvSpPr>
            <a:spLocks noGrp="1"/>
          </p:cNvSpPr>
          <p:nvPr>
            <p:ph type="sldNum" sz="quarter" idx="12"/>
          </p:nvPr>
        </p:nvSpPr>
        <p:spPr/>
        <p:txBody>
          <a:bodyPr/>
          <a:lstStyle/>
          <a:p>
            <a:fld id="{F8E90A06-8C46-456E-87EB-38790057EB64}" type="slidenum">
              <a:rPr lang="en-US" smtClean="0"/>
              <a:t>6</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900" y="1775884"/>
            <a:ext cx="3314700" cy="4010025"/>
          </a:xfrm>
          <a:prstGeom prst="rect">
            <a:avLst/>
          </a:prstGeom>
        </p:spPr>
      </p:pic>
      <p:sp>
        <p:nvSpPr>
          <p:cNvPr id="3" name="Date Placeholder 2"/>
          <p:cNvSpPr>
            <a:spLocks noGrp="1"/>
          </p:cNvSpPr>
          <p:nvPr>
            <p:ph type="dt" sz="half" idx="10"/>
          </p:nvPr>
        </p:nvSpPr>
        <p:spPr/>
        <p:txBody>
          <a:bodyPr/>
          <a:lstStyle/>
          <a:p>
            <a:r>
              <a:rPr lang="en-US" smtClean="0"/>
              <a:t>11-Dec-14</a:t>
            </a:r>
            <a:endParaRPr lang="en-US"/>
          </a:p>
        </p:txBody>
      </p:sp>
    </p:spTree>
    <p:extLst>
      <p:ext uri="{BB962C8B-B14F-4D97-AF65-F5344CB8AC3E}">
        <p14:creationId xmlns:p14="http://schemas.microsoft.com/office/powerpoint/2010/main" val="115505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MVC</a:t>
            </a:r>
            <a:endParaRPr lang="en-US" dirty="0"/>
          </a:p>
        </p:txBody>
      </p:sp>
      <p:sp>
        <p:nvSpPr>
          <p:cNvPr id="3" name="Content Placeholder 2"/>
          <p:cNvSpPr>
            <a:spLocks noGrp="1"/>
          </p:cNvSpPr>
          <p:nvPr>
            <p:ph idx="1"/>
          </p:nvPr>
        </p:nvSpPr>
        <p:spPr>
          <a:xfrm>
            <a:off x="838200" y="1690688"/>
            <a:ext cx="10515600" cy="4665661"/>
          </a:xfrm>
        </p:spPr>
        <p:txBody>
          <a:bodyPr>
            <a:normAutofit fontScale="92500" lnSpcReduction="10000"/>
          </a:bodyPr>
          <a:lstStyle/>
          <a:p>
            <a:r>
              <a:rPr lang="en-US" dirty="0" smtClean="0"/>
              <a:t>Since MVC handles the multiple views using the same enterprise model it is easier to maintain, test and upgrade the multiple system.</a:t>
            </a:r>
          </a:p>
          <a:p>
            <a:r>
              <a:rPr lang="en-US" dirty="0" smtClean="0"/>
              <a:t>It will be easier to add new clients just by adding their views and controllers.</a:t>
            </a:r>
          </a:p>
          <a:p>
            <a:r>
              <a:rPr lang="en-US" dirty="0" smtClean="0"/>
              <a:t>Since the Model is completely decoupled from view it allows lot of flexibilities to design and implement the model considering reusability and modularity. This model also can be extended for further distributed application.</a:t>
            </a:r>
          </a:p>
          <a:p>
            <a:r>
              <a:rPr lang="en-US" dirty="0" smtClean="0"/>
              <a:t>It is possible to have development process in parallel for model, view and controller.</a:t>
            </a:r>
          </a:p>
          <a:p>
            <a:r>
              <a:rPr lang="en-US" dirty="0" smtClean="0"/>
              <a:t>This makes the application extensible and scalable.</a:t>
            </a:r>
          </a:p>
          <a:p>
            <a:r>
              <a:rPr lang="en-US" dirty="0" smtClean="0"/>
              <a:t>It is really effective with Microsoft’s ASP.Net and Entity Framework.</a:t>
            </a:r>
            <a:endParaRPr lang="en-US" dirty="0"/>
          </a:p>
        </p:txBody>
      </p:sp>
      <p:sp>
        <p:nvSpPr>
          <p:cNvPr id="4" name="Footer Placeholder 3"/>
          <p:cNvSpPr>
            <a:spLocks noGrp="1"/>
          </p:cNvSpPr>
          <p:nvPr>
            <p:ph type="ftr" sz="quarter" idx="11"/>
          </p:nvPr>
        </p:nvSpPr>
        <p:spPr/>
        <p:txBody>
          <a:bodyPr/>
          <a:lstStyle/>
          <a:p>
            <a:r>
              <a:rPr lang="en-US" smtClean="0"/>
              <a:t>Mudasir Qazi - mudasirqazi00@gmail.com</a:t>
            </a:r>
            <a:endParaRPr lang="en-US"/>
          </a:p>
        </p:txBody>
      </p:sp>
      <p:sp>
        <p:nvSpPr>
          <p:cNvPr id="5" name="Slide Number Placeholder 4"/>
          <p:cNvSpPr>
            <a:spLocks noGrp="1"/>
          </p:cNvSpPr>
          <p:nvPr>
            <p:ph type="sldNum" sz="quarter" idx="12"/>
          </p:nvPr>
        </p:nvSpPr>
        <p:spPr/>
        <p:txBody>
          <a:bodyPr/>
          <a:lstStyle/>
          <a:p>
            <a:fld id="{F8E90A06-8C46-456E-87EB-38790057EB64}" type="slidenum">
              <a:rPr lang="en-US" smtClean="0"/>
              <a:t>7</a:t>
            </a:fld>
            <a:endParaRPr lang="en-US"/>
          </a:p>
        </p:txBody>
      </p:sp>
      <p:sp>
        <p:nvSpPr>
          <p:cNvPr id="6" name="Date Placeholder 5"/>
          <p:cNvSpPr>
            <a:spLocks noGrp="1"/>
          </p:cNvSpPr>
          <p:nvPr>
            <p:ph type="dt" sz="half" idx="10"/>
          </p:nvPr>
        </p:nvSpPr>
        <p:spPr/>
        <p:txBody>
          <a:bodyPr/>
          <a:lstStyle/>
          <a:p>
            <a:r>
              <a:rPr lang="en-US" smtClean="0"/>
              <a:t>11-Dec-14</a:t>
            </a:r>
            <a:endParaRPr lang="en-US"/>
          </a:p>
        </p:txBody>
      </p:sp>
    </p:spTree>
    <p:extLst>
      <p:ext uri="{BB962C8B-B14F-4D97-AF65-F5344CB8AC3E}">
        <p14:creationId xmlns:p14="http://schemas.microsoft.com/office/powerpoint/2010/main" val="2001896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 of MVC</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Requires high skilled experienced professionals who can identify the requirements in depth at the front before actual design.</a:t>
            </a:r>
          </a:p>
          <a:p>
            <a:r>
              <a:rPr lang="en-US" dirty="0" smtClean="0"/>
              <a:t>It requires the significant amount of time to analyze and design.</a:t>
            </a:r>
          </a:p>
          <a:p>
            <a:r>
              <a:rPr lang="en-US" dirty="0" smtClean="0"/>
              <a:t>This design approach is not suitable for smaller applications.</a:t>
            </a:r>
          </a:p>
          <a:p>
            <a:r>
              <a:rPr lang="en-US" dirty="0" smtClean="0"/>
              <a:t>In case of complicated user interface with states of views related to each other and</a:t>
            </a:r>
          </a:p>
          <a:p>
            <a:r>
              <a:rPr lang="en-US" dirty="0" smtClean="0"/>
              <a:t>Possible workflow models, this information though not business functionality related</a:t>
            </a:r>
          </a:p>
          <a:p>
            <a:r>
              <a:rPr lang="en-US" dirty="0"/>
              <a:t>H</a:t>
            </a:r>
            <a:r>
              <a:rPr lang="en-US" dirty="0" smtClean="0"/>
              <a:t>as to be in the Model layer. In very large systems this may be beneficial, otherwise it is usually transferred to the control layer, somewhat breaching the pattern.</a:t>
            </a:r>
            <a:endParaRPr lang="en-US" dirty="0"/>
          </a:p>
        </p:txBody>
      </p:sp>
      <p:sp>
        <p:nvSpPr>
          <p:cNvPr id="4" name="Footer Placeholder 3"/>
          <p:cNvSpPr>
            <a:spLocks noGrp="1"/>
          </p:cNvSpPr>
          <p:nvPr>
            <p:ph type="ftr" sz="quarter" idx="11"/>
          </p:nvPr>
        </p:nvSpPr>
        <p:spPr/>
        <p:txBody>
          <a:bodyPr/>
          <a:lstStyle/>
          <a:p>
            <a:r>
              <a:rPr lang="en-US" smtClean="0"/>
              <a:t>Mudasir Qazi - mudasirqazi00@gmail.com</a:t>
            </a:r>
            <a:endParaRPr lang="en-US"/>
          </a:p>
        </p:txBody>
      </p:sp>
      <p:sp>
        <p:nvSpPr>
          <p:cNvPr id="5" name="Slide Number Placeholder 4"/>
          <p:cNvSpPr>
            <a:spLocks noGrp="1"/>
          </p:cNvSpPr>
          <p:nvPr>
            <p:ph type="sldNum" sz="quarter" idx="12"/>
          </p:nvPr>
        </p:nvSpPr>
        <p:spPr/>
        <p:txBody>
          <a:bodyPr/>
          <a:lstStyle/>
          <a:p>
            <a:fld id="{F8E90A06-8C46-456E-87EB-38790057EB64}" type="slidenum">
              <a:rPr lang="en-US" smtClean="0"/>
              <a:t>8</a:t>
            </a:fld>
            <a:endParaRPr lang="en-US"/>
          </a:p>
        </p:txBody>
      </p:sp>
      <p:sp>
        <p:nvSpPr>
          <p:cNvPr id="6" name="Date Placeholder 5"/>
          <p:cNvSpPr>
            <a:spLocks noGrp="1"/>
          </p:cNvSpPr>
          <p:nvPr>
            <p:ph type="dt" sz="half" idx="10"/>
          </p:nvPr>
        </p:nvSpPr>
        <p:spPr/>
        <p:txBody>
          <a:bodyPr/>
          <a:lstStyle/>
          <a:p>
            <a:r>
              <a:rPr lang="en-US" smtClean="0"/>
              <a:t>11-Dec-14</a:t>
            </a:r>
            <a:endParaRPr lang="en-US"/>
          </a:p>
        </p:txBody>
      </p:sp>
    </p:spTree>
    <p:extLst>
      <p:ext uri="{BB962C8B-B14F-4D97-AF65-F5344CB8AC3E}">
        <p14:creationId xmlns:p14="http://schemas.microsoft.com/office/powerpoint/2010/main" val="261354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MVP Pattern</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Model-View-Presenter (MVP) is a variation of the Model-View-Controller (MVC) pattern but specifically geared towards a page event model. </a:t>
            </a:r>
          </a:p>
          <a:p>
            <a:pPr marL="0" indent="0">
              <a:buNone/>
            </a:pPr>
            <a:r>
              <a:rPr lang="en-US" dirty="0" smtClean="0"/>
              <a:t>The primary differentiator of MVP is that the Presenter implements an Observer design of MVC but the basic ideas of MVC remain the same: the model stores the data, the view shows a representation of the model, and the presenter coordinates communications between the layers. </a:t>
            </a:r>
            <a:endParaRPr lang="en-US" dirty="0"/>
          </a:p>
        </p:txBody>
      </p:sp>
      <p:sp>
        <p:nvSpPr>
          <p:cNvPr id="4" name="Footer Placeholder 3"/>
          <p:cNvSpPr>
            <a:spLocks noGrp="1"/>
          </p:cNvSpPr>
          <p:nvPr>
            <p:ph type="ftr" sz="quarter" idx="11"/>
          </p:nvPr>
        </p:nvSpPr>
        <p:spPr/>
        <p:txBody>
          <a:bodyPr/>
          <a:lstStyle/>
          <a:p>
            <a:r>
              <a:rPr lang="en-US" smtClean="0"/>
              <a:t>Mudasir Qazi - mudasirqazi00@gmail.com</a:t>
            </a:r>
            <a:endParaRPr lang="en-US"/>
          </a:p>
        </p:txBody>
      </p:sp>
      <p:sp>
        <p:nvSpPr>
          <p:cNvPr id="5" name="Slide Number Placeholder 4"/>
          <p:cNvSpPr>
            <a:spLocks noGrp="1"/>
          </p:cNvSpPr>
          <p:nvPr>
            <p:ph type="sldNum" sz="quarter" idx="12"/>
          </p:nvPr>
        </p:nvSpPr>
        <p:spPr/>
        <p:txBody>
          <a:bodyPr/>
          <a:lstStyle/>
          <a:p>
            <a:fld id="{F8E90A06-8C46-456E-87EB-38790057EB64}" type="slidenum">
              <a:rPr lang="en-US" smtClean="0"/>
              <a:t>9</a:t>
            </a:fld>
            <a:endParaRPr lang="en-US"/>
          </a:p>
        </p:txBody>
      </p:sp>
      <p:sp>
        <p:nvSpPr>
          <p:cNvPr id="6" name="Date Placeholder 5"/>
          <p:cNvSpPr>
            <a:spLocks noGrp="1"/>
          </p:cNvSpPr>
          <p:nvPr>
            <p:ph type="dt" sz="half" idx="10"/>
          </p:nvPr>
        </p:nvSpPr>
        <p:spPr/>
        <p:txBody>
          <a:bodyPr/>
          <a:lstStyle/>
          <a:p>
            <a:r>
              <a:rPr lang="en-US" smtClean="0"/>
              <a:t>11-Dec-14</a:t>
            </a:r>
            <a:endParaRPr lang="en-US"/>
          </a:p>
        </p:txBody>
      </p:sp>
    </p:spTree>
    <p:extLst>
      <p:ext uri="{BB962C8B-B14F-4D97-AF65-F5344CB8AC3E}">
        <p14:creationId xmlns:p14="http://schemas.microsoft.com/office/powerpoint/2010/main" val="17115129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995</TotalTime>
  <Words>1939</Words>
  <Application>Microsoft Macintosh PowerPoint</Application>
  <PresentationFormat>Widescreen</PresentationFormat>
  <Paragraphs>183</Paragraphs>
  <Slides>26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Calibri</vt:lpstr>
      <vt:lpstr>Calibri Light</vt:lpstr>
      <vt:lpstr>Arial</vt:lpstr>
      <vt:lpstr>Office Theme</vt:lpstr>
      <vt:lpstr>MVC, MVP and MVVM Design Patterns </vt:lpstr>
      <vt:lpstr>Contents / Agenda</vt:lpstr>
      <vt:lpstr>Separation of Concerns</vt:lpstr>
      <vt:lpstr>MVC Pattern Architecture</vt:lpstr>
      <vt:lpstr>Explanation of Modules</vt:lpstr>
      <vt:lpstr>Sequence Diagram</vt:lpstr>
      <vt:lpstr>Advantages of MVC</vt:lpstr>
      <vt:lpstr>Disadvantages of MVC</vt:lpstr>
      <vt:lpstr>MVP Pattern</vt:lpstr>
      <vt:lpstr>MVP Pattern Architecture</vt:lpstr>
      <vt:lpstr>Explanation of Modules</vt:lpstr>
      <vt:lpstr>Passive view and Supervising Controller</vt:lpstr>
      <vt:lpstr>Sequence Diagram for MVP</vt:lpstr>
      <vt:lpstr>Advantages of MVP</vt:lpstr>
      <vt:lpstr>Disadvantages of MVP</vt:lpstr>
      <vt:lpstr>MVVM Pattern</vt:lpstr>
      <vt:lpstr>MVVM Architecture</vt:lpstr>
      <vt:lpstr>MVVM Architecture</vt:lpstr>
      <vt:lpstr>Explanation of Modules</vt:lpstr>
      <vt:lpstr>Continued…</vt:lpstr>
      <vt:lpstr>Sequence Diagram for MVVM</vt:lpstr>
      <vt:lpstr>Advantages of MVVM</vt:lpstr>
      <vt:lpstr>Disadvantages of MVVM</vt:lpstr>
      <vt:lpstr>Summary (1)</vt:lpstr>
      <vt:lpstr>Summary (2)</vt:lpstr>
      <vt:lpstr>Last Word</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MVC, MVP and MVVM Design Patterns </dc:title>
  <dc:creator>Muhammad Mudassar Tanveer</dc:creator>
  <cp:lastModifiedBy>Eamonn Deleastar</cp:lastModifiedBy>
  <cp:revision>61</cp:revision>
  <dcterms:created xsi:type="dcterms:W3CDTF">2014-12-11T11:16:06Z</dcterms:created>
  <dcterms:modified xsi:type="dcterms:W3CDTF">2016-11-07T07:10:21Z</dcterms:modified>
</cp:coreProperties>
</file>