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def" i="def">
        <a:fontRef idx="maj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def" i="def">
        <a:fontRef idx="maj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def" i="def">
        <a:fontRef idx="maj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def" i="def">
        <a:fontRef idx="maj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def" i="def">
        <a:fontRef idx="maj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def" i="def">
        <a:fontRef idx="maj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def" i="de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def" i="def">
        <a:fontRef idx="maj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def" i="def">
        <a:fontRef idx="major">
          <a:srgbClr val="444444"/>
        </a:fontRef>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def" i="def">
        <a:fontRef idx="maj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def" i="def">
        <a:fontRef idx="major">
          <a:srgbClr val="FFFFFF"/>
        </a:fontRef>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def" i="def">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def" i="def">
        <a:fontRef idx="maj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def" i="def">
        <a:fontRef idx="maj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def" i="def">
        <a:fontRef idx="maj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def" i="def">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def" i="def">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def" i="def">
        <a:fontRef idx="maj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def" i="def">
        <a:fontRef idx="maj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def" i="def">
        <a:fontRef idx="maj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def" i="de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def" i="de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def" i="de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p:nvPr>
            <p:ph type="sldImg"/>
          </p:nvPr>
        </p:nvSpPr>
        <p:spPr>
          <a:xfrm>
            <a:off x="1143000" y="685800"/>
            <a:ext cx="4572000" cy="3429000"/>
          </a:xfrm>
          <a:prstGeom prst="rect">
            <a:avLst/>
          </a:prstGeom>
        </p:spPr>
        <p:txBody>
          <a:bodyPr/>
          <a:lstStyle/>
          <a:p>
            <a:pPr/>
          </a:p>
        </p:txBody>
      </p:sp>
      <p:sp>
        <p:nvSpPr>
          <p:cNvPr id="236" name="Shape 2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creativecommons.org/licenses/by-nc/3.0/" TargetMode="Externa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www.wit.ie" TargetMode="Externa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Line"/>
          <p:cNvSpPr/>
          <p:nvPr/>
        </p:nvSpPr>
        <p:spPr>
          <a:xfrm>
            <a:off x="647700" y="4749800"/>
            <a:ext cx="11709421" cy="127"/>
          </a:xfrm>
          <a:prstGeom prst="line">
            <a:avLst/>
          </a:prstGeom>
          <a:ln w="12700">
            <a:solidFill>
              <a:srgbClr val="9A9A9A"/>
            </a:solidFill>
            <a:miter lim="400000"/>
          </a:ln>
        </p:spPr>
        <p:txBody>
          <a:bodyPr lIns="50800" tIns="50800" rIns="50800" bIns="50800" anchor="ctr"/>
          <a:lstStyle/>
          <a:p>
            <a:pPr/>
          </a:p>
        </p:txBody>
      </p:sp>
      <p:sp>
        <p:nvSpPr>
          <p:cNvPr id="13" name="Title Text"/>
          <p:cNvSpPr txBox="1"/>
          <p:nvPr>
            <p:ph type="title"/>
          </p:nvPr>
        </p:nvSpPr>
        <p:spPr>
          <a:xfrm>
            <a:off x="571500" y="1320800"/>
            <a:ext cx="11861800" cy="3175000"/>
          </a:xfrm>
          <a:prstGeom prst="rect">
            <a:avLst/>
          </a:prstGeom>
        </p:spPr>
        <p:txBody>
          <a:bodyPr/>
          <a:lstStyle/>
          <a:p>
            <a:pPr/>
            <a:r>
              <a:t>Title Text</a:t>
            </a:r>
          </a:p>
        </p:txBody>
      </p:sp>
      <p:sp>
        <p:nvSpPr>
          <p:cNvPr id="14" name="Body Level One…"/>
          <p:cNvSpPr txBox="1"/>
          <p:nvPr>
            <p:ph type="body" sz="half" idx="1"/>
          </p:nvPr>
        </p:nvSpPr>
        <p:spPr>
          <a:xfrm>
            <a:off x="571500" y="5016500"/>
            <a:ext cx="118618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268200"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94" name="Line"/>
          <p:cNvSpPr/>
          <p:nvPr/>
        </p:nvSpPr>
        <p:spPr>
          <a:xfrm>
            <a:off x="647700" y="1968500"/>
            <a:ext cx="4876867" cy="127"/>
          </a:xfrm>
          <a:prstGeom prst="line">
            <a:avLst/>
          </a:prstGeom>
          <a:ln w="12700">
            <a:solidFill>
              <a:srgbClr val="9A9A9A"/>
            </a:solidFill>
            <a:miter lim="400000"/>
          </a:ln>
        </p:spPr>
        <p:txBody>
          <a:bodyPr lIns="50800" tIns="50800" rIns="50800" bIns="50800" anchor="ctr"/>
          <a:lstStyle/>
          <a:p>
            <a:pPr/>
          </a:p>
        </p:txBody>
      </p:sp>
      <p:sp>
        <p:nvSpPr>
          <p:cNvPr id="95" name="Image"/>
          <p:cNvSpPr/>
          <p:nvPr>
            <p:ph type="pic" idx="13"/>
          </p:nvPr>
        </p:nvSpPr>
        <p:spPr>
          <a:xfrm>
            <a:off x="6502400" y="0"/>
            <a:ext cx="6502400" cy="9842500"/>
          </a:xfrm>
          <a:prstGeom prst="rect">
            <a:avLst/>
          </a:prstGeom>
        </p:spPr>
        <p:txBody>
          <a:bodyPr lIns="91439" tIns="45719" rIns="91439" bIns="45719"/>
          <a:lstStyle/>
          <a:p>
            <a:pPr/>
          </a:p>
        </p:txBody>
      </p:sp>
      <p:sp>
        <p:nvSpPr>
          <p:cNvPr id="96" name="Title Text"/>
          <p:cNvSpPr txBox="1"/>
          <p:nvPr>
            <p:ph type="title"/>
          </p:nvPr>
        </p:nvSpPr>
        <p:spPr>
          <a:xfrm>
            <a:off x="571500" y="330200"/>
            <a:ext cx="5080000" cy="1397000"/>
          </a:xfrm>
          <a:prstGeom prst="rect">
            <a:avLst/>
          </a:prstGeom>
        </p:spPr>
        <p:txBody>
          <a:bodyPr/>
          <a:lstStyle/>
          <a:p>
            <a:pPr/>
            <a:r>
              <a:t>Title Text</a:t>
            </a:r>
          </a:p>
        </p:txBody>
      </p:sp>
      <p:sp>
        <p:nvSpPr>
          <p:cNvPr id="97" name="Body Level One…"/>
          <p:cNvSpPr txBox="1"/>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98" name="Slide Number"/>
          <p:cNvSpPr txBox="1"/>
          <p:nvPr>
            <p:ph type="sldNum" sz="quarter" idx="2"/>
          </p:nvPr>
        </p:nvSpPr>
        <p:spPr>
          <a:xfrm>
            <a:off x="510743"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2 Up Landscape">
    <p:spTree>
      <p:nvGrpSpPr>
        <p:cNvPr id="1" name=""/>
        <p:cNvGrpSpPr/>
        <p:nvPr/>
      </p:nvGrpSpPr>
      <p:grpSpPr>
        <a:xfrm>
          <a:off x="0" y="0"/>
          <a:ext cx="0" cy="0"/>
          <a:chOff x="0" y="0"/>
          <a:chExt cx="0" cy="0"/>
        </a:xfrm>
      </p:grpSpPr>
      <p:sp>
        <p:nvSpPr>
          <p:cNvPr id="105" name="Line"/>
          <p:cNvSpPr/>
          <p:nvPr/>
        </p:nvSpPr>
        <p:spPr>
          <a:xfrm flipH="1">
            <a:off x="6502399" y="1803400"/>
            <a:ext cx="1" cy="4318000"/>
          </a:xfrm>
          <a:prstGeom prst="line">
            <a:avLst/>
          </a:prstGeom>
          <a:ln w="12700">
            <a:solidFill>
              <a:srgbClr val="ABABAB"/>
            </a:solidFill>
            <a:miter lim="400000"/>
          </a:ln>
        </p:spPr>
        <p:txBody>
          <a:bodyPr lIns="50800" tIns="50800" rIns="50800" bIns="50800" anchor="ctr"/>
          <a:lstStyle/>
          <a:p>
            <a:pPr/>
          </a:p>
        </p:txBody>
      </p:sp>
      <p:sp>
        <p:nvSpPr>
          <p:cNvPr id="106" name="Image"/>
          <p:cNvSpPr/>
          <p:nvPr>
            <p:ph type="pic" sz="quarter" idx="13"/>
          </p:nvPr>
        </p:nvSpPr>
        <p:spPr>
          <a:xfrm>
            <a:off x="6667500" y="1803400"/>
            <a:ext cx="5816600" cy="4318000"/>
          </a:xfrm>
          <a:prstGeom prst="rect">
            <a:avLst/>
          </a:prstGeom>
        </p:spPr>
        <p:txBody>
          <a:bodyPr lIns="91439" tIns="45719" rIns="91439" bIns="45719"/>
          <a:lstStyle/>
          <a:p>
            <a:pPr/>
          </a:p>
        </p:txBody>
      </p:sp>
      <p:sp>
        <p:nvSpPr>
          <p:cNvPr id="107" name="Image"/>
          <p:cNvSpPr/>
          <p:nvPr>
            <p:ph type="pic" sz="quarter" idx="14"/>
          </p:nvPr>
        </p:nvSpPr>
        <p:spPr>
          <a:xfrm>
            <a:off x="520700" y="1803400"/>
            <a:ext cx="5803900" cy="4318000"/>
          </a:xfrm>
          <a:prstGeom prst="rect">
            <a:avLst/>
          </a:prstGeom>
        </p:spPr>
        <p:txBody>
          <a:bodyPr lIns="91439" tIns="45719" rIns="91439" bIns="45719"/>
          <a:lstStyle/>
          <a:p>
            <a:pPr/>
          </a:p>
        </p:txBody>
      </p:sp>
      <p:sp>
        <p:nvSpPr>
          <p:cNvPr id="108" name="Body Level One…"/>
          <p:cNvSpPr txBox="1"/>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Photo - 2 Up Portrait &amp; Landscape">
    <p:spTree>
      <p:nvGrpSpPr>
        <p:cNvPr id="1" name=""/>
        <p:cNvGrpSpPr/>
        <p:nvPr/>
      </p:nvGrpSpPr>
      <p:grpSpPr>
        <a:xfrm>
          <a:off x="0" y="0"/>
          <a:ext cx="0" cy="0"/>
          <a:chOff x="0" y="0"/>
          <a:chExt cx="0" cy="0"/>
        </a:xfrm>
      </p:grpSpPr>
      <p:sp>
        <p:nvSpPr>
          <p:cNvPr id="116" name="Line"/>
          <p:cNvSpPr/>
          <p:nvPr/>
        </p:nvSpPr>
        <p:spPr>
          <a:xfrm flipH="1">
            <a:off x="4432299" y="1778000"/>
            <a:ext cx="1" cy="5054600"/>
          </a:xfrm>
          <a:prstGeom prst="line">
            <a:avLst/>
          </a:prstGeom>
          <a:ln w="12700">
            <a:solidFill>
              <a:srgbClr val="ABABAB"/>
            </a:solidFill>
            <a:miter lim="400000"/>
          </a:ln>
        </p:spPr>
        <p:txBody>
          <a:bodyPr lIns="50800" tIns="50800" rIns="50800" bIns="50800" anchor="ctr"/>
          <a:lstStyle/>
          <a:p>
            <a:pPr/>
          </a:p>
        </p:txBody>
      </p:sp>
      <p:sp>
        <p:nvSpPr>
          <p:cNvPr id="117" name="Image"/>
          <p:cNvSpPr/>
          <p:nvPr>
            <p:ph type="pic" sz="quarter" idx="13"/>
          </p:nvPr>
        </p:nvSpPr>
        <p:spPr>
          <a:xfrm>
            <a:off x="520700" y="1778000"/>
            <a:ext cx="3759200" cy="5054600"/>
          </a:xfrm>
          <a:prstGeom prst="rect">
            <a:avLst/>
          </a:prstGeom>
        </p:spPr>
        <p:txBody>
          <a:bodyPr lIns="91439" tIns="45719" rIns="91439" bIns="45719"/>
          <a:lstStyle/>
          <a:p>
            <a:pPr/>
          </a:p>
        </p:txBody>
      </p:sp>
      <p:sp>
        <p:nvSpPr>
          <p:cNvPr id="118" name="Image"/>
          <p:cNvSpPr/>
          <p:nvPr>
            <p:ph type="pic" sz="half" idx="14"/>
          </p:nvPr>
        </p:nvSpPr>
        <p:spPr>
          <a:xfrm>
            <a:off x="4622800" y="1778000"/>
            <a:ext cx="7886700" cy="5054600"/>
          </a:xfrm>
          <a:prstGeom prst="rect">
            <a:avLst/>
          </a:prstGeom>
        </p:spPr>
        <p:txBody>
          <a:bodyPr lIns="91439" tIns="45719" rIns="91439" bIns="45719"/>
          <a:lstStyle/>
          <a:p>
            <a:pPr/>
          </a:p>
        </p:txBody>
      </p:sp>
      <p:sp>
        <p:nvSpPr>
          <p:cNvPr id="119" name="Body Level One…"/>
          <p:cNvSpPr txBox="1"/>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Photo - 2 Up Portrait">
    <p:spTree>
      <p:nvGrpSpPr>
        <p:cNvPr id="1" name=""/>
        <p:cNvGrpSpPr/>
        <p:nvPr/>
      </p:nvGrpSpPr>
      <p:grpSpPr>
        <a:xfrm>
          <a:off x="0" y="0"/>
          <a:ext cx="0" cy="0"/>
          <a:chOff x="0" y="0"/>
          <a:chExt cx="0" cy="0"/>
        </a:xfrm>
      </p:grpSpPr>
      <p:sp>
        <p:nvSpPr>
          <p:cNvPr id="127" name="Line"/>
          <p:cNvSpPr/>
          <p:nvPr/>
        </p:nvSpPr>
        <p:spPr>
          <a:xfrm flipH="1">
            <a:off x="6489699" y="508000"/>
            <a:ext cx="1" cy="8013731"/>
          </a:xfrm>
          <a:prstGeom prst="line">
            <a:avLst/>
          </a:prstGeom>
          <a:ln w="12700">
            <a:solidFill>
              <a:srgbClr val="ABABAB"/>
            </a:solidFill>
            <a:miter lim="400000"/>
          </a:ln>
        </p:spPr>
        <p:txBody>
          <a:bodyPr lIns="50800" tIns="50800" rIns="50800" bIns="50800" anchor="ctr"/>
          <a:lstStyle/>
          <a:p>
            <a:pPr/>
          </a:p>
        </p:txBody>
      </p:sp>
      <p:sp>
        <p:nvSpPr>
          <p:cNvPr id="128" name="Image"/>
          <p:cNvSpPr/>
          <p:nvPr>
            <p:ph type="pic" sz="half" idx="13"/>
          </p:nvPr>
        </p:nvSpPr>
        <p:spPr>
          <a:xfrm>
            <a:off x="469900" y="457200"/>
            <a:ext cx="5842000" cy="8064500"/>
          </a:xfrm>
          <a:prstGeom prst="rect">
            <a:avLst/>
          </a:prstGeom>
        </p:spPr>
        <p:txBody>
          <a:bodyPr lIns="91439" tIns="45719" rIns="91439" bIns="45719"/>
          <a:lstStyle/>
          <a:p>
            <a:pPr/>
          </a:p>
        </p:txBody>
      </p:sp>
      <p:sp>
        <p:nvSpPr>
          <p:cNvPr id="129" name="Image"/>
          <p:cNvSpPr/>
          <p:nvPr>
            <p:ph type="pic" sz="half" idx="14"/>
          </p:nvPr>
        </p:nvSpPr>
        <p:spPr>
          <a:xfrm>
            <a:off x="6654800" y="508000"/>
            <a:ext cx="5829300" cy="8013700"/>
          </a:xfrm>
          <a:prstGeom prst="rect">
            <a:avLst/>
          </a:prstGeom>
        </p:spPr>
        <p:txBody>
          <a:bodyPr lIns="91439" tIns="45719" rIns="91439" bIns="45719"/>
          <a:lstStyle/>
          <a:p>
            <a:pPr/>
          </a:p>
        </p:txBody>
      </p:sp>
      <p:sp>
        <p:nvSpPr>
          <p:cNvPr id="130" name="Body Level One…"/>
          <p:cNvSpPr txBox="1"/>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 3 Up Portrait">
    <p:spTree>
      <p:nvGrpSpPr>
        <p:cNvPr id="1" name=""/>
        <p:cNvGrpSpPr/>
        <p:nvPr/>
      </p:nvGrpSpPr>
      <p:grpSpPr>
        <a:xfrm>
          <a:off x="0" y="0"/>
          <a:ext cx="0" cy="0"/>
          <a:chOff x="0" y="0"/>
          <a:chExt cx="0" cy="0"/>
        </a:xfrm>
      </p:grpSpPr>
      <p:sp>
        <p:nvSpPr>
          <p:cNvPr id="138" name="Line"/>
          <p:cNvSpPr/>
          <p:nvPr/>
        </p:nvSpPr>
        <p:spPr>
          <a:xfrm flipH="1">
            <a:off x="4444998" y="1777968"/>
            <a:ext cx="1" cy="5067381"/>
          </a:xfrm>
          <a:prstGeom prst="line">
            <a:avLst/>
          </a:prstGeom>
          <a:ln w="12700">
            <a:solidFill>
              <a:srgbClr val="ABABAB"/>
            </a:solidFill>
            <a:miter lim="400000"/>
          </a:ln>
        </p:spPr>
        <p:txBody>
          <a:bodyPr lIns="50800" tIns="50800" rIns="50800" bIns="50800" anchor="ctr"/>
          <a:lstStyle/>
          <a:p>
            <a:pPr/>
          </a:p>
        </p:txBody>
      </p:sp>
      <p:sp>
        <p:nvSpPr>
          <p:cNvPr id="139" name="Line"/>
          <p:cNvSpPr/>
          <p:nvPr/>
        </p:nvSpPr>
        <p:spPr>
          <a:xfrm flipH="1">
            <a:off x="8547098" y="1777968"/>
            <a:ext cx="1" cy="5067381"/>
          </a:xfrm>
          <a:prstGeom prst="line">
            <a:avLst/>
          </a:prstGeom>
          <a:ln w="12700">
            <a:solidFill>
              <a:srgbClr val="ABABAB"/>
            </a:solidFill>
            <a:miter lim="400000"/>
          </a:ln>
        </p:spPr>
        <p:txBody>
          <a:bodyPr lIns="50800" tIns="50800" rIns="50800" bIns="50800" anchor="ctr"/>
          <a:lstStyle/>
          <a:p>
            <a:pPr/>
          </a:p>
        </p:txBody>
      </p:sp>
      <p:sp>
        <p:nvSpPr>
          <p:cNvPr id="140" name="Image"/>
          <p:cNvSpPr/>
          <p:nvPr>
            <p:ph type="pic" sz="quarter" idx="13"/>
          </p:nvPr>
        </p:nvSpPr>
        <p:spPr>
          <a:xfrm>
            <a:off x="508000" y="1778000"/>
            <a:ext cx="3784600" cy="5067300"/>
          </a:xfrm>
          <a:prstGeom prst="rect">
            <a:avLst/>
          </a:prstGeom>
        </p:spPr>
        <p:txBody>
          <a:bodyPr lIns="91439" tIns="45719" rIns="91439" bIns="45719"/>
          <a:lstStyle/>
          <a:p>
            <a:pPr/>
          </a:p>
        </p:txBody>
      </p:sp>
      <p:sp>
        <p:nvSpPr>
          <p:cNvPr id="141" name="Image"/>
          <p:cNvSpPr/>
          <p:nvPr>
            <p:ph type="pic" sz="quarter" idx="14"/>
          </p:nvPr>
        </p:nvSpPr>
        <p:spPr>
          <a:xfrm>
            <a:off x="8724900" y="1778000"/>
            <a:ext cx="3759200" cy="5067300"/>
          </a:xfrm>
          <a:prstGeom prst="rect">
            <a:avLst/>
          </a:prstGeom>
        </p:spPr>
        <p:txBody>
          <a:bodyPr lIns="91439" tIns="45719" rIns="91439" bIns="45719"/>
          <a:lstStyle/>
          <a:p>
            <a:pPr/>
          </a:p>
        </p:txBody>
      </p:sp>
      <p:sp>
        <p:nvSpPr>
          <p:cNvPr id="142" name="Image"/>
          <p:cNvSpPr/>
          <p:nvPr>
            <p:ph type="pic" sz="quarter" idx="15"/>
          </p:nvPr>
        </p:nvSpPr>
        <p:spPr>
          <a:xfrm>
            <a:off x="4622800" y="1778000"/>
            <a:ext cx="3784600" cy="5067300"/>
          </a:xfrm>
          <a:prstGeom prst="rect">
            <a:avLst/>
          </a:prstGeom>
        </p:spPr>
        <p:txBody>
          <a:bodyPr lIns="91439" tIns="45719" rIns="91439" bIns="45719"/>
          <a:lstStyle/>
          <a:p>
            <a:pPr/>
          </a:p>
        </p:txBody>
      </p:sp>
      <p:sp>
        <p:nvSpPr>
          <p:cNvPr id="143" name="Body Level One…"/>
          <p:cNvSpPr txBox="1"/>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Photo - Big">
    <p:spTree>
      <p:nvGrpSpPr>
        <p:cNvPr id="1" name=""/>
        <p:cNvGrpSpPr/>
        <p:nvPr/>
      </p:nvGrpSpPr>
      <p:grpSpPr>
        <a:xfrm>
          <a:off x="0" y="0"/>
          <a:ext cx="0" cy="0"/>
          <a:chOff x="0" y="0"/>
          <a:chExt cx="0" cy="0"/>
        </a:xfrm>
      </p:grpSpPr>
      <p:sp>
        <p:nvSpPr>
          <p:cNvPr id="151" name="Image"/>
          <p:cNvSpPr/>
          <p:nvPr>
            <p:ph type="pic" idx="13"/>
          </p:nvPr>
        </p:nvSpPr>
        <p:spPr>
          <a:xfrm>
            <a:off x="533400" y="508000"/>
            <a:ext cx="11938000" cy="7962900"/>
          </a:xfrm>
          <a:prstGeom prst="rect">
            <a:avLst/>
          </a:prstGeom>
        </p:spPr>
        <p:txBody>
          <a:bodyPr lIns="91439" tIns="45719" rIns="91439" bIns="45719"/>
          <a:lstStyle/>
          <a:p>
            <a:pPr/>
          </a:p>
        </p:txBody>
      </p:sp>
      <p:sp>
        <p:nvSpPr>
          <p:cNvPr id="152" name="Body Level One…"/>
          <p:cNvSpPr txBox="1"/>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160" name="Line"/>
          <p:cNvSpPr/>
          <p:nvPr/>
        </p:nvSpPr>
        <p:spPr>
          <a:xfrm flipH="1">
            <a:off x="6489698" y="520668"/>
            <a:ext cx="1" cy="7962963"/>
          </a:xfrm>
          <a:prstGeom prst="line">
            <a:avLst/>
          </a:prstGeom>
          <a:ln w="12700">
            <a:solidFill>
              <a:srgbClr val="ABABAB"/>
            </a:solidFill>
            <a:miter lim="400000"/>
          </a:ln>
        </p:spPr>
        <p:txBody>
          <a:bodyPr lIns="50800" tIns="50800" rIns="50800" bIns="50800" anchor="ctr"/>
          <a:lstStyle/>
          <a:p>
            <a:pPr/>
          </a:p>
        </p:txBody>
      </p:sp>
      <p:sp>
        <p:nvSpPr>
          <p:cNvPr id="161" name="Line"/>
          <p:cNvSpPr/>
          <p:nvPr/>
        </p:nvSpPr>
        <p:spPr>
          <a:xfrm>
            <a:off x="6489696" y="4476750"/>
            <a:ext cx="5994408" cy="127"/>
          </a:xfrm>
          <a:prstGeom prst="line">
            <a:avLst/>
          </a:prstGeom>
          <a:ln w="12700">
            <a:solidFill>
              <a:srgbClr val="ABABAB"/>
            </a:solidFill>
            <a:miter lim="400000"/>
          </a:ln>
        </p:spPr>
        <p:txBody>
          <a:bodyPr lIns="50800" tIns="50800" rIns="50800" bIns="50800" anchor="ctr"/>
          <a:lstStyle/>
          <a:p>
            <a:pPr/>
          </a:p>
        </p:txBody>
      </p:sp>
      <p:sp>
        <p:nvSpPr>
          <p:cNvPr id="162" name="Image"/>
          <p:cNvSpPr/>
          <p:nvPr>
            <p:ph type="pic" sz="half" idx="13"/>
          </p:nvPr>
        </p:nvSpPr>
        <p:spPr>
          <a:xfrm>
            <a:off x="508000" y="520700"/>
            <a:ext cx="5816600" cy="7962900"/>
          </a:xfrm>
          <a:prstGeom prst="rect">
            <a:avLst/>
          </a:prstGeom>
        </p:spPr>
        <p:txBody>
          <a:bodyPr lIns="91439" tIns="45719" rIns="91439" bIns="45719"/>
          <a:lstStyle/>
          <a:p>
            <a:pPr/>
          </a:p>
        </p:txBody>
      </p:sp>
      <p:sp>
        <p:nvSpPr>
          <p:cNvPr id="163" name="Image"/>
          <p:cNvSpPr/>
          <p:nvPr>
            <p:ph type="pic" sz="quarter" idx="14"/>
          </p:nvPr>
        </p:nvSpPr>
        <p:spPr>
          <a:xfrm>
            <a:off x="6667500" y="520700"/>
            <a:ext cx="5816600" cy="3810000"/>
          </a:xfrm>
          <a:prstGeom prst="rect">
            <a:avLst/>
          </a:prstGeom>
        </p:spPr>
        <p:txBody>
          <a:bodyPr lIns="91439" tIns="45719" rIns="91439" bIns="45719"/>
          <a:lstStyle/>
          <a:p>
            <a:pPr/>
          </a:p>
        </p:txBody>
      </p:sp>
      <p:sp>
        <p:nvSpPr>
          <p:cNvPr id="164" name="Image"/>
          <p:cNvSpPr/>
          <p:nvPr>
            <p:ph type="pic" sz="quarter" idx="15"/>
          </p:nvPr>
        </p:nvSpPr>
        <p:spPr>
          <a:xfrm>
            <a:off x="6667500" y="4660900"/>
            <a:ext cx="5816600" cy="3822700"/>
          </a:xfrm>
          <a:prstGeom prst="rect">
            <a:avLst/>
          </a:prstGeom>
        </p:spPr>
        <p:txBody>
          <a:bodyPr lIns="91439" tIns="45719" rIns="91439" bIns="45719"/>
          <a:lstStyle/>
          <a:p>
            <a:pPr/>
          </a:p>
        </p:txBody>
      </p:sp>
      <p:sp>
        <p:nvSpPr>
          <p:cNvPr id="165" name="Body Level One…"/>
          <p:cNvSpPr txBox="1"/>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Photo - 4 Up">
    <p:spTree>
      <p:nvGrpSpPr>
        <p:cNvPr id="1" name=""/>
        <p:cNvGrpSpPr/>
        <p:nvPr/>
      </p:nvGrpSpPr>
      <p:grpSpPr>
        <a:xfrm>
          <a:off x="0" y="0"/>
          <a:ext cx="0" cy="0"/>
          <a:chOff x="0" y="0"/>
          <a:chExt cx="0" cy="0"/>
        </a:xfrm>
      </p:grpSpPr>
      <p:sp>
        <p:nvSpPr>
          <p:cNvPr id="173" name="Line"/>
          <p:cNvSpPr/>
          <p:nvPr/>
        </p:nvSpPr>
        <p:spPr>
          <a:xfrm flipH="1">
            <a:off x="9067798" y="520668"/>
            <a:ext cx="1" cy="7962963"/>
          </a:xfrm>
          <a:prstGeom prst="line">
            <a:avLst/>
          </a:prstGeom>
          <a:ln w="12700">
            <a:solidFill>
              <a:srgbClr val="ABABAB"/>
            </a:solidFill>
            <a:miter lim="400000"/>
          </a:ln>
        </p:spPr>
        <p:txBody>
          <a:bodyPr lIns="50800" tIns="50800" rIns="50800" bIns="50800" anchor="ctr"/>
          <a:lstStyle/>
          <a:p>
            <a:pPr/>
          </a:p>
        </p:txBody>
      </p:sp>
      <p:sp>
        <p:nvSpPr>
          <p:cNvPr id="174" name="Line"/>
          <p:cNvSpPr/>
          <p:nvPr/>
        </p:nvSpPr>
        <p:spPr>
          <a:xfrm>
            <a:off x="9067796" y="3092450"/>
            <a:ext cx="3429023" cy="127"/>
          </a:xfrm>
          <a:prstGeom prst="line">
            <a:avLst/>
          </a:prstGeom>
          <a:ln w="12700">
            <a:solidFill>
              <a:srgbClr val="ABABAB"/>
            </a:solidFill>
            <a:miter lim="400000"/>
          </a:ln>
        </p:spPr>
        <p:txBody>
          <a:bodyPr lIns="50800" tIns="50800" rIns="50800" bIns="50800" anchor="ctr"/>
          <a:lstStyle/>
          <a:p>
            <a:pPr/>
          </a:p>
        </p:txBody>
      </p:sp>
      <p:sp>
        <p:nvSpPr>
          <p:cNvPr id="175" name="Line"/>
          <p:cNvSpPr/>
          <p:nvPr/>
        </p:nvSpPr>
        <p:spPr>
          <a:xfrm>
            <a:off x="9067796" y="5873750"/>
            <a:ext cx="3429023" cy="127"/>
          </a:xfrm>
          <a:prstGeom prst="line">
            <a:avLst/>
          </a:prstGeom>
          <a:ln w="12700">
            <a:solidFill>
              <a:srgbClr val="ABABAB"/>
            </a:solidFill>
            <a:miter lim="400000"/>
          </a:ln>
        </p:spPr>
        <p:txBody>
          <a:bodyPr lIns="50800" tIns="50800" rIns="50800" bIns="50800" anchor="ctr"/>
          <a:lstStyle/>
          <a:p>
            <a:pPr/>
          </a:p>
        </p:txBody>
      </p:sp>
      <p:sp>
        <p:nvSpPr>
          <p:cNvPr id="176" name="Image"/>
          <p:cNvSpPr/>
          <p:nvPr>
            <p:ph type="pic" idx="13"/>
          </p:nvPr>
        </p:nvSpPr>
        <p:spPr>
          <a:xfrm>
            <a:off x="520700" y="508000"/>
            <a:ext cx="8369300" cy="7975600"/>
          </a:xfrm>
          <a:prstGeom prst="rect">
            <a:avLst/>
          </a:prstGeom>
        </p:spPr>
        <p:txBody>
          <a:bodyPr lIns="91439" tIns="45719" rIns="91439" bIns="45719"/>
          <a:lstStyle/>
          <a:p>
            <a:pPr/>
          </a:p>
        </p:txBody>
      </p:sp>
      <p:sp>
        <p:nvSpPr>
          <p:cNvPr id="177" name="Image"/>
          <p:cNvSpPr/>
          <p:nvPr>
            <p:ph type="pic" sz="quarter" idx="14"/>
          </p:nvPr>
        </p:nvSpPr>
        <p:spPr>
          <a:xfrm>
            <a:off x="9220200" y="3289300"/>
            <a:ext cx="3276600" cy="2438400"/>
          </a:xfrm>
          <a:prstGeom prst="rect">
            <a:avLst/>
          </a:prstGeom>
        </p:spPr>
        <p:txBody>
          <a:bodyPr lIns="91439" tIns="45719" rIns="91439" bIns="45719"/>
          <a:lstStyle/>
          <a:p>
            <a:pPr/>
          </a:p>
        </p:txBody>
      </p:sp>
      <p:sp>
        <p:nvSpPr>
          <p:cNvPr id="178" name="Image"/>
          <p:cNvSpPr/>
          <p:nvPr>
            <p:ph type="pic" sz="quarter" idx="15"/>
          </p:nvPr>
        </p:nvSpPr>
        <p:spPr>
          <a:xfrm>
            <a:off x="9220200" y="6019800"/>
            <a:ext cx="3276600" cy="2463800"/>
          </a:xfrm>
          <a:prstGeom prst="rect">
            <a:avLst/>
          </a:prstGeom>
        </p:spPr>
        <p:txBody>
          <a:bodyPr lIns="91439" tIns="45719" rIns="91439" bIns="45719"/>
          <a:lstStyle/>
          <a:p>
            <a:pPr/>
          </a:p>
        </p:txBody>
      </p:sp>
      <p:sp>
        <p:nvSpPr>
          <p:cNvPr id="179" name="Image"/>
          <p:cNvSpPr/>
          <p:nvPr>
            <p:ph type="pic" sz="quarter" idx="16"/>
          </p:nvPr>
        </p:nvSpPr>
        <p:spPr>
          <a:xfrm>
            <a:off x="9220200" y="508000"/>
            <a:ext cx="3276600" cy="2463800"/>
          </a:xfrm>
          <a:prstGeom prst="rect">
            <a:avLst/>
          </a:prstGeom>
        </p:spPr>
        <p:txBody>
          <a:bodyPr lIns="91439" tIns="45719" rIns="91439" bIns="45719"/>
          <a:lstStyle/>
          <a:p>
            <a:pPr/>
          </a:p>
        </p:txBody>
      </p:sp>
      <p:sp>
        <p:nvSpPr>
          <p:cNvPr id="180" name="Body Level One…"/>
          <p:cNvSpPr txBox="1"/>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Left">
    <p:spTree>
      <p:nvGrpSpPr>
        <p:cNvPr id="1" name=""/>
        <p:cNvGrpSpPr/>
        <p:nvPr/>
      </p:nvGrpSpPr>
      <p:grpSpPr>
        <a:xfrm>
          <a:off x="0" y="0"/>
          <a:ext cx="0" cy="0"/>
          <a:chOff x="0" y="0"/>
          <a:chExt cx="0" cy="0"/>
        </a:xfrm>
      </p:grpSpPr>
      <p:sp>
        <p:nvSpPr>
          <p:cNvPr id="188" name="Title Text"/>
          <p:cNvSpPr txBox="1"/>
          <p:nvPr>
            <p:ph type="title"/>
          </p:nvPr>
        </p:nvSpPr>
        <p:spPr>
          <a:prstGeom prst="rect">
            <a:avLst/>
          </a:prstGeom>
        </p:spPr>
        <p:txBody>
          <a:bodyPr/>
          <a:lstStyle/>
          <a:p>
            <a:pPr/>
            <a:r>
              <a:t>Title Text</a:t>
            </a:r>
          </a:p>
        </p:txBody>
      </p:sp>
      <p:sp>
        <p:nvSpPr>
          <p:cNvPr id="189" name="Body Level One…"/>
          <p:cNvSpPr txBox="1"/>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Right">
    <p:spTree>
      <p:nvGrpSpPr>
        <p:cNvPr id="1" name=""/>
        <p:cNvGrpSpPr/>
        <p:nvPr/>
      </p:nvGrpSpPr>
      <p:grpSpPr>
        <a:xfrm>
          <a:off x="0" y="0"/>
          <a:ext cx="0" cy="0"/>
          <a:chOff x="0" y="0"/>
          <a:chExt cx="0" cy="0"/>
        </a:xfrm>
      </p:grpSpPr>
      <p:sp>
        <p:nvSpPr>
          <p:cNvPr id="197" name="Title Text"/>
          <p:cNvSpPr txBox="1"/>
          <p:nvPr>
            <p:ph type="title"/>
          </p:nvPr>
        </p:nvSpPr>
        <p:spPr>
          <a:prstGeom prst="rect">
            <a:avLst/>
          </a:prstGeom>
        </p:spPr>
        <p:txBody>
          <a:bodyPr/>
          <a:lstStyle/>
          <a:p>
            <a:pPr/>
            <a:r>
              <a:t>Title Text</a:t>
            </a:r>
          </a:p>
        </p:txBody>
      </p:sp>
      <p:sp>
        <p:nvSpPr>
          <p:cNvPr id="198" name="Body Level One…"/>
          <p:cNvSpPr txBox="1"/>
          <p:nvPr>
            <p:ph type="body" sz="half" idx="1"/>
          </p:nvPr>
        </p:nvSpPr>
        <p:spPr>
          <a:xfrm>
            <a:off x="8369300" y="2324100"/>
            <a:ext cx="4064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Final &amp; CC">
    <p:spTree>
      <p:nvGrpSpPr>
        <p:cNvPr id="1" name=""/>
        <p:cNvGrpSpPr/>
        <p:nvPr/>
      </p:nvGrpSpPr>
      <p:grpSpPr>
        <a:xfrm>
          <a:off x="0" y="0"/>
          <a:ext cx="0" cy="0"/>
          <a:chOff x="0" y="0"/>
          <a:chExt cx="0" cy="0"/>
        </a:xfrm>
      </p:grpSpPr>
      <p:pic>
        <p:nvPicPr>
          <p:cNvPr id="206" name="WIT_logo.png" descr="WIT_logo.png"/>
          <p:cNvPicPr>
            <a:picLocks noChangeAspect="1"/>
          </p:cNvPicPr>
          <p:nvPr/>
        </p:nvPicPr>
        <p:blipFill>
          <a:blip r:embed="rId2">
            <a:extLst/>
          </a:blip>
          <a:stretch>
            <a:fillRect/>
          </a:stretch>
        </p:blipFill>
        <p:spPr>
          <a:xfrm>
            <a:off x="927100" y="8724900"/>
            <a:ext cx="3175000" cy="660400"/>
          </a:xfrm>
          <a:prstGeom prst="rect">
            <a:avLst/>
          </a:prstGeom>
          <a:ln w="12700">
            <a:miter lim="400000"/>
          </a:ln>
        </p:spPr>
      </p:pic>
      <p:pic>
        <p:nvPicPr>
          <p:cNvPr id="207" name="esu-logo.png" descr="esu-logo.png"/>
          <p:cNvPicPr>
            <a:picLocks noChangeAspect="1"/>
          </p:cNvPicPr>
          <p:nvPr/>
        </p:nvPicPr>
        <p:blipFill>
          <a:blip r:embed="rId3">
            <a:extLst/>
          </a:blip>
          <a:stretch>
            <a:fillRect/>
          </a:stretch>
        </p:blipFill>
        <p:spPr>
          <a:xfrm>
            <a:off x="10198100" y="8826500"/>
            <a:ext cx="1879600" cy="444500"/>
          </a:xfrm>
          <a:prstGeom prst="rect">
            <a:avLst/>
          </a:prstGeom>
          <a:ln w="12700">
            <a:miter lim="400000"/>
          </a:ln>
        </p:spPr>
      </p:pic>
      <p:grpSp>
        <p:nvGrpSpPr>
          <p:cNvPr id="210" name="Group"/>
          <p:cNvGrpSpPr/>
          <p:nvPr/>
        </p:nvGrpSpPr>
        <p:grpSpPr>
          <a:xfrm>
            <a:off x="4419600" y="3209759"/>
            <a:ext cx="4267200" cy="2893252"/>
            <a:chOff x="0" y="0"/>
            <a:chExt cx="4267200" cy="2893250"/>
          </a:xfrm>
        </p:grpSpPr>
        <p:pic>
          <p:nvPicPr>
            <p:cNvPr id="208" name="by-nc.eu.png" descr="by-nc.eu.png"/>
            <p:cNvPicPr>
              <a:picLocks noChangeAspect="1"/>
            </p:cNvPicPr>
            <p:nvPr/>
          </p:nvPicPr>
          <p:blipFill>
            <a:blip r:embed="rId4">
              <a:extLst/>
            </a:blip>
            <a:stretch>
              <a:fillRect/>
            </a:stretch>
          </p:blipFill>
          <p:spPr>
            <a:xfrm>
              <a:off x="50800" y="0"/>
              <a:ext cx="2959100" cy="1035318"/>
            </a:xfrm>
            <a:prstGeom prst="rect">
              <a:avLst/>
            </a:prstGeom>
            <a:ln w="12700" cap="flat">
              <a:noFill/>
              <a:miter lim="400000"/>
            </a:ln>
            <a:effectLst/>
          </p:spPr>
        </p:pic>
        <p:sp>
          <p:nvSpPr>
            <p:cNvPr id="209" name="Except where otherwise noted, this content is licensed under a Creative Commons Attribution-NonCommercial 3.0 License.…"/>
            <p:cNvSpPr txBox="1"/>
            <p:nvPr/>
          </p:nvSpPr>
          <p:spPr>
            <a:xfrm>
              <a:off x="0" y="1202830"/>
              <a:ext cx="4267200" cy="169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584200">
                <a:lnSpc>
                  <a:spcPct val="120000"/>
                </a:lnSpc>
                <a:defRPr sz="1600">
                  <a:latin typeface="+mj-lt"/>
                  <a:ea typeface="+mj-ea"/>
                  <a:cs typeface="+mj-cs"/>
                  <a:sym typeface="Helvetica Neue"/>
                </a:defRPr>
              </a:pPr>
              <a:r>
                <a:t>Except where otherwise noted, this content is licensed under a </a:t>
              </a:r>
              <a:r>
                <a:rPr>
                  <a:hlinkClick r:id="rId5" invalidUrl="" action="" tgtFrame="" tooltip="" history="1" highlightClick="0" endSnd="0"/>
                </a:rPr>
                <a:t>Creative Commons Attribution-NonCommercial 3.0 License</a:t>
              </a:r>
              <a:r>
                <a:t>. </a:t>
              </a:r>
            </a:p>
            <a:p>
              <a:pPr defTabSz="584200">
                <a:lnSpc>
                  <a:spcPct val="120000"/>
                </a:lnSpc>
                <a:defRPr sz="1600">
                  <a:latin typeface="+mj-lt"/>
                  <a:ea typeface="+mj-ea"/>
                  <a:cs typeface="+mj-cs"/>
                  <a:sym typeface="Helvetica Neue"/>
                </a:defRPr>
              </a:pPr>
            </a:p>
            <a:p>
              <a:pPr defTabSz="584200">
                <a:lnSpc>
                  <a:spcPct val="120000"/>
                </a:lnSpc>
                <a:defRPr sz="1600">
                  <a:latin typeface="+mj-lt"/>
                  <a:ea typeface="+mj-ea"/>
                  <a:cs typeface="+mj-cs"/>
                  <a:sym typeface="Helvetica Neue"/>
                </a:defRPr>
              </a:pPr>
              <a:r>
                <a:t>For more information, please see </a:t>
              </a:r>
              <a:r>
                <a:rPr>
                  <a:hlinkClick r:id="rId5" invalidUrl="" action="" tgtFrame="" tooltip="" history="1" highlightClick="0" endSnd="0"/>
                </a:rPr>
                <a:t>http://creativecommons.org/licenses/by-nc/3.0/</a:t>
              </a:r>
            </a:p>
          </p:txBody>
        </p:sp>
      </p:grpSp>
      <p:sp>
        <p:nvSpPr>
          <p:cNvPr id="211" name="Slide Number"/>
          <p:cNvSpPr txBox="1"/>
          <p:nvPr>
            <p:ph type="sldNum" sz="quarter" idx="2"/>
          </p:nvPr>
        </p:nvSpPr>
        <p:spPr>
          <a:xfrm>
            <a:off x="6324600" y="9258300"/>
            <a:ext cx="342900" cy="368300"/>
          </a:xfrm>
          <a:prstGeom prst="rect">
            <a:avLst/>
          </a:prstGeom>
        </p:spPr>
        <p:txBody>
          <a:bodyPr/>
          <a:lstStyle>
            <a:lvl1pPr algn="ctr">
              <a:defRPr sz="1800">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Lab Title">
    <p:spTree>
      <p:nvGrpSpPr>
        <p:cNvPr id="1" name=""/>
        <p:cNvGrpSpPr/>
        <p:nvPr/>
      </p:nvGrpSpPr>
      <p:grpSpPr>
        <a:xfrm>
          <a:off x="0" y="0"/>
          <a:ext cx="0" cy="0"/>
          <a:chOff x="0" y="0"/>
          <a:chExt cx="0" cy="0"/>
        </a:xfrm>
      </p:grpSpPr>
      <p:sp>
        <p:nvSpPr>
          <p:cNvPr id="218" name="Line"/>
          <p:cNvSpPr/>
          <p:nvPr/>
        </p:nvSpPr>
        <p:spPr>
          <a:xfrm flipV="1">
            <a:off x="908290" y="4366805"/>
            <a:ext cx="11220733" cy="2"/>
          </a:xfrm>
          <a:prstGeom prst="line">
            <a:avLst/>
          </a:prstGeom>
          <a:ln w="12700">
            <a:solidFill>
              <a:srgbClr val="919191"/>
            </a:solidFill>
            <a:miter lim="400000"/>
          </a:ln>
        </p:spPr>
        <p:txBody>
          <a:bodyPr lIns="50800" tIns="50800" rIns="50800" bIns="50800" anchor="ctr"/>
          <a:lstStyle/>
          <a:p>
            <a:pPr/>
          </a:p>
        </p:txBody>
      </p:sp>
      <p:pic>
        <p:nvPicPr>
          <p:cNvPr id="219" name="WIT_logo.png" descr="WIT_logo.png"/>
          <p:cNvPicPr>
            <a:picLocks noChangeAspect="1"/>
          </p:cNvPicPr>
          <p:nvPr/>
        </p:nvPicPr>
        <p:blipFill>
          <a:blip r:embed="rId2">
            <a:extLst/>
          </a:blip>
          <a:stretch>
            <a:fillRect/>
          </a:stretch>
        </p:blipFill>
        <p:spPr>
          <a:xfrm>
            <a:off x="927100" y="8724900"/>
            <a:ext cx="3175000" cy="660400"/>
          </a:xfrm>
          <a:prstGeom prst="rect">
            <a:avLst/>
          </a:prstGeom>
          <a:ln w="12700">
            <a:miter lim="400000"/>
          </a:ln>
        </p:spPr>
      </p:pic>
      <p:pic>
        <p:nvPicPr>
          <p:cNvPr id="220" name="esu-logo.png" descr="esu-logo.png"/>
          <p:cNvPicPr>
            <a:picLocks noChangeAspect="1"/>
          </p:cNvPicPr>
          <p:nvPr/>
        </p:nvPicPr>
        <p:blipFill>
          <a:blip r:embed="rId3">
            <a:extLst/>
          </a:blip>
          <a:stretch>
            <a:fillRect/>
          </a:stretch>
        </p:blipFill>
        <p:spPr>
          <a:xfrm>
            <a:off x="10198100" y="8826500"/>
            <a:ext cx="1879600" cy="444500"/>
          </a:xfrm>
          <a:prstGeom prst="rect">
            <a:avLst/>
          </a:prstGeom>
          <a:ln w="12700">
            <a:miter lim="400000"/>
          </a:ln>
        </p:spPr>
      </p:pic>
      <p:sp>
        <p:nvSpPr>
          <p:cNvPr id="221" name="Produced…"/>
          <p:cNvSpPr txBox="1"/>
          <p:nvPr/>
        </p:nvSpPr>
        <p:spPr>
          <a:xfrm>
            <a:off x="507045" y="4584700"/>
            <a:ext cx="2846528" cy="1371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defTabSz="584200">
              <a:lnSpc>
                <a:spcPct val="80000"/>
              </a:lnSpc>
              <a:defRPr sz="4800">
                <a:solidFill>
                  <a:srgbClr val="AAAAAA"/>
                </a:solidFill>
                <a:latin typeface="Helvetica Neue UltraLight"/>
                <a:ea typeface="Helvetica Neue UltraLight"/>
                <a:cs typeface="Helvetica Neue UltraLight"/>
                <a:sym typeface="Helvetica Neue UltraLight"/>
              </a:defRPr>
            </a:pPr>
            <a:r>
              <a:t>Produced </a:t>
            </a:r>
          </a:p>
          <a:p>
            <a:pPr algn="r" defTabSz="584200">
              <a:lnSpc>
                <a:spcPct val="80000"/>
              </a:lnSpc>
              <a:defRPr sz="4800">
                <a:solidFill>
                  <a:srgbClr val="AAAAAA"/>
                </a:solidFill>
                <a:latin typeface="Helvetica Neue UltraLight"/>
                <a:ea typeface="Helvetica Neue UltraLight"/>
                <a:cs typeface="Helvetica Neue UltraLight"/>
                <a:sym typeface="Helvetica Neue UltraLight"/>
              </a:defRPr>
            </a:pPr>
            <a:r>
              <a:t>by</a:t>
            </a:r>
          </a:p>
        </p:txBody>
      </p:sp>
      <p:grpSp>
        <p:nvGrpSpPr>
          <p:cNvPr id="225" name="Group"/>
          <p:cNvGrpSpPr/>
          <p:nvPr/>
        </p:nvGrpSpPr>
        <p:grpSpPr>
          <a:xfrm>
            <a:off x="3707033" y="6616700"/>
            <a:ext cx="4610101" cy="1371601"/>
            <a:chOff x="0" y="0"/>
            <a:chExt cx="4610100" cy="1371600"/>
          </a:xfrm>
        </p:grpSpPr>
        <p:sp>
          <p:nvSpPr>
            <p:cNvPr id="222" name="Department of Computing, Maths &amp; Physics…"/>
            <p:cNvSpPr txBox="1"/>
            <p:nvPr/>
          </p:nvSpPr>
          <p:spPr>
            <a:xfrm>
              <a:off x="0" y="0"/>
              <a:ext cx="4610101" cy="7350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584200">
                <a:lnSpc>
                  <a:spcPct val="120000"/>
                </a:lnSpc>
                <a:defRPr sz="1800">
                  <a:solidFill>
                    <a:srgbClr val="133455"/>
                  </a:solidFill>
                  <a:latin typeface="+mj-lt"/>
                  <a:ea typeface="+mj-ea"/>
                  <a:cs typeface="+mj-cs"/>
                  <a:sym typeface="Helvetica Neue"/>
                </a:defRPr>
              </a:pPr>
              <a:r>
                <a:t>Department of Computing, Maths &amp; Physics</a:t>
              </a:r>
            </a:p>
            <a:p>
              <a:pPr defTabSz="584200">
                <a:lnSpc>
                  <a:spcPct val="120000"/>
                </a:lnSpc>
                <a:defRPr sz="1800">
                  <a:solidFill>
                    <a:srgbClr val="133455"/>
                  </a:solidFill>
                  <a:latin typeface="+mj-lt"/>
                  <a:ea typeface="+mj-ea"/>
                  <a:cs typeface="+mj-cs"/>
                  <a:sym typeface="Helvetica Neue"/>
                </a:defRPr>
              </a:pPr>
              <a:r>
                <a:t>Waterford Institute of Technology</a:t>
              </a:r>
            </a:p>
          </p:txBody>
        </p:sp>
        <p:sp>
          <p:nvSpPr>
            <p:cNvPr id="223" name="http://www.wit.ie"/>
            <p:cNvSpPr txBox="1"/>
            <p:nvPr/>
          </p:nvSpPr>
          <p:spPr>
            <a:xfrm>
              <a:off x="0" y="754707"/>
              <a:ext cx="1361922" cy="3018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584200">
                <a:defRPr sz="1300">
                  <a:latin typeface="+mj-lt"/>
                  <a:ea typeface="+mj-ea"/>
                  <a:cs typeface="+mj-cs"/>
                  <a:sym typeface="Helvetica Neue"/>
                  <a:hlinkClick r:id="rId4" invalidUrl="" action="" tgtFrame="" tooltip="" history="1" highlightClick="0" endSnd="0"/>
                </a:defRPr>
              </a:lvl1pPr>
            </a:lstStyle>
            <a:p>
              <a:pPr/>
              <a:r>
                <a:rPr>
                  <a:hlinkClick r:id="rId4" invalidUrl="" action="" tgtFrame="" tooltip="" history="1" highlightClick="0" endSnd="0"/>
                </a:rPr>
                <a:t>http://www.wit.ie</a:t>
              </a:r>
            </a:p>
          </p:txBody>
        </p:sp>
        <p:sp>
          <p:nvSpPr>
            <p:cNvPr id="224" name="http://elearning.wit.ie"/>
            <p:cNvSpPr txBox="1"/>
            <p:nvPr/>
          </p:nvSpPr>
          <p:spPr>
            <a:xfrm>
              <a:off x="0" y="1069716"/>
              <a:ext cx="1671326" cy="3018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584200">
                <a:defRPr sz="1300">
                  <a:latin typeface="+mj-lt"/>
                  <a:ea typeface="+mj-ea"/>
                  <a:cs typeface="+mj-cs"/>
                  <a:sym typeface="Helvetica Neue"/>
                  <a:hlinkClick r:id="rId4" invalidUrl="" action="" tgtFrame="" tooltip="" history="1" highlightClick="0" endSnd="0"/>
                </a:defRPr>
              </a:lvl1pPr>
            </a:lstStyle>
            <a:p>
              <a:pPr/>
              <a:r>
                <a:rPr>
                  <a:hlinkClick r:id="rId4" invalidUrl="" action="" tgtFrame="" tooltip="" history="1" highlightClick="0" endSnd="0"/>
                </a:rPr>
                <a:t>http://elearning.wit.ie</a:t>
              </a:r>
            </a:p>
          </p:txBody>
        </p:sp>
      </p:grpSp>
      <p:sp>
        <p:nvSpPr>
          <p:cNvPr id="226" name="Subtitle"/>
          <p:cNvSpPr txBox="1"/>
          <p:nvPr>
            <p:ph type="body" sz="quarter" idx="13"/>
          </p:nvPr>
        </p:nvSpPr>
        <p:spPr>
          <a:xfrm>
            <a:off x="895350" y="3466083"/>
            <a:ext cx="11226800" cy="548134"/>
          </a:xfrm>
          <a:prstGeom prst="rect">
            <a:avLst/>
          </a:prstGeom>
        </p:spPr>
        <p:txBody>
          <a:bodyPr anchor="ctr">
            <a:spAutoFit/>
          </a:bodyPr>
          <a:lstStyle>
            <a:lvl1pPr marL="0" indent="0">
              <a:spcBef>
                <a:spcPts val="0"/>
              </a:spcBef>
              <a:buSzTx/>
              <a:buNone/>
              <a:defRPr sz="3000">
                <a:solidFill>
                  <a:srgbClr val="606060"/>
                </a:solidFill>
              </a:defRPr>
            </a:lvl1pPr>
          </a:lstStyle>
          <a:p>
            <a:pPr/>
            <a:r>
              <a:t>Subtitle</a:t>
            </a:r>
          </a:p>
        </p:txBody>
      </p:sp>
      <p:sp>
        <p:nvSpPr>
          <p:cNvPr id="227" name="Title Text"/>
          <p:cNvSpPr txBox="1"/>
          <p:nvPr>
            <p:ph type="title"/>
          </p:nvPr>
        </p:nvSpPr>
        <p:spPr>
          <a:xfrm>
            <a:off x="889000" y="2368550"/>
            <a:ext cx="11226800" cy="1028700"/>
          </a:xfrm>
          <a:prstGeom prst="rect">
            <a:avLst/>
          </a:prstGeom>
        </p:spPr>
        <p:txBody>
          <a:bodyPr anchor="ctr"/>
          <a:lstStyle>
            <a:lvl1pPr>
              <a:defRPr sz="4800">
                <a:latin typeface="+mj-lt"/>
                <a:ea typeface="+mj-ea"/>
                <a:cs typeface="+mj-cs"/>
                <a:sym typeface="Helvetica Neue"/>
              </a:defRPr>
            </a:lvl1pPr>
          </a:lstStyle>
          <a:p>
            <a:pPr/>
            <a:r>
              <a:t>Title Text</a:t>
            </a:r>
          </a:p>
        </p:txBody>
      </p:sp>
      <p:sp>
        <p:nvSpPr>
          <p:cNvPr id="228" name="Body Level One…"/>
          <p:cNvSpPr txBox="1"/>
          <p:nvPr>
            <p:ph type="body" sz="quarter" idx="1"/>
          </p:nvPr>
        </p:nvSpPr>
        <p:spPr>
          <a:xfrm>
            <a:off x="3727450" y="4737100"/>
            <a:ext cx="5778500" cy="1981200"/>
          </a:xfrm>
          <a:prstGeom prst="rect">
            <a:avLst/>
          </a:prstGeom>
        </p:spPr>
        <p:txBody>
          <a:bodyPr/>
          <a:lstStyle>
            <a:lvl1pPr marL="0" indent="0">
              <a:lnSpc>
                <a:spcPct val="120000"/>
              </a:lnSpc>
              <a:spcBef>
                <a:spcPts val="0"/>
              </a:spcBef>
              <a:buSzTx/>
              <a:buNone/>
              <a:defRPr sz="2000"/>
            </a:lvl1pPr>
            <a:lvl2pPr marL="0" indent="0">
              <a:lnSpc>
                <a:spcPct val="120000"/>
              </a:lnSpc>
              <a:spcBef>
                <a:spcPts val="0"/>
              </a:spcBef>
              <a:buSzTx/>
              <a:buNone/>
              <a:defRPr sz="2000"/>
            </a:lvl2pPr>
            <a:lvl3pPr marL="0" indent="0">
              <a:lnSpc>
                <a:spcPct val="120000"/>
              </a:lnSpc>
              <a:spcBef>
                <a:spcPts val="0"/>
              </a:spcBef>
              <a:buSzTx/>
              <a:buNone/>
              <a:defRPr sz="2000"/>
            </a:lvl3pPr>
            <a:lvl4pPr marL="0" indent="0">
              <a:lnSpc>
                <a:spcPct val="120000"/>
              </a:lnSpc>
              <a:spcBef>
                <a:spcPts val="0"/>
              </a:spcBef>
              <a:buSzTx/>
              <a:buNone/>
              <a:defRPr sz="2000"/>
            </a:lvl4pPr>
            <a:lvl5pPr marL="0" indent="0">
              <a:lnSpc>
                <a:spcPct val="120000"/>
              </a:lnSpc>
              <a:spcBef>
                <a:spcPts val="0"/>
              </a:spcBef>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229" name="Slide Number"/>
          <p:cNvSpPr txBox="1"/>
          <p:nvPr>
            <p:ph type="sldNum" sz="quarter" idx="2"/>
          </p:nvPr>
        </p:nvSpPr>
        <p:spPr>
          <a:xfrm>
            <a:off x="6324600" y="9258300"/>
            <a:ext cx="342900" cy="368300"/>
          </a:xfrm>
          <a:prstGeom prst="rect">
            <a:avLst/>
          </a:prstGeom>
        </p:spPr>
        <p:txBody>
          <a:bodyPr/>
          <a:lstStyle>
            <a:lvl1pPr algn="ctr">
              <a:defRPr sz="1800">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Master #19">
    <p:spTree>
      <p:nvGrpSpPr>
        <p:cNvPr id="1" name=""/>
        <p:cNvGrpSpPr/>
        <p:nvPr/>
      </p:nvGrpSpPr>
      <p:grpSpPr>
        <a:xfrm>
          <a:off x="0" y="0"/>
          <a:ext cx="0" cy="0"/>
          <a:chOff x="0" y="0"/>
          <a:chExt cx="0" cy="0"/>
        </a:xfrm>
      </p:grpSpPr>
      <p:sp>
        <p:nvSpPr>
          <p:cNvPr id="31" name="Text"/>
          <p:cNvSpPr txBox="1"/>
          <p:nvPr>
            <p:ph type="body" sz="quarter" idx="13"/>
          </p:nvPr>
        </p:nvSpPr>
        <p:spPr>
          <a:xfrm>
            <a:off x="5981700" y="8496300"/>
            <a:ext cx="6515100" cy="381000"/>
          </a:xfrm>
          <a:prstGeom prst="rect">
            <a:avLst/>
          </a:prstGeom>
          <a:solidFill>
            <a:srgbClr val="FFFFFF"/>
          </a:solidFill>
          <a:ln>
            <a:solidFill>
              <a:srgbClr val="000000"/>
            </a:solidFill>
          </a:ln>
        </p:spPr>
        <p:txBody>
          <a:bodyPr anchor="b">
            <a:spAutoFit/>
          </a:bodyPr>
          <a:lstStyle>
            <a:lvl1pPr marL="0" indent="0">
              <a:spcBef>
                <a:spcPts val="0"/>
              </a:spcBef>
              <a:buSzTx/>
              <a:buNone/>
              <a:defRPr sz="1600">
                <a:latin typeface="Monaco"/>
                <a:ea typeface="Monaco"/>
                <a:cs typeface="Monaco"/>
                <a:sym typeface="Monaco"/>
              </a:defRPr>
            </a:lvl1pPr>
          </a:lstStyle>
          <a:p>
            <a:pPr>
              <a:defRPr sz="4200">
                <a:latin typeface="+mn-lt"/>
                <a:ea typeface="+mn-ea"/>
                <a:cs typeface="+mn-cs"/>
                <a:sym typeface="Helvetica Neue Light"/>
              </a:defRPr>
            </a:pPr>
            <a:r>
              <a:rPr sz="1600">
                <a:latin typeface="Monaco"/>
                <a:ea typeface="Monaco"/>
                <a:cs typeface="Monaco"/>
                <a:sym typeface="Monaco"/>
              </a:rPr>
              <a:t>Text</a:t>
            </a:r>
          </a:p>
        </p:txBody>
      </p:sp>
      <p:sp>
        <p:nvSpPr>
          <p:cNvPr id="32" name="Title Text"/>
          <p:cNvSpPr txBox="1"/>
          <p:nvPr>
            <p:ph type="title"/>
          </p:nvPr>
        </p:nvSpPr>
        <p:spPr>
          <a:prstGeom prst="rect">
            <a:avLst/>
          </a:prstGeom>
          <a:solidFill>
            <a:srgbClr val="FFFFFF"/>
          </a:solidFill>
        </p:spPr>
        <p:txBody>
          <a:bodyPr/>
          <a:lstStyle/>
          <a:p>
            <a:pPr/>
            <a:r>
              <a:t>Title Text</a:t>
            </a:r>
          </a:p>
        </p:txBody>
      </p:sp>
      <p:sp>
        <p:nvSpPr>
          <p:cNvPr id="33" name="Body Level One…"/>
          <p:cNvSpPr txBox="1"/>
          <p:nvPr>
            <p:ph type="body" sz="half" idx="1"/>
          </p:nvPr>
        </p:nvSpPr>
        <p:spPr>
          <a:xfrm>
            <a:off x="571500" y="2324100"/>
            <a:ext cx="5219700" cy="6565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41" name="Body Level One…"/>
          <p:cNvSpPr txBox="1"/>
          <p:nvPr>
            <p:ph type="body" idx="1"/>
          </p:nvPr>
        </p:nvSpPr>
        <p:spPr>
          <a:xfrm>
            <a:off x="571500" y="863600"/>
            <a:ext cx="11861800" cy="8026400"/>
          </a:xfrm>
          <a:prstGeom prst="rect">
            <a:avLst/>
          </a:prstGeom>
        </p:spPr>
        <p:txBody>
          <a:bodyPr/>
          <a:lstStyle>
            <a:lvl1pPr>
              <a:spcBef>
                <a:spcPts val="7200"/>
              </a:spcBef>
              <a:defRPr>
                <a:solidFill>
                  <a:srgbClr val="747474"/>
                </a:solidFill>
              </a:defRPr>
            </a:lvl1pPr>
            <a:lvl2pPr>
              <a:spcBef>
                <a:spcPts val="7200"/>
              </a:spcBef>
              <a:defRPr>
                <a:solidFill>
                  <a:srgbClr val="747474"/>
                </a:solidFill>
              </a:defRPr>
            </a:lvl2pPr>
            <a:lvl3pPr>
              <a:spcBef>
                <a:spcPts val="7200"/>
              </a:spcBef>
              <a:defRPr>
                <a:solidFill>
                  <a:srgbClr val="747474"/>
                </a:solidFill>
              </a:defRPr>
            </a:lvl3pPr>
            <a:lvl4pPr>
              <a:spcBef>
                <a:spcPts val="7200"/>
              </a:spcBef>
              <a:defRPr>
                <a:solidFill>
                  <a:srgbClr val="747474"/>
                </a:solidFill>
              </a:defRPr>
            </a:lvl4pPr>
            <a:lvl5pPr>
              <a:spcBef>
                <a:spcPts val="7200"/>
              </a:spcBef>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64" name="Title Text"/>
          <p:cNvSpPr txBox="1"/>
          <p:nvPr>
            <p:ph type="title"/>
          </p:nvPr>
        </p:nvSpPr>
        <p:spPr>
          <a:xfrm>
            <a:off x="571500" y="3708400"/>
            <a:ext cx="11861800" cy="2336800"/>
          </a:xfrm>
          <a:prstGeom prst="rect">
            <a:avLst/>
          </a:prstGeom>
        </p:spPr>
        <p:txBody>
          <a:bodyPr anchor="ctr"/>
          <a:lstStyle/>
          <a:p>
            <a:pPr/>
            <a:r>
              <a:t>Title Text</a:t>
            </a:r>
          </a:p>
        </p:txBody>
      </p:sp>
      <p:sp>
        <p:nvSpPr>
          <p:cNvPr id="65" name="Slide Number"/>
          <p:cNvSpPr txBox="1"/>
          <p:nvPr>
            <p:ph type="sldNum" sz="quarter" idx="2"/>
          </p:nvPr>
        </p:nvSpPr>
        <p:spPr>
          <a:xfrm>
            <a:off x="12268200"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72" name="Line"/>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p>
        </p:txBody>
      </p:sp>
      <p:sp>
        <p:nvSpPr>
          <p:cNvPr id="73" name="Image"/>
          <p:cNvSpPr/>
          <p:nvPr>
            <p:ph type="pic" idx="13"/>
          </p:nvPr>
        </p:nvSpPr>
        <p:spPr>
          <a:xfrm>
            <a:off x="0" y="0"/>
            <a:ext cx="13004800" cy="7581900"/>
          </a:xfrm>
          <a:prstGeom prst="rect">
            <a:avLst/>
          </a:prstGeom>
        </p:spPr>
        <p:txBody>
          <a:bodyPr lIns="91439" tIns="45719" rIns="91439" bIns="45719"/>
          <a:lstStyle/>
          <a:p>
            <a:pPr/>
          </a:p>
        </p:txBody>
      </p:sp>
      <p:sp>
        <p:nvSpPr>
          <p:cNvPr id="74" name="Title Text"/>
          <p:cNvSpPr txBox="1"/>
          <p:nvPr>
            <p:ph type="title"/>
          </p:nvPr>
        </p:nvSpPr>
        <p:spPr>
          <a:xfrm>
            <a:off x="1409700" y="7785100"/>
            <a:ext cx="5791200" cy="1701800"/>
          </a:xfrm>
          <a:prstGeom prst="rect">
            <a:avLst/>
          </a:prstGeom>
        </p:spPr>
        <p:txBody>
          <a:bodyPr anchor="ctr"/>
          <a:lstStyle>
            <a:lvl1pPr algn="r"/>
          </a:lstStyle>
          <a:p>
            <a:pPr/>
            <a:r>
              <a:t>Title Text</a:t>
            </a:r>
          </a:p>
        </p:txBody>
      </p:sp>
      <p:sp>
        <p:nvSpPr>
          <p:cNvPr id="75" name="Body Level One…"/>
          <p:cNvSpPr txBox="1"/>
          <p:nvPr>
            <p:ph type="body" sz="quarter" idx="1"/>
          </p:nvPr>
        </p:nvSpPr>
        <p:spPr>
          <a:xfrm>
            <a:off x="7848600" y="8470900"/>
            <a:ext cx="4953000"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83" name="Line"/>
          <p:cNvSpPr/>
          <p:nvPr/>
        </p:nvSpPr>
        <p:spPr>
          <a:xfrm>
            <a:off x="647700" y="4749800"/>
            <a:ext cx="4882122" cy="127"/>
          </a:xfrm>
          <a:prstGeom prst="line">
            <a:avLst/>
          </a:prstGeom>
          <a:ln w="12700">
            <a:solidFill>
              <a:srgbClr val="9A9A9A"/>
            </a:solidFill>
            <a:miter lim="400000"/>
          </a:ln>
        </p:spPr>
        <p:txBody>
          <a:bodyPr lIns="50800" tIns="50800" rIns="50800" bIns="50800" anchor="ctr"/>
          <a:lstStyle/>
          <a:p>
            <a:pPr/>
          </a:p>
        </p:txBody>
      </p:sp>
      <p:sp>
        <p:nvSpPr>
          <p:cNvPr id="84" name="Image"/>
          <p:cNvSpPr/>
          <p:nvPr>
            <p:ph type="pic" idx="13"/>
          </p:nvPr>
        </p:nvSpPr>
        <p:spPr>
          <a:xfrm>
            <a:off x="6502400" y="0"/>
            <a:ext cx="6502400" cy="9842500"/>
          </a:xfrm>
          <a:prstGeom prst="rect">
            <a:avLst/>
          </a:prstGeom>
        </p:spPr>
        <p:txBody>
          <a:bodyPr lIns="91439" tIns="45719" rIns="91439" bIns="45719"/>
          <a:lstStyle/>
          <a:p>
            <a:pPr/>
          </a:p>
        </p:txBody>
      </p:sp>
      <p:sp>
        <p:nvSpPr>
          <p:cNvPr id="85" name="Title Text"/>
          <p:cNvSpPr txBox="1"/>
          <p:nvPr>
            <p:ph type="title"/>
          </p:nvPr>
        </p:nvSpPr>
        <p:spPr>
          <a:xfrm>
            <a:off x="571500" y="1320800"/>
            <a:ext cx="5080000" cy="3175000"/>
          </a:xfrm>
          <a:prstGeom prst="rect">
            <a:avLst/>
          </a:prstGeom>
        </p:spPr>
        <p:txBody>
          <a:bodyPr/>
          <a:lstStyle/>
          <a:p>
            <a:pPr/>
            <a:r>
              <a:t>Title Text</a:t>
            </a:r>
          </a:p>
        </p:txBody>
      </p:sp>
      <p:sp>
        <p:nvSpPr>
          <p:cNvPr id="86" name="Body Level One…"/>
          <p:cNvSpPr txBox="1"/>
          <p:nvPr>
            <p:ph type="body" sz="quarter" idx="1"/>
          </p:nvPr>
        </p:nvSpPr>
        <p:spPr>
          <a:xfrm>
            <a:off x="571500" y="5016500"/>
            <a:ext cx="50800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87" name="Slide Number"/>
          <p:cNvSpPr txBox="1"/>
          <p:nvPr>
            <p:ph type="sldNum" sz="quarter" idx="2"/>
          </p:nvPr>
        </p:nvSpPr>
        <p:spPr>
          <a:xfrm>
            <a:off x="508000"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p>
        </p:txBody>
      </p:sp>
      <p:sp>
        <p:nvSpPr>
          <p:cNvPr id="3" name="Title Text"/>
          <p:cNvSpPr txBox="1"/>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lstStyle/>
          <a:p>
            <a:pPr/>
            <a:r>
              <a:t>Title Text</a:t>
            </a:r>
          </a:p>
        </p:txBody>
      </p:sp>
      <p:sp>
        <p:nvSpPr>
          <p:cNvPr id="4" name="Body Level One…"/>
          <p:cNvSpPr txBox="1"/>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268199" y="9194800"/>
            <a:ext cx="312015" cy="299822"/>
          </a:xfrm>
          <a:prstGeom prst="rect">
            <a:avLst/>
          </a:prstGeom>
          <a:ln w="12700">
            <a:miter lim="400000"/>
          </a:ln>
        </p:spPr>
        <p:txBody>
          <a:bodyPr wrap="none" lIns="50800" tIns="50800" rIns="50800" bIns="50800">
            <a:spAutoFit/>
          </a:bodyPr>
          <a:lstStyle>
            <a:lvl1pPr algn="r" defTabSz="584200">
              <a:defRPr sz="1400">
                <a:latin typeface="+mj-lt"/>
                <a:ea typeface="+mj-ea"/>
                <a:cs typeface="+mj-cs"/>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9pPr>
    </p:titleStyle>
    <p:bodyStyle>
      <a:lvl1pPr marL="2667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1pPr>
      <a:lvl2pPr marL="7112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2pPr>
      <a:lvl3pPr marL="11557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3pPr>
      <a:lvl4pPr marL="16002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4pPr>
      <a:lvl5pPr marL="20447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5pPr>
      <a:lvl6pPr marL="24892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6pPr>
      <a:lvl7pPr marL="29337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7pPr>
      <a:lvl8pPr marL="33782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8pPr>
      <a:lvl9pPr marL="38227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9pPr>
    </p:bodyStyle>
    <p:otherStyle>
      <a:lvl1pPr marL="0" marR="0" indent="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CSS Selectors"/>
          <p:cNvSpPr txBox="1"/>
          <p:nvPr/>
        </p:nvSpPr>
        <p:spPr>
          <a:xfrm>
            <a:off x="3843948" y="4343400"/>
            <a:ext cx="5316904" cy="106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300"/>
            </a:lvl1pPr>
          </a:lstStyle>
          <a:p>
            <a:pPr/>
            <a:r>
              <a:t>CSS Selectors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p {…"/>
          <p:cNvSpPr txBox="1"/>
          <p:nvPr/>
        </p:nvSpPr>
        <p:spPr>
          <a:xfrm>
            <a:off x="1111249" y="1758366"/>
            <a:ext cx="2596674" cy="57023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1900">
                <a:solidFill>
                  <a:srgbClr val="011480"/>
                </a:solidFill>
                <a:latin typeface="Menlo"/>
                <a:ea typeface="Menlo"/>
                <a:cs typeface="Menlo"/>
                <a:sym typeface="Menlo"/>
              </a:defRPr>
            </a:pPr>
            <a:r>
              <a:t>p </a:t>
            </a:r>
            <a:r>
              <a:rPr b="0">
                <a:solidFill>
                  <a:srgbClr val="000000"/>
                </a:solidFill>
              </a:rPr>
              <a:t>{</a:t>
            </a:r>
            <a:endParaRPr b="0">
              <a:solidFill>
                <a:srgbClr val="000000"/>
              </a:solidFill>
            </a:endParaRPr>
          </a:p>
          <a:p>
            <a:pPr>
              <a:defRPr b="1" sz="1900">
                <a:solidFill>
                  <a:srgbClr val="0432FF"/>
                </a:solidFill>
                <a:latin typeface="Menlo"/>
                <a:ea typeface="Menlo"/>
                <a:cs typeface="Menlo"/>
                <a:sym typeface="Menlo"/>
              </a:defRPr>
            </a:pPr>
            <a:r>
              <a:rPr b="0">
                <a:solidFill>
                  <a:srgbClr val="000000"/>
                </a:solidFill>
              </a:rPr>
              <a:t>  </a:t>
            </a:r>
            <a:r>
              <a:t>color</a:t>
            </a:r>
            <a:r>
              <a:rPr b="0">
                <a:solidFill>
                  <a:srgbClr val="000000"/>
                </a:solidFill>
              </a:rPr>
              <a:t>: </a:t>
            </a:r>
            <a:r>
              <a:rPr>
                <a:solidFill>
                  <a:srgbClr val="018001"/>
                </a:solidFill>
              </a:rPr>
              <a:t>black</a:t>
            </a:r>
            <a:r>
              <a:rPr b="0">
                <a:solidFill>
                  <a:srgbClr val="000000"/>
                </a:solidFill>
              </a:rPr>
              <a:t>;</a:t>
            </a:r>
            <a:endParaRPr b="0">
              <a:solidFill>
                <a:srgbClr val="000000"/>
              </a:solidFill>
            </a:endParaRPr>
          </a:p>
          <a:p>
            <a:pPr>
              <a:defRPr sz="1900">
                <a:latin typeface="Menlo"/>
                <a:ea typeface="Menlo"/>
                <a:cs typeface="Menlo"/>
                <a:sym typeface="Menlo"/>
              </a:defRPr>
            </a:pPr>
            <a:r>
              <a:t>}</a:t>
            </a:r>
          </a:p>
          <a:p>
            <a:pPr>
              <a:defRPr sz="1900">
                <a:latin typeface="Menlo"/>
                <a:ea typeface="Menlo"/>
                <a:cs typeface="Menlo"/>
                <a:sym typeface="Menlo"/>
              </a:defRPr>
            </a:pPr>
          </a:p>
          <a:p>
            <a:pPr>
              <a:defRPr b="1" sz="1900">
                <a:solidFill>
                  <a:srgbClr val="011480"/>
                </a:solidFill>
                <a:latin typeface="Menlo"/>
                <a:ea typeface="Menlo"/>
                <a:cs typeface="Menlo"/>
                <a:sym typeface="Menlo"/>
              </a:defRPr>
            </a:pPr>
            <a:r>
              <a:rPr b="0">
                <a:solidFill>
                  <a:srgbClr val="000000"/>
                </a:solidFill>
              </a:rPr>
              <a:t>.</a:t>
            </a:r>
            <a:r>
              <a:t>greentea </a:t>
            </a:r>
            <a:r>
              <a:rPr b="0">
                <a:solidFill>
                  <a:srgbClr val="000000"/>
                </a:solidFill>
              </a:rPr>
              <a:t>{</a:t>
            </a:r>
            <a:endParaRPr b="0">
              <a:solidFill>
                <a:srgbClr val="000000"/>
              </a:solidFill>
            </a:endParaRPr>
          </a:p>
          <a:p>
            <a:pPr>
              <a:defRPr b="1" sz="1900">
                <a:solidFill>
                  <a:srgbClr val="0432FF"/>
                </a:solidFill>
                <a:latin typeface="Menlo"/>
                <a:ea typeface="Menlo"/>
                <a:cs typeface="Menlo"/>
                <a:sym typeface="Menlo"/>
              </a:defRPr>
            </a:pPr>
            <a:r>
              <a:rPr b="0">
                <a:solidFill>
                  <a:srgbClr val="000000"/>
                </a:solidFill>
              </a:rPr>
              <a:t>  </a:t>
            </a:r>
            <a:r>
              <a:t>color</a:t>
            </a:r>
            <a:r>
              <a:rPr b="0">
                <a:solidFill>
                  <a:srgbClr val="000000"/>
                </a:solidFill>
              </a:rPr>
              <a:t>: </a:t>
            </a:r>
            <a:r>
              <a:rPr>
                <a:solidFill>
                  <a:srgbClr val="018001"/>
                </a:solidFill>
              </a:rPr>
              <a:t>green</a:t>
            </a:r>
            <a:r>
              <a:rPr b="0">
                <a:solidFill>
                  <a:srgbClr val="000000"/>
                </a:solidFill>
              </a:rPr>
              <a:t>;</a:t>
            </a:r>
            <a:endParaRPr b="0">
              <a:solidFill>
                <a:srgbClr val="000000"/>
              </a:solidFill>
            </a:endParaRPr>
          </a:p>
          <a:p>
            <a:pPr>
              <a:defRPr sz="1900">
                <a:latin typeface="Menlo"/>
                <a:ea typeface="Menlo"/>
                <a:cs typeface="Menlo"/>
                <a:sym typeface="Menlo"/>
              </a:defRPr>
            </a:pPr>
            <a:r>
              <a:t>}</a:t>
            </a:r>
          </a:p>
          <a:p>
            <a:pPr>
              <a:defRPr sz="1900">
                <a:latin typeface="Menlo"/>
                <a:ea typeface="Menlo"/>
                <a:cs typeface="Menlo"/>
                <a:sym typeface="Menlo"/>
              </a:defRPr>
            </a:pPr>
          </a:p>
          <a:p>
            <a:pPr>
              <a:defRPr b="1" sz="1900">
                <a:solidFill>
                  <a:srgbClr val="011480"/>
                </a:solidFill>
                <a:latin typeface="Menlo"/>
                <a:ea typeface="Menlo"/>
                <a:cs typeface="Menlo"/>
                <a:sym typeface="Menlo"/>
              </a:defRPr>
            </a:pPr>
            <a:r>
              <a:t>p</a:t>
            </a:r>
            <a:r>
              <a:rPr b="0">
                <a:solidFill>
                  <a:srgbClr val="000000"/>
                </a:solidFill>
              </a:rPr>
              <a:t>.</a:t>
            </a:r>
            <a:r>
              <a:t>greentea </a:t>
            </a:r>
            <a:r>
              <a:rPr b="0">
                <a:solidFill>
                  <a:srgbClr val="000000"/>
                </a:solidFill>
              </a:rPr>
              <a:t>{</a:t>
            </a:r>
            <a:endParaRPr b="0">
              <a:solidFill>
                <a:srgbClr val="000000"/>
              </a:solidFill>
            </a:endParaRPr>
          </a:p>
          <a:p>
            <a:pPr>
              <a:defRPr b="1" sz="1900">
                <a:solidFill>
                  <a:srgbClr val="0432FF"/>
                </a:solidFill>
                <a:latin typeface="Menlo"/>
                <a:ea typeface="Menlo"/>
                <a:cs typeface="Menlo"/>
                <a:sym typeface="Menlo"/>
              </a:defRPr>
            </a:pPr>
            <a:r>
              <a:rPr b="0">
                <a:solidFill>
                  <a:srgbClr val="000000"/>
                </a:solidFill>
              </a:rPr>
              <a:t>  </a:t>
            </a:r>
            <a:r>
              <a:t>color</a:t>
            </a:r>
            <a:r>
              <a:rPr b="0">
                <a:solidFill>
                  <a:srgbClr val="000000"/>
                </a:solidFill>
              </a:rPr>
              <a:t>: </a:t>
            </a:r>
            <a:r>
              <a:rPr>
                <a:solidFill>
                  <a:srgbClr val="018001"/>
                </a:solidFill>
              </a:rPr>
              <a:t>green</a:t>
            </a:r>
            <a:r>
              <a:rPr b="0">
                <a:solidFill>
                  <a:srgbClr val="000000"/>
                </a:solidFill>
              </a:rPr>
              <a:t>;</a:t>
            </a:r>
            <a:endParaRPr b="0">
              <a:solidFill>
                <a:srgbClr val="000000"/>
              </a:solidFill>
            </a:endParaRPr>
          </a:p>
          <a:p>
            <a:pPr>
              <a:defRPr sz="1900">
                <a:latin typeface="Menlo"/>
                <a:ea typeface="Menlo"/>
                <a:cs typeface="Menlo"/>
                <a:sym typeface="Menlo"/>
              </a:defRPr>
            </a:pPr>
            <a:r>
              <a:t>}</a:t>
            </a:r>
          </a:p>
          <a:p>
            <a:pPr>
              <a:defRPr sz="1900">
                <a:latin typeface="Menlo"/>
                <a:ea typeface="Menlo"/>
                <a:cs typeface="Menlo"/>
                <a:sym typeface="Menlo"/>
              </a:defRPr>
            </a:pPr>
          </a:p>
          <a:p>
            <a:pPr>
              <a:defRPr b="1" sz="1900">
                <a:solidFill>
                  <a:srgbClr val="011480"/>
                </a:solidFill>
                <a:latin typeface="Menlo"/>
                <a:ea typeface="Menlo"/>
                <a:cs typeface="Menlo"/>
                <a:sym typeface="Menlo"/>
              </a:defRPr>
            </a:pPr>
            <a:r>
              <a:t>p</a:t>
            </a:r>
            <a:r>
              <a:rPr b="0">
                <a:solidFill>
                  <a:srgbClr val="000000"/>
                </a:solidFill>
              </a:rPr>
              <a:t>.</a:t>
            </a:r>
            <a:r>
              <a:t>raspberry </a:t>
            </a:r>
            <a:r>
              <a:rPr b="0">
                <a:solidFill>
                  <a:srgbClr val="000000"/>
                </a:solidFill>
              </a:rPr>
              <a:t>{</a:t>
            </a:r>
            <a:endParaRPr b="0">
              <a:solidFill>
                <a:srgbClr val="000000"/>
              </a:solidFill>
            </a:endParaRPr>
          </a:p>
          <a:p>
            <a:pPr>
              <a:defRPr b="1" sz="1900">
                <a:solidFill>
                  <a:srgbClr val="0432FF"/>
                </a:solidFill>
                <a:latin typeface="Menlo"/>
                <a:ea typeface="Menlo"/>
                <a:cs typeface="Menlo"/>
                <a:sym typeface="Menlo"/>
              </a:defRPr>
            </a:pPr>
            <a:r>
              <a:rPr b="0">
                <a:solidFill>
                  <a:srgbClr val="000000"/>
                </a:solidFill>
              </a:rPr>
              <a:t>  </a:t>
            </a:r>
            <a:r>
              <a:t>color</a:t>
            </a:r>
            <a:r>
              <a:rPr b="0">
                <a:solidFill>
                  <a:srgbClr val="000000"/>
                </a:solidFill>
              </a:rPr>
              <a:t>: </a:t>
            </a:r>
            <a:r>
              <a:rPr>
                <a:solidFill>
                  <a:srgbClr val="018001"/>
                </a:solidFill>
              </a:rPr>
              <a:t>blue</a:t>
            </a:r>
            <a:r>
              <a:rPr b="0">
                <a:solidFill>
                  <a:srgbClr val="000000"/>
                </a:solidFill>
              </a:rPr>
              <a:t>;</a:t>
            </a:r>
            <a:endParaRPr b="0">
              <a:solidFill>
                <a:srgbClr val="000000"/>
              </a:solidFill>
            </a:endParaRPr>
          </a:p>
          <a:p>
            <a:pPr>
              <a:defRPr sz="1900">
                <a:latin typeface="Menlo"/>
                <a:ea typeface="Menlo"/>
                <a:cs typeface="Menlo"/>
                <a:sym typeface="Menlo"/>
              </a:defRPr>
            </a:pPr>
            <a:r>
              <a:t>}</a:t>
            </a:r>
          </a:p>
          <a:p>
            <a:pPr>
              <a:defRPr sz="1900">
                <a:latin typeface="Menlo"/>
                <a:ea typeface="Menlo"/>
                <a:cs typeface="Menlo"/>
                <a:sym typeface="Menlo"/>
              </a:defRPr>
            </a:pPr>
          </a:p>
          <a:p>
            <a:pPr>
              <a:defRPr b="1" sz="1900">
                <a:solidFill>
                  <a:srgbClr val="011480"/>
                </a:solidFill>
                <a:latin typeface="Menlo"/>
                <a:ea typeface="Menlo"/>
                <a:cs typeface="Menlo"/>
                <a:sym typeface="Menlo"/>
              </a:defRPr>
            </a:pPr>
            <a:r>
              <a:t>p</a:t>
            </a:r>
            <a:r>
              <a:rPr b="0">
                <a:solidFill>
                  <a:srgbClr val="000000"/>
                </a:solidFill>
              </a:rPr>
              <a:t>.</a:t>
            </a:r>
            <a:r>
              <a:t>blueberry </a:t>
            </a:r>
            <a:r>
              <a:rPr b="0">
                <a:solidFill>
                  <a:srgbClr val="000000"/>
                </a:solidFill>
              </a:rPr>
              <a:t>{</a:t>
            </a:r>
            <a:endParaRPr b="0">
              <a:solidFill>
                <a:srgbClr val="000000"/>
              </a:solidFill>
            </a:endParaRPr>
          </a:p>
          <a:p>
            <a:pPr>
              <a:defRPr b="1" sz="1900">
                <a:solidFill>
                  <a:srgbClr val="018001"/>
                </a:solidFill>
                <a:latin typeface="Menlo"/>
                <a:ea typeface="Menlo"/>
                <a:cs typeface="Menlo"/>
                <a:sym typeface="Menlo"/>
              </a:defRPr>
            </a:pPr>
            <a:r>
              <a:rPr b="0">
                <a:solidFill>
                  <a:srgbClr val="000000"/>
                </a:solidFill>
              </a:rPr>
              <a:t>  </a:t>
            </a:r>
            <a:r>
              <a:rPr>
                <a:solidFill>
                  <a:srgbClr val="0432FF"/>
                </a:solidFill>
              </a:rPr>
              <a:t>color</a:t>
            </a:r>
            <a:r>
              <a:rPr b="0">
                <a:solidFill>
                  <a:srgbClr val="000000"/>
                </a:solidFill>
              </a:rPr>
              <a:t>: </a:t>
            </a:r>
            <a:r>
              <a:t>purple</a:t>
            </a:r>
            <a:r>
              <a:rPr b="0">
                <a:solidFill>
                  <a:srgbClr val="000000"/>
                </a:solidFill>
              </a:rPr>
              <a:t>;</a:t>
            </a:r>
            <a:endParaRPr b="0">
              <a:solidFill>
                <a:srgbClr val="000000"/>
              </a:solidFill>
            </a:endParaRPr>
          </a:p>
          <a:p>
            <a:pPr>
              <a:defRPr sz="1900">
                <a:latin typeface="Menlo"/>
                <a:ea typeface="Menlo"/>
                <a:cs typeface="Menlo"/>
                <a:sym typeface="Menlo"/>
              </a:defRPr>
            </a:pPr>
            <a:r>
              <a:t>}</a:t>
            </a:r>
          </a:p>
        </p:txBody>
      </p:sp>
      <p:pic>
        <p:nvPicPr>
          <p:cNvPr id="298" name="Screen Shot 2018-01-31 at 08.07.02.png" descr="Screen Shot 2018-01-31 at 08.07.02.png"/>
          <p:cNvPicPr>
            <a:picLocks noChangeAspect="1"/>
          </p:cNvPicPr>
          <p:nvPr/>
        </p:nvPicPr>
        <p:blipFill>
          <a:blip r:embed="rId2">
            <a:extLst/>
          </a:blip>
          <a:stretch>
            <a:fillRect/>
          </a:stretch>
        </p:blipFill>
        <p:spPr>
          <a:xfrm>
            <a:off x="4338240" y="5528895"/>
            <a:ext cx="7354591" cy="3876242"/>
          </a:xfrm>
          <a:prstGeom prst="rect">
            <a:avLst/>
          </a:prstGeom>
          <a:ln w="12700">
            <a:solidFill>
              <a:srgbClr val="000000"/>
            </a:solidFill>
            <a:miter lim="400000"/>
          </a:ln>
        </p:spPr>
      </p:pic>
      <p:sp>
        <p:nvSpPr>
          <p:cNvPr id="299" name="&lt;body&gt;…"/>
          <p:cNvSpPr txBox="1"/>
          <p:nvPr/>
        </p:nvSpPr>
        <p:spPr>
          <a:xfrm>
            <a:off x="4338240" y="273049"/>
            <a:ext cx="8476482" cy="49911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100">
                <a:solidFill>
                  <a:srgbClr val="011480"/>
                </a:solidFill>
                <a:latin typeface="Menlo"/>
                <a:ea typeface="Menlo"/>
                <a:cs typeface="Menlo"/>
                <a:sym typeface="Menlo"/>
              </a:defRPr>
            </a:pPr>
            <a:r>
              <a:rPr b="0">
                <a:solidFill>
                  <a:srgbClr val="000000"/>
                </a:solidFill>
              </a:rPr>
              <a:t>&lt;</a:t>
            </a:r>
            <a:r>
              <a:t>body</a:t>
            </a:r>
            <a:r>
              <a:rPr b="0">
                <a:solidFill>
                  <a:srgbClr val="000000"/>
                </a:solidFill>
              </a:rPr>
              <a:t>&gt;</a:t>
            </a:r>
            <a:endParaRPr b="0">
              <a:solidFill>
                <a:srgbClr val="000000"/>
              </a:solidFill>
            </a:endParaRPr>
          </a:p>
          <a:p>
            <a:pPr>
              <a:defRPr sz="2100">
                <a:latin typeface="Menlo"/>
                <a:ea typeface="Menlo"/>
                <a:cs typeface="Menlo"/>
                <a:sym typeface="Menlo"/>
              </a:defRPr>
            </a:pPr>
            <a:r>
              <a:t>  &lt;</a:t>
            </a:r>
            <a:r>
              <a:rPr b="1">
                <a:solidFill>
                  <a:srgbClr val="011480"/>
                </a:solidFill>
              </a:rPr>
              <a:t>p</a:t>
            </a:r>
            <a:r>
              <a:t>&gt;</a:t>
            </a:r>
          </a:p>
          <a:p>
            <a:pPr>
              <a:defRPr sz="2100">
                <a:latin typeface="Menlo"/>
                <a:ea typeface="Menlo"/>
                <a:cs typeface="Menlo"/>
                <a:sym typeface="Menlo"/>
              </a:defRPr>
            </a:pPr>
            <a:r>
              <a:t>    My Normal Tea &lt;</a:t>
            </a:r>
            <a:r>
              <a:rPr b="1">
                <a:solidFill>
                  <a:srgbClr val="011480"/>
                </a:solidFill>
              </a:rPr>
              <a:t>br</a:t>
            </a:r>
            <a:r>
              <a:t>&gt;</a:t>
            </a:r>
          </a:p>
          <a:p>
            <a:pPr>
              <a:defRPr sz="2100">
                <a:latin typeface="Menlo"/>
                <a:ea typeface="Menlo"/>
                <a:cs typeface="Menlo"/>
                <a:sym typeface="Menlo"/>
              </a:defRPr>
            </a:pPr>
            <a:r>
              <a:t>    Customers say they &lt;</a:t>
            </a:r>
            <a:r>
              <a:rPr b="1">
                <a:solidFill>
                  <a:srgbClr val="011480"/>
                </a:solidFill>
              </a:rPr>
              <a:t>q</a:t>
            </a:r>
            <a:r>
              <a:t>&gt;really like&lt;/</a:t>
            </a:r>
            <a:r>
              <a:rPr b="1">
                <a:solidFill>
                  <a:srgbClr val="011480"/>
                </a:solidFill>
              </a:rPr>
              <a:t>q</a:t>
            </a:r>
            <a:r>
              <a:t>&gt; this one!</a:t>
            </a:r>
          </a:p>
          <a:p>
            <a:pPr>
              <a:defRPr sz="2100">
                <a:latin typeface="Menlo"/>
                <a:ea typeface="Menlo"/>
                <a:cs typeface="Menlo"/>
                <a:sym typeface="Menlo"/>
              </a:defRPr>
            </a:pPr>
            <a:r>
              <a:t>  &lt;/</a:t>
            </a:r>
            <a:r>
              <a:rPr b="1">
                <a:solidFill>
                  <a:srgbClr val="011480"/>
                </a:solidFill>
              </a:rPr>
              <a:t>p</a:t>
            </a:r>
            <a:r>
              <a:t>&gt;</a:t>
            </a:r>
          </a:p>
          <a:p>
            <a:pPr>
              <a:defRPr b="1" sz="2100">
                <a:solidFill>
                  <a:srgbClr val="011480"/>
                </a:solidFill>
                <a:latin typeface="Menlo"/>
                <a:ea typeface="Menlo"/>
                <a:cs typeface="Menlo"/>
                <a:sym typeface="Menlo"/>
              </a:defRPr>
            </a:pPr>
            <a:r>
              <a:rPr b="0">
                <a:solidFill>
                  <a:srgbClr val="000000"/>
                </a:solidFill>
              </a:rPr>
              <a:t>  &lt;</a:t>
            </a:r>
            <a:r>
              <a:t>blockquote</a:t>
            </a:r>
            <a:r>
              <a:rPr b="0">
                <a:solidFill>
                  <a:srgbClr val="000000"/>
                </a:solidFill>
              </a:rPr>
              <a:t>&gt;</a:t>
            </a:r>
            <a:endParaRPr b="0">
              <a:solidFill>
                <a:srgbClr val="000000"/>
              </a:solidFill>
            </a:endParaRPr>
          </a:p>
          <a:p>
            <a:pPr>
              <a:defRPr sz="2100">
                <a:latin typeface="Menlo"/>
                <a:ea typeface="Menlo"/>
                <a:cs typeface="Menlo"/>
                <a:sym typeface="Menlo"/>
              </a:defRPr>
            </a:pPr>
            <a:r>
              <a:t>    All of the best teas</a:t>
            </a:r>
          </a:p>
          <a:p>
            <a:pPr>
              <a:defRPr b="1" sz="2100">
                <a:solidFill>
                  <a:srgbClr val="011480"/>
                </a:solidFill>
                <a:latin typeface="Menlo"/>
                <a:ea typeface="Menlo"/>
                <a:cs typeface="Menlo"/>
                <a:sym typeface="Menlo"/>
              </a:defRPr>
            </a:pPr>
            <a:r>
              <a:rPr b="0">
                <a:solidFill>
                  <a:srgbClr val="000000"/>
                </a:solidFill>
              </a:rPr>
              <a:t>  &lt;/</a:t>
            </a:r>
            <a:r>
              <a:t>blockquote</a:t>
            </a:r>
            <a:r>
              <a:rPr b="0">
                <a:solidFill>
                  <a:srgbClr val="000000"/>
                </a:solidFill>
              </a:rPr>
              <a:t>&gt;</a:t>
            </a:r>
            <a:endParaRPr b="0">
              <a:solidFill>
                <a:srgbClr val="000000"/>
              </a:solidFill>
            </a:endParaRPr>
          </a:p>
          <a:p>
            <a:pPr>
              <a:defRPr b="1" sz="2100">
                <a:solidFill>
                  <a:srgbClr val="018001"/>
                </a:solidFill>
                <a:latin typeface="Menlo"/>
                <a:ea typeface="Menlo"/>
                <a:cs typeface="Menlo"/>
                <a:sym typeface="Menlo"/>
              </a:defRPr>
            </a:pPr>
            <a:r>
              <a:rPr b="0">
                <a:solidFill>
                  <a:srgbClr val="000000"/>
                </a:solidFill>
              </a:rPr>
              <a:t>  &lt;</a:t>
            </a:r>
            <a:r>
              <a:rPr>
                <a:solidFill>
                  <a:srgbClr val="011480"/>
                </a:solidFill>
              </a:rPr>
              <a:t>p </a:t>
            </a:r>
            <a:r>
              <a:rPr>
                <a:solidFill>
                  <a:srgbClr val="0432FF"/>
                </a:solidFill>
              </a:rPr>
              <a:t>class=</a:t>
            </a:r>
            <a:r>
              <a:t>"greentea"</a:t>
            </a:r>
            <a:r>
              <a:rPr b="0">
                <a:solidFill>
                  <a:srgbClr val="000000"/>
                </a:solidFill>
              </a:rPr>
              <a:t>&gt;</a:t>
            </a:r>
            <a:endParaRPr b="0">
              <a:solidFill>
                <a:srgbClr val="000000"/>
              </a:solidFill>
            </a:endParaRPr>
          </a:p>
          <a:p>
            <a:pPr>
              <a:defRPr sz="2100">
                <a:latin typeface="Menlo"/>
                <a:ea typeface="Menlo"/>
                <a:cs typeface="Menlo"/>
                <a:sym typeface="Menlo"/>
              </a:defRPr>
            </a:pPr>
            <a:r>
              <a:t>    My Green Tea</a:t>
            </a:r>
          </a:p>
          <a:p>
            <a:pPr>
              <a:defRPr sz="2100">
                <a:latin typeface="Menlo"/>
                <a:ea typeface="Menlo"/>
                <a:cs typeface="Menlo"/>
                <a:sym typeface="Menlo"/>
              </a:defRPr>
            </a:pPr>
            <a:r>
              <a:t>  &lt;/</a:t>
            </a:r>
            <a:r>
              <a:rPr b="1">
                <a:solidFill>
                  <a:srgbClr val="011480"/>
                </a:solidFill>
              </a:rPr>
              <a:t>p</a:t>
            </a:r>
            <a:r>
              <a:t>&gt;</a:t>
            </a:r>
          </a:p>
          <a:p>
            <a:pPr>
              <a:defRPr b="1" sz="2100">
                <a:solidFill>
                  <a:srgbClr val="018001"/>
                </a:solidFill>
                <a:latin typeface="Menlo"/>
                <a:ea typeface="Menlo"/>
                <a:cs typeface="Menlo"/>
                <a:sym typeface="Menlo"/>
              </a:defRPr>
            </a:pPr>
            <a:r>
              <a:rPr b="0">
                <a:solidFill>
                  <a:srgbClr val="000000"/>
                </a:solidFill>
              </a:rPr>
              <a:t>  &lt;</a:t>
            </a:r>
            <a:r>
              <a:rPr>
                <a:solidFill>
                  <a:srgbClr val="011480"/>
                </a:solidFill>
              </a:rPr>
              <a:t>p </a:t>
            </a:r>
            <a:r>
              <a:rPr>
                <a:solidFill>
                  <a:srgbClr val="0432FF"/>
                </a:solidFill>
              </a:rPr>
              <a:t>class=</a:t>
            </a:r>
            <a:r>
              <a:t>"greentea blueberry"</a:t>
            </a:r>
            <a:r>
              <a:rPr b="0">
                <a:solidFill>
                  <a:srgbClr val="000000"/>
                </a:solidFill>
              </a:rPr>
              <a:t>&gt;</a:t>
            </a:r>
            <a:endParaRPr b="0">
              <a:solidFill>
                <a:srgbClr val="000000"/>
              </a:solidFill>
            </a:endParaRPr>
          </a:p>
          <a:p>
            <a:pPr>
              <a:defRPr sz="2100">
                <a:latin typeface="Menlo"/>
                <a:ea typeface="Menlo"/>
                <a:cs typeface="Menlo"/>
                <a:sym typeface="Menlo"/>
              </a:defRPr>
            </a:pPr>
            <a:r>
              <a:t>    My Mixed Tea - what colour is it?</a:t>
            </a:r>
          </a:p>
          <a:p>
            <a:pPr>
              <a:defRPr sz="2100">
                <a:latin typeface="Menlo"/>
                <a:ea typeface="Menlo"/>
                <a:cs typeface="Menlo"/>
                <a:sym typeface="Menlo"/>
              </a:defRPr>
            </a:pPr>
            <a:r>
              <a:t>  &lt;/</a:t>
            </a:r>
            <a:r>
              <a:rPr b="1">
                <a:solidFill>
                  <a:srgbClr val="011480"/>
                </a:solidFill>
              </a:rPr>
              <a:t>p</a:t>
            </a:r>
            <a:r>
              <a:t>&gt;</a:t>
            </a:r>
          </a:p>
          <a:p>
            <a:pPr>
              <a:defRPr b="1" sz="2100">
                <a:solidFill>
                  <a:srgbClr val="011480"/>
                </a:solidFill>
                <a:latin typeface="Menlo"/>
                <a:ea typeface="Menlo"/>
                <a:cs typeface="Menlo"/>
                <a:sym typeface="Menlo"/>
              </a:defRPr>
            </a:pPr>
            <a:r>
              <a:rPr b="0">
                <a:solidFill>
                  <a:srgbClr val="000000"/>
                </a:solidFill>
              </a:rPr>
              <a:t>&lt;/</a:t>
            </a:r>
            <a:r>
              <a:t>body</a:t>
            </a:r>
            <a:r>
              <a:rPr b="0">
                <a:solidFill>
                  <a:srgbClr val="000000"/>
                </a:solidFill>
              </a:rPr>
              <a:t>&gt;</a:t>
            </a:r>
            <a:endParaRPr b="0">
              <a:solidFill>
                <a:srgbClr val="000000"/>
              </a:solidFill>
            </a:endParaR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Other Examples"/>
          <p:cNvSpPr txBox="1"/>
          <p:nvPr>
            <p:ph type="title"/>
          </p:nvPr>
        </p:nvSpPr>
        <p:spPr>
          <a:xfrm>
            <a:off x="3806825" y="3911600"/>
            <a:ext cx="5921375" cy="1397000"/>
          </a:xfrm>
          <a:prstGeom prst="rect">
            <a:avLst/>
          </a:prstGeom>
        </p:spPr>
        <p:txBody>
          <a:bodyPr/>
          <a:lstStyle/>
          <a:p>
            <a:pPr/>
            <a:r>
              <a:t>Other Examples</a:t>
            </a:r>
          </a:p>
        </p:txBody>
      </p:sp>
      <p:sp>
        <p:nvSpPr>
          <p:cNvPr id="3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CSS Selectors Summary (simple)"/>
          <p:cNvSpPr txBox="1"/>
          <p:nvPr>
            <p:ph type="title"/>
          </p:nvPr>
        </p:nvSpPr>
        <p:spPr>
          <a:xfrm>
            <a:off x="571500" y="330200"/>
            <a:ext cx="11861800" cy="825500"/>
          </a:xfrm>
          <a:prstGeom prst="rect">
            <a:avLst/>
          </a:prstGeom>
        </p:spPr>
        <p:txBody>
          <a:bodyPr/>
          <a:lstStyle/>
          <a:p>
            <a:pPr/>
            <a:r>
              <a:t>CSS Selectors Summary (simple)</a:t>
            </a:r>
          </a:p>
        </p:txBody>
      </p:sp>
      <p:sp>
        <p:nvSpPr>
          <p:cNvPr id="305"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06" name="Table"/>
          <p:cNvGraphicFramePr/>
          <p:nvPr/>
        </p:nvGraphicFramePr>
        <p:xfrm>
          <a:off x="1244600" y="1320800"/>
          <a:ext cx="10502900" cy="79629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479800"/>
                <a:gridCol w="7023100"/>
              </a:tblGrid>
              <a:tr h="1066799">
                <a:tc>
                  <a:txBody>
                    <a:bodyPr/>
                    <a:lstStyle/>
                    <a:p>
                      <a:pPr algn="ctr" defTabSz="457200">
                        <a:defRPr sz="1800">
                          <a:solidFill>
                            <a:srgbClr val="000000"/>
                          </a:solidFill>
                        </a:defRPr>
                      </a:pPr>
                      <a:r>
                        <a:rPr sz="2400">
                          <a:latin typeface="+mn-lt"/>
                          <a:ea typeface="+mn-ea"/>
                          <a:cs typeface="+mn-cs"/>
                          <a:sym typeface="Helvetica Neue Light"/>
                        </a:rPr>
                        <a:t>Selector</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BCBCB"/>
                    </a:solidFill>
                  </a:tcPr>
                </a:tc>
                <a:tc>
                  <a:txBody>
                    <a:bodyPr/>
                    <a:lstStyle/>
                    <a:p>
                      <a:pPr algn="ctr" defTabSz="457200">
                        <a:defRPr sz="1800">
                          <a:solidFill>
                            <a:srgbClr val="000000"/>
                          </a:solidFill>
                        </a:defRPr>
                      </a:pPr>
                      <a:r>
                        <a:rPr sz="2400">
                          <a:latin typeface="+mn-lt"/>
                          <a:ea typeface="+mn-ea"/>
                          <a:cs typeface="+mn-cs"/>
                          <a:sym typeface="Helvetica Neue Light"/>
                        </a:rPr>
                        <a:t>Applies to</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BCBCB"/>
                    </a:solidFill>
                  </a:tcPr>
                </a:tc>
              </a:tr>
              <a:tr h="995362">
                <a:tc>
                  <a:txBody>
                    <a:bodyPr/>
                    <a:lstStyle/>
                    <a:p>
                      <a:pPr algn="ctr" defTabSz="457200">
                        <a:defRPr sz="1800">
                          <a:solidFill>
                            <a:srgbClr val="000000"/>
                          </a:solidFill>
                        </a:defRPr>
                      </a:pPr>
                      <a:r>
                        <a:rPr sz="2400">
                          <a:latin typeface="+mn-lt"/>
                          <a:ea typeface="+mn-ea"/>
                          <a:cs typeface="+mn-cs"/>
                          <a:sym typeface="Helvetica Neue Light"/>
                        </a:rPr>
                        <a:t>p</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algn="ctr" defTabSz="457200">
                        <a:defRPr sz="1800">
                          <a:solidFill>
                            <a:srgbClr val="000000"/>
                          </a:solidFill>
                        </a:defRPr>
                      </a:pPr>
                      <a:r>
                        <a:rPr sz="2400">
                          <a:latin typeface="+mn-lt"/>
                          <a:ea typeface="+mn-ea"/>
                          <a:cs typeface="+mn-cs"/>
                          <a:sym typeface="Helvetica Neue Light"/>
                        </a:rPr>
                        <a:t>All paragraphs in the document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923925">
                <a:tc>
                  <a:txBody>
                    <a:bodyPr/>
                    <a:lstStyle/>
                    <a:p>
                      <a:pPr algn="ctr" defTabSz="457200">
                        <a:defRPr sz="1800">
                          <a:solidFill>
                            <a:srgbClr val="000000"/>
                          </a:solidFill>
                        </a:defRPr>
                      </a:pPr>
                      <a:r>
                        <a:rPr sz="2400">
                          <a:latin typeface="+mn-lt"/>
                          <a:ea typeface="+mn-ea"/>
                          <a:cs typeface="+mn-cs"/>
                          <a:sym typeface="Helvetica Neue Light"/>
                        </a:rPr>
                        <a:t>.about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algn="ctr" defTabSz="457200">
                        <a:defRPr sz="1800">
                          <a:solidFill>
                            <a:srgbClr val="000000"/>
                          </a:solidFill>
                        </a:defRPr>
                      </a:pPr>
                      <a:r>
                        <a:rPr sz="2400">
                          <a:latin typeface="+mn-lt"/>
                          <a:ea typeface="+mn-ea"/>
                          <a:cs typeface="+mn-cs"/>
                          <a:sym typeface="Helvetica Neue Light"/>
                        </a:rPr>
                        <a:t>All elements in the document with a class value of about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995362">
                <a:tc>
                  <a:txBody>
                    <a:bodyPr/>
                    <a:lstStyle/>
                    <a:p>
                      <a:pPr algn="ctr" defTabSz="457200">
                        <a:defRPr sz="1800">
                          <a:solidFill>
                            <a:srgbClr val="000000"/>
                          </a:solidFill>
                        </a:defRPr>
                      </a:pPr>
                      <a:r>
                        <a:rPr sz="2400">
                          <a:latin typeface="+mn-lt"/>
                          <a:ea typeface="+mn-ea"/>
                          <a:cs typeface="+mn-cs"/>
                          <a:sym typeface="Helvetica Neue Light"/>
                        </a:rPr>
                        <a:t>#corporatehistory</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algn="ctr" defTabSz="457200">
                        <a:defRPr sz="1800">
                          <a:solidFill>
                            <a:srgbClr val="000000"/>
                          </a:solidFill>
                        </a:defRPr>
                      </a:pPr>
                      <a:r>
                        <a:rPr sz="2400">
                          <a:latin typeface="+mn-lt"/>
                          <a:ea typeface="+mn-ea"/>
                          <a:cs typeface="+mn-cs"/>
                          <a:sym typeface="Helvetica Neue Light"/>
                        </a:rPr>
                        <a:t>The element in the document with an id value of corporate history (if present)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995362">
                <a:tc>
                  <a:txBody>
                    <a:bodyPr/>
                    <a:lstStyle/>
                    <a:p>
                      <a:pPr algn="ctr" defTabSz="457200">
                        <a:defRPr sz="1800">
                          <a:solidFill>
                            <a:srgbClr val="000000"/>
                          </a:solidFill>
                        </a:defRPr>
                      </a:pPr>
                      <a:r>
                        <a:rPr sz="2400">
                          <a:latin typeface="+mn-lt"/>
                          <a:ea typeface="+mn-ea"/>
                          <a:cs typeface="+mn-cs"/>
                          <a:sym typeface="Helvetica Neue Light"/>
                        </a:rPr>
                        <a:t>h1,h2,h3</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algn="ctr" defTabSz="457200">
                        <a:defRPr sz="1800">
                          <a:solidFill>
                            <a:srgbClr val="000000"/>
                          </a:solidFill>
                        </a:defRPr>
                      </a:pPr>
                      <a:r>
                        <a:rPr sz="2400">
                          <a:latin typeface="+mn-lt"/>
                          <a:ea typeface="+mn-ea"/>
                          <a:cs typeface="+mn-cs"/>
                          <a:sym typeface="Helvetica Neue Light"/>
                        </a:rPr>
                        <a:t>All first-, second-, and third-level headings in the document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995362">
                <a:tc>
                  <a:txBody>
                    <a:bodyPr/>
                    <a:lstStyle/>
                    <a:p>
                      <a:pPr algn="ctr" defTabSz="457200">
                        <a:defRPr sz="1800">
                          <a:solidFill>
                            <a:srgbClr val="000000"/>
                          </a:solidFill>
                        </a:defRPr>
                      </a:pPr>
                      <a:r>
                        <a:rPr sz="2400">
                          <a:latin typeface="+mn-lt"/>
                          <a:ea typeface="+mn-ea"/>
                          <a:cs typeface="+mn-cs"/>
                          <a:sym typeface="Helvetica Neue Light"/>
                        </a:rPr>
                        <a:t>.privacy, .copyright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algn="ctr" defTabSz="457200">
                        <a:defRPr sz="1800">
                          <a:solidFill>
                            <a:srgbClr val="000000"/>
                          </a:solidFill>
                        </a:defRPr>
                      </a:pPr>
                      <a:r>
                        <a:rPr sz="2400">
                          <a:latin typeface="+mn-lt"/>
                          <a:ea typeface="+mn-ea"/>
                          <a:cs typeface="+mn-cs"/>
                          <a:sym typeface="Helvetica Neue Light"/>
                        </a:rPr>
                        <a:t>All elements with a class of privacy or copyright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995362">
                <a:tc>
                  <a:txBody>
                    <a:bodyPr/>
                    <a:lstStyle/>
                    <a:p>
                      <a:pPr algn="ctr" defTabSz="457200">
                        <a:defRPr sz="1800">
                          <a:solidFill>
                            <a:srgbClr val="000000"/>
                          </a:solidFill>
                        </a:defRPr>
                      </a:pPr>
                      <a:r>
                        <a:rPr sz="2400">
                          <a:latin typeface="+mn-lt"/>
                          <a:ea typeface="+mn-ea"/>
                          <a:cs typeface="+mn-cs"/>
                          <a:sym typeface="Helvetica Neue Light"/>
                        </a:rPr>
                        <a:t>#header,#footer</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algn="ctr" defTabSz="457200">
                        <a:defRPr sz="1800">
                          <a:solidFill>
                            <a:srgbClr val="000000"/>
                          </a:solidFill>
                        </a:defRPr>
                      </a:pPr>
                      <a:r>
                        <a:rPr sz="2400">
                          <a:latin typeface="+mn-lt"/>
                          <a:ea typeface="+mn-ea"/>
                          <a:cs typeface="+mn-cs"/>
                          <a:sym typeface="Helvetica Neue Light"/>
                        </a:rPr>
                        <a:t>The element assigned an id of header, and the element assigned an id of footer</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995362">
                <a:tc>
                  <a:txBody>
                    <a:bodyPr/>
                    <a:lstStyle/>
                    <a:p>
                      <a:pPr algn="ctr" defTabSz="457200">
                        <a:defRPr sz="1800">
                          <a:solidFill>
                            <a:srgbClr val="000000"/>
                          </a:solidFill>
                        </a:defRPr>
                      </a:pPr>
                      <a:r>
                        <a:rPr sz="2400">
                          <a:latin typeface="+mn-lt"/>
                          <a:ea typeface="+mn-ea"/>
                          <a:cs typeface="+mn-cs"/>
                          <a:sym typeface="Helvetica Neue Light"/>
                        </a:rPr>
                        <a:t>p.footnote</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algn="ctr" defTabSz="457200">
                        <a:defRPr sz="1800">
                          <a:solidFill>
                            <a:srgbClr val="000000"/>
                          </a:solidFill>
                        </a:defRPr>
                      </a:pPr>
                      <a:r>
                        <a:rPr sz="2400">
                          <a:latin typeface="+mn-lt"/>
                          <a:ea typeface="+mn-ea"/>
                          <a:cs typeface="+mn-cs"/>
                          <a:sym typeface="Helvetica Neue Light"/>
                        </a:rPr>
                        <a:t>All paragraphs assigned a class of footnote</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CSS Selectors Summary (advanced)"/>
          <p:cNvSpPr txBox="1"/>
          <p:nvPr>
            <p:ph type="title"/>
          </p:nvPr>
        </p:nvSpPr>
        <p:spPr>
          <a:xfrm>
            <a:off x="571500" y="114300"/>
            <a:ext cx="11861800" cy="673100"/>
          </a:xfrm>
          <a:prstGeom prst="rect">
            <a:avLst/>
          </a:prstGeom>
        </p:spPr>
        <p:txBody>
          <a:bodyPr/>
          <a:lstStyle/>
          <a:p>
            <a:pPr/>
            <a:r>
              <a:t>CSS Selectors Summary (advanced)</a:t>
            </a:r>
          </a:p>
        </p:txBody>
      </p:sp>
      <p:sp>
        <p:nvSpPr>
          <p:cNvPr id="309"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10" name="Table"/>
          <p:cNvGraphicFramePr/>
          <p:nvPr/>
        </p:nvGraphicFramePr>
        <p:xfrm>
          <a:off x="489810" y="787400"/>
          <a:ext cx="12090404" cy="87630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5090255"/>
                <a:gridCol w="7000148"/>
              </a:tblGrid>
              <a:tr h="682523">
                <a:tc>
                  <a:txBody>
                    <a:bodyPr/>
                    <a:lstStyle/>
                    <a:p>
                      <a:pPr algn="ctr" defTabSz="457200">
                        <a:defRPr sz="1800">
                          <a:solidFill>
                            <a:srgbClr val="000000"/>
                          </a:solidFill>
                        </a:defRPr>
                      </a:pPr>
                      <a:r>
                        <a:rPr sz="2400">
                          <a:latin typeface="+mn-lt"/>
                          <a:ea typeface="+mn-ea"/>
                          <a:cs typeface="+mn-cs"/>
                          <a:sym typeface="Helvetica Neue Light"/>
                        </a:rPr>
                        <a:t>Selector</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BCBCB"/>
                    </a:solidFill>
                  </a:tcPr>
                </a:tc>
                <a:tc>
                  <a:txBody>
                    <a:bodyPr/>
                    <a:lstStyle/>
                    <a:p>
                      <a:pPr algn="ctr" defTabSz="457200">
                        <a:defRPr sz="1800">
                          <a:solidFill>
                            <a:srgbClr val="000000"/>
                          </a:solidFill>
                        </a:defRPr>
                      </a:pPr>
                      <a:r>
                        <a:rPr sz="2400">
                          <a:latin typeface="+mn-lt"/>
                          <a:ea typeface="+mn-ea"/>
                          <a:cs typeface="+mn-cs"/>
                          <a:sym typeface="Helvetica Neue Light"/>
                        </a:rPr>
                        <a:t>Applies to</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CBCBCB"/>
                    </a:solidFill>
                  </a:tcPr>
                </a:tc>
              </a:tr>
              <a:tr h="1080007">
                <a:tc>
                  <a:txBody>
                    <a:bodyPr/>
                    <a:lstStyle/>
                    <a:p>
                      <a:pPr algn="ctr" defTabSz="457200">
                        <a:defRPr sz="1800">
                          <a:solidFill>
                            <a:srgbClr val="000000"/>
                          </a:solidFill>
                        </a:defRPr>
                      </a:pPr>
                      <a:r>
                        <a:rPr sz="2400">
                          <a:latin typeface="+mn-lt"/>
                          <a:ea typeface="+mn-ea"/>
                          <a:cs typeface="+mn-cs"/>
                          <a:sym typeface="Helvetica Neue Light"/>
                        </a:rPr>
                        <a:t>#bodycopy.usergenerated</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algn="ctr" defTabSz="457200">
                        <a:defRPr sz="1800">
                          <a:solidFill>
                            <a:srgbClr val="000000"/>
                          </a:solidFill>
                        </a:defRPr>
                      </a:pPr>
                      <a:r>
                        <a:rPr sz="2400">
                          <a:latin typeface="+mn-lt"/>
                          <a:ea typeface="+mn-ea"/>
                          <a:cs typeface="+mn-cs"/>
                          <a:sym typeface="Helvetica Neue Light"/>
                        </a:rPr>
                        <a:t>An element that has been assigned both an id of bodycopy and a class of usergenerated</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992909">
                <a:tc>
                  <a:txBody>
                    <a:bodyPr/>
                    <a:lstStyle/>
                    <a:p>
                      <a:pPr algn="ctr" defTabSz="457200">
                        <a:defRPr sz="1800">
                          <a:solidFill>
                            <a:srgbClr val="000000"/>
                          </a:solidFill>
                        </a:defRPr>
                      </a:pPr>
                      <a:r>
                        <a:rPr sz="2400">
                          <a:latin typeface="+mn-lt"/>
                          <a:ea typeface="+mn-ea"/>
                          <a:cs typeface="+mn-cs"/>
                          <a:sym typeface="Helvetica Neue Light"/>
                        </a:rPr>
                        <a:t>.navigation a</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algn="ctr" defTabSz="457200">
                        <a:defRPr sz="1800">
                          <a:solidFill>
                            <a:srgbClr val="000000"/>
                          </a:solidFill>
                        </a:defRPr>
                      </a:pPr>
                      <a:r>
                        <a:rPr sz="2400">
                          <a:latin typeface="+mn-lt"/>
                          <a:ea typeface="+mn-ea"/>
                          <a:cs typeface="+mn-cs"/>
                          <a:sym typeface="Helvetica Neue Light"/>
                        </a:rPr>
                        <a:t>All links with an ancestor parent assigned a class of navigation</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1082185">
                <a:tc>
                  <a:txBody>
                    <a:bodyPr/>
                    <a:lstStyle/>
                    <a:p>
                      <a:pPr algn="ctr" defTabSz="457200">
                        <a:defRPr sz="1800">
                          <a:solidFill>
                            <a:srgbClr val="000000"/>
                          </a:solidFill>
                        </a:defRPr>
                      </a:pPr>
                      <a:r>
                        <a:rPr sz="2400">
                          <a:latin typeface="+mn-lt"/>
                          <a:ea typeface="+mn-ea"/>
                          <a:cs typeface="+mn-cs"/>
                          <a:sym typeface="Helvetica Neue Light"/>
                        </a:rPr>
                        <a:t>#primarynavigation li.current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algn="ctr" defTabSz="457200">
                        <a:defRPr sz="1800">
                          <a:solidFill>
                            <a:srgbClr val="000000"/>
                          </a:solidFill>
                        </a:defRPr>
                      </a:pPr>
                      <a:r>
                        <a:rPr sz="2400">
                          <a:latin typeface="+mn-lt"/>
                          <a:ea typeface="+mn-ea"/>
                          <a:cs typeface="+mn-cs"/>
                          <a:sym typeface="Helvetica Neue Light"/>
                        </a:rPr>
                        <a:t>All list items with a class of current and an ancestor parent with an id of primarynavigation</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886216">
                <a:tc>
                  <a:txBody>
                    <a:bodyPr/>
                    <a:lstStyle/>
                    <a:p>
                      <a:pPr algn="ctr" defTabSz="457200">
                        <a:defRPr sz="1800">
                          <a:solidFill>
                            <a:srgbClr val="000000"/>
                          </a:solidFill>
                        </a:defRPr>
                      </a:pPr>
                      <a:r>
                        <a:rPr sz="2400">
                          <a:latin typeface="+mn-lt"/>
                          <a:ea typeface="+mn-ea"/>
                          <a:cs typeface="+mn-cs"/>
                          <a:sym typeface="Helvetica Neue Light"/>
                        </a:rPr>
                        <a:t>.about #bodycopy</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algn="ctr" defTabSz="457200">
                        <a:defRPr sz="1800">
                          <a:solidFill>
                            <a:srgbClr val="000000"/>
                          </a:solidFill>
                        </a:defRPr>
                      </a:pPr>
                      <a:r>
                        <a:rPr sz="2400">
                          <a:latin typeface="+mn-lt"/>
                          <a:ea typeface="+mn-ea"/>
                          <a:cs typeface="+mn-cs"/>
                          <a:sym typeface="Helvetica Neue Light"/>
                        </a:rPr>
                        <a:t>Any element on the site with an id of bodycopy and an ancestor parent assigned a class of about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1269510">
                <a:tc>
                  <a:txBody>
                    <a:bodyPr/>
                    <a:lstStyle/>
                    <a:p>
                      <a:pPr algn="ctr" defTabSz="457200">
                        <a:defRPr sz="1800">
                          <a:solidFill>
                            <a:srgbClr val="000000"/>
                          </a:solidFill>
                        </a:defRPr>
                      </a:pPr>
                      <a:r>
                        <a:rPr sz="2400">
                          <a:latin typeface="+mn-lt"/>
                          <a:ea typeface="+mn-ea"/>
                          <a:cs typeface="+mn-cs"/>
                          <a:sym typeface="Helvetica Neue Light"/>
                        </a:rPr>
                        <a:t>body#personalproducts,
body#proproducts,
body#enterpriseproducts</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algn="ctr" defTabSz="457200">
                        <a:defRPr sz="1800">
                          <a:solidFill>
                            <a:srgbClr val="000000"/>
                          </a:solidFill>
                        </a:defRPr>
                      </a:pPr>
                      <a:r>
                        <a:rPr sz="2400">
                          <a:latin typeface="+mn-lt"/>
                          <a:ea typeface="+mn-ea"/>
                          <a:cs typeface="+mn-cs"/>
                          <a:sym typeface="Helvetica Neue Light"/>
                        </a:rPr>
                        <a:t>The body elements within the site assigned the ids personalproducts, proproducts, and enterpriseproducts</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1956935">
                <a:tc>
                  <a:txBody>
                    <a:bodyPr/>
                    <a:lstStyle/>
                    <a:p>
                      <a:pPr algn="ctr" defTabSz="457200">
                        <a:defRPr sz="1800">
                          <a:solidFill>
                            <a:srgbClr val="000000"/>
                          </a:solidFill>
                        </a:defRPr>
                      </a:pPr>
                      <a:r>
                        <a:rPr sz="2400">
                          <a:latin typeface="+mn-lt"/>
                          <a:ea typeface="+mn-ea"/>
                          <a:cs typeface="+mn-cs"/>
                          <a:sym typeface="Helvetica Neue Light"/>
                        </a:rPr>
                        <a:t>body#personalproducts #bodycopy,
body#proproducts #bodycopy,
body#enterpriseproducts #bodycopy</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algn="ctr" defTabSz="457200">
                        <a:defRPr sz="1800">
                          <a:solidFill>
                            <a:srgbClr val="000000"/>
                          </a:solidFill>
                        </a:defRPr>
                      </a:pPr>
                      <a:r>
                        <a:rPr sz="2400">
                          <a:latin typeface="+mn-lt"/>
                          <a:ea typeface="+mn-ea"/>
                          <a:cs typeface="+mn-cs"/>
                          <a:sym typeface="Helvetica Neue Light"/>
                        </a:rPr>
                        <a:t>The elements assigned an id of bodycopy, within the documents suggested by the previous example</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r h="812711">
                <a:tc>
                  <a:txBody>
                    <a:bodyPr/>
                    <a:lstStyle/>
                    <a:p>
                      <a:pPr algn="ctr" defTabSz="457200">
                        <a:defRPr sz="1800">
                          <a:solidFill>
                            <a:srgbClr val="000000"/>
                          </a:solidFill>
                        </a:defRPr>
                      </a:pPr>
                      <a:r>
                        <a:rPr sz="2400">
                          <a:latin typeface="+mn-lt"/>
                          <a:ea typeface="+mn-ea"/>
                          <a:cs typeface="+mn-cs"/>
                          <a:sym typeface="Helvetica Neue Light"/>
                        </a:rPr>
                        <a:t>ol li ol li ol li</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c>
                  <a:txBody>
                    <a:bodyPr/>
                    <a:lstStyle/>
                    <a:p>
                      <a:pPr algn="ctr" defTabSz="457200">
                        <a:defRPr sz="1800">
                          <a:solidFill>
                            <a:srgbClr val="000000"/>
                          </a:solidFill>
                        </a:defRPr>
                      </a:pPr>
                      <a:r>
                        <a:rPr sz="2400">
                          <a:latin typeface="+mn-lt"/>
                          <a:ea typeface="+mn-ea"/>
                          <a:cs typeface="+mn-cs"/>
                          <a:sym typeface="Helvetica Neue Light"/>
                        </a:rPr>
                        <a:t>A list item in the third level of a nested ordered list</a:t>
                      </a:r>
                    </a:p>
                  </a:txBody>
                  <a:tcPr marL="50800" marR="50800" marT="50800" marB="50800" anchor="ctr" anchorCtr="0"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Rules, Classes, Elements - which ones get selected?"/>
          <p:cNvSpPr txBox="1"/>
          <p:nvPr>
            <p:ph type="title"/>
          </p:nvPr>
        </p:nvSpPr>
        <p:spPr>
          <a:xfrm>
            <a:off x="571500" y="330200"/>
            <a:ext cx="12369800" cy="1397000"/>
          </a:xfrm>
          <a:prstGeom prst="rect">
            <a:avLst/>
          </a:prstGeom>
        </p:spPr>
        <p:txBody>
          <a:bodyPr/>
          <a:lstStyle/>
          <a:p>
            <a:pPr/>
            <a:r>
              <a:t>Rules, Classes, Elements - which ones get selected?</a:t>
            </a:r>
          </a:p>
        </p:txBody>
      </p:sp>
      <p:sp>
        <p:nvSpPr>
          <p:cNvPr id="241"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lt;body&gt;…"/>
          <p:cNvSpPr txBox="1"/>
          <p:nvPr/>
        </p:nvSpPr>
        <p:spPr>
          <a:xfrm>
            <a:off x="261540" y="3473449"/>
            <a:ext cx="6488510" cy="39751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1600">
                <a:solidFill>
                  <a:srgbClr val="011480"/>
                </a:solidFill>
                <a:latin typeface="Menlo"/>
                <a:ea typeface="Menlo"/>
                <a:cs typeface="Menlo"/>
                <a:sym typeface="Menlo"/>
              </a:defRPr>
            </a:pPr>
            <a:r>
              <a:rPr b="0">
                <a:solidFill>
                  <a:srgbClr val="000000"/>
                </a:solidFill>
              </a:rPr>
              <a:t>&lt;</a:t>
            </a:r>
            <a:r>
              <a:t>body</a:t>
            </a:r>
            <a:r>
              <a:rPr b="0">
                <a:solidFill>
                  <a:srgbClr val="000000"/>
                </a:solidFill>
              </a:rPr>
              <a:t>&gt;</a:t>
            </a:r>
            <a:endParaRPr b="0">
              <a:solidFill>
                <a:srgbClr val="000000"/>
              </a:solidFill>
            </a:endParaRPr>
          </a:p>
          <a:p>
            <a:pPr>
              <a:defRPr sz="1600">
                <a:latin typeface="Menlo"/>
                <a:ea typeface="Menlo"/>
                <a:cs typeface="Menlo"/>
                <a:sym typeface="Menlo"/>
              </a:defRPr>
            </a:pPr>
            <a:r>
              <a:t>  &lt;</a:t>
            </a:r>
            <a:r>
              <a:rPr b="1">
                <a:solidFill>
                  <a:srgbClr val="011480"/>
                </a:solidFill>
              </a:rPr>
              <a:t>p</a:t>
            </a:r>
            <a:r>
              <a:t>&gt;</a:t>
            </a:r>
          </a:p>
          <a:p>
            <a:pPr>
              <a:defRPr sz="1600">
                <a:latin typeface="Menlo"/>
                <a:ea typeface="Menlo"/>
                <a:cs typeface="Menlo"/>
                <a:sym typeface="Menlo"/>
              </a:defRPr>
            </a:pPr>
            <a:r>
              <a:t>    My Normal Tea &lt;</a:t>
            </a:r>
            <a:r>
              <a:rPr b="1">
                <a:solidFill>
                  <a:srgbClr val="011480"/>
                </a:solidFill>
              </a:rPr>
              <a:t>br</a:t>
            </a:r>
            <a:r>
              <a:t>&gt;</a:t>
            </a:r>
          </a:p>
          <a:p>
            <a:pPr>
              <a:defRPr sz="1600">
                <a:latin typeface="Menlo"/>
                <a:ea typeface="Menlo"/>
                <a:cs typeface="Menlo"/>
                <a:sym typeface="Menlo"/>
              </a:defRPr>
            </a:pPr>
            <a:r>
              <a:t>    Customers say they &lt;</a:t>
            </a:r>
            <a:r>
              <a:rPr b="1">
                <a:solidFill>
                  <a:srgbClr val="011480"/>
                </a:solidFill>
              </a:rPr>
              <a:t>q</a:t>
            </a:r>
            <a:r>
              <a:t>&gt;really like&lt;/</a:t>
            </a:r>
            <a:r>
              <a:rPr b="1">
                <a:solidFill>
                  <a:srgbClr val="011480"/>
                </a:solidFill>
              </a:rPr>
              <a:t>q</a:t>
            </a:r>
            <a:r>
              <a:t>&gt; this one!</a:t>
            </a:r>
          </a:p>
          <a:p>
            <a:pPr>
              <a:defRPr sz="1600">
                <a:latin typeface="Menlo"/>
                <a:ea typeface="Menlo"/>
                <a:cs typeface="Menlo"/>
                <a:sym typeface="Menlo"/>
              </a:defRPr>
            </a:pPr>
            <a:r>
              <a:t>  &lt;/</a:t>
            </a:r>
            <a:r>
              <a:rPr b="1">
                <a:solidFill>
                  <a:srgbClr val="011480"/>
                </a:solidFill>
              </a:rPr>
              <a:t>p</a:t>
            </a:r>
            <a:r>
              <a:t>&gt;</a:t>
            </a:r>
          </a:p>
          <a:p>
            <a:pPr>
              <a:defRPr b="1" sz="1600">
                <a:solidFill>
                  <a:srgbClr val="011480"/>
                </a:solidFill>
                <a:latin typeface="Menlo"/>
                <a:ea typeface="Menlo"/>
                <a:cs typeface="Menlo"/>
                <a:sym typeface="Menlo"/>
              </a:defRPr>
            </a:pPr>
            <a:r>
              <a:rPr b="0">
                <a:solidFill>
                  <a:srgbClr val="000000"/>
                </a:solidFill>
              </a:rPr>
              <a:t>  &lt;</a:t>
            </a:r>
            <a:r>
              <a:t>blockquote</a:t>
            </a:r>
            <a:r>
              <a:rPr b="0">
                <a:solidFill>
                  <a:srgbClr val="000000"/>
                </a:solidFill>
              </a:rPr>
              <a:t>&gt;</a:t>
            </a:r>
            <a:endParaRPr b="0">
              <a:solidFill>
                <a:srgbClr val="000000"/>
              </a:solidFill>
            </a:endParaRPr>
          </a:p>
          <a:p>
            <a:pPr>
              <a:defRPr sz="1600">
                <a:latin typeface="Menlo"/>
                <a:ea typeface="Menlo"/>
                <a:cs typeface="Menlo"/>
                <a:sym typeface="Menlo"/>
              </a:defRPr>
            </a:pPr>
            <a:r>
              <a:t>    All of the best teas</a:t>
            </a:r>
          </a:p>
          <a:p>
            <a:pPr>
              <a:defRPr b="1" sz="1600">
                <a:solidFill>
                  <a:srgbClr val="011480"/>
                </a:solidFill>
                <a:latin typeface="Menlo"/>
                <a:ea typeface="Menlo"/>
                <a:cs typeface="Menlo"/>
                <a:sym typeface="Menlo"/>
              </a:defRPr>
            </a:pPr>
            <a:r>
              <a:rPr b="0">
                <a:solidFill>
                  <a:srgbClr val="000000"/>
                </a:solidFill>
              </a:rPr>
              <a:t>  &lt;/</a:t>
            </a:r>
            <a:r>
              <a:t>blockquote</a:t>
            </a:r>
            <a:r>
              <a:rPr b="0">
                <a:solidFill>
                  <a:srgbClr val="000000"/>
                </a:solidFill>
              </a:rPr>
              <a:t>&gt;</a:t>
            </a:r>
            <a:endParaRPr b="0">
              <a:solidFill>
                <a:srgbClr val="000000"/>
              </a:solidFill>
            </a:endParaRPr>
          </a:p>
          <a:p>
            <a:pPr>
              <a:defRPr b="1" sz="1600">
                <a:solidFill>
                  <a:srgbClr val="018001"/>
                </a:solidFill>
                <a:latin typeface="Menlo"/>
                <a:ea typeface="Menlo"/>
                <a:cs typeface="Menlo"/>
                <a:sym typeface="Menlo"/>
              </a:defRPr>
            </a:pPr>
            <a:r>
              <a:rPr b="0">
                <a:solidFill>
                  <a:srgbClr val="000000"/>
                </a:solidFill>
              </a:rPr>
              <a:t>  &lt;</a:t>
            </a:r>
            <a:r>
              <a:rPr>
                <a:solidFill>
                  <a:srgbClr val="011480"/>
                </a:solidFill>
              </a:rPr>
              <a:t>p </a:t>
            </a:r>
            <a:r>
              <a:rPr>
                <a:solidFill>
                  <a:srgbClr val="0432FF"/>
                </a:solidFill>
              </a:rPr>
              <a:t>class=</a:t>
            </a:r>
            <a:r>
              <a:t>"greentea"</a:t>
            </a:r>
            <a:r>
              <a:rPr b="0">
                <a:solidFill>
                  <a:srgbClr val="000000"/>
                </a:solidFill>
              </a:rPr>
              <a:t>&gt;</a:t>
            </a:r>
            <a:endParaRPr b="0">
              <a:solidFill>
                <a:srgbClr val="000000"/>
              </a:solidFill>
            </a:endParaRPr>
          </a:p>
          <a:p>
            <a:pPr>
              <a:defRPr sz="1600">
                <a:latin typeface="Menlo"/>
                <a:ea typeface="Menlo"/>
                <a:cs typeface="Menlo"/>
                <a:sym typeface="Menlo"/>
              </a:defRPr>
            </a:pPr>
            <a:r>
              <a:t>    My Green Tea</a:t>
            </a:r>
          </a:p>
          <a:p>
            <a:pPr>
              <a:defRPr sz="1600">
                <a:latin typeface="Menlo"/>
                <a:ea typeface="Menlo"/>
                <a:cs typeface="Menlo"/>
                <a:sym typeface="Menlo"/>
              </a:defRPr>
            </a:pPr>
            <a:r>
              <a:t>  &lt;/</a:t>
            </a:r>
            <a:r>
              <a:rPr b="1">
                <a:solidFill>
                  <a:srgbClr val="011480"/>
                </a:solidFill>
              </a:rPr>
              <a:t>p</a:t>
            </a:r>
            <a:r>
              <a:t>&gt;</a:t>
            </a:r>
          </a:p>
          <a:p>
            <a:pPr>
              <a:defRPr b="1" sz="1600">
                <a:solidFill>
                  <a:srgbClr val="018001"/>
                </a:solidFill>
                <a:latin typeface="Menlo"/>
                <a:ea typeface="Menlo"/>
                <a:cs typeface="Menlo"/>
                <a:sym typeface="Menlo"/>
              </a:defRPr>
            </a:pPr>
            <a:r>
              <a:rPr b="0">
                <a:solidFill>
                  <a:srgbClr val="000000"/>
                </a:solidFill>
              </a:rPr>
              <a:t>  &lt;</a:t>
            </a:r>
            <a:r>
              <a:rPr>
                <a:solidFill>
                  <a:srgbClr val="011480"/>
                </a:solidFill>
              </a:rPr>
              <a:t>p </a:t>
            </a:r>
            <a:r>
              <a:rPr>
                <a:solidFill>
                  <a:srgbClr val="0432FF"/>
                </a:solidFill>
              </a:rPr>
              <a:t>class=</a:t>
            </a:r>
            <a:r>
              <a:t>"greentea blueberry"</a:t>
            </a:r>
            <a:r>
              <a:rPr b="0">
                <a:solidFill>
                  <a:srgbClr val="000000"/>
                </a:solidFill>
              </a:rPr>
              <a:t>&gt;</a:t>
            </a:r>
            <a:endParaRPr b="0">
              <a:solidFill>
                <a:srgbClr val="000000"/>
              </a:solidFill>
            </a:endParaRPr>
          </a:p>
          <a:p>
            <a:pPr>
              <a:defRPr sz="1600">
                <a:latin typeface="Menlo"/>
                <a:ea typeface="Menlo"/>
                <a:cs typeface="Menlo"/>
                <a:sym typeface="Menlo"/>
              </a:defRPr>
            </a:pPr>
            <a:r>
              <a:t>    My Mixed Tea - what colour is it?</a:t>
            </a:r>
          </a:p>
          <a:p>
            <a:pPr>
              <a:defRPr sz="1600">
                <a:latin typeface="Menlo"/>
                <a:ea typeface="Menlo"/>
                <a:cs typeface="Menlo"/>
                <a:sym typeface="Menlo"/>
              </a:defRPr>
            </a:pPr>
            <a:r>
              <a:t>  &lt;/</a:t>
            </a:r>
            <a:r>
              <a:rPr b="1">
                <a:solidFill>
                  <a:srgbClr val="011480"/>
                </a:solidFill>
              </a:rPr>
              <a:t>p</a:t>
            </a:r>
            <a:r>
              <a:t>&gt;</a:t>
            </a:r>
          </a:p>
          <a:p>
            <a:pPr>
              <a:defRPr b="1" sz="1600">
                <a:solidFill>
                  <a:srgbClr val="011480"/>
                </a:solidFill>
                <a:latin typeface="Menlo"/>
                <a:ea typeface="Menlo"/>
                <a:cs typeface="Menlo"/>
                <a:sym typeface="Menlo"/>
              </a:defRPr>
            </a:pPr>
            <a:r>
              <a:rPr b="0">
                <a:solidFill>
                  <a:srgbClr val="000000"/>
                </a:solidFill>
              </a:rPr>
              <a:t>&lt;/</a:t>
            </a:r>
            <a:r>
              <a:t>body</a:t>
            </a:r>
            <a:r>
              <a:rPr b="0">
                <a:solidFill>
                  <a:srgbClr val="000000"/>
                </a:solidFill>
              </a:rPr>
              <a:t>&gt;</a:t>
            </a:r>
            <a:endParaRPr b="0">
              <a:solidFill>
                <a:srgbClr val="000000"/>
              </a:solidFill>
            </a:endParaRPr>
          </a:p>
        </p:txBody>
      </p:sp>
      <p:pic>
        <p:nvPicPr>
          <p:cNvPr id="243" name="Screen Shot 2018-01-31 at 08.05.00.png" descr="Screen Shot 2018-01-31 at 08.05.00.png"/>
          <p:cNvPicPr>
            <a:picLocks noChangeAspect="1"/>
          </p:cNvPicPr>
          <p:nvPr/>
        </p:nvPicPr>
        <p:blipFill>
          <a:blip r:embed="rId2">
            <a:extLst/>
          </a:blip>
          <a:stretch>
            <a:fillRect/>
          </a:stretch>
        </p:blipFill>
        <p:spPr>
          <a:xfrm>
            <a:off x="7010400" y="3956634"/>
            <a:ext cx="5738509" cy="3008732"/>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p {…"/>
          <p:cNvSpPr txBox="1"/>
          <p:nvPr/>
        </p:nvSpPr>
        <p:spPr>
          <a:xfrm>
            <a:off x="1327149" y="1758366"/>
            <a:ext cx="2596674" cy="57023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1900">
                <a:solidFill>
                  <a:srgbClr val="011480"/>
                </a:solidFill>
                <a:latin typeface="Menlo"/>
                <a:ea typeface="Menlo"/>
                <a:cs typeface="Menlo"/>
                <a:sym typeface="Menlo"/>
              </a:defRPr>
            </a:pPr>
            <a:r>
              <a:t>p </a:t>
            </a:r>
            <a:r>
              <a:rPr b="0">
                <a:solidFill>
                  <a:srgbClr val="000000"/>
                </a:solidFill>
              </a:rPr>
              <a:t>{</a:t>
            </a:r>
            <a:endParaRPr b="0">
              <a:solidFill>
                <a:srgbClr val="000000"/>
              </a:solidFill>
            </a:endParaRPr>
          </a:p>
          <a:p>
            <a:pPr>
              <a:defRPr b="1" sz="1900">
                <a:solidFill>
                  <a:srgbClr val="0432FF"/>
                </a:solidFill>
                <a:latin typeface="Menlo"/>
                <a:ea typeface="Menlo"/>
                <a:cs typeface="Menlo"/>
                <a:sym typeface="Menlo"/>
              </a:defRPr>
            </a:pPr>
            <a:r>
              <a:rPr b="0">
                <a:solidFill>
                  <a:srgbClr val="000000"/>
                </a:solidFill>
              </a:rPr>
              <a:t>  </a:t>
            </a:r>
            <a:r>
              <a:t>color</a:t>
            </a:r>
            <a:r>
              <a:rPr b="0">
                <a:solidFill>
                  <a:srgbClr val="000000"/>
                </a:solidFill>
              </a:rPr>
              <a:t>: </a:t>
            </a:r>
            <a:r>
              <a:rPr>
                <a:solidFill>
                  <a:srgbClr val="018001"/>
                </a:solidFill>
              </a:rPr>
              <a:t>black</a:t>
            </a:r>
            <a:r>
              <a:rPr b="0">
                <a:solidFill>
                  <a:srgbClr val="000000"/>
                </a:solidFill>
              </a:rPr>
              <a:t>;</a:t>
            </a:r>
            <a:endParaRPr b="0">
              <a:solidFill>
                <a:srgbClr val="000000"/>
              </a:solidFill>
            </a:endParaRPr>
          </a:p>
          <a:p>
            <a:pPr>
              <a:defRPr sz="1900">
                <a:latin typeface="Menlo"/>
                <a:ea typeface="Menlo"/>
                <a:cs typeface="Menlo"/>
                <a:sym typeface="Menlo"/>
              </a:defRPr>
            </a:pPr>
            <a:r>
              <a:t>}</a:t>
            </a:r>
          </a:p>
          <a:p>
            <a:pPr>
              <a:defRPr sz="1900">
                <a:latin typeface="Menlo"/>
                <a:ea typeface="Menlo"/>
                <a:cs typeface="Menlo"/>
                <a:sym typeface="Menlo"/>
              </a:defRPr>
            </a:pPr>
          </a:p>
          <a:p>
            <a:pPr>
              <a:defRPr b="1" sz="1900">
                <a:solidFill>
                  <a:srgbClr val="011480"/>
                </a:solidFill>
                <a:latin typeface="Menlo"/>
                <a:ea typeface="Menlo"/>
                <a:cs typeface="Menlo"/>
                <a:sym typeface="Menlo"/>
              </a:defRPr>
            </a:pPr>
            <a:r>
              <a:rPr b="0">
                <a:solidFill>
                  <a:srgbClr val="000000"/>
                </a:solidFill>
              </a:rPr>
              <a:t>.</a:t>
            </a:r>
            <a:r>
              <a:t>greentea </a:t>
            </a:r>
            <a:r>
              <a:rPr b="0">
                <a:solidFill>
                  <a:srgbClr val="000000"/>
                </a:solidFill>
              </a:rPr>
              <a:t>{</a:t>
            </a:r>
            <a:endParaRPr b="0">
              <a:solidFill>
                <a:srgbClr val="000000"/>
              </a:solidFill>
            </a:endParaRPr>
          </a:p>
          <a:p>
            <a:pPr>
              <a:defRPr b="1" sz="1900">
                <a:solidFill>
                  <a:srgbClr val="0432FF"/>
                </a:solidFill>
                <a:latin typeface="Menlo"/>
                <a:ea typeface="Menlo"/>
                <a:cs typeface="Menlo"/>
                <a:sym typeface="Menlo"/>
              </a:defRPr>
            </a:pPr>
            <a:r>
              <a:rPr b="0">
                <a:solidFill>
                  <a:srgbClr val="000000"/>
                </a:solidFill>
              </a:rPr>
              <a:t>  </a:t>
            </a:r>
            <a:r>
              <a:t>color</a:t>
            </a:r>
            <a:r>
              <a:rPr b="0">
                <a:solidFill>
                  <a:srgbClr val="000000"/>
                </a:solidFill>
              </a:rPr>
              <a:t>: </a:t>
            </a:r>
            <a:r>
              <a:rPr>
                <a:solidFill>
                  <a:srgbClr val="018001"/>
                </a:solidFill>
              </a:rPr>
              <a:t>green</a:t>
            </a:r>
            <a:r>
              <a:rPr b="0">
                <a:solidFill>
                  <a:srgbClr val="000000"/>
                </a:solidFill>
              </a:rPr>
              <a:t>;</a:t>
            </a:r>
            <a:endParaRPr b="0">
              <a:solidFill>
                <a:srgbClr val="000000"/>
              </a:solidFill>
            </a:endParaRPr>
          </a:p>
          <a:p>
            <a:pPr>
              <a:defRPr sz="1900">
                <a:latin typeface="Menlo"/>
                <a:ea typeface="Menlo"/>
                <a:cs typeface="Menlo"/>
                <a:sym typeface="Menlo"/>
              </a:defRPr>
            </a:pPr>
            <a:r>
              <a:t>}</a:t>
            </a:r>
          </a:p>
          <a:p>
            <a:pPr>
              <a:defRPr sz="1900">
                <a:latin typeface="Menlo"/>
                <a:ea typeface="Menlo"/>
                <a:cs typeface="Menlo"/>
                <a:sym typeface="Menlo"/>
              </a:defRPr>
            </a:pPr>
          </a:p>
          <a:p>
            <a:pPr>
              <a:defRPr b="1" sz="1900">
                <a:solidFill>
                  <a:srgbClr val="011480"/>
                </a:solidFill>
                <a:latin typeface="Menlo"/>
                <a:ea typeface="Menlo"/>
                <a:cs typeface="Menlo"/>
                <a:sym typeface="Menlo"/>
              </a:defRPr>
            </a:pPr>
            <a:r>
              <a:t>p</a:t>
            </a:r>
            <a:r>
              <a:rPr b="0">
                <a:solidFill>
                  <a:srgbClr val="000000"/>
                </a:solidFill>
              </a:rPr>
              <a:t>.</a:t>
            </a:r>
            <a:r>
              <a:t>greentea </a:t>
            </a:r>
            <a:r>
              <a:rPr b="0">
                <a:solidFill>
                  <a:srgbClr val="000000"/>
                </a:solidFill>
              </a:rPr>
              <a:t>{</a:t>
            </a:r>
            <a:endParaRPr b="0">
              <a:solidFill>
                <a:srgbClr val="000000"/>
              </a:solidFill>
            </a:endParaRPr>
          </a:p>
          <a:p>
            <a:pPr>
              <a:defRPr b="1" sz="1900">
                <a:solidFill>
                  <a:srgbClr val="0432FF"/>
                </a:solidFill>
                <a:latin typeface="Menlo"/>
                <a:ea typeface="Menlo"/>
                <a:cs typeface="Menlo"/>
                <a:sym typeface="Menlo"/>
              </a:defRPr>
            </a:pPr>
            <a:r>
              <a:rPr b="0">
                <a:solidFill>
                  <a:srgbClr val="000000"/>
                </a:solidFill>
              </a:rPr>
              <a:t>  </a:t>
            </a:r>
            <a:r>
              <a:t>color</a:t>
            </a:r>
            <a:r>
              <a:rPr b="0">
                <a:solidFill>
                  <a:srgbClr val="000000"/>
                </a:solidFill>
              </a:rPr>
              <a:t>: </a:t>
            </a:r>
            <a:r>
              <a:rPr>
                <a:solidFill>
                  <a:srgbClr val="018001"/>
                </a:solidFill>
              </a:rPr>
              <a:t>green</a:t>
            </a:r>
            <a:r>
              <a:rPr b="0">
                <a:solidFill>
                  <a:srgbClr val="000000"/>
                </a:solidFill>
              </a:rPr>
              <a:t>;</a:t>
            </a:r>
            <a:endParaRPr b="0">
              <a:solidFill>
                <a:srgbClr val="000000"/>
              </a:solidFill>
            </a:endParaRPr>
          </a:p>
          <a:p>
            <a:pPr>
              <a:defRPr sz="1900">
                <a:latin typeface="Menlo"/>
                <a:ea typeface="Menlo"/>
                <a:cs typeface="Menlo"/>
                <a:sym typeface="Menlo"/>
              </a:defRPr>
            </a:pPr>
            <a:r>
              <a:t>}</a:t>
            </a:r>
          </a:p>
          <a:p>
            <a:pPr>
              <a:defRPr sz="1900">
                <a:latin typeface="Menlo"/>
                <a:ea typeface="Menlo"/>
                <a:cs typeface="Menlo"/>
                <a:sym typeface="Menlo"/>
              </a:defRPr>
            </a:pPr>
          </a:p>
          <a:p>
            <a:pPr>
              <a:defRPr b="1" sz="1900">
                <a:solidFill>
                  <a:srgbClr val="011480"/>
                </a:solidFill>
                <a:latin typeface="Menlo"/>
                <a:ea typeface="Menlo"/>
                <a:cs typeface="Menlo"/>
                <a:sym typeface="Menlo"/>
              </a:defRPr>
            </a:pPr>
            <a:r>
              <a:t>p</a:t>
            </a:r>
            <a:r>
              <a:rPr b="0">
                <a:solidFill>
                  <a:srgbClr val="000000"/>
                </a:solidFill>
              </a:rPr>
              <a:t>.</a:t>
            </a:r>
            <a:r>
              <a:t>raspberry </a:t>
            </a:r>
            <a:r>
              <a:rPr b="0">
                <a:solidFill>
                  <a:srgbClr val="000000"/>
                </a:solidFill>
              </a:rPr>
              <a:t>{</a:t>
            </a:r>
            <a:endParaRPr b="0">
              <a:solidFill>
                <a:srgbClr val="000000"/>
              </a:solidFill>
            </a:endParaRPr>
          </a:p>
          <a:p>
            <a:pPr>
              <a:defRPr b="1" sz="1900">
                <a:solidFill>
                  <a:srgbClr val="0432FF"/>
                </a:solidFill>
                <a:latin typeface="Menlo"/>
                <a:ea typeface="Menlo"/>
                <a:cs typeface="Menlo"/>
                <a:sym typeface="Menlo"/>
              </a:defRPr>
            </a:pPr>
            <a:r>
              <a:rPr b="0">
                <a:solidFill>
                  <a:srgbClr val="000000"/>
                </a:solidFill>
              </a:rPr>
              <a:t>  </a:t>
            </a:r>
            <a:r>
              <a:t>color</a:t>
            </a:r>
            <a:r>
              <a:rPr b="0">
                <a:solidFill>
                  <a:srgbClr val="000000"/>
                </a:solidFill>
              </a:rPr>
              <a:t>: </a:t>
            </a:r>
            <a:r>
              <a:rPr>
                <a:solidFill>
                  <a:srgbClr val="018001"/>
                </a:solidFill>
              </a:rPr>
              <a:t>blue</a:t>
            </a:r>
            <a:r>
              <a:rPr b="0">
                <a:solidFill>
                  <a:srgbClr val="000000"/>
                </a:solidFill>
              </a:rPr>
              <a:t>;</a:t>
            </a:r>
            <a:endParaRPr b="0">
              <a:solidFill>
                <a:srgbClr val="000000"/>
              </a:solidFill>
            </a:endParaRPr>
          </a:p>
          <a:p>
            <a:pPr>
              <a:defRPr sz="1900">
                <a:latin typeface="Menlo"/>
                <a:ea typeface="Menlo"/>
                <a:cs typeface="Menlo"/>
                <a:sym typeface="Menlo"/>
              </a:defRPr>
            </a:pPr>
            <a:r>
              <a:t>}</a:t>
            </a:r>
          </a:p>
          <a:p>
            <a:pPr>
              <a:defRPr sz="1900">
                <a:latin typeface="Menlo"/>
                <a:ea typeface="Menlo"/>
                <a:cs typeface="Menlo"/>
                <a:sym typeface="Menlo"/>
              </a:defRPr>
            </a:pPr>
          </a:p>
          <a:p>
            <a:pPr>
              <a:defRPr b="1" sz="1900">
                <a:solidFill>
                  <a:srgbClr val="011480"/>
                </a:solidFill>
                <a:latin typeface="Menlo"/>
                <a:ea typeface="Menlo"/>
                <a:cs typeface="Menlo"/>
                <a:sym typeface="Menlo"/>
              </a:defRPr>
            </a:pPr>
            <a:r>
              <a:t>p</a:t>
            </a:r>
            <a:r>
              <a:rPr b="0">
                <a:solidFill>
                  <a:srgbClr val="000000"/>
                </a:solidFill>
              </a:rPr>
              <a:t>.</a:t>
            </a:r>
            <a:r>
              <a:t>blueberry </a:t>
            </a:r>
            <a:r>
              <a:rPr b="0">
                <a:solidFill>
                  <a:srgbClr val="000000"/>
                </a:solidFill>
              </a:rPr>
              <a:t>{</a:t>
            </a:r>
            <a:endParaRPr b="0">
              <a:solidFill>
                <a:srgbClr val="000000"/>
              </a:solidFill>
            </a:endParaRPr>
          </a:p>
          <a:p>
            <a:pPr>
              <a:defRPr b="1" sz="1900">
                <a:solidFill>
                  <a:srgbClr val="018001"/>
                </a:solidFill>
                <a:latin typeface="Menlo"/>
                <a:ea typeface="Menlo"/>
                <a:cs typeface="Menlo"/>
                <a:sym typeface="Menlo"/>
              </a:defRPr>
            </a:pPr>
            <a:r>
              <a:rPr b="0">
                <a:solidFill>
                  <a:srgbClr val="000000"/>
                </a:solidFill>
              </a:rPr>
              <a:t>  </a:t>
            </a:r>
            <a:r>
              <a:rPr>
                <a:solidFill>
                  <a:srgbClr val="0432FF"/>
                </a:solidFill>
              </a:rPr>
              <a:t>color</a:t>
            </a:r>
            <a:r>
              <a:rPr b="0">
                <a:solidFill>
                  <a:srgbClr val="000000"/>
                </a:solidFill>
              </a:rPr>
              <a:t>: </a:t>
            </a:r>
            <a:r>
              <a:t>purple</a:t>
            </a:r>
            <a:r>
              <a:rPr b="0">
                <a:solidFill>
                  <a:srgbClr val="000000"/>
                </a:solidFill>
              </a:rPr>
              <a:t>;</a:t>
            </a:r>
            <a:endParaRPr b="0">
              <a:solidFill>
                <a:srgbClr val="000000"/>
              </a:solidFill>
            </a:endParaRPr>
          </a:p>
          <a:p>
            <a:pPr>
              <a:defRPr sz="1900">
                <a:latin typeface="Menlo"/>
                <a:ea typeface="Menlo"/>
                <a:cs typeface="Menlo"/>
                <a:sym typeface="Menlo"/>
              </a:defRPr>
            </a:pPr>
            <a:r>
              <a:t>}</a:t>
            </a:r>
          </a:p>
        </p:txBody>
      </p:sp>
      <p:pic>
        <p:nvPicPr>
          <p:cNvPr id="246" name="Screen Shot 2018-01-31 at 08.07.02.png" descr="Screen Shot 2018-01-31 at 08.07.02.png"/>
          <p:cNvPicPr>
            <a:picLocks noChangeAspect="1"/>
          </p:cNvPicPr>
          <p:nvPr/>
        </p:nvPicPr>
        <p:blipFill>
          <a:blip r:embed="rId2">
            <a:extLst/>
          </a:blip>
          <a:stretch>
            <a:fillRect/>
          </a:stretch>
        </p:blipFill>
        <p:spPr>
          <a:xfrm>
            <a:off x="4467225" y="2489200"/>
            <a:ext cx="7277100" cy="3835400"/>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p {…"/>
          <p:cNvSpPr txBox="1"/>
          <p:nvPr/>
        </p:nvSpPr>
        <p:spPr>
          <a:xfrm>
            <a:off x="1327149" y="1758366"/>
            <a:ext cx="2596674" cy="57023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1900">
                <a:solidFill>
                  <a:srgbClr val="011480"/>
                </a:solidFill>
                <a:latin typeface="Menlo"/>
                <a:ea typeface="Menlo"/>
                <a:cs typeface="Menlo"/>
                <a:sym typeface="Menlo"/>
              </a:defRPr>
            </a:pPr>
            <a:r>
              <a:t>p </a:t>
            </a:r>
            <a:r>
              <a:rPr b="0">
                <a:solidFill>
                  <a:srgbClr val="000000"/>
                </a:solidFill>
              </a:rPr>
              <a:t>{</a:t>
            </a:r>
            <a:endParaRPr b="0">
              <a:solidFill>
                <a:srgbClr val="000000"/>
              </a:solidFill>
            </a:endParaRPr>
          </a:p>
          <a:p>
            <a:pPr>
              <a:defRPr b="1" sz="1900">
                <a:solidFill>
                  <a:srgbClr val="0432FF"/>
                </a:solidFill>
                <a:latin typeface="Menlo"/>
                <a:ea typeface="Menlo"/>
                <a:cs typeface="Menlo"/>
                <a:sym typeface="Menlo"/>
              </a:defRPr>
            </a:pPr>
            <a:r>
              <a:rPr b="0">
                <a:solidFill>
                  <a:srgbClr val="000000"/>
                </a:solidFill>
              </a:rPr>
              <a:t>  </a:t>
            </a:r>
            <a:r>
              <a:t>color</a:t>
            </a:r>
            <a:r>
              <a:rPr b="0">
                <a:solidFill>
                  <a:srgbClr val="000000"/>
                </a:solidFill>
              </a:rPr>
              <a:t>: </a:t>
            </a:r>
            <a:r>
              <a:rPr>
                <a:solidFill>
                  <a:srgbClr val="018001"/>
                </a:solidFill>
              </a:rPr>
              <a:t>black</a:t>
            </a:r>
            <a:r>
              <a:rPr b="0">
                <a:solidFill>
                  <a:srgbClr val="000000"/>
                </a:solidFill>
              </a:rPr>
              <a:t>;</a:t>
            </a:r>
            <a:endParaRPr b="0">
              <a:solidFill>
                <a:srgbClr val="000000"/>
              </a:solidFill>
            </a:endParaRPr>
          </a:p>
          <a:p>
            <a:pPr>
              <a:defRPr sz="1900">
                <a:latin typeface="Menlo"/>
                <a:ea typeface="Menlo"/>
                <a:cs typeface="Menlo"/>
                <a:sym typeface="Menlo"/>
              </a:defRPr>
            </a:pPr>
            <a:r>
              <a:t>}</a:t>
            </a:r>
          </a:p>
          <a:p>
            <a:pPr>
              <a:defRPr sz="1900">
                <a:latin typeface="Menlo"/>
                <a:ea typeface="Menlo"/>
                <a:cs typeface="Menlo"/>
                <a:sym typeface="Menlo"/>
              </a:defRPr>
            </a:pPr>
          </a:p>
          <a:p>
            <a:pPr>
              <a:defRPr b="1" sz="1900">
                <a:solidFill>
                  <a:srgbClr val="011480"/>
                </a:solidFill>
                <a:latin typeface="Menlo"/>
                <a:ea typeface="Menlo"/>
                <a:cs typeface="Menlo"/>
                <a:sym typeface="Menlo"/>
              </a:defRPr>
            </a:pPr>
            <a:r>
              <a:rPr b="0">
                <a:solidFill>
                  <a:srgbClr val="000000"/>
                </a:solidFill>
              </a:rPr>
              <a:t>.</a:t>
            </a:r>
            <a:r>
              <a:t>greentea </a:t>
            </a:r>
            <a:r>
              <a:rPr b="0">
                <a:solidFill>
                  <a:srgbClr val="000000"/>
                </a:solidFill>
              </a:rPr>
              <a:t>{</a:t>
            </a:r>
            <a:endParaRPr b="0">
              <a:solidFill>
                <a:srgbClr val="000000"/>
              </a:solidFill>
            </a:endParaRPr>
          </a:p>
          <a:p>
            <a:pPr>
              <a:defRPr b="1" sz="1900">
                <a:solidFill>
                  <a:srgbClr val="0432FF"/>
                </a:solidFill>
                <a:latin typeface="Menlo"/>
                <a:ea typeface="Menlo"/>
                <a:cs typeface="Menlo"/>
                <a:sym typeface="Menlo"/>
              </a:defRPr>
            </a:pPr>
            <a:r>
              <a:rPr b="0">
                <a:solidFill>
                  <a:srgbClr val="000000"/>
                </a:solidFill>
              </a:rPr>
              <a:t>  </a:t>
            </a:r>
            <a:r>
              <a:t>color</a:t>
            </a:r>
            <a:r>
              <a:rPr b="0">
                <a:solidFill>
                  <a:srgbClr val="000000"/>
                </a:solidFill>
              </a:rPr>
              <a:t>: </a:t>
            </a:r>
            <a:r>
              <a:rPr>
                <a:solidFill>
                  <a:srgbClr val="018001"/>
                </a:solidFill>
              </a:rPr>
              <a:t>green</a:t>
            </a:r>
            <a:r>
              <a:rPr b="0">
                <a:solidFill>
                  <a:srgbClr val="000000"/>
                </a:solidFill>
              </a:rPr>
              <a:t>;</a:t>
            </a:r>
            <a:endParaRPr b="0">
              <a:solidFill>
                <a:srgbClr val="000000"/>
              </a:solidFill>
            </a:endParaRPr>
          </a:p>
          <a:p>
            <a:pPr>
              <a:defRPr sz="1900">
                <a:latin typeface="Menlo"/>
                <a:ea typeface="Menlo"/>
                <a:cs typeface="Menlo"/>
                <a:sym typeface="Menlo"/>
              </a:defRPr>
            </a:pPr>
            <a:r>
              <a:t>}</a:t>
            </a:r>
          </a:p>
          <a:p>
            <a:pPr>
              <a:defRPr sz="1900">
                <a:latin typeface="Menlo"/>
                <a:ea typeface="Menlo"/>
                <a:cs typeface="Menlo"/>
                <a:sym typeface="Menlo"/>
              </a:defRPr>
            </a:pPr>
          </a:p>
          <a:p>
            <a:pPr>
              <a:defRPr b="1" sz="1900">
                <a:solidFill>
                  <a:srgbClr val="011480"/>
                </a:solidFill>
                <a:latin typeface="Menlo"/>
                <a:ea typeface="Menlo"/>
                <a:cs typeface="Menlo"/>
                <a:sym typeface="Menlo"/>
              </a:defRPr>
            </a:pPr>
            <a:r>
              <a:t>p</a:t>
            </a:r>
            <a:r>
              <a:rPr b="0">
                <a:solidFill>
                  <a:srgbClr val="000000"/>
                </a:solidFill>
              </a:rPr>
              <a:t>.</a:t>
            </a:r>
            <a:r>
              <a:t>greentea </a:t>
            </a:r>
            <a:r>
              <a:rPr b="0">
                <a:solidFill>
                  <a:srgbClr val="000000"/>
                </a:solidFill>
              </a:rPr>
              <a:t>{</a:t>
            </a:r>
            <a:endParaRPr b="0">
              <a:solidFill>
                <a:srgbClr val="000000"/>
              </a:solidFill>
            </a:endParaRPr>
          </a:p>
          <a:p>
            <a:pPr>
              <a:defRPr b="1" sz="1900">
                <a:solidFill>
                  <a:srgbClr val="0432FF"/>
                </a:solidFill>
                <a:latin typeface="Menlo"/>
                <a:ea typeface="Menlo"/>
                <a:cs typeface="Menlo"/>
                <a:sym typeface="Menlo"/>
              </a:defRPr>
            </a:pPr>
            <a:r>
              <a:rPr b="0">
                <a:solidFill>
                  <a:srgbClr val="000000"/>
                </a:solidFill>
              </a:rPr>
              <a:t>  </a:t>
            </a:r>
            <a:r>
              <a:t>color</a:t>
            </a:r>
            <a:r>
              <a:rPr b="0">
                <a:solidFill>
                  <a:srgbClr val="000000"/>
                </a:solidFill>
              </a:rPr>
              <a:t>: </a:t>
            </a:r>
            <a:r>
              <a:rPr>
                <a:solidFill>
                  <a:srgbClr val="018001"/>
                </a:solidFill>
              </a:rPr>
              <a:t>green</a:t>
            </a:r>
            <a:r>
              <a:rPr b="0">
                <a:solidFill>
                  <a:srgbClr val="000000"/>
                </a:solidFill>
              </a:rPr>
              <a:t>;</a:t>
            </a:r>
            <a:endParaRPr b="0">
              <a:solidFill>
                <a:srgbClr val="000000"/>
              </a:solidFill>
            </a:endParaRPr>
          </a:p>
          <a:p>
            <a:pPr>
              <a:defRPr sz="1900">
                <a:latin typeface="Menlo"/>
                <a:ea typeface="Menlo"/>
                <a:cs typeface="Menlo"/>
                <a:sym typeface="Menlo"/>
              </a:defRPr>
            </a:pPr>
            <a:r>
              <a:t>}</a:t>
            </a:r>
          </a:p>
          <a:p>
            <a:pPr>
              <a:defRPr sz="1900">
                <a:latin typeface="Menlo"/>
                <a:ea typeface="Menlo"/>
                <a:cs typeface="Menlo"/>
                <a:sym typeface="Menlo"/>
              </a:defRPr>
            </a:pPr>
          </a:p>
          <a:p>
            <a:pPr>
              <a:defRPr b="1" sz="1900">
                <a:solidFill>
                  <a:srgbClr val="011480"/>
                </a:solidFill>
                <a:latin typeface="Menlo"/>
                <a:ea typeface="Menlo"/>
                <a:cs typeface="Menlo"/>
                <a:sym typeface="Menlo"/>
              </a:defRPr>
            </a:pPr>
            <a:r>
              <a:t>p</a:t>
            </a:r>
            <a:r>
              <a:rPr b="0">
                <a:solidFill>
                  <a:srgbClr val="000000"/>
                </a:solidFill>
              </a:rPr>
              <a:t>.</a:t>
            </a:r>
            <a:r>
              <a:t>raspberry </a:t>
            </a:r>
            <a:r>
              <a:rPr b="0">
                <a:solidFill>
                  <a:srgbClr val="000000"/>
                </a:solidFill>
              </a:rPr>
              <a:t>{</a:t>
            </a:r>
            <a:endParaRPr b="0">
              <a:solidFill>
                <a:srgbClr val="000000"/>
              </a:solidFill>
            </a:endParaRPr>
          </a:p>
          <a:p>
            <a:pPr>
              <a:defRPr b="1" sz="1900">
                <a:solidFill>
                  <a:srgbClr val="0432FF"/>
                </a:solidFill>
                <a:latin typeface="Menlo"/>
                <a:ea typeface="Menlo"/>
                <a:cs typeface="Menlo"/>
                <a:sym typeface="Menlo"/>
              </a:defRPr>
            </a:pPr>
            <a:r>
              <a:rPr b="0">
                <a:solidFill>
                  <a:srgbClr val="000000"/>
                </a:solidFill>
              </a:rPr>
              <a:t>  </a:t>
            </a:r>
            <a:r>
              <a:t>color</a:t>
            </a:r>
            <a:r>
              <a:rPr b="0">
                <a:solidFill>
                  <a:srgbClr val="000000"/>
                </a:solidFill>
              </a:rPr>
              <a:t>: </a:t>
            </a:r>
            <a:r>
              <a:rPr>
                <a:solidFill>
                  <a:srgbClr val="018001"/>
                </a:solidFill>
              </a:rPr>
              <a:t>blue</a:t>
            </a:r>
            <a:r>
              <a:rPr b="0">
                <a:solidFill>
                  <a:srgbClr val="000000"/>
                </a:solidFill>
              </a:rPr>
              <a:t>;</a:t>
            </a:r>
            <a:endParaRPr b="0">
              <a:solidFill>
                <a:srgbClr val="000000"/>
              </a:solidFill>
            </a:endParaRPr>
          </a:p>
          <a:p>
            <a:pPr>
              <a:defRPr sz="1900">
                <a:latin typeface="Menlo"/>
                <a:ea typeface="Menlo"/>
                <a:cs typeface="Menlo"/>
                <a:sym typeface="Menlo"/>
              </a:defRPr>
            </a:pPr>
            <a:r>
              <a:t>}</a:t>
            </a:r>
          </a:p>
          <a:p>
            <a:pPr>
              <a:defRPr sz="1900">
                <a:latin typeface="Menlo"/>
                <a:ea typeface="Menlo"/>
                <a:cs typeface="Menlo"/>
                <a:sym typeface="Menlo"/>
              </a:defRPr>
            </a:pPr>
          </a:p>
          <a:p>
            <a:pPr>
              <a:defRPr b="1" sz="1900">
                <a:solidFill>
                  <a:srgbClr val="011480"/>
                </a:solidFill>
                <a:latin typeface="Menlo"/>
                <a:ea typeface="Menlo"/>
                <a:cs typeface="Menlo"/>
                <a:sym typeface="Menlo"/>
              </a:defRPr>
            </a:pPr>
            <a:r>
              <a:t>p</a:t>
            </a:r>
            <a:r>
              <a:rPr b="0">
                <a:solidFill>
                  <a:srgbClr val="000000"/>
                </a:solidFill>
              </a:rPr>
              <a:t>.</a:t>
            </a:r>
            <a:r>
              <a:t>blueberry </a:t>
            </a:r>
            <a:r>
              <a:rPr b="0">
                <a:solidFill>
                  <a:srgbClr val="000000"/>
                </a:solidFill>
              </a:rPr>
              <a:t>{</a:t>
            </a:r>
            <a:endParaRPr b="0">
              <a:solidFill>
                <a:srgbClr val="000000"/>
              </a:solidFill>
            </a:endParaRPr>
          </a:p>
          <a:p>
            <a:pPr>
              <a:defRPr b="1" sz="1900">
                <a:solidFill>
                  <a:srgbClr val="018001"/>
                </a:solidFill>
                <a:latin typeface="Menlo"/>
                <a:ea typeface="Menlo"/>
                <a:cs typeface="Menlo"/>
                <a:sym typeface="Menlo"/>
              </a:defRPr>
            </a:pPr>
            <a:r>
              <a:rPr b="0">
                <a:solidFill>
                  <a:srgbClr val="000000"/>
                </a:solidFill>
              </a:rPr>
              <a:t>  </a:t>
            </a:r>
            <a:r>
              <a:rPr>
                <a:solidFill>
                  <a:srgbClr val="0432FF"/>
                </a:solidFill>
              </a:rPr>
              <a:t>color</a:t>
            </a:r>
            <a:r>
              <a:rPr b="0">
                <a:solidFill>
                  <a:srgbClr val="000000"/>
                </a:solidFill>
              </a:rPr>
              <a:t>: </a:t>
            </a:r>
            <a:r>
              <a:t>purple</a:t>
            </a:r>
            <a:r>
              <a:rPr b="0">
                <a:solidFill>
                  <a:srgbClr val="000000"/>
                </a:solidFill>
              </a:rPr>
              <a:t>;</a:t>
            </a:r>
            <a:endParaRPr b="0">
              <a:solidFill>
                <a:srgbClr val="000000"/>
              </a:solidFill>
            </a:endParaRPr>
          </a:p>
          <a:p>
            <a:pPr>
              <a:defRPr sz="1900">
                <a:latin typeface="Menlo"/>
                <a:ea typeface="Menlo"/>
                <a:cs typeface="Menlo"/>
                <a:sym typeface="Menlo"/>
              </a:defRPr>
            </a:pPr>
            <a:r>
              <a:t>}</a:t>
            </a:r>
          </a:p>
        </p:txBody>
      </p:sp>
      <p:sp>
        <p:nvSpPr>
          <p:cNvPr id="249" name="&lt;body&gt;…"/>
          <p:cNvSpPr txBox="1"/>
          <p:nvPr/>
        </p:nvSpPr>
        <p:spPr>
          <a:xfrm>
            <a:off x="4223940" y="2012949"/>
            <a:ext cx="8476482" cy="49911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100">
                <a:solidFill>
                  <a:srgbClr val="011480"/>
                </a:solidFill>
                <a:latin typeface="Menlo"/>
                <a:ea typeface="Menlo"/>
                <a:cs typeface="Menlo"/>
                <a:sym typeface="Menlo"/>
              </a:defRPr>
            </a:pPr>
            <a:r>
              <a:rPr b="0">
                <a:solidFill>
                  <a:srgbClr val="000000"/>
                </a:solidFill>
              </a:rPr>
              <a:t>&lt;</a:t>
            </a:r>
            <a:r>
              <a:t>body</a:t>
            </a:r>
            <a:r>
              <a:rPr b="0">
                <a:solidFill>
                  <a:srgbClr val="000000"/>
                </a:solidFill>
              </a:rPr>
              <a:t>&gt;</a:t>
            </a:r>
            <a:endParaRPr b="0">
              <a:solidFill>
                <a:srgbClr val="000000"/>
              </a:solidFill>
            </a:endParaRPr>
          </a:p>
          <a:p>
            <a:pPr>
              <a:defRPr sz="2100">
                <a:latin typeface="Menlo"/>
                <a:ea typeface="Menlo"/>
                <a:cs typeface="Menlo"/>
                <a:sym typeface="Menlo"/>
              </a:defRPr>
            </a:pPr>
            <a:r>
              <a:t>  &lt;</a:t>
            </a:r>
            <a:r>
              <a:rPr b="1">
                <a:solidFill>
                  <a:srgbClr val="011480"/>
                </a:solidFill>
              </a:rPr>
              <a:t>p</a:t>
            </a:r>
            <a:r>
              <a:t>&gt;</a:t>
            </a:r>
          </a:p>
          <a:p>
            <a:pPr>
              <a:defRPr sz="2100">
                <a:latin typeface="Menlo"/>
                <a:ea typeface="Menlo"/>
                <a:cs typeface="Menlo"/>
                <a:sym typeface="Menlo"/>
              </a:defRPr>
            </a:pPr>
            <a:r>
              <a:t>    My Normal Tea &lt;</a:t>
            </a:r>
            <a:r>
              <a:rPr b="1">
                <a:solidFill>
                  <a:srgbClr val="011480"/>
                </a:solidFill>
              </a:rPr>
              <a:t>br</a:t>
            </a:r>
            <a:r>
              <a:t>&gt;</a:t>
            </a:r>
          </a:p>
          <a:p>
            <a:pPr>
              <a:defRPr sz="2100">
                <a:latin typeface="Menlo"/>
                <a:ea typeface="Menlo"/>
                <a:cs typeface="Menlo"/>
                <a:sym typeface="Menlo"/>
              </a:defRPr>
            </a:pPr>
            <a:r>
              <a:t>    Customers say they &lt;</a:t>
            </a:r>
            <a:r>
              <a:rPr b="1">
                <a:solidFill>
                  <a:srgbClr val="011480"/>
                </a:solidFill>
              </a:rPr>
              <a:t>q</a:t>
            </a:r>
            <a:r>
              <a:t>&gt;really like&lt;/</a:t>
            </a:r>
            <a:r>
              <a:rPr b="1">
                <a:solidFill>
                  <a:srgbClr val="011480"/>
                </a:solidFill>
              </a:rPr>
              <a:t>q</a:t>
            </a:r>
            <a:r>
              <a:t>&gt; this one!</a:t>
            </a:r>
          </a:p>
          <a:p>
            <a:pPr>
              <a:defRPr sz="2100">
                <a:latin typeface="Menlo"/>
                <a:ea typeface="Menlo"/>
                <a:cs typeface="Menlo"/>
                <a:sym typeface="Menlo"/>
              </a:defRPr>
            </a:pPr>
            <a:r>
              <a:t>  &lt;/</a:t>
            </a:r>
            <a:r>
              <a:rPr b="1">
                <a:solidFill>
                  <a:srgbClr val="011480"/>
                </a:solidFill>
              </a:rPr>
              <a:t>p</a:t>
            </a:r>
            <a:r>
              <a:t>&gt;</a:t>
            </a:r>
          </a:p>
          <a:p>
            <a:pPr>
              <a:defRPr b="1" sz="2100">
                <a:solidFill>
                  <a:srgbClr val="011480"/>
                </a:solidFill>
                <a:latin typeface="Menlo"/>
                <a:ea typeface="Menlo"/>
                <a:cs typeface="Menlo"/>
                <a:sym typeface="Menlo"/>
              </a:defRPr>
            </a:pPr>
            <a:r>
              <a:rPr b="0">
                <a:solidFill>
                  <a:srgbClr val="000000"/>
                </a:solidFill>
              </a:rPr>
              <a:t>  &lt;</a:t>
            </a:r>
            <a:r>
              <a:t>blockquote</a:t>
            </a:r>
            <a:r>
              <a:rPr b="0">
                <a:solidFill>
                  <a:srgbClr val="000000"/>
                </a:solidFill>
              </a:rPr>
              <a:t>&gt;</a:t>
            </a:r>
            <a:endParaRPr b="0">
              <a:solidFill>
                <a:srgbClr val="000000"/>
              </a:solidFill>
            </a:endParaRPr>
          </a:p>
          <a:p>
            <a:pPr>
              <a:defRPr sz="2100">
                <a:latin typeface="Menlo"/>
                <a:ea typeface="Menlo"/>
                <a:cs typeface="Menlo"/>
                <a:sym typeface="Menlo"/>
              </a:defRPr>
            </a:pPr>
            <a:r>
              <a:t>    All of the best teas</a:t>
            </a:r>
          </a:p>
          <a:p>
            <a:pPr>
              <a:defRPr b="1" sz="2100">
                <a:solidFill>
                  <a:srgbClr val="011480"/>
                </a:solidFill>
                <a:latin typeface="Menlo"/>
                <a:ea typeface="Menlo"/>
                <a:cs typeface="Menlo"/>
                <a:sym typeface="Menlo"/>
              </a:defRPr>
            </a:pPr>
            <a:r>
              <a:rPr b="0">
                <a:solidFill>
                  <a:srgbClr val="000000"/>
                </a:solidFill>
              </a:rPr>
              <a:t>  &lt;/</a:t>
            </a:r>
            <a:r>
              <a:t>blockquote</a:t>
            </a:r>
            <a:r>
              <a:rPr b="0">
                <a:solidFill>
                  <a:srgbClr val="000000"/>
                </a:solidFill>
              </a:rPr>
              <a:t>&gt;</a:t>
            </a:r>
            <a:endParaRPr b="0">
              <a:solidFill>
                <a:srgbClr val="000000"/>
              </a:solidFill>
            </a:endParaRPr>
          </a:p>
          <a:p>
            <a:pPr>
              <a:defRPr b="1" sz="2100">
                <a:solidFill>
                  <a:srgbClr val="018001"/>
                </a:solidFill>
                <a:latin typeface="Menlo"/>
                <a:ea typeface="Menlo"/>
                <a:cs typeface="Menlo"/>
                <a:sym typeface="Menlo"/>
              </a:defRPr>
            </a:pPr>
            <a:r>
              <a:rPr b="0">
                <a:solidFill>
                  <a:srgbClr val="000000"/>
                </a:solidFill>
              </a:rPr>
              <a:t>  &lt;</a:t>
            </a:r>
            <a:r>
              <a:rPr>
                <a:solidFill>
                  <a:srgbClr val="011480"/>
                </a:solidFill>
              </a:rPr>
              <a:t>p </a:t>
            </a:r>
            <a:r>
              <a:rPr>
                <a:solidFill>
                  <a:srgbClr val="0432FF"/>
                </a:solidFill>
              </a:rPr>
              <a:t>class=</a:t>
            </a:r>
            <a:r>
              <a:t>"greentea"</a:t>
            </a:r>
            <a:r>
              <a:rPr b="0">
                <a:solidFill>
                  <a:srgbClr val="000000"/>
                </a:solidFill>
              </a:rPr>
              <a:t>&gt;</a:t>
            </a:r>
            <a:endParaRPr b="0">
              <a:solidFill>
                <a:srgbClr val="000000"/>
              </a:solidFill>
            </a:endParaRPr>
          </a:p>
          <a:p>
            <a:pPr>
              <a:defRPr sz="2100">
                <a:latin typeface="Menlo"/>
                <a:ea typeface="Menlo"/>
                <a:cs typeface="Menlo"/>
                <a:sym typeface="Menlo"/>
              </a:defRPr>
            </a:pPr>
            <a:r>
              <a:t>    My Green Tea</a:t>
            </a:r>
          </a:p>
          <a:p>
            <a:pPr>
              <a:defRPr sz="2100">
                <a:latin typeface="Menlo"/>
                <a:ea typeface="Menlo"/>
                <a:cs typeface="Menlo"/>
                <a:sym typeface="Menlo"/>
              </a:defRPr>
            </a:pPr>
            <a:r>
              <a:t>  &lt;/</a:t>
            </a:r>
            <a:r>
              <a:rPr b="1">
                <a:solidFill>
                  <a:srgbClr val="011480"/>
                </a:solidFill>
              </a:rPr>
              <a:t>p</a:t>
            </a:r>
            <a:r>
              <a:t>&gt;</a:t>
            </a:r>
          </a:p>
          <a:p>
            <a:pPr>
              <a:defRPr b="1" sz="2100">
                <a:solidFill>
                  <a:srgbClr val="018001"/>
                </a:solidFill>
                <a:latin typeface="Menlo"/>
                <a:ea typeface="Menlo"/>
                <a:cs typeface="Menlo"/>
                <a:sym typeface="Menlo"/>
              </a:defRPr>
            </a:pPr>
            <a:r>
              <a:rPr b="0">
                <a:solidFill>
                  <a:srgbClr val="000000"/>
                </a:solidFill>
              </a:rPr>
              <a:t>  &lt;</a:t>
            </a:r>
            <a:r>
              <a:rPr>
                <a:solidFill>
                  <a:srgbClr val="011480"/>
                </a:solidFill>
              </a:rPr>
              <a:t>p </a:t>
            </a:r>
            <a:r>
              <a:rPr>
                <a:solidFill>
                  <a:srgbClr val="0432FF"/>
                </a:solidFill>
              </a:rPr>
              <a:t>class=</a:t>
            </a:r>
            <a:r>
              <a:t>"greentea blueberry"</a:t>
            </a:r>
            <a:r>
              <a:rPr b="0">
                <a:solidFill>
                  <a:srgbClr val="000000"/>
                </a:solidFill>
              </a:rPr>
              <a:t>&gt;</a:t>
            </a:r>
            <a:endParaRPr b="0">
              <a:solidFill>
                <a:srgbClr val="000000"/>
              </a:solidFill>
            </a:endParaRPr>
          </a:p>
          <a:p>
            <a:pPr>
              <a:defRPr sz="2100">
                <a:latin typeface="Menlo"/>
                <a:ea typeface="Menlo"/>
                <a:cs typeface="Menlo"/>
                <a:sym typeface="Menlo"/>
              </a:defRPr>
            </a:pPr>
            <a:r>
              <a:t>    My Mixed Tea - what colour is it?</a:t>
            </a:r>
          </a:p>
          <a:p>
            <a:pPr>
              <a:defRPr sz="2100">
                <a:latin typeface="Menlo"/>
                <a:ea typeface="Menlo"/>
                <a:cs typeface="Menlo"/>
                <a:sym typeface="Menlo"/>
              </a:defRPr>
            </a:pPr>
            <a:r>
              <a:t>  &lt;/</a:t>
            </a:r>
            <a:r>
              <a:rPr b="1">
                <a:solidFill>
                  <a:srgbClr val="011480"/>
                </a:solidFill>
              </a:rPr>
              <a:t>p</a:t>
            </a:r>
            <a:r>
              <a:t>&gt;</a:t>
            </a:r>
          </a:p>
          <a:p>
            <a:pPr>
              <a:defRPr b="1" sz="2100">
                <a:solidFill>
                  <a:srgbClr val="011480"/>
                </a:solidFill>
                <a:latin typeface="Menlo"/>
                <a:ea typeface="Menlo"/>
                <a:cs typeface="Menlo"/>
                <a:sym typeface="Menlo"/>
              </a:defRPr>
            </a:pPr>
            <a:r>
              <a:rPr b="0">
                <a:solidFill>
                  <a:srgbClr val="000000"/>
                </a:solidFill>
              </a:rPr>
              <a:t>&lt;/</a:t>
            </a:r>
            <a:r>
              <a:t>body</a:t>
            </a:r>
            <a:r>
              <a:rPr b="0">
                <a:solidFill>
                  <a:srgbClr val="000000"/>
                </a:solidFill>
              </a:rPr>
              <a:t>&gt;</a:t>
            </a:r>
            <a:endParaRPr b="0">
              <a:solidFill>
                <a:srgbClr val="000000"/>
              </a:solidFill>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2" name="Screen Shot 2018-01-31 at 08.09.25.png" descr="Screen Shot 2018-01-31 at 08.09.25.png"/>
          <p:cNvPicPr>
            <a:picLocks noChangeAspect="1"/>
          </p:cNvPicPr>
          <p:nvPr/>
        </p:nvPicPr>
        <p:blipFill>
          <a:blip r:embed="rId2">
            <a:extLst/>
          </a:blip>
          <a:stretch>
            <a:fillRect/>
          </a:stretch>
        </p:blipFill>
        <p:spPr>
          <a:xfrm>
            <a:off x="-424587" y="3252456"/>
            <a:ext cx="13429387" cy="396163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Rules, Classes, Elements - which ones get selected?"/>
          <p:cNvSpPr txBox="1"/>
          <p:nvPr>
            <p:ph type="title"/>
          </p:nvPr>
        </p:nvSpPr>
        <p:spPr>
          <a:xfrm>
            <a:off x="571500" y="330200"/>
            <a:ext cx="12369800" cy="1397000"/>
          </a:xfrm>
          <a:prstGeom prst="rect">
            <a:avLst/>
          </a:prstGeom>
        </p:spPr>
        <p:txBody>
          <a:bodyPr/>
          <a:lstStyle/>
          <a:p>
            <a:pPr/>
            <a:r>
              <a:t>Rules, Classes, Elements - which ones get selected?</a:t>
            </a:r>
          </a:p>
        </p:txBody>
      </p:sp>
      <p:sp>
        <p:nvSpPr>
          <p:cNvPr id="255" name="(1) Explicit Match:  Do any selectors select your element?…"/>
          <p:cNvSpPr txBox="1"/>
          <p:nvPr>
            <p:ph type="body" idx="1"/>
          </p:nvPr>
        </p:nvSpPr>
        <p:spPr>
          <a:prstGeom prst="rect">
            <a:avLst/>
          </a:prstGeom>
        </p:spPr>
        <p:txBody>
          <a:bodyPr/>
          <a:lstStyle/>
          <a:p>
            <a:pPr marL="0" indent="0">
              <a:spcBef>
                <a:spcPts val="2000"/>
              </a:spcBef>
              <a:buSzTx/>
              <a:buNone/>
            </a:pPr>
            <a:r>
              <a:t>(1) </a:t>
            </a:r>
            <a:r>
              <a:rPr i="1"/>
              <a:t>Explicit Match:</a:t>
            </a:r>
            <a:r>
              <a:t>  Do any selectors select your element? </a:t>
            </a:r>
          </a:p>
          <a:p>
            <a:pPr lvl="1">
              <a:spcBef>
                <a:spcPts val="2000"/>
              </a:spcBef>
            </a:pPr>
            <a:r>
              <a:t>Examine CSS rules for </a:t>
            </a:r>
            <a:r>
              <a:rPr i="1"/>
              <a:t>explicit match</a:t>
            </a:r>
            <a:r>
              <a:t> for element. </a:t>
            </a:r>
          </a:p>
          <a:p>
            <a:pPr marL="0" indent="0">
              <a:spcBef>
                <a:spcPts val="2000"/>
              </a:spcBef>
              <a:buSzTx/>
              <a:buNone/>
            </a:pPr>
            <a:r>
              <a:t>(2) </a:t>
            </a:r>
            <a:r>
              <a:rPr i="1"/>
              <a:t>Inheritance Match</a:t>
            </a:r>
            <a:r>
              <a:t>: What if no rules match the element:</a:t>
            </a:r>
          </a:p>
          <a:p>
            <a:pPr lvl="1">
              <a:spcBef>
                <a:spcPts val="2000"/>
              </a:spcBef>
            </a:pPr>
            <a:r>
              <a:t>Rely on </a:t>
            </a:r>
            <a:r>
              <a:rPr i="1"/>
              <a:t>inheritance</a:t>
            </a:r>
            <a:r>
              <a:t>. </a:t>
            </a:r>
          </a:p>
          <a:p>
            <a:pPr lvl="1">
              <a:spcBef>
                <a:spcPts val="2000"/>
              </a:spcBef>
            </a:pPr>
            <a:r>
              <a:t>Look at the element’s parents, and parents’ parents, and so on, until you find the property defined.</a:t>
            </a:r>
          </a:p>
          <a:p>
            <a:pPr marL="0" indent="0">
              <a:spcBef>
                <a:spcPts val="2000"/>
              </a:spcBef>
              <a:buSzTx/>
              <a:buNone/>
            </a:pPr>
            <a:r>
              <a:t>(3) </a:t>
            </a:r>
            <a:r>
              <a:rPr i="1"/>
              <a:t>Default Match:</a:t>
            </a:r>
            <a:r>
              <a:t> still no explicit or inherited match</a:t>
            </a:r>
          </a:p>
          <a:p>
            <a:pPr lvl="1">
              <a:spcBef>
                <a:spcPts val="2000"/>
              </a:spcBef>
            </a:pPr>
            <a:r>
              <a:t>use the </a:t>
            </a:r>
            <a:r>
              <a:rPr i="1"/>
              <a:t>default</a:t>
            </a:r>
            <a:r>
              <a:t> value defined by the browser </a:t>
            </a:r>
          </a:p>
          <a:p>
            <a:pPr marL="0" indent="0">
              <a:spcBef>
                <a:spcPts val="2000"/>
              </a:spcBef>
              <a:buSzTx/>
              <a:buNone/>
            </a:pPr>
            <a:r>
              <a:t>(4) </a:t>
            </a:r>
            <a:r>
              <a:rPr i="1"/>
              <a:t>Most Specific Match</a:t>
            </a:r>
            <a:r>
              <a:t>: What if more that one match (of different rules)?</a:t>
            </a:r>
          </a:p>
          <a:p>
            <a:pPr lvl="1">
              <a:spcBef>
                <a:spcPts val="2000"/>
              </a:spcBef>
              <a:buSzPct val="125000"/>
            </a:pPr>
            <a:r>
              <a:t>select rule that is the </a:t>
            </a:r>
            <a:r>
              <a:rPr i="1"/>
              <a:t>most specific</a:t>
            </a:r>
          </a:p>
        </p:txBody>
      </p:sp>
      <p:sp>
        <p:nvSpPr>
          <p:cNvPr id="256"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7" name="Rectangle"/>
          <p:cNvSpPr/>
          <p:nvPr/>
        </p:nvSpPr>
        <p:spPr>
          <a:xfrm>
            <a:off x="711200" y="2247900"/>
            <a:ext cx="2882900" cy="647700"/>
          </a:xfrm>
          <a:prstGeom prst="rect">
            <a:avLst/>
          </a:prstGeom>
          <a:ln w="25400">
            <a:solidFill>
              <a:srgbClr val="000000"/>
            </a:solidFill>
            <a:miter lim="400000"/>
          </a:ln>
        </p:spPr>
        <p:txBody>
          <a:bodyPr lIns="50800" tIns="50800" rIns="50800" bIns="50800" anchor="ctr"/>
          <a:lstStyle/>
          <a:p>
            <a:pPr algn="ctr" defTabSz="584200">
              <a:defRPr sz="3600">
                <a:latin typeface="+mn-lt"/>
                <a:ea typeface="+mn-ea"/>
                <a:cs typeface="+mn-cs"/>
                <a:sym typeface="Helvetica Neue Light"/>
              </a:defRPr>
            </a:pPr>
          </a:p>
        </p:txBody>
      </p:sp>
      <p:sp>
        <p:nvSpPr>
          <p:cNvPr id="258" name="Rectangle"/>
          <p:cNvSpPr/>
          <p:nvPr/>
        </p:nvSpPr>
        <p:spPr>
          <a:xfrm>
            <a:off x="825500" y="3517900"/>
            <a:ext cx="3276600" cy="647700"/>
          </a:xfrm>
          <a:prstGeom prst="rect">
            <a:avLst/>
          </a:prstGeom>
          <a:ln w="25400">
            <a:solidFill>
              <a:srgbClr val="000000"/>
            </a:solidFill>
            <a:miter lim="400000"/>
          </a:ln>
        </p:spPr>
        <p:txBody>
          <a:bodyPr lIns="50800" tIns="50800" rIns="50800" bIns="50800" anchor="ctr"/>
          <a:lstStyle/>
          <a:p>
            <a:pPr algn="ctr" defTabSz="584200">
              <a:defRPr sz="3600">
                <a:latin typeface="+mn-lt"/>
                <a:ea typeface="+mn-ea"/>
                <a:cs typeface="+mn-cs"/>
                <a:sym typeface="Helvetica Neue Light"/>
              </a:defRPr>
            </a:pPr>
          </a:p>
        </p:txBody>
      </p:sp>
      <p:sp>
        <p:nvSpPr>
          <p:cNvPr id="259" name="Rectangle"/>
          <p:cNvSpPr/>
          <p:nvPr/>
        </p:nvSpPr>
        <p:spPr>
          <a:xfrm>
            <a:off x="825500" y="5969000"/>
            <a:ext cx="2667000" cy="647700"/>
          </a:xfrm>
          <a:prstGeom prst="rect">
            <a:avLst/>
          </a:prstGeom>
          <a:ln w="25400">
            <a:solidFill>
              <a:srgbClr val="000000"/>
            </a:solidFill>
            <a:miter lim="400000"/>
          </a:ln>
        </p:spPr>
        <p:txBody>
          <a:bodyPr lIns="50800" tIns="50800" rIns="50800" bIns="50800" anchor="ctr"/>
          <a:lstStyle/>
          <a:p>
            <a:pPr algn="ctr" defTabSz="584200">
              <a:defRPr sz="3600">
                <a:latin typeface="+mn-lt"/>
                <a:ea typeface="+mn-ea"/>
                <a:cs typeface="+mn-cs"/>
                <a:sym typeface="Helvetica Neue Light"/>
              </a:defRPr>
            </a:pPr>
          </a:p>
        </p:txBody>
      </p:sp>
      <p:sp>
        <p:nvSpPr>
          <p:cNvPr id="260" name="Rectangle"/>
          <p:cNvSpPr/>
          <p:nvPr/>
        </p:nvSpPr>
        <p:spPr>
          <a:xfrm>
            <a:off x="838200" y="7239000"/>
            <a:ext cx="3581400" cy="647700"/>
          </a:xfrm>
          <a:prstGeom prst="rect">
            <a:avLst/>
          </a:prstGeom>
          <a:ln w="25400">
            <a:solidFill>
              <a:srgbClr val="000000"/>
            </a:solidFill>
            <a:miter lim="400000"/>
          </a:ln>
        </p:spPr>
        <p:txBody>
          <a:bodyPr lIns="50800" tIns="50800" rIns="50800" bIns="50800" anchor="ctr"/>
          <a:lstStyle/>
          <a:p>
            <a:pPr algn="ctr" defTabSz="584200">
              <a:defRPr sz="3600">
                <a:latin typeface="+mn-lt"/>
                <a:ea typeface="+mn-ea"/>
                <a:cs typeface="+mn-cs"/>
                <a:sym typeface="Helvetica Neue Light"/>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Example"/>
          <p:cNvSpPr txBox="1"/>
          <p:nvPr>
            <p:ph type="title"/>
          </p:nvPr>
        </p:nvSpPr>
        <p:spPr>
          <a:prstGeom prst="rect">
            <a:avLst/>
          </a:prstGeom>
        </p:spPr>
        <p:txBody>
          <a:bodyPr/>
          <a:lstStyle/>
          <a:p>
            <a:pPr/>
            <a:r>
              <a:t>Example</a:t>
            </a:r>
          </a:p>
        </p:txBody>
      </p:sp>
      <p:sp>
        <p:nvSpPr>
          <p:cNvPr id="263" name="1- Explicit Match"/>
          <p:cNvSpPr txBox="1"/>
          <p:nvPr>
            <p:ph type="body" sz="quarter" idx="1"/>
          </p:nvPr>
        </p:nvSpPr>
        <p:spPr>
          <a:xfrm>
            <a:off x="965200" y="2527300"/>
            <a:ext cx="3987800" cy="533400"/>
          </a:xfrm>
          <a:prstGeom prst="rect">
            <a:avLst/>
          </a:prstGeom>
          <a:ln>
            <a:solidFill>
              <a:srgbClr val="000000"/>
            </a:solidFill>
          </a:ln>
        </p:spPr>
        <p:txBody>
          <a:bodyPr/>
          <a:lstStyle>
            <a:lvl1pPr marL="0" indent="0">
              <a:buSzTx/>
              <a:buNone/>
            </a:lvl1pPr>
          </a:lstStyle>
          <a:p>
            <a:pPr/>
            <a:r>
              <a:t>1- Explicit Match</a:t>
            </a:r>
          </a:p>
        </p:txBody>
      </p:sp>
      <p:sp>
        <p:nvSpPr>
          <p:cNvPr id="264"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5" name="p           { color: black;  }…"/>
          <p:cNvSpPr txBox="1"/>
          <p:nvPr/>
        </p:nvSpPr>
        <p:spPr>
          <a:xfrm>
            <a:off x="8026400" y="901700"/>
            <a:ext cx="4516835" cy="16891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defRPr sz="1800">
                <a:latin typeface="Monaco"/>
                <a:ea typeface="Monaco"/>
                <a:cs typeface="Monaco"/>
                <a:sym typeface="Monaco"/>
              </a:defRPr>
            </a:pPr>
            <a:r>
              <a:rPr>
                <a:solidFill>
                  <a:srgbClr val="4E9192"/>
                </a:solidFill>
              </a:rPr>
              <a:t>p</a:t>
            </a:r>
            <a:r>
              <a:t>           { </a:t>
            </a:r>
            <a:r>
              <a:rPr>
                <a:solidFill>
                  <a:srgbClr val="932192"/>
                </a:solidFill>
              </a:rPr>
              <a:t>color</a:t>
            </a:r>
            <a:r>
              <a:t>: </a:t>
            </a:r>
            <a:r>
              <a:rPr>
                <a:solidFill>
                  <a:srgbClr val="392DE7"/>
                </a:solidFill>
              </a:rPr>
              <a:t>black</a:t>
            </a:r>
            <a:r>
              <a:t>;  } </a:t>
            </a:r>
          </a:p>
          <a:p>
            <a:pPr>
              <a:defRPr sz="1800">
                <a:solidFill>
                  <a:srgbClr val="4E9192"/>
                </a:solidFill>
                <a:latin typeface="Monaco"/>
                <a:ea typeface="Monaco"/>
                <a:cs typeface="Monaco"/>
                <a:sym typeface="Monaco"/>
              </a:defRPr>
            </a:pPr>
            <a:r>
              <a:t>.greentea</a:t>
            </a:r>
            <a:r>
              <a:rPr>
                <a:solidFill>
                  <a:srgbClr val="000000"/>
                </a:solidFill>
              </a:rPr>
              <a:t>   { </a:t>
            </a:r>
            <a:r>
              <a:rPr>
                <a:solidFill>
                  <a:srgbClr val="932192"/>
                </a:solidFill>
              </a:rPr>
              <a:t>color</a:t>
            </a:r>
            <a:r>
              <a:rPr>
                <a:solidFill>
                  <a:srgbClr val="000000"/>
                </a:solidFill>
              </a:rPr>
              <a:t>: </a:t>
            </a:r>
            <a:r>
              <a:rPr>
                <a:solidFill>
                  <a:srgbClr val="392DE7"/>
                </a:solidFill>
              </a:rPr>
              <a:t>green</a:t>
            </a:r>
            <a:r>
              <a:rPr>
                <a:solidFill>
                  <a:srgbClr val="000000"/>
                </a:solidFill>
              </a:rPr>
              <a:t>;  }</a:t>
            </a:r>
            <a:endParaRPr>
              <a:solidFill>
                <a:srgbClr val="000000"/>
              </a:solidFill>
            </a:endParaRPr>
          </a:p>
          <a:p>
            <a:pPr>
              <a:defRPr sz="1800">
                <a:solidFill>
                  <a:srgbClr val="4E9192"/>
                </a:solidFill>
                <a:latin typeface="Monaco"/>
                <a:ea typeface="Monaco"/>
                <a:cs typeface="Monaco"/>
                <a:sym typeface="Monaco"/>
              </a:defRPr>
            </a:pPr>
            <a:r>
              <a:t>p.greentea</a:t>
            </a:r>
            <a:r>
              <a:rPr>
                <a:solidFill>
                  <a:srgbClr val="000000"/>
                </a:solidFill>
              </a:rPr>
              <a:t>  { </a:t>
            </a:r>
            <a:r>
              <a:rPr>
                <a:solidFill>
                  <a:srgbClr val="932192"/>
                </a:solidFill>
              </a:rPr>
              <a:t>color</a:t>
            </a:r>
            <a:r>
              <a:rPr>
                <a:solidFill>
                  <a:srgbClr val="000000"/>
                </a:solidFill>
              </a:rPr>
              <a:t>: </a:t>
            </a:r>
            <a:r>
              <a:rPr>
                <a:solidFill>
                  <a:srgbClr val="392DE7"/>
                </a:solidFill>
              </a:rPr>
              <a:t>green</a:t>
            </a:r>
            <a:r>
              <a:rPr>
                <a:solidFill>
                  <a:srgbClr val="000000"/>
                </a:solidFill>
              </a:rPr>
              <a:t>;  } </a:t>
            </a:r>
            <a:endParaRPr>
              <a:solidFill>
                <a:srgbClr val="000000"/>
              </a:solidFill>
            </a:endParaRPr>
          </a:p>
          <a:p>
            <a:pPr>
              <a:defRPr sz="1800">
                <a:solidFill>
                  <a:srgbClr val="4E9192"/>
                </a:solidFill>
                <a:latin typeface="Monaco"/>
                <a:ea typeface="Monaco"/>
                <a:cs typeface="Monaco"/>
                <a:sym typeface="Monaco"/>
              </a:defRPr>
            </a:pPr>
            <a:r>
              <a:t>p.raspberry</a:t>
            </a:r>
            <a:r>
              <a:rPr>
                <a:solidFill>
                  <a:srgbClr val="000000"/>
                </a:solidFill>
              </a:rPr>
              <a:t> { </a:t>
            </a:r>
            <a:r>
              <a:rPr>
                <a:solidFill>
                  <a:srgbClr val="932192"/>
                </a:solidFill>
              </a:rPr>
              <a:t>color</a:t>
            </a:r>
            <a:r>
              <a:rPr>
                <a:solidFill>
                  <a:srgbClr val="000000"/>
                </a:solidFill>
              </a:rPr>
              <a:t>: </a:t>
            </a:r>
            <a:r>
              <a:rPr>
                <a:solidFill>
                  <a:srgbClr val="392DE7"/>
                </a:solidFill>
              </a:rPr>
              <a:t>blue</a:t>
            </a:r>
            <a:r>
              <a:rPr>
                <a:solidFill>
                  <a:srgbClr val="000000"/>
                </a:solidFill>
              </a:rPr>
              <a:t>;   } </a:t>
            </a:r>
            <a:endParaRPr>
              <a:solidFill>
                <a:srgbClr val="000000"/>
              </a:solidFill>
            </a:endParaRPr>
          </a:p>
          <a:p>
            <a:pPr>
              <a:defRPr sz="1800">
                <a:solidFill>
                  <a:srgbClr val="4E9192"/>
                </a:solidFill>
                <a:latin typeface="Monaco"/>
                <a:ea typeface="Monaco"/>
                <a:cs typeface="Monaco"/>
                <a:sym typeface="Monaco"/>
              </a:defRPr>
            </a:pPr>
            <a:r>
              <a:t>p.blueberry</a:t>
            </a:r>
            <a:r>
              <a:rPr>
                <a:solidFill>
                  <a:srgbClr val="000000"/>
                </a:solidFill>
              </a:rPr>
              <a:t> { </a:t>
            </a:r>
            <a:r>
              <a:rPr>
                <a:solidFill>
                  <a:srgbClr val="932192"/>
                </a:solidFill>
              </a:rPr>
              <a:t>color</a:t>
            </a:r>
            <a:r>
              <a:rPr>
                <a:solidFill>
                  <a:srgbClr val="000000"/>
                </a:solidFill>
              </a:rPr>
              <a:t>: </a:t>
            </a:r>
            <a:r>
              <a:rPr>
                <a:solidFill>
                  <a:srgbClr val="392DE7"/>
                </a:solidFill>
              </a:rPr>
              <a:t>purple</a:t>
            </a:r>
            <a:r>
              <a:rPr>
                <a:solidFill>
                  <a:srgbClr val="000000"/>
                </a:solidFill>
              </a:rPr>
              <a:t>; }</a:t>
            </a:r>
          </a:p>
        </p:txBody>
      </p:sp>
      <p:sp>
        <p:nvSpPr>
          <p:cNvPr id="266" name="Line"/>
          <p:cNvSpPr/>
          <p:nvPr/>
        </p:nvSpPr>
        <p:spPr>
          <a:xfrm flipV="1">
            <a:off x="849293" y="3091957"/>
            <a:ext cx="358296" cy="928916"/>
          </a:xfrm>
          <a:prstGeom prst="line">
            <a:avLst/>
          </a:prstGeom>
          <a:ln w="25400">
            <a:solidFill>
              <a:srgbClr val="000000"/>
            </a:solidFill>
            <a:miter lim="400000"/>
            <a:headEnd type="stealth"/>
          </a:ln>
        </p:spPr>
        <p:txBody>
          <a:bodyPr lIns="0" tIns="0" rIns="0" bIns="0"/>
          <a:lstStyle/>
          <a:p>
            <a:pPr/>
          </a:p>
        </p:txBody>
      </p:sp>
      <p:sp>
        <p:nvSpPr>
          <p:cNvPr id="267" name="2- Inheritance Match"/>
          <p:cNvSpPr txBox="1"/>
          <p:nvPr/>
        </p:nvSpPr>
        <p:spPr>
          <a:xfrm>
            <a:off x="5676900" y="2997200"/>
            <a:ext cx="3987800" cy="5334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lvl1pPr defTabSz="584200">
              <a:spcBef>
                <a:spcPts val="4800"/>
              </a:spcBef>
              <a:defRPr sz="2600">
                <a:latin typeface="+mj-lt"/>
                <a:ea typeface="+mj-ea"/>
                <a:cs typeface="+mj-cs"/>
                <a:sym typeface="Helvetica Neue"/>
              </a:defRPr>
            </a:lvl1pPr>
          </a:lstStyle>
          <a:p>
            <a:pPr/>
            <a:r>
              <a:t>2- Inheritance Match</a:t>
            </a:r>
          </a:p>
        </p:txBody>
      </p:sp>
      <p:sp>
        <p:nvSpPr>
          <p:cNvPr id="268" name="3- Default Match"/>
          <p:cNvSpPr txBox="1"/>
          <p:nvPr/>
        </p:nvSpPr>
        <p:spPr>
          <a:xfrm>
            <a:off x="8991600" y="5067300"/>
            <a:ext cx="3987800" cy="5334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lvl1pPr defTabSz="584200">
              <a:spcBef>
                <a:spcPts val="4800"/>
              </a:spcBef>
              <a:defRPr sz="2600">
                <a:latin typeface="+mj-lt"/>
                <a:ea typeface="+mj-ea"/>
                <a:cs typeface="+mj-cs"/>
                <a:sym typeface="Helvetica Neue"/>
              </a:defRPr>
            </a:lvl1pPr>
          </a:lstStyle>
          <a:p>
            <a:pPr/>
            <a:r>
              <a:t>3- Default Match</a:t>
            </a:r>
          </a:p>
        </p:txBody>
      </p:sp>
      <p:sp>
        <p:nvSpPr>
          <p:cNvPr id="269" name="4- Most Specific Match"/>
          <p:cNvSpPr txBox="1"/>
          <p:nvPr/>
        </p:nvSpPr>
        <p:spPr>
          <a:xfrm>
            <a:off x="8991600" y="6629400"/>
            <a:ext cx="3987800" cy="5334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lvl1pPr defTabSz="584200">
              <a:spcBef>
                <a:spcPts val="4800"/>
              </a:spcBef>
              <a:defRPr sz="2600">
                <a:latin typeface="+mj-lt"/>
                <a:ea typeface="+mj-ea"/>
                <a:cs typeface="+mj-cs"/>
                <a:sym typeface="Helvetica Neue"/>
              </a:defRPr>
            </a:lvl1pPr>
          </a:lstStyle>
          <a:p>
            <a:pPr/>
            <a:r>
              <a:t>4- Most Specific Match</a:t>
            </a:r>
          </a:p>
        </p:txBody>
      </p:sp>
      <p:sp>
        <p:nvSpPr>
          <p:cNvPr id="270" name="?"/>
          <p:cNvSpPr txBox="1"/>
          <p:nvPr/>
        </p:nvSpPr>
        <p:spPr>
          <a:xfrm>
            <a:off x="8991600" y="8318500"/>
            <a:ext cx="3987800" cy="5334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lvl1pPr defTabSz="584200">
              <a:spcBef>
                <a:spcPts val="4800"/>
              </a:spcBef>
              <a:defRPr sz="2600">
                <a:latin typeface="+mj-lt"/>
                <a:ea typeface="+mj-ea"/>
                <a:cs typeface="+mj-cs"/>
                <a:sym typeface="Helvetica Neue"/>
              </a:defRPr>
            </a:lvl1pPr>
          </a:lstStyle>
          <a:p>
            <a:pPr/>
            <a:r>
              <a:t>?</a:t>
            </a:r>
          </a:p>
        </p:txBody>
      </p:sp>
      <p:sp>
        <p:nvSpPr>
          <p:cNvPr id="271" name="&lt;p&gt;…"/>
          <p:cNvSpPr txBox="1"/>
          <p:nvPr/>
        </p:nvSpPr>
        <p:spPr>
          <a:xfrm>
            <a:off x="76200" y="3873500"/>
            <a:ext cx="8845699" cy="50546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defRPr sz="22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r>
              <a:t> </a:t>
            </a:r>
          </a:p>
          <a:p>
            <a:pPr>
              <a:defRPr sz="2200">
                <a:latin typeface="Monaco"/>
                <a:ea typeface="Monaco"/>
                <a:cs typeface="Monaco"/>
                <a:sym typeface="Monaco"/>
              </a:defRPr>
            </a:pPr>
            <a:r>
              <a:t>    My Normal Tea </a:t>
            </a:r>
            <a:r>
              <a:rPr>
                <a:solidFill>
                  <a:srgbClr val="009193"/>
                </a:solidFill>
              </a:rPr>
              <a:t>&lt;</a:t>
            </a:r>
            <a:r>
              <a:rPr>
                <a:solidFill>
                  <a:srgbClr val="4E9192"/>
                </a:solidFill>
              </a:rPr>
              <a:t>br</a:t>
            </a:r>
            <a:r>
              <a:rPr>
                <a:solidFill>
                  <a:srgbClr val="009193"/>
                </a:solidFill>
              </a:rPr>
              <a:t>&gt;</a:t>
            </a:r>
          </a:p>
          <a:p>
            <a:pPr>
              <a:defRPr sz="2200">
                <a:latin typeface="Monaco"/>
                <a:ea typeface="Monaco"/>
                <a:cs typeface="Monaco"/>
                <a:sym typeface="Monaco"/>
              </a:defRPr>
            </a:pPr>
            <a:r>
              <a:t>    Customers say they </a:t>
            </a:r>
            <a:r>
              <a:rPr>
                <a:solidFill>
                  <a:srgbClr val="009193"/>
                </a:solidFill>
              </a:rPr>
              <a:t>&lt;</a:t>
            </a:r>
            <a:r>
              <a:rPr>
                <a:solidFill>
                  <a:srgbClr val="4E9192"/>
                </a:solidFill>
              </a:rPr>
              <a:t>q</a:t>
            </a:r>
            <a:r>
              <a:rPr>
                <a:solidFill>
                  <a:srgbClr val="009193"/>
                </a:solidFill>
              </a:rPr>
              <a:t>&gt;</a:t>
            </a:r>
            <a:r>
              <a:t>really like</a:t>
            </a:r>
            <a:r>
              <a:rPr>
                <a:solidFill>
                  <a:srgbClr val="009193"/>
                </a:solidFill>
              </a:rPr>
              <a:t>&lt;/</a:t>
            </a:r>
            <a:r>
              <a:rPr>
                <a:solidFill>
                  <a:srgbClr val="4E9192"/>
                </a:solidFill>
              </a:rPr>
              <a:t>q</a:t>
            </a:r>
            <a:r>
              <a:rPr>
                <a:solidFill>
                  <a:srgbClr val="009193"/>
                </a:solidFill>
              </a:rPr>
              <a:t>&gt;</a:t>
            </a:r>
            <a:r>
              <a:t> this one!</a:t>
            </a:r>
          </a:p>
          <a:p>
            <a:pPr>
              <a:defRPr sz="22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a:p>
            <a:pPr>
              <a:defRPr sz="2200">
                <a:solidFill>
                  <a:srgbClr val="4E9192"/>
                </a:solidFill>
                <a:latin typeface="Monaco"/>
                <a:ea typeface="Monaco"/>
                <a:cs typeface="Monaco"/>
                <a:sym typeface="Monaco"/>
              </a:defRPr>
            </a:pPr>
            <a:r>
              <a:rPr>
                <a:solidFill>
                  <a:srgbClr val="000000"/>
                </a:solidFill>
              </a:rPr>
              <a:t>  </a:t>
            </a:r>
            <a:r>
              <a:rPr>
                <a:solidFill>
                  <a:srgbClr val="009193"/>
                </a:solidFill>
              </a:rPr>
              <a:t>&lt;</a:t>
            </a:r>
            <a:r>
              <a:t>blockquote</a:t>
            </a:r>
            <a:r>
              <a:rPr>
                <a:solidFill>
                  <a:srgbClr val="009193"/>
                </a:solidFill>
              </a:rPr>
              <a:t>&gt;</a:t>
            </a:r>
            <a:endParaRPr>
              <a:solidFill>
                <a:srgbClr val="000000"/>
              </a:solidFill>
            </a:endParaRPr>
          </a:p>
          <a:p>
            <a:pPr>
              <a:defRPr sz="2200">
                <a:latin typeface="Monaco"/>
                <a:ea typeface="Monaco"/>
                <a:cs typeface="Monaco"/>
                <a:sym typeface="Monaco"/>
              </a:defRPr>
            </a:pPr>
            <a:r>
              <a:t>    All of the best teas</a:t>
            </a:r>
          </a:p>
          <a:p>
            <a:pPr>
              <a:defRPr sz="2200">
                <a:solidFill>
                  <a:srgbClr val="4E9192"/>
                </a:solidFill>
                <a:latin typeface="Monaco"/>
                <a:ea typeface="Monaco"/>
                <a:cs typeface="Monaco"/>
                <a:sym typeface="Monaco"/>
              </a:defRPr>
            </a:pPr>
            <a:r>
              <a:rPr>
                <a:solidFill>
                  <a:srgbClr val="000000"/>
                </a:solidFill>
              </a:rPr>
              <a:t>  </a:t>
            </a:r>
            <a:r>
              <a:rPr>
                <a:solidFill>
                  <a:srgbClr val="009193"/>
                </a:solidFill>
              </a:rPr>
              <a:t>&lt;/</a:t>
            </a:r>
            <a:r>
              <a:t>blockquote</a:t>
            </a:r>
            <a:r>
              <a:rPr>
                <a:solidFill>
                  <a:srgbClr val="009193"/>
                </a:solidFill>
              </a:rPr>
              <a:t>&gt;</a:t>
            </a:r>
            <a:endParaRPr>
              <a:solidFill>
                <a:srgbClr val="000000"/>
              </a:solidFill>
            </a:endParaRPr>
          </a:p>
          <a:p>
            <a:pPr>
              <a:defRPr sz="2200">
                <a:solidFill>
                  <a:srgbClr val="3933FF"/>
                </a:solidFill>
                <a:latin typeface="Monaco"/>
                <a:ea typeface="Monaco"/>
                <a:cs typeface="Monaco"/>
                <a:sym typeface="Monaco"/>
              </a:defRPr>
            </a:pPr>
            <a:r>
              <a:rPr>
                <a:solidFill>
                  <a:srgbClr val="000000"/>
                </a:solidFill>
              </a:rPr>
              <a:t>  </a:t>
            </a:r>
            <a:r>
              <a:rPr>
                <a:solidFill>
                  <a:srgbClr val="009193"/>
                </a:solidFill>
              </a:rPr>
              <a:t>&lt;</a:t>
            </a:r>
            <a:r>
              <a:rPr>
                <a:solidFill>
                  <a:srgbClr val="4E9192"/>
                </a:solidFill>
              </a:rPr>
              <a:t>p</a:t>
            </a:r>
            <a:r>
              <a:rPr>
                <a:solidFill>
                  <a:srgbClr val="000000"/>
                </a:solidFill>
              </a:rPr>
              <a:t> </a:t>
            </a:r>
            <a:r>
              <a:rPr>
                <a:solidFill>
                  <a:srgbClr val="932192"/>
                </a:solidFill>
              </a:rPr>
              <a:t>class</a:t>
            </a:r>
            <a:r>
              <a:rPr>
                <a:solidFill>
                  <a:srgbClr val="000000"/>
                </a:solidFill>
              </a:rPr>
              <a:t>=</a:t>
            </a:r>
            <a:r>
              <a:t>"greentea"</a:t>
            </a:r>
            <a:r>
              <a:rPr>
                <a:solidFill>
                  <a:srgbClr val="009193"/>
                </a:solidFill>
              </a:rPr>
              <a:t>&gt;</a:t>
            </a:r>
            <a:endParaRPr>
              <a:solidFill>
                <a:srgbClr val="000000"/>
              </a:solidFill>
            </a:endParaRPr>
          </a:p>
          <a:p>
            <a:pPr>
              <a:defRPr sz="2200">
                <a:latin typeface="Monaco"/>
                <a:ea typeface="Monaco"/>
                <a:cs typeface="Monaco"/>
                <a:sym typeface="Monaco"/>
              </a:defRPr>
            </a:pPr>
            <a:r>
              <a:t>    My Green Tea</a:t>
            </a:r>
          </a:p>
          <a:p>
            <a:pPr>
              <a:defRPr sz="22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a:p>
            <a:pPr>
              <a:defRPr sz="2200">
                <a:solidFill>
                  <a:srgbClr val="3933FF"/>
                </a:solidFill>
                <a:latin typeface="Monaco"/>
                <a:ea typeface="Monaco"/>
                <a:cs typeface="Monaco"/>
                <a:sym typeface="Monaco"/>
              </a:defRPr>
            </a:pPr>
            <a:r>
              <a:rPr>
                <a:solidFill>
                  <a:srgbClr val="000000"/>
                </a:solidFill>
              </a:rPr>
              <a:t>  </a:t>
            </a:r>
            <a:r>
              <a:rPr>
                <a:solidFill>
                  <a:srgbClr val="009193"/>
                </a:solidFill>
              </a:rPr>
              <a:t>&lt;</a:t>
            </a:r>
            <a:r>
              <a:rPr>
                <a:solidFill>
                  <a:srgbClr val="4E9192"/>
                </a:solidFill>
              </a:rPr>
              <a:t>p</a:t>
            </a:r>
            <a:r>
              <a:rPr>
                <a:solidFill>
                  <a:srgbClr val="000000"/>
                </a:solidFill>
              </a:rPr>
              <a:t> </a:t>
            </a:r>
            <a:r>
              <a:rPr>
                <a:solidFill>
                  <a:srgbClr val="932192"/>
                </a:solidFill>
              </a:rPr>
              <a:t>class</a:t>
            </a:r>
            <a:r>
              <a:rPr>
                <a:solidFill>
                  <a:srgbClr val="000000"/>
                </a:solidFill>
              </a:rPr>
              <a:t>=</a:t>
            </a:r>
            <a:r>
              <a:t>"greentea blueberry"</a:t>
            </a:r>
            <a:r>
              <a:rPr>
                <a:solidFill>
                  <a:srgbClr val="009193"/>
                </a:solidFill>
              </a:rPr>
              <a:t>&gt;</a:t>
            </a:r>
            <a:endParaRPr>
              <a:solidFill>
                <a:srgbClr val="000000"/>
              </a:solidFill>
            </a:endParaRPr>
          </a:p>
          <a:p>
            <a:pPr>
              <a:defRPr sz="2200">
                <a:latin typeface="Monaco"/>
                <a:ea typeface="Monaco"/>
                <a:cs typeface="Monaco"/>
                <a:sym typeface="Monaco"/>
              </a:defRPr>
            </a:pPr>
            <a:r>
              <a:t>    My Mixed Tea - what colour is it?</a:t>
            </a:r>
          </a:p>
          <a:p>
            <a:pPr>
              <a:defRPr sz="22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p:txBody>
      </p:sp>
      <p:sp>
        <p:nvSpPr>
          <p:cNvPr id="272" name="Line"/>
          <p:cNvSpPr/>
          <p:nvPr/>
        </p:nvSpPr>
        <p:spPr>
          <a:xfrm flipV="1">
            <a:off x="4432248" y="3582954"/>
            <a:ext cx="1645506" cy="1141239"/>
          </a:xfrm>
          <a:prstGeom prst="line">
            <a:avLst/>
          </a:prstGeom>
          <a:ln w="25400">
            <a:solidFill>
              <a:srgbClr val="000000"/>
            </a:solidFill>
            <a:miter lim="400000"/>
            <a:headEnd type="stealth"/>
          </a:ln>
        </p:spPr>
        <p:txBody>
          <a:bodyPr lIns="0" tIns="0" rIns="0" bIns="0"/>
          <a:lstStyle/>
          <a:p>
            <a:pPr/>
          </a:p>
        </p:txBody>
      </p:sp>
      <p:sp>
        <p:nvSpPr>
          <p:cNvPr id="273" name="Line"/>
          <p:cNvSpPr/>
          <p:nvPr/>
        </p:nvSpPr>
        <p:spPr>
          <a:xfrm flipV="1">
            <a:off x="2565400" y="5387704"/>
            <a:ext cx="6378718" cy="249335"/>
          </a:xfrm>
          <a:prstGeom prst="line">
            <a:avLst/>
          </a:prstGeom>
          <a:ln w="25400">
            <a:solidFill>
              <a:srgbClr val="000000"/>
            </a:solidFill>
            <a:miter lim="400000"/>
            <a:headEnd type="stealth"/>
          </a:ln>
        </p:spPr>
        <p:txBody>
          <a:bodyPr lIns="0" tIns="0" rIns="0" bIns="0"/>
          <a:lstStyle/>
          <a:p>
            <a:pPr/>
          </a:p>
        </p:txBody>
      </p:sp>
      <p:sp>
        <p:nvSpPr>
          <p:cNvPr id="274" name="Line"/>
          <p:cNvSpPr/>
          <p:nvPr/>
        </p:nvSpPr>
        <p:spPr>
          <a:xfrm>
            <a:off x="3873500" y="6764434"/>
            <a:ext cx="4977727" cy="189159"/>
          </a:xfrm>
          <a:prstGeom prst="line">
            <a:avLst/>
          </a:prstGeom>
          <a:ln w="25400">
            <a:solidFill>
              <a:srgbClr val="000000"/>
            </a:solidFill>
            <a:miter lim="400000"/>
            <a:headEnd type="stealth"/>
          </a:ln>
        </p:spPr>
        <p:txBody>
          <a:bodyPr lIns="0" tIns="0" rIns="0" bIns="0"/>
          <a:lstStyle/>
          <a:p>
            <a:pPr/>
          </a:p>
        </p:txBody>
      </p:sp>
      <p:sp>
        <p:nvSpPr>
          <p:cNvPr id="275" name="Line"/>
          <p:cNvSpPr/>
          <p:nvPr/>
        </p:nvSpPr>
        <p:spPr>
          <a:xfrm>
            <a:off x="5613400" y="7937500"/>
            <a:ext cx="3277637" cy="542161"/>
          </a:xfrm>
          <a:prstGeom prst="line">
            <a:avLst/>
          </a:prstGeom>
          <a:ln w="25400">
            <a:solidFill>
              <a:srgbClr val="000000"/>
            </a:solidFill>
            <a:miter lim="400000"/>
            <a:headEnd type="stealth"/>
          </a:ln>
        </p:spPr>
        <p:txBody>
          <a:bodyPr lIns="0" tIns="0" rIns="0" bIns="0"/>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pecific &amp; Ordering Match"/>
          <p:cNvSpPr txBox="1"/>
          <p:nvPr>
            <p:ph type="title"/>
          </p:nvPr>
        </p:nvSpPr>
        <p:spPr>
          <a:prstGeom prst="rect">
            <a:avLst/>
          </a:prstGeom>
        </p:spPr>
        <p:txBody>
          <a:bodyPr/>
          <a:lstStyle/>
          <a:p>
            <a:pPr/>
            <a:r>
              <a:t>Specific &amp; Ordering Match</a:t>
            </a:r>
          </a:p>
        </p:txBody>
      </p:sp>
      <p:sp>
        <p:nvSpPr>
          <p:cNvPr id="278" name="If we had an element that belonged only to the greentea class…"/>
          <p:cNvSpPr txBox="1"/>
          <p:nvPr>
            <p:ph type="body" idx="1"/>
          </p:nvPr>
        </p:nvSpPr>
        <p:spPr>
          <a:xfrm>
            <a:off x="571500" y="2146300"/>
            <a:ext cx="11861800" cy="7226300"/>
          </a:xfrm>
          <a:prstGeom prst="rect">
            <a:avLst/>
          </a:prstGeom>
        </p:spPr>
        <p:txBody>
          <a:bodyPr/>
          <a:lstStyle/>
          <a:p>
            <a:pPr>
              <a:spcBef>
                <a:spcPts val="2100"/>
              </a:spcBef>
            </a:pPr>
            <a:r>
              <a:t>If we had an element that belonged only to the greentea class</a:t>
            </a:r>
          </a:p>
          <a:p>
            <a:pPr lvl="1">
              <a:spcBef>
                <a:spcPts val="2100"/>
              </a:spcBef>
            </a:pPr>
            <a:r>
              <a:t> there would be an obvious winner: </a:t>
            </a:r>
          </a:p>
          <a:p>
            <a:pPr lvl="1">
              <a:spcBef>
                <a:spcPts val="2100"/>
              </a:spcBef>
            </a:pPr>
            <a:r>
              <a:t>the p.greentea selector is the most specific, so the text would be green. </a:t>
            </a:r>
          </a:p>
          <a:p>
            <a:pPr>
              <a:spcBef>
                <a:spcPts val="2100"/>
              </a:spcBef>
            </a:pPr>
            <a:r>
              <a:t>But you have an element that belongs to all three classes: greentea, raspberry, and blueberry. </a:t>
            </a:r>
          </a:p>
          <a:p>
            <a:pPr lvl="1">
              <a:spcBef>
                <a:spcPts val="2100"/>
              </a:spcBef>
            </a:pPr>
            <a:r>
              <a:t>So, p.greentea, p.raspberry, and p.blueberry all select the element, and are of equal specificity. What do you do now? </a:t>
            </a:r>
          </a:p>
          <a:p>
            <a:pPr lvl="1">
              <a:spcBef>
                <a:spcPts val="2100"/>
              </a:spcBef>
            </a:pPr>
            <a:r>
              <a:t>You choose the one that is listed last in the CSS file. </a:t>
            </a:r>
          </a:p>
          <a:p>
            <a:pPr marL="0" indent="0">
              <a:spcBef>
                <a:spcPts val="2100"/>
              </a:spcBef>
              <a:buSzTx/>
              <a:buNone/>
            </a:pPr>
            <a:r>
              <a:t>5: </a:t>
            </a:r>
            <a:r>
              <a:rPr i="1"/>
              <a:t>Ordering Match:</a:t>
            </a:r>
            <a:r>
              <a:t> - If you can’t resolve a conflict because two selectors are equally specific</a:t>
            </a:r>
          </a:p>
          <a:p>
            <a:pPr lvl="1">
              <a:spcBef>
                <a:spcPts val="2100"/>
              </a:spcBef>
              <a:buSzPct val="125000"/>
            </a:pPr>
            <a:r>
              <a:t>use the ordering of the rules in your style sheet file. That is, you use the rule listed last in the CSS file (nearest the bottom). And in this case, that would be the p.blueberry rule. </a:t>
            </a:r>
          </a:p>
        </p:txBody>
      </p:sp>
      <p:sp>
        <p:nvSpPr>
          <p:cNvPr id="279"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0" name="Rectangle"/>
          <p:cNvSpPr/>
          <p:nvPr/>
        </p:nvSpPr>
        <p:spPr>
          <a:xfrm>
            <a:off x="787400" y="6921500"/>
            <a:ext cx="3060700" cy="647700"/>
          </a:xfrm>
          <a:prstGeom prst="rect">
            <a:avLst/>
          </a:prstGeom>
          <a:ln w="25400">
            <a:solidFill>
              <a:srgbClr val="000000"/>
            </a:solidFill>
            <a:miter lim="400000"/>
          </a:ln>
        </p:spPr>
        <p:txBody>
          <a:bodyPr lIns="50800" tIns="50800" rIns="50800" bIns="50800" anchor="ctr"/>
          <a:lstStyle/>
          <a:p>
            <a:pPr algn="ctr" defTabSz="584200">
              <a:defRPr sz="3600">
                <a:latin typeface="+mn-lt"/>
                <a:ea typeface="+mn-ea"/>
                <a:cs typeface="+mn-cs"/>
                <a:sym typeface="Helvetica Neue Light"/>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Example"/>
          <p:cNvSpPr txBox="1"/>
          <p:nvPr>
            <p:ph type="title"/>
          </p:nvPr>
        </p:nvSpPr>
        <p:spPr>
          <a:prstGeom prst="rect">
            <a:avLst/>
          </a:prstGeom>
        </p:spPr>
        <p:txBody>
          <a:bodyPr/>
          <a:lstStyle/>
          <a:p>
            <a:pPr/>
            <a:r>
              <a:t>Example</a:t>
            </a:r>
          </a:p>
        </p:txBody>
      </p:sp>
      <p:sp>
        <p:nvSpPr>
          <p:cNvPr id="283" name="1- Explicit Match"/>
          <p:cNvSpPr txBox="1"/>
          <p:nvPr>
            <p:ph type="body" sz="quarter" idx="1"/>
          </p:nvPr>
        </p:nvSpPr>
        <p:spPr>
          <a:xfrm>
            <a:off x="965200" y="2527300"/>
            <a:ext cx="3987800" cy="533400"/>
          </a:xfrm>
          <a:prstGeom prst="rect">
            <a:avLst/>
          </a:prstGeom>
          <a:ln>
            <a:solidFill>
              <a:srgbClr val="000000"/>
            </a:solidFill>
          </a:ln>
        </p:spPr>
        <p:txBody>
          <a:bodyPr/>
          <a:lstStyle>
            <a:lvl1pPr marL="0" indent="0">
              <a:buSzTx/>
              <a:buNone/>
            </a:lvl1pPr>
          </a:lstStyle>
          <a:p>
            <a:pPr/>
            <a:r>
              <a:t>1- Explicit Match</a:t>
            </a:r>
          </a:p>
        </p:txBody>
      </p:sp>
      <p:sp>
        <p:nvSpPr>
          <p:cNvPr id="284" name="Slide Number"/>
          <p:cNvSpPr txBox="1"/>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5" name="p           { color: black;  }…"/>
          <p:cNvSpPr txBox="1"/>
          <p:nvPr/>
        </p:nvSpPr>
        <p:spPr>
          <a:xfrm>
            <a:off x="8026400" y="901700"/>
            <a:ext cx="4516835" cy="16891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defRPr sz="1800">
                <a:latin typeface="Monaco"/>
                <a:ea typeface="Monaco"/>
                <a:cs typeface="Monaco"/>
                <a:sym typeface="Monaco"/>
              </a:defRPr>
            </a:pPr>
            <a:r>
              <a:rPr>
                <a:solidFill>
                  <a:srgbClr val="4E9192"/>
                </a:solidFill>
              </a:rPr>
              <a:t>p</a:t>
            </a:r>
            <a:r>
              <a:t>           { </a:t>
            </a:r>
            <a:r>
              <a:rPr>
                <a:solidFill>
                  <a:srgbClr val="932192"/>
                </a:solidFill>
              </a:rPr>
              <a:t>color</a:t>
            </a:r>
            <a:r>
              <a:t>: </a:t>
            </a:r>
            <a:r>
              <a:rPr>
                <a:solidFill>
                  <a:srgbClr val="392DE7"/>
                </a:solidFill>
              </a:rPr>
              <a:t>black</a:t>
            </a:r>
            <a:r>
              <a:t>;  } </a:t>
            </a:r>
          </a:p>
          <a:p>
            <a:pPr>
              <a:defRPr sz="1800">
                <a:solidFill>
                  <a:srgbClr val="4E9192"/>
                </a:solidFill>
                <a:latin typeface="Monaco"/>
                <a:ea typeface="Monaco"/>
                <a:cs typeface="Monaco"/>
                <a:sym typeface="Monaco"/>
              </a:defRPr>
            </a:pPr>
            <a:r>
              <a:t>.greentea</a:t>
            </a:r>
            <a:r>
              <a:rPr>
                <a:solidFill>
                  <a:srgbClr val="000000"/>
                </a:solidFill>
              </a:rPr>
              <a:t>   { </a:t>
            </a:r>
            <a:r>
              <a:rPr>
                <a:solidFill>
                  <a:srgbClr val="932192"/>
                </a:solidFill>
              </a:rPr>
              <a:t>color</a:t>
            </a:r>
            <a:r>
              <a:rPr>
                <a:solidFill>
                  <a:srgbClr val="000000"/>
                </a:solidFill>
              </a:rPr>
              <a:t>: </a:t>
            </a:r>
            <a:r>
              <a:rPr>
                <a:solidFill>
                  <a:srgbClr val="392DE7"/>
                </a:solidFill>
              </a:rPr>
              <a:t>green</a:t>
            </a:r>
            <a:r>
              <a:rPr>
                <a:solidFill>
                  <a:srgbClr val="000000"/>
                </a:solidFill>
              </a:rPr>
              <a:t>;  }</a:t>
            </a:r>
            <a:endParaRPr>
              <a:solidFill>
                <a:srgbClr val="000000"/>
              </a:solidFill>
            </a:endParaRPr>
          </a:p>
          <a:p>
            <a:pPr>
              <a:defRPr sz="1800">
                <a:solidFill>
                  <a:srgbClr val="4E9192"/>
                </a:solidFill>
                <a:latin typeface="Monaco"/>
                <a:ea typeface="Monaco"/>
                <a:cs typeface="Monaco"/>
                <a:sym typeface="Monaco"/>
              </a:defRPr>
            </a:pPr>
            <a:r>
              <a:t>p.greentea</a:t>
            </a:r>
            <a:r>
              <a:rPr>
                <a:solidFill>
                  <a:srgbClr val="000000"/>
                </a:solidFill>
              </a:rPr>
              <a:t>  { </a:t>
            </a:r>
            <a:r>
              <a:rPr>
                <a:solidFill>
                  <a:srgbClr val="932192"/>
                </a:solidFill>
              </a:rPr>
              <a:t>color</a:t>
            </a:r>
            <a:r>
              <a:rPr>
                <a:solidFill>
                  <a:srgbClr val="000000"/>
                </a:solidFill>
              </a:rPr>
              <a:t>: </a:t>
            </a:r>
            <a:r>
              <a:rPr>
                <a:solidFill>
                  <a:srgbClr val="392DE7"/>
                </a:solidFill>
              </a:rPr>
              <a:t>green</a:t>
            </a:r>
            <a:r>
              <a:rPr>
                <a:solidFill>
                  <a:srgbClr val="000000"/>
                </a:solidFill>
              </a:rPr>
              <a:t>;  } </a:t>
            </a:r>
            <a:endParaRPr>
              <a:solidFill>
                <a:srgbClr val="000000"/>
              </a:solidFill>
            </a:endParaRPr>
          </a:p>
          <a:p>
            <a:pPr>
              <a:defRPr sz="1800">
                <a:solidFill>
                  <a:srgbClr val="4E9192"/>
                </a:solidFill>
                <a:latin typeface="Monaco"/>
                <a:ea typeface="Monaco"/>
                <a:cs typeface="Monaco"/>
                <a:sym typeface="Monaco"/>
              </a:defRPr>
            </a:pPr>
            <a:r>
              <a:t>p.raspberry</a:t>
            </a:r>
            <a:r>
              <a:rPr>
                <a:solidFill>
                  <a:srgbClr val="000000"/>
                </a:solidFill>
              </a:rPr>
              <a:t> { </a:t>
            </a:r>
            <a:r>
              <a:rPr>
                <a:solidFill>
                  <a:srgbClr val="932192"/>
                </a:solidFill>
              </a:rPr>
              <a:t>color</a:t>
            </a:r>
            <a:r>
              <a:rPr>
                <a:solidFill>
                  <a:srgbClr val="000000"/>
                </a:solidFill>
              </a:rPr>
              <a:t>: </a:t>
            </a:r>
            <a:r>
              <a:rPr>
                <a:solidFill>
                  <a:srgbClr val="392DE7"/>
                </a:solidFill>
              </a:rPr>
              <a:t>blue</a:t>
            </a:r>
            <a:r>
              <a:rPr>
                <a:solidFill>
                  <a:srgbClr val="000000"/>
                </a:solidFill>
              </a:rPr>
              <a:t>;   } </a:t>
            </a:r>
            <a:endParaRPr>
              <a:solidFill>
                <a:srgbClr val="000000"/>
              </a:solidFill>
            </a:endParaRPr>
          </a:p>
          <a:p>
            <a:pPr>
              <a:defRPr sz="1800">
                <a:solidFill>
                  <a:srgbClr val="4E9192"/>
                </a:solidFill>
                <a:latin typeface="Monaco"/>
                <a:ea typeface="Monaco"/>
                <a:cs typeface="Monaco"/>
                <a:sym typeface="Monaco"/>
              </a:defRPr>
            </a:pPr>
            <a:r>
              <a:t>p.blueberry</a:t>
            </a:r>
            <a:r>
              <a:rPr>
                <a:solidFill>
                  <a:srgbClr val="000000"/>
                </a:solidFill>
              </a:rPr>
              <a:t> { </a:t>
            </a:r>
            <a:r>
              <a:rPr>
                <a:solidFill>
                  <a:srgbClr val="932192"/>
                </a:solidFill>
              </a:rPr>
              <a:t>color</a:t>
            </a:r>
            <a:r>
              <a:rPr>
                <a:solidFill>
                  <a:srgbClr val="000000"/>
                </a:solidFill>
              </a:rPr>
              <a:t>: </a:t>
            </a:r>
            <a:r>
              <a:rPr>
                <a:solidFill>
                  <a:srgbClr val="392DE7"/>
                </a:solidFill>
              </a:rPr>
              <a:t>purple</a:t>
            </a:r>
            <a:r>
              <a:rPr>
                <a:solidFill>
                  <a:srgbClr val="000000"/>
                </a:solidFill>
              </a:rPr>
              <a:t>; }</a:t>
            </a:r>
          </a:p>
        </p:txBody>
      </p:sp>
      <p:sp>
        <p:nvSpPr>
          <p:cNvPr id="286" name="Line"/>
          <p:cNvSpPr/>
          <p:nvPr/>
        </p:nvSpPr>
        <p:spPr>
          <a:xfrm flipV="1">
            <a:off x="849293" y="3091957"/>
            <a:ext cx="358296" cy="928916"/>
          </a:xfrm>
          <a:prstGeom prst="line">
            <a:avLst/>
          </a:prstGeom>
          <a:ln w="25400">
            <a:solidFill>
              <a:srgbClr val="000000"/>
            </a:solidFill>
            <a:miter lim="400000"/>
            <a:headEnd type="stealth"/>
          </a:ln>
        </p:spPr>
        <p:txBody>
          <a:bodyPr lIns="0" tIns="0" rIns="0" bIns="0"/>
          <a:lstStyle/>
          <a:p>
            <a:pPr/>
          </a:p>
        </p:txBody>
      </p:sp>
      <p:sp>
        <p:nvSpPr>
          <p:cNvPr id="287" name="2- Inheritance Match"/>
          <p:cNvSpPr txBox="1"/>
          <p:nvPr/>
        </p:nvSpPr>
        <p:spPr>
          <a:xfrm>
            <a:off x="5676900" y="2997200"/>
            <a:ext cx="3987800" cy="5334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lvl1pPr defTabSz="584200">
              <a:spcBef>
                <a:spcPts val="4800"/>
              </a:spcBef>
              <a:defRPr sz="2600">
                <a:latin typeface="+mj-lt"/>
                <a:ea typeface="+mj-ea"/>
                <a:cs typeface="+mj-cs"/>
                <a:sym typeface="Helvetica Neue"/>
              </a:defRPr>
            </a:lvl1pPr>
          </a:lstStyle>
          <a:p>
            <a:pPr/>
            <a:r>
              <a:t>2- Inheritance Match</a:t>
            </a:r>
          </a:p>
        </p:txBody>
      </p:sp>
      <p:sp>
        <p:nvSpPr>
          <p:cNvPr id="288" name="3- Default Match"/>
          <p:cNvSpPr txBox="1"/>
          <p:nvPr/>
        </p:nvSpPr>
        <p:spPr>
          <a:xfrm>
            <a:off x="8991600" y="5067300"/>
            <a:ext cx="3987800" cy="5334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lvl1pPr defTabSz="584200">
              <a:spcBef>
                <a:spcPts val="4800"/>
              </a:spcBef>
              <a:defRPr sz="2600">
                <a:latin typeface="+mj-lt"/>
                <a:ea typeface="+mj-ea"/>
                <a:cs typeface="+mj-cs"/>
                <a:sym typeface="Helvetica Neue"/>
              </a:defRPr>
            </a:lvl1pPr>
          </a:lstStyle>
          <a:p>
            <a:pPr/>
            <a:r>
              <a:t>3- Default Match</a:t>
            </a:r>
          </a:p>
        </p:txBody>
      </p:sp>
      <p:sp>
        <p:nvSpPr>
          <p:cNvPr id="289" name="4- Most Specific Match"/>
          <p:cNvSpPr txBox="1"/>
          <p:nvPr/>
        </p:nvSpPr>
        <p:spPr>
          <a:xfrm>
            <a:off x="8991600" y="6629400"/>
            <a:ext cx="3987800" cy="5334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lvl1pPr defTabSz="584200">
              <a:spcBef>
                <a:spcPts val="4800"/>
              </a:spcBef>
              <a:defRPr sz="2600">
                <a:latin typeface="+mj-lt"/>
                <a:ea typeface="+mj-ea"/>
                <a:cs typeface="+mj-cs"/>
                <a:sym typeface="Helvetica Neue"/>
              </a:defRPr>
            </a:lvl1pPr>
          </a:lstStyle>
          <a:p>
            <a:pPr/>
            <a:r>
              <a:t>4- Most Specific Match</a:t>
            </a:r>
          </a:p>
        </p:txBody>
      </p:sp>
      <p:sp>
        <p:nvSpPr>
          <p:cNvPr id="290" name="5- Ordering Match"/>
          <p:cNvSpPr txBox="1"/>
          <p:nvPr/>
        </p:nvSpPr>
        <p:spPr>
          <a:xfrm>
            <a:off x="8991600" y="8318500"/>
            <a:ext cx="3987800" cy="5334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lvl1pPr defTabSz="584200">
              <a:spcBef>
                <a:spcPts val="4800"/>
              </a:spcBef>
              <a:defRPr sz="2600">
                <a:latin typeface="+mj-lt"/>
                <a:ea typeface="+mj-ea"/>
                <a:cs typeface="+mj-cs"/>
                <a:sym typeface="Helvetica Neue"/>
              </a:defRPr>
            </a:lvl1pPr>
          </a:lstStyle>
          <a:p>
            <a:pPr/>
            <a:r>
              <a:t>5- Ordering Match</a:t>
            </a:r>
          </a:p>
        </p:txBody>
      </p:sp>
      <p:sp>
        <p:nvSpPr>
          <p:cNvPr id="291" name="&lt;p&gt;…"/>
          <p:cNvSpPr txBox="1"/>
          <p:nvPr/>
        </p:nvSpPr>
        <p:spPr>
          <a:xfrm>
            <a:off x="76200" y="3873500"/>
            <a:ext cx="8845699" cy="50546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defRPr sz="22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r>
              <a:t> </a:t>
            </a:r>
          </a:p>
          <a:p>
            <a:pPr>
              <a:defRPr sz="2200">
                <a:latin typeface="Monaco"/>
                <a:ea typeface="Monaco"/>
                <a:cs typeface="Monaco"/>
                <a:sym typeface="Monaco"/>
              </a:defRPr>
            </a:pPr>
            <a:r>
              <a:t>    My Normal Tea </a:t>
            </a:r>
            <a:r>
              <a:rPr>
                <a:solidFill>
                  <a:srgbClr val="009193"/>
                </a:solidFill>
              </a:rPr>
              <a:t>&lt;</a:t>
            </a:r>
            <a:r>
              <a:rPr>
                <a:solidFill>
                  <a:srgbClr val="4E9192"/>
                </a:solidFill>
              </a:rPr>
              <a:t>br</a:t>
            </a:r>
            <a:r>
              <a:rPr>
                <a:solidFill>
                  <a:srgbClr val="009193"/>
                </a:solidFill>
              </a:rPr>
              <a:t>&gt;</a:t>
            </a:r>
          </a:p>
          <a:p>
            <a:pPr>
              <a:defRPr sz="2200">
                <a:latin typeface="Monaco"/>
                <a:ea typeface="Monaco"/>
                <a:cs typeface="Monaco"/>
                <a:sym typeface="Monaco"/>
              </a:defRPr>
            </a:pPr>
            <a:r>
              <a:t>    Customers say they </a:t>
            </a:r>
            <a:r>
              <a:rPr>
                <a:solidFill>
                  <a:srgbClr val="009193"/>
                </a:solidFill>
              </a:rPr>
              <a:t>&lt;</a:t>
            </a:r>
            <a:r>
              <a:rPr>
                <a:solidFill>
                  <a:srgbClr val="4E9192"/>
                </a:solidFill>
              </a:rPr>
              <a:t>q</a:t>
            </a:r>
            <a:r>
              <a:rPr>
                <a:solidFill>
                  <a:srgbClr val="009193"/>
                </a:solidFill>
              </a:rPr>
              <a:t>&gt;</a:t>
            </a:r>
            <a:r>
              <a:t>really like</a:t>
            </a:r>
            <a:r>
              <a:rPr>
                <a:solidFill>
                  <a:srgbClr val="009193"/>
                </a:solidFill>
              </a:rPr>
              <a:t>&lt;/</a:t>
            </a:r>
            <a:r>
              <a:rPr>
                <a:solidFill>
                  <a:srgbClr val="4E9192"/>
                </a:solidFill>
              </a:rPr>
              <a:t>q</a:t>
            </a:r>
            <a:r>
              <a:rPr>
                <a:solidFill>
                  <a:srgbClr val="009193"/>
                </a:solidFill>
              </a:rPr>
              <a:t>&gt;</a:t>
            </a:r>
            <a:r>
              <a:t> this one!</a:t>
            </a:r>
          </a:p>
          <a:p>
            <a:pPr>
              <a:defRPr sz="22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a:p>
            <a:pPr>
              <a:defRPr sz="2200">
                <a:solidFill>
                  <a:srgbClr val="4E9192"/>
                </a:solidFill>
                <a:latin typeface="Monaco"/>
                <a:ea typeface="Monaco"/>
                <a:cs typeface="Monaco"/>
                <a:sym typeface="Monaco"/>
              </a:defRPr>
            </a:pPr>
            <a:r>
              <a:rPr>
                <a:solidFill>
                  <a:srgbClr val="000000"/>
                </a:solidFill>
              </a:rPr>
              <a:t>  </a:t>
            </a:r>
            <a:r>
              <a:rPr>
                <a:solidFill>
                  <a:srgbClr val="009193"/>
                </a:solidFill>
              </a:rPr>
              <a:t>&lt;</a:t>
            </a:r>
            <a:r>
              <a:t>blockquote</a:t>
            </a:r>
            <a:r>
              <a:rPr>
                <a:solidFill>
                  <a:srgbClr val="009193"/>
                </a:solidFill>
              </a:rPr>
              <a:t>&gt;</a:t>
            </a:r>
            <a:endParaRPr>
              <a:solidFill>
                <a:srgbClr val="000000"/>
              </a:solidFill>
            </a:endParaRPr>
          </a:p>
          <a:p>
            <a:pPr>
              <a:defRPr sz="2200">
                <a:latin typeface="Monaco"/>
                <a:ea typeface="Monaco"/>
                <a:cs typeface="Monaco"/>
                <a:sym typeface="Monaco"/>
              </a:defRPr>
            </a:pPr>
            <a:r>
              <a:t>    All of the best teas</a:t>
            </a:r>
          </a:p>
          <a:p>
            <a:pPr>
              <a:defRPr sz="2200">
                <a:solidFill>
                  <a:srgbClr val="4E9192"/>
                </a:solidFill>
                <a:latin typeface="Monaco"/>
                <a:ea typeface="Monaco"/>
                <a:cs typeface="Monaco"/>
                <a:sym typeface="Monaco"/>
              </a:defRPr>
            </a:pPr>
            <a:r>
              <a:rPr>
                <a:solidFill>
                  <a:srgbClr val="000000"/>
                </a:solidFill>
              </a:rPr>
              <a:t>  </a:t>
            </a:r>
            <a:r>
              <a:rPr>
                <a:solidFill>
                  <a:srgbClr val="009193"/>
                </a:solidFill>
              </a:rPr>
              <a:t>&lt;/</a:t>
            </a:r>
            <a:r>
              <a:t>blockquote</a:t>
            </a:r>
            <a:r>
              <a:rPr>
                <a:solidFill>
                  <a:srgbClr val="009193"/>
                </a:solidFill>
              </a:rPr>
              <a:t>&gt;</a:t>
            </a:r>
            <a:endParaRPr>
              <a:solidFill>
                <a:srgbClr val="000000"/>
              </a:solidFill>
            </a:endParaRPr>
          </a:p>
          <a:p>
            <a:pPr>
              <a:defRPr sz="2200">
                <a:solidFill>
                  <a:srgbClr val="3933FF"/>
                </a:solidFill>
                <a:latin typeface="Monaco"/>
                <a:ea typeface="Monaco"/>
                <a:cs typeface="Monaco"/>
                <a:sym typeface="Monaco"/>
              </a:defRPr>
            </a:pPr>
            <a:r>
              <a:rPr>
                <a:solidFill>
                  <a:srgbClr val="000000"/>
                </a:solidFill>
              </a:rPr>
              <a:t>  </a:t>
            </a:r>
            <a:r>
              <a:rPr>
                <a:solidFill>
                  <a:srgbClr val="009193"/>
                </a:solidFill>
              </a:rPr>
              <a:t>&lt;</a:t>
            </a:r>
            <a:r>
              <a:rPr>
                <a:solidFill>
                  <a:srgbClr val="4E9192"/>
                </a:solidFill>
              </a:rPr>
              <a:t>p</a:t>
            </a:r>
            <a:r>
              <a:rPr>
                <a:solidFill>
                  <a:srgbClr val="000000"/>
                </a:solidFill>
              </a:rPr>
              <a:t> </a:t>
            </a:r>
            <a:r>
              <a:rPr>
                <a:solidFill>
                  <a:srgbClr val="932192"/>
                </a:solidFill>
              </a:rPr>
              <a:t>class</a:t>
            </a:r>
            <a:r>
              <a:rPr>
                <a:solidFill>
                  <a:srgbClr val="000000"/>
                </a:solidFill>
              </a:rPr>
              <a:t>=</a:t>
            </a:r>
            <a:r>
              <a:t>"greentea"</a:t>
            </a:r>
            <a:r>
              <a:rPr>
                <a:solidFill>
                  <a:srgbClr val="009193"/>
                </a:solidFill>
              </a:rPr>
              <a:t>&gt;</a:t>
            </a:r>
            <a:endParaRPr>
              <a:solidFill>
                <a:srgbClr val="000000"/>
              </a:solidFill>
            </a:endParaRPr>
          </a:p>
          <a:p>
            <a:pPr>
              <a:defRPr sz="2200">
                <a:latin typeface="Monaco"/>
                <a:ea typeface="Monaco"/>
                <a:cs typeface="Monaco"/>
                <a:sym typeface="Monaco"/>
              </a:defRPr>
            </a:pPr>
            <a:r>
              <a:t>    My Green Tea</a:t>
            </a:r>
          </a:p>
          <a:p>
            <a:pPr>
              <a:defRPr sz="22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a:p>
            <a:pPr>
              <a:defRPr sz="2200">
                <a:solidFill>
                  <a:srgbClr val="3933FF"/>
                </a:solidFill>
                <a:latin typeface="Monaco"/>
                <a:ea typeface="Monaco"/>
                <a:cs typeface="Monaco"/>
                <a:sym typeface="Monaco"/>
              </a:defRPr>
            </a:pPr>
            <a:r>
              <a:rPr>
                <a:solidFill>
                  <a:srgbClr val="000000"/>
                </a:solidFill>
              </a:rPr>
              <a:t>  </a:t>
            </a:r>
            <a:r>
              <a:rPr>
                <a:solidFill>
                  <a:srgbClr val="009193"/>
                </a:solidFill>
              </a:rPr>
              <a:t>&lt;</a:t>
            </a:r>
            <a:r>
              <a:rPr>
                <a:solidFill>
                  <a:srgbClr val="4E9192"/>
                </a:solidFill>
              </a:rPr>
              <a:t>p</a:t>
            </a:r>
            <a:r>
              <a:rPr>
                <a:solidFill>
                  <a:srgbClr val="000000"/>
                </a:solidFill>
              </a:rPr>
              <a:t> </a:t>
            </a:r>
            <a:r>
              <a:rPr>
                <a:solidFill>
                  <a:srgbClr val="932192"/>
                </a:solidFill>
              </a:rPr>
              <a:t>class</a:t>
            </a:r>
            <a:r>
              <a:rPr>
                <a:solidFill>
                  <a:srgbClr val="000000"/>
                </a:solidFill>
              </a:rPr>
              <a:t>=</a:t>
            </a:r>
            <a:r>
              <a:t>"greentea blueberry"</a:t>
            </a:r>
            <a:r>
              <a:rPr>
                <a:solidFill>
                  <a:srgbClr val="009193"/>
                </a:solidFill>
              </a:rPr>
              <a:t>&gt;</a:t>
            </a:r>
            <a:endParaRPr>
              <a:solidFill>
                <a:srgbClr val="000000"/>
              </a:solidFill>
            </a:endParaRPr>
          </a:p>
          <a:p>
            <a:pPr>
              <a:defRPr sz="2200">
                <a:latin typeface="Monaco"/>
                <a:ea typeface="Monaco"/>
                <a:cs typeface="Monaco"/>
                <a:sym typeface="Monaco"/>
              </a:defRPr>
            </a:pPr>
            <a:r>
              <a:t>    My Mixed Tea - what colour is it?</a:t>
            </a:r>
          </a:p>
          <a:p>
            <a:pPr>
              <a:defRPr sz="22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p:txBody>
      </p:sp>
      <p:sp>
        <p:nvSpPr>
          <p:cNvPr id="292" name="Line"/>
          <p:cNvSpPr/>
          <p:nvPr/>
        </p:nvSpPr>
        <p:spPr>
          <a:xfrm flipV="1">
            <a:off x="4432248" y="3582954"/>
            <a:ext cx="1645506" cy="1141239"/>
          </a:xfrm>
          <a:prstGeom prst="line">
            <a:avLst/>
          </a:prstGeom>
          <a:ln w="25400">
            <a:solidFill>
              <a:srgbClr val="000000"/>
            </a:solidFill>
            <a:miter lim="400000"/>
            <a:headEnd type="stealth"/>
          </a:ln>
        </p:spPr>
        <p:txBody>
          <a:bodyPr lIns="0" tIns="0" rIns="0" bIns="0"/>
          <a:lstStyle/>
          <a:p>
            <a:pPr/>
          </a:p>
        </p:txBody>
      </p:sp>
      <p:sp>
        <p:nvSpPr>
          <p:cNvPr id="293" name="Line"/>
          <p:cNvSpPr/>
          <p:nvPr/>
        </p:nvSpPr>
        <p:spPr>
          <a:xfrm flipV="1">
            <a:off x="2565400" y="5387704"/>
            <a:ext cx="6378718" cy="249335"/>
          </a:xfrm>
          <a:prstGeom prst="line">
            <a:avLst/>
          </a:prstGeom>
          <a:ln w="25400">
            <a:solidFill>
              <a:srgbClr val="000000"/>
            </a:solidFill>
            <a:miter lim="400000"/>
            <a:headEnd type="stealth"/>
          </a:ln>
        </p:spPr>
        <p:txBody>
          <a:bodyPr lIns="0" tIns="0" rIns="0" bIns="0"/>
          <a:lstStyle/>
          <a:p>
            <a:pPr/>
          </a:p>
        </p:txBody>
      </p:sp>
      <p:sp>
        <p:nvSpPr>
          <p:cNvPr id="294" name="Line"/>
          <p:cNvSpPr/>
          <p:nvPr/>
        </p:nvSpPr>
        <p:spPr>
          <a:xfrm>
            <a:off x="3873500" y="6764434"/>
            <a:ext cx="4977727" cy="189159"/>
          </a:xfrm>
          <a:prstGeom prst="line">
            <a:avLst/>
          </a:prstGeom>
          <a:ln w="25400">
            <a:solidFill>
              <a:srgbClr val="000000"/>
            </a:solidFill>
            <a:miter lim="400000"/>
            <a:headEnd type="stealth"/>
          </a:ln>
        </p:spPr>
        <p:txBody>
          <a:bodyPr lIns="0" tIns="0" rIns="0" bIns="0"/>
          <a:lstStyle/>
          <a:p>
            <a:pPr/>
          </a:p>
        </p:txBody>
      </p:sp>
      <p:sp>
        <p:nvSpPr>
          <p:cNvPr id="295" name="Line"/>
          <p:cNvSpPr/>
          <p:nvPr/>
        </p:nvSpPr>
        <p:spPr>
          <a:xfrm>
            <a:off x="5613400" y="7937500"/>
            <a:ext cx="3277637" cy="542161"/>
          </a:xfrm>
          <a:prstGeom prst="line">
            <a:avLst/>
          </a:prstGeom>
          <a:ln w="25400">
            <a:solidFill>
              <a:srgbClr val="000000"/>
            </a:solidFill>
            <a:miter lim="400000"/>
            <a:headEnd type="stealth"/>
          </a:ln>
        </p:spPr>
        <p:txBody>
          <a:bodyPr lIns="0" tIns="0" rIns="0" bIns="0"/>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