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75" r:id="rId5"/>
    <p:sldId id="257" r:id="rId6"/>
    <p:sldId id="262" r:id="rId7"/>
    <p:sldId id="263" r:id="rId8"/>
    <p:sldId id="264" r:id="rId9"/>
    <p:sldId id="271" r:id="rId10"/>
    <p:sldId id="272" r:id="rId11"/>
    <p:sldId id="273" r:id="rId12"/>
    <p:sldId id="268" r:id="rId13"/>
    <p:sldId id="269" r:id="rId14"/>
    <p:sldId id="270" r:id="rId15"/>
    <p:sldId id="265" r:id="rId16"/>
    <p:sldId id="261" r:id="rId17"/>
    <p:sldId id="266" r:id="rId18"/>
    <p:sldId id="267"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64" autoAdjust="0"/>
  </p:normalViewPr>
  <p:slideViewPr>
    <p:cSldViewPr>
      <p:cViewPr varScale="1">
        <p:scale>
          <a:sx n="44" d="100"/>
          <a:sy n="44" d="100"/>
        </p:scale>
        <p:origin x="191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95A6C-9E0A-48A6-B786-3AAE81409C67}" type="datetimeFigureOut">
              <a:rPr lang="en-GB" smtClean="0"/>
              <a:t>08/01/2016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B6351-5CDA-4655-A3D3-DBDC87F2A921}" type="slidenum">
              <a:rPr lang="en-GB" smtClean="0"/>
              <a:t>‹#›</a:t>
            </a:fld>
            <a:endParaRPr lang="en-GB"/>
          </a:p>
        </p:txBody>
      </p:sp>
    </p:spTree>
    <p:extLst>
      <p:ext uri="{BB962C8B-B14F-4D97-AF65-F5344CB8AC3E}">
        <p14:creationId xmlns:p14="http://schemas.microsoft.com/office/powerpoint/2010/main" val="180896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a:t>
            </a:fld>
            <a:endParaRPr lang="en-US"/>
          </a:p>
        </p:txBody>
      </p:sp>
    </p:spTree>
    <p:extLst>
      <p:ext uri="{BB962C8B-B14F-4D97-AF65-F5344CB8AC3E}">
        <p14:creationId xmlns:p14="http://schemas.microsoft.com/office/powerpoint/2010/main" val="356767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a:t>
            </a:fld>
            <a:endParaRPr lang="en-US"/>
          </a:p>
        </p:txBody>
      </p:sp>
    </p:spTree>
    <p:extLst>
      <p:ext uri="{BB962C8B-B14F-4D97-AF65-F5344CB8AC3E}">
        <p14:creationId xmlns:p14="http://schemas.microsoft.com/office/powerpoint/2010/main" val="421925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Real</a:t>
            </a:r>
            <a:r>
              <a:rPr lang="en-IE" baseline="0" dirty="0" smtClean="0"/>
              <a:t> time – processing in memory , data storage in memory, massive parallel processing (multiple processors)</a:t>
            </a:r>
            <a:endParaRPr lang="en-IE" dirty="0" smtClean="0"/>
          </a:p>
          <a:p>
            <a:endParaRPr lang="en-IE" dirty="0" smtClean="0"/>
          </a:p>
          <a:p>
            <a:r>
              <a:rPr lang="en-IE" dirty="0" smtClean="0"/>
              <a:t>Queuing systems, crowd control, stock market buying/selling, CRM, marketing campaigns, credit</a:t>
            </a:r>
            <a:r>
              <a:rPr lang="en-IE" baseline="0" dirty="0" smtClean="0"/>
              <a:t> card fraud, medical/patient care</a:t>
            </a:r>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8</a:t>
            </a:fld>
            <a:endParaRPr lang="en-GB"/>
          </a:p>
        </p:txBody>
      </p:sp>
    </p:spTree>
    <p:extLst>
      <p:ext uri="{BB962C8B-B14F-4D97-AF65-F5344CB8AC3E}">
        <p14:creationId xmlns:p14="http://schemas.microsoft.com/office/powerpoint/2010/main" val="23244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11</a:t>
            </a:fld>
            <a:endParaRPr lang="en-GB"/>
          </a:p>
        </p:txBody>
      </p:sp>
    </p:spTree>
    <p:extLst>
      <p:ext uri="{BB962C8B-B14F-4D97-AF65-F5344CB8AC3E}">
        <p14:creationId xmlns:p14="http://schemas.microsoft.com/office/powerpoint/2010/main" val="167356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6" charset="-128"/>
              </a:defRPr>
            </a:lvl1pPr>
            <a:lvl2pPr marL="742950" indent="-285750" eaLnBrk="0" hangingPunct="0">
              <a:defRPr>
                <a:solidFill>
                  <a:schemeClr val="tx1"/>
                </a:solidFill>
                <a:latin typeface="Arial" charset="0"/>
                <a:ea typeface="ＭＳ Ｐゴシック" pitchFamily="-106" charset="-128"/>
              </a:defRPr>
            </a:lvl2pPr>
            <a:lvl3pPr marL="1143000" indent="-228600" eaLnBrk="0" hangingPunct="0">
              <a:defRPr>
                <a:solidFill>
                  <a:schemeClr val="tx1"/>
                </a:solidFill>
                <a:latin typeface="Arial" charset="0"/>
                <a:ea typeface="ＭＳ Ｐゴシック" pitchFamily="-106" charset="-128"/>
              </a:defRPr>
            </a:lvl3pPr>
            <a:lvl4pPr marL="1600200" indent="-228600" eaLnBrk="0" hangingPunct="0">
              <a:defRPr>
                <a:solidFill>
                  <a:schemeClr val="tx1"/>
                </a:solidFill>
                <a:latin typeface="Arial" charset="0"/>
                <a:ea typeface="ＭＳ Ｐゴシック" pitchFamily="-106" charset="-128"/>
              </a:defRPr>
            </a:lvl4pPr>
            <a:lvl5pPr marL="2057400" indent="-228600" eaLnBrk="0" hangingPunct="0">
              <a:defRPr>
                <a:solidFill>
                  <a:schemeClr val="tx1"/>
                </a:solidFill>
                <a:latin typeface="Arial" charset="0"/>
                <a:ea typeface="ＭＳ Ｐゴシック" pitchFamily="-106"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06"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06"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06"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06" charset="-128"/>
              </a:defRPr>
            </a:lvl9pPr>
          </a:lstStyle>
          <a:p>
            <a:pPr eaLnBrk="1" hangingPunct="1"/>
            <a:fld id="{586F9A56-4096-4F70-85CD-24284FFF522C}" type="slidenum">
              <a:rPr lang="en-US"/>
              <a:pPr eaLnBrk="1" hangingPunct="1"/>
              <a:t>14</a:t>
            </a:fld>
            <a:endParaRPr lang="en-US"/>
          </a:p>
        </p:txBody>
      </p:sp>
    </p:spTree>
    <p:extLst>
      <p:ext uri="{BB962C8B-B14F-4D97-AF65-F5344CB8AC3E}">
        <p14:creationId xmlns:p14="http://schemas.microsoft.com/office/powerpoint/2010/main" val="1562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Candy crush – used customer</a:t>
            </a:r>
            <a:r>
              <a:rPr lang="en-IE" baseline="0" dirty="0" smtClean="0"/>
              <a:t> data to address drop off of usage having failed at level 65, they removed a particularly difficult part in that level and usage went back up, it is important to communicate with customers, in this way data can now form part of that communication line.</a:t>
            </a:r>
          </a:p>
          <a:p>
            <a:endParaRPr lang="en-IE" baseline="0" dirty="0" smtClean="0"/>
          </a:p>
          <a:p>
            <a:r>
              <a:rPr lang="en-IE" baseline="0" dirty="0" smtClean="0"/>
              <a:t>Telecoms </a:t>
            </a:r>
          </a:p>
          <a:p>
            <a:r>
              <a:rPr lang="en-IE" baseline="0" dirty="0" smtClean="0"/>
              <a:t>Network data – capacity planning, scalability, what parts of network are heavily loaded when, service usage : up to 4-5 terabytes per day of call detail records so they can bill you correctly to prevent revenue leakages. Subscriber profiling based on usage patterns, billing data and support requests, and location data, </a:t>
            </a:r>
          </a:p>
          <a:p>
            <a:r>
              <a:rPr lang="en-IE" baseline="0" dirty="0" smtClean="0"/>
              <a:t>Personalised advertising, upselling and innovative tariffs, find the top 20% of customers and pay attention to them and ensure loyalty.</a:t>
            </a:r>
          </a:p>
          <a:p>
            <a:r>
              <a:rPr lang="en-IE" baseline="0" dirty="0" smtClean="0"/>
              <a:t>Churn analysis, made easy to move by phone number portability, retention of subscriber base is important, identify those who are likely to churn and </a:t>
            </a:r>
            <a:r>
              <a:rPr lang="en-IE" baseline="0" dirty="0" err="1" smtClean="0"/>
              <a:t>incentivisse</a:t>
            </a:r>
            <a:r>
              <a:rPr lang="en-IE" baseline="0" dirty="0" smtClean="0"/>
              <a:t> them to stay</a:t>
            </a:r>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15</a:t>
            </a:fld>
            <a:endParaRPr lang="en-GB"/>
          </a:p>
        </p:txBody>
      </p:sp>
    </p:spTree>
    <p:extLst>
      <p:ext uri="{BB962C8B-B14F-4D97-AF65-F5344CB8AC3E}">
        <p14:creationId xmlns:p14="http://schemas.microsoft.com/office/powerpoint/2010/main" val="161217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18</a:t>
            </a:fld>
            <a:endParaRPr lang="en-GB"/>
          </a:p>
        </p:txBody>
      </p:sp>
    </p:spTree>
    <p:extLst>
      <p:ext uri="{BB962C8B-B14F-4D97-AF65-F5344CB8AC3E}">
        <p14:creationId xmlns:p14="http://schemas.microsoft.com/office/powerpoint/2010/main" val="182607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Digital data, unstructured data, sensors,</a:t>
            </a:r>
            <a:r>
              <a:rPr lang="en-IE" baseline="0" dirty="0" smtClean="0"/>
              <a:t> signals, surveillance, web clicks, bar scans, public records, financial transactions, mobile location data</a:t>
            </a:r>
          </a:p>
          <a:p>
            <a:r>
              <a:rPr lang="en-IE" baseline="0" dirty="0" smtClean="0"/>
              <a:t>Previously </a:t>
            </a:r>
            <a:r>
              <a:rPr lang="en-IE" baseline="0" dirty="0" err="1" smtClean="0"/>
              <a:t>statisiticans</a:t>
            </a:r>
            <a:r>
              <a:rPr lang="en-IE" baseline="0" dirty="0" smtClean="0"/>
              <a:t> analysed data from opinion polls with maybe 1000 responses, now massive data sets require new statistical methods, new computer software, and most importantly for you, more young people trained in these methods and the corresponding software. </a:t>
            </a:r>
          </a:p>
          <a:p>
            <a:endParaRPr lang="en-IE" baseline="0" dirty="0" smtClean="0"/>
          </a:p>
          <a:p>
            <a:r>
              <a:rPr lang="en-IE" dirty="0" smtClean="0"/>
              <a:t>http://www.netflixprize.com/</a:t>
            </a:r>
          </a:p>
          <a:p>
            <a:endParaRPr lang="en-IE" dirty="0" smtClean="0"/>
          </a:p>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19</a:t>
            </a:fld>
            <a:endParaRPr lang="en-GB"/>
          </a:p>
        </p:txBody>
      </p:sp>
    </p:spTree>
    <p:extLst>
      <p:ext uri="{BB962C8B-B14F-4D97-AF65-F5344CB8AC3E}">
        <p14:creationId xmlns:p14="http://schemas.microsoft.com/office/powerpoint/2010/main" val="52857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4E6D61A-ED51-43F6-80EF-EFF37BA9E085}"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34DDB-F916-4B10-A50D-BCF5150F2EDF}" type="datetimeFigureOut">
              <a:rPr lang="en-GB" smtClean="0"/>
              <a:t>08/01/2016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134DDB-F916-4B10-A50D-BCF5150F2EDF}" type="datetimeFigureOut">
              <a:rPr lang="en-GB" smtClean="0"/>
              <a:t>08/01/2016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6134DDB-F916-4B10-A50D-BCF5150F2EDF}" type="datetimeFigureOut">
              <a:rPr lang="en-GB" smtClean="0"/>
              <a:t>08/01/2016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6134DDB-F916-4B10-A50D-BCF5150F2EDF}" type="datetimeFigureOut">
              <a:rPr lang="en-GB" smtClean="0"/>
              <a:t>08/01/2016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4E6D61A-ED51-43F6-80EF-EFF37BA9E085}"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br.org/video/2386816175001/business-analytics-def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omputerworld.com/article/3012033/it-skills-training/10-hottest-tech-skills-for-2016.html" TargetMode="External"/><Relationship Id="rId2" Type="http://schemas.openxmlformats.org/officeDocument/2006/relationships/hyperlink" Target="http://www.computerworld.com/article/2844020/10-hottest-it-skills-for-2015.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ytimes.com/2009/08/06/technology/06stats.html?_r=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irishjobs.ie/ShowResults.aspx?Keywords=business+analyst&amp;Location=0&amp;Category=&amp;Recruiter=Company&amp;Recruiter=Agency" TargetMode="External"/><Relationship Id="rId5" Type="http://schemas.openxmlformats.org/officeDocument/2006/relationships/hyperlink" Target="http://www.irishjobs.ie/ShowResults.aspx?Keywords=data+analyst&amp;Location=0&amp;Category=&amp;Recruiter=Company&amp;Recruiter=Agency" TargetMode="External"/><Relationship Id="rId4" Type="http://schemas.openxmlformats.org/officeDocument/2006/relationships/hyperlink" Target="http://www.jobs.ie/Jobs.aspx?Categories=4&amp;Regions=0&amp;Keywords=data+analyst&amp;job-search=tru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eradatauniversitynetwork.com/tu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artner.com/it-glossary/analy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archdatamanagement.techtarget.com/definition/data-analy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artner.com/it-glossary/business-intelligence-b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err="1" smtClean="0"/>
              <a:t>Dr.</a:t>
            </a:r>
            <a:r>
              <a:rPr lang="en-GB" dirty="0" smtClean="0"/>
              <a:t> Brenda </a:t>
            </a:r>
            <a:r>
              <a:rPr lang="en-GB" dirty="0" err="1" smtClean="0"/>
              <a:t>mullally</a:t>
            </a:r>
            <a:endParaRPr lang="en-GB" dirty="0"/>
          </a:p>
        </p:txBody>
      </p:sp>
      <p:sp>
        <p:nvSpPr>
          <p:cNvPr id="2" name="Title 1"/>
          <p:cNvSpPr>
            <a:spLocks noGrp="1"/>
          </p:cNvSpPr>
          <p:nvPr>
            <p:ph type="ctrTitle"/>
          </p:nvPr>
        </p:nvSpPr>
        <p:spPr/>
        <p:txBody>
          <a:bodyPr/>
          <a:lstStyle/>
          <a:p>
            <a:r>
              <a:rPr lang="en-GB" dirty="0" smtClean="0"/>
              <a:t>Data analytics</a:t>
            </a:r>
            <a:endParaRPr lang="en-GB" dirty="0"/>
          </a:p>
        </p:txBody>
      </p:sp>
    </p:spTree>
    <p:extLst>
      <p:ext uri="{BB962C8B-B14F-4D97-AF65-F5344CB8AC3E}">
        <p14:creationId xmlns:p14="http://schemas.microsoft.com/office/powerpoint/2010/main" val="34290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normAutofit lnSpcReduction="10000"/>
          </a:bodyPr>
          <a:lstStyle/>
          <a:p>
            <a:r>
              <a:rPr lang="en-IE" dirty="0"/>
              <a:t>Business intelligence combines a broad set of data analysis applications, including ad hoc analysis and querying, enterprise reporting, online analytical processing (OLAP), mobile BI, real-time BI, operational BI, cloud </a:t>
            </a:r>
            <a:r>
              <a:rPr lang="en-IE" dirty="0" smtClean="0"/>
              <a:t>and software </a:t>
            </a:r>
            <a:r>
              <a:rPr lang="en-IE" dirty="0"/>
              <a:t>as a service BI, open source BI, collaborative BI and location intelligence. BI technology also includes data visualization software for designing charts and other infographics, as well as tools for building BI dashboards and performance scorecards that display visualized data on business metrics and key performance indicators in an easy-to-grasp way. </a:t>
            </a:r>
          </a:p>
        </p:txBody>
      </p:sp>
    </p:spTree>
    <p:extLst>
      <p:ext uri="{BB962C8B-B14F-4D97-AF65-F5344CB8AC3E}">
        <p14:creationId xmlns:p14="http://schemas.microsoft.com/office/powerpoint/2010/main" val="351651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8229600" cy="4844752"/>
          </a:xfrm>
        </p:spPr>
        <p:txBody>
          <a:bodyPr>
            <a:normAutofit fontScale="92500" lnSpcReduction="20000"/>
          </a:bodyPr>
          <a:lstStyle/>
          <a:p>
            <a:r>
              <a:rPr lang="en-IE" dirty="0"/>
              <a:t>Business intelligence is sometimes used interchangeably </a:t>
            </a:r>
            <a:r>
              <a:rPr lang="en-IE" dirty="0" smtClean="0"/>
              <a:t>with business </a:t>
            </a:r>
            <a:r>
              <a:rPr lang="en-IE" dirty="0"/>
              <a:t>analytics; in other cases, business analytics is used either more narrowly to refer to advanced data analytics or more broadly to include both BI and advanced analytics</a:t>
            </a:r>
            <a:r>
              <a:rPr lang="en-IE" dirty="0" smtClean="0"/>
              <a:t>.</a:t>
            </a:r>
          </a:p>
          <a:p>
            <a:r>
              <a:rPr lang="en-US" dirty="0">
                <a:ea typeface="ＭＳ Ｐゴシック" pitchFamily="-106" charset="-128"/>
              </a:rPr>
              <a:t>Information technology which provides decision makers with valuable information and knowledge by leveraging a variety of data sources as well as structured and unstructured information.</a:t>
            </a:r>
          </a:p>
          <a:p>
            <a:pPr lvl="1"/>
            <a:r>
              <a:rPr lang="en-US" sz="1800" dirty="0">
                <a:ea typeface="ＭＳ Ｐゴシック" pitchFamily="-106" charset="-128"/>
              </a:rPr>
              <a:t>Data sources external or internal to the organization</a:t>
            </a:r>
          </a:p>
          <a:p>
            <a:pPr lvl="1"/>
            <a:r>
              <a:rPr lang="en-US" sz="1800" dirty="0">
                <a:ea typeface="ＭＳ Ｐゴシック" pitchFamily="-106" charset="-128"/>
              </a:rPr>
              <a:t>Information quantitative or qualitative</a:t>
            </a:r>
          </a:p>
          <a:p>
            <a:pPr lvl="1"/>
            <a:r>
              <a:rPr lang="en-US" sz="1800" dirty="0">
                <a:ea typeface="ＭＳ Ｐゴシック" pitchFamily="-106" charset="-128"/>
              </a:rPr>
              <a:t>Output: knowledge </a:t>
            </a:r>
          </a:p>
          <a:p>
            <a:pPr lvl="1"/>
            <a:r>
              <a:rPr lang="en-US" sz="1800" dirty="0">
                <a:ea typeface="ＭＳ Ｐゴシック" pitchFamily="-106" charset="-128"/>
              </a:rPr>
              <a:t>Input: information and </a:t>
            </a:r>
            <a:r>
              <a:rPr lang="en-US" sz="1800" dirty="0" smtClean="0">
                <a:ea typeface="ＭＳ Ｐゴシック" pitchFamily="-106" charset="-128"/>
              </a:rPr>
              <a:t>data</a:t>
            </a:r>
          </a:p>
          <a:p>
            <a:pPr lvl="1"/>
            <a:endParaRPr lang="en-US" sz="1800" dirty="0">
              <a:ea typeface="ＭＳ Ｐゴシック" pitchFamily="-106" charset="-128"/>
            </a:endParaRPr>
          </a:p>
          <a:p>
            <a:r>
              <a:rPr lang="en-US" sz="2200" dirty="0">
                <a:ea typeface="ＭＳ Ｐゴシック" pitchFamily="-106" charset="-128"/>
                <a:hlinkClick r:id="rId3"/>
              </a:rPr>
              <a:t>https://</a:t>
            </a:r>
            <a:r>
              <a:rPr lang="en-US" sz="2200" dirty="0" smtClean="0">
                <a:ea typeface="ＭＳ Ｐゴシック" pitchFamily="-106" charset="-128"/>
                <a:hlinkClick r:id="rId3"/>
              </a:rPr>
              <a:t>hbr.org/video/2386816175001/business-analytics-defined</a:t>
            </a:r>
            <a:endParaRPr lang="en-US" sz="2200" dirty="0" smtClean="0">
              <a:ea typeface="ＭＳ Ｐゴシック" pitchFamily="-106" charset="-128"/>
            </a:endParaRPr>
          </a:p>
          <a:p>
            <a:pPr lvl="1"/>
            <a:endParaRPr lang="en-US" sz="1800" dirty="0">
              <a:ea typeface="ＭＳ Ｐゴシック" pitchFamily="-106" charset="-128"/>
            </a:endParaRPr>
          </a:p>
          <a:p>
            <a:endParaRPr lang="en-IE" dirty="0"/>
          </a:p>
        </p:txBody>
      </p:sp>
    </p:spTree>
    <p:extLst>
      <p:ext uri="{BB962C8B-B14F-4D97-AF65-F5344CB8AC3E}">
        <p14:creationId xmlns:p14="http://schemas.microsoft.com/office/powerpoint/2010/main" val="377442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ea typeface="ＭＳ Ｐゴシック" pitchFamily="-106" charset="-128"/>
              </a:rPr>
              <a:t>Data, Information, Knowledge</a:t>
            </a:r>
          </a:p>
        </p:txBody>
      </p:sp>
      <p:sp>
        <p:nvSpPr>
          <p:cNvPr id="25603" name="Content Placeholder 2"/>
          <p:cNvSpPr>
            <a:spLocks noGrp="1"/>
          </p:cNvSpPr>
          <p:nvPr>
            <p:ph idx="1"/>
          </p:nvPr>
        </p:nvSpPr>
        <p:spPr/>
        <p:txBody>
          <a:bodyPr>
            <a:normAutofit lnSpcReduction="10000"/>
          </a:bodyPr>
          <a:lstStyle/>
          <a:p>
            <a:pPr eaLnBrk="1" hangingPunct="1"/>
            <a:r>
              <a:rPr lang="en-US" sz="2400" dirty="0" smtClean="0">
                <a:ea typeface="ＭＳ Ｐゴシック" pitchFamily="-106" charset="-128"/>
              </a:rPr>
              <a:t>Data</a:t>
            </a:r>
          </a:p>
          <a:p>
            <a:pPr lvl="1" eaLnBrk="1" hangingPunct="1"/>
            <a:r>
              <a:rPr lang="en-US" sz="2400" dirty="0" smtClean="0">
                <a:ea typeface="ＭＳ Ｐゴシック" pitchFamily="-106" charset="-128"/>
              </a:rPr>
              <a:t>May or may not be correct</a:t>
            </a:r>
          </a:p>
          <a:p>
            <a:pPr lvl="1" eaLnBrk="1" hangingPunct="1"/>
            <a:r>
              <a:rPr lang="en-US" sz="2400" dirty="0" err="1" smtClean="0">
                <a:ea typeface="ＭＳ Ｐゴシック" pitchFamily="-106" charset="-128"/>
              </a:rPr>
              <a:t>Eg</a:t>
            </a:r>
            <a:r>
              <a:rPr lang="en-US" sz="2400" dirty="0" smtClean="0">
                <a:ea typeface="ＭＳ Ｐゴシック" pitchFamily="-106" charset="-128"/>
              </a:rPr>
              <a:t>. Sales order at a restaurant included a large burger, medium fries and milkshake</a:t>
            </a:r>
          </a:p>
          <a:p>
            <a:pPr lvl="1" eaLnBrk="1" hangingPunct="1"/>
            <a:endParaRPr lang="en-US" sz="2400" dirty="0" smtClean="0">
              <a:ea typeface="ＭＳ Ｐゴシック" pitchFamily="-106" charset="-128"/>
            </a:endParaRPr>
          </a:p>
          <a:p>
            <a:pPr eaLnBrk="1" hangingPunct="1"/>
            <a:r>
              <a:rPr lang="en-US" sz="2400" dirty="0" smtClean="0">
                <a:ea typeface="ＭＳ Ｐゴシック" pitchFamily="-106" charset="-128"/>
              </a:rPr>
              <a:t>Information </a:t>
            </a:r>
          </a:p>
          <a:p>
            <a:pPr lvl="1" eaLnBrk="1" hangingPunct="1"/>
            <a:r>
              <a:rPr lang="en-US" sz="2400" dirty="0" smtClean="0">
                <a:ea typeface="ＭＳ Ｐゴシック" pitchFamily="-106" charset="-128"/>
              </a:rPr>
              <a:t>Subset of data</a:t>
            </a:r>
          </a:p>
          <a:p>
            <a:pPr lvl="1" eaLnBrk="1" hangingPunct="1"/>
            <a:r>
              <a:rPr lang="en-US" sz="2400" dirty="0" smtClean="0">
                <a:ea typeface="ＭＳ Ｐゴシック" pitchFamily="-106" charset="-128"/>
              </a:rPr>
              <a:t>Data possessing context, relevance, and purpose</a:t>
            </a:r>
          </a:p>
          <a:p>
            <a:pPr lvl="1" eaLnBrk="1" hangingPunct="1"/>
            <a:r>
              <a:rPr lang="en-US" sz="2400" dirty="0" err="1" smtClean="0">
                <a:ea typeface="ＭＳ Ｐゴシック" pitchFamily="-106" charset="-128"/>
              </a:rPr>
              <a:t>Eg</a:t>
            </a:r>
            <a:r>
              <a:rPr lang="en-US" sz="2400" dirty="0" smtClean="0">
                <a:ea typeface="ＭＳ Ｐゴシック" pitchFamily="-106" charset="-128"/>
              </a:rPr>
              <a:t>. The numbers indicating the daily sales (in dollars, quantity, etc.) of burgers, fries, vanilla milkshakes</a:t>
            </a:r>
          </a:p>
        </p:txBody>
      </p:sp>
    </p:spTree>
    <p:extLst>
      <p:ext uri="{BB962C8B-B14F-4D97-AF65-F5344CB8AC3E}">
        <p14:creationId xmlns:p14="http://schemas.microsoft.com/office/powerpoint/2010/main" val="257212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106" charset="-128"/>
              </a:rPr>
              <a:t>Data, Information, Knowledge</a:t>
            </a:r>
            <a:endParaRPr lang="en-GB" dirty="0"/>
          </a:p>
        </p:txBody>
      </p:sp>
      <p:sp>
        <p:nvSpPr>
          <p:cNvPr id="3" name="Content Placeholder 2"/>
          <p:cNvSpPr>
            <a:spLocks noGrp="1"/>
          </p:cNvSpPr>
          <p:nvPr>
            <p:ph sz="quarter" idx="1"/>
          </p:nvPr>
        </p:nvSpPr>
        <p:spPr/>
        <p:txBody>
          <a:bodyPr>
            <a:normAutofit/>
          </a:bodyPr>
          <a:lstStyle/>
          <a:p>
            <a:r>
              <a:rPr lang="en-US" sz="2400" dirty="0">
                <a:ea typeface="ＭＳ Ｐゴシック" pitchFamily="-106" charset="-128"/>
              </a:rPr>
              <a:t>Knowledge</a:t>
            </a:r>
          </a:p>
          <a:p>
            <a:pPr lvl="1"/>
            <a:r>
              <a:rPr lang="en-US" sz="2400" dirty="0">
                <a:ea typeface="ＭＳ Ｐゴシック" pitchFamily="-106" charset="-128"/>
              </a:rPr>
              <a:t>Justified beliefs about relationships among concepts</a:t>
            </a:r>
          </a:p>
          <a:p>
            <a:pPr lvl="1"/>
            <a:r>
              <a:rPr lang="en-US" sz="2400" dirty="0" err="1" smtClean="0">
                <a:ea typeface="ＭＳ Ｐゴシック" pitchFamily="-106" charset="-128"/>
              </a:rPr>
              <a:t>Eg</a:t>
            </a:r>
            <a:r>
              <a:rPr lang="en-US" sz="2400" dirty="0" smtClean="0">
                <a:ea typeface="ＭＳ Ｐゴシック" pitchFamily="-106" charset="-128"/>
              </a:rPr>
              <a:t>.  </a:t>
            </a:r>
            <a:r>
              <a:rPr lang="en-US" sz="2400" dirty="0">
                <a:ea typeface="ＭＳ Ｐゴシック" pitchFamily="-106" charset="-128"/>
              </a:rPr>
              <a:t>The relationship between the quantity of bread that should be ordered, the quantity of bread in inventory, and the daily sales of burgers and other products that use bread.</a:t>
            </a:r>
          </a:p>
          <a:p>
            <a:endParaRPr lang="en-GB" sz="2400" dirty="0"/>
          </a:p>
        </p:txBody>
      </p:sp>
    </p:spTree>
    <p:extLst>
      <p:ext uri="{BB962C8B-B14F-4D97-AF65-F5344CB8AC3E}">
        <p14:creationId xmlns:p14="http://schemas.microsoft.com/office/powerpoint/2010/main" val="281996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400" b="1" smtClean="0">
                <a:ea typeface="ＭＳ Ｐゴシック" pitchFamily="-106" charset="-128"/>
                <a:cs typeface="Arial" charset="0"/>
              </a:rPr>
              <a:t>Data, Information, Knowledge, and Decisions</a:t>
            </a:r>
          </a:p>
        </p:txBody>
      </p:sp>
      <p:sp>
        <p:nvSpPr>
          <p:cNvPr id="26627" name="Footer Placeholder 1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6" charset="-128"/>
              </a:defRPr>
            </a:lvl1pPr>
            <a:lvl2pPr marL="742950" indent="-285750" eaLnBrk="0" hangingPunct="0">
              <a:defRPr>
                <a:solidFill>
                  <a:schemeClr val="tx1"/>
                </a:solidFill>
                <a:latin typeface="Arial" charset="0"/>
                <a:ea typeface="ＭＳ Ｐゴシック" pitchFamily="-106" charset="-128"/>
              </a:defRPr>
            </a:lvl2pPr>
            <a:lvl3pPr marL="1143000" indent="-228600" eaLnBrk="0" hangingPunct="0">
              <a:defRPr>
                <a:solidFill>
                  <a:schemeClr val="tx1"/>
                </a:solidFill>
                <a:latin typeface="Arial" charset="0"/>
                <a:ea typeface="ＭＳ Ｐゴシック" pitchFamily="-106" charset="-128"/>
              </a:defRPr>
            </a:lvl3pPr>
            <a:lvl4pPr marL="1600200" indent="-228600" eaLnBrk="0" hangingPunct="0">
              <a:defRPr>
                <a:solidFill>
                  <a:schemeClr val="tx1"/>
                </a:solidFill>
                <a:latin typeface="Arial" charset="0"/>
                <a:ea typeface="ＭＳ Ｐゴシック" pitchFamily="-106" charset="-128"/>
              </a:defRPr>
            </a:lvl4pPr>
            <a:lvl5pPr marL="2057400" indent="-228600" eaLnBrk="0" hangingPunct="0">
              <a:defRPr>
                <a:solidFill>
                  <a:schemeClr val="tx1"/>
                </a:solidFill>
                <a:latin typeface="Arial" charset="0"/>
                <a:ea typeface="ＭＳ Ｐゴシック" pitchFamily="-106"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06"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06"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06"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06" charset="-128"/>
              </a:defRPr>
            </a:lvl9pPr>
          </a:lstStyle>
          <a:p>
            <a:pPr eaLnBrk="1" hangingPunct="1"/>
            <a:r>
              <a:rPr lang="en-US" smtClean="0">
                <a:solidFill>
                  <a:srgbClr val="595959"/>
                </a:solidFill>
                <a:latin typeface="Rockwell" pitchFamily="-106" charset="0"/>
              </a:rPr>
              <a:t>© Sabherwal &amp; Becerra-Fernandez</a:t>
            </a:r>
          </a:p>
        </p:txBody>
      </p:sp>
      <p:sp>
        <p:nvSpPr>
          <p:cNvPr id="5" name="Cube 4"/>
          <p:cNvSpPr>
            <a:spLocks noChangeArrowheads="1"/>
          </p:cNvSpPr>
          <p:nvPr/>
        </p:nvSpPr>
        <p:spPr bwMode="auto">
          <a:xfrm>
            <a:off x="936625" y="1905000"/>
            <a:ext cx="2743200" cy="3962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Data</a:t>
            </a:r>
          </a:p>
        </p:txBody>
      </p:sp>
      <p:sp>
        <p:nvSpPr>
          <p:cNvPr id="4" name="Cube 3"/>
          <p:cNvSpPr>
            <a:spLocks noChangeArrowheads="1"/>
          </p:cNvSpPr>
          <p:nvPr/>
        </p:nvSpPr>
        <p:spPr bwMode="auto">
          <a:xfrm>
            <a:off x="3468688" y="2362200"/>
            <a:ext cx="2116137" cy="30480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Information</a:t>
            </a:r>
          </a:p>
        </p:txBody>
      </p:sp>
      <p:sp>
        <p:nvSpPr>
          <p:cNvPr id="6" name="Cube 5"/>
          <p:cNvSpPr>
            <a:spLocks noChangeArrowheads="1"/>
          </p:cNvSpPr>
          <p:nvPr/>
        </p:nvSpPr>
        <p:spPr bwMode="auto">
          <a:xfrm>
            <a:off x="5351463" y="3086100"/>
            <a:ext cx="1604962" cy="1600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Knowledge</a:t>
            </a:r>
          </a:p>
        </p:txBody>
      </p:sp>
      <p:sp>
        <p:nvSpPr>
          <p:cNvPr id="17" name="Rounded Rectangle 16"/>
          <p:cNvSpPr>
            <a:spLocks noChangeArrowheads="1"/>
          </p:cNvSpPr>
          <p:nvPr/>
        </p:nvSpPr>
        <p:spPr bwMode="auto">
          <a:xfrm>
            <a:off x="3908425" y="15621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Data that has been processed so as to have context, relevance, and purpose</a:t>
            </a:r>
            <a:endParaRPr lang="en-US" sz="1200">
              <a:latin typeface="Calibri" pitchFamily="-106" charset="0"/>
              <a:cs typeface="Arial" charset="0"/>
            </a:endParaRPr>
          </a:p>
        </p:txBody>
      </p:sp>
      <p:sp>
        <p:nvSpPr>
          <p:cNvPr id="26632" name="Rectangle 17"/>
          <p:cNvSpPr>
            <a:spLocks noChangeArrowheads="1"/>
          </p:cNvSpPr>
          <p:nvPr/>
        </p:nvSpPr>
        <p:spPr bwMode="auto">
          <a:xfrm>
            <a:off x="7272338" y="1763713"/>
            <a:ext cx="118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Decisions</a:t>
            </a:r>
          </a:p>
        </p:txBody>
      </p:sp>
      <p:sp>
        <p:nvSpPr>
          <p:cNvPr id="19" name="Rounded Rectangle 18"/>
          <p:cNvSpPr>
            <a:spLocks noChangeArrowheads="1"/>
          </p:cNvSpPr>
          <p:nvPr/>
        </p:nvSpPr>
        <p:spPr bwMode="auto">
          <a:xfrm>
            <a:off x="1647825" y="12192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Raw facts, observations, or perceptions</a:t>
            </a:r>
            <a:endParaRPr lang="en-US" sz="1200">
              <a:latin typeface="Calibri" pitchFamily="-106" charset="0"/>
              <a:cs typeface="Arial" charset="0"/>
            </a:endParaRPr>
          </a:p>
        </p:txBody>
      </p:sp>
      <p:sp>
        <p:nvSpPr>
          <p:cNvPr id="20" name="Rounded Rectangle 19"/>
          <p:cNvSpPr>
            <a:spLocks noChangeArrowheads="1"/>
          </p:cNvSpPr>
          <p:nvPr/>
        </p:nvSpPr>
        <p:spPr bwMode="auto">
          <a:xfrm>
            <a:off x="5483225" y="21844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Justified beliefs about relationships relevant to the decision</a:t>
            </a:r>
            <a:endParaRPr lang="en-US" sz="1200">
              <a:latin typeface="Calibri" pitchFamily="-106" charset="0"/>
              <a:cs typeface="Arial" charset="0"/>
            </a:endParaRPr>
          </a:p>
        </p:txBody>
      </p:sp>
      <p:sp>
        <p:nvSpPr>
          <p:cNvPr id="22" name="Oval 21"/>
          <p:cNvSpPr>
            <a:spLocks noChangeArrowheads="1"/>
          </p:cNvSpPr>
          <p:nvPr/>
        </p:nvSpPr>
        <p:spPr bwMode="auto">
          <a:xfrm>
            <a:off x="7673975" y="2362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3" name="Oval 22"/>
          <p:cNvSpPr>
            <a:spLocks noChangeArrowheads="1"/>
          </p:cNvSpPr>
          <p:nvPr/>
        </p:nvSpPr>
        <p:spPr bwMode="auto">
          <a:xfrm>
            <a:off x="7673975" y="3124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4" name="Oval 23"/>
          <p:cNvSpPr>
            <a:spLocks noChangeArrowheads="1"/>
          </p:cNvSpPr>
          <p:nvPr/>
        </p:nvSpPr>
        <p:spPr bwMode="auto">
          <a:xfrm>
            <a:off x="7673975" y="3886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5" name="Oval 24"/>
          <p:cNvSpPr>
            <a:spLocks noChangeArrowheads="1"/>
          </p:cNvSpPr>
          <p:nvPr/>
        </p:nvSpPr>
        <p:spPr bwMode="auto">
          <a:xfrm>
            <a:off x="7673975" y="4648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6" name="Oval 25"/>
          <p:cNvSpPr>
            <a:spLocks noChangeArrowheads="1"/>
          </p:cNvSpPr>
          <p:nvPr/>
        </p:nvSpPr>
        <p:spPr bwMode="auto">
          <a:xfrm>
            <a:off x="7673975" y="5410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7" name="Chevron 26"/>
          <p:cNvSpPr>
            <a:spLocks noChangeArrowheads="1"/>
          </p:cNvSpPr>
          <p:nvPr/>
        </p:nvSpPr>
        <p:spPr bwMode="auto">
          <a:xfrm>
            <a:off x="45180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Interpret</a:t>
            </a:r>
          </a:p>
        </p:txBody>
      </p:sp>
      <p:sp>
        <p:nvSpPr>
          <p:cNvPr id="28" name="Chevron 27"/>
          <p:cNvSpPr>
            <a:spLocks noChangeArrowheads="1"/>
          </p:cNvSpPr>
          <p:nvPr/>
        </p:nvSpPr>
        <p:spPr bwMode="auto">
          <a:xfrm>
            <a:off x="24606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Analyze</a:t>
            </a:r>
          </a:p>
        </p:txBody>
      </p:sp>
      <p:sp>
        <p:nvSpPr>
          <p:cNvPr id="29" name="Chevron 28"/>
          <p:cNvSpPr>
            <a:spLocks noChangeArrowheads="1"/>
          </p:cNvSpPr>
          <p:nvPr/>
        </p:nvSpPr>
        <p:spPr bwMode="auto">
          <a:xfrm>
            <a:off x="6161088"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Apply</a:t>
            </a:r>
          </a:p>
        </p:txBody>
      </p:sp>
    </p:spTree>
    <p:extLst>
      <p:ext uri="{BB962C8B-B14F-4D97-AF65-F5344CB8AC3E}">
        <p14:creationId xmlns:p14="http://schemas.microsoft.com/office/powerpoint/2010/main" val="293990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3754760" cy="4373563"/>
          </a:xfrm>
        </p:spPr>
        <p:txBody>
          <a:bodyPr>
            <a:normAutofit lnSpcReduction="10000"/>
          </a:bodyPr>
          <a:lstStyle/>
          <a:p>
            <a:r>
              <a:rPr lang="en-IE" dirty="0" smtClean="0"/>
              <a:t>Data analytics in use:</a:t>
            </a:r>
          </a:p>
          <a:p>
            <a:pPr lvl="1"/>
            <a:r>
              <a:rPr lang="en-IE" dirty="0" smtClean="0"/>
              <a:t>CRM</a:t>
            </a:r>
          </a:p>
          <a:p>
            <a:pPr lvl="1"/>
            <a:r>
              <a:rPr lang="en-IE" dirty="0" smtClean="0"/>
              <a:t>Marketing</a:t>
            </a:r>
          </a:p>
          <a:p>
            <a:pPr lvl="1"/>
            <a:r>
              <a:rPr lang="en-IE" dirty="0" smtClean="0"/>
              <a:t>Production</a:t>
            </a:r>
          </a:p>
          <a:p>
            <a:pPr lvl="1"/>
            <a:r>
              <a:rPr lang="en-IE" dirty="0" smtClean="0"/>
              <a:t>Logistics</a:t>
            </a:r>
          </a:p>
          <a:p>
            <a:pPr lvl="1"/>
            <a:r>
              <a:rPr lang="en-IE" dirty="0" smtClean="0"/>
              <a:t>Sport</a:t>
            </a:r>
          </a:p>
          <a:p>
            <a:pPr lvl="1"/>
            <a:r>
              <a:rPr lang="en-IE" dirty="0" smtClean="0"/>
              <a:t>Telecoms</a:t>
            </a:r>
          </a:p>
          <a:p>
            <a:pPr lvl="1"/>
            <a:endParaRPr lang="en-IE" dirty="0"/>
          </a:p>
          <a:p>
            <a:pPr lvl="1"/>
            <a:endParaRPr lang="en-IE" dirty="0" smtClean="0"/>
          </a:p>
          <a:p>
            <a:pPr lvl="1"/>
            <a:r>
              <a:rPr lang="en-IE" dirty="0" err="1" smtClean="0"/>
              <a:t>Candycrush</a:t>
            </a:r>
            <a:r>
              <a:rPr lang="en-IE" dirty="0" smtClean="0"/>
              <a:t> 	</a:t>
            </a:r>
          </a:p>
          <a:p>
            <a:pPr lvl="1"/>
            <a:r>
              <a:rPr lang="en-IE" dirty="0" smtClean="0"/>
              <a:t>Amazon</a:t>
            </a:r>
          </a:p>
          <a:p>
            <a:pPr lvl="1"/>
            <a:r>
              <a:rPr lang="en-IE" dirty="0" smtClean="0"/>
              <a:t>Sailing team</a:t>
            </a:r>
          </a:p>
          <a:p>
            <a:pPr lvl="1"/>
            <a:endParaRPr lang="en-IE" dirty="0"/>
          </a:p>
        </p:txBody>
      </p:sp>
      <p:sp>
        <p:nvSpPr>
          <p:cNvPr id="4" name="TextBox 3"/>
          <p:cNvSpPr txBox="1"/>
          <p:nvPr/>
        </p:nvSpPr>
        <p:spPr>
          <a:xfrm>
            <a:off x="4499992" y="4725144"/>
            <a:ext cx="3816424" cy="1415772"/>
          </a:xfrm>
          <a:prstGeom prst="rect">
            <a:avLst/>
          </a:prstGeom>
          <a:noFill/>
        </p:spPr>
        <p:txBody>
          <a:bodyPr wrap="square" rtlCol="0">
            <a:spAutoFit/>
          </a:bodyPr>
          <a:lstStyle/>
          <a:p>
            <a:pPr marL="640080" lvl="1" indent="-228600">
              <a:spcBef>
                <a:spcPct val="20000"/>
              </a:spcBef>
              <a:buClr>
                <a:schemeClr val="accent2"/>
              </a:buClr>
              <a:buFont typeface="Arial" pitchFamily="34" charset="0"/>
              <a:buChar char="•"/>
            </a:pPr>
            <a:r>
              <a:rPr lang="en-IE" sz="2000" dirty="0">
                <a:solidFill>
                  <a:schemeClr val="tx2"/>
                </a:solidFill>
              </a:rPr>
              <a:t>Banking fraud</a:t>
            </a:r>
          </a:p>
          <a:p>
            <a:pPr marL="640080" lvl="1" indent="-228600">
              <a:spcBef>
                <a:spcPct val="20000"/>
              </a:spcBef>
              <a:buClr>
                <a:schemeClr val="accent2"/>
              </a:buClr>
              <a:buFont typeface="Arial" pitchFamily="34" charset="0"/>
              <a:buChar char="•"/>
            </a:pPr>
            <a:r>
              <a:rPr lang="en-IE" sz="2000" dirty="0">
                <a:solidFill>
                  <a:schemeClr val="tx2"/>
                </a:solidFill>
              </a:rPr>
              <a:t>Health care fraud</a:t>
            </a:r>
          </a:p>
          <a:p>
            <a:pPr marL="640080" lvl="1" indent="-228600">
              <a:spcBef>
                <a:spcPct val="20000"/>
              </a:spcBef>
              <a:buClr>
                <a:schemeClr val="accent2"/>
              </a:buClr>
              <a:buFont typeface="Arial" pitchFamily="34" charset="0"/>
              <a:buChar char="•"/>
            </a:pPr>
            <a:r>
              <a:rPr lang="en-IE" sz="2000" dirty="0">
                <a:solidFill>
                  <a:schemeClr val="tx2"/>
                </a:solidFill>
              </a:rPr>
              <a:t>Social benefit fraud</a:t>
            </a:r>
          </a:p>
          <a:p>
            <a:pPr marL="285750" indent="-285750">
              <a:buFont typeface="Arial" panose="020B0604020202020204" pitchFamily="34" charset="0"/>
              <a:buChar char="•"/>
            </a:pPr>
            <a:endParaRPr lang="en-IE" dirty="0"/>
          </a:p>
        </p:txBody>
      </p:sp>
    </p:spTree>
    <p:extLst>
      <p:ext uri="{BB962C8B-B14F-4D97-AF65-F5344CB8AC3E}">
        <p14:creationId xmlns:p14="http://schemas.microsoft.com/office/powerpoint/2010/main" val="81376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science - skills</a:t>
            </a:r>
            <a:endParaRPr lang="en-IE" dirty="0"/>
          </a:p>
        </p:txBody>
      </p:sp>
      <p:sp>
        <p:nvSpPr>
          <p:cNvPr id="3" name="Content Placeholder 2"/>
          <p:cNvSpPr>
            <a:spLocks noGrp="1"/>
          </p:cNvSpPr>
          <p:nvPr>
            <p:ph idx="1"/>
          </p:nvPr>
        </p:nvSpPr>
        <p:spPr/>
        <p:txBody>
          <a:bodyPr/>
          <a:lstStyle/>
          <a:p>
            <a:r>
              <a:rPr lang="en-IE" dirty="0" smtClean="0"/>
              <a:t>What skills are needed in the IT industry today?</a:t>
            </a:r>
            <a:endParaRPr lang="en-IE" dirty="0" smtClean="0">
              <a:hlinkClick r:id="rId2"/>
            </a:endParaRPr>
          </a:p>
          <a:p>
            <a:endParaRPr lang="en-IE" dirty="0"/>
          </a:p>
          <a:p>
            <a:r>
              <a:rPr lang="en-IE" dirty="0">
                <a:hlinkClick r:id="rId3"/>
              </a:rPr>
              <a:t>http://</a:t>
            </a:r>
            <a:r>
              <a:rPr lang="en-IE" dirty="0" smtClean="0">
                <a:hlinkClick r:id="rId3"/>
              </a:rPr>
              <a:t>www.computerworld.com/article/3012033/it-skills-training/10-hottest-tech-skills-for-2016.html</a:t>
            </a:r>
            <a:endParaRPr lang="en-IE" dirty="0" smtClean="0"/>
          </a:p>
          <a:p>
            <a:endParaRPr lang="en-IE" dirty="0" smtClean="0"/>
          </a:p>
          <a:p>
            <a:endParaRPr lang="en-IE" dirty="0"/>
          </a:p>
        </p:txBody>
      </p:sp>
    </p:spTree>
    <p:extLst>
      <p:ext uri="{BB962C8B-B14F-4D97-AF65-F5344CB8AC3E}">
        <p14:creationId xmlns:p14="http://schemas.microsoft.com/office/powerpoint/2010/main" val="107843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analyst</a:t>
            </a:r>
            <a:endParaRPr lang="en-IE" dirty="0"/>
          </a:p>
        </p:txBody>
      </p:sp>
      <p:sp>
        <p:nvSpPr>
          <p:cNvPr id="3" name="Content Placeholder 2"/>
          <p:cNvSpPr>
            <a:spLocks noGrp="1"/>
          </p:cNvSpPr>
          <p:nvPr>
            <p:ph idx="1"/>
          </p:nvPr>
        </p:nvSpPr>
        <p:spPr/>
        <p:txBody>
          <a:bodyPr>
            <a:normAutofit fontScale="92500"/>
          </a:bodyPr>
          <a:lstStyle/>
          <a:p>
            <a:r>
              <a:rPr lang="en-IE" dirty="0"/>
              <a:t>Business analysts </a:t>
            </a:r>
            <a:r>
              <a:rPr lang="en-IE" dirty="0" smtClean="0"/>
              <a:t>focus </a:t>
            </a:r>
            <a:r>
              <a:rPr lang="en-IE" dirty="0"/>
              <a:t>on database design (database </a:t>
            </a:r>
            <a:r>
              <a:rPr lang="en-IE" dirty="0" err="1"/>
              <a:t>modeling</a:t>
            </a:r>
            <a:r>
              <a:rPr lang="en-IE" dirty="0"/>
              <a:t> at a high level, </a:t>
            </a:r>
            <a:r>
              <a:rPr lang="en-IE" dirty="0" smtClean="0"/>
              <a:t>including defining </a:t>
            </a:r>
            <a:r>
              <a:rPr lang="en-IE" dirty="0"/>
              <a:t>metrics, dashboard design, retrieving and producing </a:t>
            </a:r>
            <a:r>
              <a:rPr lang="en-IE" dirty="0" smtClean="0"/>
              <a:t>executive </a:t>
            </a:r>
            <a:r>
              <a:rPr lang="en-IE" dirty="0"/>
              <a:t>reports, and designing alarm systems), ROI assessment on various </a:t>
            </a:r>
            <a:r>
              <a:rPr lang="en-IE" dirty="0" smtClean="0"/>
              <a:t>business </a:t>
            </a:r>
            <a:r>
              <a:rPr lang="en-IE" dirty="0"/>
              <a:t>projects and expenditures, and budget issues. Some work on marketing </a:t>
            </a:r>
            <a:r>
              <a:rPr lang="en-IE" dirty="0" smtClean="0"/>
              <a:t>or finance </a:t>
            </a:r>
            <a:r>
              <a:rPr lang="en-IE" dirty="0"/>
              <a:t>planning and optimization, and risk management. Many work on </a:t>
            </a:r>
            <a:r>
              <a:rPr lang="en-IE" dirty="0" smtClean="0"/>
              <a:t>high-level </a:t>
            </a:r>
            <a:r>
              <a:rPr lang="en-IE" dirty="0"/>
              <a:t>project management, reporting directly to the company’s executives</a:t>
            </a:r>
            <a:r>
              <a:rPr lang="en-IE" dirty="0" smtClean="0"/>
              <a:t>.</a:t>
            </a:r>
          </a:p>
          <a:p>
            <a:r>
              <a:rPr lang="en-IE" dirty="0"/>
              <a:t>In </a:t>
            </a:r>
            <a:r>
              <a:rPr lang="en-IE" dirty="0" smtClean="0"/>
              <a:t>general</a:t>
            </a:r>
            <a:r>
              <a:rPr lang="en-IE" dirty="0"/>
              <a:t>, business analysts are hired </a:t>
            </a:r>
            <a:r>
              <a:rPr lang="en-IE" dirty="0" smtClean="0"/>
              <a:t>first</a:t>
            </a:r>
            <a:r>
              <a:rPr lang="en-IE" dirty="0"/>
              <a:t>, and </a:t>
            </a:r>
            <a:r>
              <a:rPr lang="en-IE" dirty="0" smtClean="0"/>
              <a:t>if </a:t>
            </a:r>
            <a:r>
              <a:rPr lang="en-IE" dirty="0"/>
              <a:t>data and algorithms become </a:t>
            </a:r>
            <a:r>
              <a:rPr lang="en-IE" dirty="0" smtClean="0"/>
              <a:t>too </a:t>
            </a:r>
            <a:r>
              <a:rPr lang="en-IE" dirty="0"/>
              <a:t>complex, a data scientist is brought in.</a:t>
            </a:r>
          </a:p>
        </p:txBody>
      </p:sp>
    </p:spTree>
    <p:extLst>
      <p:ext uri="{BB962C8B-B14F-4D97-AF65-F5344CB8AC3E}">
        <p14:creationId xmlns:p14="http://schemas.microsoft.com/office/powerpoint/2010/main" val="394262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Jobs</a:t>
            </a:r>
            <a:endParaRPr lang="en-IE" dirty="0"/>
          </a:p>
        </p:txBody>
      </p:sp>
      <p:sp>
        <p:nvSpPr>
          <p:cNvPr id="3" name="Content Placeholder 2"/>
          <p:cNvSpPr>
            <a:spLocks noGrp="1"/>
          </p:cNvSpPr>
          <p:nvPr>
            <p:ph idx="1"/>
          </p:nvPr>
        </p:nvSpPr>
        <p:spPr/>
        <p:txBody>
          <a:bodyPr>
            <a:normAutofit fontScale="92500" lnSpcReduction="20000"/>
          </a:bodyPr>
          <a:lstStyle/>
          <a:p>
            <a:r>
              <a:rPr lang="en-IE" dirty="0">
                <a:hlinkClick r:id="rId3"/>
              </a:rPr>
              <a:t>http://www.nytimes.com/2009/08/06/technology/06stats.html?_</a:t>
            </a:r>
            <a:r>
              <a:rPr lang="en-IE" dirty="0" smtClean="0">
                <a:hlinkClick r:id="rId3"/>
              </a:rPr>
              <a:t>r=0</a:t>
            </a:r>
            <a:endParaRPr lang="en-IE" dirty="0" smtClean="0"/>
          </a:p>
          <a:p>
            <a:endParaRPr lang="en-IE" dirty="0" smtClean="0"/>
          </a:p>
          <a:p>
            <a:r>
              <a:rPr lang="en-IE" dirty="0">
                <a:hlinkClick r:id="rId4"/>
              </a:rPr>
              <a:t>http://</a:t>
            </a:r>
            <a:r>
              <a:rPr lang="en-IE" dirty="0" smtClean="0">
                <a:hlinkClick r:id="rId4"/>
              </a:rPr>
              <a:t>www.jobs.ie/Jobs.aspx?Categories=4&amp;Regions=0&amp;Keywords=data+analyst&amp;job-search=true</a:t>
            </a:r>
            <a:endParaRPr lang="en-IE" dirty="0" smtClean="0"/>
          </a:p>
          <a:p>
            <a:endParaRPr lang="en-IE" dirty="0"/>
          </a:p>
          <a:p>
            <a:r>
              <a:rPr lang="en-IE" dirty="0">
                <a:hlinkClick r:id="rId5"/>
              </a:rPr>
              <a:t>http://www.irishjobs.ie/ShowResults.aspx?Keywords=data+analyst&amp;Location=0&amp;Category=&amp;</a:t>
            </a:r>
            <a:r>
              <a:rPr lang="en-IE" dirty="0" smtClean="0">
                <a:hlinkClick r:id="rId5"/>
              </a:rPr>
              <a:t>Recruiter=Company&amp;Recruiter=Agency</a:t>
            </a:r>
            <a:endParaRPr lang="en-IE" dirty="0" smtClean="0"/>
          </a:p>
          <a:p>
            <a:endParaRPr lang="en-IE" dirty="0"/>
          </a:p>
          <a:p>
            <a:r>
              <a:rPr lang="en-IE" dirty="0">
                <a:hlinkClick r:id="rId6"/>
              </a:rPr>
              <a:t>http://www.irishjobs.ie/ShowResults.aspx?Keywords=business+analyst&amp;Location=0&amp;Category=&amp;</a:t>
            </a:r>
            <a:r>
              <a:rPr lang="en-IE" dirty="0" smtClean="0">
                <a:hlinkClick r:id="rId6"/>
              </a:rPr>
              <a:t>Recruiter=Company&amp;Recruiter=Agency</a:t>
            </a:r>
            <a:endParaRPr lang="en-IE" dirty="0" smtClean="0"/>
          </a:p>
          <a:p>
            <a:endParaRPr lang="en-IE" dirty="0" smtClean="0"/>
          </a:p>
          <a:p>
            <a:endParaRPr lang="en-IE" dirty="0"/>
          </a:p>
        </p:txBody>
      </p:sp>
    </p:spTree>
    <p:extLst>
      <p:ext uri="{BB962C8B-B14F-4D97-AF65-F5344CB8AC3E}">
        <p14:creationId xmlns:p14="http://schemas.microsoft.com/office/powerpoint/2010/main" val="333172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Analytics</a:t>
            </a:r>
            <a:endParaRPr lang="en-IE" dirty="0"/>
          </a:p>
        </p:txBody>
      </p:sp>
      <p:sp>
        <p:nvSpPr>
          <p:cNvPr id="3" name="Content Placeholder 2"/>
          <p:cNvSpPr>
            <a:spLocks noGrp="1"/>
          </p:cNvSpPr>
          <p:nvPr>
            <p:ph idx="1"/>
          </p:nvPr>
        </p:nvSpPr>
        <p:spPr/>
        <p:txBody>
          <a:bodyPr/>
          <a:lstStyle/>
          <a:p>
            <a:r>
              <a:rPr lang="en-IE" dirty="0" smtClean="0"/>
              <a:t>Why is data analysis so important?</a:t>
            </a:r>
            <a:endParaRPr lang="en-IE" dirty="0"/>
          </a:p>
        </p:txBody>
      </p:sp>
    </p:spTree>
    <p:extLst>
      <p:ext uri="{BB962C8B-B14F-4D97-AF65-F5344CB8AC3E}">
        <p14:creationId xmlns:p14="http://schemas.microsoft.com/office/powerpoint/2010/main" val="31832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Module Readings &amp; Software</a:t>
            </a:r>
            <a:endParaRPr lang="en-IE" dirty="0"/>
          </a:p>
        </p:txBody>
      </p:sp>
      <p:sp>
        <p:nvSpPr>
          <p:cNvPr id="3" name="Content Placeholder 2"/>
          <p:cNvSpPr>
            <a:spLocks noGrp="1"/>
          </p:cNvSpPr>
          <p:nvPr>
            <p:ph sz="quarter" idx="1"/>
          </p:nvPr>
        </p:nvSpPr>
        <p:spPr/>
        <p:txBody>
          <a:bodyPr>
            <a:normAutofit/>
          </a:bodyPr>
          <a:lstStyle/>
          <a:p>
            <a:r>
              <a:rPr lang="en-IE" sz="2400" u="sng" dirty="0" smtClean="0"/>
              <a:t>Textbooks: </a:t>
            </a:r>
            <a:r>
              <a:rPr lang="en-IE" sz="2400" dirty="0" smtClean="0"/>
              <a:t>Business Analytics for Managers, taking Business Intelligence Beyond Reporting. </a:t>
            </a:r>
            <a:r>
              <a:rPr lang="en-IE" sz="2400" dirty="0" err="1" smtClean="0"/>
              <a:t>Gert</a:t>
            </a:r>
            <a:r>
              <a:rPr lang="en-IE" sz="2400" dirty="0" smtClean="0"/>
              <a:t> H.N. </a:t>
            </a:r>
            <a:r>
              <a:rPr lang="en-IE" sz="2400" dirty="0" err="1" smtClean="0"/>
              <a:t>Laursen</a:t>
            </a:r>
            <a:r>
              <a:rPr lang="en-IE" sz="2400" dirty="0" smtClean="0"/>
              <a:t> &amp; </a:t>
            </a:r>
            <a:r>
              <a:rPr lang="en-IE" sz="2400" dirty="0" err="1" smtClean="0"/>
              <a:t>Jesper</a:t>
            </a:r>
            <a:r>
              <a:rPr lang="en-IE" sz="2400" dirty="0" smtClean="0"/>
              <a:t> </a:t>
            </a:r>
            <a:r>
              <a:rPr lang="en-IE" sz="2400" dirty="0" err="1" smtClean="0"/>
              <a:t>Thorlund</a:t>
            </a:r>
            <a:r>
              <a:rPr lang="en-IE" sz="2400" dirty="0" smtClean="0"/>
              <a:t>. Wiley 2010</a:t>
            </a:r>
          </a:p>
          <a:p>
            <a:r>
              <a:rPr lang="en-IE" sz="2400" u="sng" dirty="0" smtClean="0">
                <a:hlinkClick r:id="rId3"/>
              </a:rPr>
              <a:t>http://www.teradatauniversitynetwork.com/tun/</a:t>
            </a:r>
            <a:r>
              <a:rPr lang="en-IE" sz="2400" dirty="0" smtClean="0"/>
              <a:t> </a:t>
            </a:r>
            <a:r>
              <a:rPr lang="en-US" sz="2400" dirty="0" smtClean="0"/>
              <a:t>A great and free academic resource for BI (the available resources include cases, articles, tools including </a:t>
            </a:r>
            <a:r>
              <a:rPr lang="en-US" sz="2400" dirty="0" err="1" smtClean="0"/>
              <a:t>Microstrategy</a:t>
            </a:r>
            <a:r>
              <a:rPr lang="en-US" sz="2400" dirty="0" smtClean="0"/>
              <a:t>, datasets, exercises, etc.</a:t>
            </a:r>
          </a:p>
          <a:p>
            <a:pPr lvl="1"/>
            <a:r>
              <a:rPr lang="en-US" sz="2100" dirty="0" smtClean="0"/>
              <a:t>Register : </a:t>
            </a:r>
          </a:p>
          <a:p>
            <a:pPr lvl="2"/>
            <a:r>
              <a:rPr lang="en-IE" sz="1600" u="sng" dirty="0" smtClean="0"/>
              <a:t>The new student password for 2016 is:</a:t>
            </a:r>
            <a:r>
              <a:rPr lang="en-IE" sz="1600" dirty="0" smtClean="0"/>
              <a:t> 	</a:t>
            </a:r>
            <a:r>
              <a:rPr lang="en-IE" sz="1600" dirty="0" err="1" smtClean="0"/>
              <a:t>DataDive</a:t>
            </a:r>
            <a:endParaRPr lang="en-IE" sz="1600" u="sng" dirty="0" smtClean="0"/>
          </a:p>
          <a:p>
            <a:r>
              <a:rPr lang="en-IE" sz="2400" u="sng" dirty="0" smtClean="0"/>
              <a:t>Labs: </a:t>
            </a:r>
            <a:r>
              <a:rPr lang="en-IE" sz="2400" dirty="0" smtClean="0"/>
              <a:t> </a:t>
            </a:r>
            <a:r>
              <a:rPr lang="en-IE" sz="2400" dirty="0" err="1" smtClean="0"/>
              <a:t>Statisical</a:t>
            </a:r>
            <a:r>
              <a:rPr lang="en-IE" sz="2400" dirty="0" smtClean="0"/>
              <a:t> analysis: Excel, Data ETL &amp; Dashboard Design: </a:t>
            </a:r>
            <a:r>
              <a:rPr lang="en-IE" sz="2400" dirty="0" err="1" smtClean="0"/>
              <a:t>Qlikview</a:t>
            </a:r>
            <a:endParaRPr lang="en-IE" sz="2400" dirty="0" smtClean="0"/>
          </a:p>
          <a:p>
            <a:endParaRPr lang="en-IE" dirty="0" smtClean="0"/>
          </a:p>
          <a:p>
            <a:endParaRPr lang="en-IE" dirty="0"/>
          </a:p>
        </p:txBody>
      </p:sp>
    </p:spTree>
    <p:extLst>
      <p:ext uri="{BB962C8B-B14F-4D97-AF65-F5344CB8AC3E}">
        <p14:creationId xmlns:p14="http://schemas.microsoft.com/office/powerpoint/2010/main" val="55474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Assessment</a:t>
            </a:r>
            <a:endParaRPr lang="en-IE" dirty="0"/>
          </a:p>
        </p:txBody>
      </p:sp>
      <p:sp>
        <p:nvSpPr>
          <p:cNvPr id="3" name="Content Placeholder 2"/>
          <p:cNvSpPr>
            <a:spLocks noGrp="1"/>
          </p:cNvSpPr>
          <p:nvPr>
            <p:ph sz="quarter" idx="1"/>
          </p:nvPr>
        </p:nvSpPr>
        <p:spPr/>
        <p:txBody>
          <a:bodyPr/>
          <a:lstStyle/>
          <a:p>
            <a:r>
              <a:rPr lang="en-IE" sz="2800" dirty="0" smtClean="0"/>
              <a:t>Module is 50/50</a:t>
            </a:r>
          </a:p>
          <a:p>
            <a:endParaRPr lang="en-IE" sz="2800" dirty="0" smtClean="0"/>
          </a:p>
          <a:p>
            <a:pPr lvl="1"/>
            <a:r>
              <a:rPr lang="en-IE" sz="2500" dirty="0" smtClean="0"/>
              <a:t>Written Exam 50% - May 2016</a:t>
            </a:r>
          </a:p>
          <a:p>
            <a:pPr lvl="1"/>
            <a:endParaRPr lang="en-IE" sz="2500" dirty="0" smtClean="0"/>
          </a:p>
          <a:p>
            <a:pPr lvl="1"/>
            <a:r>
              <a:rPr lang="en-IE" sz="2500" dirty="0" smtClean="0"/>
              <a:t>Practical 50% - </a:t>
            </a:r>
          </a:p>
          <a:p>
            <a:pPr lvl="2"/>
            <a:r>
              <a:rPr lang="en-IE" sz="2100" dirty="0" smtClean="0"/>
              <a:t>Practical project – </a:t>
            </a:r>
          </a:p>
          <a:p>
            <a:pPr lvl="3"/>
            <a:r>
              <a:rPr lang="en-IE" sz="1900" dirty="0" smtClean="0"/>
              <a:t>Excel data analysis 20%</a:t>
            </a:r>
          </a:p>
          <a:p>
            <a:pPr lvl="3"/>
            <a:r>
              <a:rPr lang="en-IE" sz="1900" dirty="0"/>
              <a:t>D</a:t>
            </a:r>
            <a:r>
              <a:rPr lang="en-IE" sz="1900" dirty="0" smtClean="0"/>
              <a:t>ashboard design 25%</a:t>
            </a:r>
          </a:p>
          <a:p>
            <a:pPr lvl="3"/>
            <a:r>
              <a:rPr lang="en-IE" sz="1900" dirty="0" smtClean="0"/>
              <a:t>Report 5%</a:t>
            </a:r>
          </a:p>
          <a:p>
            <a:pPr lvl="7"/>
            <a:endParaRPr lang="en-IE" dirty="0"/>
          </a:p>
        </p:txBody>
      </p:sp>
    </p:spTree>
    <p:extLst>
      <p:ext uri="{BB962C8B-B14F-4D97-AF65-F5344CB8AC3E}">
        <p14:creationId xmlns:p14="http://schemas.microsoft.com/office/powerpoint/2010/main" val="285278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39913677"/>
              </p:ext>
            </p:extLst>
          </p:nvPr>
        </p:nvGraphicFramePr>
        <p:xfrm>
          <a:off x="467544" y="404664"/>
          <a:ext cx="8229600" cy="5941695"/>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171966919"/>
                    </a:ext>
                  </a:extLst>
                </a:gridCol>
                <a:gridCol w="1090384">
                  <a:extLst>
                    <a:ext uri="{9D8B030D-6E8A-4147-A177-3AD203B41FA5}">
                      <a16:colId xmlns:a16="http://schemas.microsoft.com/office/drawing/2014/main" val="2264096343"/>
                    </a:ext>
                  </a:extLst>
                </a:gridCol>
                <a:gridCol w="2201456">
                  <a:extLst>
                    <a:ext uri="{9D8B030D-6E8A-4147-A177-3AD203B41FA5}">
                      <a16:colId xmlns:a16="http://schemas.microsoft.com/office/drawing/2014/main" val="1063840000"/>
                    </a:ext>
                  </a:extLst>
                </a:gridCol>
                <a:gridCol w="1645920">
                  <a:extLst>
                    <a:ext uri="{9D8B030D-6E8A-4147-A177-3AD203B41FA5}">
                      <a16:colId xmlns:a16="http://schemas.microsoft.com/office/drawing/2014/main" val="2901128385"/>
                    </a:ext>
                  </a:extLst>
                </a:gridCol>
                <a:gridCol w="1645920">
                  <a:extLst>
                    <a:ext uri="{9D8B030D-6E8A-4147-A177-3AD203B41FA5}">
                      <a16:colId xmlns:a16="http://schemas.microsoft.com/office/drawing/2014/main" val="3261610262"/>
                    </a:ext>
                  </a:extLst>
                </a:gridCol>
              </a:tblGrid>
              <a:tr h="370840">
                <a:tc>
                  <a:txBody>
                    <a:bodyPr/>
                    <a:lstStyle/>
                    <a:p>
                      <a:pPr algn="l" rtl="0" fontAlgn="ctr"/>
                      <a:r>
                        <a:rPr lang="en-IE" sz="1600" b="1" i="0" u="none" strike="noStrike" dirty="0">
                          <a:solidFill>
                            <a:srgbClr val="FFFFFF"/>
                          </a:solidFill>
                          <a:effectLst/>
                          <a:latin typeface="Century Gothic" panose="020B0502020202020204" pitchFamily="34" charset="0"/>
                        </a:rPr>
                        <a:t>Date</a:t>
                      </a:r>
                    </a:p>
                  </a:txBody>
                  <a:tcPr marL="9525" marR="9525" marT="9525" marB="0" anchor="ctr"/>
                </a:tc>
                <a:tc>
                  <a:txBody>
                    <a:bodyPr/>
                    <a:lstStyle/>
                    <a:p>
                      <a:pPr algn="l" rtl="0" fontAlgn="ctr"/>
                      <a:r>
                        <a:rPr lang="en-IE" sz="1600" b="1" i="0" u="none" strike="noStrike">
                          <a:solidFill>
                            <a:srgbClr val="FFFFFF"/>
                          </a:solidFill>
                          <a:effectLst/>
                          <a:latin typeface="Century Gothic" panose="020B0502020202020204" pitchFamily="34" charset="0"/>
                        </a:rPr>
                        <a:t>Week</a:t>
                      </a:r>
                    </a:p>
                  </a:txBody>
                  <a:tcPr marL="9525" marR="9525" marT="9525" marB="0" anchor="ctr"/>
                </a:tc>
                <a:tc>
                  <a:txBody>
                    <a:bodyPr/>
                    <a:lstStyle/>
                    <a:p>
                      <a:pPr algn="l" rtl="0" fontAlgn="ctr"/>
                      <a:r>
                        <a:rPr lang="en-IE" sz="1600" b="1" i="0" u="none" strike="noStrike">
                          <a:solidFill>
                            <a:srgbClr val="FFFFFF"/>
                          </a:solidFill>
                          <a:effectLst/>
                          <a:latin typeface="Century Gothic" panose="020B0502020202020204" pitchFamily="34" charset="0"/>
                        </a:rPr>
                        <a:t>Topic</a:t>
                      </a:r>
                    </a:p>
                  </a:txBody>
                  <a:tcPr marL="9525" marR="9525" marT="9525" marB="0" anchor="ctr"/>
                </a:tc>
                <a:tc>
                  <a:txBody>
                    <a:bodyPr/>
                    <a:lstStyle/>
                    <a:p>
                      <a:pPr algn="l" rtl="0" fontAlgn="ctr"/>
                      <a:r>
                        <a:rPr lang="en-IE" sz="1600" b="1" i="0" u="none" strike="noStrike">
                          <a:solidFill>
                            <a:srgbClr val="FFFFFF"/>
                          </a:solidFill>
                          <a:effectLst/>
                          <a:latin typeface="Century Gothic" panose="020B0502020202020204" pitchFamily="34" charset="0"/>
                        </a:rPr>
                        <a:t>Lab</a:t>
                      </a:r>
                    </a:p>
                  </a:txBody>
                  <a:tcPr marL="9525" marR="9525" marT="9525" marB="0" anchor="ctr"/>
                </a:tc>
                <a:tc>
                  <a:txBody>
                    <a:bodyPr/>
                    <a:lstStyle/>
                    <a:p>
                      <a:pPr algn="l" rtl="0" fontAlgn="ctr"/>
                      <a:r>
                        <a:rPr lang="en-IE" sz="1600" b="1" i="0" u="none" strike="noStrike">
                          <a:solidFill>
                            <a:srgbClr val="FFFFFF"/>
                          </a:solidFill>
                          <a:effectLst/>
                          <a:latin typeface="Century Gothic" panose="020B0502020202020204" pitchFamily="34" charset="0"/>
                        </a:rPr>
                        <a:t>CA</a:t>
                      </a:r>
                    </a:p>
                  </a:txBody>
                  <a:tcPr marL="9525" marR="9525" marT="9525" marB="0" anchor="ctr"/>
                </a:tc>
                <a:extLst>
                  <a:ext uri="{0D108BD9-81ED-4DB2-BD59-A6C34878D82A}">
                    <a16:rowId xmlns:a16="http://schemas.microsoft.com/office/drawing/2014/main" val="1865967616"/>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11/01/2016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1</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1: Introduction</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Lab1 &amp; Lab2</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 </a:t>
                      </a:r>
                    </a:p>
                  </a:txBody>
                  <a:tcPr marL="9525" marR="9525" marT="9525" marB="0" anchor="ctr"/>
                </a:tc>
                <a:extLst>
                  <a:ext uri="{0D108BD9-81ED-4DB2-BD59-A6C34878D82A}">
                    <a16:rowId xmlns:a16="http://schemas.microsoft.com/office/drawing/2014/main" val="1439167119"/>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18/01/2016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2</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2: Exploring Data</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Lab3</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3062340331"/>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25/01/2016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3</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2: Exploring Data</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lab4</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2711704620"/>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01/02/2016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4</a:t>
                      </a:r>
                    </a:p>
                  </a:txBody>
                  <a:tcPr marL="9525" marR="9525" marT="9525" marB="0" anchor="ctr"/>
                </a:tc>
                <a:tc>
                  <a:txBody>
                    <a:bodyPr/>
                    <a:lstStyle/>
                    <a:p>
                      <a:pPr algn="l" rtl="0" fontAlgn="ctr"/>
                      <a:r>
                        <a:rPr lang="en-IE" sz="1600" b="0" i="0" u="none" strike="noStrike" dirty="0">
                          <a:solidFill>
                            <a:srgbClr val="000000"/>
                          </a:solidFill>
                          <a:effectLst/>
                          <a:latin typeface="Century Gothic" panose="020B0502020202020204" pitchFamily="34" charset="0"/>
                        </a:rPr>
                        <a:t>2: </a:t>
                      </a:r>
                      <a:r>
                        <a:rPr lang="en-IE" sz="1600" b="0" i="0" u="none" strike="noStrike" dirty="0" smtClean="0">
                          <a:solidFill>
                            <a:srgbClr val="000000"/>
                          </a:solidFill>
                          <a:effectLst/>
                          <a:latin typeface="Century Gothic" panose="020B0502020202020204" pitchFamily="34" charset="0"/>
                        </a:rPr>
                        <a:t>Data Discovery</a:t>
                      </a:r>
                    </a:p>
                  </a:txBody>
                  <a:tcPr marL="9525" marR="9525" marT="9525" marB="0" anchor="ctr"/>
                </a:tc>
                <a:tc>
                  <a:txBody>
                    <a:bodyPr/>
                    <a:lstStyle/>
                    <a:p>
                      <a:pPr algn="l" rtl="0" fontAlgn="ctr"/>
                      <a:r>
                        <a:rPr lang="en-IE" sz="1600" b="0" i="0" u="none" strike="noStrike" dirty="0">
                          <a:solidFill>
                            <a:srgbClr val="000000"/>
                          </a:solidFill>
                          <a:effectLst/>
                          <a:latin typeface="Century Gothic" panose="020B0502020202020204" pitchFamily="34" charset="0"/>
                        </a:rPr>
                        <a:t>lab5</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776029584"/>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08/02/2016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5</a:t>
                      </a:r>
                    </a:p>
                  </a:txBody>
                  <a:tcPr marL="9525" marR="9525" marT="9525" marB="0" anchor="ctr"/>
                </a:tc>
                <a:tc>
                  <a:txBody>
                    <a:bodyPr/>
                    <a:lstStyle/>
                    <a:p>
                      <a:pPr algn="l" rtl="0" fontAlgn="ctr"/>
                      <a:r>
                        <a:rPr lang="en-IE" sz="1600" b="0" i="0" u="none" strike="noStrike" dirty="0">
                          <a:solidFill>
                            <a:srgbClr val="000000"/>
                          </a:solidFill>
                          <a:effectLst/>
                          <a:latin typeface="Century Gothic" panose="020B0502020202020204" pitchFamily="34" charset="0"/>
                        </a:rPr>
                        <a:t>2: </a:t>
                      </a:r>
                      <a:r>
                        <a:rPr lang="en-IE" sz="1600" b="0" i="0" u="none" strike="noStrike" dirty="0" smtClean="0">
                          <a:solidFill>
                            <a:srgbClr val="000000"/>
                          </a:solidFill>
                          <a:effectLst/>
                          <a:latin typeface="Century Gothic" panose="020B0502020202020204" pitchFamily="34" charset="0"/>
                        </a:rPr>
                        <a:t>Data</a:t>
                      </a:r>
                      <a:r>
                        <a:rPr lang="en-IE" sz="1600" b="0" i="0" u="none" strike="noStrike" baseline="0" dirty="0" smtClean="0">
                          <a:solidFill>
                            <a:srgbClr val="000000"/>
                          </a:solidFill>
                          <a:effectLst/>
                          <a:latin typeface="Century Gothic" panose="020B0502020202020204" pitchFamily="34" charset="0"/>
                        </a:rPr>
                        <a:t> Discovery</a:t>
                      </a:r>
                      <a:endParaRPr lang="en-IE"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CA lab</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2208974481"/>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15/02/2016</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en-IE" sz="1600" b="0" i="0" u="none" strike="noStrike">
                          <a:solidFill>
                            <a:srgbClr val="000000"/>
                          </a:solidFill>
                          <a:effectLst/>
                          <a:latin typeface="Century Gothic" panose="020B0502020202020204" pitchFamily="34" charset="0"/>
                        </a:rPr>
                        <a:t>Study Week</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 </a:t>
                      </a:r>
                    </a:p>
                  </a:txBody>
                  <a:tcPr marL="9525" marR="9525" marT="9525" marB="0" anchor="ctr"/>
                </a:tc>
                <a:tc>
                  <a:txBody>
                    <a:bodyPr/>
                    <a:lstStyle/>
                    <a:p>
                      <a:pPr algn="l" fontAlgn="t"/>
                      <a:r>
                        <a:rPr lang="en-IE" sz="1600" b="0" i="0" u="none" strike="noStrike" dirty="0">
                          <a:solidFill>
                            <a:srgbClr val="000000"/>
                          </a:solidFill>
                          <a:effectLst/>
                          <a:latin typeface="Arial" panose="020B0604020202020204" pitchFamily="34" charset="0"/>
                        </a:rPr>
                        <a:t>data prep/stats 21/02/2016</a:t>
                      </a:r>
                    </a:p>
                  </a:txBody>
                  <a:tcPr marL="9525" marR="9525" marT="9525" marB="0"/>
                </a:tc>
                <a:extLst>
                  <a:ext uri="{0D108BD9-81ED-4DB2-BD59-A6C34878D82A}">
                    <a16:rowId xmlns:a16="http://schemas.microsoft.com/office/drawing/2014/main" val="3062825894"/>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22/02/2016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Big Data/ Advanced Data analytics</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lab6</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302637808"/>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29/02/2016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7</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Data Visualisation</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lab7</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 </a:t>
                      </a:r>
                    </a:p>
                  </a:txBody>
                  <a:tcPr marL="9525" marR="9525" marT="9525" marB="0" anchor="ctr"/>
                </a:tc>
                <a:extLst>
                  <a:ext uri="{0D108BD9-81ED-4DB2-BD59-A6C34878D82A}">
                    <a16:rowId xmlns:a16="http://schemas.microsoft.com/office/drawing/2014/main" val="1642674564"/>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07/03/2016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8</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Data Visualisation</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lab8</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479549825"/>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14/03/2016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9</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Business Analytics</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lab9</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2726125248"/>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21/03/2016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 </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Study Week</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 </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3628474236"/>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28/03/2016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10</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Business Analytics</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lab10</a:t>
                      </a:r>
                    </a:p>
                  </a:txBody>
                  <a:tcPr marL="9525" marR="9525" marT="9525" marB="0" anchor="ctr"/>
                </a:tc>
                <a:tc>
                  <a:txBody>
                    <a:bodyPr/>
                    <a:lstStyle/>
                    <a:p>
                      <a:pPr algn="l" fontAlgn="t"/>
                      <a:r>
                        <a:rPr lang="en-IE" sz="16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2365952773"/>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04/04/2016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11</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Modelling and Decision Trees</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ca lab</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qlik/report 10/04/2016</a:t>
                      </a:r>
                    </a:p>
                  </a:txBody>
                  <a:tcPr marL="9525" marR="9525" marT="9525" marB="0" anchor="ctr"/>
                </a:tc>
                <a:extLst>
                  <a:ext uri="{0D108BD9-81ED-4DB2-BD59-A6C34878D82A}">
                    <a16:rowId xmlns:a16="http://schemas.microsoft.com/office/drawing/2014/main" val="197691574"/>
                  </a:ext>
                </a:extLst>
              </a:tr>
              <a:tr h="370840">
                <a:tc>
                  <a:txBody>
                    <a:bodyPr/>
                    <a:lstStyle/>
                    <a:p>
                      <a:pPr algn="l" rtl="0" fontAlgn="ctr"/>
                      <a:r>
                        <a:rPr lang="en-IE" sz="1600" b="0" i="0" u="none" strike="noStrike">
                          <a:solidFill>
                            <a:srgbClr val="000000"/>
                          </a:solidFill>
                          <a:effectLst/>
                          <a:latin typeface="Century Gothic" panose="020B0502020202020204" pitchFamily="34" charset="0"/>
                        </a:rPr>
                        <a:t>11/04/2016</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12</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Revision &amp; Demo</a:t>
                      </a:r>
                    </a:p>
                  </a:txBody>
                  <a:tcPr marL="9525" marR="9525" marT="9525" marB="0" anchor="ctr"/>
                </a:tc>
                <a:tc>
                  <a:txBody>
                    <a:bodyPr/>
                    <a:lstStyle/>
                    <a:p>
                      <a:pPr algn="l" rtl="0" fontAlgn="ctr"/>
                      <a:r>
                        <a:rPr lang="en-IE" sz="1600" b="0" i="0" u="none" strike="noStrike">
                          <a:solidFill>
                            <a:srgbClr val="000000"/>
                          </a:solidFill>
                          <a:effectLst/>
                          <a:latin typeface="Century Gothic" panose="020B0502020202020204" pitchFamily="34" charset="0"/>
                        </a:rPr>
                        <a:t>demo</a:t>
                      </a:r>
                    </a:p>
                  </a:txBody>
                  <a:tcPr marL="9525" marR="9525" marT="9525" marB="0" anchor="ctr"/>
                </a:tc>
                <a:tc>
                  <a:txBody>
                    <a:bodyPr/>
                    <a:lstStyle/>
                    <a:p>
                      <a:pPr algn="l" fontAlgn="t"/>
                      <a:r>
                        <a:rPr lang="en-IE" sz="1600" b="0" i="0" u="none" strike="noStrike" dirty="0">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4275189292"/>
                  </a:ext>
                </a:extLst>
              </a:tr>
            </a:tbl>
          </a:graphicData>
        </a:graphic>
      </p:graphicFrame>
    </p:spTree>
    <p:extLst>
      <p:ext uri="{BB962C8B-B14F-4D97-AF65-F5344CB8AC3E}">
        <p14:creationId xmlns:p14="http://schemas.microsoft.com/office/powerpoint/2010/main" val="270473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learning outcomes</a:t>
            </a:r>
            <a:endParaRPr lang="en-GB" dirty="0"/>
          </a:p>
        </p:txBody>
      </p:sp>
      <p:sp>
        <p:nvSpPr>
          <p:cNvPr id="3" name="Content Placeholder 2"/>
          <p:cNvSpPr>
            <a:spLocks noGrp="1"/>
          </p:cNvSpPr>
          <p:nvPr>
            <p:ph idx="1"/>
          </p:nvPr>
        </p:nvSpPr>
        <p:spPr/>
        <p:txBody>
          <a:bodyPr/>
          <a:lstStyle/>
          <a:p>
            <a:r>
              <a:rPr lang="en-GB" dirty="0" smtClean="0"/>
              <a:t>Identify relevant organisational data sources.</a:t>
            </a:r>
          </a:p>
          <a:p>
            <a:r>
              <a:rPr lang="en-GB" dirty="0" smtClean="0"/>
              <a:t>Prepare data for analysis through cleansing and transformation.</a:t>
            </a:r>
          </a:p>
          <a:p>
            <a:r>
              <a:rPr lang="en-GB" dirty="0" smtClean="0"/>
              <a:t>Apply the concepts of data analytics to a business data analytics project.</a:t>
            </a:r>
          </a:p>
          <a:p>
            <a:r>
              <a:rPr lang="en-GB" dirty="0" smtClean="0"/>
              <a:t>Identify business problems and propose data analytics solutions.</a:t>
            </a:r>
          </a:p>
          <a:p>
            <a:r>
              <a:rPr lang="en-GB" dirty="0" smtClean="0"/>
              <a:t>Discuss current trends in data analytics.</a:t>
            </a:r>
            <a:endParaRPr lang="en-GB" dirty="0"/>
          </a:p>
        </p:txBody>
      </p:sp>
    </p:spTree>
    <p:extLst>
      <p:ext uri="{BB962C8B-B14F-4D97-AF65-F5344CB8AC3E}">
        <p14:creationId xmlns:p14="http://schemas.microsoft.com/office/powerpoint/2010/main" val="267999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a:t>Data analytics (DA) is the science of examining raw data with the purpose of drawing conclusions about that information. Data analytics is used in many industries to allow companies and organization to make better business decisions and in the sciences to verify or disprove existing models or theories. </a:t>
            </a:r>
            <a:endParaRPr lang="en-IE" dirty="0" smtClean="0"/>
          </a:p>
          <a:p>
            <a:endParaRPr lang="en-IE" dirty="0"/>
          </a:p>
          <a:p>
            <a:r>
              <a:rPr lang="en-IE" dirty="0">
                <a:hlinkClick r:id="rId2"/>
              </a:rPr>
              <a:t>http://</a:t>
            </a:r>
            <a:r>
              <a:rPr lang="en-IE" dirty="0" smtClean="0">
                <a:hlinkClick r:id="rId2"/>
              </a:rPr>
              <a:t>www.gartner.com/it-glossary/analytics</a:t>
            </a:r>
            <a:endParaRPr lang="en-IE" dirty="0" smtClean="0"/>
          </a:p>
          <a:p>
            <a:endParaRPr lang="en-IE" dirty="0"/>
          </a:p>
        </p:txBody>
      </p:sp>
    </p:spTree>
    <p:extLst>
      <p:ext uri="{BB962C8B-B14F-4D97-AF65-F5344CB8AC3E}">
        <p14:creationId xmlns:p14="http://schemas.microsoft.com/office/powerpoint/2010/main" val="130868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a:t>Data analytics focuses on inference, the process of deriving a conclusion based solely on what is already known by the researcher</a:t>
            </a:r>
            <a:r>
              <a:rPr lang="en-IE" dirty="0" smtClean="0"/>
              <a:t>.</a:t>
            </a:r>
          </a:p>
          <a:p>
            <a:r>
              <a:rPr lang="en-IE" dirty="0"/>
              <a:t>The science is generally divided into exploratory data analysis (EDA), where new features in the data are discovered, and confirmatory data analysis (CDA), where existing hypotheses are proven true or false. </a:t>
            </a:r>
            <a:endParaRPr lang="en-IE" dirty="0" smtClean="0"/>
          </a:p>
          <a:p>
            <a:endParaRPr lang="en-IE" dirty="0"/>
          </a:p>
        </p:txBody>
      </p:sp>
    </p:spTree>
    <p:extLst>
      <p:ext uri="{BB962C8B-B14F-4D97-AF65-F5344CB8AC3E}">
        <p14:creationId xmlns:p14="http://schemas.microsoft.com/office/powerpoint/2010/main" val="388519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normAutofit fontScale="85000" lnSpcReduction="10000"/>
          </a:bodyPr>
          <a:lstStyle/>
          <a:p>
            <a:r>
              <a:rPr lang="en-IE" dirty="0"/>
              <a:t>The term "analytics" has been used by many business intelligence (BI) software vendors as a buzzword to describe quite different functions. Data analytics is used to describe everything from online analytical processing (OLAP) to CRM analytics in call </a:t>
            </a:r>
            <a:r>
              <a:rPr lang="en-IE" dirty="0" smtClean="0"/>
              <a:t>centres</a:t>
            </a:r>
            <a:r>
              <a:rPr lang="en-IE" dirty="0"/>
              <a:t>. Banks and credit cards companies, for instance, </a:t>
            </a:r>
            <a:r>
              <a:rPr lang="en-IE" dirty="0" smtClean="0"/>
              <a:t>analyse </a:t>
            </a:r>
            <a:r>
              <a:rPr lang="en-IE" dirty="0"/>
              <a:t>withdrawal and spending patterns to prevent fraud </a:t>
            </a:r>
            <a:r>
              <a:rPr lang="en-IE" dirty="0" smtClean="0"/>
              <a:t>or identity </a:t>
            </a:r>
            <a:r>
              <a:rPr lang="en-IE" dirty="0"/>
              <a:t>theft. Ecommerce companies examine Web site traffic or navigation patterns to determine which customers are more or less likely to buy a product or service based upon prior purchases or viewing trends. Modern data analytics often use information dashboards supported by real-time data streams. So-called real-time analytics involves dynamic analysis and reporting, based on data entered into a system less than one minute before the actual time of use.</a:t>
            </a:r>
          </a:p>
        </p:txBody>
      </p:sp>
      <p:sp>
        <p:nvSpPr>
          <p:cNvPr id="4" name="Rectangle 3"/>
          <p:cNvSpPr/>
          <p:nvPr/>
        </p:nvSpPr>
        <p:spPr>
          <a:xfrm>
            <a:off x="406166" y="6126163"/>
            <a:ext cx="8532440" cy="369332"/>
          </a:xfrm>
          <a:prstGeom prst="rect">
            <a:avLst/>
          </a:prstGeom>
        </p:spPr>
        <p:txBody>
          <a:bodyPr wrap="square">
            <a:spAutoFit/>
          </a:bodyPr>
          <a:lstStyle/>
          <a:p>
            <a:r>
              <a:rPr lang="en-IE" dirty="0" err="1" smtClean="0">
                <a:hlinkClick r:id="rId3"/>
              </a:rPr>
              <a:t>TechTarget</a:t>
            </a:r>
            <a:endParaRPr lang="en-IE" dirty="0"/>
          </a:p>
        </p:txBody>
      </p:sp>
    </p:spTree>
    <p:extLst>
      <p:ext uri="{BB962C8B-B14F-4D97-AF65-F5344CB8AC3E}">
        <p14:creationId xmlns:p14="http://schemas.microsoft.com/office/powerpoint/2010/main" val="176843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8229600" cy="4916760"/>
          </a:xfrm>
        </p:spPr>
        <p:txBody>
          <a:bodyPr>
            <a:normAutofit fontScale="92500"/>
          </a:bodyPr>
          <a:lstStyle/>
          <a:p>
            <a:r>
              <a:rPr lang="en-IE" dirty="0"/>
              <a:t>Business intelligence (BI) is a technology-driven process for </a:t>
            </a:r>
            <a:r>
              <a:rPr lang="en-IE" dirty="0" smtClean="0"/>
              <a:t>analysing</a:t>
            </a:r>
            <a:r>
              <a:rPr lang="en-IE" dirty="0"/>
              <a:t> </a:t>
            </a:r>
            <a:r>
              <a:rPr lang="en-IE" dirty="0" smtClean="0"/>
              <a:t>data and </a:t>
            </a:r>
            <a:r>
              <a:rPr lang="en-IE" dirty="0"/>
              <a:t>presenting actionable information to help corporate executives, business managers and other end users make more informed business decisions. BI encompasses a variety of tools, applications and methodologies that enable organizations to collect data from internal systems and external sources, prepare it for analysis, develop and run queries against the data, and create reports, dashboards and data visualizations to make the analytical results available to corporate decision makers as well as operational workers</a:t>
            </a:r>
            <a:r>
              <a:rPr lang="en-IE" dirty="0" smtClean="0"/>
              <a:t>.</a:t>
            </a:r>
          </a:p>
          <a:p>
            <a:r>
              <a:rPr lang="en-IE" dirty="0">
                <a:hlinkClick r:id="rId2"/>
              </a:rPr>
              <a:t>http://www.gartner.com/it-glossary/business-intelligence-bi</a:t>
            </a:r>
            <a:r>
              <a:rPr lang="en-IE" dirty="0" smtClean="0">
                <a:hlinkClick r:id="rId2"/>
              </a:rPr>
              <a:t>/</a:t>
            </a:r>
            <a:endParaRPr lang="en-IE" dirty="0" smtClean="0"/>
          </a:p>
          <a:p>
            <a:endParaRPr lang="en-IE" dirty="0"/>
          </a:p>
        </p:txBody>
      </p:sp>
    </p:spTree>
    <p:extLst>
      <p:ext uri="{BB962C8B-B14F-4D97-AF65-F5344CB8AC3E}">
        <p14:creationId xmlns:p14="http://schemas.microsoft.com/office/powerpoint/2010/main" val="177218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11254</TotalTime>
  <Words>966</Words>
  <Application>Microsoft Office PowerPoint</Application>
  <PresentationFormat>On-screen Show (4:3)</PresentationFormat>
  <Paragraphs>202</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Century Gothic</vt:lpstr>
      <vt:lpstr>ＭＳ Ｐゴシック</vt:lpstr>
      <vt:lpstr>Rockwell</vt:lpstr>
      <vt:lpstr>Apothecary</vt:lpstr>
      <vt:lpstr>Data analytics</vt:lpstr>
      <vt:lpstr>Module Readings &amp; Software</vt:lpstr>
      <vt:lpstr>Assessment</vt:lpstr>
      <vt:lpstr>PowerPoint Presentation</vt:lpstr>
      <vt:lpstr>Module learning outcomes</vt:lpstr>
      <vt:lpstr>introduction</vt:lpstr>
      <vt:lpstr>Introduction</vt:lpstr>
      <vt:lpstr>introduction</vt:lpstr>
      <vt:lpstr>introduction</vt:lpstr>
      <vt:lpstr>introduction</vt:lpstr>
      <vt:lpstr>Introduction</vt:lpstr>
      <vt:lpstr>Data, Information, Knowledge</vt:lpstr>
      <vt:lpstr>Data, Information, Knowledge</vt:lpstr>
      <vt:lpstr>Data, Information, Knowledge, and Decisions</vt:lpstr>
      <vt:lpstr>introduction</vt:lpstr>
      <vt:lpstr>Data science - skills</vt:lpstr>
      <vt:lpstr>Business analyst</vt:lpstr>
      <vt:lpstr>Jobs</vt:lpstr>
      <vt:lpstr>Data Analytics</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Brenda Mullally</dc:creator>
  <cp:lastModifiedBy>Brenda Mullally</cp:lastModifiedBy>
  <cp:revision>34</cp:revision>
  <dcterms:created xsi:type="dcterms:W3CDTF">2015-01-07T14:22:18Z</dcterms:created>
  <dcterms:modified xsi:type="dcterms:W3CDTF">2016-01-12T11:38:16Z</dcterms:modified>
</cp:coreProperties>
</file>