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8" r:id="rId3"/>
    <p:sldId id="260" r:id="rId4"/>
    <p:sldId id="275"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70803" autoAdjust="0"/>
  </p:normalViewPr>
  <p:slideViewPr>
    <p:cSldViewPr snapToGrid="0">
      <p:cViewPr varScale="1">
        <p:scale>
          <a:sx n="46" d="100"/>
          <a:sy n="46" d="100"/>
        </p:scale>
        <p:origin x="-101" y="-39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332A7-8841-4108-896E-7A167BF10CA9}" type="datetimeFigureOut">
              <a:rPr lang="en-IE" smtClean="0"/>
              <a:t>23/02/2015</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7228E-FB6A-49D8-BE6B-9A7EBC95761B}" type="slidenum">
              <a:rPr lang="en-IE" smtClean="0"/>
              <a:t>‹#›</a:t>
            </a:fld>
            <a:endParaRPr lang="en-IE"/>
          </a:p>
        </p:txBody>
      </p:sp>
    </p:spTree>
    <p:extLst>
      <p:ext uri="{BB962C8B-B14F-4D97-AF65-F5344CB8AC3E}">
        <p14:creationId xmlns:p14="http://schemas.microsoft.com/office/powerpoint/2010/main" val="2846433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a:t>
            </a:r>
            <a:r>
              <a:rPr lang="en-GB" baseline="0" dirty="0" smtClean="0"/>
              <a:t> of Excel’s most powerful and easy to use tools, the pivot table. They allow you to see for example average sales by gender, by region of country, by time of day, or any combination of these.</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2</a:t>
            </a:fld>
            <a:endParaRPr lang="en-IE"/>
          </a:p>
        </p:txBody>
      </p:sp>
    </p:spTree>
    <p:extLst>
      <p:ext uri="{BB962C8B-B14F-4D97-AF65-F5344CB8AC3E}">
        <p14:creationId xmlns:p14="http://schemas.microsoft.com/office/powerpoint/2010/main" val="2426257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 key to pivot tables is to experiment, there are entire books written about pivot tables, you can learn a lot more by experimenting with the </a:t>
            </a:r>
            <a:r>
              <a:rPr lang="en-IE" dirty="0" err="1" smtClean="0"/>
              <a:t>elecmart</a:t>
            </a:r>
            <a:r>
              <a:rPr lang="en-IE" dirty="0" smtClean="0"/>
              <a:t> data, you can’t mess it up you can always start over.</a:t>
            </a:r>
          </a:p>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14</a:t>
            </a:fld>
            <a:endParaRPr lang="en-IE"/>
          </a:p>
        </p:txBody>
      </p:sp>
    </p:spTree>
    <p:extLst>
      <p:ext uri="{BB962C8B-B14F-4D97-AF65-F5344CB8AC3E}">
        <p14:creationId xmlns:p14="http://schemas.microsoft.com/office/powerpoint/2010/main" val="1362995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Market research on a frozen lasagne product</a:t>
            </a:r>
          </a:p>
          <a:p>
            <a:r>
              <a:rPr lang="en-IE" dirty="0" smtClean="0"/>
              <a:t>Does gender make a difference?</a:t>
            </a:r>
            <a:r>
              <a:rPr lang="en-IE" baseline="0" dirty="0" smtClean="0"/>
              <a:t> What distinguishes triers from non triers?</a:t>
            </a:r>
          </a:p>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15</a:t>
            </a:fld>
            <a:endParaRPr lang="en-IE"/>
          </a:p>
        </p:txBody>
      </p:sp>
    </p:spTree>
    <p:extLst>
      <p:ext uri="{BB962C8B-B14F-4D97-AF65-F5344CB8AC3E}">
        <p14:creationId xmlns:p14="http://schemas.microsoft.com/office/powerpoint/2010/main" val="1753490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Row is gender</a:t>
            </a:r>
          </a:p>
          <a:p>
            <a:r>
              <a:rPr lang="en-IE" dirty="0" smtClean="0"/>
              <a:t>Column is have tried</a:t>
            </a:r>
          </a:p>
          <a:p>
            <a:r>
              <a:rPr lang="en-IE" dirty="0" smtClean="0"/>
              <a:t>Values is any variable as long as it is a count, set up as % of row</a:t>
            </a:r>
          </a:p>
          <a:p>
            <a:r>
              <a:rPr lang="en-IE" dirty="0" smtClean="0"/>
              <a:t>Then add a chart</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16</a:t>
            </a:fld>
            <a:endParaRPr lang="en-IE"/>
          </a:p>
        </p:txBody>
      </p:sp>
    </p:spTree>
    <p:extLst>
      <p:ext uri="{BB962C8B-B14F-4D97-AF65-F5344CB8AC3E}">
        <p14:creationId xmlns:p14="http://schemas.microsoft.com/office/powerpoint/2010/main" val="3208221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Categorical variables include day of week, time of day, region of country, type of credit card used, gender of customer, and buy category of customer, numerical variables include number</a:t>
            </a:r>
            <a:r>
              <a:rPr lang="en-GB" baseline="0" dirty="0" smtClean="0"/>
              <a:t> of items ordered, total cost of order and price of highest item purchased.</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3</a:t>
            </a:fld>
            <a:endParaRPr lang="en-IE"/>
          </a:p>
        </p:txBody>
      </p:sp>
    </p:spTree>
    <p:extLst>
      <p:ext uri="{BB962C8B-B14F-4D97-AF65-F5344CB8AC3E}">
        <p14:creationId xmlns:p14="http://schemas.microsoft.com/office/powerpoint/2010/main" val="909035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Pivot tables</a:t>
            </a:r>
            <a:r>
              <a:rPr lang="en-GB" baseline="0" dirty="0" smtClean="0"/>
              <a:t> have four areas, filters, rows, columns and values.</a:t>
            </a:r>
          </a:p>
          <a:p>
            <a:r>
              <a:rPr lang="en-GB" baseline="0" dirty="0" smtClean="0"/>
              <a:t>A row has </a:t>
            </a:r>
            <a:r>
              <a:rPr lang="en-GB" baseline="0" dirty="0" err="1" smtClean="0"/>
              <a:t>categores</a:t>
            </a:r>
            <a:r>
              <a:rPr lang="en-GB" baseline="0" dirty="0" smtClean="0"/>
              <a:t> down the left hand side, a columns field has categories go across the top, a filter lets you filter the whole pivot table by its categories, a values field contains the data you want to summarise.</a:t>
            </a:r>
          </a:p>
          <a:p>
            <a:endParaRPr lang="en-GB" baseline="0" dirty="0" smtClean="0"/>
          </a:p>
          <a:p>
            <a:r>
              <a:rPr lang="en-GB" baseline="0" dirty="0" smtClean="0"/>
              <a:t>If you use the checkboxes for fields by default excel will apply the following rules:</a:t>
            </a:r>
          </a:p>
          <a:p>
            <a:r>
              <a:rPr lang="en-GB" baseline="0" dirty="0" smtClean="0"/>
              <a:t>When you check a text or date variable it is added to the rows area.</a:t>
            </a:r>
          </a:p>
          <a:p>
            <a:r>
              <a:rPr lang="en-GB" baseline="0" dirty="0" smtClean="0"/>
              <a:t>When you check a numeric variable it is added to the values area and summarised using the sum function.</a:t>
            </a:r>
          </a:p>
          <a:p>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4</a:t>
            </a:fld>
            <a:endParaRPr lang="en-IE"/>
          </a:p>
        </p:txBody>
      </p:sp>
    </p:spTree>
    <p:extLst>
      <p:ext uri="{BB962C8B-B14F-4D97-AF65-F5344CB8AC3E}">
        <p14:creationId xmlns:p14="http://schemas.microsoft.com/office/powerpoint/2010/main" val="1062807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5</a:t>
            </a:fld>
            <a:endParaRPr lang="en-IE"/>
          </a:p>
        </p:txBody>
      </p:sp>
    </p:spTree>
    <p:extLst>
      <p:ext uri="{BB962C8B-B14F-4D97-AF65-F5344CB8AC3E}">
        <p14:creationId xmlns:p14="http://schemas.microsoft.com/office/powerpoint/2010/main" val="1294372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6</a:t>
            </a:fld>
            <a:endParaRPr lang="en-IE"/>
          </a:p>
        </p:txBody>
      </p:sp>
    </p:spTree>
    <p:extLst>
      <p:ext uri="{BB962C8B-B14F-4D97-AF65-F5344CB8AC3E}">
        <p14:creationId xmlns:p14="http://schemas.microsoft.com/office/powerpoint/2010/main" val="1433551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7</a:t>
            </a:fld>
            <a:endParaRPr lang="en-IE"/>
          </a:p>
        </p:txBody>
      </p:sp>
    </p:spTree>
    <p:extLst>
      <p:ext uri="{BB962C8B-B14F-4D97-AF65-F5344CB8AC3E}">
        <p14:creationId xmlns:p14="http://schemas.microsoft.com/office/powerpoint/2010/main" val="3030964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9</a:t>
            </a:fld>
            <a:endParaRPr lang="en-IE"/>
          </a:p>
        </p:txBody>
      </p:sp>
    </p:spTree>
    <p:extLst>
      <p:ext uri="{BB962C8B-B14F-4D97-AF65-F5344CB8AC3E}">
        <p14:creationId xmlns:p14="http://schemas.microsoft.com/office/powerpoint/2010/main" val="4099182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type of pivot</a:t>
            </a:r>
            <a:r>
              <a:rPr lang="en-GB" baseline="0" dirty="0" smtClean="0"/>
              <a:t> table is a crosstab, when you change the values to counts it doesn’t matter what was in the values section (in this case it was total sales), you will need to rename the label appropriately. You may want to display them as percentages, for example as percentage of total, as percentages of row totals and as percentages of column totals. Right click and choose show values as.. You can show both by dragging in any variable into the values section and summarising it by count.</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12</a:t>
            </a:fld>
            <a:endParaRPr lang="en-IE"/>
          </a:p>
        </p:txBody>
      </p:sp>
    </p:spTree>
    <p:extLst>
      <p:ext uri="{BB962C8B-B14F-4D97-AF65-F5344CB8AC3E}">
        <p14:creationId xmlns:p14="http://schemas.microsoft.com/office/powerpoint/2010/main" val="3265990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Grouping is useful when a rows or columns variable has many distinct values </a:t>
            </a:r>
            <a:r>
              <a:rPr lang="en-GB" dirty="0" err="1" smtClean="0"/>
              <a:t>eg</a:t>
            </a:r>
            <a:r>
              <a:rPr lang="en-GB" dirty="0" smtClean="0"/>
              <a:t> dates</a:t>
            </a:r>
            <a:r>
              <a:rPr lang="en-GB" baseline="0" dirty="0" smtClean="0"/>
              <a:t> in a year grouped into months</a:t>
            </a:r>
          </a:p>
        </p:txBody>
      </p:sp>
      <p:sp>
        <p:nvSpPr>
          <p:cNvPr id="4" name="Slide Number Placeholder 3"/>
          <p:cNvSpPr>
            <a:spLocks noGrp="1"/>
          </p:cNvSpPr>
          <p:nvPr>
            <p:ph type="sldNum" sz="quarter" idx="10"/>
          </p:nvPr>
        </p:nvSpPr>
        <p:spPr/>
        <p:txBody>
          <a:bodyPr/>
          <a:lstStyle/>
          <a:p>
            <a:fld id="{FAC7228E-FB6A-49D8-BE6B-9A7EBC95761B}" type="slidenum">
              <a:rPr lang="en-IE" smtClean="0"/>
              <a:t>13</a:t>
            </a:fld>
            <a:endParaRPr lang="en-IE"/>
          </a:p>
        </p:txBody>
      </p:sp>
    </p:spTree>
    <p:extLst>
      <p:ext uri="{BB962C8B-B14F-4D97-AF65-F5344CB8AC3E}">
        <p14:creationId xmlns:p14="http://schemas.microsoft.com/office/powerpoint/2010/main" val="2348605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519D0200-2CCC-4405-87D0-A08B43D45DBF}" type="datetime1">
              <a:rPr lang="en-IE" smtClean="0"/>
              <a:t>23/02/2015</a:t>
            </a:fld>
            <a:endParaRPr lang="en-IE"/>
          </a:p>
        </p:txBody>
      </p:sp>
      <p:sp>
        <p:nvSpPr>
          <p:cNvPr id="5" name="Footer Placeholder 4"/>
          <p:cNvSpPr>
            <a:spLocks noGrp="1"/>
          </p:cNvSpPr>
          <p:nvPr>
            <p:ph type="ftr" sz="quarter" idx="11"/>
          </p:nvPr>
        </p:nvSpPr>
        <p:spPr/>
        <p:txBody>
          <a:bodyPr/>
          <a:lstStyle/>
          <a:p>
            <a:endParaRPr lang="en-IE"/>
          </a:p>
        </p:txBody>
      </p:sp>
      <p:sp>
        <p:nvSpPr>
          <p:cNvPr id="9" name="Rectangle 8"/>
          <p:cNvSpPr/>
          <p:nvPr/>
        </p:nvSpPr>
        <p:spPr>
          <a:xfrm>
            <a:off x="460587" y="2942602"/>
            <a:ext cx="9530575"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0096869" y="2944634"/>
            <a:ext cx="1587131"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p:nvSpPr>
        <p:spPr>
          <a:xfrm>
            <a:off x="10283619" y="3136658"/>
            <a:ext cx="1213632"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p:nvSpPr>
        <p:spPr>
          <a:xfrm>
            <a:off x="593978" y="3055622"/>
            <a:ext cx="926379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10382435" y="4625268"/>
            <a:ext cx="1016000" cy="457200"/>
          </a:xfrm>
        </p:spPr>
        <p:txBody>
          <a:bodyPr/>
          <a:lstStyle>
            <a:lvl1pPr algn="ctr">
              <a:defRPr sz="2800">
                <a:solidFill>
                  <a:schemeClr val="accent1">
                    <a:lumMod val="50000"/>
                  </a:schemeClr>
                </a:solidFill>
              </a:defRPr>
            </a:lvl1pPr>
          </a:lstStyle>
          <a:p>
            <a:fld id="{F4D4D4FF-0E3E-4E59-B5C3-4C1190DFE5CF}" type="slidenum">
              <a:rPr lang="en-IE" smtClean="0"/>
              <a:t>‹#›</a:t>
            </a:fld>
            <a:endParaRPr lang="en-IE"/>
          </a:p>
        </p:txBody>
      </p:sp>
      <p:sp>
        <p:nvSpPr>
          <p:cNvPr id="11" name="Rectangle 10"/>
          <p:cNvSpPr/>
          <p:nvPr/>
        </p:nvSpPr>
        <p:spPr>
          <a:xfrm>
            <a:off x="722429" y="4559277"/>
            <a:ext cx="9006888"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718628" y="3139440"/>
            <a:ext cx="9014491"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title 2"/>
          <p:cNvSpPr>
            <a:spLocks noGrp="1"/>
          </p:cNvSpPr>
          <p:nvPr>
            <p:ph type="subTitle" idx="1"/>
          </p:nvPr>
        </p:nvSpPr>
        <p:spPr>
          <a:xfrm>
            <a:off x="857073" y="4648200"/>
            <a:ext cx="87376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806273" y="3227034"/>
            <a:ext cx="88392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632831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09746E-58F0-4AD1-BD1B-820B81C99C38}" type="datetime1">
              <a:rPr lang="en-IE" smtClean="0"/>
              <a:t>23/02/2015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3110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148936" y="228600"/>
            <a:ext cx="247904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9273634" y="351410"/>
            <a:ext cx="2229647"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9398103" y="395428"/>
            <a:ext cx="1980708"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381000"/>
            <a:ext cx="82296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D722F1-6AF4-4817-8FCD-00F41854104C}" type="datetime1">
              <a:rPr lang="en-IE" smtClean="0"/>
              <a:t>23/02/2015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216215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xample">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0"/>
            <a:ext cx="10871200" cy="1066800"/>
          </a:xfrm>
        </p:spPr>
        <p:txBody>
          <a:bodyPr/>
          <a:lstStyle>
            <a:lvl1pPr>
              <a:defRPr>
                <a:solidFill>
                  <a:schemeClr val="accent2"/>
                </a:solidFill>
              </a:defRPr>
            </a:lvl1pPr>
          </a:lstStyle>
          <a:p>
            <a:r>
              <a:rPr lang="en-US" smtClean="0"/>
              <a:t>Click to edit Master title style</a:t>
            </a:r>
            <a:endParaRPr lang="en-US" dirty="0"/>
          </a:p>
        </p:txBody>
      </p:sp>
      <p:pic>
        <p:nvPicPr>
          <p:cNvPr id="6" name="Picture 5" descr="Excel-2013.png"/>
          <p:cNvPicPr>
            <a:picLocks noChangeAspect="1"/>
          </p:cNvPicPr>
          <p:nvPr userDrawn="1"/>
        </p:nvPicPr>
        <p:blipFill>
          <a:blip r:embed="rId2" cstate="print"/>
          <a:stretch>
            <a:fillRect/>
          </a:stretch>
        </p:blipFill>
        <p:spPr>
          <a:xfrm>
            <a:off x="1" y="685801"/>
            <a:ext cx="711857" cy="533893"/>
          </a:xfrm>
          <a:prstGeom prst="rect">
            <a:avLst/>
          </a:prstGeom>
        </p:spPr>
      </p:pic>
      <p:sp>
        <p:nvSpPr>
          <p:cNvPr id="7" name="TextBox 6"/>
          <p:cNvSpPr txBox="1"/>
          <p:nvPr userDrawn="1"/>
        </p:nvSpPr>
        <p:spPr>
          <a:xfrm>
            <a:off x="812800" y="6553201"/>
            <a:ext cx="10871200"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cs typeface="Arial" charset="0"/>
              </a:rPr>
              <a:t>© 2015 Cengage Learning. All Rights Reserved. May not be scanned, copied or duplicated, or posted to a publicly accessible website, in whole or in part.</a:t>
            </a:r>
          </a:p>
        </p:txBody>
      </p:sp>
      <p:sp>
        <p:nvSpPr>
          <p:cNvPr id="9" name="Content Placeholder 7"/>
          <p:cNvSpPr>
            <a:spLocks noGrp="1"/>
          </p:cNvSpPr>
          <p:nvPr>
            <p:ph sz="quarter" idx="1"/>
          </p:nvPr>
        </p:nvSpPr>
        <p:spPr>
          <a:xfrm>
            <a:off x="816864" y="1600200"/>
            <a:ext cx="10871200" cy="4876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455215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ECD1B7-D978-4CFD-9645-664C330B386B}" type="datetime1">
              <a:rPr lang="en-IE" smtClean="0"/>
              <a:t>23/02/2015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292310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25D43550-EA9C-457E-BE8C-4C7640ED621F}" type="datetime1">
              <a:rPr lang="en-IE" smtClean="0"/>
              <a:t>23/02/2015</a:t>
            </a:fld>
            <a:endParaRPr lang="en-IE"/>
          </a:p>
        </p:txBody>
      </p:sp>
      <p:sp>
        <p:nvSpPr>
          <p:cNvPr id="13" name="Rectangle 12"/>
          <p:cNvSpPr/>
          <p:nvPr/>
        </p:nvSpPr>
        <p:spPr>
          <a:xfrm>
            <a:off x="602635" y="2946400"/>
            <a:ext cx="11020213"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p:nvSpPr>
        <p:spPr>
          <a:xfrm>
            <a:off x="756875" y="3048000"/>
            <a:ext cx="1071173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
        <p:nvSpPr>
          <p:cNvPr id="2" name="Title 1"/>
          <p:cNvSpPr>
            <a:spLocks noGrp="1"/>
          </p:cNvSpPr>
          <p:nvPr>
            <p:ph type="title"/>
          </p:nvPr>
        </p:nvSpPr>
        <p:spPr>
          <a:xfrm>
            <a:off x="981941" y="3200400"/>
            <a:ext cx="102616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900661" y="4541521"/>
            <a:ext cx="1042416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981941" y="4607511"/>
            <a:ext cx="102616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901010" y="3124200"/>
            <a:ext cx="10423465"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4883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68171"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87F668-0905-4262-8CC4-2C0EC97EF658}" type="datetime1">
              <a:rPr lang="en-IE" smtClean="0"/>
              <a:t>23/02/2015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397987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68171" y="1722438"/>
            <a:ext cx="5386917"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8171" y="2438400"/>
            <a:ext cx="5386917"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438400"/>
            <a:ext cx="5389033"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C74548-0971-4398-AAEC-F14980D6D629}" type="datetime1">
              <a:rPr lang="en-IE" smtClean="0"/>
              <a:t>23/02/2015</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910443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FA6E17-EC25-4B88-9AC9-0F9B385E6BC9}" type="datetime1">
              <a:rPr lang="en-IE" smtClean="0"/>
              <a:t>23/02/2015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352653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1" name="Rounded Rectangle 10"/>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Date Placeholder 1"/>
          <p:cNvSpPr>
            <a:spLocks noGrp="1"/>
          </p:cNvSpPr>
          <p:nvPr>
            <p:ph type="dt" sz="half" idx="10"/>
          </p:nvPr>
        </p:nvSpPr>
        <p:spPr/>
        <p:txBody>
          <a:bodyPr/>
          <a:lstStyle/>
          <a:p>
            <a:fld id="{89873093-6746-4CA0-94D5-1E82CC286917}" type="datetime1">
              <a:rPr lang="en-IE" smtClean="0"/>
              <a:t>23/02/2015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2526925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2" name="Rounded Rectangle 11"/>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idx="1"/>
          </p:nvPr>
        </p:nvSpPr>
        <p:spPr>
          <a:xfrm>
            <a:off x="5181600" y="685800"/>
            <a:ext cx="6096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41720A-5B05-44F2-8C8F-CA8108FF6DC2}" type="datetime1">
              <a:rPr lang="en-IE" smtClean="0"/>
              <a:t>23/02/2015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
        <p:nvSpPr>
          <p:cNvPr id="8" name="Rectangle 7"/>
          <p:cNvSpPr/>
          <p:nvPr/>
        </p:nvSpPr>
        <p:spPr>
          <a:xfrm>
            <a:off x="746712" y="1505712"/>
            <a:ext cx="3622088"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902254" y="1642472"/>
            <a:ext cx="3311005"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025334" y="2971800"/>
            <a:ext cx="3064845"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25334" y="1734312"/>
            <a:ext cx="3064845"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94433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9" name="Rounded Rectangle 8"/>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Picture Placeholder 2"/>
          <p:cNvSpPr>
            <a:spLocks noGrp="1"/>
          </p:cNvSpPr>
          <p:nvPr>
            <p:ph type="pic" idx="1"/>
          </p:nvPr>
        </p:nvSpPr>
        <p:spPr>
          <a:xfrm>
            <a:off x="914400" y="621437"/>
            <a:ext cx="103632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24CFB35-764A-4423-8A6E-95E9DD969B08}" type="datetime1">
              <a:rPr lang="en-IE" smtClean="0"/>
              <a:t>23/02/2015</a:t>
            </a:fld>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
        <p:nvSpPr>
          <p:cNvPr id="10" name="Rectangle 9"/>
          <p:cNvSpPr/>
          <p:nvPr/>
        </p:nvSpPr>
        <p:spPr>
          <a:xfrm>
            <a:off x="914400" y="4953000"/>
            <a:ext cx="103632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016000" y="5029200"/>
            <a:ext cx="10134353"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Footer Placeholder 5"/>
          <p:cNvSpPr>
            <a:spLocks noGrp="1"/>
          </p:cNvSpPr>
          <p:nvPr>
            <p:ph type="ftr" sz="quarter" idx="11"/>
          </p:nvPr>
        </p:nvSpPr>
        <p:spPr/>
        <p:txBody>
          <a:bodyPr/>
          <a:lstStyle/>
          <a:p>
            <a:endParaRPr lang="en-IE"/>
          </a:p>
        </p:txBody>
      </p:sp>
      <p:sp>
        <p:nvSpPr>
          <p:cNvPr id="13" name="Rectangle 12"/>
          <p:cNvSpPr/>
          <p:nvPr/>
        </p:nvSpPr>
        <p:spPr>
          <a:xfrm>
            <a:off x="1219200" y="5638800"/>
            <a:ext cx="9771352"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p:nvSpPr>
        <p:spPr>
          <a:xfrm>
            <a:off x="807452" y="5074920"/>
            <a:ext cx="10594848"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275052" y="5656557"/>
            <a:ext cx="9659648"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219200" y="5105401"/>
            <a:ext cx="9771352"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64705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7" name="Rounded Rectangle 6"/>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609600" y="1752601"/>
            <a:ext cx="109728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2"/>
                </a:solidFill>
              </a:defRPr>
            </a:lvl1pPr>
          </a:lstStyle>
          <a:p>
            <a:fld id="{447EACB9-B80C-48C9-A563-D7D3B12F89EE}" type="datetime1">
              <a:rPr lang="en-IE" smtClean="0"/>
              <a:t>23/02/2015</a:t>
            </a:fld>
            <a:endParaRPr lang="en-IE"/>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IE"/>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2"/>
                </a:solidFill>
              </a:defRPr>
            </a:lvl1pPr>
          </a:lstStyle>
          <a:p>
            <a:fld id="{F4D4D4FF-0E3E-4E59-B5C3-4C1190DFE5CF}" type="slidenum">
              <a:rPr lang="en-IE" smtClean="0"/>
              <a:t>‹#›</a:t>
            </a:fld>
            <a:endParaRPr lang="en-IE"/>
          </a:p>
        </p:txBody>
      </p:sp>
      <p:sp>
        <p:nvSpPr>
          <p:cNvPr id="9" name="Rectangle 8"/>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568171" y="408373"/>
            <a:ext cx="11014229"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19519516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E" dirty="0" err="1" smtClean="0"/>
              <a:t>Dr.</a:t>
            </a:r>
            <a:r>
              <a:rPr lang="en-IE" dirty="0" smtClean="0"/>
              <a:t> Brenda Mullally</a:t>
            </a:r>
            <a:endParaRPr lang="en-IE" dirty="0"/>
          </a:p>
        </p:txBody>
      </p:sp>
      <p:sp>
        <p:nvSpPr>
          <p:cNvPr id="2" name="Title 1"/>
          <p:cNvSpPr>
            <a:spLocks noGrp="1"/>
          </p:cNvSpPr>
          <p:nvPr>
            <p:ph type="ctrTitle"/>
          </p:nvPr>
        </p:nvSpPr>
        <p:spPr/>
        <p:txBody>
          <a:bodyPr/>
          <a:lstStyle/>
          <a:p>
            <a:r>
              <a:rPr lang="en-IE" dirty="0" smtClean="0"/>
              <a:t>Data Analytics</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a:t>
            </a:fld>
            <a:endParaRPr lang="en-IE"/>
          </a:p>
        </p:txBody>
      </p:sp>
    </p:spTree>
    <p:extLst>
      <p:ext uri="{BB962C8B-B14F-4D97-AF65-F5344CB8AC3E}">
        <p14:creationId xmlns:p14="http://schemas.microsoft.com/office/powerpoint/2010/main" val="3838449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Pivot Charts</a:t>
            </a:r>
            <a:endParaRPr lang="en-US" dirty="0"/>
          </a:p>
        </p:txBody>
      </p:sp>
      <p:sp>
        <p:nvSpPr>
          <p:cNvPr id="3" name="Content Placeholder 2"/>
          <p:cNvSpPr>
            <a:spLocks noGrp="1"/>
          </p:cNvSpPr>
          <p:nvPr>
            <p:ph sz="quarter" idx="1"/>
          </p:nvPr>
        </p:nvSpPr>
        <p:spPr>
          <a:xfrm>
            <a:off x="816864" y="1600200"/>
            <a:ext cx="10871200" cy="2209800"/>
          </a:xfrm>
        </p:spPr>
        <p:txBody>
          <a:bodyPr>
            <a:normAutofit/>
          </a:bodyPr>
          <a:lstStyle/>
          <a:p>
            <a:r>
              <a:rPr lang="en-US" dirty="0" smtClean="0"/>
              <a:t>It is easy to accompany pivot tables with </a:t>
            </a:r>
            <a:r>
              <a:rPr lang="en-US" b="1" dirty="0" smtClean="0">
                <a:solidFill>
                  <a:srgbClr val="04617B"/>
                </a:solidFill>
              </a:rPr>
              <a:t>pivot charts</a:t>
            </a:r>
            <a:r>
              <a:rPr lang="en-US" dirty="0" smtClean="0"/>
              <a:t>.</a:t>
            </a:r>
          </a:p>
          <a:p>
            <a:pPr lvl="1"/>
            <a:r>
              <a:rPr lang="en-US" dirty="0" smtClean="0"/>
              <a:t>These </a:t>
            </a:r>
            <a:r>
              <a:rPr lang="en-US" dirty="0"/>
              <a:t>charts adapt automatically to the underlying pivot table</a:t>
            </a:r>
            <a:r>
              <a:rPr lang="en-US" dirty="0" smtClean="0"/>
              <a:t>.</a:t>
            </a:r>
          </a:p>
          <a:p>
            <a:pPr lvl="1"/>
            <a:r>
              <a:rPr lang="en-US" dirty="0" smtClean="0"/>
              <a:t>To create a pivot chart, click anywhere inside the pivot table, select the PivotChart button on the Analyze/Options ribbon, and select a chart type.</a:t>
            </a:r>
            <a:endParaRPr lang="en-US" dirty="0"/>
          </a:p>
          <a:p>
            <a:endParaRPr lang="en-US" dirty="0" smtClean="0"/>
          </a:p>
          <a:p>
            <a:endParaRPr lang="en-US" dirty="0"/>
          </a:p>
          <a:p>
            <a:endParaRPr lang="en-US" dirty="0" smtClean="0"/>
          </a:p>
          <a:p>
            <a:pPr marL="0" indent="0">
              <a:buNone/>
            </a:pPr>
            <a:endParaRPr lang="en-US" dirty="0"/>
          </a:p>
        </p:txBody>
      </p:sp>
      <p:pic>
        <p:nvPicPr>
          <p:cNvPr id="4" name="Picture 3"/>
          <p:cNvPicPr>
            <a:picLocks noChangeAspect="1"/>
          </p:cNvPicPr>
          <p:nvPr/>
        </p:nvPicPr>
        <p:blipFill>
          <a:blip r:embed="rId2" cstate="print"/>
          <a:stretch>
            <a:fillRect/>
          </a:stretch>
        </p:blipFill>
        <p:spPr>
          <a:xfrm>
            <a:off x="2844800" y="3733800"/>
            <a:ext cx="6146800" cy="2772928"/>
          </a:xfrm>
          <a:prstGeom prst="rect">
            <a:avLst/>
          </a:prstGeom>
        </p:spPr>
      </p:pic>
      <p:sp>
        <p:nvSpPr>
          <p:cNvPr id="5" name="Slide Number Placeholder 4"/>
          <p:cNvSpPr>
            <a:spLocks noGrp="1"/>
          </p:cNvSpPr>
          <p:nvPr>
            <p:ph type="sldNum" sz="quarter" idx="12"/>
          </p:nvPr>
        </p:nvSpPr>
        <p:spPr/>
        <p:txBody>
          <a:bodyPr/>
          <a:lstStyle/>
          <a:p>
            <a:fld id="{F4D4D4FF-0E3E-4E59-B5C3-4C1190DFE5CF}" type="slidenum">
              <a:rPr lang="en-IE" smtClean="0"/>
              <a:t>10</a:t>
            </a:fld>
            <a:endParaRPr lang="en-IE"/>
          </a:p>
        </p:txBody>
      </p:sp>
    </p:spTree>
    <p:extLst>
      <p:ext uri="{BB962C8B-B14F-4D97-AF65-F5344CB8AC3E}">
        <p14:creationId xmlns:p14="http://schemas.microsoft.com/office/powerpoint/2010/main" val="2324563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Multiple Variables in the Values Area</a:t>
            </a:r>
            <a:endParaRPr lang="en-US" dirty="0"/>
          </a:p>
        </p:txBody>
      </p:sp>
      <p:sp>
        <p:nvSpPr>
          <p:cNvPr id="3" name="Content Placeholder 2"/>
          <p:cNvSpPr>
            <a:spLocks noGrp="1"/>
          </p:cNvSpPr>
          <p:nvPr>
            <p:ph sz="quarter" idx="1"/>
          </p:nvPr>
        </p:nvSpPr>
        <p:spPr>
          <a:xfrm>
            <a:off x="816864" y="1600200"/>
            <a:ext cx="10871200" cy="2133600"/>
          </a:xfrm>
        </p:spPr>
        <p:txBody>
          <a:bodyPr/>
          <a:lstStyle/>
          <a:p>
            <a:r>
              <a:rPr lang="en-US" dirty="0"/>
              <a:t>More than a single variable can be placed in the Values </a:t>
            </a:r>
            <a:r>
              <a:rPr lang="en-US" dirty="0" smtClean="0"/>
              <a:t>area.</a:t>
            </a:r>
          </a:p>
          <a:p>
            <a:r>
              <a:rPr lang="en-US" dirty="0" smtClean="0"/>
              <a:t>Also, a given variable in the Values area can be summarized by more than one summarizing function.</a:t>
            </a:r>
          </a:p>
          <a:p>
            <a:endParaRPr lang="en-US" dirty="0"/>
          </a:p>
        </p:txBody>
      </p:sp>
      <p:pic>
        <p:nvPicPr>
          <p:cNvPr id="4" name="Picture 3"/>
          <p:cNvPicPr>
            <a:picLocks noChangeAspect="1"/>
          </p:cNvPicPr>
          <p:nvPr/>
        </p:nvPicPr>
        <p:blipFill>
          <a:blip r:embed="rId2" cstate="print"/>
          <a:stretch>
            <a:fillRect/>
          </a:stretch>
        </p:blipFill>
        <p:spPr>
          <a:xfrm>
            <a:off x="1117600" y="4038600"/>
            <a:ext cx="10363200" cy="1647456"/>
          </a:xfrm>
          <a:prstGeom prst="rect">
            <a:avLst/>
          </a:prstGeom>
        </p:spPr>
      </p:pic>
      <p:sp>
        <p:nvSpPr>
          <p:cNvPr id="5" name="Slide Number Placeholder 4"/>
          <p:cNvSpPr>
            <a:spLocks noGrp="1"/>
          </p:cNvSpPr>
          <p:nvPr>
            <p:ph type="sldNum" sz="quarter" idx="12"/>
          </p:nvPr>
        </p:nvSpPr>
        <p:spPr/>
        <p:txBody>
          <a:bodyPr/>
          <a:lstStyle/>
          <a:p>
            <a:fld id="{F4D4D4FF-0E3E-4E59-B5C3-4C1190DFE5CF}" type="slidenum">
              <a:rPr lang="en-IE" smtClean="0"/>
              <a:t>11</a:t>
            </a:fld>
            <a:endParaRPr lang="en-IE"/>
          </a:p>
        </p:txBody>
      </p:sp>
    </p:spTree>
    <p:extLst>
      <p:ext uri="{BB962C8B-B14F-4D97-AF65-F5344CB8AC3E}">
        <p14:creationId xmlns:p14="http://schemas.microsoft.com/office/powerpoint/2010/main" val="3389345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by Count</a:t>
            </a:r>
            <a:endParaRPr lang="en-US" dirty="0"/>
          </a:p>
        </p:txBody>
      </p:sp>
      <p:sp>
        <p:nvSpPr>
          <p:cNvPr id="3" name="Content Placeholder 2"/>
          <p:cNvSpPr>
            <a:spLocks noGrp="1"/>
          </p:cNvSpPr>
          <p:nvPr>
            <p:ph sz="quarter" idx="1"/>
          </p:nvPr>
        </p:nvSpPr>
        <p:spPr>
          <a:xfrm>
            <a:off x="816864" y="1600200"/>
            <a:ext cx="10871200" cy="2590800"/>
          </a:xfrm>
        </p:spPr>
        <p:txBody>
          <a:bodyPr>
            <a:normAutofit/>
          </a:bodyPr>
          <a:lstStyle/>
          <a:p>
            <a:r>
              <a:rPr lang="en-US" dirty="0"/>
              <a:t>The variable in the Values area can be summarized by the Count function</a:t>
            </a:r>
            <a:r>
              <a:rPr lang="en-US" dirty="0" smtClean="0"/>
              <a:t>.</a:t>
            </a:r>
          </a:p>
          <a:p>
            <a:pPr lvl="1"/>
            <a:r>
              <a:rPr lang="en-US" dirty="0" smtClean="0"/>
              <a:t>This is useful when you want to know, for example, how </a:t>
            </a:r>
            <a:r>
              <a:rPr lang="en-US" i="1" dirty="0" smtClean="0"/>
              <a:t>many</a:t>
            </a:r>
            <a:r>
              <a:rPr lang="en-US" dirty="0" smtClean="0"/>
              <a:t> of the orders were placed by females in the South.</a:t>
            </a:r>
          </a:p>
          <a:p>
            <a:pPr lvl="1"/>
            <a:r>
              <a:rPr lang="en-US" dirty="0" smtClean="0"/>
              <a:t>Right-click any number in the pivot table, select Value Field Settings, and select the Count function.</a:t>
            </a:r>
            <a:endParaRPr lang="en-US" dirty="0"/>
          </a:p>
        </p:txBody>
      </p:sp>
      <p:pic>
        <p:nvPicPr>
          <p:cNvPr id="4" name="Picture 3"/>
          <p:cNvPicPr>
            <a:picLocks noChangeAspect="1"/>
          </p:cNvPicPr>
          <p:nvPr/>
        </p:nvPicPr>
        <p:blipFill>
          <a:blip r:embed="rId3" cstate="print"/>
          <a:stretch>
            <a:fillRect/>
          </a:stretch>
        </p:blipFill>
        <p:spPr>
          <a:xfrm>
            <a:off x="2235200" y="4114800"/>
            <a:ext cx="7806267" cy="2286000"/>
          </a:xfrm>
          <a:prstGeom prst="rect">
            <a:avLst/>
          </a:prstGeom>
        </p:spPr>
      </p:pic>
      <p:sp>
        <p:nvSpPr>
          <p:cNvPr id="5" name="Slide Number Placeholder 4"/>
          <p:cNvSpPr>
            <a:spLocks noGrp="1"/>
          </p:cNvSpPr>
          <p:nvPr>
            <p:ph type="sldNum" sz="quarter" idx="12"/>
          </p:nvPr>
        </p:nvSpPr>
        <p:spPr/>
        <p:txBody>
          <a:bodyPr/>
          <a:lstStyle/>
          <a:p>
            <a:fld id="{F4D4D4FF-0E3E-4E59-B5C3-4C1190DFE5CF}" type="slidenum">
              <a:rPr lang="en-IE" smtClean="0"/>
              <a:t>12</a:t>
            </a:fld>
            <a:endParaRPr lang="en-IE"/>
          </a:p>
        </p:txBody>
      </p:sp>
    </p:spTree>
    <p:extLst>
      <p:ext uri="{BB962C8B-B14F-4D97-AF65-F5344CB8AC3E}">
        <p14:creationId xmlns:p14="http://schemas.microsoft.com/office/powerpoint/2010/main" val="3799519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Grouping</a:t>
            </a:r>
            <a:endParaRPr lang="en-US" dirty="0"/>
          </a:p>
        </p:txBody>
      </p:sp>
      <p:sp>
        <p:nvSpPr>
          <p:cNvPr id="3" name="Content Placeholder 2"/>
          <p:cNvSpPr>
            <a:spLocks noGrp="1"/>
          </p:cNvSpPr>
          <p:nvPr>
            <p:ph sz="quarter" idx="1"/>
          </p:nvPr>
        </p:nvSpPr>
        <p:spPr>
          <a:xfrm>
            <a:off x="816864" y="1600200"/>
            <a:ext cx="10871200" cy="2743200"/>
          </a:xfrm>
        </p:spPr>
        <p:txBody>
          <a:bodyPr>
            <a:normAutofit/>
          </a:bodyPr>
          <a:lstStyle/>
          <a:p>
            <a:r>
              <a:rPr lang="en-US" dirty="0"/>
              <a:t>Categories in a Rows or Columns variable can be </a:t>
            </a:r>
            <a:r>
              <a:rPr lang="en-US" dirty="0" smtClean="0"/>
              <a:t>grouped.</a:t>
            </a:r>
          </a:p>
          <a:p>
            <a:r>
              <a:rPr lang="en-US" dirty="0" smtClean="0"/>
              <a:t>Suppose you want to summarize Sum of Total Cost by Date.</a:t>
            </a:r>
          </a:p>
          <a:p>
            <a:pPr lvl="1"/>
            <a:r>
              <a:rPr lang="en-US" dirty="0" smtClean="0"/>
              <a:t>Starting with a blank pivot table, check both Date and Total Cost in the PivotTable Fields pane.</a:t>
            </a:r>
          </a:p>
          <a:p>
            <a:pPr lvl="1"/>
            <a:r>
              <a:rPr lang="en-US" dirty="0" smtClean="0"/>
              <a:t>Then right-click any date and select Group.</a:t>
            </a:r>
            <a:endParaRPr lang="en-US" dirty="0"/>
          </a:p>
          <a:p>
            <a:endParaRPr lang="en-US" dirty="0" smtClean="0"/>
          </a:p>
        </p:txBody>
      </p:sp>
      <p:pic>
        <p:nvPicPr>
          <p:cNvPr id="4" name="Picture 3"/>
          <p:cNvPicPr>
            <a:picLocks noChangeAspect="1"/>
          </p:cNvPicPr>
          <p:nvPr/>
        </p:nvPicPr>
        <p:blipFill>
          <a:blip r:embed="rId3" cstate="print"/>
          <a:stretch>
            <a:fillRect/>
          </a:stretch>
        </p:blipFill>
        <p:spPr>
          <a:xfrm>
            <a:off x="3657600" y="4191000"/>
            <a:ext cx="3928533" cy="2286000"/>
          </a:xfrm>
          <a:prstGeom prst="rect">
            <a:avLst/>
          </a:prstGeom>
        </p:spPr>
      </p:pic>
      <p:sp>
        <p:nvSpPr>
          <p:cNvPr id="5" name="Slide Number Placeholder 4"/>
          <p:cNvSpPr>
            <a:spLocks noGrp="1"/>
          </p:cNvSpPr>
          <p:nvPr>
            <p:ph type="sldNum" sz="quarter" idx="12"/>
          </p:nvPr>
        </p:nvSpPr>
        <p:spPr/>
        <p:txBody>
          <a:bodyPr/>
          <a:lstStyle/>
          <a:p>
            <a:fld id="{F4D4D4FF-0E3E-4E59-B5C3-4C1190DFE5CF}" type="slidenum">
              <a:rPr lang="en-IE" smtClean="0"/>
              <a:t>13</a:t>
            </a:fld>
            <a:endParaRPr lang="en-IE"/>
          </a:p>
        </p:txBody>
      </p:sp>
    </p:spTree>
    <p:extLst>
      <p:ext uri="{BB962C8B-B14F-4D97-AF65-F5344CB8AC3E}">
        <p14:creationId xmlns:p14="http://schemas.microsoft.com/office/powerpoint/2010/main" val="3090226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Pivot Table Features</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Showing</a:t>
            </a:r>
            <a:r>
              <a:rPr lang="en-US" dirty="0"/>
              <a:t>/hiding subtotals and grand totals (check the Layout options on the Design ribbon) </a:t>
            </a:r>
          </a:p>
          <a:p>
            <a:r>
              <a:rPr lang="en-US" dirty="0"/>
              <a:t>Dealing with blank rows, that is, categories with no data (right-click any number, choose PivotTable Options, and check the options on the Layout &amp; Format tab) </a:t>
            </a:r>
          </a:p>
          <a:p>
            <a:r>
              <a:rPr lang="en-US" dirty="0"/>
              <a:t>Displaying the data behind a given number in a pivot table (double-click any number in the Values area to get a new worksheet) </a:t>
            </a:r>
          </a:p>
          <a:p>
            <a:r>
              <a:rPr lang="en-US" dirty="0"/>
              <a:t>Formatting a pivot table with various styles (check the style options on the Design ribbon) </a:t>
            </a:r>
          </a:p>
          <a:p>
            <a:r>
              <a:rPr lang="en-US" dirty="0"/>
              <a:t>Moving or renaming pivot tables (check the PivotTable and Action groups on the </a:t>
            </a:r>
            <a:r>
              <a:rPr lang="en-US" dirty="0" smtClean="0"/>
              <a:t>Analyze</a:t>
            </a:r>
            <a:r>
              <a:rPr lang="en-US" dirty="0"/>
              <a:t>/Options ribbon) </a:t>
            </a:r>
          </a:p>
          <a:p>
            <a:r>
              <a:rPr lang="en-US" dirty="0"/>
              <a:t>Refreshing pivot tables as the underlying data changes (check the Refresh dropdown list on the Analyze/Options ribbon) </a:t>
            </a:r>
          </a:p>
          <a:p>
            <a:r>
              <a:rPr lang="en-US" dirty="0"/>
              <a:t>Creating pivot table formulas for calculated fields or calculated items (check the Formulas dropdown list on the Analyze/Options ribbon) </a:t>
            </a:r>
          </a:p>
        </p:txBody>
      </p:sp>
      <p:sp>
        <p:nvSpPr>
          <p:cNvPr id="4" name="Slide Number Placeholder 3"/>
          <p:cNvSpPr>
            <a:spLocks noGrp="1"/>
          </p:cNvSpPr>
          <p:nvPr>
            <p:ph type="sldNum" sz="quarter" idx="12"/>
          </p:nvPr>
        </p:nvSpPr>
        <p:spPr/>
        <p:txBody>
          <a:bodyPr/>
          <a:lstStyle/>
          <a:p>
            <a:fld id="{F4D4D4FF-0E3E-4E59-B5C3-4C1190DFE5CF}" type="slidenum">
              <a:rPr lang="en-IE" smtClean="0"/>
              <a:t>14</a:t>
            </a:fld>
            <a:endParaRPr lang="en-IE"/>
          </a:p>
        </p:txBody>
      </p:sp>
    </p:spTree>
    <p:extLst>
      <p:ext uri="{BB962C8B-B14F-4D97-AF65-F5344CB8AC3E}">
        <p14:creationId xmlns:p14="http://schemas.microsoft.com/office/powerpoint/2010/main" val="22305974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smtClean="0">
                <a:solidFill>
                  <a:schemeClr val="accent1">
                    <a:lumMod val="75000"/>
                  </a:schemeClr>
                </a:solidFill>
              </a:rPr>
              <a:t>Lasagna </a:t>
            </a:r>
            <a:r>
              <a:rPr lang="en-US" dirty="0">
                <a:solidFill>
                  <a:schemeClr val="accent1">
                    <a:lumMod val="75000"/>
                  </a:schemeClr>
                </a:solidFill>
              </a:rPr>
              <a:t>Triers.xlsx </a:t>
            </a:r>
          </a:p>
        </p:txBody>
      </p:sp>
      <p:sp>
        <p:nvSpPr>
          <p:cNvPr id="3" name="Content Placeholder 2"/>
          <p:cNvSpPr>
            <a:spLocks noGrp="1"/>
          </p:cNvSpPr>
          <p:nvPr>
            <p:ph sz="quarter" idx="1"/>
          </p:nvPr>
        </p:nvSpPr>
        <p:spPr>
          <a:xfrm>
            <a:off x="816864" y="1600200"/>
            <a:ext cx="10871200" cy="2743200"/>
          </a:xfrm>
        </p:spPr>
        <p:txBody>
          <a:bodyPr>
            <a:normAutofit/>
          </a:bodyPr>
          <a:lstStyle/>
          <a:p>
            <a:r>
              <a:rPr lang="en-US" b="1" dirty="0"/>
              <a:t>Objective</a:t>
            </a:r>
            <a:r>
              <a:rPr lang="en-US" dirty="0"/>
              <a:t>: To use pivot tables to explore which demographic variables help to distinguish lasagna triers from nontriers</a:t>
            </a:r>
            <a:r>
              <a:rPr lang="en-US" dirty="0" smtClean="0"/>
              <a:t>.</a:t>
            </a:r>
          </a:p>
          <a:p>
            <a:r>
              <a:rPr lang="en-US" b="1" dirty="0"/>
              <a:t>Solution</a:t>
            </a:r>
            <a:r>
              <a:rPr lang="en-US" dirty="0"/>
              <a:t>: </a:t>
            </a:r>
            <a:r>
              <a:rPr lang="en-US" dirty="0" smtClean="0"/>
              <a:t>Data set contains data on over 800 potential customers being tracked by a frozen lasagna company. </a:t>
            </a:r>
          </a:p>
          <a:p>
            <a:r>
              <a:rPr lang="en-US" dirty="0" smtClean="0"/>
              <a:t>Set up </a:t>
            </a:r>
            <a:r>
              <a:rPr lang="en-US" dirty="0"/>
              <a:t>a pivot table that shows counts of triers and nontriers for different categories of </a:t>
            </a:r>
            <a:r>
              <a:rPr lang="en-US" dirty="0" smtClean="0"/>
              <a:t>the variables.</a:t>
            </a:r>
          </a:p>
        </p:txBody>
      </p:sp>
      <p:pic>
        <p:nvPicPr>
          <p:cNvPr id="4" name="Picture 3"/>
          <p:cNvPicPr>
            <a:picLocks noChangeAspect="1"/>
          </p:cNvPicPr>
          <p:nvPr/>
        </p:nvPicPr>
        <p:blipFill>
          <a:blip r:embed="rId3" cstate="print"/>
          <a:stretch>
            <a:fillRect/>
          </a:stretch>
        </p:blipFill>
        <p:spPr>
          <a:xfrm>
            <a:off x="812800" y="4343400"/>
            <a:ext cx="10723133" cy="2207524"/>
          </a:xfrm>
          <a:prstGeom prst="rect">
            <a:avLst/>
          </a:prstGeom>
        </p:spPr>
      </p:pic>
    </p:spTree>
    <p:extLst>
      <p:ext uri="{BB962C8B-B14F-4D97-AF65-F5344CB8AC3E}">
        <p14:creationId xmlns:p14="http://schemas.microsoft.com/office/powerpoint/2010/main" val="4845461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smtClean="0">
                <a:solidFill>
                  <a:schemeClr val="accent1">
                    <a:lumMod val="75000"/>
                  </a:schemeClr>
                </a:solidFill>
              </a:rPr>
              <a:t>Lasagna </a:t>
            </a:r>
            <a:r>
              <a:rPr lang="en-US" dirty="0">
                <a:solidFill>
                  <a:schemeClr val="accent1">
                    <a:lumMod val="75000"/>
                  </a:schemeClr>
                </a:solidFill>
              </a:rPr>
              <a:t>Triers.xlsx </a:t>
            </a:r>
          </a:p>
        </p:txBody>
      </p:sp>
      <p:sp>
        <p:nvSpPr>
          <p:cNvPr id="3" name="Content Placeholder 2"/>
          <p:cNvSpPr>
            <a:spLocks noGrp="1"/>
          </p:cNvSpPr>
          <p:nvPr>
            <p:ph sz="quarter" idx="1"/>
          </p:nvPr>
        </p:nvSpPr>
        <p:spPr>
          <a:xfrm>
            <a:off x="816864" y="1600200"/>
            <a:ext cx="10871200" cy="2743200"/>
          </a:xfrm>
        </p:spPr>
        <p:txBody>
          <a:bodyPr>
            <a:normAutofit/>
          </a:bodyPr>
          <a:lstStyle/>
          <a:p>
            <a:pPr marL="0" indent="0">
              <a:buNone/>
            </a:pPr>
            <a:r>
              <a:rPr lang="en-US" sz="2400" dirty="0"/>
              <a:t>Pivot Table and Pivot Chart for Examining the Effect of Gender</a:t>
            </a:r>
          </a:p>
        </p:txBody>
      </p:sp>
      <p:pic>
        <p:nvPicPr>
          <p:cNvPr id="5" name="Picture 4"/>
          <p:cNvPicPr>
            <a:picLocks noChangeAspect="1"/>
          </p:cNvPicPr>
          <p:nvPr/>
        </p:nvPicPr>
        <p:blipFill>
          <a:blip r:embed="rId3" cstate="print"/>
          <a:stretch>
            <a:fillRect/>
          </a:stretch>
        </p:blipFill>
        <p:spPr>
          <a:xfrm>
            <a:off x="914401" y="2133600"/>
            <a:ext cx="10839383" cy="2951421"/>
          </a:xfrm>
          <a:prstGeom prst="rect">
            <a:avLst/>
          </a:prstGeom>
        </p:spPr>
      </p:pic>
    </p:spTree>
    <p:extLst>
      <p:ext uri="{BB962C8B-B14F-4D97-AF65-F5344CB8AC3E}">
        <p14:creationId xmlns:p14="http://schemas.microsoft.com/office/powerpoint/2010/main" val="35381330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Slicers and Timelines</a:t>
            </a:r>
            <a:endParaRPr lang="en-US" dirty="0"/>
          </a:p>
        </p:txBody>
      </p:sp>
      <p:sp>
        <p:nvSpPr>
          <p:cNvPr id="3" name="Content Placeholder 2"/>
          <p:cNvSpPr>
            <a:spLocks noGrp="1"/>
          </p:cNvSpPr>
          <p:nvPr>
            <p:ph sz="quarter" idx="1"/>
          </p:nvPr>
        </p:nvSpPr>
        <p:spPr/>
        <p:txBody>
          <a:bodyPr/>
          <a:lstStyle/>
          <a:p>
            <a:r>
              <a:rPr lang="en-US" dirty="0" smtClean="0"/>
              <a:t>In Excel 2010, Microsoft added </a:t>
            </a:r>
            <a:r>
              <a:rPr lang="en-US" b="1" dirty="0" smtClean="0">
                <a:solidFill>
                  <a:srgbClr val="04617B"/>
                </a:solidFill>
              </a:rPr>
              <a:t>slicers</a:t>
            </a:r>
            <a:r>
              <a:rPr lang="en-US" dirty="0" smtClean="0">
                <a:solidFill>
                  <a:srgbClr val="000000"/>
                </a:solidFill>
              </a:rPr>
              <a:t>—lists of the distinct values of any variable, which you can then filter on.</a:t>
            </a:r>
          </a:p>
          <a:p>
            <a:pPr lvl="1"/>
            <a:r>
              <a:rPr lang="en-US" dirty="0" smtClean="0">
                <a:solidFill>
                  <a:srgbClr val="000000"/>
                </a:solidFill>
              </a:rPr>
              <a:t>You add a slicer from the Analyze/Options ribbon under PivotTable Tools.</a:t>
            </a:r>
            <a:endParaRPr lang="en-US" dirty="0" smtClean="0"/>
          </a:p>
          <a:p>
            <a:r>
              <a:rPr lang="en-US" dirty="0" smtClean="0"/>
              <a:t>In Excel 2013, a Timeline feature was added. A Timeline is like a slicer, but it is specifically for filtering on a date variable.</a:t>
            </a:r>
            <a:endParaRPr lang="en-US" dirty="0"/>
          </a:p>
        </p:txBody>
      </p:sp>
      <p:sp>
        <p:nvSpPr>
          <p:cNvPr id="4" name="Slide Number Placeholder 3"/>
          <p:cNvSpPr>
            <a:spLocks noGrp="1"/>
          </p:cNvSpPr>
          <p:nvPr>
            <p:ph type="sldNum" sz="quarter" idx="12"/>
          </p:nvPr>
        </p:nvSpPr>
        <p:spPr/>
        <p:txBody>
          <a:bodyPr/>
          <a:lstStyle/>
          <a:p>
            <a:fld id="{F4D4D4FF-0E3E-4E59-B5C3-4C1190DFE5CF}" type="slidenum">
              <a:rPr lang="en-IE" smtClean="0"/>
              <a:t>17</a:t>
            </a:fld>
            <a:endParaRPr lang="en-IE"/>
          </a:p>
        </p:txBody>
      </p:sp>
    </p:spTree>
    <p:extLst>
      <p:ext uri="{BB962C8B-B14F-4D97-AF65-F5344CB8AC3E}">
        <p14:creationId xmlns:p14="http://schemas.microsoft.com/office/powerpoint/2010/main" val="38674941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Pivot Table with Slicers and a Timeline</a:t>
            </a:r>
            <a:endParaRPr lang="en-US" dirty="0"/>
          </a:p>
        </p:txBody>
      </p:sp>
      <p:pic>
        <p:nvPicPr>
          <p:cNvPr id="4" name="Content Placeholder 3"/>
          <p:cNvPicPr>
            <a:picLocks noGrp="1" noChangeAspect="1"/>
          </p:cNvPicPr>
          <p:nvPr>
            <p:ph sz="quarter" idx="1"/>
          </p:nvPr>
        </p:nvPicPr>
        <p:blipFill>
          <a:blip r:embed="rId2" cstate="print"/>
          <a:srcRect t="-6582" b="-6582"/>
          <a:stretch>
            <a:fillRect/>
          </a:stretch>
        </p:blipFill>
        <p:spPr/>
      </p:pic>
      <p:sp>
        <p:nvSpPr>
          <p:cNvPr id="3" name="Slide Number Placeholder 2"/>
          <p:cNvSpPr>
            <a:spLocks noGrp="1"/>
          </p:cNvSpPr>
          <p:nvPr>
            <p:ph type="sldNum" sz="quarter" idx="12"/>
          </p:nvPr>
        </p:nvSpPr>
        <p:spPr/>
        <p:txBody>
          <a:bodyPr/>
          <a:lstStyle/>
          <a:p>
            <a:fld id="{F4D4D4FF-0E3E-4E59-B5C3-4C1190DFE5CF}" type="slidenum">
              <a:rPr lang="en-IE" smtClean="0"/>
              <a:t>18</a:t>
            </a:fld>
            <a:endParaRPr lang="en-IE"/>
          </a:p>
        </p:txBody>
      </p:sp>
    </p:spTree>
    <p:extLst>
      <p:ext uri="{BB962C8B-B14F-4D97-AF65-F5344CB8AC3E}">
        <p14:creationId xmlns:p14="http://schemas.microsoft.com/office/powerpoint/2010/main" val="100764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Pivot Tables</a:t>
            </a:r>
            <a:endParaRPr lang="en-US" dirty="0"/>
          </a:p>
        </p:txBody>
      </p:sp>
      <p:sp>
        <p:nvSpPr>
          <p:cNvPr id="3" name="Content Placeholder 2"/>
          <p:cNvSpPr>
            <a:spLocks noGrp="1"/>
          </p:cNvSpPr>
          <p:nvPr>
            <p:ph sz="quarter" idx="1"/>
          </p:nvPr>
        </p:nvSpPr>
        <p:spPr/>
        <p:txBody>
          <a:bodyPr>
            <a:normAutofit/>
          </a:bodyPr>
          <a:lstStyle/>
          <a:p>
            <a:r>
              <a:rPr lang="en-US" dirty="0" smtClean="0"/>
              <a:t>The</a:t>
            </a:r>
            <a:r>
              <a:rPr lang="en-US" b="1" dirty="0" smtClean="0"/>
              <a:t> </a:t>
            </a:r>
            <a:r>
              <a:rPr lang="en-US" b="1" dirty="0" smtClean="0">
                <a:solidFill>
                  <a:schemeClr val="tx2"/>
                </a:solidFill>
              </a:rPr>
              <a:t>pivot table </a:t>
            </a:r>
            <a:r>
              <a:rPr lang="en-US" dirty="0"/>
              <a:t>is an Excel tool that </a:t>
            </a:r>
            <a:r>
              <a:rPr lang="en-US" dirty="0" smtClean="0"/>
              <a:t>allows you </a:t>
            </a:r>
            <a:r>
              <a:rPr lang="en-US" dirty="0"/>
              <a:t>to break </a:t>
            </a:r>
            <a:r>
              <a:rPr lang="en-US" dirty="0" smtClean="0"/>
              <a:t>data </a:t>
            </a:r>
            <a:r>
              <a:rPr lang="en-US" dirty="0"/>
              <a:t>down by </a:t>
            </a:r>
            <a:r>
              <a:rPr lang="en-US" dirty="0" smtClean="0"/>
              <a:t>categories.</a:t>
            </a:r>
          </a:p>
          <a:p>
            <a:r>
              <a:rPr lang="en-US" dirty="0" smtClean="0"/>
              <a:t>Sometimes pivot tables are used to display tables of counts, often called crosstabs or contingency tables.</a:t>
            </a:r>
            <a:endParaRPr lang="en-US" dirty="0"/>
          </a:p>
          <a:p>
            <a:r>
              <a:rPr lang="en-US" dirty="0" smtClean="0"/>
              <a:t>However, </a:t>
            </a:r>
            <a:r>
              <a:rPr lang="en-US" dirty="0"/>
              <a:t>crosstabs typically list only counts, whereas pivot tables can list counts, sums, averages, and other summary measures.</a:t>
            </a:r>
          </a:p>
          <a:p>
            <a:endParaRPr lang="en-US" dirty="0"/>
          </a:p>
        </p:txBody>
      </p:sp>
      <p:sp>
        <p:nvSpPr>
          <p:cNvPr id="4" name="Slide Number Placeholder 3"/>
          <p:cNvSpPr>
            <a:spLocks noGrp="1"/>
          </p:cNvSpPr>
          <p:nvPr>
            <p:ph type="sldNum" sz="quarter" idx="12"/>
          </p:nvPr>
        </p:nvSpPr>
        <p:spPr/>
        <p:txBody>
          <a:bodyPr/>
          <a:lstStyle/>
          <a:p>
            <a:fld id="{F4D4D4FF-0E3E-4E59-B5C3-4C1190DFE5CF}" type="slidenum">
              <a:rPr lang="en-IE" smtClean="0"/>
              <a:t>2</a:t>
            </a:fld>
            <a:endParaRPr lang="en-IE"/>
          </a:p>
        </p:txBody>
      </p:sp>
    </p:spTree>
    <p:extLst>
      <p:ext uri="{BB962C8B-B14F-4D97-AF65-F5344CB8AC3E}">
        <p14:creationId xmlns:p14="http://schemas.microsoft.com/office/powerpoint/2010/main" val="2731044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err="1" smtClean="0">
                <a:solidFill>
                  <a:schemeClr val="accent1">
                    <a:lumMod val="75000"/>
                  </a:schemeClr>
                </a:solidFill>
              </a:rPr>
              <a:t>Elecmart</a:t>
            </a:r>
            <a:r>
              <a:rPr lang="en-US" dirty="0" smtClean="0">
                <a:solidFill>
                  <a:schemeClr val="accent1">
                    <a:lumMod val="75000"/>
                  </a:schemeClr>
                </a:solidFill>
              </a:rPr>
              <a:t> Sales.xlsx</a:t>
            </a:r>
            <a:endParaRPr lang="en-US" dirty="0">
              <a:solidFill>
                <a:schemeClr val="accent1">
                  <a:lumMod val="75000"/>
                </a:schemeClr>
              </a:solidFill>
            </a:endParaRPr>
          </a:p>
        </p:txBody>
      </p:sp>
      <p:sp>
        <p:nvSpPr>
          <p:cNvPr id="3" name="Content Placeholder 2"/>
          <p:cNvSpPr>
            <a:spLocks noGrp="1"/>
          </p:cNvSpPr>
          <p:nvPr>
            <p:ph sz="quarter" idx="1"/>
          </p:nvPr>
        </p:nvSpPr>
        <p:spPr>
          <a:xfrm>
            <a:off x="816864" y="1600200"/>
            <a:ext cx="10871200" cy="2362200"/>
          </a:xfrm>
        </p:spPr>
        <p:txBody>
          <a:bodyPr>
            <a:normAutofit lnSpcReduction="10000"/>
          </a:bodyPr>
          <a:lstStyle/>
          <a:p>
            <a:r>
              <a:rPr lang="en-US" b="1" dirty="0"/>
              <a:t>Objective</a:t>
            </a:r>
            <a:r>
              <a:rPr lang="en-US" dirty="0"/>
              <a:t>: To use pivot tables to break down the customer order data by a number of categorical variables.</a:t>
            </a:r>
          </a:p>
          <a:p>
            <a:r>
              <a:rPr lang="en-US" b="1" dirty="0"/>
              <a:t>Solution</a:t>
            </a:r>
            <a:r>
              <a:rPr lang="en-US" dirty="0"/>
              <a:t>: </a:t>
            </a:r>
            <a:r>
              <a:rPr lang="en-US" dirty="0" smtClean="0"/>
              <a:t>Data set contains data on 400 customer orders during several months for Elecmart company. </a:t>
            </a:r>
          </a:p>
          <a:p>
            <a:r>
              <a:rPr lang="en-US" dirty="0" smtClean="0"/>
              <a:t>Create a pivot table by clicking the PivotTable button on the Insert ribbon.</a:t>
            </a:r>
            <a:endParaRPr lang="en-US" dirty="0"/>
          </a:p>
          <a:p>
            <a:endParaRPr lang="en-US" dirty="0"/>
          </a:p>
        </p:txBody>
      </p:sp>
      <p:pic>
        <p:nvPicPr>
          <p:cNvPr id="4" name="Picture 3"/>
          <p:cNvPicPr>
            <a:picLocks noChangeAspect="1"/>
          </p:cNvPicPr>
          <p:nvPr/>
        </p:nvPicPr>
        <p:blipFill>
          <a:blip r:embed="rId3" cstate="print"/>
          <a:stretch>
            <a:fillRect/>
          </a:stretch>
        </p:blipFill>
        <p:spPr>
          <a:xfrm>
            <a:off x="2032000" y="4038601"/>
            <a:ext cx="7620000" cy="2454765"/>
          </a:xfrm>
          <a:prstGeom prst="rect">
            <a:avLst/>
          </a:prstGeom>
        </p:spPr>
      </p:pic>
    </p:spTree>
    <p:extLst>
      <p:ext uri="{BB962C8B-B14F-4D97-AF65-F5344CB8AC3E}">
        <p14:creationId xmlns:p14="http://schemas.microsoft.com/office/powerpoint/2010/main" val="2203548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GB" dirty="0" smtClean="0">
                <a:solidFill>
                  <a:schemeClr val="accent1">
                    <a:lumMod val="75000"/>
                  </a:schemeClr>
                </a:solidFill>
              </a:rPr>
              <a:t>Pivot tables</a:t>
            </a:r>
            <a:endParaRPr lang="en-GB" dirty="0">
              <a:solidFill>
                <a:schemeClr val="accent1">
                  <a:lumMod val="75000"/>
                </a:schemeClr>
              </a:solidFill>
            </a:endParaRPr>
          </a:p>
        </p:txBody>
      </p:sp>
      <p:pic>
        <p:nvPicPr>
          <p:cNvPr id="4098"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9586913" y="1604010"/>
            <a:ext cx="1958340" cy="3375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203" y="1214438"/>
            <a:ext cx="2886075" cy="503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5435" y="1643062"/>
            <a:ext cx="2305050"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9374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err="1" smtClean="0">
                <a:solidFill>
                  <a:schemeClr val="accent1">
                    <a:lumMod val="75000"/>
                  </a:schemeClr>
                </a:solidFill>
              </a:rPr>
              <a:t>Elecmart</a:t>
            </a:r>
            <a:r>
              <a:rPr lang="en-US" dirty="0" smtClean="0">
                <a:solidFill>
                  <a:schemeClr val="accent1">
                    <a:lumMod val="75000"/>
                  </a:schemeClr>
                </a:solidFill>
              </a:rPr>
              <a:t> Sales.xlsx</a:t>
            </a:r>
            <a:endParaRPr lang="en-US" dirty="0">
              <a:solidFill>
                <a:schemeClr val="accent1">
                  <a:lumMod val="75000"/>
                </a:schemeClr>
              </a:solidFill>
            </a:endParaRPr>
          </a:p>
        </p:txBody>
      </p:sp>
      <p:pic>
        <p:nvPicPr>
          <p:cNvPr id="4" name="Content Placeholder 3"/>
          <p:cNvPicPr>
            <a:picLocks noGrp="1" noChangeAspect="1"/>
          </p:cNvPicPr>
          <p:nvPr>
            <p:ph sz="quarter" idx="1"/>
          </p:nvPr>
        </p:nvPicPr>
        <p:blipFill>
          <a:blip r:embed="rId3" cstate="print"/>
          <a:srcRect l="-60355" r="-60355"/>
          <a:stretch>
            <a:fillRect/>
          </a:stretch>
        </p:blipFill>
        <p:spPr/>
      </p:pic>
    </p:spTree>
    <p:extLst>
      <p:ext uri="{BB962C8B-B14F-4D97-AF65-F5344CB8AC3E}">
        <p14:creationId xmlns:p14="http://schemas.microsoft.com/office/powerpoint/2010/main" val="550480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Hiding Categories (Filtering)</a:t>
            </a:r>
            <a:endParaRPr lang="en-US" dirty="0"/>
          </a:p>
        </p:txBody>
      </p:sp>
      <p:sp>
        <p:nvSpPr>
          <p:cNvPr id="3" name="Content Placeholder 2"/>
          <p:cNvSpPr>
            <a:spLocks noGrp="1"/>
          </p:cNvSpPr>
          <p:nvPr>
            <p:ph sz="quarter" idx="1"/>
          </p:nvPr>
        </p:nvSpPr>
        <p:spPr>
          <a:xfrm>
            <a:off x="816864" y="1600200"/>
            <a:ext cx="10871200" cy="1905000"/>
          </a:xfrm>
        </p:spPr>
        <p:txBody>
          <a:bodyPr>
            <a:normAutofit/>
          </a:bodyPr>
          <a:lstStyle/>
          <a:p>
            <a:r>
              <a:rPr lang="en-US" dirty="0"/>
              <a:t>You can filter out any </a:t>
            </a:r>
            <a:r>
              <a:rPr lang="en-US" dirty="0" smtClean="0"/>
              <a:t>items in a pivot table that you don’t want </a:t>
            </a:r>
            <a:r>
              <a:rPr lang="en-US" dirty="0"/>
              <a:t>to see</a:t>
            </a:r>
            <a:r>
              <a:rPr lang="en-US" dirty="0" smtClean="0"/>
              <a:t>.</a:t>
            </a:r>
          </a:p>
          <a:p>
            <a:pPr lvl="1"/>
            <a:r>
              <a:rPr lang="en-US" dirty="0" smtClean="0"/>
              <a:t>Click the Row Labels dropdown arrow of the active field and check the items you want to filter on.</a:t>
            </a:r>
          </a:p>
          <a:p>
            <a:pPr lvl="1"/>
            <a:r>
              <a:rPr lang="en-US" dirty="0" smtClean="0"/>
              <a:t>A pivot table with hidden categories is shown below.</a:t>
            </a:r>
          </a:p>
          <a:p>
            <a:pPr marL="0" indent="0">
              <a:buNone/>
            </a:pPr>
            <a:endParaRPr lang="en-US" dirty="0"/>
          </a:p>
          <a:p>
            <a:endParaRPr lang="en-US" dirty="0" smtClean="0"/>
          </a:p>
        </p:txBody>
      </p:sp>
      <p:pic>
        <p:nvPicPr>
          <p:cNvPr id="4" name="Picture 3"/>
          <p:cNvPicPr>
            <a:picLocks noChangeAspect="1"/>
          </p:cNvPicPr>
          <p:nvPr/>
        </p:nvPicPr>
        <p:blipFill>
          <a:blip r:embed="rId3" cstate="print"/>
          <a:stretch>
            <a:fillRect/>
          </a:stretch>
        </p:blipFill>
        <p:spPr>
          <a:xfrm>
            <a:off x="3556000" y="3352800"/>
            <a:ext cx="4876800" cy="3182112"/>
          </a:xfrm>
          <a:prstGeom prst="rect">
            <a:avLst/>
          </a:prstGeom>
        </p:spPr>
      </p:pic>
      <p:sp>
        <p:nvSpPr>
          <p:cNvPr id="5" name="Slide Number Placeholder 4"/>
          <p:cNvSpPr>
            <a:spLocks noGrp="1"/>
          </p:cNvSpPr>
          <p:nvPr>
            <p:ph type="sldNum" sz="quarter" idx="12"/>
          </p:nvPr>
        </p:nvSpPr>
        <p:spPr/>
        <p:txBody>
          <a:bodyPr/>
          <a:lstStyle/>
          <a:p>
            <a:fld id="{F4D4D4FF-0E3E-4E59-B5C3-4C1190DFE5CF}" type="slidenum">
              <a:rPr lang="en-IE" smtClean="0"/>
              <a:t>6</a:t>
            </a:fld>
            <a:endParaRPr lang="en-IE"/>
          </a:p>
        </p:txBody>
      </p:sp>
    </p:spTree>
    <p:extLst>
      <p:ext uri="{BB962C8B-B14F-4D97-AF65-F5344CB8AC3E}">
        <p14:creationId xmlns:p14="http://schemas.microsoft.com/office/powerpoint/2010/main" val="3332343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on Values or Categories</a:t>
            </a:r>
            <a:endParaRPr lang="en-US" dirty="0"/>
          </a:p>
        </p:txBody>
      </p:sp>
      <p:sp>
        <p:nvSpPr>
          <p:cNvPr id="3" name="Content Placeholder 2"/>
          <p:cNvSpPr>
            <a:spLocks noGrp="1"/>
          </p:cNvSpPr>
          <p:nvPr>
            <p:ph sz="quarter" idx="1"/>
          </p:nvPr>
        </p:nvSpPr>
        <p:spPr/>
        <p:txBody>
          <a:bodyPr/>
          <a:lstStyle/>
          <a:p>
            <a:r>
              <a:rPr lang="en-US" dirty="0"/>
              <a:t>It is easy to sort in a pivot table, either by </a:t>
            </a:r>
            <a:r>
              <a:rPr lang="en-US" dirty="0" smtClean="0"/>
              <a:t>the numbers </a:t>
            </a:r>
            <a:r>
              <a:rPr lang="en-US" dirty="0"/>
              <a:t>in the Values area or by the labels in a </a:t>
            </a:r>
            <a:r>
              <a:rPr lang="en-US" dirty="0" smtClean="0"/>
              <a:t>Rows </a:t>
            </a:r>
            <a:r>
              <a:rPr lang="en-US" dirty="0"/>
              <a:t>or </a:t>
            </a:r>
            <a:r>
              <a:rPr lang="en-US" dirty="0" smtClean="0"/>
              <a:t>Columns </a:t>
            </a:r>
            <a:r>
              <a:rPr lang="en-US" dirty="0"/>
              <a:t>field</a:t>
            </a:r>
            <a:r>
              <a:rPr lang="en-US" dirty="0" smtClean="0"/>
              <a:t>.</a:t>
            </a:r>
          </a:p>
          <a:p>
            <a:pPr lvl="1"/>
            <a:r>
              <a:rPr lang="en-US" dirty="0" smtClean="0"/>
              <a:t>To sort by the numbers in the Values area, right-click any number and select Sort.</a:t>
            </a:r>
          </a:p>
          <a:p>
            <a:pPr lvl="1"/>
            <a:r>
              <a:rPr lang="en-US" dirty="0" smtClean="0"/>
              <a:t>To sort on the labels of a Rows or Columns field, right-click any of the categories and select Sort.</a:t>
            </a:r>
          </a:p>
          <a:p>
            <a:pPr lvl="2"/>
            <a:r>
              <a:rPr lang="en-US" dirty="0" smtClean="0"/>
              <a:t>You can also click the dropdown arrow for the field and get the dialog box that allows both sorting and filtering.</a:t>
            </a:r>
            <a:endParaRPr lang="en-US" dirty="0"/>
          </a:p>
          <a:p>
            <a:endParaRPr lang="en-US" dirty="0" smtClean="0"/>
          </a:p>
        </p:txBody>
      </p:sp>
      <p:sp>
        <p:nvSpPr>
          <p:cNvPr id="4" name="Slide Number Placeholder 3"/>
          <p:cNvSpPr>
            <a:spLocks noGrp="1"/>
          </p:cNvSpPr>
          <p:nvPr>
            <p:ph type="sldNum" sz="quarter" idx="12"/>
          </p:nvPr>
        </p:nvSpPr>
        <p:spPr/>
        <p:txBody>
          <a:bodyPr/>
          <a:lstStyle/>
          <a:p>
            <a:fld id="{F4D4D4FF-0E3E-4E59-B5C3-4C1190DFE5CF}" type="slidenum">
              <a:rPr lang="en-IE" smtClean="0"/>
              <a:t>7</a:t>
            </a:fld>
            <a:endParaRPr lang="en-IE"/>
          </a:p>
        </p:txBody>
      </p:sp>
    </p:spTree>
    <p:extLst>
      <p:ext uri="{BB962C8B-B14F-4D97-AF65-F5344CB8AC3E}">
        <p14:creationId xmlns:p14="http://schemas.microsoft.com/office/powerpoint/2010/main" val="3608843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Changing Locations of Fields (Pivoting)</a:t>
            </a:r>
            <a:endParaRPr lang="en-US" dirty="0"/>
          </a:p>
        </p:txBody>
      </p:sp>
      <p:sp>
        <p:nvSpPr>
          <p:cNvPr id="3" name="Content Placeholder 2"/>
          <p:cNvSpPr>
            <a:spLocks noGrp="1"/>
          </p:cNvSpPr>
          <p:nvPr>
            <p:ph sz="quarter" idx="1"/>
          </p:nvPr>
        </p:nvSpPr>
        <p:spPr/>
        <p:txBody>
          <a:bodyPr/>
          <a:lstStyle/>
          <a:p>
            <a:r>
              <a:rPr lang="en-US" dirty="0" smtClean="0"/>
              <a:t>You can choose where to place variables in a pivot table.</a:t>
            </a:r>
          </a:p>
          <a:p>
            <a:pPr lvl="1"/>
            <a:r>
              <a:rPr lang="en-US" dirty="0" smtClean="0"/>
              <a:t>For example, to place the Region variable in the Columns area, drag the Region button from the Rows area of the PivotTable Fields pane to the Columns area.</a:t>
            </a:r>
            <a:endParaRPr lang="en-US" dirty="0"/>
          </a:p>
        </p:txBody>
      </p:sp>
      <p:pic>
        <p:nvPicPr>
          <p:cNvPr id="4" name="Picture 3"/>
          <p:cNvPicPr>
            <a:picLocks noChangeAspect="1"/>
          </p:cNvPicPr>
          <p:nvPr/>
        </p:nvPicPr>
        <p:blipFill>
          <a:blip r:embed="rId2" cstate="print"/>
          <a:stretch>
            <a:fillRect/>
          </a:stretch>
        </p:blipFill>
        <p:spPr>
          <a:xfrm>
            <a:off x="1727200" y="4191000"/>
            <a:ext cx="8686800" cy="2298700"/>
          </a:xfrm>
          <a:prstGeom prst="rect">
            <a:avLst/>
          </a:prstGeom>
        </p:spPr>
      </p:pic>
      <p:sp>
        <p:nvSpPr>
          <p:cNvPr id="5" name="Slide Number Placeholder 4"/>
          <p:cNvSpPr>
            <a:spLocks noGrp="1"/>
          </p:cNvSpPr>
          <p:nvPr>
            <p:ph type="sldNum" sz="quarter" idx="12"/>
          </p:nvPr>
        </p:nvSpPr>
        <p:spPr/>
        <p:txBody>
          <a:bodyPr/>
          <a:lstStyle/>
          <a:p>
            <a:fld id="{F4D4D4FF-0E3E-4E59-B5C3-4C1190DFE5CF}" type="slidenum">
              <a:rPr lang="en-IE" smtClean="0"/>
              <a:t>8</a:t>
            </a:fld>
            <a:endParaRPr lang="en-IE"/>
          </a:p>
        </p:txBody>
      </p:sp>
    </p:spTree>
    <p:extLst>
      <p:ext uri="{BB962C8B-B14F-4D97-AF65-F5344CB8AC3E}">
        <p14:creationId xmlns:p14="http://schemas.microsoft.com/office/powerpoint/2010/main" val="34134359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Changing Field Settings</a:t>
            </a:r>
            <a:endParaRPr lang="en-US" dirty="0"/>
          </a:p>
        </p:txBody>
      </p:sp>
      <p:sp>
        <p:nvSpPr>
          <p:cNvPr id="3" name="Content Placeholder 2"/>
          <p:cNvSpPr>
            <a:spLocks noGrp="1"/>
          </p:cNvSpPr>
          <p:nvPr>
            <p:ph sz="quarter" idx="1"/>
          </p:nvPr>
        </p:nvSpPr>
        <p:spPr>
          <a:xfrm>
            <a:off x="816864" y="1600200"/>
            <a:ext cx="10871200" cy="2819400"/>
          </a:xfrm>
        </p:spPr>
        <p:txBody>
          <a:bodyPr>
            <a:normAutofit/>
          </a:bodyPr>
          <a:lstStyle/>
          <a:p>
            <a:r>
              <a:rPr lang="en-US" dirty="0"/>
              <a:t>You can </a:t>
            </a:r>
            <a:r>
              <a:rPr lang="en-US" dirty="0" smtClean="0"/>
              <a:t>change various settings in the Field Settings dialog box.</a:t>
            </a:r>
          </a:p>
          <a:p>
            <a:pPr lvl="1"/>
            <a:r>
              <a:rPr lang="en-US" dirty="0" smtClean="0"/>
              <a:t>To get to this dialog box:</a:t>
            </a:r>
          </a:p>
          <a:p>
            <a:pPr lvl="2"/>
            <a:r>
              <a:rPr lang="en-US" dirty="0" smtClean="0"/>
              <a:t>Click the Field Setting button on the Analyze/Options ribbon.</a:t>
            </a:r>
          </a:p>
          <a:p>
            <a:pPr lvl="2"/>
            <a:r>
              <a:rPr lang="en-US" dirty="0" smtClean="0"/>
              <a:t>OR right-click any of the pivot table cells and select the Field Settings item.</a:t>
            </a:r>
            <a:endParaRPr lang="en-US" dirty="0"/>
          </a:p>
          <a:p>
            <a:pPr lvl="1"/>
            <a:r>
              <a:rPr lang="en-US" dirty="0" smtClean="0"/>
              <a:t>The pivot table with Value Field Settings changed to Average is shown below.</a:t>
            </a:r>
            <a:endParaRPr lang="en-US" dirty="0"/>
          </a:p>
        </p:txBody>
      </p:sp>
      <p:pic>
        <p:nvPicPr>
          <p:cNvPr id="4" name="Picture 3"/>
          <p:cNvPicPr>
            <a:picLocks noChangeAspect="1"/>
          </p:cNvPicPr>
          <p:nvPr/>
        </p:nvPicPr>
        <p:blipFill>
          <a:blip r:embed="rId3" cstate="print"/>
          <a:stretch>
            <a:fillRect/>
          </a:stretch>
        </p:blipFill>
        <p:spPr>
          <a:xfrm>
            <a:off x="1320800" y="4267200"/>
            <a:ext cx="9194800" cy="2298700"/>
          </a:xfrm>
          <a:prstGeom prst="rect">
            <a:avLst/>
          </a:prstGeom>
        </p:spPr>
      </p:pic>
      <p:sp>
        <p:nvSpPr>
          <p:cNvPr id="5" name="Slide Number Placeholder 4"/>
          <p:cNvSpPr>
            <a:spLocks noGrp="1"/>
          </p:cNvSpPr>
          <p:nvPr>
            <p:ph type="sldNum" sz="quarter" idx="12"/>
          </p:nvPr>
        </p:nvSpPr>
        <p:spPr/>
        <p:txBody>
          <a:bodyPr/>
          <a:lstStyle/>
          <a:p>
            <a:fld id="{F4D4D4FF-0E3E-4E59-B5C3-4C1190DFE5CF}" type="slidenum">
              <a:rPr lang="en-IE" smtClean="0"/>
              <a:t>9</a:t>
            </a:fld>
            <a:endParaRPr lang="en-IE"/>
          </a:p>
        </p:txBody>
      </p:sp>
    </p:spTree>
    <p:extLst>
      <p:ext uri="{BB962C8B-B14F-4D97-AF65-F5344CB8AC3E}">
        <p14:creationId xmlns:p14="http://schemas.microsoft.com/office/powerpoint/2010/main" val="35883619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nalytic">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analytic" id="{9A28554E-78CD-4F85-AE53-59AAB432ED69}" vid="{CA8F7F4E-8027-487E-91E4-E9646DCEB1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Template>
  <TotalTime>8996</TotalTime>
  <Words>1314</Words>
  <Application>Microsoft Office PowerPoint</Application>
  <PresentationFormat>Custom</PresentationFormat>
  <Paragraphs>109</Paragraphs>
  <Slides>18</Slides>
  <Notes>12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analytic</vt:lpstr>
      <vt:lpstr>Data Analytics</vt:lpstr>
      <vt:lpstr>Pivot Tables</vt:lpstr>
      <vt:lpstr>Elecmart Sales.xlsx</vt:lpstr>
      <vt:lpstr>Pivot tables</vt:lpstr>
      <vt:lpstr>Elecmart Sales.xlsx</vt:lpstr>
      <vt:lpstr>Hiding Categories (Filtering)</vt:lpstr>
      <vt:lpstr>Sorting on Values or Categories</vt:lpstr>
      <vt:lpstr>Changing Locations of Fields (Pivoting)</vt:lpstr>
      <vt:lpstr>Changing Field Settings</vt:lpstr>
      <vt:lpstr>Pivot Charts</vt:lpstr>
      <vt:lpstr>Multiple Variables in the Values Area</vt:lpstr>
      <vt:lpstr>Summarizing by Count</vt:lpstr>
      <vt:lpstr>Grouping</vt:lpstr>
      <vt:lpstr>Other Pivot Table Features</vt:lpstr>
      <vt:lpstr>Lasagna Triers.xlsx </vt:lpstr>
      <vt:lpstr>Lasagna Triers.xlsx </vt:lpstr>
      <vt:lpstr>Slicers and Timelines</vt:lpstr>
      <vt:lpstr>Pivot Table with Slicers and a Timeline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James Mullally</dc:creator>
  <cp:lastModifiedBy>Brenda Mullally</cp:lastModifiedBy>
  <cp:revision>62</cp:revision>
  <dcterms:created xsi:type="dcterms:W3CDTF">2015-01-22T11:52:23Z</dcterms:created>
  <dcterms:modified xsi:type="dcterms:W3CDTF">2015-02-23T09:56:23Z</dcterms:modified>
</cp:coreProperties>
</file>