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8" r:id="rId3"/>
    <p:sldId id="257" r:id="rId4"/>
    <p:sldId id="262" r:id="rId5"/>
    <p:sldId id="263" r:id="rId6"/>
    <p:sldId id="286" r:id="rId7"/>
    <p:sldId id="287" r:id="rId8"/>
    <p:sldId id="288" r:id="rId9"/>
    <p:sldId id="290" r:id="rId10"/>
    <p:sldId id="289" r:id="rId11"/>
    <p:sldId id="291" r:id="rId12"/>
    <p:sldId id="292" r:id="rId13"/>
    <p:sldId id="293" r:id="rId14"/>
    <p:sldId id="294" r:id="rId15"/>
    <p:sldId id="295" r:id="rId16"/>
    <p:sldId id="296" r:id="rId17"/>
    <p:sldId id="297" r:id="rId18"/>
    <p:sldId id="298" r:id="rId19"/>
    <p:sldId id="29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3" autoAdjust="0"/>
    <p:restoredTop sz="72326" autoAdjust="0"/>
  </p:normalViewPr>
  <p:slideViewPr>
    <p:cSldViewPr snapToGrid="0">
      <p:cViewPr varScale="1">
        <p:scale>
          <a:sx n="63" d="100"/>
          <a:sy n="63" d="100"/>
        </p:scale>
        <p:origin x="-1426" y="-72"/>
      </p:cViewPr>
      <p:guideLst>
        <p:guide orient="horz" pos="2160"/>
        <p:guide pos="3840"/>
      </p:guideLst>
    </p:cSldViewPr>
  </p:slideViewPr>
  <p:outlineViewPr>
    <p:cViewPr>
      <p:scale>
        <a:sx n="33" d="100"/>
        <a:sy n="33" d="100"/>
      </p:scale>
      <p:origin x="0" y="-9264"/>
    </p:cViewPr>
  </p:outlineViewPr>
  <p:notesTextViewPr>
    <p:cViewPr>
      <p:scale>
        <a:sx n="1" d="1"/>
        <a:sy n="1" d="1"/>
      </p:scale>
      <p:origin x="0" y="0"/>
    </p:cViewPr>
  </p:notesTextViewPr>
  <p:notesViewPr>
    <p:cSldViewPr snapToGrid="0">
      <p:cViewPr varScale="1">
        <p:scale>
          <a:sx n="60" d="100"/>
          <a:sy n="60" d="100"/>
        </p:scale>
        <p:origin x="177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332A7-8841-4108-896E-7A167BF10CA9}" type="datetimeFigureOut">
              <a:rPr lang="en-IE" smtClean="0"/>
              <a:t>23/02/2015</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7228E-FB6A-49D8-BE6B-9A7EBC95761B}" type="slidenum">
              <a:rPr lang="en-IE" smtClean="0"/>
              <a:t>‹#›</a:t>
            </a:fld>
            <a:endParaRPr lang="en-IE"/>
          </a:p>
        </p:txBody>
      </p:sp>
    </p:spTree>
    <p:extLst>
      <p:ext uri="{BB962C8B-B14F-4D97-AF65-F5344CB8AC3E}">
        <p14:creationId xmlns:p14="http://schemas.microsoft.com/office/powerpoint/2010/main" val="2846433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A model is an abstraction or representation of a real system, idea, or object. Models capture the most</a:t>
            </a:r>
            <a:r>
              <a:rPr lang="en-IE" baseline="0" dirty="0" smtClean="0"/>
              <a:t> important features of a problem and present them in a form that is easy to interpret.</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2</a:t>
            </a:fld>
            <a:endParaRPr lang="en-IE"/>
          </a:p>
        </p:txBody>
      </p:sp>
    </p:spTree>
    <p:extLst>
      <p:ext uri="{BB962C8B-B14F-4D97-AF65-F5344CB8AC3E}">
        <p14:creationId xmlns:p14="http://schemas.microsoft.com/office/powerpoint/2010/main" val="2806666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way data table.</a:t>
            </a:r>
          </a:p>
          <a:p>
            <a:r>
              <a:rPr lang="en-GB" dirty="0" smtClean="0"/>
              <a:t>Suppose we wish to create a one way table to evaluate the difference</a:t>
            </a:r>
            <a:r>
              <a:rPr lang="en-GB" baseline="0" dirty="0" smtClean="0"/>
              <a:t> in manufacturing and outsourcing cost and the best decision for varying levels of fixed costs, E4 to E11 holds the range of these input values in F3 is the difference from B18 and G3 is the decision from B20</a:t>
            </a:r>
          </a:p>
          <a:p>
            <a:r>
              <a:rPr lang="en-GB" baseline="0" dirty="0" smtClean="0"/>
              <a:t>You highlight the full block of fixed costs and decision data, not including heading, then from the Data ribbon you choose the data table option from the what if analysis section and  enter B6 as the column input cell. Press ok and the difference column and decision are populated.</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12</a:t>
            </a:fld>
            <a:endParaRPr lang="en-IE"/>
          </a:p>
        </p:txBody>
      </p:sp>
    </p:spTree>
    <p:extLst>
      <p:ext uri="{BB962C8B-B14F-4D97-AF65-F5344CB8AC3E}">
        <p14:creationId xmlns:p14="http://schemas.microsoft.com/office/powerpoint/2010/main" val="2453710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A two way data table shows </a:t>
            </a:r>
            <a:r>
              <a:rPr lang="en-IE" dirty="0" err="1" smtClean="0"/>
              <a:t>decsions</a:t>
            </a:r>
            <a:r>
              <a:rPr lang="en-IE" dirty="0" smtClean="0"/>
              <a:t> based on two variables fixed costs and variable</a:t>
            </a:r>
            <a:r>
              <a:rPr lang="en-IE" baseline="0" dirty="0" smtClean="0"/>
              <a:t> costs. The column input cell remains as fixed costs and the variable costs as the row input. The result shows the combination of inputs.</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13</a:t>
            </a:fld>
            <a:endParaRPr lang="en-IE"/>
          </a:p>
        </p:txBody>
      </p:sp>
    </p:spTree>
    <p:extLst>
      <p:ext uri="{BB962C8B-B14F-4D97-AF65-F5344CB8AC3E}">
        <p14:creationId xmlns:p14="http://schemas.microsoft.com/office/powerpoint/2010/main" val="2327837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Scenario manager allows you to create scenarios – they</a:t>
            </a:r>
            <a:r>
              <a:rPr lang="en-IE" baseline="0" dirty="0" smtClean="0"/>
              <a:t> are useful for what if analysis when you have two or more variables (data tables cannot deal with) It can handle up to 32 variables.</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14</a:t>
            </a:fld>
            <a:endParaRPr lang="en-IE"/>
          </a:p>
        </p:txBody>
      </p:sp>
    </p:spTree>
    <p:extLst>
      <p:ext uri="{BB962C8B-B14F-4D97-AF65-F5344CB8AC3E}">
        <p14:creationId xmlns:p14="http://schemas.microsoft.com/office/powerpoint/2010/main" val="2474846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If you know the result you want from a formula, but are not sure what input value the formula needs to get that result, use the goal seek feature. It only works with one variable input. If you want to find the breakeven point (difference between the</a:t>
            </a:r>
            <a:r>
              <a:rPr lang="en-IE" baseline="0" dirty="0" smtClean="0"/>
              <a:t> tow is zero) so the value you want to find it the level of demand. It determines the demand break even point is 1000</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15</a:t>
            </a:fld>
            <a:endParaRPr lang="en-IE"/>
          </a:p>
        </p:txBody>
      </p:sp>
    </p:spTree>
    <p:extLst>
      <p:ext uri="{BB962C8B-B14F-4D97-AF65-F5344CB8AC3E}">
        <p14:creationId xmlns:p14="http://schemas.microsoft.com/office/powerpoint/2010/main" val="1352896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Optimisation models are different from what if’s, we are looking for the best solution. In most cases an algorithm is needed to provide the</a:t>
            </a:r>
            <a:r>
              <a:rPr lang="en-IE" baseline="0" dirty="0" smtClean="0"/>
              <a:t> solution. An algorithm is a systematic procedure that finds the best solution.</a:t>
            </a:r>
          </a:p>
          <a:p>
            <a:endParaRPr lang="en-IE" baseline="0" dirty="0" smtClean="0"/>
          </a:p>
          <a:p>
            <a:r>
              <a:rPr lang="en-IE" baseline="0" dirty="0" smtClean="0"/>
              <a:t>Excel includes solver that allows you to find optimum solutions. It is found in the analysis group on the data tab. </a:t>
            </a:r>
          </a:p>
          <a:p>
            <a:r>
              <a:rPr lang="en-IE" baseline="0" dirty="0" smtClean="0"/>
              <a:t>The set objective cell is the one you wish to optimize in this case profit., because we want the largest, we choose max the changing variable cells are another name for decision variables, in this case  unit price. Select solving method allows you to choose the algorithm. Click solve and the solution will show as above.</a:t>
            </a:r>
          </a:p>
          <a:p>
            <a:r>
              <a:rPr lang="en-IE" baseline="0" dirty="0" smtClean="0"/>
              <a:t>Most will have constraints, limitations, requirements, or other restrictions, such as do not exceed allowable budget, these constraints makes optimisation more challenging.</a:t>
            </a:r>
          </a:p>
          <a:p>
            <a:r>
              <a:rPr lang="en-IE" baseline="0" dirty="0" smtClean="0"/>
              <a:t>Sometimes the solution needs to be good but perhaps not optimal, some model’s take too long and are too complex that an optimal solution cannot be guaranteed.</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16</a:t>
            </a:fld>
            <a:endParaRPr lang="en-IE"/>
          </a:p>
        </p:txBody>
      </p:sp>
    </p:spTree>
    <p:extLst>
      <p:ext uri="{BB962C8B-B14F-4D97-AF65-F5344CB8AC3E}">
        <p14:creationId xmlns:p14="http://schemas.microsoft.com/office/powerpoint/2010/main" val="2865295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17</a:t>
            </a:fld>
            <a:endParaRPr lang="en-IE"/>
          </a:p>
        </p:txBody>
      </p:sp>
    </p:spTree>
    <p:extLst>
      <p:ext uri="{BB962C8B-B14F-4D97-AF65-F5344CB8AC3E}">
        <p14:creationId xmlns:p14="http://schemas.microsoft.com/office/powerpoint/2010/main" val="2491411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Business principles in all functional areas, such</a:t>
            </a:r>
            <a:r>
              <a:rPr lang="en-IE" baseline="0" dirty="0" smtClean="0"/>
              <a:t> as accounting, finance, marketing, and operations, knowledge of business practice and research, logical skills.</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18</a:t>
            </a:fld>
            <a:endParaRPr lang="en-IE"/>
          </a:p>
        </p:txBody>
      </p:sp>
    </p:spTree>
    <p:extLst>
      <p:ext uri="{BB962C8B-B14F-4D97-AF65-F5344CB8AC3E}">
        <p14:creationId xmlns:p14="http://schemas.microsoft.com/office/powerpoint/2010/main" val="1129967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Car drives m miles per day and a month has d days in the month then the miles</a:t>
            </a:r>
            <a:r>
              <a:rPr lang="en-IE" baseline="0" dirty="0" smtClean="0"/>
              <a:t> driven in a month is m*d</a:t>
            </a:r>
          </a:p>
          <a:p>
            <a:endParaRPr lang="en-IE" baseline="0" dirty="0" smtClean="0"/>
          </a:p>
          <a:p>
            <a:r>
              <a:rPr lang="en-IE" baseline="0" dirty="0" smtClean="0"/>
              <a:t>If a car gets f miles per gallon in fuel economy, then the number of gallons consumed per month is (m*d)/f</a:t>
            </a:r>
          </a:p>
          <a:p>
            <a:endParaRPr lang="en-IE" baseline="0" dirty="0" smtClean="0"/>
          </a:p>
          <a:p>
            <a:r>
              <a:rPr lang="en-IE" baseline="0" dirty="0" smtClean="0"/>
              <a:t>You must ensure consistency in dimensions in this case it is miles, days and gallons.</a:t>
            </a:r>
          </a:p>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19</a:t>
            </a:fld>
            <a:endParaRPr lang="en-IE"/>
          </a:p>
        </p:txBody>
      </p:sp>
    </p:spTree>
    <p:extLst>
      <p:ext uri="{BB962C8B-B14F-4D97-AF65-F5344CB8AC3E}">
        <p14:creationId xmlns:p14="http://schemas.microsoft.com/office/powerpoint/2010/main" val="570810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3</a:t>
            </a:fld>
            <a:endParaRPr lang="en-IE"/>
          </a:p>
        </p:txBody>
      </p:sp>
    </p:spTree>
    <p:extLst>
      <p:ext uri="{BB962C8B-B14F-4D97-AF65-F5344CB8AC3E}">
        <p14:creationId xmlns:p14="http://schemas.microsoft.com/office/powerpoint/2010/main" val="273428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Data: which are assumed to be constant for purposes</a:t>
            </a:r>
            <a:r>
              <a:rPr lang="en-IE" baseline="0" dirty="0" smtClean="0"/>
              <a:t> of the model. </a:t>
            </a:r>
            <a:r>
              <a:rPr lang="en-IE" baseline="0" dirty="0" err="1" smtClean="0"/>
              <a:t>Eg</a:t>
            </a:r>
            <a:r>
              <a:rPr lang="en-IE" baseline="0" dirty="0" smtClean="0"/>
              <a:t> costs, machine capacity, </a:t>
            </a:r>
            <a:r>
              <a:rPr lang="en-IE" baseline="0" dirty="0" err="1" smtClean="0"/>
              <a:t>distrrances</a:t>
            </a:r>
            <a:endParaRPr lang="en-IE" baseline="0" dirty="0" smtClean="0"/>
          </a:p>
          <a:p>
            <a:r>
              <a:rPr lang="en-IE" baseline="0" dirty="0" err="1" smtClean="0"/>
              <a:t>Uncontrolable</a:t>
            </a:r>
            <a:r>
              <a:rPr lang="en-IE" baseline="0" dirty="0" smtClean="0"/>
              <a:t>: quantities that can change but cannot be directly controlled by the decision maker. </a:t>
            </a:r>
            <a:r>
              <a:rPr lang="en-IE" baseline="0" dirty="0" err="1" smtClean="0"/>
              <a:t>Eg</a:t>
            </a:r>
            <a:r>
              <a:rPr lang="en-IE" baseline="0" dirty="0" smtClean="0"/>
              <a:t> customer demand, inflation rates, investment returns.</a:t>
            </a:r>
          </a:p>
          <a:p>
            <a:r>
              <a:rPr lang="en-IE" baseline="0" dirty="0" smtClean="0"/>
              <a:t>Decision : controllable and can be selected at the discretion of the decision maker. </a:t>
            </a:r>
            <a:r>
              <a:rPr lang="en-IE" baseline="0" dirty="0" err="1" smtClean="0"/>
              <a:t>Eg</a:t>
            </a:r>
            <a:r>
              <a:rPr lang="en-IE" baseline="0" dirty="0" smtClean="0"/>
              <a:t> production quantities, staffing levels, investment allocations</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4</a:t>
            </a:fld>
            <a:endParaRPr lang="en-IE"/>
          </a:p>
        </p:txBody>
      </p:sp>
    </p:spTree>
    <p:extLst>
      <p:ext uri="{BB962C8B-B14F-4D97-AF65-F5344CB8AC3E}">
        <p14:creationId xmlns:p14="http://schemas.microsoft.com/office/powerpoint/2010/main" val="3802954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This spreadsheet</a:t>
            </a:r>
            <a:r>
              <a:rPr lang="en-IE" baseline="0" dirty="0" smtClean="0"/>
              <a:t> is for evaluating a simple outsourcing decision. </a:t>
            </a:r>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6</a:t>
            </a:fld>
            <a:endParaRPr lang="en-IE"/>
          </a:p>
        </p:txBody>
      </p:sp>
    </p:spTree>
    <p:extLst>
      <p:ext uri="{BB962C8B-B14F-4D97-AF65-F5344CB8AC3E}">
        <p14:creationId xmlns:p14="http://schemas.microsoft.com/office/powerpoint/2010/main" val="1384839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you can write a spreadsheet</a:t>
            </a:r>
            <a:r>
              <a:rPr lang="en-GB" baseline="0" dirty="0" smtClean="0"/>
              <a:t> formula you can develop a mathematical model.</a:t>
            </a:r>
          </a:p>
          <a:p>
            <a:r>
              <a:rPr lang="en-GB" baseline="0" dirty="0" smtClean="0"/>
              <a:t>Models complement decision maker’s intuition and often provide insights that intuition cannot.</a:t>
            </a:r>
          </a:p>
          <a:p>
            <a:r>
              <a:rPr lang="en-GB" baseline="0" dirty="0" smtClean="0"/>
              <a:t>Models are only representations of the real world and cannot capture every nuance that decision makers face</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7</a:t>
            </a:fld>
            <a:endParaRPr lang="en-IE"/>
          </a:p>
        </p:txBody>
      </p:sp>
    </p:spTree>
    <p:extLst>
      <p:ext uri="{BB962C8B-B14F-4D97-AF65-F5344CB8AC3E}">
        <p14:creationId xmlns:p14="http://schemas.microsoft.com/office/powerpoint/2010/main" val="3269783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Descriptive: regression</a:t>
            </a:r>
            <a:r>
              <a:rPr lang="en-GB" baseline="0" dirty="0" smtClean="0"/>
              <a:t> models are examples where they describe the relationship between dependent and independent variables. Outsourcing model is descriptive. Used to explain the behaviour of systems, predict future events as inputs to planning processes and assist decision makers</a:t>
            </a:r>
          </a:p>
          <a:p>
            <a:endParaRPr lang="en-GB" baseline="0" dirty="0" smtClean="0"/>
          </a:p>
          <a:p>
            <a:r>
              <a:rPr lang="en-GB" baseline="0" dirty="0" smtClean="0"/>
              <a:t>Prescriptive: in a competitive environment one percent can mean a difference of hundreds of thousands of dollars, knowing the best can be the difference between success and failure.</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8</a:t>
            </a:fld>
            <a:endParaRPr lang="en-IE"/>
          </a:p>
        </p:txBody>
      </p:sp>
    </p:spTree>
    <p:extLst>
      <p:ext uri="{BB962C8B-B14F-4D97-AF65-F5344CB8AC3E}">
        <p14:creationId xmlns:p14="http://schemas.microsoft.com/office/powerpoint/2010/main" val="4184353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objective is to find the optimum price that will determine demand. Slope is the degree of the line, intercept is where the line intercepts with</a:t>
            </a:r>
            <a:r>
              <a:rPr lang="en-GB" baseline="0" dirty="0" smtClean="0"/>
              <a:t> y if x=0, these are calculated using the basic equation of a straight line y=</a:t>
            </a:r>
            <a:r>
              <a:rPr lang="en-GB" baseline="0" dirty="0" err="1" smtClean="0"/>
              <a:t>mx+b</a:t>
            </a:r>
            <a:r>
              <a:rPr lang="en-GB" baseline="0" dirty="0" smtClean="0"/>
              <a:t> using this formula you can calculate the demand = </a:t>
            </a:r>
            <a:r>
              <a:rPr lang="en-GB" baseline="0" dirty="0" err="1" smtClean="0"/>
              <a:t>intercept+slope</a:t>
            </a:r>
            <a:r>
              <a:rPr lang="en-GB" baseline="0" dirty="0" smtClean="0"/>
              <a:t>*price</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9</a:t>
            </a:fld>
            <a:endParaRPr lang="en-IE"/>
          </a:p>
        </p:txBody>
      </p:sp>
    </p:spTree>
    <p:extLst>
      <p:ext uri="{BB962C8B-B14F-4D97-AF65-F5344CB8AC3E}">
        <p14:creationId xmlns:p14="http://schemas.microsoft.com/office/powerpoint/2010/main" val="3591218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model helps managers gain insight into the nature of the relationships among components of a problem, </a:t>
            </a:r>
          </a:p>
          <a:p>
            <a:r>
              <a:rPr lang="en-GB" dirty="0" smtClean="0"/>
              <a:t>We might be interested</a:t>
            </a:r>
            <a:r>
              <a:rPr lang="en-GB" baseline="0" dirty="0" smtClean="0"/>
              <a:t> in:</a:t>
            </a:r>
          </a:p>
          <a:p>
            <a:r>
              <a:rPr lang="en-GB" baseline="0" dirty="0" smtClean="0"/>
              <a:t>The impact of changes in assumptions on model outputs</a:t>
            </a:r>
          </a:p>
          <a:p>
            <a:r>
              <a:rPr lang="en-GB" baseline="0" dirty="0" smtClean="0"/>
              <a:t>Finding a solution such as a breakeven value</a:t>
            </a:r>
          </a:p>
          <a:p>
            <a:r>
              <a:rPr lang="en-GB" baseline="0" dirty="0" smtClean="0"/>
              <a:t>Determining the best solution to an optimization model</a:t>
            </a:r>
          </a:p>
          <a:p>
            <a:r>
              <a:rPr lang="en-GB" baseline="0" dirty="0" smtClean="0"/>
              <a:t>Evaluating risks associated with decision alternatives.</a:t>
            </a:r>
          </a:p>
          <a:p>
            <a:endParaRPr lang="en-GB" baseline="0" dirty="0" smtClean="0"/>
          </a:p>
          <a:p>
            <a:r>
              <a:rPr lang="en-GB" baseline="0" dirty="0" smtClean="0"/>
              <a:t>Spreadsheet model allow you to evaluate what if questions, in the outsourcing model we might be interested in how different levels of fixed and variable costs affect the total manufacturing cost. Changing model inputs to see affect on outputs is sensitivity analysis</a:t>
            </a:r>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10</a:t>
            </a:fld>
            <a:endParaRPr lang="en-IE"/>
          </a:p>
        </p:txBody>
      </p:sp>
    </p:spTree>
    <p:extLst>
      <p:ext uri="{BB962C8B-B14F-4D97-AF65-F5344CB8AC3E}">
        <p14:creationId xmlns:p14="http://schemas.microsoft.com/office/powerpoint/2010/main" val="3404085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one way table evaluates an output variable over a range of values for a single input</a:t>
            </a:r>
            <a:r>
              <a:rPr lang="en-GB" baseline="0" dirty="0" smtClean="0"/>
              <a:t> variable.</a:t>
            </a:r>
          </a:p>
          <a:p>
            <a:r>
              <a:rPr lang="en-GB" baseline="0" dirty="0" smtClean="0"/>
              <a:t>Two way does it over a range of values for 2 different input variables.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FAC7228E-FB6A-49D8-BE6B-9A7EBC95761B}" type="slidenum">
              <a:rPr lang="en-IE" smtClean="0"/>
              <a:t>11</a:t>
            </a:fld>
            <a:endParaRPr lang="en-IE"/>
          </a:p>
        </p:txBody>
      </p:sp>
    </p:spTree>
    <p:extLst>
      <p:ext uri="{BB962C8B-B14F-4D97-AF65-F5344CB8AC3E}">
        <p14:creationId xmlns:p14="http://schemas.microsoft.com/office/powerpoint/2010/main" val="1770503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B1A36C92-6815-4E04-A839-A18A43E73973}" type="datetime1">
              <a:rPr lang="en-IE" smtClean="0"/>
              <a:t>23/02/2015</a:t>
            </a:fld>
            <a:endParaRPr lang="en-IE"/>
          </a:p>
        </p:txBody>
      </p:sp>
      <p:sp>
        <p:nvSpPr>
          <p:cNvPr id="5" name="Footer Placeholder 4"/>
          <p:cNvSpPr>
            <a:spLocks noGrp="1"/>
          </p:cNvSpPr>
          <p:nvPr>
            <p:ph type="ftr" sz="quarter" idx="11"/>
          </p:nvPr>
        </p:nvSpPr>
        <p:spPr/>
        <p:txBody>
          <a:bodyPr/>
          <a:lstStyle/>
          <a:p>
            <a:endParaRPr lang="en-IE"/>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F4D4D4FF-0E3E-4E59-B5C3-4C1190DFE5CF}" type="slidenum">
              <a:rPr lang="en-IE" smtClean="0"/>
              <a:t>‹#›</a:t>
            </a:fld>
            <a:endParaRPr lang="en-IE"/>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63283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BBA22-4AD5-4A47-8229-D5BFCFB85B50}" type="datetime1">
              <a:rPr lang="en-IE" smtClean="0"/>
              <a:t>23/02/2015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3110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9398103" y="395428"/>
            <a:ext cx="1980708"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8ED94-3AD5-4747-A64C-8B4C64046AD0}" type="datetime1">
              <a:rPr lang="en-IE" smtClean="0"/>
              <a:t>23/02/2015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21621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045C6-6EE4-4432-AF83-758A41562887}" type="datetime1">
              <a:rPr lang="en-IE" smtClean="0"/>
              <a:t>23/02/2015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292310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E3F168EB-D606-41AD-A62C-0885EEB9BCF5}" type="datetime1">
              <a:rPr lang="en-IE" smtClean="0"/>
              <a:t>23/02/2015</a:t>
            </a:fld>
            <a:endParaRPr lang="en-IE"/>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4D4D4FF-0E3E-4E59-B5C3-4C1190DFE5CF}" type="slidenum">
              <a:rPr lang="en-IE" smtClean="0"/>
              <a:t>‹#›</a:t>
            </a:fld>
            <a:endParaRPr lang="en-IE"/>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4883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E146A5-986D-474B-953D-0B5984D9A801}" type="datetime1">
              <a:rPr lang="en-IE" smtClean="0"/>
              <a:t>23/02/2015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39798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C4F09C-C47D-4FFD-A7A0-5216420F70BA}" type="datetime1">
              <a:rPr lang="en-IE" smtClean="0"/>
              <a:t>23/02/2015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1910443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36D0FB-A6B6-457A-9608-988E89BD7D9D}" type="datetime1">
              <a:rPr lang="en-IE" smtClean="0"/>
              <a:t>23/02/2015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35265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Date Placeholder 1"/>
          <p:cNvSpPr>
            <a:spLocks noGrp="1"/>
          </p:cNvSpPr>
          <p:nvPr>
            <p:ph type="dt" sz="half" idx="10"/>
          </p:nvPr>
        </p:nvSpPr>
        <p:spPr/>
        <p:txBody>
          <a:bodyPr/>
          <a:lstStyle/>
          <a:p>
            <a:fld id="{4BEB3C43-1E16-40B6-B2CB-B431175C5A02}" type="datetime1">
              <a:rPr lang="en-IE" smtClean="0"/>
              <a:t>23/02/2015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F4D4D4FF-0E3E-4E59-B5C3-4C1190DFE5CF}" type="slidenum">
              <a:rPr lang="en-IE" smtClean="0"/>
              <a:t>‹#›</a:t>
            </a:fld>
            <a:endParaRPr lang="en-IE"/>
          </a:p>
        </p:txBody>
      </p:sp>
    </p:spTree>
    <p:extLst>
      <p:ext uri="{BB962C8B-B14F-4D97-AF65-F5344CB8AC3E}">
        <p14:creationId xmlns:p14="http://schemas.microsoft.com/office/powerpoint/2010/main" val="252692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8D548E-6F62-46D9-B097-B499E30F5628}" type="datetime1">
              <a:rPr lang="en-IE" smtClean="0"/>
              <a:t>23/02/2015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94433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3A2AD5F-134A-4604-B849-A2250386F03B}" type="datetime1">
              <a:rPr lang="en-IE" smtClean="0"/>
              <a:t>23/02/2015</a:t>
            </a:fld>
            <a:endParaRPr lang="en-IE"/>
          </a:p>
        </p:txBody>
      </p:sp>
      <p:sp>
        <p:nvSpPr>
          <p:cNvPr id="7" name="Slide Number Placeholder 6"/>
          <p:cNvSpPr>
            <a:spLocks noGrp="1"/>
          </p:cNvSpPr>
          <p:nvPr>
            <p:ph type="sldNum" sz="quarter" idx="12"/>
          </p:nvPr>
        </p:nvSpPr>
        <p:spPr/>
        <p:txBody>
          <a:bodyPr/>
          <a:lstStyle/>
          <a:p>
            <a:fld id="{F4D4D4FF-0E3E-4E59-B5C3-4C1190DFE5CF}" type="slidenum">
              <a:rPr lang="en-IE" smtClean="0"/>
              <a:t>‹#›</a:t>
            </a:fld>
            <a:endParaRPr lang="en-IE"/>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Footer Placeholder 5"/>
          <p:cNvSpPr>
            <a:spLocks noGrp="1"/>
          </p:cNvSpPr>
          <p:nvPr>
            <p:ph type="ftr" sz="quarter" idx="11"/>
          </p:nvPr>
        </p:nvSpPr>
        <p:spPr/>
        <p:txBody>
          <a:bodyPr/>
          <a:lstStyle/>
          <a:p>
            <a:endParaRPr lang="en-IE"/>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6470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10841152-6114-48DC-A61E-A8E742144FE0}" type="datetime1">
              <a:rPr lang="en-IE" smtClean="0"/>
              <a:t>23/02/2015</a:t>
            </a:fld>
            <a:endParaRPr lang="en-IE"/>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IE"/>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F4D4D4FF-0E3E-4E59-B5C3-4C1190DFE5CF}" type="slidenum">
              <a:rPr lang="en-IE" smtClean="0"/>
              <a:t>‹#›</a:t>
            </a:fld>
            <a:endParaRPr lang="en-IE"/>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951951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E" dirty="0" err="1" smtClean="0"/>
              <a:t>Dr.</a:t>
            </a:r>
            <a:r>
              <a:rPr lang="en-IE" dirty="0" smtClean="0"/>
              <a:t> Brenda Mullally</a:t>
            </a:r>
            <a:endParaRPr lang="en-IE" dirty="0"/>
          </a:p>
        </p:txBody>
      </p:sp>
      <p:sp>
        <p:nvSpPr>
          <p:cNvPr id="2" name="Title 1"/>
          <p:cNvSpPr>
            <a:spLocks noGrp="1"/>
          </p:cNvSpPr>
          <p:nvPr>
            <p:ph type="ctrTitle"/>
          </p:nvPr>
        </p:nvSpPr>
        <p:spPr/>
        <p:txBody>
          <a:bodyPr/>
          <a:lstStyle/>
          <a:p>
            <a:r>
              <a:rPr lang="en-IE" dirty="0" smtClean="0"/>
              <a:t>Data Analytics</a:t>
            </a:r>
            <a:endParaRPr lang="en-IE" dirty="0"/>
          </a:p>
        </p:txBody>
      </p:sp>
      <p:sp>
        <p:nvSpPr>
          <p:cNvPr id="4" name="Slide Number Placeholder 3"/>
          <p:cNvSpPr>
            <a:spLocks noGrp="1"/>
          </p:cNvSpPr>
          <p:nvPr>
            <p:ph type="sldNum" sz="quarter" idx="12"/>
          </p:nvPr>
        </p:nvSpPr>
        <p:spPr/>
        <p:txBody>
          <a:bodyPr/>
          <a:lstStyle/>
          <a:p>
            <a:fld id="{F4D4D4FF-0E3E-4E59-B5C3-4C1190DFE5CF}" type="slidenum">
              <a:rPr lang="en-IE" smtClean="0"/>
              <a:t>1</a:t>
            </a:fld>
            <a:endParaRPr lang="en-IE"/>
          </a:p>
        </p:txBody>
      </p:sp>
    </p:spTree>
    <p:extLst>
      <p:ext uri="{BB962C8B-B14F-4D97-AF65-F5344CB8AC3E}">
        <p14:creationId xmlns:p14="http://schemas.microsoft.com/office/powerpoint/2010/main" val="383844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5CDE787F-7518-4731-A27C-2628E77C31D7}" type="slidenum">
              <a:rPr lang="en-US" altLang="en-US"/>
              <a:pPr/>
              <a:t>10</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20481" name="Rectangle 2"/>
          <p:cNvSpPr>
            <a:spLocks noGrp="1" noChangeArrowheads="1"/>
          </p:cNvSpPr>
          <p:nvPr>
            <p:ph type="title"/>
          </p:nvPr>
        </p:nvSpPr>
        <p:spPr/>
        <p:txBody>
          <a:bodyPr/>
          <a:lstStyle/>
          <a:p>
            <a:pPr eaLnBrk="1" hangingPunct="1"/>
            <a:r>
              <a:rPr lang="en-US" altLang="en-US" smtClean="0"/>
              <a:t>Model Analysis</a:t>
            </a:r>
          </a:p>
        </p:txBody>
      </p:sp>
      <p:sp>
        <p:nvSpPr>
          <p:cNvPr id="20482" name="Rectangle 3"/>
          <p:cNvSpPr>
            <a:spLocks noGrp="1" noChangeArrowheads="1"/>
          </p:cNvSpPr>
          <p:nvPr>
            <p:ph type="body" idx="1"/>
          </p:nvPr>
        </p:nvSpPr>
        <p:spPr/>
        <p:txBody>
          <a:bodyPr>
            <a:normAutofit/>
          </a:bodyPr>
          <a:lstStyle/>
          <a:p>
            <a:pPr eaLnBrk="1" hangingPunct="1"/>
            <a:r>
              <a:rPr lang="en-US" altLang="en-US" sz="2800" dirty="0" smtClean="0">
                <a:solidFill>
                  <a:schemeClr val="folHlink"/>
                </a:solidFill>
              </a:rPr>
              <a:t>What-If Analysis </a:t>
            </a:r>
            <a:r>
              <a:rPr lang="en-US" altLang="en-US" sz="2800" dirty="0" smtClean="0"/>
              <a:t>– evaluate how specific combinations of model inputs that reflect key model assumptions affect model outputs (often called </a:t>
            </a:r>
            <a:r>
              <a:rPr lang="en-US" altLang="en-US" sz="2800" dirty="0" smtClean="0">
                <a:solidFill>
                  <a:schemeClr val="folHlink"/>
                </a:solidFill>
              </a:rPr>
              <a:t>sensitivity analysis)</a:t>
            </a:r>
            <a:r>
              <a:rPr lang="en-US" altLang="en-US" sz="2800" dirty="0" smtClean="0"/>
              <a:t>.</a:t>
            </a:r>
          </a:p>
          <a:p>
            <a:pPr eaLnBrk="1" hangingPunct="1"/>
            <a:r>
              <a:rPr lang="en-US" altLang="en-US" sz="2800" dirty="0" smtClean="0"/>
              <a:t>Excel tools</a:t>
            </a:r>
          </a:p>
          <a:p>
            <a:pPr lvl="1" eaLnBrk="1" hangingPunct="1"/>
            <a:r>
              <a:rPr lang="en-US" altLang="en-US" sz="2800" dirty="0" smtClean="0"/>
              <a:t>Data tables</a:t>
            </a:r>
          </a:p>
          <a:p>
            <a:pPr lvl="1" eaLnBrk="1" hangingPunct="1"/>
            <a:r>
              <a:rPr lang="en-US" altLang="en-US" sz="2800" dirty="0" smtClean="0"/>
              <a:t>Scenario manager</a:t>
            </a:r>
          </a:p>
          <a:p>
            <a:pPr lvl="1" eaLnBrk="1" hangingPunct="1"/>
            <a:r>
              <a:rPr lang="en-US" altLang="en-US" sz="2800" dirty="0" smtClean="0"/>
              <a:t>Goal seek</a:t>
            </a:r>
          </a:p>
        </p:txBody>
      </p:sp>
    </p:spTree>
    <p:extLst>
      <p:ext uri="{BB962C8B-B14F-4D97-AF65-F5344CB8AC3E}">
        <p14:creationId xmlns:p14="http://schemas.microsoft.com/office/powerpoint/2010/main" val="1424856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E087521D-93B7-458F-B6DB-F291E5860E05}" type="slidenum">
              <a:rPr lang="en-US" altLang="en-US"/>
              <a:pPr/>
              <a:t>11</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21505" name="Rectangle 2"/>
          <p:cNvSpPr>
            <a:spLocks noGrp="1" noChangeArrowheads="1"/>
          </p:cNvSpPr>
          <p:nvPr>
            <p:ph type="title"/>
          </p:nvPr>
        </p:nvSpPr>
        <p:spPr/>
        <p:txBody>
          <a:bodyPr/>
          <a:lstStyle/>
          <a:p>
            <a:pPr eaLnBrk="1" hangingPunct="1"/>
            <a:r>
              <a:rPr lang="en-US" altLang="en-US" smtClean="0"/>
              <a:t>Data Tables</a:t>
            </a:r>
          </a:p>
        </p:txBody>
      </p:sp>
      <p:sp>
        <p:nvSpPr>
          <p:cNvPr id="21506" name="Rectangle 3"/>
          <p:cNvSpPr>
            <a:spLocks noGrp="1" noChangeArrowheads="1"/>
          </p:cNvSpPr>
          <p:nvPr>
            <p:ph type="body" idx="1"/>
          </p:nvPr>
        </p:nvSpPr>
        <p:spPr/>
        <p:txBody>
          <a:bodyPr/>
          <a:lstStyle/>
          <a:p>
            <a:pPr eaLnBrk="1" hangingPunct="1"/>
            <a:r>
              <a:rPr lang="en-US" altLang="en-US" sz="3200" smtClean="0"/>
              <a:t>Summarizes the impact of one or two inputs on a specified output</a:t>
            </a:r>
          </a:p>
          <a:p>
            <a:pPr eaLnBrk="1" hangingPunct="1"/>
            <a:r>
              <a:rPr lang="en-US" altLang="en-US" sz="3200" smtClean="0"/>
              <a:t>Excel tools</a:t>
            </a:r>
          </a:p>
          <a:p>
            <a:pPr lvl="1" eaLnBrk="1" hangingPunct="1"/>
            <a:r>
              <a:rPr lang="en-US" altLang="en-US" sz="3200" smtClean="0"/>
              <a:t>One-way data tables</a:t>
            </a:r>
          </a:p>
          <a:p>
            <a:pPr lvl="1" eaLnBrk="1" hangingPunct="1"/>
            <a:r>
              <a:rPr lang="en-US" altLang="en-US" sz="3200" smtClean="0"/>
              <a:t>Two-way data tables</a:t>
            </a:r>
          </a:p>
        </p:txBody>
      </p:sp>
    </p:spTree>
    <p:extLst>
      <p:ext uri="{BB962C8B-B14F-4D97-AF65-F5344CB8AC3E}">
        <p14:creationId xmlns:p14="http://schemas.microsoft.com/office/powerpoint/2010/main" val="3151203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15C96651-C149-444D-999A-284785DFD784}" type="slidenum">
              <a:rPr lang="en-US" altLang="en-US"/>
              <a:pPr/>
              <a:t>12</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22529" name="Rectangle 2"/>
          <p:cNvSpPr>
            <a:spLocks noGrp="1" noChangeArrowheads="1"/>
          </p:cNvSpPr>
          <p:nvPr>
            <p:ph type="title"/>
          </p:nvPr>
        </p:nvSpPr>
        <p:spPr/>
        <p:txBody>
          <a:bodyPr/>
          <a:lstStyle/>
          <a:p>
            <a:pPr eaLnBrk="1" hangingPunct="1"/>
            <a:r>
              <a:rPr lang="en-US" altLang="en-US" smtClean="0"/>
              <a:t>One Way Data Table</a:t>
            </a:r>
          </a:p>
        </p:txBody>
      </p:sp>
      <p:pic>
        <p:nvPicPr>
          <p:cNvPr id="22531" name="Picture 1" descr="Figure 9.4 One Way Data Table.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2133600"/>
            <a:ext cx="10382251"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6339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9C28838A-3CCD-48E9-B6D1-FFC08EEF53B4}" type="slidenum">
              <a:rPr lang="en-US" altLang="en-US"/>
              <a:pPr/>
              <a:t>13</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23553" name="Rectangle 2"/>
          <p:cNvSpPr>
            <a:spLocks noGrp="1" noChangeArrowheads="1"/>
          </p:cNvSpPr>
          <p:nvPr>
            <p:ph type="title"/>
          </p:nvPr>
        </p:nvSpPr>
        <p:spPr/>
        <p:txBody>
          <a:bodyPr/>
          <a:lstStyle/>
          <a:p>
            <a:pPr eaLnBrk="1" hangingPunct="1"/>
            <a:r>
              <a:rPr lang="en-US" altLang="en-US" smtClean="0"/>
              <a:t>Two Way Data Table</a:t>
            </a:r>
          </a:p>
        </p:txBody>
      </p:sp>
      <p:pic>
        <p:nvPicPr>
          <p:cNvPr id="23556" name="Picture 1" descr="Figure 9.5 Two Way Data Table.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166938"/>
            <a:ext cx="12192000" cy="330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3168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sldNum" sz="quarter" idx="10"/>
          </p:nvPr>
        </p:nvSpPr>
        <p:spPr>
          <a:ln/>
        </p:spPr>
        <p:txBody>
          <a:bodyPr/>
          <a:lstStyle/>
          <a:p>
            <a:r>
              <a:rPr lang="en-US" altLang="en-US"/>
              <a:t>9-</a:t>
            </a:r>
            <a:fld id="{A4824B7A-EA87-4C2F-A96B-D8194D678517}" type="slidenum">
              <a:rPr lang="en-US" altLang="en-US"/>
              <a:pPr/>
              <a:t>14</a:t>
            </a:fld>
            <a:endParaRPr lang="en-US" altLang="en-US"/>
          </a:p>
        </p:txBody>
      </p:sp>
      <p:sp>
        <p:nvSpPr>
          <p:cNvPr id="6"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24577" name="Title 1"/>
          <p:cNvSpPr>
            <a:spLocks noGrp="1"/>
          </p:cNvSpPr>
          <p:nvPr>
            <p:ph type="title"/>
          </p:nvPr>
        </p:nvSpPr>
        <p:spPr/>
        <p:txBody>
          <a:bodyPr/>
          <a:lstStyle/>
          <a:p>
            <a:pPr eaLnBrk="1" hangingPunct="1"/>
            <a:r>
              <a:rPr lang="en-US" altLang="en-US" smtClean="0"/>
              <a:t>Scenario Manager</a:t>
            </a:r>
          </a:p>
        </p:txBody>
      </p:sp>
      <p:pic>
        <p:nvPicPr>
          <p:cNvPr id="24579" name="Picture 1" descr="Figure 9.6 Scenario Summary for Outsourcing Model.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22400" y="3124201"/>
            <a:ext cx="8636000"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81200"/>
            <a:ext cx="10176933"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228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3"/>
          <p:cNvSpPr>
            <a:spLocks noGrp="1" noChangeArrowheads="1"/>
          </p:cNvSpPr>
          <p:nvPr>
            <p:ph type="sldNum" sz="quarter" idx="10"/>
          </p:nvPr>
        </p:nvSpPr>
        <p:spPr>
          <a:ln/>
        </p:spPr>
        <p:txBody>
          <a:bodyPr/>
          <a:lstStyle/>
          <a:p>
            <a:r>
              <a:rPr lang="en-US" altLang="en-US"/>
              <a:t>9-</a:t>
            </a:r>
            <a:fld id="{3AA428EB-EAE8-4EAA-AA82-106AD2385B06}" type="slidenum">
              <a:rPr lang="en-US" altLang="en-US"/>
              <a:pPr/>
              <a:t>15</a:t>
            </a:fld>
            <a:endParaRPr lang="en-US" altLang="en-US"/>
          </a:p>
        </p:txBody>
      </p:sp>
      <p:sp>
        <p:nvSpPr>
          <p:cNvPr id="10"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25601" name="Title 1"/>
          <p:cNvSpPr>
            <a:spLocks noGrp="1"/>
          </p:cNvSpPr>
          <p:nvPr>
            <p:ph type="title"/>
          </p:nvPr>
        </p:nvSpPr>
        <p:spPr/>
        <p:txBody>
          <a:bodyPr/>
          <a:lstStyle/>
          <a:p>
            <a:pPr eaLnBrk="1" hangingPunct="1"/>
            <a:r>
              <a:rPr lang="en-US" altLang="en-US" i="1" smtClean="0"/>
              <a:t>Goal Seek</a:t>
            </a:r>
          </a:p>
        </p:txBody>
      </p:sp>
      <p:sp>
        <p:nvSpPr>
          <p:cNvPr id="25602" name="Content Placeholder 2"/>
          <p:cNvSpPr>
            <a:spLocks noGrp="1"/>
          </p:cNvSpPr>
          <p:nvPr>
            <p:ph idx="1"/>
          </p:nvPr>
        </p:nvSpPr>
        <p:spPr>
          <a:xfrm>
            <a:off x="203200" y="2133600"/>
            <a:ext cx="4165600" cy="4114800"/>
          </a:xfrm>
        </p:spPr>
        <p:txBody>
          <a:bodyPr/>
          <a:lstStyle/>
          <a:p>
            <a:pPr eaLnBrk="1" hangingPunct="1"/>
            <a:r>
              <a:rPr lang="en-US" altLang="en-US" sz="2400" smtClean="0"/>
              <a:t>Find the value of an input that produces a known result within a spreadsheet</a:t>
            </a:r>
          </a:p>
          <a:p>
            <a:pPr eaLnBrk="1" hangingPunct="1"/>
            <a:r>
              <a:rPr lang="en-US" altLang="en-US" sz="2400" smtClean="0"/>
              <a:t>Example: find the breakeven point in the outsourcing decision model</a:t>
            </a:r>
          </a:p>
        </p:txBody>
      </p:sp>
      <p:pic>
        <p:nvPicPr>
          <p:cNvPr id="25603" name="Picture 2" descr="C:\Documents and Settings\evansjr\My Documents\Current Book Revisions\SDA 4E\SDA 4E FINAL FILES\SDA 4E Screen Captures\SDA4E Captures Ch 9\Fig 9.10 goal seek dialo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2133601"/>
            <a:ext cx="3429000" cy="179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604" name="Straight Arrow Connector 6"/>
          <p:cNvCxnSpPr>
            <a:cxnSpLocks noChangeShapeType="1"/>
          </p:cNvCxnSpPr>
          <p:nvPr/>
        </p:nvCxnSpPr>
        <p:spPr bwMode="auto">
          <a:xfrm rot="5400000" flipH="1" flipV="1">
            <a:off x="8039100" y="2857500"/>
            <a:ext cx="2514600" cy="213360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5605" name="Straight Arrow Connector 8"/>
          <p:cNvCxnSpPr>
            <a:cxnSpLocks noChangeShapeType="1"/>
          </p:cNvCxnSpPr>
          <p:nvPr/>
        </p:nvCxnSpPr>
        <p:spPr bwMode="auto">
          <a:xfrm flipV="1">
            <a:off x="8331200" y="3276600"/>
            <a:ext cx="2336800" cy="121920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5606" name="TextBox 9"/>
          <p:cNvSpPr txBox="1">
            <a:spLocks noChangeArrowheads="1"/>
          </p:cNvSpPr>
          <p:nvPr/>
        </p:nvSpPr>
        <p:spPr bwMode="auto">
          <a:xfrm>
            <a:off x="9144000" y="4267200"/>
            <a:ext cx="2743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r>
              <a:rPr lang="en-US" altLang="en-US"/>
              <a:t>Set cell is B18; </a:t>
            </a:r>
          </a:p>
          <a:p>
            <a:pPr eaLnBrk="1" hangingPunct="1"/>
            <a:r>
              <a:rPr lang="en-US" altLang="en-US"/>
              <a:t>To value = 0; </a:t>
            </a:r>
          </a:p>
          <a:p>
            <a:pPr eaLnBrk="1" hangingPunct="1"/>
            <a:r>
              <a:rPr lang="en-US" altLang="en-US"/>
              <a:t>By changing cell is B14 </a:t>
            </a:r>
          </a:p>
        </p:txBody>
      </p:sp>
      <p:pic>
        <p:nvPicPr>
          <p:cNvPr id="25608" name="Picture 1" descr="Figure 9.2 Outsourcing Decsion Model 1 of 2.t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65601" y="2362201"/>
            <a:ext cx="4068233"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0872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sldNum" sz="quarter" idx="10"/>
          </p:nvPr>
        </p:nvSpPr>
        <p:spPr>
          <a:ln/>
        </p:spPr>
        <p:txBody>
          <a:bodyPr/>
          <a:lstStyle/>
          <a:p>
            <a:r>
              <a:rPr lang="en-US" altLang="en-US"/>
              <a:t>9-</a:t>
            </a:r>
            <a:fld id="{3EDEDB44-EDF6-4AEC-84E2-6CFF0743D5E3}" type="slidenum">
              <a:rPr lang="en-US" altLang="en-US"/>
              <a:pPr/>
              <a:t>16</a:t>
            </a:fld>
            <a:endParaRPr lang="en-US" altLang="en-US"/>
          </a:p>
        </p:txBody>
      </p:sp>
      <p:sp>
        <p:nvSpPr>
          <p:cNvPr id="6"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26625" name="Rectangle 2"/>
          <p:cNvSpPr>
            <a:spLocks noGrp="1" noChangeArrowheads="1"/>
          </p:cNvSpPr>
          <p:nvPr>
            <p:ph type="title"/>
          </p:nvPr>
        </p:nvSpPr>
        <p:spPr/>
        <p:txBody>
          <a:bodyPr/>
          <a:lstStyle/>
          <a:p>
            <a:pPr eaLnBrk="1" hangingPunct="1"/>
            <a:r>
              <a:rPr lang="en-US" altLang="en-US" dirty="0" smtClean="0"/>
              <a:t>Optimization Models: Excel </a:t>
            </a:r>
            <a:r>
              <a:rPr lang="en-US" altLang="en-US" i="1" dirty="0" smtClean="0"/>
              <a:t>Solver</a:t>
            </a:r>
          </a:p>
        </p:txBody>
      </p:sp>
      <p:sp>
        <p:nvSpPr>
          <p:cNvPr id="26627" name="TextBox 10"/>
          <p:cNvSpPr txBox="1">
            <a:spLocks noChangeArrowheads="1"/>
          </p:cNvSpPr>
          <p:nvPr/>
        </p:nvSpPr>
        <p:spPr bwMode="auto">
          <a:xfrm>
            <a:off x="9550400" y="2133600"/>
            <a:ext cx="2565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r>
              <a:rPr lang="en-US" altLang="en-US"/>
              <a:t>Solution: </a:t>
            </a:r>
          </a:p>
          <a:p>
            <a:pPr eaLnBrk="1" hangingPunct="1"/>
            <a:r>
              <a:rPr lang="en-US" altLang="en-US"/>
              <a:t>Price = $428.57; </a:t>
            </a:r>
          </a:p>
          <a:p>
            <a:pPr eaLnBrk="1" hangingPunct="1"/>
            <a:r>
              <a:rPr lang="en-US" altLang="en-US"/>
              <a:t>profit = $115,714.28</a:t>
            </a:r>
          </a:p>
        </p:txBody>
      </p:sp>
      <p:pic>
        <p:nvPicPr>
          <p:cNvPr id="26629" name="Picture 1" descr="Figure 9.7 Solver Parameters Dialog.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6400" y="1828800"/>
            <a:ext cx="86360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0399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C9CD7164-D7BF-42C0-AEF7-26CD79DB545A}" type="slidenum">
              <a:rPr lang="en-US" altLang="en-US"/>
              <a:pPr/>
              <a:t>17</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27649" name="Title 1"/>
          <p:cNvSpPr>
            <a:spLocks noGrp="1"/>
          </p:cNvSpPr>
          <p:nvPr>
            <p:ph type="title"/>
          </p:nvPr>
        </p:nvSpPr>
        <p:spPr/>
        <p:txBody>
          <a:bodyPr/>
          <a:lstStyle/>
          <a:p>
            <a:pPr eaLnBrk="1" hangingPunct="1"/>
            <a:r>
              <a:rPr lang="en-US" altLang="en-US" smtClean="0"/>
              <a:t>Tools for Model Building</a:t>
            </a:r>
          </a:p>
        </p:txBody>
      </p:sp>
      <p:sp>
        <p:nvSpPr>
          <p:cNvPr id="27650" name="Content Placeholder 2"/>
          <p:cNvSpPr>
            <a:spLocks noGrp="1"/>
          </p:cNvSpPr>
          <p:nvPr>
            <p:ph idx="1"/>
          </p:nvPr>
        </p:nvSpPr>
        <p:spPr/>
        <p:txBody>
          <a:bodyPr/>
          <a:lstStyle/>
          <a:p>
            <a:pPr eaLnBrk="1" hangingPunct="1"/>
            <a:r>
              <a:rPr lang="en-US" altLang="en-US" smtClean="0"/>
              <a:t>Logic and business principles</a:t>
            </a:r>
          </a:p>
          <a:p>
            <a:pPr eaLnBrk="1" hangingPunct="1"/>
            <a:r>
              <a:rPr lang="en-US" altLang="en-US" smtClean="0"/>
              <a:t>Common mathematical functions</a:t>
            </a:r>
          </a:p>
          <a:p>
            <a:pPr eaLnBrk="1" hangingPunct="1"/>
            <a:r>
              <a:rPr lang="en-US" altLang="en-US" smtClean="0"/>
              <a:t>Data fitting</a:t>
            </a:r>
          </a:p>
          <a:p>
            <a:pPr eaLnBrk="1" hangingPunct="1"/>
            <a:r>
              <a:rPr lang="en-US" altLang="en-US" smtClean="0"/>
              <a:t>Spreadsheet engineering</a:t>
            </a:r>
          </a:p>
          <a:p>
            <a:pPr eaLnBrk="1" hangingPunct="1"/>
            <a:endParaRPr lang="en-US" altLang="en-US" smtClean="0"/>
          </a:p>
        </p:txBody>
      </p:sp>
    </p:spTree>
    <p:extLst>
      <p:ext uri="{BB962C8B-B14F-4D97-AF65-F5344CB8AC3E}">
        <p14:creationId xmlns:p14="http://schemas.microsoft.com/office/powerpoint/2010/main" val="1443116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0198D5F9-2455-4254-8320-E961625AFE73}" type="slidenum">
              <a:rPr lang="en-US" altLang="en-US"/>
              <a:pPr/>
              <a:t>18</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28673" name="Title 1"/>
          <p:cNvSpPr>
            <a:spLocks noGrp="1"/>
          </p:cNvSpPr>
          <p:nvPr>
            <p:ph type="title"/>
          </p:nvPr>
        </p:nvSpPr>
        <p:spPr/>
        <p:txBody>
          <a:bodyPr/>
          <a:lstStyle/>
          <a:p>
            <a:pPr eaLnBrk="1" hangingPunct="1"/>
            <a:r>
              <a:rPr lang="en-US" altLang="en-US" smtClean="0"/>
              <a:t>Logic and Business Principles</a:t>
            </a:r>
          </a:p>
        </p:txBody>
      </p:sp>
      <p:sp>
        <p:nvSpPr>
          <p:cNvPr id="28674" name="Content Placeholder 2"/>
          <p:cNvSpPr>
            <a:spLocks noGrp="1"/>
          </p:cNvSpPr>
          <p:nvPr>
            <p:ph idx="1"/>
          </p:nvPr>
        </p:nvSpPr>
        <p:spPr/>
        <p:txBody>
          <a:bodyPr/>
          <a:lstStyle/>
          <a:p>
            <a:pPr eaLnBrk="1" hangingPunct="1"/>
            <a:r>
              <a:rPr lang="en-US" altLang="en-US" sz="2400" dirty="0" smtClean="0"/>
              <a:t>Profit = Revenue - Cost</a:t>
            </a:r>
          </a:p>
          <a:p>
            <a:pPr eaLnBrk="1" hangingPunct="1"/>
            <a:r>
              <a:rPr lang="en-US" altLang="en-US" sz="2400" dirty="0" smtClean="0"/>
              <a:t>Revenue = (Unit price)(Quantity sold)</a:t>
            </a:r>
          </a:p>
          <a:p>
            <a:pPr eaLnBrk="1" hangingPunct="1"/>
            <a:r>
              <a:rPr lang="en-US" altLang="en-US" sz="2400" dirty="0" smtClean="0"/>
              <a:t>Cost = Fixed cost + Unit cost*Quantity produced</a:t>
            </a:r>
          </a:p>
          <a:p>
            <a:pPr eaLnBrk="1" hangingPunct="1"/>
            <a:r>
              <a:rPr lang="en-US" altLang="en-US" sz="2400" dirty="0" smtClean="0"/>
              <a:t>Quantity sold = Min(Quantity produced, Demand)</a:t>
            </a:r>
          </a:p>
          <a:p>
            <a:pPr eaLnBrk="1" hangingPunct="1"/>
            <a:endParaRPr lang="en-US" altLang="en-US" sz="2400" dirty="0" smtClean="0"/>
          </a:p>
          <a:p>
            <a:pPr eaLnBrk="1" hangingPunct="1"/>
            <a:r>
              <a:rPr lang="en-US" altLang="en-US" sz="2400" dirty="0" smtClean="0"/>
              <a:t>Profit = (Unit price)Min(Quantity produced, Demand) – [Fixed cost + (Unit cost)(Quantity produced)]</a:t>
            </a:r>
          </a:p>
          <a:p>
            <a:pPr eaLnBrk="1" hangingPunct="1"/>
            <a:endParaRPr lang="en-US" altLang="en-US" sz="2400" dirty="0" smtClean="0"/>
          </a:p>
          <a:p>
            <a:pPr eaLnBrk="1" hangingPunct="1"/>
            <a:endParaRPr lang="en-US" altLang="en-US" sz="2400" dirty="0" smtClean="0"/>
          </a:p>
        </p:txBody>
      </p:sp>
    </p:spTree>
    <p:extLst>
      <p:ext uri="{BB962C8B-B14F-4D97-AF65-F5344CB8AC3E}">
        <p14:creationId xmlns:p14="http://schemas.microsoft.com/office/powerpoint/2010/main" val="1432181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49EA8B70-3C5C-440C-849A-E87FDAD51A8F}" type="slidenum">
              <a:rPr lang="en-US" altLang="en-US"/>
              <a:pPr/>
              <a:t>19</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29697" name="Title 1"/>
          <p:cNvSpPr>
            <a:spLocks noGrp="1"/>
          </p:cNvSpPr>
          <p:nvPr>
            <p:ph type="title"/>
          </p:nvPr>
        </p:nvSpPr>
        <p:spPr/>
        <p:txBody>
          <a:bodyPr>
            <a:normAutofit fontScale="90000"/>
          </a:bodyPr>
          <a:lstStyle/>
          <a:p>
            <a:pPr eaLnBrk="1" hangingPunct="1"/>
            <a:r>
              <a:rPr lang="en-US" altLang="en-US" smtClean="0"/>
              <a:t>Modeling Example: Gasoline Consumption</a:t>
            </a:r>
          </a:p>
        </p:txBody>
      </p:sp>
      <p:sp>
        <p:nvSpPr>
          <p:cNvPr id="29698" name="Content Placeholder 2"/>
          <p:cNvSpPr>
            <a:spLocks noGrp="1"/>
          </p:cNvSpPr>
          <p:nvPr>
            <p:ph idx="1"/>
          </p:nvPr>
        </p:nvSpPr>
        <p:spPr/>
        <p:txBody>
          <a:bodyPr/>
          <a:lstStyle/>
          <a:p>
            <a:pPr eaLnBrk="1" hangingPunct="1"/>
            <a:r>
              <a:rPr lang="en-US" altLang="en-US" smtClean="0"/>
              <a:t>m = miles/day driven</a:t>
            </a:r>
          </a:p>
          <a:p>
            <a:pPr eaLnBrk="1" hangingPunct="1"/>
            <a:r>
              <a:rPr lang="en-US" altLang="en-US" smtClean="0"/>
              <a:t>d = days/month</a:t>
            </a:r>
          </a:p>
          <a:p>
            <a:pPr eaLnBrk="1" hangingPunct="1"/>
            <a:r>
              <a:rPr lang="en-US" altLang="en-US" smtClean="0"/>
              <a:t>f = miles/gallon</a:t>
            </a:r>
          </a:p>
          <a:p>
            <a:pPr eaLnBrk="1" hangingPunct="1"/>
            <a:endParaRPr lang="en-US" altLang="en-US" smtClean="0"/>
          </a:p>
          <a:p>
            <a:pPr eaLnBrk="1" hangingPunct="1"/>
            <a:r>
              <a:rPr lang="en-US" altLang="en-US" smtClean="0"/>
              <a:t>Miles driven/month = md</a:t>
            </a:r>
          </a:p>
          <a:p>
            <a:pPr eaLnBrk="1" hangingPunct="1"/>
            <a:r>
              <a:rPr lang="en-US" altLang="en-US" smtClean="0"/>
              <a:t>Gallons consumed/month = md/f</a:t>
            </a:r>
          </a:p>
        </p:txBody>
      </p:sp>
    </p:spTree>
    <p:extLst>
      <p:ext uri="{BB962C8B-B14F-4D97-AF65-F5344CB8AC3E}">
        <p14:creationId xmlns:p14="http://schemas.microsoft.com/office/powerpoint/2010/main" val="179430446"/>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Why do we need models?</a:t>
            </a:r>
          </a:p>
          <a:p>
            <a:pPr lvl="1"/>
            <a:r>
              <a:rPr lang="en-GB" dirty="0" smtClean="0"/>
              <a:t>Approximation of reality</a:t>
            </a:r>
          </a:p>
          <a:p>
            <a:pPr lvl="1"/>
            <a:r>
              <a:rPr lang="en-GB" dirty="0" smtClean="0"/>
              <a:t>Understand past</a:t>
            </a:r>
          </a:p>
          <a:p>
            <a:pPr lvl="1"/>
            <a:r>
              <a:rPr lang="en-GB" dirty="0" smtClean="0"/>
              <a:t>Predict future</a:t>
            </a:r>
          </a:p>
          <a:p>
            <a:pPr lvl="1"/>
            <a:r>
              <a:rPr lang="en-GB" dirty="0" smtClean="0"/>
              <a:t>Separate unpredictable and predictable</a:t>
            </a:r>
          </a:p>
          <a:p>
            <a:pPr lvl="1"/>
            <a:r>
              <a:rPr lang="en-GB" dirty="0" smtClean="0"/>
              <a:t>A picture, a spreadsheet, a set of mathematical relationships.</a:t>
            </a:r>
          </a:p>
          <a:p>
            <a:pPr lvl="1"/>
            <a:endParaRPr lang="en-GB" dirty="0"/>
          </a:p>
          <a:p>
            <a:r>
              <a:rPr lang="en-GB" dirty="0" smtClean="0"/>
              <a:t>What is a decision model?</a:t>
            </a:r>
          </a:p>
          <a:p>
            <a:pPr lvl="1"/>
            <a:r>
              <a:rPr lang="en-GB" dirty="0" smtClean="0"/>
              <a:t>Is a model that can be used to understand, analyse, or facilitate making a decision.</a:t>
            </a:r>
            <a:endParaRPr lang="en-GB" dirty="0"/>
          </a:p>
        </p:txBody>
      </p:sp>
      <p:sp>
        <p:nvSpPr>
          <p:cNvPr id="4" name="Slide Number Placeholder 3"/>
          <p:cNvSpPr>
            <a:spLocks noGrp="1"/>
          </p:cNvSpPr>
          <p:nvPr>
            <p:ph type="sldNum" sz="quarter" idx="12"/>
          </p:nvPr>
        </p:nvSpPr>
        <p:spPr/>
        <p:txBody>
          <a:bodyPr/>
          <a:lstStyle/>
          <a:p>
            <a:fld id="{F4D4D4FF-0E3E-4E59-B5C3-4C1190DFE5CF}" type="slidenum">
              <a:rPr lang="en-IE" smtClean="0"/>
              <a:t>2</a:t>
            </a:fld>
            <a:endParaRPr lang="en-IE"/>
          </a:p>
        </p:txBody>
      </p:sp>
      <p:sp>
        <p:nvSpPr>
          <p:cNvPr id="6" name="Title 1"/>
          <p:cNvSpPr>
            <a:spLocks noGrp="1"/>
          </p:cNvSpPr>
          <p:nvPr>
            <p:ph type="title"/>
          </p:nvPr>
        </p:nvSpPr>
        <p:spPr/>
        <p:txBody>
          <a:bodyPr/>
          <a:lstStyle/>
          <a:p>
            <a:r>
              <a:rPr lang="en-US" dirty="0" smtClean="0"/>
              <a:t>Modeling and decision trees</a:t>
            </a:r>
            <a:endParaRPr lang="en-US" dirty="0"/>
          </a:p>
        </p:txBody>
      </p:sp>
    </p:spTree>
    <p:extLst>
      <p:ext uri="{BB962C8B-B14F-4D97-AF65-F5344CB8AC3E}">
        <p14:creationId xmlns:p14="http://schemas.microsoft.com/office/powerpoint/2010/main" val="2282282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decision trees</a:t>
            </a:r>
            <a:endParaRPr lang="en-US" dirty="0"/>
          </a:p>
        </p:txBody>
      </p:sp>
      <p:sp>
        <p:nvSpPr>
          <p:cNvPr id="3" name="Content Placeholder 2"/>
          <p:cNvSpPr>
            <a:spLocks noGrp="1"/>
          </p:cNvSpPr>
          <p:nvPr>
            <p:ph sz="quarter" idx="1"/>
          </p:nvPr>
        </p:nvSpPr>
        <p:spPr/>
        <p:txBody>
          <a:bodyPr>
            <a:normAutofit/>
          </a:bodyPr>
          <a:lstStyle/>
          <a:p>
            <a:r>
              <a:rPr lang="en-US" sz="2800" dirty="0" smtClean="0">
                <a:solidFill>
                  <a:srgbClr val="000000"/>
                </a:solidFill>
              </a:rPr>
              <a:t>Developing strategies to deal with how to price products, where to locate facilities, how many people to hire, where to allocate advertising budgets and how to schedule production can be a difficult task.</a:t>
            </a:r>
          </a:p>
          <a:p>
            <a:r>
              <a:rPr lang="en-US" sz="2800" dirty="0" smtClean="0">
                <a:solidFill>
                  <a:srgbClr val="000000"/>
                </a:solidFill>
              </a:rPr>
              <a:t>Quantitative decision models can greatly assist in these types of decisions.</a:t>
            </a:r>
          </a:p>
          <a:p>
            <a:r>
              <a:rPr lang="en-US" sz="2800" dirty="0" smtClean="0">
                <a:solidFill>
                  <a:srgbClr val="000000"/>
                </a:solidFill>
              </a:rPr>
              <a:t>Spreadsheets, in particular, provide a convenient means to manage data, construct models, and </a:t>
            </a:r>
            <a:r>
              <a:rPr lang="en-US" sz="2800" dirty="0" err="1" smtClean="0">
                <a:solidFill>
                  <a:srgbClr val="000000"/>
                </a:solidFill>
              </a:rPr>
              <a:t>analyse</a:t>
            </a:r>
            <a:r>
              <a:rPr lang="en-US" sz="2800" dirty="0" smtClean="0">
                <a:solidFill>
                  <a:srgbClr val="000000"/>
                </a:solidFill>
              </a:rPr>
              <a:t> them for gaining insight and supporting decisions.</a:t>
            </a:r>
            <a:endParaRPr lang="en-US" sz="2800" dirty="0">
              <a:solidFill>
                <a:srgbClr val="000000"/>
              </a:solidFill>
            </a:endParaRPr>
          </a:p>
        </p:txBody>
      </p:sp>
      <p:sp>
        <p:nvSpPr>
          <p:cNvPr id="4" name="Slide Number Placeholder 3"/>
          <p:cNvSpPr>
            <a:spLocks noGrp="1"/>
          </p:cNvSpPr>
          <p:nvPr>
            <p:ph type="sldNum" sz="quarter" idx="12"/>
          </p:nvPr>
        </p:nvSpPr>
        <p:spPr/>
        <p:txBody>
          <a:bodyPr/>
          <a:lstStyle/>
          <a:p>
            <a:fld id="{F4D4D4FF-0E3E-4E59-B5C3-4C1190DFE5CF}" type="slidenum">
              <a:rPr lang="en-IE" smtClean="0"/>
              <a:t>3</a:t>
            </a:fld>
            <a:endParaRPr lang="en-IE"/>
          </a:p>
        </p:txBody>
      </p:sp>
    </p:spTree>
    <p:extLst>
      <p:ext uri="{BB962C8B-B14F-4D97-AF65-F5344CB8AC3E}">
        <p14:creationId xmlns:p14="http://schemas.microsoft.com/office/powerpoint/2010/main" val="3710246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Three types of inputs:</a:t>
            </a:r>
          </a:p>
          <a:p>
            <a:pPr lvl="1"/>
            <a:r>
              <a:rPr lang="en-GB" dirty="0" smtClean="0"/>
              <a:t>Data</a:t>
            </a:r>
          </a:p>
          <a:p>
            <a:pPr lvl="1"/>
            <a:r>
              <a:rPr lang="en-GB" dirty="0" smtClean="0"/>
              <a:t>Uncontrollable variables</a:t>
            </a:r>
          </a:p>
          <a:p>
            <a:pPr lvl="1"/>
            <a:r>
              <a:rPr lang="en-GB" dirty="0" smtClean="0"/>
              <a:t>Decision variables</a:t>
            </a:r>
          </a:p>
          <a:p>
            <a:endParaRPr lang="en-GB" dirty="0" smtClean="0"/>
          </a:p>
        </p:txBody>
      </p:sp>
      <p:sp>
        <p:nvSpPr>
          <p:cNvPr id="4" name="Slide Number Placeholder 3"/>
          <p:cNvSpPr>
            <a:spLocks noGrp="1"/>
          </p:cNvSpPr>
          <p:nvPr>
            <p:ph type="sldNum" sz="quarter" idx="12"/>
          </p:nvPr>
        </p:nvSpPr>
        <p:spPr/>
        <p:txBody>
          <a:bodyPr/>
          <a:lstStyle/>
          <a:p>
            <a:fld id="{F4D4D4FF-0E3E-4E59-B5C3-4C1190DFE5CF}" type="slidenum">
              <a:rPr lang="en-IE" smtClean="0"/>
              <a:t>4</a:t>
            </a:fld>
            <a:endParaRPr lang="en-IE"/>
          </a:p>
        </p:txBody>
      </p:sp>
      <p:sp>
        <p:nvSpPr>
          <p:cNvPr id="6" name="Title 1"/>
          <p:cNvSpPr>
            <a:spLocks noGrp="1"/>
          </p:cNvSpPr>
          <p:nvPr>
            <p:ph type="title"/>
          </p:nvPr>
        </p:nvSpPr>
        <p:spPr/>
        <p:txBody>
          <a:bodyPr/>
          <a:lstStyle/>
          <a:p>
            <a:r>
              <a:rPr lang="en-US" dirty="0" smtClean="0"/>
              <a:t>Modeling and decision trees</a:t>
            </a:r>
            <a:endParaRPr lang="en-US" dirty="0"/>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64565" y="3764757"/>
            <a:ext cx="8341743" cy="269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7692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Decision models characterize the relationships between data, uncontrollable variables, and decision variables and the outputs of interest to the decision maker.</a:t>
            </a:r>
          </a:p>
          <a:p>
            <a:r>
              <a:rPr lang="en-GB" dirty="0" smtClean="0"/>
              <a:t>A spreadsheet is one way of expressing a decision model through the formulas entered in the cells that reflect the relationships among the model components. For any set of inputs, the spreadsheet calculates some output measures of interest.</a:t>
            </a:r>
          </a:p>
          <a:p>
            <a:r>
              <a:rPr lang="en-GB" dirty="0" smtClean="0"/>
              <a:t>Spreadsheets are ideal vehicles for implementing decision models because of their versatility in managing data, evaluating different scenarios, and presenting results in a meaningful fashion. </a:t>
            </a:r>
            <a:endParaRPr lang="en-GB" dirty="0"/>
          </a:p>
        </p:txBody>
      </p:sp>
      <p:sp>
        <p:nvSpPr>
          <p:cNvPr id="4" name="Slide Number Placeholder 3"/>
          <p:cNvSpPr>
            <a:spLocks noGrp="1"/>
          </p:cNvSpPr>
          <p:nvPr>
            <p:ph type="sldNum" sz="quarter" idx="12"/>
          </p:nvPr>
        </p:nvSpPr>
        <p:spPr/>
        <p:txBody>
          <a:bodyPr/>
          <a:lstStyle/>
          <a:p>
            <a:fld id="{F4D4D4FF-0E3E-4E59-B5C3-4C1190DFE5CF}" type="slidenum">
              <a:rPr lang="en-IE" smtClean="0"/>
              <a:t>5</a:t>
            </a:fld>
            <a:endParaRPr lang="en-IE"/>
          </a:p>
        </p:txBody>
      </p:sp>
      <p:sp>
        <p:nvSpPr>
          <p:cNvPr id="6" name="Title 1"/>
          <p:cNvSpPr>
            <a:spLocks noGrp="1"/>
          </p:cNvSpPr>
          <p:nvPr>
            <p:ph type="title"/>
          </p:nvPr>
        </p:nvSpPr>
        <p:spPr/>
        <p:txBody>
          <a:bodyPr/>
          <a:lstStyle/>
          <a:p>
            <a:r>
              <a:rPr lang="en-US" dirty="0" smtClean="0"/>
              <a:t>Modeling and decision trees</a:t>
            </a:r>
            <a:endParaRPr lang="en-US" dirty="0"/>
          </a:p>
        </p:txBody>
      </p:sp>
    </p:spTree>
    <p:extLst>
      <p:ext uri="{BB962C8B-B14F-4D97-AF65-F5344CB8AC3E}">
        <p14:creationId xmlns:p14="http://schemas.microsoft.com/office/powerpoint/2010/main" val="1727692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p:cNvSpPr>
            <a:spLocks noGrp="1" noChangeArrowheads="1"/>
          </p:cNvSpPr>
          <p:nvPr>
            <p:ph type="sldNum" sz="quarter" idx="10"/>
          </p:nvPr>
        </p:nvSpPr>
        <p:spPr>
          <a:ln/>
        </p:spPr>
        <p:txBody>
          <a:bodyPr/>
          <a:lstStyle/>
          <a:p>
            <a:r>
              <a:rPr lang="en-US" altLang="en-US"/>
              <a:t>9-</a:t>
            </a:r>
            <a:fld id="{4055BD0F-F5DE-437C-9D99-7A568FD888E5}" type="slidenum">
              <a:rPr lang="en-US" altLang="en-US"/>
              <a:pPr/>
              <a:t>6</a:t>
            </a:fld>
            <a:endParaRPr lang="en-US" altLang="en-US"/>
          </a:p>
        </p:txBody>
      </p:sp>
      <p:sp>
        <p:nvSpPr>
          <p:cNvPr id="7"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16385" name="Title 1"/>
          <p:cNvSpPr>
            <a:spLocks noGrp="1"/>
          </p:cNvSpPr>
          <p:nvPr>
            <p:ph type="title"/>
          </p:nvPr>
        </p:nvSpPr>
        <p:spPr/>
        <p:txBody>
          <a:bodyPr/>
          <a:lstStyle/>
          <a:p>
            <a:pPr eaLnBrk="1" hangingPunct="1"/>
            <a:r>
              <a:rPr lang="en-US" altLang="en-US" smtClean="0"/>
              <a:t>Decision Models – Outsourcing Example</a:t>
            </a:r>
          </a:p>
        </p:txBody>
      </p:sp>
      <p:sp>
        <p:nvSpPr>
          <p:cNvPr id="16386" name="Content Placeholder 2"/>
          <p:cNvSpPr>
            <a:spLocks noGrp="1"/>
          </p:cNvSpPr>
          <p:nvPr>
            <p:ph idx="1"/>
          </p:nvPr>
        </p:nvSpPr>
        <p:spPr/>
        <p:txBody>
          <a:bodyPr/>
          <a:lstStyle/>
          <a:p>
            <a:pPr eaLnBrk="1" hangingPunct="1"/>
            <a:r>
              <a:rPr lang="en-US" altLang="en-US"/>
              <a:t>Decision models are models that can be used to understand, analyze, or facilitate making a decision</a:t>
            </a:r>
          </a:p>
        </p:txBody>
      </p:sp>
      <p:pic>
        <p:nvPicPr>
          <p:cNvPr id="16388" name="Picture 1" descr="Figure 9.2 Outsourcing Decsion Model 1 of 2.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9114" y="2570204"/>
            <a:ext cx="4223436" cy="4152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2" descr="Figure 9.2 (2 of 2).t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28264" y="2178136"/>
            <a:ext cx="5754182" cy="4504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3261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91302771-5444-4FE3-95EE-5A1D19E30325}" type="slidenum">
              <a:rPr lang="en-US" altLang="en-US"/>
              <a:pPr/>
              <a:t>7</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17409" name="Title 1"/>
          <p:cNvSpPr>
            <a:spLocks noGrp="1"/>
          </p:cNvSpPr>
          <p:nvPr>
            <p:ph type="title"/>
          </p:nvPr>
        </p:nvSpPr>
        <p:spPr/>
        <p:txBody>
          <a:bodyPr/>
          <a:lstStyle/>
          <a:p>
            <a:pPr eaLnBrk="1" hangingPunct="1"/>
            <a:r>
              <a:rPr lang="en-US" altLang="en-US" smtClean="0"/>
              <a:t>Outsourcing Model</a:t>
            </a:r>
          </a:p>
        </p:txBody>
      </p:sp>
      <p:sp>
        <p:nvSpPr>
          <p:cNvPr id="3" name="Content Placeholder 2"/>
          <p:cNvSpPr>
            <a:spLocks noGrp="1"/>
          </p:cNvSpPr>
          <p:nvPr>
            <p:ph idx="1"/>
          </p:nvPr>
        </p:nvSpPr>
        <p:spPr/>
        <p:txBody>
          <a:bodyPr/>
          <a:lstStyle/>
          <a:p>
            <a:pPr eaLnBrk="1" hangingPunct="1">
              <a:defRPr/>
            </a:pPr>
            <a:r>
              <a:rPr lang="en-US" sz="2400" dirty="0" smtClean="0">
                <a:ea typeface="+mn-ea"/>
              </a:rPr>
              <a:t>Model components</a:t>
            </a:r>
          </a:p>
          <a:p>
            <a:pPr lvl="1" eaLnBrk="1" hangingPunct="1">
              <a:defRPr/>
            </a:pPr>
            <a:r>
              <a:rPr lang="en-US" sz="2400" i="1" dirty="0" smtClean="0">
                <a:ea typeface="+mn-ea"/>
                <a:cs typeface="+mn-cs"/>
              </a:rPr>
              <a:t>F</a:t>
            </a:r>
            <a:r>
              <a:rPr lang="en-US" sz="2400" dirty="0" smtClean="0">
                <a:ea typeface="+mn-ea"/>
                <a:cs typeface="+mn-cs"/>
              </a:rPr>
              <a:t> = fixed cost of in-house manufacturing</a:t>
            </a:r>
          </a:p>
          <a:p>
            <a:pPr lvl="1" eaLnBrk="1" hangingPunct="1">
              <a:defRPr/>
            </a:pPr>
            <a:r>
              <a:rPr lang="en-US" sz="2400" i="1" dirty="0" smtClean="0">
                <a:ea typeface="+mn-ea"/>
                <a:cs typeface="+mn-cs"/>
              </a:rPr>
              <a:t>V</a:t>
            </a:r>
            <a:r>
              <a:rPr lang="en-US" sz="2400" dirty="0" smtClean="0">
                <a:ea typeface="+mn-ea"/>
                <a:cs typeface="+mn-cs"/>
              </a:rPr>
              <a:t> = unit variable cost of in-house manufacturing</a:t>
            </a:r>
          </a:p>
          <a:p>
            <a:pPr lvl="1" eaLnBrk="1" hangingPunct="1">
              <a:defRPr/>
            </a:pPr>
            <a:r>
              <a:rPr lang="en-US" sz="2400" i="1" dirty="0" smtClean="0">
                <a:ea typeface="+mn-ea"/>
                <a:cs typeface="+mn-cs"/>
              </a:rPr>
              <a:t>C</a:t>
            </a:r>
            <a:r>
              <a:rPr lang="en-US" sz="2400" dirty="0" smtClean="0">
                <a:ea typeface="+mn-ea"/>
                <a:cs typeface="+mn-cs"/>
              </a:rPr>
              <a:t> = unit cost of outsourcing</a:t>
            </a:r>
          </a:p>
          <a:p>
            <a:pPr lvl="1" eaLnBrk="1" hangingPunct="1">
              <a:defRPr/>
            </a:pPr>
            <a:r>
              <a:rPr lang="en-US" sz="2400" i="1" dirty="0" smtClean="0">
                <a:ea typeface="+mn-ea"/>
                <a:cs typeface="+mn-cs"/>
              </a:rPr>
              <a:t>D</a:t>
            </a:r>
            <a:r>
              <a:rPr lang="en-US" sz="2400" dirty="0" smtClean="0">
                <a:ea typeface="+mn-ea"/>
                <a:cs typeface="+mn-cs"/>
              </a:rPr>
              <a:t> = demand volume</a:t>
            </a:r>
          </a:p>
          <a:p>
            <a:pPr eaLnBrk="1" hangingPunct="1">
              <a:defRPr/>
            </a:pPr>
            <a:r>
              <a:rPr lang="en-US" sz="2400" dirty="0" smtClean="0">
                <a:ea typeface="+mn-ea"/>
              </a:rPr>
              <a:t>Total Manufacturing Cost </a:t>
            </a:r>
            <a:r>
              <a:rPr lang="en-US" sz="2400" i="1" dirty="0" smtClean="0">
                <a:ea typeface="+mn-ea"/>
              </a:rPr>
              <a:t>= TMC = F + V * D</a:t>
            </a:r>
          </a:p>
          <a:p>
            <a:pPr eaLnBrk="1" hangingPunct="1">
              <a:defRPr/>
            </a:pPr>
            <a:r>
              <a:rPr lang="en-US" sz="2400" dirty="0" smtClean="0">
                <a:ea typeface="+mn-ea"/>
              </a:rPr>
              <a:t>Total outsourcing cost = </a:t>
            </a:r>
            <a:r>
              <a:rPr lang="en-US" sz="2400" i="1" dirty="0" smtClean="0">
                <a:ea typeface="+mn-ea"/>
              </a:rPr>
              <a:t>TOC = C * D.</a:t>
            </a:r>
          </a:p>
          <a:p>
            <a:pPr eaLnBrk="1" hangingPunct="1">
              <a:defRPr/>
            </a:pPr>
            <a:endParaRPr lang="en-US" sz="2400" dirty="0" smtClean="0">
              <a:ea typeface="+mn-ea"/>
            </a:endParaRPr>
          </a:p>
          <a:p>
            <a:pPr eaLnBrk="1" hangingPunct="1">
              <a:defRPr/>
            </a:pPr>
            <a:endParaRPr lang="en-US" sz="2400" dirty="0" smtClean="0">
              <a:ea typeface="+mn-ea"/>
            </a:endParaRPr>
          </a:p>
        </p:txBody>
      </p:sp>
    </p:spTree>
    <p:extLst>
      <p:ext uri="{BB962C8B-B14F-4D97-AF65-F5344CB8AC3E}">
        <p14:creationId xmlns:p14="http://schemas.microsoft.com/office/powerpoint/2010/main" val="2260540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Grp="1" noChangeArrowheads="1"/>
          </p:cNvSpPr>
          <p:nvPr>
            <p:ph type="sldNum" sz="quarter" idx="10"/>
          </p:nvPr>
        </p:nvSpPr>
        <p:spPr>
          <a:ln/>
        </p:spPr>
        <p:txBody>
          <a:bodyPr/>
          <a:lstStyle/>
          <a:p>
            <a:r>
              <a:rPr lang="en-US" altLang="en-US"/>
              <a:t>9-</a:t>
            </a:r>
            <a:fld id="{316DF574-5EBC-4793-8998-015767CE3850}" type="slidenum">
              <a:rPr lang="en-US" altLang="en-US"/>
              <a:pPr/>
              <a:t>8</a:t>
            </a:fld>
            <a:endParaRPr lang="en-US" altLang="en-US"/>
          </a:p>
        </p:txBody>
      </p:sp>
      <p:sp>
        <p:nvSpPr>
          <p:cNvPr id="5"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18433" name="Rectangle 2"/>
          <p:cNvSpPr>
            <a:spLocks noGrp="1" noChangeArrowheads="1"/>
          </p:cNvSpPr>
          <p:nvPr>
            <p:ph type="title"/>
          </p:nvPr>
        </p:nvSpPr>
        <p:spPr/>
        <p:txBody>
          <a:bodyPr/>
          <a:lstStyle/>
          <a:p>
            <a:pPr eaLnBrk="1" hangingPunct="1"/>
            <a:r>
              <a:rPr lang="en-US" altLang="en-US" smtClean="0"/>
              <a:t>Types of Decision Models</a:t>
            </a:r>
          </a:p>
        </p:txBody>
      </p:sp>
      <p:sp>
        <p:nvSpPr>
          <p:cNvPr id="18434" name="Rectangle 3"/>
          <p:cNvSpPr>
            <a:spLocks noGrp="1" noChangeArrowheads="1"/>
          </p:cNvSpPr>
          <p:nvPr>
            <p:ph type="body" idx="1"/>
          </p:nvPr>
        </p:nvSpPr>
        <p:spPr/>
        <p:txBody>
          <a:bodyPr/>
          <a:lstStyle/>
          <a:p>
            <a:pPr eaLnBrk="1" hangingPunct="1"/>
            <a:r>
              <a:rPr lang="en-US" altLang="en-US" sz="3200" smtClean="0">
                <a:solidFill>
                  <a:schemeClr val="folHlink"/>
                </a:solidFill>
              </a:rPr>
              <a:t>Descriptive</a:t>
            </a:r>
            <a:r>
              <a:rPr lang="en-US" altLang="en-US" sz="3200" smtClean="0"/>
              <a:t> - describe relationships and provide information for evaluation </a:t>
            </a:r>
          </a:p>
          <a:p>
            <a:pPr eaLnBrk="1" hangingPunct="1"/>
            <a:r>
              <a:rPr lang="en-US" altLang="en-US" sz="3200" smtClean="0">
                <a:solidFill>
                  <a:schemeClr val="folHlink"/>
                </a:solidFill>
              </a:rPr>
              <a:t>Prescriptive</a:t>
            </a:r>
            <a:r>
              <a:rPr lang="en-US" altLang="en-US" sz="3200" smtClean="0"/>
              <a:t> (</a:t>
            </a:r>
            <a:r>
              <a:rPr lang="en-US" altLang="en-US" sz="3200" smtClean="0">
                <a:solidFill>
                  <a:schemeClr val="folHlink"/>
                </a:solidFill>
              </a:rPr>
              <a:t>optimization models</a:t>
            </a:r>
            <a:r>
              <a:rPr lang="en-US" altLang="en-US" sz="3200" smtClean="0"/>
              <a:t>) - determine an optimal policy, that is, the best course of action that a decision maker should take to maximize or minimize some objective </a:t>
            </a:r>
          </a:p>
        </p:txBody>
      </p:sp>
    </p:spTree>
    <p:extLst>
      <p:ext uri="{BB962C8B-B14F-4D97-AF65-F5344CB8AC3E}">
        <p14:creationId xmlns:p14="http://schemas.microsoft.com/office/powerpoint/2010/main" val="2105936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a:spLocks noGrp="1" noChangeArrowheads="1"/>
          </p:cNvSpPr>
          <p:nvPr>
            <p:ph type="sldNum" sz="quarter" idx="10"/>
          </p:nvPr>
        </p:nvSpPr>
        <p:spPr>
          <a:ln/>
        </p:spPr>
        <p:txBody>
          <a:bodyPr/>
          <a:lstStyle/>
          <a:p>
            <a:r>
              <a:rPr lang="en-US" altLang="en-US"/>
              <a:t>9-</a:t>
            </a:r>
            <a:fld id="{46352AFD-3A62-455D-A99B-747A42D25211}" type="slidenum">
              <a:rPr lang="en-US" altLang="en-US"/>
              <a:pPr/>
              <a:t>9</a:t>
            </a:fld>
            <a:endParaRPr lang="en-US" altLang="en-US"/>
          </a:p>
        </p:txBody>
      </p:sp>
      <p:sp>
        <p:nvSpPr>
          <p:cNvPr id="6" name="Rectangle 12"/>
          <p:cNvSpPr>
            <a:spLocks noGrp="1" noChangeArrowheads="1"/>
          </p:cNvSpPr>
          <p:nvPr>
            <p:ph type="ftr" sz="quarter" idx="11"/>
          </p:nvPr>
        </p:nvSpPr>
        <p:spPr>
          <a:ln/>
        </p:spPr>
        <p:txBody>
          <a:bodyPr/>
          <a:lstStyle/>
          <a:p>
            <a:r>
              <a:rPr lang="en-US" altLang="en-US"/>
              <a:t>Copyright ©2013 Pearson Education, Inc. publishing as Prentice Hall </a:t>
            </a:r>
          </a:p>
        </p:txBody>
      </p:sp>
      <p:sp>
        <p:nvSpPr>
          <p:cNvPr id="19457" name="Title 1"/>
          <p:cNvSpPr>
            <a:spLocks noGrp="1"/>
          </p:cNvSpPr>
          <p:nvPr>
            <p:ph type="title"/>
          </p:nvPr>
        </p:nvSpPr>
        <p:spPr/>
        <p:txBody>
          <a:bodyPr/>
          <a:lstStyle/>
          <a:p>
            <a:pPr eaLnBrk="1" hangingPunct="1"/>
            <a:r>
              <a:rPr lang="en-US" altLang="en-US" smtClean="0"/>
              <a:t>Airline Pricing Model</a:t>
            </a:r>
          </a:p>
        </p:txBody>
      </p:sp>
      <p:pic>
        <p:nvPicPr>
          <p:cNvPr id="19459" name="Picture 1" descr="Figure 9.3 airline pricing model spreadsheet 1 of 2.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133600"/>
            <a:ext cx="4368800"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2" descr="Figure 9.3 (2 of 2).t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133601"/>
            <a:ext cx="5080000"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79372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nalytic">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analytic" id="{9A28554E-78CD-4F85-AE53-59AAB432ED69}" vid="{CA8F7F4E-8027-487E-91E4-E9646DCEB1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Template>
  <TotalTime>6167</TotalTime>
  <Words>1762</Words>
  <Application>Microsoft Office PowerPoint</Application>
  <PresentationFormat>Custom</PresentationFormat>
  <Paragraphs>172</Paragraphs>
  <Slides>19</Slides>
  <Notes>17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analytic</vt:lpstr>
      <vt:lpstr>Data Analytics</vt:lpstr>
      <vt:lpstr>Modeling and decision trees</vt:lpstr>
      <vt:lpstr>Modeling and decision trees</vt:lpstr>
      <vt:lpstr>Modeling and decision trees</vt:lpstr>
      <vt:lpstr>Modeling and decision trees</vt:lpstr>
      <vt:lpstr>Decision Models – Outsourcing Example</vt:lpstr>
      <vt:lpstr>Outsourcing Model</vt:lpstr>
      <vt:lpstr>Types of Decision Models</vt:lpstr>
      <vt:lpstr>Airline Pricing Model</vt:lpstr>
      <vt:lpstr>Model Analysis</vt:lpstr>
      <vt:lpstr>Data Tables</vt:lpstr>
      <vt:lpstr>One Way Data Table</vt:lpstr>
      <vt:lpstr>Two Way Data Table</vt:lpstr>
      <vt:lpstr>Scenario Manager</vt:lpstr>
      <vt:lpstr>Goal Seek</vt:lpstr>
      <vt:lpstr>Optimization Models: Excel Solver</vt:lpstr>
      <vt:lpstr>Tools for Model Building</vt:lpstr>
      <vt:lpstr>Logic and Business Principles</vt:lpstr>
      <vt:lpstr>Modeling Example: Gasoline Consumption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James Mullally</dc:creator>
  <cp:lastModifiedBy>Brenda Mullally</cp:lastModifiedBy>
  <cp:revision>82</cp:revision>
  <dcterms:created xsi:type="dcterms:W3CDTF">2015-01-22T11:52:23Z</dcterms:created>
  <dcterms:modified xsi:type="dcterms:W3CDTF">2015-02-23T09:52:14Z</dcterms:modified>
</cp:coreProperties>
</file>