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3004800" cy="9753600"/>
  <p:notesSz cx="6858000" cy="9144000"/>
  <p:defaultTextStyle>
    <a:lvl1pPr algn="ctr" defTabSz="584200">
      <a:defRPr sz="3600">
        <a:uFill>
          <a:solidFill/>
        </a:uFill>
        <a:latin typeface="+mn-lt"/>
        <a:ea typeface="+mn-ea"/>
        <a:cs typeface="+mn-cs"/>
        <a:sym typeface="Helvetica Neue Light"/>
      </a:defRPr>
    </a:lvl1pPr>
    <a:lvl2pPr indent="228600" algn="ctr" defTabSz="584200">
      <a:defRPr sz="3600">
        <a:uFill>
          <a:solidFill/>
        </a:uFill>
        <a:latin typeface="+mn-lt"/>
        <a:ea typeface="+mn-ea"/>
        <a:cs typeface="+mn-cs"/>
        <a:sym typeface="Helvetica Neue Light"/>
      </a:defRPr>
    </a:lvl2pPr>
    <a:lvl3pPr indent="457200" algn="ctr" defTabSz="584200">
      <a:defRPr sz="3600">
        <a:uFill>
          <a:solidFill/>
        </a:uFill>
        <a:latin typeface="+mn-lt"/>
        <a:ea typeface="+mn-ea"/>
        <a:cs typeface="+mn-cs"/>
        <a:sym typeface="Helvetica Neue Light"/>
      </a:defRPr>
    </a:lvl3pPr>
    <a:lvl4pPr indent="685800" algn="ctr" defTabSz="584200">
      <a:defRPr sz="3600">
        <a:uFill>
          <a:solidFill/>
        </a:uFill>
        <a:latin typeface="+mn-lt"/>
        <a:ea typeface="+mn-ea"/>
        <a:cs typeface="+mn-cs"/>
        <a:sym typeface="Helvetica Neue Light"/>
      </a:defRPr>
    </a:lvl4pPr>
    <a:lvl5pPr indent="914400" algn="ctr" defTabSz="584200">
      <a:defRPr sz="3600">
        <a:uFill>
          <a:solidFill/>
        </a:uFill>
        <a:latin typeface="+mn-lt"/>
        <a:ea typeface="+mn-ea"/>
        <a:cs typeface="+mn-cs"/>
        <a:sym typeface="Helvetica Neue Light"/>
      </a:defRPr>
    </a:lvl5pPr>
    <a:lvl6pPr algn="ctr" defTabSz="584200">
      <a:defRPr sz="3600">
        <a:uFill>
          <a:solidFill/>
        </a:uFill>
        <a:latin typeface="+mn-lt"/>
        <a:ea typeface="+mn-ea"/>
        <a:cs typeface="+mn-cs"/>
        <a:sym typeface="Helvetica Neue Light"/>
      </a:defRPr>
    </a:lvl6pPr>
    <a:lvl7pPr algn="ctr" defTabSz="584200">
      <a:defRPr sz="3600">
        <a:uFill>
          <a:solidFill/>
        </a:uFill>
        <a:latin typeface="+mn-lt"/>
        <a:ea typeface="+mn-ea"/>
        <a:cs typeface="+mn-cs"/>
        <a:sym typeface="Helvetica Neue Light"/>
      </a:defRPr>
    </a:lvl7pPr>
    <a:lvl8pPr algn="ctr" defTabSz="584200">
      <a:defRPr sz="3600">
        <a:uFill>
          <a:solidFill/>
        </a:uFill>
        <a:latin typeface="+mn-lt"/>
        <a:ea typeface="+mn-ea"/>
        <a:cs typeface="+mn-cs"/>
        <a:sym typeface="Helvetica Neue Light"/>
      </a:defRPr>
    </a:lvl8pPr>
    <a:lvl9pPr algn="ctr" defTabSz="584200">
      <a:defRPr sz="3600">
        <a:uFill>
          <a:solidFill/>
        </a:uFill>
        <a:latin typeface="+mn-lt"/>
        <a:ea typeface="+mn-ea"/>
        <a:cs typeface="+mn-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7D9"/>
          </a:solidFill>
        </a:fill>
      </a:tcStyle>
    </a:wholeTbl>
    <a:band2H>
      <a:tcTxStyle/>
      <a:tcStyle>
        <a:tcBdr/>
        <a:fill>
          <a:solidFill>
            <a:srgbClr val="E9EC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57E8A"/>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57E8A"/>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57E8A"/>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CF"/>
          </a:solidFill>
        </a:fill>
      </a:tcStyle>
    </a:wholeTbl>
    <a:band2H>
      <a:tcTxStyle/>
      <a:tcStyle>
        <a:tcBdr/>
        <a:fill>
          <a:solidFill>
            <a:srgbClr val="ECECE9"/>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B7B52"/>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B7B52"/>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B7B52"/>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57E8A"/>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557E8A"/>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1"/>
  </p:normalViewPr>
  <p:slideViewPr>
    <p:cSldViewPr>
      <p:cViewPr>
        <p:scale>
          <a:sx n="66" d="100"/>
          <a:sy n="66" d="100"/>
        </p:scale>
        <p:origin x="2712" y="136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05448905"/>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 name="Shape 6"/>
          <p:cNvSpPr/>
          <p:nvPr/>
        </p:nvSpPr>
        <p:spPr>
          <a:xfrm>
            <a:off x="571500" y="4748212"/>
            <a:ext cx="11866014" cy="3176"/>
          </a:xfrm>
          <a:prstGeom prst="rect">
            <a:avLst/>
          </a:prstGeom>
          <a:ln w="12700">
            <a:solidFill>
              <a:srgbClr val="9A9A9A"/>
            </a:solidFill>
            <a:miter lim="0"/>
          </a:ln>
        </p:spPr>
        <p:txBody>
          <a:bodyPr lIns="0" tIns="0" rIns="0" bIns="0" anchor="ctr"/>
          <a:lstStyle/>
          <a:p>
            <a:pPr lvl="0" algn="l" defTabSz="457200">
              <a:defRPr sz="1200">
                <a:latin typeface="+mj-lt"/>
                <a:ea typeface="+mj-ea"/>
                <a:cs typeface="+mj-cs"/>
                <a:sym typeface="Helvetica"/>
              </a:defRPr>
            </a:pPr>
            <a:endParaRPr/>
          </a:p>
        </p:txBody>
      </p:sp>
      <p:sp>
        <p:nvSpPr>
          <p:cNvPr id="7" name="Shape 7"/>
          <p:cNvSpPr>
            <a:spLocks noGrp="1"/>
          </p:cNvSpPr>
          <p:nvPr>
            <p:ph type="title"/>
          </p:nvPr>
        </p:nvSpPr>
        <p:spPr>
          <a:xfrm>
            <a:off x="571500" y="0"/>
            <a:ext cx="11861800" cy="4495800"/>
          </a:xfrm>
          <a:prstGeom prst="rect">
            <a:avLst/>
          </a:prstGeom>
        </p:spPr>
        <p:txBody>
          <a:bodyPr/>
          <a:lstStyle/>
          <a:p>
            <a:pPr lvl="0">
              <a:defRPr sz="1800">
                <a:uFillTx/>
              </a:defRPr>
            </a:pPr>
            <a:r>
              <a:rPr sz="4200">
                <a:uFill>
                  <a:solidFill/>
                </a:uFill>
              </a:rPr>
              <a:t>Title Text</a:t>
            </a:r>
          </a:p>
        </p:txBody>
      </p:sp>
      <p:sp>
        <p:nvSpPr>
          <p:cNvPr id="8" name="Shape 8"/>
          <p:cNvSpPr>
            <a:spLocks noGrp="1"/>
          </p:cNvSpPr>
          <p:nvPr>
            <p:ph type="body" idx="1"/>
          </p:nvPr>
        </p:nvSpPr>
        <p:spPr>
          <a:xfrm>
            <a:off x="571500" y="5016500"/>
            <a:ext cx="11861800" cy="3454400"/>
          </a:xfrm>
          <a:prstGeom prst="rect">
            <a:avLst/>
          </a:prstGeom>
        </p:spPr>
        <p:txBody>
          <a:bodyPr/>
          <a:lstStyle/>
          <a:p>
            <a:pPr lvl="0">
              <a:defRPr sz="1800">
                <a:solidFill>
                  <a:srgbClr val="000000"/>
                </a:solidFill>
                <a:uFillTx/>
              </a:defRPr>
            </a:pPr>
            <a:r>
              <a:rPr sz="3600">
                <a:solidFill>
                  <a:srgbClr val="747474"/>
                </a:solidFill>
                <a:uFill>
                  <a:solidFill>
                    <a:srgbClr val="747474"/>
                  </a:solidFill>
                </a:uFill>
              </a:rPr>
              <a:t>Body Level One</a:t>
            </a:r>
          </a:p>
          <a:p>
            <a:pPr lvl="1">
              <a:defRPr sz="1800">
                <a:solidFill>
                  <a:srgbClr val="000000"/>
                </a:solidFill>
                <a:uFillTx/>
              </a:defRPr>
            </a:pPr>
            <a:r>
              <a:rPr sz="3600">
                <a:solidFill>
                  <a:srgbClr val="747474"/>
                </a:solidFill>
                <a:uFill>
                  <a:solidFill>
                    <a:srgbClr val="747474"/>
                  </a:solidFill>
                </a:uFill>
              </a:rPr>
              <a:t>Body Level Two</a:t>
            </a:r>
          </a:p>
          <a:p>
            <a:pPr lvl="2">
              <a:defRPr sz="1800">
                <a:solidFill>
                  <a:srgbClr val="000000"/>
                </a:solidFill>
                <a:uFillTx/>
              </a:defRPr>
            </a:pPr>
            <a:r>
              <a:rPr sz="3600">
                <a:solidFill>
                  <a:srgbClr val="747474"/>
                </a:solidFill>
                <a:uFill>
                  <a:solidFill>
                    <a:srgbClr val="747474"/>
                  </a:solidFill>
                </a:uFill>
              </a:rPr>
              <a:t>Body Level Three</a:t>
            </a:r>
          </a:p>
          <a:p>
            <a:pPr lvl="3">
              <a:defRPr sz="1800">
                <a:solidFill>
                  <a:srgbClr val="000000"/>
                </a:solidFill>
                <a:uFillTx/>
              </a:defRPr>
            </a:pPr>
            <a:r>
              <a:rPr sz="3600">
                <a:solidFill>
                  <a:srgbClr val="747474"/>
                </a:solidFill>
                <a:uFill>
                  <a:solidFill>
                    <a:srgbClr val="747474"/>
                  </a:solidFill>
                </a:uFill>
              </a:rPr>
              <a:t>Body Level Four</a:t>
            </a:r>
          </a:p>
          <a:p>
            <a:pPr lvl="4">
              <a:defRPr sz="1800">
                <a:solidFill>
                  <a:srgbClr val="000000"/>
                </a:solidFill>
                <a:uFillTx/>
              </a:defRPr>
            </a:pPr>
            <a:r>
              <a:rPr sz="3600">
                <a:solidFill>
                  <a:srgbClr val="747474"/>
                </a:solidFill>
                <a:uFill>
                  <a:solidFill>
                    <a:srgbClr val="747474"/>
                  </a:solidFill>
                </a:u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uFillTx/>
              </a:defRPr>
            </a:pPr>
            <a:r>
              <a:rPr sz="4200">
                <a:uFill>
                  <a:solidFill/>
                </a:uFill>
              </a:rPr>
              <a:t>Title Text</a:t>
            </a:r>
          </a:p>
        </p:txBody>
      </p:sp>
      <p:sp>
        <p:nvSpPr>
          <p:cNvPr id="11" name="Shape 11"/>
          <p:cNvSpPr>
            <a:spLocks noGrp="1"/>
          </p:cNvSpPr>
          <p:nvPr>
            <p:ph type="body" idx="1"/>
          </p:nvPr>
        </p:nvSpPr>
        <p:spPr>
          <a:prstGeom prst="rect">
            <a:avLst/>
          </a:prstGeom>
        </p:spPr>
        <p:txBody>
          <a:bodyPr/>
          <a:lstStyle/>
          <a:p>
            <a:pPr lvl="0">
              <a:defRPr sz="1800">
                <a:solidFill>
                  <a:srgbClr val="000000"/>
                </a:solidFill>
                <a:uFillTx/>
              </a:defRPr>
            </a:pPr>
            <a:r>
              <a:rPr sz="3600">
                <a:solidFill>
                  <a:srgbClr val="747474"/>
                </a:solidFill>
                <a:uFill>
                  <a:solidFill>
                    <a:srgbClr val="747474"/>
                  </a:solidFill>
                </a:uFill>
              </a:rPr>
              <a:t>Body Level One</a:t>
            </a:r>
          </a:p>
          <a:p>
            <a:pPr lvl="1">
              <a:defRPr sz="1800">
                <a:solidFill>
                  <a:srgbClr val="000000"/>
                </a:solidFill>
                <a:uFillTx/>
              </a:defRPr>
            </a:pPr>
            <a:r>
              <a:rPr sz="3600">
                <a:solidFill>
                  <a:srgbClr val="747474"/>
                </a:solidFill>
                <a:uFill>
                  <a:solidFill>
                    <a:srgbClr val="747474"/>
                  </a:solidFill>
                </a:uFill>
              </a:rPr>
              <a:t>Body Level Two</a:t>
            </a:r>
          </a:p>
          <a:p>
            <a:pPr lvl="2">
              <a:defRPr sz="1800">
                <a:solidFill>
                  <a:srgbClr val="000000"/>
                </a:solidFill>
                <a:uFillTx/>
              </a:defRPr>
            </a:pPr>
            <a:r>
              <a:rPr sz="3600">
                <a:solidFill>
                  <a:srgbClr val="747474"/>
                </a:solidFill>
                <a:uFill>
                  <a:solidFill>
                    <a:srgbClr val="747474"/>
                  </a:solidFill>
                </a:uFill>
              </a:rPr>
              <a:t>Body Level Three</a:t>
            </a:r>
          </a:p>
          <a:p>
            <a:pPr lvl="3">
              <a:defRPr sz="1800">
                <a:solidFill>
                  <a:srgbClr val="000000"/>
                </a:solidFill>
                <a:uFillTx/>
              </a:defRPr>
            </a:pPr>
            <a:r>
              <a:rPr sz="3600">
                <a:solidFill>
                  <a:srgbClr val="747474"/>
                </a:solidFill>
                <a:uFill>
                  <a:solidFill>
                    <a:srgbClr val="747474"/>
                  </a:solidFill>
                </a:uFill>
              </a:rPr>
              <a:t>Body Level Four</a:t>
            </a:r>
          </a:p>
          <a:p>
            <a:pPr lvl="4">
              <a:defRPr sz="1800">
                <a:solidFill>
                  <a:srgbClr val="000000"/>
                </a:solidFill>
                <a:uFillTx/>
              </a:defRPr>
            </a:pPr>
            <a:r>
              <a:rPr sz="3600">
                <a:solidFill>
                  <a:srgbClr val="747474"/>
                </a:solidFill>
                <a:uFill>
                  <a:solidFill>
                    <a:srgbClr val="747474"/>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3" name="Shape 13"/>
          <p:cNvSpPr>
            <a:spLocks noGrp="1"/>
          </p:cNvSpPr>
          <p:nvPr>
            <p:ph type="title"/>
          </p:nvPr>
        </p:nvSpPr>
        <p:spPr>
          <a:xfrm>
            <a:off x="650240" y="390595"/>
            <a:ext cx="11704320" cy="1885245"/>
          </a:xfrm>
          <a:prstGeom prst="rect">
            <a:avLst/>
          </a:prstGeom>
        </p:spPr>
        <p:txBody>
          <a:bodyPr lIns="45719" tIns="45719" rIns="45719" bIns="45719" anchor="t"/>
          <a:lstStyle/>
          <a:p>
            <a:pPr lvl="0">
              <a:defRPr sz="1800">
                <a:uFillTx/>
              </a:defRPr>
            </a:pPr>
            <a:r>
              <a:rPr sz="4200">
                <a:uFill>
                  <a:solidFill/>
                </a:uFill>
              </a:rPr>
              <a:t>Title Text</a:t>
            </a:r>
          </a:p>
        </p:txBody>
      </p:sp>
      <p:sp>
        <p:nvSpPr>
          <p:cNvPr id="14" name="Shape 14"/>
          <p:cNvSpPr>
            <a:spLocks noGrp="1"/>
          </p:cNvSpPr>
          <p:nvPr>
            <p:ph type="body" idx="1"/>
          </p:nvPr>
        </p:nvSpPr>
        <p:spPr>
          <a:xfrm>
            <a:off x="650240" y="2275839"/>
            <a:ext cx="11704320" cy="7477762"/>
          </a:xfrm>
          <a:prstGeom prst="rect">
            <a:avLst/>
          </a:prstGeom>
        </p:spPr>
        <p:txBody>
          <a:bodyPr lIns="45719" tIns="45719" rIns="45719" bIns="45719"/>
          <a:lstStyle/>
          <a:p>
            <a:pPr lvl="0">
              <a:defRPr sz="1800">
                <a:solidFill>
                  <a:srgbClr val="000000"/>
                </a:solidFill>
                <a:uFillTx/>
              </a:defRPr>
            </a:pPr>
            <a:r>
              <a:rPr sz="3600">
                <a:solidFill>
                  <a:srgbClr val="747474"/>
                </a:solidFill>
                <a:uFill>
                  <a:solidFill>
                    <a:srgbClr val="747474"/>
                  </a:solidFill>
                </a:uFill>
              </a:rPr>
              <a:t>Body Level One</a:t>
            </a:r>
          </a:p>
          <a:p>
            <a:pPr lvl="1">
              <a:defRPr sz="1800">
                <a:solidFill>
                  <a:srgbClr val="000000"/>
                </a:solidFill>
                <a:uFillTx/>
              </a:defRPr>
            </a:pPr>
            <a:r>
              <a:rPr sz="3600">
                <a:solidFill>
                  <a:srgbClr val="747474"/>
                </a:solidFill>
                <a:uFill>
                  <a:solidFill>
                    <a:srgbClr val="747474"/>
                  </a:solidFill>
                </a:uFill>
              </a:rPr>
              <a:t>Body Level Two</a:t>
            </a:r>
          </a:p>
          <a:p>
            <a:pPr lvl="2">
              <a:defRPr sz="1800">
                <a:solidFill>
                  <a:srgbClr val="000000"/>
                </a:solidFill>
                <a:uFillTx/>
              </a:defRPr>
            </a:pPr>
            <a:r>
              <a:rPr sz="3600">
                <a:solidFill>
                  <a:srgbClr val="747474"/>
                </a:solidFill>
                <a:uFill>
                  <a:solidFill>
                    <a:srgbClr val="747474"/>
                  </a:solidFill>
                </a:uFill>
              </a:rPr>
              <a:t>Body Level Three</a:t>
            </a:r>
          </a:p>
          <a:p>
            <a:pPr lvl="3">
              <a:defRPr sz="1800">
                <a:solidFill>
                  <a:srgbClr val="000000"/>
                </a:solidFill>
                <a:uFillTx/>
              </a:defRPr>
            </a:pPr>
            <a:r>
              <a:rPr sz="3600">
                <a:solidFill>
                  <a:srgbClr val="747474"/>
                </a:solidFill>
                <a:uFill>
                  <a:solidFill>
                    <a:srgbClr val="747474"/>
                  </a:solidFill>
                </a:uFill>
              </a:rPr>
              <a:t>Body Level Four</a:t>
            </a:r>
          </a:p>
          <a:p>
            <a:pPr lvl="4">
              <a:defRPr sz="1800">
                <a:solidFill>
                  <a:srgbClr val="000000"/>
                </a:solidFill>
                <a:uFillTx/>
              </a:defRPr>
            </a:pPr>
            <a:r>
              <a:rPr sz="3600">
                <a:solidFill>
                  <a:srgbClr val="747474"/>
                </a:solidFill>
                <a:uFill>
                  <a:solidFill>
                    <a:srgbClr val="747474"/>
                  </a:solidFill>
                </a:u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71500" y="1966912"/>
            <a:ext cx="11866014" cy="3176"/>
          </a:xfrm>
          <a:prstGeom prst="rect">
            <a:avLst/>
          </a:prstGeom>
          <a:ln w="12700">
            <a:solidFill>
              <a:srgbClr val="9A9A9A"/>
            </a:solidFill>
            <a:miter lim="0"/>
          </a:ln>
        </p:spPr>
        <p:txBody>
          <a:bodyPr lIns="0" tIns="0" rIns="0" bIns="0" anchor="ctr"/>
          <a:lstStyle/>
          <a:p>
            <a:pPr lvl="0" algn="l" defTabSz="457200">
              <a:defRPr sz="1200">
                <a:latin typeface="+mj-lt"/>
                <a:ea typeface="+mj-ea"/>
                <a:cs typeface="+mj-cs"/>
                <a:sym typeface="Helvetica"/>
              </a:defRPr>
            </a:pPr>
            <a:endParaRPr/>
          </a:p>
        </p:txBody>
      </p:sp>
      <p:sp>
        <p:nvSpPr>
          <p:cNvPr id="3" name="Shape 3"/>
          <p:cNvSpPr>
            <a:spLocks noGrp="1"/>
          </p:cNvSpPr>
          <p:nvPr>
            <p:ph type="title"/>
          </p:nvPr>
        </p:nvSpPr>
        <p:spPr>
          <a:xfrm>
            <a:off x="571500" y="0"/>
            <a:ext cx="11861800" cy="1727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uFillTx/>
              </a:defRPr>
            </a:pPr>
            <a:r>
              <a:rPr sz="4200">
                <a:uFill>
                  <a:solidFill/>
                </a:uFill>
              </a:rPr>
              <a:t>Title Text</a:t>
            </a:r>
          </a:p>
        </p:txBody>
      </p:sp>
      <p:sp>
        <p:nvSpPr>
          <p:cNvPr id="4" name="Shape 4"/>
          <p:cNvSpPr>
            <a:spLocks noGrp="1"/>
          </p:cNvSpPr>
          <p:nvPr>
            <p:ph type="body" idx="1"/>
          </p:nvPr>
        </p:nvSpPr>
        <p:spPr>
          <a:xfrm>
            <a:off x="571500" y="2222500"/>
            <a:ext cx="11861800" cy="75311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3600">
                <a:solidFill>
                  <a:srgbClr val="747474"/>
                </a:solidFill>
                <a:uFill>
                  <a:solidFill>
                    <a:srgbClr val="747474"/>
                  </a:solidFill>
                </a:uFill>
              </a:rPr>
              <a:t>Body Level One</a:t>
            </a:r>
          </a:p>
          <a:p>
            <a:pPr lvl="1">
              <a:defRPr sz="1800">
                <a:solidFill>
                  <a:srgbClr val="000000"/>
                </a:solidFill>
                <a:uFillTx/>
              </a:defRPr>
            </a:pPr>
            <a:r>
              <a:rPr sz="3600">
                <a:solidFill>
                  <a:srgbClr val="747474"/>
                </a:solidFill>
                <a:uFill>
                  <a:solidFill>
                    <a:srgbClr val="747474"/>
                  </a:solidFill>
                </a:uFill>
              </a:rPr>
              <a:t>Body Level Two</a:t>
            </a:r>
          </a:p>
          <a:p>
            <a:pPr lvl="2">
              <a:defRPr sz="1800">
                <a:solidFill>
                  <a:srgbClr val="000000"/>
                </a:solidFill>
                <a:uFillTx/>
              </a:defRPr>
            </a:pPr>
            <a:r>
              <a:rPr sz="3600">
                <a:solidFill>
                  <a:srgbClr val="747474"/>
                </a:solidFill>
                <a:uFill>
                  <a:solidFill>
                    <a:srgbClr val="747474"/>
                  </a:solidFill>
                </a:uFill>
              </a:rPr>
              <a:t>Body Level Three</a:t>
            </a:r>
          </a:p>
          <a:p>
            <a:pPr lvl="3">
              <a:defRPr sz="1800">
                <a:solidFill>
                  <a:srgbClr val="000000"/>
                </a:solidFill>
                <a:uFillTx/>
              </a:defRPr>
            </a:pPr>
            <a:r>
              <a:rPr sz="3600">
                <a:solidFill>
                  <a:srgbClr val="747474"/>
                </a:solidFill>
                <a:uFill>
                  <a:solidFill>
                    <a:srgbClr val="747474"/>
                  </a:solidFill>
                </a:uFill>
              </a:rPr>
              <a:t>Body Level Four</a:t>
            </a:r>
          </a:p>
          <a:p>
            <a:pPr lvl="4">
              <a:defRPr sz="1800">
                <a:solidFill>
                  <a:srgbClr val="000000"/>
                </a:solidFill>
                <a:uFillTx/>
              </a:defRPr>
            </a:pPr>
            <a:r>
              <a:rPr sz="3600">
                <a:solidFill>
                  <a:srgbClr val="747474"/>
                </a:solidFill>
                <a:uFill>
                  <a:solidFill>
                    <a:srgbClr val="747474"/>
                  </a:solidFill>
                </a:u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defTabSz="584200">
        <a:defRPr sz="4200">
          <a:uFill>
            <a:solidFill/>
          </a:uFill>
          <a:latin typeface="+mn-lt"/>
          <a:ea typeface="+mn-ea"/>
          <a:cs typeface="+mn-cs"/>
          <a:sym typeface="Helvetica Neue Light"/>
        </a:defRPr>
      </a:lvl1pPr>
      <a:lvl2pPr defTabSz="584200">
        <a:defRPr sz="4200">
          <a:uFill>
            <a:solidFill/>
          </a:uFill>
          <a:latin typeface="+mn-lt"/>
          <a:ea typeface="+mn-ea"/>
          <a:cs typeface="+mn-cs"/>
          <a:sym typeface="Helvetica Neue Light"/>
        </a:defRPr>
      </a:lvl2pPr>
      <a:lvl3pPr defTabSz="584200">
        <a:defRPr sz="4200">
          <a:uFill>
            <a:solidFill/>
          </a:uFill>
          <a:latin typeface="+mn-lt"/>
          <a:ea typeface="+mn-ea"/>
          <a:cs typeface="+mn-cs"/>
          <a:sym typeface="Helvetica Neue Light"/>
        </a:defRPr>
      </a:lvl3pPr>
      <a:lvl4pPr defTabSz="584200">
        <a:defRPr sz="4200">
          <a:uFill>
            <a:solidFill/>
          </a:uFill>
          <a:latin typeface="+mn-lt"/>
          <a:ea typeface="+mn-ea"/>
          <a:cs typeface="+mn-cs"/>
          <a:sym typeface="Helvetica Neue Light"/>
        </a:defRPr>
      </a:lvl4pPr>
      <a:lvl5pPr defTabSz="584200">
        <a:defRPr sz="4200">
          <a:uFill>
            <a:solidFill/>
          </a:uFill>
          <a:latin typeface="+mn-lt"/>
          <a:ea typeface="+mn-ea"/>
          <a:cs typeface="+mn-cs"/>
          <a:sym typeface="Helvetica Neue Light"/>
        </a:defRPr>
      </a:lvl5pPr>
      <a:lvl6pPr indent="457200" defTabSz="584200">
        <a:defRPr sz="4200">
          <a:uFill>
            <a:solidFill/>
          </a:uFill>
          <a:latin typeface="+mn-lt"/>
          <a:ea typeface="+mn-ea"/>
          <a:cs typeface="+mn-cs"/>
          <a:sym typeface="Helvetica Neue Light"/>
        </a:defRPr>
      </a:lvl6pPr>
      <a:lvl7pPr indent="914400" defTabSz="584200">
        <a:defRPr sz="4200">
          <a:uFill>
            <a:solidFill/>
          </a:uFill>
          <a:latin typeface="+mn-lt"/>
          <a:ea typeface="+mn-ea"/>
          <a:cs typeface="+mn-cs"/>
          <a:sym typeface="Helvetica Neue Light"/>
        </a:defRPr>
      </a:lvl7pPr>
      <a:lvl8pPr indent="1371600" defTabSz="584200">
        <a:defRPr sz="4200">
          <a:uFill>
            <a:solidFill/>
          </a:uFill>
          <a:latin typeface="+mn-lt"/>
          <a:ea typeface="+mn-ea"/>
          <a:cs typeface="+mn-cs"/>
          <a:sym typeface="Helvetica Neue Light"/>
        </a:defRPr>
      </a:lvl8pPr>
      <a:lvl9pPr indent="1828800" defTabSz="584200">
        <a:defRPr sz="4200">
          <a:uFill>
            <a:solidFill/>
          </a:uFill>
          <a:latin typeface="+mn-lt"/>
          <a:ea typeface="+mn-ea"/>
          <a:cs typeface="+mn-cs"/>
          <a:sym typeface="Helvetica Neue Light"/>
        </a:defRPr>
      </a:lvl9pPr>
    </p:titleStyle>
    <p:bodyStyle>
      <a:lvl1pPr defTabSz="584200">
        <a:spcBef>
          <a:spcPts val="4200"/>
        </a:spcBef>
        <a:defRPr sz="3600">
          <a:solidFill>
            <a:srgbClr val="747474"/>
          </a:solidFill>
          <a:uFill>
            <a:solidFill>
              <a:srgbClr val="747474"/>
            </a:solidFill>
          </a:uFill>
          <a:latin typeface="+mn-lt"/>
          <a:ea typeface="+mn-ea"/>
          <a:cs typeface="+mn-cs"/>
          <a:sym typeface="Helvetica Neue Light"/>
        </a:defRPr>
      </a:lvl1pPr>
      <a:lvl2pPr indent="228600" defTabSz="584200">
        <a:spcBef>
          <a:spcPts val="4200"/>
        </a:spcBef>
        <a:defRPr sz="3600">
          <a:solidFill>
            <a:srgbClr val="747474"/>
          </a:solidFill>
          <a:uFill>
            <a:solidFill>
              <a:srgbClr val="747474"/>
            </a:solidFill>
          </a:uFill>
          <a:latin typeface="+mn-lt"/>
          <a:ea typeface="+mn-ea"/>
          <a:cs typeface="+mn-cs"/>
          <a:sym typeface="Helvetica Neue Light"/>
        </a:defRPr>
      </a:lvl2pPr>
      <a:lvl3pPr indent="457200" defTabSz="584200">
        <a:spcBef>
          <a:spcPts val="4200"/>
        </a:spcBef>
        <a:defRPr sz="3600">
          <a:solidFill>
            <a:srgbClr val="747474"/>
          </a:solidFill>
          <a:uFill>
            <a:solidFill>
              <a:srgbClr val="747474"/>
            </a:solidFill>
          </a:uFill>
          <a:latin typeface="+mn-lt"/>
          <a:ea typeface="+mn-ea"/>
          <a:cs typeface="+mn-cs"/>
          <a:sym typeface="Helvetica Neue Light"/>
        </a:defRPr>
      </a:lvl3pPr>
      <a:lvl4pPr indent="685800" defTabSz="584200">
        <a:spcBef>
          <a:spcPts val="4200"/>
        </a:spcBef>
        <a:defRPr sz="3600">
          <a:solidFill>
            <a:srgbClr val="747474"/>
          </a:solidFill>
          <a:uFill>
            <a:solidFill>
              <a:srgbClr val="747474"/>
            </a:solidFill>
          </a:uFill>
          <a:latin typeface="+mn-lt"/>
          <a:ea typeface="+mn-ea"/>
          <a:cs typeface="+mn-cs"/>
          <a:sym typeface="Helvetica Neue Light"/>
        </a:defRPr>
      </a:lvl4pPr>
      <a:lvl5pPr indent="914400" defTabSz="584200">
        <a:spcBef>
          <a:spcPts val="4200"/>
        </a:spcBef>
        <a:defRPr sz="3600">
          <a:solidFill>
            <a:srgbClr val="747474"/>
          </a:solidFill>
          <a:uFill>
            <a:solidFill>
              <a:srgbClr val="747474"/>
            </a:solidFill>
          </a:uFill>
          <a:latin typeface="+mn-lt"/>
          <a:ea typeface="+mn-ea"/>
          <a:cs typeface="+mn-cs"/>
          <a:sym typeface="Helvetica Neue Light"/>
        </a:defRPr>
      </a:lvl5pPr>
      <a:lvl6pPr indent="1371600" defTabSz="584200">
        <a:spcBef>
          <a:spcPts val="4200"/>
        </a:spcBef>
        <a:defRPr sz="3600">
          <a:solidFill>
            <a:srgbClr val="747474"/>
          </a:solidFill>
          <a:uFill>
            <a:solidFill>
              <a:srgbClr val="747474"/>
            </a:solidFill>
          </a:uFill>
          <a:latin typeface="+mn-lt"/>
          <a:ea typeface="+mn-ea"/>
          <a:cs typeface="+mn-cs"/>
          <a:sym typeface="Helvetica Neue Light"/>
        </a:defRPr>
      </a:lvl6pPr>
      <a:lvl7pPr indent="1828800" defTabSz="584200">
        <a:spcBef>
          <a:spcPts val="4200"/>
        </a:spcBef>
        <a:defRPr sz="3600">
          <a:solidFill>
            <a:srgbClr val="747474"/>
          </a:solidFill>
          <a:uFill>
            <a:solidFill>
              <a:srgbClr val="747474"/>
            </a:solidFill>
          </a:uFill>
          <a:latin typeface="+mn-lt"/>
          <a:ea typeface="+mn-ea"/>
          <a:cs typeface="+mn-cs"/>
          <a:sym typeface="Helvetica Neue Light"/>
        </a:defRPr>
      </a:lvl7pPr>
      <a:lvl8pPr indent="2286000" defTabSz="584200">
        <a:spcBef>
          <a:spcPts val="4200"/>
        </a:spcBef>
        <a:defRPr sz="3600">
          <a:solidFill>
            <a:srgbClr val="747474"/>
          </a:solidFill>
          <a:uFill>
            <a:solidFill>
              <a:srgbClr val="747474"/>
            </a:solidFill>
          </a:uFill>
          <a:latin typeface="+mn-lt"/>
          <a:ea typeface="+mn-ea"/>
          <a:cs typeface="+mn-cs"/>
          <a:sym typeface="Helvetica Neue Light"/>
        </a:defRPr>
      </a:lvl8pPr>
      <a:lvl9pPr indent="2743200" defTabSz="584200">
        <a:spcBef>
          <a:spcPts val="4200"/>
        </a:spcBef>
        <a:defRPr sz="3600">
          <a:solidFill>
            <a:srgbClr val="747474"/>
          </a:solidFill>
          <a:uFill>
            <a:solidFill>
              <a:srgbClr val="747474"/>
            </a:solidFill>
          </a:uFill>
          <a:latin typeface="+mn-lt"/>
          <a:ea typeface="+mn-ea"/>
          <a:cs typeface="+mn-cs"/>
          <a:sym typeface="Helvetica Neue Light"/>
        </a:defRPr>
      </a:lvl9pPr>
    </p:bodyStyle>
    <p:otherStyle>
      <a:lvl1pPr algn="r" defTabSz="584200">
        <a:defRPr sz="1200">
          <a:solidFill>
            <a:schemeClr val="tx1"/>
          </a:solidFill>
          <a:uFill>
            <a:solidFill/>
          </a:uFill>
          <a:latin typeface="+mn-lt"/>
          <a:ea typeface="+mn-ea"/>
          <a:cs typeface="+mn-cs"/>
          <a:sym typeface="Helvetica Neue Light"/>
        </a:defRPr>
      </a:lvl1pPr>
      <a:lvl2pPr indent="228600" algn="r" defTabSz="584200">
        <a:defRPr sz="1200">
          <a:solidFill>
            <a:schemeClr val="tx1"/>
          </a:solidFill>
          <a:uFill>
            <a:solidFill/>
          </a:uFill>
          <a:latin typeface="+mn-lt"/>
          <a:ea typeface="+mn-ea"/>
          <a:cs typeface="+mn-cs"/>
          <a:sym typeface="Helvetica Neue Light"/>
        </a:defRPr>
      </a:lvl2pPr>
      <a:lvl3pPr indent="457200" algn="r" defTabSz="584200">
        <a:defRPr sz="1200">
          <a:solidFill>
            <a:schemeClr val="tx1"/>
          </a:solidFill>
          <a:uFill>
            <a:solidFill/>
          </a:uFill>
          <a:latin typeface="+mn-lt"/>
          <a:ea typeface="+mn-ea"/>
          <a:cs typeface="+mn-cs"/>
          <a:sym typeface="Helvetica Neue Light"/>
        </a:defRPr>
      </a:lvl3pPr>
      <a:lvl4pPr indent="685800" algn="r" defTabSz="584200">
        <a:defRPr sz="1200">
          <a:solidFill>
            <a:schemeClr val="tx1"/>
          </a:solidFill>
          <a:uFill>
            <a:solidFill/>
          </a:uFill>
          <a:latin typeface="+mn-lt"/>
          <a:ea typeface="+mn-ea"/>
          <a:cs typeface="+mn-cs"/>
          <a:sym typeface="Helvetica Neue Light"/>
        </a:defRPr>
      </a:lvl4pPr>
      <a:lvl5pPr indent="914400" algn="r" defTabSz="584200">
        <a:defRPr sz="1200">
          <a:solidFill>
            <a:schemeClr val="tx1"/>
          </a:solidFill>
          <a:uFill>
            <a:solidFill/>
          </a:uFill>
          <a:latin typeface="+mn-lt"/>
          <a:ea typeface="+mn-ea"/>
          <a:cs typeface="+mn-cs"/>
          <a:sym typeface="Helvetica Neue Light"/>
        </a:defRPr>
      </a:lvl5pPr>
      <a:lvl6pPr algn="r" defTabSz="584200">
        <a:defRPr sz="1200">
          <a:solidFill>
            <a:schemeClr val="tx1"/>
          </a:solidFill>
          <a:uFill>
            <a:solidFill/>
          </a:uFill>
          <a:latin typeface="+mn-lt"/>
          <a:ea typeface="+mn-ea"/>
          <a:cs typeface="+mn-cs"/>
          <a:sym typeface="Helvetica Neue Light"/>
        </a:defRPr>
      </a:lvl6pPr>
      <a:lvl7pPr algn="r" defTabSz="584200">
        <a:defRPr sz="1200">
          <a:solidFill>
            <a:schemeClr val="tx1"/>
          </a:solidFill>
          <a:uFill>
            <a:solidFill/>
          </a:uFill>
          <a:latin typeface="+mn-lt"/>
          <a:ea typeface="+mn-ea"/>
          <a:cs typeface="+mn-cs"/>
          <a:sym typeface="Helvetica Neue Light"/>
        </a:defRPr>
      </a:lvl7pPr>
      <a:lvl8pPr algn="r" defTabSz="584200">
        <a:defRPr sz="1200">
          <a:solidFill>
            <a:schemeClr val="tx1"/>
          </a:solidFill>
          <a:uFill>
            <a:solidFill/>
          </a:uFill>
          <a:latin typeface="+mn-lt"/>
          <a:ea typeface="+mn-ea"/>
          <a:cs typeface="+mn-cs"/>
          <a:sym typeface="Helvetica Neue Light"/>
        </a:defRPr>
      </a:lvl8pPr>
      <a:lvl9pPr algn="r" defTabSz="584200">
        <a:defRPr sz="1200">
          <a:solidFill>
            <a:schemeClr val="tx1"/>
          </a:solidFill>
          <a:uFill>
            <a:solidFill/>
          </a:uFill>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wit.ie" TargetMode="External"/><Relationship Id="rId5" Type="http://schemas.openxmlformats.org/officeDocument/2006/relationships/hyperlink" Target="mailto:edleastar@wit.ie"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creativecommons.org/licenses/by-nc/3.0/" TargetMode="External"/><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p:nvPr/>
        </p:nvSpPr>
        <p:spPr>
          <a:xfrm>
            <a:off x="0" y="0"/>
            <a:ext cx="13004800" cy="9753600"/>
          </a:xfrm>
          <a:prstGeom prst="roundRect">
            <a:avLst>
              <a:gd name="adj" fmla="val 0"/>
            </a:avLst>
          </a:prstGeom>
          <a:solidFill>
            <a:srgbClr val="FFFFFF"/>
          </a:solidFill>
          <a:ln w="12700">
            <a:solidFill/>
            <a:miter lim="0"/>
          </a:ln>
        </p:spPr>
        <p:txBody>
          <a:bodyPr lIns="0" tIns="0" rIns="0" bIns="0" anchor="ctr"/>
          <a:lstStyle/>
          <a:p>
            <a:pPr lvl="0">
              <a:defRPr>
                <a:solidFill>
                  <a:srgbClr val="FFFFFF"/>
                </a:solidFill>
                <a:uFill>
                  <a:solidFill>
                    <a:srgbClr val="FFFFFF"/>
                  </a:solidFill>
                </a:uFill>
              </a:defRPr>
            </a:pPr>
            <a:endParaRPr/>
          </a:p>
        </p:txBody>
      </p:sp>
      <p:sp>
        <p:nvSpPr>
          <p:cNvPr id="19" name="Shape 19"/>
          <p:cNvSpPr/>
          <p:nvPr/>
        </p:nvSpPr>
        <p:spPr>
          <a:xfrm>
            <a:off x="908050" y="4366895"/>
            <a:ext cx="11220450" cy="1"/>
          </a:xfrm>
          <a:prstGeom prst="line">
            <a:avLst/>
          </a:prstGeom>
          <a:ln w="12700">
            <a:solidFill>
              <a:srgbClr val="919191"/>
            </a:solidFill>
            <a:round/>
          </a:ln>
        </p:spPr>
        <p:txBody>
          <a:bodyPr lIns="0" tIns="0" rIns="0" bIns="0"/>
          <a:lstStyle/>
          <a:p>
            <a:pPr lvl="0" algn="l" defTabSz="457200">
              <a:defRPr sz="1200">
                <a:uFillTx/>
                <a:latin typeface="+mj-lt"/>
                <a:ea typeface="+mj-ea"/>
                <a:cs typeface="+mj-cs"/>
                <a:sym typeface="Helvetica"/>
              </a:defRPr>
            </a:pPr>
            <a:endParaRPr/>
          </a:p>
        </p:txBody>
      </p:sp>
      <p:pic>
        <p:nvPicPr>
          <p:cNvPr id="20"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21"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22" name="Shape 22"/>
          <p:cNvSpPr/>
          <p:nvPr/>
        </p:nvSpPr>
        <p:spPr>
          <a:xfrm>
            <a:off x="506412" y="4637001"/>
            <a:ext cx="2846388" cy="126699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r">
              <a:lnSpc>
                <a:spcPct val="80000"/>
              </a:lnSpc>
              <a:defRPr sz="1800">
                <a:uFillTx/>
              </a:defRPr>
            </a:pPr>
            <a:r>
              <a:rPr sz="4800">
                <a:solidFill>
                  <a:srgbClr val="AAAAAA"/>
                </a:solidFill>
                <a:uFill>
                  <a:solidFill>
                    <a:srgbClr val="AAAAAA"/>
                  </a:solidFill>
                </a:uFill>
                <a:latin typeface="Helvetica Neue UltraLight"/>
                <a:ea typeface="Helvetica Neue UltraLight"/>
                <a:cs typeface="Helvetica Neue UltraLight"/>
                <a:sym typeface="Helvetica Neue UltraLight"/>
              </a:rPr>
              <a:t>Produced </a:t>
            </a:r>
          </a:p>
          <a:p>
            <a:pPr lvl="0" algn="r">
              <a:lnSpc>
                <a:spcPct val="80000"/>
              </a:lnSpc>
              <a:defRPr sz="1800">
                <a:uFillTx/>
              </a:defRPr>
            </a:pPr>
            <a:r>
              <a:rPr sz="4800">
                <a:solidFill>
                  <a:srgbClr val="AAAAAA"/>
                </a:solidFill>
                <a:uFill>
                  <a:solidFill>
                    <a:srgbClr val="AAAAAA"/>
                  </a:solidFill>
                </a:uFill>
                <a:latin typeface="Helvetica Neue UltraLight"/>
                <a:ea typeface="Helvetica Neue UltraLight"/>
                <a:cs typeface="Helvetica Neue UltraLight"/>
                <a:sym typeface="Helvetica Neue UltraLight"/>
              </a:rPr>
              <a:t>by</a:t>
            </a:r>
          </a:p>
        </p:txBody>
      </p:sp>
      <p:grpSp>
        <p:nvGrpSpPr>
          <p:cNvPr id="26" name="Group 26"/>
          <p:cNvGrpSpPr/>
          <p:nvPr/>
        </p:nvGrpSpPr>
        <p:grpSpPr>
          <a:xfrm>
            <a:off x="3706812" y="6680710"/>
            <a:ext cx="4610101" cy="1249587"/>
            <a:chOff x="0" y="0"/>
            <a:chExt cx="4610099" cy="1249585"/>
          </a:xfrm>
        </p:grpSpPr>
        <p:sp>
          <p:nvSpPr>
            <p:cNvPr id="23" name="Shape 23"/>
            <p:cNvSpPr/>
            <p:nvPr/>
          </p:nvSpPr>
          <p:spPr>
            <a:xfrm>
              <a:off x="0" y="0"/>
              <a:ext cx="4610100" cy="60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lnSpc>
                  <a:spcPct val="120000"/>
                </a:lnSpc>
                <a:defRPr sz="1800">
                  <a:uFillTx/>
                </a:defRPr>
              </a:pPr>
              <a:r>
                <a:rPr>
                  <a:solidFill>
                    <a:srgbClr val="133455"/>
                  </a:solidFill>
                  <a:uFill>
                    <a:solidFill>
                      <a:srgbClr val="133455"/>
                    </a:solidFill>
                  </a:uFill>
                  <a:latin typeface="Helvetica Neue"/>
                  <a:ea typeface="Helvetica Neue"/>
                  <a:cs typeface="Helvetica Neue"/>
                  <a:sym typeface="Helvetica Neue"/>
                </a:rPr>
                <a:t>Department of Computing, Maths &amp; Physics</a:t>
              </a:r>
            </a:p>
            <a:p>
              <a:pPr lvl="0" algn="l">
                <a:lnSpc>
                  <a:spcPct val="120000"/>
                </a:lnSpc>
                <a:defRPr sz="1800">
                  <a:uFillTx/>
                </a:defRPr>
              </a:pPr>
              <a:r>
                <a:rPr>
                  <a:solidFill>
                    <a:srgbClr val="133455"/>
                  </a:solidFill>
                  <a:uFill>
                    <a:solidFill>
                      <a:srgbClr val="133455"/>
                    </a:solidFill>
                  </a:uFill>
                  <a:latin typeface="Helvetica Neue"/>
                  <a:ea typeface="Helvetica Neue"/>
                  <a:cs typeface="Helvetica Neue"/>
                  <a:sym typeface="Helvetica Neue"/>
                </a:rPr>
                <a:t>Waterford Institute of Technology</a:t>
              </a:r>
            </a:p>
          </p:txBody>
        </p:sp>
        <p:sp>
          <p:nvSpPr>
            <p:cNvPr id="24" name="Shape 24"/>
            <p:cNvSpPr/>
            <p:nvPr/>
          </p:nvSpPr>
          <p:spPr>
            <a:xfrm>
              <a:off x="0" y="748699"/>
              <a:ext cx="1361922" cy="185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a:defRPr sz="1300">
                  <a:latin typeface="Helvetica Neue"/>
                  <a:ea typeface="Helvetica Neue"/>
                  <a:cs typeface="Helvetica Neue"/>
                  <a:sym typeface="Helvetica Neue"/>
                  <a:hlinkClick r:id="rId4"/>
                </a:defRPr>
              </a:lvl1pPr>
            </a:lstStyle>
            <a:p>
              <a:pPr lvl="0">
                <a:defRPr sz="1800">
                  <a:uFillTx/>
                </a:defRPr>
              </a:pPr>
              <a:r>
                <a:rPr sz="1300">
                  <a:uFill>
                    <a:solidFill/>
                  </a:uFill>
                  <a:hlinkClick r:id="rId4"/>
                </a:rPr>
                <a:t>http://www.wit.ie</a:t>
              </a:r>
            </a:p>
          </p:txBody>
        </p:sp>
        <p:sp>
          <p:nvSpPr>
            <p:cNvPr id="25" name="Shape 25"/>
            <p:cNvSpPr/>
            <p:nvPr/>
          </p:nvSpPr>
          <p:spPr>
            <a:xfrm>
              <a:off x="0" y="1063708"/>
              <a:ext cx="1671326" cy="185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l">
                <a:defRPr sz="1300">
                  <a:latin typeface="Helvetica Neue"/>
                  <a:ea typeface="Helvetica Neue"/>
                  <a:cs typeface="Helvetica Neue"/>
                  <a:sym typeface="Helvetica Neue"/>
                  <a:hlinkClick r:id="rId4"/>
                </a:defRPr>
              </a:lvl1pPr>
            </a:lstStyle>
            <a:p>
              <a:pPr lvl="0">
                <a:defRPr sz="1800">
                  <a:uFillTx/>
                </a:defRPr>
              </a:pPr>
              <a:r>
                <a:rPr sz="1300">
                  <a:uFill>
                    <a:solidFill/>
                  </a:uFill>
                  <a:hlinkClick r:id="rId4"/>
                </a:rPr>
                <a:t>http://elearning.wit.ie</a:t>
              </a:r>
            </a:p>
          </p:txBody>
        </p:sp>
      </p:grpSp>
      <p:sp>
        <p:nvSpPr>
          <p:cNvPr id="27" name="Shape 27"/>
          <p:cNvSpPr/>
          <p:nvPr/>
        </p:nvSpPr>
        <p:spPr>
          <a:xfrm>
            <a:off x="895349" y="3540779"/>
            <a:ext cx="11226802" cy="3971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defRPr sz="1800">
                <a:uFillTx/>
              </a:defRPr>
            </a:pPr>
            <a:r>
              <a:rPr sz="2600">
                <a:solidFill>
                  <a:srgbClr val="747474"/>
                </a:solidFill>
                <a:uFill>
                  <a:solidFill>
                    <a:srgbClr val="747474"/>
                  </a:solidFill>
                </a:uFill>
                <a:latin typeface="Helvetica Neue"/>
                <a:ea typeface="Helvetica Neue"/>
                <a:cs typeface="Helvetica Neue"/>
                <a:sym typeface="Helvetica Neue"/>
              </a:rPr>
              <a:t>Higher Diploma in Science in Computer Science</a:t>
            </a:r>
          </a:p>
        </p:txBody>
      </p:sp>
      <p:sp>
        <p:nvSpPr>
          <p:cNvPr id="28" name="Shape 28"/>
          <p:cNvSpPr>
            <a:spLocks noGrp="1"/>
          </p:cNvSpPr>
          <p:nvPr>
            <p:ph type="title"/>
          </p:nvPr>
        </p:nvSpPr>
        <p:spPr>
          <a:xfrm>
            <a:off x="901699" y="1530350"/>
            <a:ext cx="11226802" cy="1028700"/>
          </a:xfrm>
          <a:prstGeom prst="rect">
            <a:avLst/>
          </a:prstGeom>
        </p:spPr>
        <p:txBody>
          <a:bodyPr anchor="ctr">
            <a:normAutofit/>
          </a:bodyPr>
          <a:lstStyle/>
          <a:p>
            <a:pPr lvl="0">
              <a:defRPr sz="1800">
                <a:uFillTx/>
              </a:defRPr>
            </a:pPr>
            <a:r>
              <a:rPr sz="4200">
                <a:uFill>
                  <a:solidFill/>
                </a:uFill>
              </a:rPr>
              <a:t>Mobile Application Development</a:t>
            </a:r>
          </a:p>
        </p:txBody>
      </p:sp>
      <p:sp>
        <p:nvSpPr>
          <p:cNvPr id="29" name="Shape 29"/>
          <p:cNvSpPr>
            <a:spLocks noGrp="1"/>
          </p:cNvSpPr>
          <p:nvPr>
            <p:ph type="body" idx="1"/>
          </p:nvPr>
        </p:nvSpPr>
        <p:spPr>
          <a:xfrm>
            <a:off x="3727450" y="4800600"/>
            <a:ext cx="5778500" cy="1981200"/>
          </a:xfrm>
          <a:prstGeom prst="rect">
            <a:avLst/>
          </a:prstGeom>
        </p:spPr>
        <p:txBody>
          <a:bodyPr>
            <a:normAutofit/>
          </a:bodyPr>
          <a:lstStyle/>
          <a:p>
            <a:pPr lvl="0">
              <a:lnSpc>
                <a:spcPct val="120000"/>
              </a:lnSpc>
              <a:spcBef>
                <a:spcPts val="0"/>
              </a:spcBef>
              <a:defRPr sz="1800">
                <a:solidFill>
                  <a:srgbClr val="000000"/>
                </a:solidFill>
                <a:uFillTx/>
              </a:defRPr>
            </a:pPr>
            <a:r>
              <a:rPr sz="2000">
                <a:uFill>
                  <a:solidFill/>
                </a:uFill>
                <a:latin typeface="Helvetica Neue"/>
                <a:ea typeface="Helvetica Neue"/>
                <a:cs typeface="Helvetica Neue"/>
                <a:sym typeface="Helvetica Neue"/>
              </a:rPr>
              <a:t>Eamonn de Leastar (</a:t>
            </a:r>
            <a:r>
              <a:rPr sz="2000">
                <a:solidFill>
                  <a:srgbClr val="747474"/>
                </a:solidFill>
                <a:uFill>
                  <a:solidFill>
                    <a:srgbClr val="747474"/>
                  </a:solidFill>
                </a:uFill>
                <a:latin typeface="Helvetica Neue"/>
                <a:ea typeface="Helvetica Neue"/>
                <a:cs typeface="Helvetica Neue"/>
                <a:sym typeface="Helvetica Neue"/>
                <a:hlinkClick r:id="rId5"/>
              </a:rPr>
              <a:t>edeleastar@wit.ie</a:t>
            </a:r>
            <a:r>
              <a:rPr sz="2000">
                <a:uFill>
                  <a:solidFill/>
                </a:uFill>
                <a:latin typeface="Helvetica Neue"/>
                <a:ea typeface="Helvetica Neue"/>
                <a:cs typeface="Helvetica Neue"/>
                <a:sym typeface="Helvetica Neue"/>
              </a:rP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Originality / Innovation / Complexity</a:t>
            </a:r>
          </a:p>
        </p:txBody>
      </p:sp>
      <p:sp>
        <p:nvSpPr>
          <p:cNvPr id="71" name="Shape 71"/>
          <p:cNvSpPr>
            <a:spLocks noGrp="1"/>
          </p:cNvSpPr>
          <p:nvPr>
            <p:ph type="body" idx="1"/>
          </p:nvPr>
        </p:nvSpPr>
        <p:spPr>
          <a:xfrm>
            <a:off x="571500" y="2222500"/>
            <a:ext cx="11861800" cy="6667500"/>
          </a:xfrm>
          <a:prstGeom prst="rect">
            <a:avLst/>
          </a:prstGeom>
        </p:spPr>
        <p:txBody>
          <a:bodyPr>
            <a:normAutofit/>
          </a:bodyPr>
          <a:lstStyle/>
          <a:p>
            <a:pPr marL="439869" lvl="0" indent="-439869" defTabSz="577850">
              <a:spcBef>
                <a:spcPts val="4100"/>
              </a:spcBef>
              <a:buClr>
                <a:srgbClr val="000000"/>
              </a:buClr>
              <a:buSzPct val="75000"/>
              <a:buFont typeface="Helvetica Neue"/>
              <a:buChar char="•"/>
              <a:defRPr sz="1800">
                <a:solidFill>
                  <a:srgbClr val="000000"/>
                </a:solidFill>
                <a:uFillTx/>
              </a:defRPr>
            </a:pPr>
            <a:r>
              <a:rPr sz="3500">
                <a:uFill>
                  <a:solidFill/>
                </a:uFill>
              </a:rPr>
              <a:t>Use the project as an opportunity to explore a new process/technology</a:t>
            </a:r>
          </a:p>
          <a:p>
            <a:pPr marL="439869" lvl="0" indent="-439869" defTabSz="577850">
              <a:spcBef>
                <a:spcPts val="4100"/>
              </a:spcBef>
              <a:buClr>
                <a:srgbClr val="000000"/>
              </a:buClr>
              <a:buSzPct val="75000"/>
              <a:buFont typeface="Helvetica Neue"/>
              <a:buChar char="•"/>
              <a:defRPr sz="1800">
                <a:solidFill>
                  <a:srgbClr val="000000"/>
                </a:solidFill>
                <a:uFillTx/>
              </a:defRPr>
            </a:pPr>
            <a:r>
              <a:rPr sz="3500">
                <a:uFill>
                  <a:solidFill/>
                </a:uFill>
              </a:rPr>
              <a:t>Use the project to get better acquainted with the business of your placement opportunity</a:t>
            </a:r>
          </a:p>
          <a:p>
            <a:pPr marL="439869" lvl="0" indent="-439869" defTabSz="577850">
              <a:spcBef>
                <a:spcPts val="4100"/>
              </a:spcBef>
              <a:buClr>
                <a:srgbClr val="000000"/>
              </a:buClr>
              <a:buSzPct val="75000"/>
              <a:buFont typeface="Helvetica Neue"/>
              <a:buChar char="•"/>
              <a:defRPr sz="1800">
                <a:solidFill>
                  <a:srgbClr val="000000"/>
                </a:solidFill>
                <a:uFillTx/>
              </a:defRPr>
            </a:pPr>
            <a:r>
              <a:rPr sz="3500">
                <a:uFill>
                  <a:solidFill/>
                </a:uFill>
              </a:rPr>
              <a:t>Use the project to firm up an aspect of your core knowledge</a:t>
            </a:r>
          </a:p>
          <a:p>
            <a:pPr marL="439869" lvl="0" indent="-439869" defTabSz="577850">
              <a:spcBef>
                <a:spcPts val="4100"/>
              </a:spcBef>
              <a:buClr>
                <a:srgbClr val="000000"/>
              </a:buClr>
              <a:buSzPct val="75000"/>
              <a:buFont typeface="Helvetica Neue"/>
              <a:buChar char="•"/>
              <a:defRPr sz="1800">
                <a:solidFill>
                  <a:srgbClr val="000000"/>
                </a:solidFill>
                <a:uFillTx/>
              </a:defRPr>
            </a:pPr>
            <a:r>
              <a:rPr sz="3500">
                <a:uFill>
                  <a:solidFill/>
                </a:uFill>
              </a:rPr>
              <a:t>Use the project to build a compelling prototype</a:t>
            </a:r>
          </a:p>
          <a:p>
            <a:pPr marL="439869" lvl="0" indent="-439869" defTabSz="577850">
              <a:spcBef>
                <a:spcPts val="4100"/>
              </a:spcBef>
              <a:buClr>
                <a:srgbClr val="000000"/>
              </a:buClr>
              <a:buSzPct val="75000"/>
              <a:buFont typeface="Helvetica Neue"/>
              <a:buChar char="•"/>
              <a:defRPr sz="1800">
                <a:solidFill>
                  <a:srgbClr val="000000"/>
                </a:solidFill>
                <a:uFillTx/>
              </a:defRPr>
            </a:pPr>
            <a:r>
              <a:rPr sz="3500">
                <a:uFill>
                  <a:solidFill/>
                </a:uFill>
              </a:rPr>
              <a:t>Use the project to contribute to a community service</a:t>
            </a:r>
          </a:p>
        </p:txBody>
      </p:sp>
      <p:sp>
        <p:nvSpPr>
          <p:cNvPr id="72" name="Shape 72"/>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10</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Structure of the Project</a:t>
            </a:r>
          </a:p>
        </p:txBody>
      </p:sp>
      <p:sp>
        <p:nvSpPr>
          <p:cNvPr id="75" name="Shape 75"/>
          <p:cNvSpPr>
            <a:spLocks noGrp="1"/>
          </p:cNvSpPr>
          <p:nvPr>
            <p:ph type="body" idx="1"/>
          </p:nvPr>
        </p:nvSpPr>
        <p:spPr>
          <a:xfrm>
            <a:off x="571500" y="2222500"/>
            <a:ext cx="11861800" cy="6667500"/>
          </a:xfrm>
          <a:prstGeom prst="rect">
            <a:avLst/>
          </a:prstGeom>
        </p:spPr>
        <p:txBody>
          <a:bodyPr>
            <a:normAutofit/>
          </a:bodyPr>
          <a:lstStyle/>
          <a:p>
            <a:pPr marL="280281" lvl="0" indent="-280281" defTabSz="460375">
              <a:spcBef>
                <a:spcPts val="3300"/>
              </a:spcBef>
              <a:buClr>
                <a:srgbClr val="000000"/>
              </a:buClr>
              <a:buSzPct val="75000"/>
              <a:buFont typeface="Helvetica Neue"/>
              <a:buChar char="•"/>
              <a:defRPr sz="1800">
                <a:solidFill>
                  <a:srgbClr val="000000"/>
                </a:solidFill>
                <a:uFillTx/>
              </a:defRPr>
            </a:pPr>
            <a:r>
              <a:rPr sz="2800">
                <a:uFill>
                  <a:solidFill/>
                </a:uFill>
              </a:rPr>
              <a:t>Inception Phase: </a:t>
            </a:r>
          </a:p>
          <a:p>
            <a:pPr marL="923395" lvl="1" indent="-563033" defTabSz="460375">
              <a:spcBef>
                <a:spcPts val="3300"/>
              </a:spcBef>
              <a:buClr>
                <a:srgbClr val="000000"/>
              </a:buClr>
              <a:buSzPct val="75000"/>
              <a:buFont typeface="Helvetica Neue"/>
              <a:buChar char="•"/>
              <a:defRPr sz="1800">
                <a:solidFill>
                  <a:srgbClr val="000000"/>
                </a:solidFill>
                <a:uFillTx/>
              </a:defRPr>
            </a:pPr>
            <a:r>
              <a:rPr sz="2800">
                <a:uFill>
                  <a:solidFill/>
                </a:uFill>
              </a:rPr>
              <a:t>including formation of the project concept, initial meeting with supervisor, draft and final proposals + (optionally) interaction with work place mentor.</a:t>
            </a:r>
          </a:p>
          <a:p>
            <a:pPr marL="280281" lvl="0" indent="-280281" defTabSz="460375">
              <a:spcBef>
                <a:spcPts val="3300"/>
              </a:spcBef>
              <a:buClr>
                <a:srgbClr val="000000"/>
              </a:buClr>
              <a:buSzPct val="75000"/>
              <a:buFont typeface="Helvetica Neue"/>
              <a:buChar char="•"/>
              <a:defRPr sz="1800">
                <a:solidFill>
                  <a:srgbClr val="000000"/>
                </a:solidFill>
                <a:uFillTx/>
              </a:defRPr>
            </a:pPr>
            <a:r>
              <a:rPr sz="2800">
                <a:uFill>
                  <a:solidFill/>
                </a:uFill>
              </a:rPr>
              <a:t>Development Phase: </a:t>
            </a:r>
          </a:p>
          <a:p>
            <a:pPr marL="923395" lvl="1" indent="-563033" defTabSz="460375">
              <a:spcBef>
                <a:spcPts val="3300"/>
              </a:spcBef>
              <a:buClr>
                <a:srgbClr val="000000"/>
              </a:buClr>
              <a:buSzPct val="75000"/>
              <a:buFont typeface="Helvetica Neue"/>
              <a:buChar char="•"/>
              <a:defRPr sz="1800">
                <a:solidFill>
                  <a:srgbClr val="000000"/>
                </a:solidFill>
                <a:uFillTx/>
              </a:defRPr>
            </a:pPr>
            <a:r>
              <a:rPr sz="2800">
                <a:uFill>
                  <a:solidFill/>
                </a:uFill>
              </a:rPr>
              <a:t>Realisation of the project as proposed or amended in agreement with your supervisor.</a:t>
            </a:r>
          </a:p>
          <a:p>
            <a:pPr marL="280281" lvl="0" indent="-280281" defTabSz="460375">
              <a:spcBef>
                <a:spcPts val="3300"/>
              </a:spcBef>
              <a:buClr>
                <a:srgbClr val="000000"/>
              </a:buClr>
              <a:buSzPct val="75000"/>
              <a:buFont typeface="Helvetica Neue"/>
              <a:buChar char="•"/>
              <a:defRPr sz="1800">
                <a:solidFill>
                  <a:srgbClr val="000000"/>
                </a:solidFill>
                <a:uFillTx/>
              </a:defRPr>
            </a:pPr>
            <a:r>
              <a:rPr sz="2800">
                <a:uFill>
                  <a:solidFill/>
                </a:uFill>
              </a:rPr>
              <a:t>Dissemination Phase: </a:t>
            </a:r>
          </a:p>
          <a:p>
            <a:pPr marL="923395" lvl="1" indent="-563033" defTabSz="460375">
              <a:spcBef>
                <a:spcPts val="3300"/>
              </a:spcBef>
              <a:buClr>
                <a:srgbClr val="000000"/>
              </a:buClr>
              <a:buSzPct val="75000"/>
              <a:buFont typeface="Helvetica Neue"/>
              <a:buChar char="•"/>
              <a:defRPr sz="1800">
                <a:solidFill>
                  <a:srgbClr val="000000"/>
                </a:solidFill>
                <a:uFillTx/>
              </a:defRPr>
            </a:pPr>
            <a:r>
              <a:rPr sz="2800">
                <a:uFill>
                  <a:solidFill/>
                </a:uFill>
              </a:rPr>
              <a:t>Preparation of final report. Presentation of project demonstration/presentation.  Delivery of final documentation.</a:t>
            </a:r>
          </a:p>
        </p:txBody>
      </p:sp>
      <p:sp>
        <p:nvSpPr>
          <p:cNvPr id="76" name="Shape 76"/>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Project Proposals</a:t>
            </a:r>
          </a:p>
        </p:txBody>
      </p:sp>
      <p:sp>
        <p:nvSpPr>
          <p:cNvPr id="79" name="Shape 79"/>
          <p:cNvSpPr>
            <a:spLocks noGrp="1"/>
          </p:cNvSpPr>
          <p:nvPr>
            <p:ph type="body" idx="1"/>
          </p:nvPr>
        </p:nvSpPr>
        <p:spPr>
          <a:xfrm>
            <a:off x="571500" y="2222500"/>
            <a:ext cx="11861800" cy="6667500"/>
          </a:xfrm>
          <a:prstGeom prst="rect">
            <a:avLst/>
          </a:prstGeom>
        </p:spPr>
        <p:txBody>
          <a:bodyPr>
            <a:normAutofit/>
          </a:bodyPr>
          <a:lstStyle/>
          <a:p>
            <a:pPr marL="263128" lvl="0" indent="-263128" defTabSz="449262">
              <a:spcBef>
                <a:spcPts val="3200"/>
              </a:spcBef>
              <a:buClr>
                <a:srgbClr val="000000"/>
              </a:buClr>
              <a:buSzPct val="75000"/>
              <a:buFont typeface="Helvetica Neue"/>
              <a:buChar char="•"/>
              <a:defRPr sz="1800">
                <a:solidFill>
                  <a:srgbClr val="000000"/>
                </a:solidFill>
                <a:uFillTx/>
              </a:defRPr>
            </a:pPr>
            <a:r>
              <a:rPr sz="2700">
                <a:uFill>
                  <a:solidFill/>
                </a:uFill>
              </a:rPr>
              <a:t>Representative examples:</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An entire application (mobile app, web app or both)</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 component of an application (database, or other software component)</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 software tool, library or framework</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An analysis/profile of a system or component (for instance from a security perspective)</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 project may be a detailed state of the art for a given field.</a:t>
            </a:r>
          </a:p>
          <a:p>
            <a:pPr marL="879475" lvl="1" indent="-528637" defTabSz="449262">
              <a:spcBef>
                <a:spcPts val="3200"/>
              </a:spcBef>
              <a:buClr>
                <a:srgbClr val="000000"/>
              </a:buClr>
              <a:buSzPct val="75000"/>
              <a:buFont typeface="Helvetica Neue"/>
              <a:buChar char="•"/>
              <a:defRPr sz="1800">
                <a:solidFill>
                  <a:srgbClr val="000000"/>
                </a:solidFill>
                <a:uFillTx/>
              </a:defRPr>
            </a:pPr>
            <a:r>
              <a:rPr sz="2700">
                <a:uFill>
                  <a:solidFill/>
                </a:uFill>
              </a:rPr>
              <a:t>A document or enhanced Business Process or Technology enabled process improvement</a:t>
            </a:r>
          </a:p>
        </p:txBody>
      </p:sp>
      <p:sp>
        <p:nvSpPr>
          <p:cNvPr id="80" name="Shape 80"/>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xfrm>
            <a:off x="569912" y="317500"/>
            <a:ext cx="11863388" cy="1397000"/>
          </a:xfrm>
          <a:prstGeom prst="rect">
            <a:avLst/>
          </a:prstGeom>
        </p:spPr>
        <p:txBody>
          <a:bodyPr>
            <a:normAutofit/>
          </a:bodyPr>
          <a:lstStyle/>
          <a:p>
            <a:pPr lvl="0">
              <a:defRPr sz="1800">
                <a:uFillTx/>
              </a:defRPr>
            </a:pPr>
            <a:r>
              <a:rPr sz="4200">
                <a:uFill>
                  <a:solidFill/>
                </a:uFill>
              </a:rPr>
              <a:t>Three Reports Required</a:t>
            </a:r>
          </a:p>
        </p:txBody>
      </p:sp>
      <p:sp>
        <p:nvSpPr>
          <p:cNvPr id="83" name="Shape 83"/>
          <p:cNvSpPr>
            <a:spLocks noGrp="1"/>
          </p:cNvSpPr>
          <p:nvPr>
            <p:ph type="body" idx="1"/>
          </p:nvPr>
        </p:nvSpPr>
        <p:spPr>
          <a:xfrm>
            <a:off x="571500" y="2222500"/>
            <a:ext cx="11861800" cy="6667500"/>
          </a:xfrm>
          <a:prstGeom prst="rect">
            <a:avLst/>
          </a:prstGeom>
        </p:spPr>
        <p:txBody>
          <a:bodyPr>
            <a:normAutofit/>
          </a:bodyPr>
          <a:lstStyle/>
          <a:p>
            <a:pPr marL="240770" lvl="0" indent="-240770" defTabSz="425450">
              <a:spcBef>
                <a:spcPts val="3000"/>
              </a:spcBef>
              <a:buClr>
                <a:srgbClr val="000000"/>
              </a:buClr>
              <a:buSzPct val="75000"/>
              <a:buFont typeface="Helvetica Neue"/>
              <a:buChar char="•"/>
              <a:defRPr sz="1800">
                <a:solidFill>
                  <a:srgbClr val="000000"/>
                </a:solidFill>
                <a:uFillTx/>
              </a:defRPr>
            </a:pPr>
            <a:r>
              <a:rPr sz="2600">
                <a:uFill>
                  <a:solidFill/>
                </a:uFill>
              </a:rPr>
              <a:t>Proposal</a:t>
            </a:r>
          </a:p>
          <a:p>
            <a:pPr marL="814916" lvl="1" indent="-481541" defTabSz="425450">
              <a:spcBef>
                <a:spcPts val="3000"/>
              </a:spcBef>
              <a:buClr>
                <a:srgbClr val="000000"/>
              </a:buClr>
              <a:buSzPct val="75000"/>
              <a:buFont typeface="Helvetica Neue"/>
              <a:buChar char="•"/>
              <a:defRPr sz="1800">
                <a:solidFill>
                  <a:srgbClr val="000000"/>
                </a:solidFill>
                <a:uFillTx/>
              </a:defRPr>
            </a:pPr>
            <a:r>
              <a:rPr sz="2600">
                <a:uFill>
                  <a:solidFill/>
                </a:uFill>
              </a:rPr>
              <a:t>This will articulate the project concept and nature and will serve to scope the work of realising the project. It may typically be less than 2 pages</a:t>
            </a:r>
          </a:p>
          <a:p>
            <a:pPr marL="240770" lvl="0" indent="-240770" defTabSz="425450">
              <a:spcBef>
                <a:spcPts val="3000"/>
              </a:spcBef>
              <a:buClr>
                <a:srgbClr val="000000"/>
              </a:buClr>
              <a:buSzPct val="75000"/>
              <a:buFont typeface="Helvetica Neue"/>
              <a:buChar char="•"/>
              <a:defRPr sz="1800">
                <a:solidFill>
                  <a:srgbClr val="000000"/>
                </a:solidFill>
                <a:uFillTx/>
              </a:defRPr>
            </a:pPr>
            <a:r>
              <a:rPr sz="2600">
                <a:uFill>
                  <a:solidFill/>
                </a:uFill>
              </a:rPr>
              <a:t>Interim Report</a:t>
            </a:r>
          </a:p>
          <a:p>
            <a:pPr marL="814916" lvl="1" indent="-481541" defTabSz="425450">
              <a:spcBef>
                <a:spcPts val="3000"/>
              </a:spcBef>
              <a:buClr>
                <a:srgbClr val="000000"/>
              </a:buClr>
              <a:buSzPct val="75000"/>
              <a:buFont typeface="Helvetica Neue"/>
              <a:buChar char="•"/>
              <a:defRPr sz="1800">
                <a:solidFill>
                  <a:srgbClr val="000000"/>
                </a:solidFill>
                <a:uFillTx/>
              </a:defRPr>
            </a:pPr>
            <a:r>
              <a:rPr sz="2600">
                <a:uFill>
                  <a:solidFill/>
                </a:uFill>
              </a:rPr>
              <a:t>This will be a substantial update on the progress of the project – and can be regarded as an early draft of the final report. It may be 10-15 pages, depending on the project type</a:t>
            </a:r>
          </a:p>
          <a:p>
            <a:pPr marL="240770" lvl="0" indent="-240770" defTabSz="425450">
              <a:spcBef>
                <a:spcPts val="3000"/>
              </a:spcBef>
              <a:buClr>
                <a:srgbClr val="000000"/>
              </a:buClr>
              <a:buSzPct val="75000"/>
              <a:buFont typeface="Helvetica Neue"/>
              <a:buChar char="•"/>
              <a:defRPr sz="1800">
                <a:solidFill>
                  <a:srgbClr val="000000"/>
                </a:solidFill>
                <a:uFillTx/>
              </a:defRPr>
            </a:pPr>
            <a:r>
              <a:rPr sz="2600">
                <a:uFill>
                  <a:solidFill/>
                </a:uFill>
              </a:rPr>
              <a:t>Final Report </a:t>
            </a:r>
          </a:p>
          <a:p>
            <a:pPr marL="814916" lvl="1" indent="-481541" defTabSz="425450">
              <a:spcBef>
                <a:spcPts val="3000"/>
              </a:spcBef>
              <a:buClr>
                <a:srgbClr val="000000"/>
              </a:buClr>
              <a:buSzPct val="75000"/>
              <a:buFont typeface="Helvetica Neue"/>
              <a:buChar char="•"/>
              <a:defRPr sz="1800">
                <a:solidFill>
                  <a:srgbClr val="000000"/>
                </a:solidFill>
                <a:uFillTx/>
              </a:defRPr>
            </a:pPr>
            <a:r>
              <a:rPr sz="2600">
                <a:uFill>
                  <a:solidFill/>
                </a:uFill>
              </a:rPr>
              <a:t>This is the final report – and may include a short number of slides for presentation/demonstration purposes. Final reports would typically be less than 40 pages.</a:t>
            </a:r>
          </a:p>
        </p:txBody>
      </p:sp>
      <p:sp>
        <p:nvSpPr>
          <p:cNvPr id="84" name="Shape 84"/>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13</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Supervision</a:t>
            </a:r>
          </a:p>
        </p:txBody>
      </p:sp>
      <p:sp>
        <p:nvSpPr>
          <p:cNvPr id="87" name="Shape 87"/>
          <p:cNvSpPr>
            <a:spLocks noGrp="1"/>
          </p:cNvSpPr>
          <p:nvPr>
            <p:ph type="body" idx="1"/>
          </p:nvPr>
        </p:nvSpPr>
        <p:spPr>
          <a:xfrm>
            <a:off x="571500" y="2222500"/>
            <a:ext cx="11861800" cy="6667500"/>
          </a:xfrm>
          <a:prstGeom prst="rect">
            <a:avLst/>
          </a:prstGeom>
        </p:spPr>
        <p:txBody>
          <a:bodyPr>
            <a:normAutofit/>
          </a:bodyPr>
          <a:lstStyle/>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Each student will be appointed an academic supervisor to provide guidance and advice for the duration of the project.  </a:t>
            </a:r>
          </a:p>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Meetings will be by mutual agreement - and may be weekly initially. Typically this contact may amount to a total to 12 1/2 hour meetings or 6 1 hour meetings.</a:t>
            </a:r>
          </a:p>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The student will be expect to show progress, with the emphasis on risk-reduction from week to week as issues associated with (a) project requirements gathering, (b) technologies and (c) skills building are addressed.</a:t>
            </a:r>
          </a:p>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Each meeting must be logged perhaps simply by a brief exchange of emails between student and supervisor after the meeting outlining what was agreed and what is to be done for the next meeting.   </a:t>
            </a:r>
          </a:p>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The supervisors role is centred on providing advice and guidance on project scope, structure, and progress, not necessarily technical support.</a:t>
            </a:r>
          </a:p>
          <a:p>
            <a:pPr marL="277812" lvl="0" indent="-277812" defTabSz="355600">
              <a:spcBef>
                <a:spcPts val="2500"/>
              </a:spcBef>
              <a:buClr>
                <a:srgbClr val="000000"/>
              </a:buClr>
              <a:buSzPct val="75000"/>
              <a:buFont typeface="Helvetica Neue"/>
              <a:buChar char="•"/>
              <a:defRPr sz="1800">
                <a:solidFill>
                  <a:srgbClr val="000000"/>
                </a:solidFill>
                <a:uFillTx/>
              </a:defRPr>
            </a:pPr>
            <a:r>
              <a:rPr sz="2300">
                <a:uFill>
                  <a:solidFill/>
                </a:uFill>
              </a:rPr>
              <a:t>Feel free to reach out to any member of the ICT Skills Tuition team for technical advice and support.</a:t>
            </a:r>
          </a:p>
        </p:txBody>
      </p:sp>
      <p:sp>
        <p:nvSpPr>
          <p:cNvPr id="88" name="Shape 88"/>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14</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Milestones</a:t>
            </a:r>
          </a:p>
        </p:txBody>
      </p:sp>
      <p:sp>
        <p:nvSpPr>
          <p:cNvPr id="91" name="Shape 91"/>
          <p:cNvSpPr>
            <a:spLocks noGrp="1"/>
          </p:cNvSpPr>
          <p:nvPr>
            <p:ph type="body" idx="1"/>
          </p:nvPr>
        </p:nvSpPr>
        <p:spPr>
          <a:xfrm>
            <a:off x="487362" y="2582862"/>
            <a:ext cx="12028488" cy="5754688"/>
          </a:xfrm>
          <a:prstGeom prst="rect">
            <a:avLst/>
          </a:prstGeom>
        </p:spPr>
        <p:txBody>
          <a:bodyPr>
            <a:normAutofit/>
          </a:bodyPr>
          <a:lstStyle/>
          <a:p>
            <a:pPr lvl="0">
              <a:defRPr sz="1800">
                <a:solidFill>
                  <a:srgbClr val="000000"/>
                </a:solidFill>
                <a:uFillTx/>
              </a:defRPr>
            </a:pPr>
            <a:r>
              <a:rPr sz="2800" dirty="0">
                <a:uFill>
                  <a:solidFill/>
                </a:uFill>
              </a:rPr>
              <a:t>Milestone 1:	Initial Meeting with Supervisor (week of </a:t>
            </a:r>
            <a:r>
              <a:rPr lang="en-GB" sz="2800" dirty="0">
                <a:uFill>
                  <a:solidFill/>
                </a:uFill>
              </a:rPr>
              <a:t>7</a:t>
            </a:r>
            <a:r>
              <a:rPr lang="en-GB" sz="2800" baseline="30000" dirty="0" smtClean="0">
                <a:uFill>
                  <a:solidFill/>
                </a:uFill>
              </a:rPr>
              <a:t>th</a:t>
            </a:r>
            <a:r>
              <a:rPr lang="en-GB" sz="2800" dirty="0" smtClean="0">
                <a:uFill>
                  <a:solidFill/>
                </a:uFill>
              </a:rPr>
              <a:t> </a:t>
            </a:r>
            <a:r>
              <a:rPr lang="en-GB" sz="2800" dirty="0" smtClean="0">
                <a:uFill>
                  <a:solidFill/>
                </a:uFill>
              </a:rPr>
              <a:t>December</a:t>
            </a:r>
            <a:r>
              <a:rPr sz="2800" dirty="0" smtClean="0">
                <a:uFill>
                  <a:solidFill/>
                </a:uFill>
              </a:rPr>
              <a:t> 201</a:t>
            </a:r>
            <a:r>
              <a:rPr lang="en-GB" sz="2800" dirty="0" smtClean="0">
                <a:uFill>
                  <a:solidFill/>
                </a:uFill>
              </a:rPr>
              <a:t>5</a:t>
            </a:r>
            <a:r>
              <a:rPr sz="2800" dirty="0" smtClean="0">
                <a:uFill>
                  <a:solidFill/>
                </a:uFill>
              </a:rPr>
              <a:t>)</a:t>
            </a:r>
            <a:endParaRPr sz="2800" dirty="0">
              <a:uFill>
                <a:solidFill/>
              </a:uFill>
            </a:endParaRPr>
          </a:p>
          <a:p>
            <a:pPr lvl="0">
              <a:defRPr sz="1800">
                <a:solidFill>
                  <a:srgbClr val="000000"/>
                </a:solidFill>
                <a:uFillTx/>
              </a:defRPr>
            </a:pPr>
            <a:r>
              <a:rPr sz="2800" dirty="0">
                <a:uFill>
                  <a:solidFill/>
                </a:uFill>
              </a:rPr>
              <a:t>Milestone 2:	Draft </a:t>
            </a:r>
            <a:r>
              <a:rPr sz="2800" dirty="0" smtClean="0">
                <a:uFill>
                  <a:solidFill/>
                </a:uFill>
              </a:rPr>
              <a:t>Proposal:</a:t>
            </a:r>
            <a:r>
              <a:rPr lang="en-GB" sz="2800" dirty="0" smtClean="0">
                <a:uFill>
                  <a:solidFill/>
                </a:uFill>
              </a:rPr>
              <a:t> </a:t>
            </a:r>
            <a:r>
              <a:rPr lang="en-GB" sz="2800" dirty="0" smtClean="0">
                <a:uFill>
                  <a:solidFill/>
                </a:uFill>
              </a:rPr>
              <a:t>January </a:t>
            </a:r>
            <a:r>
              <a:rPr lang="en-IE" sz="2800" dirty="0" smtClean="0">
                <a:uFill>
                  <a:solidFill/>
                </a:uFill>
              </a:rPr>
              <a:t>15</a:t>
            </a:r>
            <a:r>
              <a:rPr sz="2800" dirty="0" smtClean="0">
                <a:uFill>
                  <a:solidFill/>
                </a:uFill>
              </a:rPr>
              <a:t>th </a:t>
            </a:r>
            <a:r>
              <a:rPr lang="en-IE" sz="2800" dirty="0" smtClean="0">
                <a:uFill>
                  <a:solidFill/>
                </a:uFill>
              </a:rPr>
              <a:t>January</a:t>
            </a:r>
            <a:r>
              <a:rPr sz="2800" dirty="0" smtClean="0">
                <a:uFill>
                  <a:solidFill/>
                </a:uFill>
              </a:rPr>
              <a:t> </a:t>
            </a:r>
            <a:r>
              <a:rPr sz="2800" dirty="0" smtClean="0">
                <a:uFill>
                  <a:solidFill/>
                </a:uFill>
              </a:rPr>
              <a:t>201</a:t>
            </a:r>
            <a:r>
              <a:rPr lang="en-GB" sz="2800" dirty="0" smtClean="0">
                <a:uFill>
                  <a:solidFill/>
                </a:uFill>
              </a:rPr>
              <a:t>5</a:t>
            </a:r>
            <a:endParaRPr sz="2800" dirty="0">
              <a:uFill>
                <a:solidFill/>
              </a:uFill>
            </a:endParaRPr>
          </a:p>
          <a:p>
            <a:pPr lvl="0">
              <a:defRPr sz="1800">
                <a:solidFill>
                  <a:srgbClr val="000000"/>
                </a:solidFill>
                <a:uFillTx/>
              </a:defRPr>
            </a:pPr>
            <a:r>
              <a:rPr sz="2800" dirty="0">
                <a:uFill>
                  <a:solidFill/>
                </a:uFill>
              </a:rPr>
              <a:t>Milestone 3:	Final Proposal: </a:t>
            </a:r>
            <a:r>
              <a:rPr lang="en-IE" sz="2800" dirty="0" smtClean="0">
                <a:uFill>
                  <a:solidFill/>
                </a:uFill>
              </a:rPr>
              <a:t>29</a:t>
            </a:r>
            <a:r>
              <a:rPr lang="en-IE" sz="2800" baseline="30000" dirty="0" smtClean="0">
                <a:uFill>
                  <a:solidFill/>
                </a:uFill>
              </a:rPr>
              <a:t>th</a:t>
            </a:r>
            <a:r>
              <a:rPr lang="en-IE" sz="2800" dirty="0" smtClean="0">
                <a:uFill>
                  <a:solidFill/>
                </a:uFill>
              </a:rPr>
              <a:t> </a:t>
            </a:r>
            <a:r>
              <a:rPr sz="2800" dirty="0" smtClean="0">
                <a:uFill>
                  <a:solidFill/>
                </a:uFill>
              </a:rPr>
              <a:t>January </a:t>
            </a:r>
            <a:r>
              <a:rPr sz="2800" dirty="0" smtClean="0">
                <a:uFill>
                  <a:solidFill/>
                </a:uFill>
              </a:rPr>
              <a:t>201</a:t>
            </a:r>
            <a:r>
              <a:rPr lang="en-GB" sz="2800" dirty="0" smtClean="0">
                <a:uFill>
                  <a:solidFill/>
                </a:uFill>
              </a:rPr>
              <a:t>6</a:t>
            </a:r>
            <a:endParaRPr sz="2800" dirty="0">
              <a:uFill>
                <a:solidFill/>
              </a:uFill>
            </a:endParaRPr>
          </a:p>
          <a:p>
            <a:pPr lvl="0">
              <a:defRPr sz="1800">
                <a:solidFill>
                  <a:srgbClr val="000000"/>
                </a:solidFill>
                <a:uFillTx/>
              </a:defRPr>
            </a:pPr>
            <a:r>
              <a:rPr sz="2800" dirty="0">
                <a:uFill>
                  <a:solidFill/>
                </a:uFill>
              </a:rPr>
              <a:t>Milestone 4:	Interim Report: </a:t>
            </a:r>
            <a:r>
              <a:rPr lang="en-GB" sz="2800" dirty="0" smtClean="0">
                <a:uFill>
                  <a:solidFill/>
                </a:uFill>
              </a:rPr>
              <a:t> Friday </a:t>
            </a:r>
            <a:r>
              <a:rPr sz="2800" dirty="0" smtClean="0">
                <a:uFill>
                  <a:solidFill/>
                </a:uFill>
              </a:rPr>
              <a:t>1</a:t>
            </a:r>
            <a:r>
              <a:rPr lang="en-GB" sz="2800" dirty="0" smtClean="0">
                <a:uFill>
                  <a:solidFill/>
                </a:uFill>
              </a:rPr>
              <a:t>1</a:t>
            </a:r>
            <a:r>
              <a:rPr lang="en-GB" sz="2800" baseline="30000" dirty="0" smtClean="0">
                <a:uFill>
                  <a:solidFill/>
                </a:uFill>
              </a:rPr>
              <a:t>th</a:t>
            </a:r>
            <a:r>
              <a:rPr lang="en-GB" sz="2800" dirty="0" smtClean="0">
                <a:uFill>
                  <a:solidFill/>
                </a:uFill>
              </a:rPr>
              <a:t> </a:t>
            </a:r>
            <a:r>
              <a:rPr sz="2800" dirty="0" smtClean="0">
                <a:uFill>
                  <a:solidFill/>
                </a:uFill>
              </a:rPr>
              <a:t>March 201</a:t>
            </a:r>
            <a:r>
              <a:rPr lang="en-GB" sz="2800" dirty="0" smtClean="0">
                <a:uFill>
                  <a:solidFill/>
                </a:uFill>
              </a:rPr>
              <a:t>6</a:t>
            </a:r>
            <a:endParaRPr sz="2800" dirty="0">
              <a:uFill>
                <a:solidFill/>
              </a:uFill>
            </a:endParaRPr>
          </a:p>
          <a:p>
            <a:pPr lvl="0">
              <a:defRPr sz="1800">
                <a:solidFill>
                  <a:srgbClr val="000000"/>
                </a:solidFill>
                <a:uFillTx/>
              </a:defRPr>
            </a:pPr>
            <a:r>
              <a:rPr sz="2800" dirty="0">
                <a:uFill>
                  <a:solidFill/>
                </a:uFill>
              </a:rPr>
              <a:t>Milestone 5:	Submission of Final Project: </a:t>
            </a:r>
            <a:r>
              <a:rPr lang="en-GB" sz="2800" dirty="0" smtClean="0">
                <a:uFill>
                  <a:solidFill/>
                </a:uFill>
              </a:rPr>
              <a:t> </a:t>
            </a:r>
            <a:r>
              <a:rPr lang="en-GB" sz="2800" dirty="0" smtClean="0">
                <a:uFill>
                  <a:solidFill/>
                </a:uFill>
              </a:rPr>
              <a:t>13</a:t>
            </a:r>
            <a:r>
              <a:rPr lang="en-GB" sz="2800" baseline="30000" dirty="0" smtClean="0">
                <a:uFill>
                  <a:solidFill/>
                </a:uFill>
              </a:rPr>
              <a:t>th</a:t>
            </a:r>
            <a:r>
              <a:rPr lang="en-GB" sz="2800" dirty="0" smtClean="0">
                <a:uFill>
                  <a:solidFill/>
                </a:uFill>
              </a:rPr>
              <a:t> </a:t>
            </a:r>
            <a:r>
              <a:rPr sz="2800" dirty="0" smtClean="0">
                <a:uFill>
                  <a:solidFill/>
                </a:uFill>
              </a:rPr>
              <a:t>May </a:t>
            </a:r>
            <a:r>
              <a:rPr sz="2800" dirty="0" smtClean="0">
                <a:uFill>
                  <a:solidFill/>
                </a:uFill>
              </a:rPr>
              <a:t>201</a:t>
            </a:r>
            <a:r>
              <a:rPr lang="en-GB" sz="2800" dirty="0" smtClean="0">
                <a:uFill>
                  <a:solidFill/>
                </a:uFill>
              </a:rPr>
              <a:t>6</a:t>
            </a:r>
            <a:endParaRPr sz="2800" dirty="0">
              <a:uFill>
                <a:solidFill/>
              </a:uFill>
            </a:endParaRPr>
          </a:p>
          <a:p>
            <a:pPr lvl="0">
              <a:defRPr sz="1800">
                <a:solidFill>
                  <a:srgbClr val="000000"/>
                </a:solidFill>
                <a:uFillTx/>
              </a:defRPr>
            </a:pPr>
            <a:r>
              <a:rPr sz="2800" dirty="0">
                <a:uFill>
                  <a:solidFill/>
                </a:uFill>
              </a:rPr>
              <a:t>Milestone 6:	Presentation of Final Project: </a:t>
            </a:r>
            <a:r>
              <a:rPr lang="en-GB" sz="2800" dirty="0" smtClean="0">
                <a:uFill>
                  <a:solidFill/>
                </a:uFill>
              </a:rPr>
              <a:t> Friday </a:t>
            </a:r>
            <a:r>
              <a:rPr sz="2800" dirty="0" smtClean="0">
                <a:uFill>
                  <a:solidFill/>
                </a:uFill>
              </a:rPr>
              <a:t>20th </a:t>
            </a:r>
            <a:r>
              <a:rPr sz="2800" dirty="0">
                <a:uFill>
                  <a:solidFill/>
                </a:uFill>
              </a:rPr>
              <a:t>May </a:t>
            </a:r>
            <a:r>
              <a:rPr sz="2800" dirty="0" smtClean="0">
                <a:uFill>
                  <a:solidFill/>
                </a:uFill>
              </a:rPr>
              <a:t>201</a:t>
            </a:r>
            <a:r>
              <a:rPr lang="en-GB" sz="2800" dirty="0" smtClean="0">
                <a:uFill>
                  <a:solidFill/>
                </a:uFill>
              </a:rPr>
              <a:t>6</a:t>
            </a:r>
            <a:endParaRPr sz="2800" dirty="0">
              <a:uFill>
                <a:solidFill/>
              </a:uFill>
            </a:endParaRPr>
          </a:p>
        </p:txBody>
      </p:sp>
      <p:sp>
        <p:nvSpPr>
          <p:cNvPr id="92" name="Shape 92"/>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15</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Student Fair</a:t>
            </a:r>
          </a:p>
        </p:txBody>
      </p:sp>
      <p:sp>
        <p:nvSpPr>
          <p:cNvPr id="95" name="Shape 95"/>
          <p:cNvSpPr>
            <a:spLocks noGrp="1"/>
          </p:cNvSpPr>
          <p:nvPr>
            <p:ph type="body" idx="1"/>
          </p:nvPr>
        </p:nvSpPr>
        <p:spPr>
          <a:xfrm>
            <a:off x="571500" y="2222500"/>
            <a:ext cx="11861800" cy="6667500"/>
          </a:xfrm>
          <a:prstGeom prst="rect">
            <a:avLst/>
          </a:prstGeom>
        </p:spPr>
        <p:txBody>
          <a:bodyPr>
            <a:normAutofit/>
          </a:bodyPr>
          <a:lstStyle/>
          <a:p>
            <a:pPr marL="457200" lvl="0" indent="-457200">
              <a:buClr>
                <a:srgbClr val="000000"/>
              </a:buClr>
              <a:buSzPct val="75000"/>
              <a:buFont typeface="Helvetica Neue"/>
              <a:buChar char="•"/>
              <a:defRPr sz="1800">
                <a:solidFill>
                  <a:srgbClr val="000000"/>
                </a:solidFill>
                <a:uFillTx/>
              </a:defRPr>
            </a:pPr>
            <a:r>
              <a:rPr sz="3600">
                <a:uFill>
                  <a:solidFill/>
                </a:uFill>
              </a:rPr>
              <a:t>In addition, Ian Downey who is coordinator for the B.Sc. Hons Computing Projects, will collect abstracts and photographs for the Project Book published at the end of the year.</a:t>
            </a:r>
          </a:p>
          <a:p>
            <a:pPr marL="457200" lvl="0" indent="-457200">
              <a:buClr>
                <a:srgbClr val="000000"/>
              </a:buClr>
              <a:buSzPct val="75000"/>
              <a:buFont typeface="Helvetica Neue"/>
              <a:buChar char="•"/>
              <a:defRPr sz="1800">
                <a:solidFill>
                  <a:srgbClr val="000000"/>
                </a:solidFill>
                <a:uFillTx/>
              </a:defRPr>
            </a:pPr>
            <a:r>
              <a:rPr sz="3600">
                <a:uFill>
                  <a:solidFill/>
                </a:uFill>
              </a:rPr>
              <a:t>This book is made available to future employers and others at the Student Fair at which you have the opportunity to show your projects.</a:t>
            </a:r>
          </a:p>
        </p:txBody>
      </p:sp>
      <p:sp>
        <p:nvSpPr>
          <p:cNvPr id="96" name="Shape 96"/>
          <p:cNvSpPr/>
          <p:nvPr/>
        </p:nvSpPr>
        <p:spPr>
          <a:xfrm>
            <a:off x="12266612" y="9194800"/>
            <a:ext cx="312738"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16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99"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102" name="Group 102"/>
          <p:cNvGrpSpPr/>
          <p:nvPr/>
        </p:nvGrpSpPr>
        <p:grpSpPr>
          <a:xfrm>
            <a:off x="4419600" y="3208337"/>
            <a:ext cx="4267200" cy="2842991"/>
            <a:chOff x="0" y="0"/>
            <a:chExt cx="4267200" cy="2842989"/>
          </a:xfrm>
        </p:grpSpPr>
        <p:pic>
          <p:nvPicPr>
            <p:cNvPr id="100" name="by-nc.eu.png"/>
            <p:cNvPicPr/>
            <p:nvPr/>
          </p:nvPicPr>
          <p:blipFill>
            <a:blip r:embed="rId4">
              <a:extLst/>
            </a:blip>
            <a:stretch>
              <a:fillRect/>
            </a:stretch>
          </p:blipFill>
          <p:spPr>
            <a:xfrm>
              <a:off x="50799" y="0"/>
              <a:ext cx="2959101" cy="1035591"/>
            </a:xfrm>
            <a:prstGeom prst="rect">
              <a:avLst/>
            </a:prstGeom>
            <a:ln w="12700" cap="flat">
              <a:noFill/>
              <a:miter lim="400000"/>
            </a:ln>
            <a:effectLst/>
          </p:spPr>
        </p:pic>
        <p:sp>
          <p:nvSpPr>
            <p:cNvPr id="101" name="Shape 101"/>
            <p:cNvSpPr/>
            <p:nvPr/>
          </p:nvSpPr>
          <p:spPr>
            <a:xfrm>
              <a:off x="0" y="1254168"/>
              <a:ext cx="4267200" cy="15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lnSpc>
                  <a:spcPct val="120000"/>
                </a:lnSpc>
                <a:defRPr sz="1800">
                  <a:uFillTx/>
                </a:defRPr>
              </a:pPr>
              <a:r>
                <a:rPr sz="1600">
                  <a:uFill>
                    <a:solidFill/>
                  </a:uFill>
                  <a:latin typeface="Helvetica Neue"/>
                  <a:ea typeface="Helvetica Neue"/>
                  <a:cs typeface="Helvetica Neue"/>
                  <a:sym typeface="Helvetica Neue"/>
                </a:rPr>
                <a:t>Except where otherwise noted, this content is licensed under a </a:t>
              </a:r>
              <a:r>
                <a:rPr sz="1600">
                  <a:uFill>
                    <a:solidFill/>
                  </a:uFill>
                  <a:latin typeface="Helvetica Neue"/>
                  <a:ea typeface="Helvetica Neue"/>
                  <a:cs typeface="Helvetica Neue"/>
                  <a:sym typeface="Helvetica Neue"/>
                  <a:hlinkClick r:id="rId5"/>
                </a:rPr>
                <a:t>Creative Commons Attribution-NonCommercial 3.0 License</a:t>
              </a:r>
              <a:r>
                <a:rPr sz="1600">
                  <a:uFill>
                    <a:solidFill/>
                  </a:uFill>
                  <a:latin typeface="Helvetica Neue"/>
                  <a:ea typeface="Helvetica Neue"/>
                  <a:cs typeface="Helvetica Neue"/>
                  <a:sym typeface="Helvetica Neue"/>
                </a:rPr>
                <a:t>. </a:t>
              </a:r>
            </a:p>
            <a:p>
              <a:pPr lvl="0" algn="l">
                <a:lnSpc>
                  <a:spcPct val="120000"/>
                </a:lnSpc>
                <a:defRPr sz="1800">
                  <a:uFillTx/>
                </a:defRPr>
              </a:pPr>
              <a:endParaRPr sz="1600">
                <a:uFill>
                  <a:solidFill/>
                </a:uFill>
                <a:latin typeface="Helvetica Neue"/>
                <a:ea typeface="Helvetica Neue"/>
                <a:cs typeface="Helvetica Neue"/>
                <a:sym typeface="Helvetica Neue"/>
              </a:endParaRPr>
            </a:p>
            <a:p>
              <a:pPr lvl="0" algn="l">
                <a:lnSpc>
                  <a:spcPct val="120000"/>
                </a:lnSpc>
                <a:defRPr sz="1800">
                  <a:uFillTx/>
                </a:defRPr>
              </a:pPr>
              <a:r>
                <a:rPr sz="1600">
                  <a:uFill>
                    <a:solidFill/>
                  </a:uFill>
                  <a:latin typeface="Helvetica Neue"/>
                  <a:ea typeface="Helvetica Neue"/>
                  <a:cs typeface="Helvetica Neue"/>
                  <a:sym typeface="Helvetica Neue"/>
                </a:rPr>
                <a:t>For more information, please see </a:t>
              </a:r>
              <a:r>
                <a:rPr sz="1600">
                  <a:uFill>
                    <a:solidFill/>
                  </a:uFill>
                  <a:latin typeface="Helvetica Neue"/>
                  <a:ea typeface="Helvetica Neue"/>
                  <a:cs typeface="Helvetica Neue"/>
                  <a:sym typeface="Helvetica Neue"/>
                  <a:hlinkClick r:id="rId5"/>
                </a:rPr>
                <a:t>http://creativecommons.org/licenses/by-nc/3.0/</a:t>
              </a:r>
            </a:p>
          </p:txBody>
        </p:sp>
      </p:grpSp>
      <p:sp>
        <p:nvSpPr>
          <p:cNvPr id="103" name="Shape 103"/>
          <p:cNvSpPr/>
          <p:nvPr/>
        </p:nvSpPr>
        <p:spPr>
          <a:xfrm>
            <a:off x="6324600" y="9258300"/>
            <a:ext cx="342900" cy="266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800">
                <a:latin typeface="Gill Sans"/>
                <a:ea typeface="Gill Sans"/>
                <a:cs typeface="Gill Sans"/>
                <a:sym typeface="Gill Sans"/>
              </a:defRPr>
            </a:lvl1pPr>
          </a:lstStyle>
          <a:p>
            <a:pPr lvl="0">
              <a:defRPr>
                <a:uFillTx/>
              </a:defRPr>
            </a:pPr>
            <a:r>
              <a:rPr>
                <a:uFill>
                  <a:solidFill/>
                </a:uFill>
              </a:rPr>
              <a:t>17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p:nvPr>
        </p:nvSpPr>
        <p:spPr>
          <a:xfrm>
            <a:off x="571500" y="1320800"/>
            <a:ext cx="11861800" cy="3175000"/>
          </a:xfrm>
          <a:prstGeom prst="rect">
            <a:avLst/>
          </a:prstGeom>
        </p:spPr>
        <p:txBody>
          <a:bodyPr>
            <a:normAutofit/>
          </a:bodyPr>
          <a:lstStyle/>
          <a:p>
            <a:pPr lvl="0">
              <a:defRPr sz="1800">
                <a:uFillTx/>
              </a:defRPr>
            </a:pPr>
            <a:r>
              <a:rPr sz="4200">
                <a:uFill>
                  <a:solidFill/>
                </a:uFill>
              </a:rPr>
              <a:t>Project Briefing Session</a:t>
            </a:r>
          </a:p>
        </p:txBody>
      </p:sp>
      <p:sp>
        <p:nvSpPr>
          <p:cNvPr id="32" name="Shape 32"/>
          <p:cNvSpPr>
            <a:spLocks noGrp="1"/>
          </p:cNvSpPr>
          <p:nvPr>
            <p:ph type="body" idx="1"/>
          </p:nvPr>
        </p:nvSpPr>
        <p:spPr>
          <a:xfrm>
            <a:off x="571500" y="5016500"/>
            <a:ext cx="11861800" cy="1016000"/>
          </a:xfrm>
          <a:prstGeom prst="rect">
            <a:avLst/>
          </a:prstGeom>
        </p:spPr>
        <p:txBody>
          <a:bodyPr>
            <a:normAutofit/>
          </a:bodyPr>
          <a:lstStyle/>
          <a:p>
            <a:pPr lvl="0">
              <a:spcBef>
                <a:spcPts val="0"/>
              </a:spcBef>
              <a:defRPr sz="2600">
                <a:latin typeface="Helvetica Neue"/>
                <a:ea typeface="Helvetica Neue"/>
                <a:cs typeface="Helvetica Neue"/>
                <a:sym typeface="Helvetica Neue"/>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0" y="0"/>
            <a:ext cx="13004800" cy="9753600"/>
          </a:xfrm>
          <a:prstGeom prst="roundRect">
            <a:avLst>
              <a:gd name="adj" fmla="val 0"/>
            </a:avLst>
          </a:prstGeom>
          <a:solidFill>
            <a:srgbClr val="FFFFFF"/>
          </a:solidFill>
          <a:ln w="12700">
            <a:solidFill/>
            <a:miter lim="0"/>
          </a:ln>
        </p:spPr>
        <p:txBody>
          <a:bodyPr lIns="0" tIns="0" rIns="0" bIns="0" anchor="ctr"/>
          <a:lstStyle/>
          <a:p>
            <a:pPr lvl="0">
              <a:defRPr>
                <a:solidFill>
                  <a:srgbClr val="FFFFFF"/>
                </a:solidFill>
                <a:uFill>
                  <a:solidFill>
                    <a:srgbClr val="FFFFFF"/>
                  </a:solidFill>
                </a:uFill>
              </a:defRPr>
            </a:pPr>
            <a:endParaRPr/>
          </a:p>
        </p:txBody>
      </p:sp>
      <p:sp>
        <p:nvSpPr>
          <p:cNvPr id="35" name="Shape 35"/>
          <p:cNvSpPr/>
          <p:nvPr/>
        </p:nvSpPr>
        <p:spPr>
          <a:xfrm>
            <a:off x="647700" y="1968500"/>
            <a:ext cx="11709400" cy="0"/>
          </a:xfrm>
          <a:prstGeom prst="line">
            <a:avLst/>
          </a:prstGeom>
          <a:ln w="12700">
            <a:solidFill>
              <a:srgbClr val="9A9A9A"/>
            </a:solidFill>
            <a:round/>
          </a:ln>
        </p:spPr>
        <p:txBody>
          <a:bodyPr lIns="0" tIns="0" rIns="0" bIns="0"/>
          <a:lstStyle/>
          <a:p>
            <a:pPr lvl="0" algn="l" defTabSz="457200">
              <a:defRPr sz="1200">
                <a:uFillTx/>
                <a:latin typeface="+mj-lt"/>
                <a:ea typeface="+mj-ea"/>
                <a:cs typeface="+mj-cs"/>
                <a:sym typeface="Helvetica"/>
              </a:defRPr>
            </a:pPr>
            <a:endParaRPr/>
          </a:p>
        </p:txBody>
      </p:sp>
      <p:sp>
        <p:nvSpPr>
          <p:cNvPr id="36" name="Shape 36"/>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Structure of the Programme</a:t>
            </a:r>
          </a:p>
        </p:txBody>
      </p:sp>
      <p:pic>
        <p:nvPicPr>
          <p:cNvPr id="37" name="Screen Shot 2013-02-19 at 08.49.59.png"/>
          <p:cNvPicPr/>
          <p:nvPr/>
        </p:nvPicPr>
        <p:blipFill>
          <a:blip r:embed="rId2">
            <a:extLst/>
          </a:blip>
          <a:stretch>
            <a:fillRect/>
          </a:stretch>
        </p:blipFill>
        <p:spPr>
          <a:xfrm>
            <a:off x="-12700" y="2235200"/>
            <a:ext cx="12839700" cy="5275263"/>
          </a:xfrm>
          <a:prstGeom prst="rect">
            <a:avLst/>
          </a:prstGeom>
          <a:ln w="12700">
            <a:miter lim="400000"/>
          </a:ln>
        </p:spPr>
      </p:pic>
      <p:grpSp>
        <p:nvGrpSpPr>
          <p:cNvPr id="40" name="Group 40"/>
          <p:cNvGrpSpPr/>
          <p:nvPr/>
        </p:nvGrpSpPr>
        <p:grpSpPr>
          <a:xfrm>
            <a:off x="8204200" y="457199"/>
            <a:ext cx="3556000" cy="1333502"/>
            <a:chOff x="0" y="0"/>
            <a:chExt cx="3556000" cy="1333500"/>
          </a:xfrm>
        </p:grpSpPr>
        <p:sp>
          <p:nvSpPr>
            <p:cNvPr id="38" name="Shape 38"/>
            <p:cNvSpPr/>
            <p:nvPr/>
          </p:nvSpPr>
          <p:spPr>
            <a:xfrm>
              <a:off x="0" y="-1"/>
              <a:ext cx="3556000" cy="1333440"/>
            </a:xfrm>
            <a:prstGeom prst="rect">
              <a:avLst/>
            </a:prstGeom>
            <a:noFill/>
            <a:ln w="12700" cap="flat">
              <a:solidFill>
                <a:srgbClr val="000000"/>
              </a:solidFill>
              <a:prstDash val="solid"/>
              <a:miter lim="0"/>
            </a:ln>
            <a:effectLst/>
          </p:spPr>
          <p:txBody>
            <a:bodyPr wrap="square" lIns="0" tIns="0" rIns="0" bIns="0" numCol="1" anchor="b">
              <a:noAutofit/>
            </a:bodyPr>
            <a:lstStyle/>
            <a:p>
              <a:pPr marL="266700" lvl="0" indent="-266700" algn="l">
                <a:spcBef>
                  <a:spcPts val="1700"/>
                </a:spcBef>
                <a:defRPr sz="1800"/>
              </a:pPr>
              <a:endParaRPr/>
            </a:p>
          </p:txBody>
        </p:sp>
        <p:sp>
          <p:nvSpPr>
            <p:cNvPr id="39" name="Shape 39"/>
            <p:cNvSpPr/>
            <p:nvPr/>
          </p:nvSpPr>
          <p:spPr>
            <a:xfrm>
              <a:off x="0" y="123545"/>
              <a:ext cx="3556000" cy="12099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marL="266700" lvl="2" indent="-266700" algn="l">
                <a:spcBef>
                  <a:spcPts val="1700"/>
                </a:spcBef>
                <a:defRPr sz="1800">
                  <a:uFillTx/>
                </a:defRPr>
              </a:pPr>
              <a:r>
                <a:rPr sz="2600" i="1">
                  <a:uFill>
                    <a:solidFill/>
                  </a:uFill>
                  <a:latin typeface="Helvetica Neue"/>
                  <a:ea typeface="Helvetica Neue"/>
                  <a:cs typeface="Helvetica Neue"/>
                  <a:sym typeface="Helvetica Neue"/>
                </a:rPr>
                <a:t>Level 8 Higher Diploma in Science in Computer Science</a:t>
              </a:r>
            </a:p>
          </p:txBody>
        </p:sp>
      </p:grpSp>
      <p:sp>
        <p:nvSpPr>
          <p:cNvPr id="41" name="Shape 41"/>
          <p:cNvSpPr/>
          <p:nvPr/>
        </p:nvSpPr>
        <p:spPr>
          <a:xfrm>
            <a:off x="12268200" y="9194800"/>
            <a:ext cx="311150"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3</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0" y="0"/>
            <a:ext cx="13004800" cy="9753600"/>
          </a:xfrm>
          <a:prstGeom prst="roundRect">
            <a:avLst>
              <a:gd name="adj" fmla="val 0"/>
            </a:avLst>
          </a:prstGeom>
          <a:solidFill>
            <a:srgbClr val="FFFFFF"/>
          </a:solidFill>
          <a:ln w="12700">
            <a:solidFill/>
            <a:miter lim="0"/>
          </a:ln>
        </p:spPr>
        <p:txBody>
          <a:bodyPr lIns="0" tIns="0" rIns="0" bIns="0" anchor="ctr"/>
          <a:lstStyle/>
          <a:p>
            <a:pPr lvl="0">
              <a:defRPr>
                <a:solidFill>
                  <a:srgbClr val="FFFFFF"/>
                </a:solidFill>
                <a:uFill>
                  <a:solidFill>
                    <a:srgbClr val="FFFFFF"/>
                  </a:solidFill>
                </a:uFill>
              </a:defRPr>
            </a:pPr>
            <a:endParaRPr/>
          </a:p>
        </p:txBody>
      </p:sp>
      <p:sp>
        <p:nvSpPr>
          <p:cNvPr id="44" name="Shape 44"/>
          <p:cNvSpPr/>
          <p:nvPr/>
        </p:nvSpPr>
        <p:spPr>
          <a:xfrm>
            <a:off x="647700" y="1968500"/>
            <a:ext cx="11709400" cy="0"/>
          </a:xfrm>
          <a:prstGeom prst="line">
            <a:avLst/>
          </a:prstGeom>
          <a:ln w="12700">
            <a:solidFill>
              <a:srgbClr val="9A9A9A"/>
            </a:solidFill>
            <a:round/>
          </a:ln>
        </p:spPr>
        <p:txBody>
          <a:bodyPr lIns="0" tIns="0" rIns="0" bIns="0"/>
          <a:lstStyle/>
          <a:p>
            <a:pPr lvl="0" algn="l" defTabSz="457200">
              <a:defRPr sz="1200">
                <a:uFillTx/>
                <a:latin typeface="+mj-lt"/>
                <a:ea typeface="+mj-ea"/>
                <a:cs typeface="+mj-cs"/>
                <a:sym typeface="Helvetica"/>
              </a:defRPr>
            </a:pPr>
            <a:endParaRPr/>
          </a:p>
        </p:txBody>
      </p:sp>
      <p:sp>
        <p:nvSpPr>
          <p:cNvPr id="45" name="Shape 45"/>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Semester 3</a:t>
            </a:r>
          </a:p>
        </p:txBody>
      </p:sp>
      <p:sp>
        <p:nvSpPr>
          <p:cNvPr id="46" name="Shape 46"/>
          <p:cNvSpPr>
            <a:spLocks noGrp="1"/>
          </p:cNvSpPr>
          <p:nvPr>
            <p:ph type="body" idx="1"/>
          </p:nvPr>
        </p:nvSpPr>
        <p:spPr>
          <a:xfrm>
            <a:off x="215900" y="2070100"/>
            <a:ext cx="7899400" cy="7200900"/>
          </a:xfrm>
          <a:prstGeom prst="rect">
            <a:avLst/>
          </a:prstGeom>
        </p:spPr>
        <p:txBody>
          <a:bodyPr>
            <a:normAutofit/>
          </a:bodyPr>
          <a:lstStyle/>
          <a:p>
            <a:pPr marL="241300" lvl="0" indent="-241300" defTabSz="571500">
              <a:spcBef>
                <a:spcPts val="1700"/>
              </a:spcBef>
              <a:defRPr sz="1800">
                <a:solidFill>
                  <a:srgbClr val="000000"/>
                </a:solidFill>
                <a:uFillTx/>
              </a:defRPr>
            </a:pPr>
            <a:r>
              <a:rPr sz="2300" i="1" dirty="0">
                <a:uFill>
                  <a:solidFill/>
                </a:uFill>
                <a:latin typeface="Helvetica Neue"/>
                <a:ea typeface="Helvetica Neue"/>
                <a:cs typeface="Helvetica Neue"/>
                <a:sym typeface="Helvetica Neue"/>
              </a:rPr>
              <a:t>“Internships or work placements are seen as crucial to providing graduates with the context and confidence in their new knowledge. ...academic and industry partners will cooperate in the provision of appropriate academic supervision resources for the duration of this work placement activity...”</a:t>
            </a:r>
          </a:p>
          <a:p>
            <a:pPr marL="241300" lvl="0" indent="-241300" defTabSz="571500">
              <a:spcBef>
                <a:spcPts val="1700"/>
              </a:spcBef>
              <a:defRPr sz="1800">
                <a:solidFill>
                  <a:srgbClr val="000000"/>
                </a:solidFill>
                <a:uFillTx/>
              </a:defRPr>
            </a:pPr>
            <a:r>
              <a:rPr sz="2700" dirty="0">
                <a:uFill>
                  <a:solidFill/>
                </a:uFill>
                <a:latin typeface="Helvetica Neue"/>
                <a:ea typeface="Helvetica Neue"/>
                <a:cs typeface="Helvetica Neue"/>
                <a:sym typeface="Helvetica Neue"/>
              </a:rPr>
              <a:t>Project Lifecycle:</a:t>
            </a:r>
          </a:p>
          <a:p>
            <a:pPr marL="827881" lvl="1" indent="-392906" defTabSz="571500">
              <a:spcBef>
                <a:spcPts val="1700"/>
              </a:spcBef>
              <a:buClr>
                <a:srgbClr val="000000"/>
              </a:buClr>
              <a:buSzPct val="125000"/>
              <a:buFont typeface="Helvetica Neue"/>
              <a:buChar char="•"/>
              <a:defRPr sz="1800">
                <a:solidFill>
                  <a:srgbClr val="000000"/>
                </a:solidFill>
                <a:uFillTx/>
              </a:defRPr>
            </a:pPr>
            <a:r>
              <a:rPr sz="2700" dirty="0">
                <a:uFill>
                  <a:solidFill/>
                </a:uFill>
                <a:latin typeface="Helvetica Neue"/>
                <a:ea typeface="Helvetica Neue"/>
                <a:cs typeface="Helvetica Neue"/>
                <a:sym typeface="Helvetica Neue"/>
              </a:rPr>
              <a:t>Academic Project supervisor appointed in Semester 2</a:t>
            </a:r>
          </a:p>
          <a:p>
            <a:pPr marL="827881" lvl="1" indent="-392906" defTabSz="571500">
              <a:spcBef>
                <a:spcPts val="1700"/>
              </a:spcBef>
              <a:buClr>
                <a:srgbClr val="000000"/>
              </a:buClr>
              <a:buSzPct val="125000"/>
              <a:buFont typeface="Helvetica Neue"/>
              <a:buChar char="•"/>
              <a:defRPr sz="1800">
                <a:solidFill>
                  <a:srgbClr val="000000"/>
                </a:solidFill>
                <a:uFillTx/>
              </a:defRPr>
            </a:pPr>
            <a:r>
              <a:rPr sz="2700" dirty="0">
                <a:uFill>
                  <a:solidFill/>
                </a:uFill>
                <a:latin typeface="Helvetica Neue"/>
                <a:ea typeface="Helvetica Neue"/>
                <a:cs typeface="Helvetica Neue"/>
                <a:sym typeface="Helvetica Neue"/>
              </a:rPr>
              <a:t>Develop a project proposal draft </a:t>
            </a:r>
            <a:r>
              <a:rPr lang="en-IE" sz="2700" dirty="0" smtClean="0">
                <a:uFill>
                  <a:solidFill/>
                </a:uFill>
                <a:latin typeface="Helvetica Neue"/>
                <a:ea typeface="Helvetica Neue"/>
                <a:cs typeface="Helvetica Neue"/>
                <a:sym typeface="Helvetica Neue"/>
              </a:rPr>
              <a:t>late in </a:t>
            </a:r>
            <a:r>
              <a:rPr sz="2700" dirty="0" smtClean="0">
                <a:uFill>
                  <a:solidFill/>
                </a:uFill>
                <a:latin typeface="Helvetica Neue"/>
                <a:ea typeface="Helvetica Neue"/>
                <a:cs typeface="Helvetica Neue"/>
                <a:sym typeface="Helvetica Neue"/>
              </a:rPr>
              <a:t>Semester 2</a:t>
            </a:r>
            <a:r>
              <a:rPr lang="en-IE" sz="2700" dirty="0" smtClean="0">
                <a:uFill>
                  <a:solidFill/>
                </a:uFill>
                <a:latin typeface="Helvetica Neue"/>
                <a:ea typeface="Helvetica Neue"/>
                <a:cs typeface="Helvetica Neue"/>
                <a:sym typeface="Helvetica Neue"/>
              </a:rPr>
              <a:t> / early Semester 3</a:t>
            </a:r>
            <a:r>
              <a:rPr sz="2700" dirty="0" smtClean="0">
                <a:uFill>
                  <a:solidFill/>
                </a:uFill>
                <a:latin typeface="Helvetica Neue"/>
                <a:ea typeface="Helvetica Neue"/>
                <a:cs typeface="Helvetica Neue"/>
                <a:sym typeface="Helvetica Neue"/>
              </a:rPr>
              <a:t>, </a:t>
            </a:r>
            <a:r>
              <a:rPr sz="2700" dirty="0">
                <a:uFill>
                  <a:solidFill/>
                </a:uFill>
                <a:latin typeface="Helvetica Neue"/>
                <a:ea typeface="Helvetica Neue"/>
                <a:cs typeface="Helvetica Neue"/>
                <a:sym typeface="Helvetica Neue"/>
              </a:rPr>
              <a:t>potentially in consultation placement opportunity</a:t>
            </a:r>
          </a:p>
          <a:p>
            <a:pPr marL="827881" lvl="1" indent="-392906" defTabSz="571500">
              <a:spcBef>
                <a:spcPts val="1700"/>
              </a:spcBef>
              <a:buClr>
                <a:srgbClr val="000000"/>
              </a:buClr>
              <a:buSzPct val="125000"/>
              <a:buFont typeface="Helvetica Neue"/>
              <a:buChar char="•"/>
              <a:defRPr sz="1800">
                <a:solidFill>
                  <a:srgbClr val="000000"/>
                </a:solidFill>
                <a:uFillTx/>
              </a:defRPr>
            </a:pPr>
            <a:r>
              <a:rPr sz="2700" dirty="0">
                <a:uFill>
                  <a:solidFill/>
                </a:uFill>
                <a:latin typeface="Helvetica Neue"/>
                <a:ea typeface="Helvetica Neue"/>
                <a:cs typeface="Helvetica Neue"/>
                <a:sym typeface="Helvetica Neue"/>
              </a:rPr>
              <a:t>Ongoing contact with supervisor during Semester 3</a:t>
            </a:r>
          </a:p>
          <a:p>
            <a:pPr marL="827881" lvl="1" indent="-392906" defTabSz="571500">
              <a:spcBef>
                <a:spcPts val="1700"/>
              </a:spcBef>
              <a:buClr>
                <a:srgbClr val="000000"/>
              </a:buClr>
              <a:buSzPct val="125000"/>
              <a:buFont typeface="Helvetica Neue"/>
              <a:buChar char="•"/>
              <a:defRPr sz="1800">
                <a:solidFill>
                  <a:srgbClr val="000000"/>
                </a:solidFill>
                <a:uFillTx/>
              </a:defRPr>
            </a:pPr>
            <a:r>
              <a:rPr sz="2700" dirty="0">
                <a:uFill>
                  <a:solidFill/>
                </a:uFill>
                <a:latin typeface="Helvetica Neue"/>
                <a:ea typeface="Helvetica Neue"/>
                <a:cs typeface="Helvetica Neue"/>
                <a:sym typeface="Helvetica Neue"/>
              </a:rPr>
              <a:t>Project assessed a conclusion</a:t>
            </a:r>
          </a:p>
        </p:txBody>
      </p:sp>
      <p:pic>
        <p:nvPicPr>
          <p:cNvPr id="47" name="Screen Shot 2013-02-19 at 08.49.59.png"/>
          <p:cNvPicPr/>
          <p:nvPr/>
        </p:nvPicPr>
        <p:blipFill>
          <a:blip r:embed="rId2">
            <a:extLst/>
          </a:blip>
          <a:srcRect l="78930" b="1548"/>
          <a:stretch>
            <a:fillRect/>
          </a:stretch>
        </p:blipFill>
        <p:spPr>
          <a:xfrm>
            <a:off x="8585200" y="2209799"/>
            <a:ext cx="3752850" cy="7208839"/>
          </a:xfrm>
          <a:prstGeom prst="rect">
            <a:avLst/>
          </a:prstGeom>
          <a:ln w="12700">
            <a:miter lim="400000"/>
          </a:ln>
        </p:spPr>
      </p:pic>
      <p:sp>
        <p:nvSpPr>
          <p:cNvPr id="48" name="Shape 48"/>
          <p:cNvSpPr/>
          <p:nvPr/>
        </p:nvSpPr>
        <p:spPr>
          <a:xfrm>
            <a:off x="12268200" y="9194800"/>
            <a:ext cx="311150"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4</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Project: Overall Goal</a:t>
            </a:r>
          </a:p>
        </p:txBody>
      </p:sp>
      <p:sp>
        <p:nvSpPr>
          <p:cNvPr id="51" name="Shape 51"/>
          <p:cNvSpPr>
            <a:spLocks noGrp="1"/>
          </p:cNvSpPr>
          <p:nvPr>
            <p:ph type="body" idx="1"/>
          </p:nvPr>
        </p:nvSpPr>
        <p:spPr>
          <a:xfrm>
            <a:off x="569912" y="2228850"/>
            <a:ext cx="11863388" cy="6667500"/>
          </a:xfrm>
          <a:prstGeom prst="rect">
            <a:avLst/>
          </a:prstGeom>
        </p:spPr>
        <p:txBody>
          <a:bodyPr>
            <a:normAutofit/>
          </a:bodyPr>
          <a:lstStyle/>
          <a:p>
            <a:pPr marL="388540" lvl="0" indent="-388540" defTabSz="542925">
              <a:spcBef>
                <a:spcPts val="3900"/>
              </a:spcBef>
              <a:buClr>
                <a:srgbClr val="000000"/>
              </a:buClr>
              <a:buSzPct val="75000"/>
              <a:buFont typeface="Helvetica Neue"/>
              <a:buChar char="•"/>
              <a:defRPr sz="1800">
                <a:solidFill>
                  <a:srgbClr val="000000"/>
                </a:solidFill>
                <a:uFillTx/>
              </a:defRPr>
            </a:pPr>
            <a:r>
              <a:rPr sz="3300">
                <a:uFill>
                  <a:solidFill/>
                </a:uFill>
              </a:rPr>
              <a:t>There is a long tradition of Final Year Projects in Computing programmes</a:t>
            </a:r>
          </a:p>
          <a:p>
            <a:pPr marL="388540" lvl="0" indent="-388540" defTabSz="542925">
              <a:spcBef>
                <a:spcPts val="3900"/>
              </a:spcBef>
              <a:buClr>
                <a:srgbClr val="000000"/>
              </a:buClr>
              <a:buSzPct val="75000"/>
              <a:buFont typeface="Helvetica Neue"/>
              <a:buChar char="•"/>
              <a:defRPr sz="1800">
                <a:solidFill>
                  <a:srgbClr val="000000"/>
                </a:solidFill>
                <a:uFillTx/>
              </a:defRPr>
            </a:pPr>
            <a:r>
              <a:rPr sz="3300">
                <a:uFill>
                  <a:solidFill/>
                </a:uFill>
              </a:rPr>
              <a:t>They offer an opportunity to the student to apply their growing knowledge to diverse an interesting problems.</a:t>
            </a:r>
          </a:p>
          <a:p>
            <a:pPr marL="388540" lvl="0" indent="-388540" defTabSz="542925">
              <a:spcBef>
                <a:spcPts val="3900"/>
              </a:spcBef>
              <a:buClr>
                <a:srgbClr val="000000"/>
              </a:buClr>
              <a:buSzPct val="75000"/>
              <a:buFont typeface="Helvetica Neue"/>
              <a:buChar char="•"/>
              <a:defRPr sz="1800">
                <a:solidFill>
                  <a:srgbClr val="000000"/>
                </a:solidFill>
                <a:uFillTx/>
              </a:defRPr>
            </a:pPr>
            <a:r>
              <a:rPr sz="3300">
                <a:uFill>
                  <a:solidFill/>
                </a:uFill>
              </a:rPr>
              <a:t>Employers often find the project a useful jumping off point   during first contact with students</a:t>
            </a:r>
          </a:p>
          <a:p>
            <a:pPr marL="388540" lvl="0" indent="-388540" defTabSz="542925">
              <a:spcBef>
                <a:spcPts val="3900"/>
              </a:spcBef>
              <a:buClr>
                <a:srgbClr val="000000"/>
              </a:buClr>
              <a:buSzPct val="75000"/>
              <a:buFont typeface="Helvetica Neue"/>
              <a:buChar char="•"/>
              <a:defRPr sz="1800">
                <a:solidFill>
                  <a:srgbClr val="000000"/>
                </a:solidFill>
                <a:uFillTx/>
              </a:defRPr>
            </a:pPr>
            <a:r>
              <a:rPr sz="3300">
                <a:uFill>
                  <a:solidFill/>
                </a:uFill>
              </a:rPr>
              <a:t>The project can be considered as part of a professional portfolio, within which the student can showcase key skills, abilities and achievements (for computing students - bitbucket/github is a particularly effective portfolio host).</a:t>
            </a:r>
          </a:p>
        </p:txBody>
      </p:sp>
      <p:sp>
        <p:nvSpPr>
          <p:cNvPr id="52" name="Shape 52"/>
          <p:cNvSpPr/>
          <p:nvPr/>
        </p:nvSpPr>
        <p:spPr>
          <a:xfrm>
            <a:off x="12366625" y="9194800"/>
            <a:ext cx="212725"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5</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Project Elements</a:t>
            </a:r>
          </a:p>
        </p:txBody>
      </p:sp>
      <p:sp>
        <p:nvSpPr>
          <p:cNvPr id="55" name="Shape 55"/>
          <p:cNvSpPr>
            <a:spLocks noGrp="1"/>
          </p:cNvSpPr>
          <p:nvPr>
            <p:ph type="body" idx="1"/>
          </p:nvPr>
        </p:nvSpPr>
        <p:spPr>
          <a:xfrm>
            <a:off x="571500" y="2222500"/>
            <a:ext cx="11861800" cy="6667500"/>
          </a:xfrm>
          <a:prstGeom prst="rect">
            <a:avLst/>
          </a:prstGeom>
        </p:spPr>
        <p:txBody>
          <a:bodyPr>
            <a:normAutofit/>
          </a:bodyPr>
          <a:lstStyle/>
          <a:p>
            <a:pPr marL="457200" lvl="0" indent="-457200">
              <a:buClr>
                <a:srgbClr val="000000"/>
              </a:buClr>
              <a:buSzPct val="75000"/>
              <a:buFont typeface="Helvetica Neue"/>
              <a:buChar char="•"/>
              <a:defRPr sz="1800">
                <a:solidFill>
                  <a:srgbClr val="000000"/>
                </a:solidFill>
                <a:uFillTx/>
              </a:defRPr>
            </a:pPr>
            <a:r>
              <a:rPr sz="3600">
                <a:uFill>
                  <a:solidFill/>
                </a:uFill>
              </a:rPr>
              <a:t>Model</a:t>
            </a:r>
          </a:p>
          <a:p>
            <a:pPr marL="457200" lvl="0" indent="-457200">
              <a:buClr>
                <a:srgbClr val="000000"/>
              </a:buClr>
              <a:buSzPct val="75000"/>
              <a:buFont typeface="Helvetica Neue"/>
              <a:buChar char="•"/>
              <a:defRPr sz="1800">
                <a:solidFill>
                  <a:srgbClr val="000000"/>
                </a:solidFill>
                <a:uFillTx/>
              </a:defRPr>
            </a:pPr>
            <a:r>
              <a:rPr sz="3600">
                <a:uFill>
                  <a:solidFill/>
                </a:uFill>
              </a:rPr>
              <a:t>Documentation</a:t>
            </a:r>
          </a:p>
          <a:p>
            <a:pPr marL="457200" lvl="0" indent="-457200">
              <a:buClr>
                <a:srgbClr val="000000"/>
              </a:buClr>
              <a:buSzPct val="75000"/>
              <a:buFont typeface="Helvetica Neue"/>
              <a:buChar char="•"/>
              <a:defRPr sz="1800">
                <a:solidFill>
                  <a:srgbClr val="000000"/>
                </a:solidFill>
                <a:uFillTx/>
              </a:defRPr>
            </a:pPr>
            <a:r>
              <a:rPr sz="3600">
                <a:uFill>
                  <a:solidFill/>
                </a:uFill>
              </a:rPr>
              <a:t>Implementation</a:t>
            </a:r>
          </a:p>
          <a:p>
            <a:pPr marL="457200" lvl="0" indent="-457200">
              <a:buClr>
                <a:srgbClr val="000000"/>
              </a:buClr>
              <a:buSzPct val="75000"/>
              <a:buFont typeface="Helvetica Neue"/>
              <a:buChar char="•"/>
              <a:defRPr sz="1800">
                <a:solidFill>
                  <a:srgbClr val="000000"/>
                </a:solidFill>
                <a:uFillTx/>
              </a:defRPr>
            </a:pPr>
            <a:r>
              <a:rPr sz="3600">
                <a:uFill>
                  <a:solidFill/>
                </a:uFill>
              </a:rPr>
              <a:t>Originality / Innovation / Complexity</a:t>
            </a:r>
          </a:p>
        </p:txBody>
      </p:sp>
      <p:sp>
        <p:nvSpPr>
          <p:cNvPr id="56" name="Shape 56"/>
          <p:cNvSpPr/>
          <p:nvPr/>
        </p:nvSpPr>
        <p:spPr>
          <a:xfrm>
            <a:off x="12366625" y="9194800"/>
            <a:ext cx="212725"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6</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Model</a:t>
            </a:r>
          </a:p>
        </p:txBody>
      </p:sp>
      <p:sp>
        <p:nvSpPr>
          <p:cNvPr id="59" name="Shape 59"/>
          <p:cNvSpPr>
            <a:spLocks noGrp="1"/>
          </p:cNvSpPr>
          <p:nvPr>
            <p:ph type="body" idx="1"/>
          </p:nvPr>
        </p:nvSpPr>
        <p:spPr>
          <a:xfrm>
            <a:off x="571500" y="2222500"/>
            <a:ext cx="11861800" cy="6667500"/>
          </a:xfrm>
          <a:prstGeom prst="rect">
            <a:avLst/>
          </a:prstGeom>
        </p:spPr>
        <p:txBody>
          <a:bodyPr>
            <a:normAutofit/>
          </a:bodyPr>
          <a:lstStyle/>
          <a:p>
            <a:pPr marL="457200" lvl="0" indent="-457200">
              <a:buClr>
                <a:srgbClr val="000000"/>
              </a:buClr>
              <a:buSzPct val="75000"/>
              <a:buFont typeface="Helvetica Neue"/>
              <a:buChar char="•"/>
              <a:defRPr sz="1800">
                <a:solidFill>
                  <a:srgbClr val="000000"/>
                </a:solidFill>
                <a:uFillTx/>
              </a:defRPr>
            </a:pPr>
            <a:r>
              <a:rPr sz="3600">
                <a:uFill>
                  <a:solidFill/>
                </a:uFill>
              </a:rPr>
              <a:t>Light-weight, relevant model of a problem/solution, generally in accordance with a recognised process. </a:t>
            </a:r>
          </a:p>
          <a:p>
            <a:pPr marL="457200" lvl="0" indent="-457200">
              <a:buClr>
                <a:srgbClr val="000000"/>
              </a:buClr>
              <a:buSzPct val="75000"/>
              <a:buFont typeface="Helvetica Neue"/>
              <a:buChar char="•"/>
              <a:defRPr sz="1800">
                <a:solidFill>
                  <a:srgbClr val="000000"/>
                </a:solidFill>
                <a:uFillTx/>
              </a:defRPr>
            </a:pPr>
            <a:r>
              <a:rPr sz="3600">
                <a:uFill>
                  <a:solidFill/>
                </a:uFill>
              </a:rPr>
              <a:t>For a software project this is most commonly expressed in a subset of UML. </a:t>
            </a:r>
          </a:p>
          <a:p>
            <a:pPr marL="457200" lvl="0" indent="-457200">
              <a:buClr>
                <a:srgbClr val="000000"/>
              </a:buClr>
              <a:buSzPct val="75000"/>
              <a:buFont typeface="Helvetica Neue"/>
              <a:buChar char="•"/>
              <a:defRPr sz="1800">
                <a:solidFill>
                  <a:srgbClr val="000000"/>
                </a:solidFill>
                <a:uFillTx/>
              </a:defRPr>
            </a:pPr>
            <a:r>
              <a:rPr sz="3600">
                <a:uFill>
                  <a:solidFill/>
                </a:uFill>
              </a:rPr>
              <a:t>For other types of project a different formalism may be more appropriate. </a:t>
            </a:r>
          </a:p>
          <a:p>
            <a:pPr marL="457200" lvl="0" indent="-457200">
              <a:buClr>
                <a:srgbClr val="000000"/>
              </a:buClr>
              <a:buSzPct val="75000"/>
              <a:buFont typeface="Helvetica Neue"/>
              <a:buChar char="•"/>
              <a:defRPr sz="1800">
                <a:solidFill>
                  <a:srgbClr val="000000"/>
                </a:solidFill>
                <a:uFillTx/>
              </a:defRPr>
            </a:pPr>
            <a:r>
              <a:rPr sz="3600">
                <a:uFill>
                  <a:solidFill/>
                </a:uFill>
              </a:rPr>
              <a:t>May be entirely informal - based on simple and clearly communicated conventions</a:t>
            </a:r>
          </a:p>
        </p:txBody>
      </p:sp>
      <p:sp>
        <p:nvSpPr>
          <p:cNvPr id="60" name="Shape 60"/>
          <p:cNvSpPr/>
          <p:nvPr/>
        </p:nvSpPr>
        <p:spPr>
          <a:xfrm>
            <a:off x="12366625" y="9194800"/>
            <a:ext cx="212725"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7</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Documentation</a:t>
            </a:r>
          </a:p>
        </p:txBody>
      </p:sp>
      <p:sp>
        <p:nvSpPr>
          <p:cNvPr id="63" name="Shape 63"/>
          <p:cNvSpPr>
            <a:spLocks noGrp="1"/>
          </p:cNvSpPr>
          <p:nvPr>
            <p:ph type="body" idx="1"/>
          </p:nvPr>
        </p:nvSpPr>
        <p:spPr>
          <a:xfrm>
            <a:off x="571500" y="2222500"/>
            <a:ext cx="11861800" cy="6667500"/>
          </a:xfrm>
          <a:prstGeom prst="rect">
            <a:avLst/>
          </a:prstGeom>
        </p:spPr>
        <p:txBody>
          <a:bodyPr>
            <a:normAutofit/>
          </a:bodyPr>
          <a:lstStyle/>
          <a:p>
            <a:pPr marL="457200" lvl="0" indent="-457200">
              <a:buClr>
                <a:srgbClr val="000000"/>
              </a:buClr>
              <a:buSzPct val="75000"/>
              <a:buFont typeface="Helvetica Neue"/>
              <a:buChar char="•"/>
              <a:defRPr sz="1800">
                <a:solidFill>
                  <a:srgbClr val="000000"/>
                </a:solidFill>
                <a:uFillTx/>
              </a:defRPr>
            </a:pPr>
            <a:r>
              <a:rPr sz="3600">
                <a:uFill>
                  <a:solidFill/>
                </a:uFill>
              </a:rPr>
              <a:t>Project-related communication including:</a:t>
            </a:r>
          </a:p>
          <a:p>
            <a:pPr marL="914400" lvl="1" indent="-457200">
              <a:buClr>
                <a:srgbClr val="000000"/>
              </a:buClr>
              <a:buSzPct val="75000"/>
              <a:buFont typeface="Helvetica Neue"/>
              <a:buChar char="•"/>
              <a:defRPr sz="1800">
                <a:solidFill>
                  <a:srgbClr val="000000"/>
                </a:solidFill>
                <a:uFillTx/>
              </a:defRPr>
            </a:pPr>
            <a:r>
              <a:rPr sz="3500">
                <a:uFill>
                  <a:solidFill/>
                </a:uFill>
              </a:rPr>
              <a:t>keeping appropriate logs, </a:t>
            </a:r>
          </a:p>
          <a:p>
            <a:pPr marL="914400" lvl="1" indent="-457200">
              <a:buClr>
                <a:srgbClr val="000000"/>
              </a:buClr>
              <a:buSzPct val="75000"/>
              <a:buFont typeface="Helvetica Neue"/>
              <a:buChar char="•"/>
              <a:defRPr sz="1800">
                <a:solidFill>
                  <a:srgbClr val="000000"/>
                </a:solidFill>
                <a:uFillTx/>
              </a:defRPr>
            </a:pPr>
            <a:r>
              <a:rPr sz="3500">
                <a:uFill>
                  <a:solidFill/>
                </a:uFill>
              </a:rPr>
              <a:t>writing well-constructed formal reports, </a:t>
            </a:r>
          </a:p>
          <a:p>
            <a:pPr marL="914400" lvl="1" indent="-457200">
              <a:buClr>
                <a:srgbClr val="000000"/>
              </a:buClr>
              <a:buSzPct val="75000"/>
              <a:buFont typeface="Helvetica Neue"/>
              <a:buChar char="•"/>
              <a:defRPr sz="1800">
                <a:solidFill>
                  <a:srgbClr val="000000"/>
                </a:solidFill>
                <a:uFillTx/>
              </a:defRPr>
            </a:pPr>
            <a:r>
              <a:rPr sz="3500">
                <a:uFill>
                  <a:solidFill/>
                </a:uFill>
              </a:rPr>
              <a:t>maintaining sketches of ideas in diagrammatic/written form</a:t>
            </a:r>
          </a:p>
        </p:txBody>
      </p:sp>
      <p:sp>
        <p:nvSpPr>
          <p:cNvPr id="64" name="Shape 64"/>
          <p:cNvSpPr/>
          <p:nvPr/>
        </p:nvSpPr>
        <p:spPr>
          <a:xfrm>
            <a:off x="12366625" y="9194800"/>
            <a:ext cx="212725"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8</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571500" y="330200"/>
            <a:ext cx="11861800" cy="1397000"/>
          </a:xfrm>
          <a:prstGeom prst="rect">
            <a:avLst/>
          </a:prstGeom>
        </p:spPr>
        <p:txBody>
          <a:bodyPr>
            <a:normAutofit/>
          </a:bodyPr>
          <a:lstStyle/>
          <a:p>
            <a:pPr lvl="0">
              <a:defRPr sz="1800">
                <a:uFillTx/>
              </a:defRPr>
            </a:pPr>
            <a:r>
              <a:rPr sz="4200">
                <a:uFill>
                  <a:solidFill/>
                </a:uFill>
              </a:rPr>
              <a:t>Implementation</a:t>
            </a:r>
          </a:p>
        </p:txBody>
      </p:sp>
      <p:sp>
        <p:nvSpPr>
          <p:cNvPr id="67" name="Shape 67"/>
          <p:cNvSpPr>
            <a:spLocks noGrp="1"/>
          </p:cNvSpPr>
          <p:nvPr>
            <p:ph type="body" idx="1"/>
          </p:nvPr>
        </p:nvSpPr>
        <p:spPr>
          <a:xfrm>
            <a:off x="571500" y="2222500"/>
            <a:ext cx="11861800" cy="6667500"/>
          </a:xfrm>
          <a:prstGeom prst="rect">
            <a:avLst/>
          </a:prstGeom>
        </p:spPr>
        <p:txBody>
          <a:bodyPr>
            <a:normAutofit/>
          </a:bodyPr>
          <a:lstStyle/>
          <a:p>
            <a:pPr marL="457200" lvl="0" indent="-457200">
              <a:buClr>
                <a:srgbClr val="000000"/>
              </a:buClr>
              <a:buSzPct val="75000"/>
              <a:buFont typeface="Helvetica Neue"/>
              <a:buChar char="•"/>
              <a:defRPr sz="1800">
                <a:solidFill>
                  <a:srgbClr val="000000"/>
                </a:solidFill>
                <a:uFillTx/>
              </a:defRPr>
            </a:pPr>
            <a:r>
              <a:rPr sz="3600">
                <a:uFill>
                  <a:solidFill/>
                </a:uFill>
              </a:rPr>
              <a:t>Based on the modelling and the content of the reports.</a:t>
            </a:r>
          </a:p>
          <a:p>
            <a:pPr marL="457200" lvl="0" indent="-457200">
              <a:buClr>
                <a:srgbClr val="000000"/>
              </a:buClr>
              <a:buSzPct val="75000"/>
              <a:buFont typeface="Helvetica Neue"/>
              <a:buChar char="•"/>
              <a:defRPr sz="1800">
                <a:solidFill>
                  <a:srgbClr val="000000"/>
                </a:solidFill>
                <a:uFillTx/>
              </a:defRPr>
            </a:pPr>
            <a:r>
              <a:rPr sz="3600">
                <a:uFill>
                  <a:solidFill/>
                </a:uFill>
              </a:rPr>
              <a:t>The implementation may a working prototype or software component</a:t>
            </a:r>
          </a:p>
          <a:p>
            <a:pPr marL="457200" lvl="0" indent="-457200">
              <a:buClr>
                <a:srgbClr val="000000"/>
              </a:buClr>
              <a:buSzPct val="75000"/>
              <a:buFont typeface="Helvetica Neue"/>
              <a:buChar char="•"/>
              <a:defRPr sz="1800">
                <a:solidFill>
                  <a:srgbClr val="000000"/>
                </a:solidFill>
                <a:uFillTx/>
              </a:defRPr>
            </a:pPr>
            <a:r>
              <a:rPr sz="3600">
                <a:uFill>
                  <a:solidFill/>
                </a:uFill>
              </a:rPr>
              <a:t>The implementation may be a comprehensive report / analysis or a technology enabled business process innovation </a:t>
            </a:r>
          </a:p>
        </p:txBody>
      </p:sp>
      <p:sp>
        <p:nvSpPr>
          <p:cNvPr id="68" name="Shape 68"/>
          <p:cNvSpPr/>
          <p:nvPr/>
        </p:nvSpPr>
        <p:spPr>
          <a:xfrm>
            <a:off x="12366625" y="9194800"/>
            <a:ext cx="212725" cy="19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latin typeface="Helvetica Neue"/>
                <a:ea typeface="Helvetica Neue"/>
                <a:cs typeface="Helvetica Neue"/>
                <a:sym typeface="Helvetica Neue"/>
              </a:defRPr>
            </a:lvl1pPr>
          </a:lstStyle>
          <a:p>
            <a:pPr lvl="0">
              <a:defRPr sz="1800">
                <a:uFillTx/>
              </a:defRPr>
            </a:pPr>
            <a:r>
              <a:rPr sz="1400">
                <a:uFill>
                  <a:solidFill/>
                </a:uFill>
              </a:rPr>
              <a:t>9</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57E8A"/>
      </a:accent1>
      <a:accent2>
        <a:srgbClr val="88885A"/>
      </a:accent2>
      <a:accent3>
        <a:srgbClr val="8F8F8F"/>
      </a:accent3>
      <a:accent4>
        <a:srgbClr val="707070"/>
      </a:accent4>
      <a:accent5>
        <a:srgbClr val="B3BFC3"/>
      </a:accent5>
      <a:accent6>
        <a:srgbClr val="7B7B52"/>
      </a:accent6>
      <a:hlink>
        <a:srgbClr val="0000FF"/>
      </a:hlink>
      <a:folHlink>
        <a:srgbClr val="FF00FF"/>
      </a:folHlink>
    </a:clrScheme>
    <a:fontScheme name="Default">
      <a:majorFont>
        <a:latin typeface="Helvetica"/>
        <a:ea typeface="Helvetica"/>
        <a:cs typeface="Helvetica"/>
      </a:majorFont>
      <a:minorFont>
        <a:latin typeface="Helvetica Neue Light"/>
        <a:ea typeface="Helvetica Neue Light"/>
        <a:cs typeface="Helvetica Neue Light"/>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57E8A"/>
          </a:solidFill>
          <a:prstDash val="solid"/>
          <a:round/>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
              <a:solidFill>
                <a:srgbClr val="000000"/>
              </a:solidFill>
            </a:uFill>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57E8A"/>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
              <a:solidFill>
                <a:srgbClr val="000000"/>
              </a:solidFill>
            </a:uFill>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57E8A"/>
      </a:accent1>
      <a:accent2>
        <a:srgbClr val="88885A"/>
      </a:accent2>
      <a:accent3>
        <a:srgbClr val="8F8F8F"/>
      </a:accent3>
      <a:accent4>
        <a:srgbClr val="707070"/>
      </a:accent4>
      <a:accent5>
        <a:srgbClr val="B3BFC3"/>
      </a:accent5>
      <a:accent6>
        <a:srgbClr val="7B7B52"/>
      </a:accent6>
      <a:hlink>
        <a:srgbClr val="0000FF"/>
      </a:hlink>
      <a:folHlink>
        <a:srgbClr val="FF00FF"/>
      </a:folHlink>
    </a:clrScheme>
    <a:fontScheme name="Default">
      <a:majorFont>
        <a:latin typeface="Helvetica"/>
        <a:ea typeface="Helvetica"/>
        <a:cs typeface="Helvetica"/>
      </a:majorFont>
      <a:minorFont>
        <a:latin typeface="Helvetica Neue Light"/>
        <a:ea typeface="Helvetica Neue Light"/>
        <a:cs typeface="Helvetica Neue Light"/>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57E8A"/>
          </a:solidFill>
          <a:prstDash val="solid"/>
          <a:round/>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
              <a:solidFill>
                <a:srgbClr val="000000"/>
              </a:solidFill>
            </a:uFill>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57E8A"/>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
              <a:solidFill>
                <a:srgbClr val="000000"/>
              </a:solidFill>
            </a:uFill>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TotalTime>
  <Words>892</Words>
  <Application>Microsoft Macintosh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Avenir Book</vt:lpstr>
      <vt:lpstr>Gill Sans</vt:lpstr>
      <vt:lpstr>Helvetica</vt:lpstr>
      <vt:lpstr>Helvetica Neue</vt:lpstr>
      <vt:lpstr>Helvetica Neue Light</vt:lpstr>
      <vt:lpstr>Helvetica Neue UltraLight</vt:lpstr>
      <vt:lpstr>Default</vt:lpstr>
      <vt:lpstr>Mobile Application Development</vt:lpstr>
      <vt:lpstr>Project Briefing Session</vt:lpstr>
      <vt:lpstr>Structure of the Programme</vt:lpstr>
      <vt:lpstr>Semester 3</vt:lpstr>
      <vt:lpstr>Project: Overall Goal</vt:lpstr>
      <vt:lpstr>Project Elements</vt:lpstr>
      <vt:lpstr>Model</vt:lpstr>
      <vt:lpstr>Documentation</vt:lpstr>
      <vt:lpstr>Implementation</vt:lpstr>
      <vt:lpstr>Originality / Innovation / Complexity</vt:lpstr>
      <vt:lpstr>Structure of the Project</vt:lpstr>
      <vt:lpstr>Project Proposals</vt:lpstr>
      <vt:lpstr>Three Reports Required</vt:lpstr>
      <vt:lpstr>Supervision</vt:lpstr>
      <vt:lpstr>Milestones</vt:lpstr>
      <vt:lpstr>Student Fair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Martina Mullally</dc:creator>
  <cp:lastModifiedBy>Eamonn Deleastar</cp:lastModifiedBy>
  <cp:revision>10</cp:revision>
  <dcterms:modified xsi:type="dcterms:W3CDTF">2015-12-01T10:24:13Z</dcterms:modified>
</cp:coreProperties>
</file>