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Relationship Id="rId5" Type="http://schemas.openxmlformats.org/officeDocument/2006/relationships/hyperlink" Target="mailto:edleastar@wit.i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3.0/" TargetMode="External"/><Relationship Id="rId6" Type="http://schemas.openxmlformats.org/officeDocument/2006/relationships/hyperlink" Target="http://www.vogella.com/articles/JavaConcurrency/article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4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  <a:endParaRPr sz="4800">
              <a:solidFill>
                <a:srgbClr val="AAAAAA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Computing, Maths &amp; Physics</a:t>
              </a:r>
              <a:endParaRPr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49" name="Shape 49"/>
          <p:cNvSpPr/>
          <p:nvPr>
            <p:ph type="title"/>
          </p:nvPr>
        </p:nvSpPr>
        <p:spPr>
          <a:xfrm>
            <a:off x="889000" y="2904312"/>
            <a:ext cx="11226800" cy="102870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Mobile Application Development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Eamonn de Leastar (</a:t>
            </a:r>
            <a:r>
              <a:rPr sz="2000">
                <a:latin typeface="Helvetica Neue"/>
                <a:ea typeface="Helvetica Neue"/>
                <a:cs typeface="Helvetica Neue"/>
                <a:sym typeface="Helvetica Neue"/>
                <a:hlinkClick r:id="rId5" invalidUrl="" action="" tgtFrame="" tooltip="" history="1" highlightClick="0" endSnd="0"/>
              </a:rPr>
              <a:t>edeleastar@wit.ie</a:t>
            </a: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Callbacks</a:t>
            </a:r>
          </a:p>
        </p:txBody>
      </p:sp>
      <p:sp>
        <p:nvSpPr>
          <p:cNvPr id="85" name="Shape 85"/>
          <p:cNvSpPr/>
          <p:nvPr/>
        </p:nvSpPr>
        <p:spPr>
          <a:xfrm>
            <a:off x="6093615" y="2025649"/>
            <a:ext cx="6740973" cy="707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7472" indent="-347472" algn="l" defTabSz="443991">
              <a:spcBef>
                <a:spcPts val="3100"/>
              </a:spcBef>
              <a:buSzPct val="75000"/>
              <a:buFont typeface="Helvetica Neue"/>
              <a:buChar char="•"/>
              <a:defRPr sz="1800"/>
            </a:pPr>
            <a:r>
              <a:rPr sz="2736"/>
              <a:t>When a request is made by an activity, then the activity will be ‘called back’ when a result becomes available.</a:t>
            </a:r>
            <a:endParaRPr sz="2736"/>
          </a:p>
          <a:p>
            <a:pPr lvl="0" marL="347472" indent="-347472" algn="l" defTabSz="443991">
              <a:spcBef>
                <a:spcPts val="3100"/>
              </a:spcBef>
              <a:buSzPct val="75000"/>
              <a:buFont typeface="Helvetica Neue"/>
              <a:buChar char="•"/>
              <a:defRPr sz="1800"/>
            </a:pPr>
            <a:r>
              <a:rPr sz="2736"/>
              <a:t>One of these three methods will be called:</a:t>
            </a:r>
            <a:endParaRPr sz="2736"/>
          </a:p>
          <a:p>
            <a:pPr lvl="1" marL="694944" indent="-347472" algn="l" defTabSz="443991">
              <a:spcBef>
                <a:spcPts val="3100"/>
              </a:spcBef>
              <a:buSzPct val="75000"/>
              <a:buFont typeface="Helvetica Neue"/>
              <a:buChar char="•"/>
              <a:defRPr sz="1800"/>
            </a:pPr>
            <a:r>
              <a:rPr sz="2736"/>
              <a:t>A single object of type T is returned from the service</a:t>
            </a:r>
            <a:endParaRPr sz="2736"/>
          </a:p>
          <a:p>
            <a:pPr lvl="1" marL="694944" indent="-347472" algn="l" defTabSz="443991">
              <a:spcBef>
                <a:spcPts val="3100"/>
              </a:spcBef>
              <a:buSzPct val="75000"/>
              <a:buFont typeface="Helvetica Neue"/>
              <a:buChar char="•"/>
              <a:defRPr sz="1800"/>
            </a:pPr>
            <a:r>
              <a:rPr sz="2736"/>
              <a:t>A list of T objects is returned</a:t>
            </a:r>
            <a:endParaRPr sz="2736"/>
          </a:p>
          <a:p>
            <a:pPr lvl="1" marL="694944" indent="-347472" algn="l" defTabSz="443991">
              <a:spcBef>
                <a:spcPts val="3100"/>
              </a:spcBef>
              <a:buSzPct val="75000"/>
              <a:buFont typeface="Helvetica Neue"/>
              <a:buChar char="•"/>
              <a:defRPr sz="1800"/>
            </a:pPr>
            <a:r>
              <a:rPr sz="2736"/>
              <a:t>An error has occurred</a:t>
            </a:r>
            <a:endParaRPr sz="2736"/>
          </a:p>
          <a:p>
            <a:pPr lvl="0" marL="347472" indent="-347472" algn="l" defTabSz="443991">
              <a:spcBef>
                <a:spcPts val="3100"/>
              </a:spcBef>
              <a:buSzPct val="75000"/>
              <a:buFont typeface="Helvetica Neue"/>
              <a:buChar char="•"/>
              <a:defRPr sz="1800"/>
            </a:pPr>
            <a:r>
              <a:rPr sz="2736"/>
              <a:t>The callback will occur on the UI Thread, so the activity can update its components safely</a:t>
            </a:r>
          </a:p>
        </p:txBody>
      </p:sp>
      <p:sp>
        <p:nvSpPr>
          <p:cNvPr id="86" name="Shape 86"/>
          <p:cNvSpPr/>
          <p:nvPr/>
        </p:nvSpPr>
        <p:spPr>
          <a:xfrm>
            <a:off x="165100" y="3761863"/>
            <a:ext cx="5698127" cy="177267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Response&lt;T&gt;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{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setReponse(List&lt;T&gt; aList);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setReponse(T anObject);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errorOccurred (Exception e);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Request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27000" y="1981328"/>
            <a:ext cx="4388694" cy="7109856"/>
          </a:xfrm>
          <a:prstGeom prst="rect">
            <a:avLst/>
          </a:prstGeom>
        </p:spPr>
        <p:txBody>
          <a:bodyPr/>
          <a:lstStyle/>
          <a:p>
            <a:pPr lvl="0" marL="411479" indent="-411479" defTabSz="525779">
              <a:spcBef>
                <a:spcPts val="3700"/>
              </a:spcBef>
              <a:defRPr sz="1800"/>
            </a:pPr>
            <a:r>
              <a:rPr sz="3239"/>
              <a:t>Put up a dialog saying ‘Processing…’</a:t>
            </a:r>
            <a:endParaRPr sz="3239"/>
          </a:p>
          <a:p>
            <a:pPr lvl="0" marL="411479" indent="-411479" defTabSz="525779">
              <a:spcBef>
                <a:spcPts val="3700"/>
              </a:spcBef>
              <a:defRPr sz="1800"/>
            </a:pPr>
            <a:r>
              <a:rPr sz="3239"/>
              <a:t>Launch a background thread/task</a:t>
            </a:r>
            <a:endParaRPr sz="3239"/>
          </a:p>
          <a:p>
            <a:pPr lvl="0" marL="411479" indent="-411479" defTabSz="525779">
              <a:spcBef>
                <a:spcPts val="3700"/>
              </a:spcBef>
              <a:defRPr sz="1800"/>
            </a:pPr>
            <a:r>
              <a:rPr sz="3239"/>
              <a:t>Report when finished to callback</a:t>
            </a:r>
            <a:endParaRPr sz="3239"/>
          </a:p>
          <a:p>
            <a:pPr lvl="0" marL="411479" indent="-411479" defTabSz="525779">
              <a:spcBef>
                <a:spcPts val="3700"/>
              </a:spcBef>
              <a:defRPr sz="1800"/>
            </a:pPr>
            <a:r>
              <a:rPr sz="3239"/>
              <a:t>Reusable class, can be used in apps unrelated to donation.</a:t>
            </a:r>
          </a:p>
        </p:txBody>
      </p:sp>
      <p:sp>
        <p:nvSpPr>
          <p:cNvPr id="90" name="Shape 90"/>
          <p:cNvSpPr/>
          <p:nvPr/>
        </p:nvSpPr>
        <p:spPr>
          <a:xfrm>
            <a:off x="4800600" y="1848922"/>
            <a:ext cx="8129303" cy="70971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abstract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AsyncTask&lt;Object, Void, Object&gt;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Request(Context context, Response responder, String message)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onPreExecute()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Object doInBackground(Object... params)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abstract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Object doRequest(Object... params)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Exception;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onPostExecute(Object result)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3600"/>
              <a:t>Request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8534102" y="2313043"/>
            <a:ext cx="4299695" cy="6499114"/>
          </a:xfrm>
          <a:prstGeom prst="rect">
            <a:avLst/>
          </a:prstGeom>
        </p:spPr>
        <p:txBody>
          <a:bodyPr/>
          <a:lstStyle/>
          <a:p>
            <a:pPr lvl="0" marL="411479" indent="-411479" defTabSz="525779">
              <a:spcBef>
                <a:spcPts val="3700"/>
              </a:spcBef>
              <a:defRPr sz="1800"/>
            </a:pPr>
            <a:r>
              <a:rPr sz="3239"/>
              <a:t>An ‘Abstract’ class, so ‘abstract’ method ‘doRequest’ must be provided to do the actual background process</a:t>
            </a:r>
            <a:endParaRPr sz="3239"/>
          </a:p>
          <a:p>
            <a:pPr lvl="0" marL="411479" indent="-411479" defTabSz="525779">
              <a:spcBef>
                <a:spcPts val="3700"/>
              </a:spcBef>
              <a:defRPr sz="1800"/>
            </a:pPr>
            <a:r>
              <a:rPr sz="3239"/>
              <a:t>For donation-android app, this will be a call to http.Rest methods to get/set data in android-service</a:t>
            </a:r>
          </a:p>
        </p:txBody>
      </p:sp>
      <p:sp>
        <p:nvSpPr>
          <p:cNvPr id="94" name="Shape 94"/>
          <p:cNvSpPr/>
          <p:nvPr/>
        </p:nvSpPr>
        <p:spPr>
          <a:xfrm>
            <a:off x="88900" y="490022"/>
            <a:ext cx="8129303" cy="70971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abstract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AsyncTask&lt;Object, Void, Object&gt;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Request(Context context, Response responder, String message)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onPreExecute()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Object doInBackground(Object... params)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abstract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 Object doRequest(Object... params)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Exception;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onPostExecute(Object result)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95" name="Shape 95"/>
          <p:cNvSpPr/>
          <p:nvPr/>
        </p:nvSpPr>
        <p:spPr>
          <a:xfrm>
            <a:off x="6176652" y="4953000"/>
            <a:ext cx="2329323" cy="157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83" y="14256"/>
                </a:moveTo>
                <a:lnTo>
                  <a:pt x="10083" y="21600"/>
                </a:lnTo>
                <a:lnTo>
                  <a:pt x="0" y="10800"/>
                </a:lnTo>
                <a:lnTo>
                  <a:pt x="10083" y="0"/>
                </a:lnTo>
                <a:lnTo>
                  <a:pt x="10083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donation-android Project v4</a:t>
            </a:r>
          </a:p>
        </p:txBody>
      </p:sp>
      <p:pic>
        <p:nvPicPr>
          <p:cNvPr id="98" name="Screen Shot 2013-11-11 at 14.15.41.png"/>
          <p:cNvPicPr/>
          <p:nvPr/>
        </p:nvPicPr>
        <p:blipFill>
          <a:blip r:embed="rId2">
            <a:extLst/>
          </a:blip>
          <a:srcRect l="9571" t="72834" r="0" b="0"/>
          <a:stretch>
            <a:fillRect/>
          </a:stretch>
        </p:blipFill>
        <p:spPr>
          <a:xfrm>
            <a:off x="1162808" y="3872011"/>
            <a:ext cx="3663192" cy="15637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99" name="Shape 99"/>
          <p:cNvSpPr/>
          <p:nvPr/>
        </p:nvSpPr>
        <p:spPr>
          <a:xfrm>
            <a:off x="5295999" y="2437854"/>
            <a:ext cx="6803877" cy="544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52043" indent="-352043" algn="l" defTabSz="449833">
              <a:spcBef>
                <a:spcPts val="2800"/>
              </a:spcBef>
              <a:buSzPct val="75000"/>
              <a:buFont typeface="Helvetica Neue"/>
              <a:buChar char="•"/>
              <a:defRPr sz="1800"/>
            </a:pPr>
            <a:r>
              <a:rPr b="1" sz="2772"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endParaRPr b="1" sz="277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704087" indent="-352043" algn="l" defTabSz="449833">
              <a:spcBef>
                <a:spcPts val="2800"/>
              </a:spcBef>
              <a:buSzPct val="75000"/>
              <a:buFont typeface="Helvetica Neue"/>
              <a:buChar char="•"/>
              <a:defRPr sz="1800"/>
            </a:pPr>
            <a:r>
              <a:rPr sz="2772"/>
              <a:t>Gateway object for accessing donation-service application</a:t>
            </a:r>
            <a:endParaRPr sz="2772"/>
          </a:p>
          <a:p>
            <a:pPr lvl="1" marL="704087" indent="-352043" algn="l" defTabSz="449833">
              <a:spcBef>
                <a:spcPts val="2800"/>
              </a:spcBef>
              <a:buSzPct val="75000"/>
              <a:buFont typeface="Helvetica Neue"/>
              <a:buChar char="•"/>
              <a:defRPr sz="1800"/>
            </a:pPr>
            <a:r>
              <a:rPr sz="2772"/>
              <a:t>Local copies of core information models for the application (download from donation-play)</a:t>
            </a:r>
            <a:endParaRPr sz="2772"/>
          </a:p>
          <a:p>
            <a:pPr lvl="1" marL="704087" indent="-352043" algn="l" defTabSz="449833">
              <a:spcBef>
                <a:spcPts val="2800"/>
              </a:spcBef>
              <a:buSzPct val="75000"/>
              <a:buFont typeface="Helvetica Neue"/>
              <a:buChar char="•"/>
              <a:defRPr sz="1800"/>
            </a:pPr>
            <a:r>
              <a:rPr sz="2772"/>
              <a:t>Parsers (transformers) for converting objects into format suitable for upload/download to/from donation-service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User &amp; Donation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774699" y="6619972"/>
            <a:ext cx="11861801" cy="270569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No change from earlier versions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-140218"/>
            <a:ext cx="701136" cy="28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</a:p>
        </p:txBody>
      </p:sp>
      <p:sp>
        <p:nvSpPr>
          <p:cNvPr id="104" name="Shape 104"/>
          <p:cNvSpPr/>
          <p:nvPr/>
        </p:nvSpPr>
        <p:spPr>
          <a:xfrm>
            <a:off x="621742" y="1998444"/>
            <a:ext cx="5842931" cy="4162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User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User(String firstName, String lastName,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String email,     String password)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firstName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firstName;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lastName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lastName;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email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email;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password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password;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05" name="Shape 105"/>
          <p:cNvSpPr/>
          <p:nvPr/>
        </p:nvSpPr>
        <p:spPr>
          <a:xfrm>
            <a:off x="6717742" y="1998444"/>
            <a:ext cx="5842931" cy="4162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Donation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amount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method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Donation (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amount, String method)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amount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amount;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method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method;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toString()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amount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 "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method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JsonParsers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571500" y="2209928"/>
            <a:ext cx="3740399" cy="6893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Same class as in donation-play!</a:t>
            </a:r>
            <a:endParaRPr sz="3600"/>
          </a:p>
          <a:p>
            <a:pPr lvl="0">
              <a:defRPr sz="1800"/>
            </a:pPr>
            <a:r>
              <a:rPr sz="3600"/>
              <a:t>Convert Model object to/from Json format</a:t>
            </a:r>
          </a:p>
        </p:txBody>
      </p:sp>
      <p:sp>
        <p:nvSpPr>
          <p:cNvPr id="109" name="Shape 109"/>
          <p:cNvSpPr/>
          <p:nvPr/>
        </p:nvSpPr>
        <p:spPr>
          <a:xfrm>
            <a:off x="5067300" y="483672"/>
            <a:ext cx="7809211" cy="87862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JsonParsers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Gson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Gson();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User json2User(String json)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.fromJson(json, User.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List&lt;User&gt; json2Users(String json)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Type collectionType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TypeToken&lt;List&lt;User&gt;&gt;() {}.getType();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.fromJson(json, collectionType);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String user2Json(Object obj)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.toJson(obj);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Donation json2Donation(String json)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.fromJson(json, Donation.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 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String donation2Json(Object obj)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.toJson(obj);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List&lt;Donation&gt; json2Donations(String json)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Type collectionType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TypeToken&lt;List&lt;Donation&gt;&gt;() {}.getType();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gson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.fromJson(json, collectionType); 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241300" y="-3683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DonationServiceAPI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88899" y="1362124"/>
            <a:ext cx="3662414" cy="75026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 marL="342900" indent="-342900" defTabSz="438150">
              <a:spcBef>
                <a:spcPts val="3100"/>
              </a:spcBef>
              <a:defRPr sz="1800"/>
            </a:pPr>
            <a:r>
              <a:rPr sz="2700"/>
              <a:t>Enable Activities to ‘invoke’ services on donation-service app.</a:t>
            </a:r>
            <a:endParaRPr sz="2700"/>
          </a:p>
          <a:p>
            <a:pPr lvl="0" marL="342900" indent="-342900" defTabSz="438150">
              <a:spcBef>
                <a:spcPts val="3100"/>
              </a:spcBef>
              <a:defRPr sz="1800"/>
            </a:pPr>
            <a:r>
              <a:rPr sz="2700"/>
              <a:t>Specifically:</a:t>
            </a:r>
            <a:endParaRPr sz="2700"/>
          </a:p>
          <a:p>
            <a:pPr lvl="1" marL="685800" indent="-342900" defTabSz="438150">
              <a:spcBef>
                <a:spcPts val="3100"/>
              </a:spcBef>
              <a:defRPr sz="1800"/>
            </a:pPr>
            <a:r>
              <a:rPr sz="2700"/>
              <a:t>GetUsers</a:t>
            </a:r>
            <a:endParaRPr sz="2700"/>
          </a:p>
          <a:p>
            <a:pPr lvl="1" marL="685800" indent="-342900" defTabSz="438150">
              <a:spcBef>
                <a:spcPts val="3100"/>
              </a:spcBef>
              <a:defRPr sz="1800"/>
            </a:pPr>
            <a:r>
              <a:rPr sz="2700"/>
              <a:t>GetDonations</a:t>
            </a:r>
            <a:endParaRPr sz="2700"/>
          </a:p>
          <a:p>
            <a:pPr lvl="1" marL="685800" indent="-342900" defTabSz="438150">
              <a:spcBef>
                <a:spcPts val="3100"/>
              </a:spcBef>
              <a:defRPr sz="1800"/>
            </a:pPr>
            <a:r>
              <a:rPr sz="2700"/>
              <a:t>CreateUser</a:t>
            </a:r>
            <a:endParaRPr sz="2700"/>
          </a:p>
          <a:p>
            <a:pPr lvl="1" marL="685800" indent="-342900" defTabSz="438150">
              <a:spcBef>
                <a:spcPts val="3100"/>
              </a:spcBef>
              <a:defRPr sz="1800"/>
            </a:pPr>
            <a:r>
              <a:rPr sz="2700"/>
              <a:t>CreateDonation</a:t>
            </a:r>
            <a:endParaRPr sz="2700"/>
          </a:p>
          <a:p>
            <a:pPr lvl="0" marL="342900" indent="-342900" defTabSz="438150">
              <a:spcBef>
                <a:spcPts val="3100"/>
              </a:spcBef>
              <a:defRPr sz="1800"/>
            </a:pPr>
            <a:r>
              <a:rPr sz="2700"/>
              <a:t>Each of these requests is ‘spun-out’ into separate thread</a:t>
            </a:r>
          </a:p>
        </p:txBody>
      </p:sp>
      <p:sp>
        <p:nvSpPr>
          <p:cNvPr id="113" name="Shape 113"/>
          <p:cNvSpPr/>
          <p:nvPr/>
        </p:nvSpPr>
        <p:spPr>
          <a:xfrm>
            <a:off x="4010421" y="1444739"/>
            <a:ext cx="8858574" cy="7718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DonationServiceAPI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getUsers(Context        context,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Response&lt;User&gt; response,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String         dialogMesssage)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GetUsers(context, response, dialogMesssage).execute();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createUser(Context        context,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Response&lt;User&gt; response,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String         dialogMesssage)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CreateUser(context, response, dialogMesssage).execute(user);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getDonations(Context        context,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Response&lt;User&gt; response,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String         dialogMesssage)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GetDonations(context, response, dialogMesssage).execute();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createDonation(Context        context,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Response&lt;User&gt; response,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                          String         dialogMesssage)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CreateDonation(context, response, dialogMesssage).execute(donation);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GetUsers and CreateUser Requests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50799" y="2038350"/>
            <a:ext cx="3594498" cy="704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doRequest() methods will run in a background thread</a:t>
            </a:r>
            <a:endParaRPr sz="3600"/>
          </a:p>
          <a:p>
            <a:pPr lvl="0">
              <a:defRPr sz="1800"/>
            </a:pPr>
            <a:r>
              <a:rPr sz="3600"/>
              <a:t>… and will use the Rest class to communicate with the server</a:t>
            </a:r>
          </a:p>
        </p:txBody>
      </p:sp>
      <p:sp>
        <p:nvSpPr>
          <p:cNvPr id="117" name="Shape 117"/>
          <p:cNvSpPr/>
          <p:nvPr/>
        </p:nvSpPr>
        <p:spPr>
          <a:xfrm>
            <a:off x="4000500" y="1893372"/>
            <a:ext cx="8876184" cy="73384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GetUsers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GetUsers(Context context, Response&lt;User&gt; callback, String message)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(context, callback, message);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List&lt;User&gt; doRequest(Object... params)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String response =  Rest.get(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"/api/users"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List&lt;User&gt; userList = JsonParsers.json2Users(response);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userList;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CreateUser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CreateUser(Context context, Response&lt;User&gt; callback, String message)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(context, callback, message);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User doRequest(Object... params)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String response = Rest.post (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"/api/users"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JsonParsers.user2Json(params[0]));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JsonParsers.json2User(response);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GetDonations and CreateDonation Requests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152399" y="2038350"/>
            <a:ext cx="2631134" cy="723865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/>
        </p:nvSpPr>
        <p:spPr>
          <a:xfrm>
            <a:off x="2971800" y="1988449"/>
            <a:ext cx="9729763" cy="733845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GetDonations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GetDonations(Context context, Response&lt;Donation&gt; callback, String message)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(context, callback, message);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List&lt;Donation&gt; doRequest(Object... params)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String response =  Rest.get(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"/api/donations"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List&lt;Donation&gt; donationList = JsonParsers.json2Donations(response);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donationList;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CreateDonation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CreateDonation(Context context, Response&lt;Donation&gt; callback, String message)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(context, callback, message);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Donation doRequest(Object... params)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String response = Rest.post (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"/api/donations"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JsonParsers.donation2Json(params[0]));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JsonParsers.json2Donation(response);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5" name="Screen Shot 2013-11-13 at 07.46.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2156" y="1066800"/>
            <a:ext cx="9835744" cy="7315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Android &lt;-&gt; Play (3) - Android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Activities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571500" y="2225605"/>
            <a:ext cx="5654378" cy="6673990"/>
          </a:xfrm>
          <a:prstGeom prst="rect">
            <a:avLst/>
          </a:prstGeom>
        </p:spPr>
        <p:txBody>
          <a:bodyPr/>
          <a:lstStyle/>
          <a:p>
            <a:pPr lvl="0" marL="397763" indent="-397763" defTabSz="508254">
              <a:spcBef>
                <a:spcPts val="3600"/>
              </a:spcBef>
              <a:defRPr sz="1800"/>
            </a:pPr>
            <a:r>
              <a:rPr sz="3132"/>
              <a:t>If an Activity needs to make a request of the donation-service, it must do two things:</a:t>
            </a:r>
            <a:endParaRPr sz="3132"/>
          </a:p>
          <a:p>
            <a:pPr lvl="1" marL="1171194" indent="-585597" defTabSz="508254">
              <a:spcBef>
                <a:spcPts val="3600"/>
              </a:spcBef>
              <a:buSzPct val="100000"/>
              <a:buFontTx/>
              <a:buAutoNum type="arabicPeriod" startAt="1"/>
              <a:defRPr sz="1800"/>
            </a:pPr>
            <a:r>
              <a:rPr sz="3132"/>
              <a:t>Initiate a request by calling one of the methods in DonationServiceAPI</a:t>
            </a:r>
            <a:endParaRPr sz="3132"/>
          </a:p>
          <a:p>
            <a:pPr lvl="1" marL="1171194" indent="-585597" defTabSz="508254">
              <a:spcBef>
                <a:spcPts val="3600"/>
              </a:spcBef>
              <a:buSzPct val="100000"/>
              <a:buFontTx/>
              <a:buAutoNum type="arabicPeriod" startAt="1"/>
              <a:defRPr sz="1800"/>
            </a:pPr>
            <a:r>
              <a:rPr sz="3132"/>
              <a:t>Implement the Response interface, though which the response (or error) will be delivered.</a:t>
            </a:r>
          </a:p>
        </p:txBody>
      </p:sp>
      <p:sp>
        <p:nvSpPr>
          <p:cNvPr id="129" name="Shape 129"/>
          <p:cNvSpPr/>
          <p:nvPr/>
        </p:nvSpPr>
        <p:spPr>
          <a:xfrm>
            <a:off x="7013224" y="2631899"/>
            <a:ext cx="5641678" cy="2638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DonationServiceAPI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getUsers(..)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createUser(..)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//..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getDonations(..)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//..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createDonation(..)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6985000" y="5933563"/>
            <a:ext cx="5698127" cy="177267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Response&lt;T&gt;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{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setReponse(List&lt;T&gt; aList);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setReponse(T anObject);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errorOccurred (Exception e);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Login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When the Login activity starts we can:</a:t>
            </a:r>
            <a:endParaRPr sz="3600"/>
          </a:p>
          <a:p>
            <a:pPr lvl="1">
              <a:defRPr sz="1800"/>
            </a:pPr>
            <a:r>
              <a:rPr sz="3600"/>
              <a:t>Request the list of users from the donation-service</a:t>
            </a:r>
            <a:endParaRPr sz="3600"/>
          </a:p>
          <a:p>
            <a:pPr lvl="1">
              <a:defRPr sz="1800"/>
            </a:pPr>
            <a:r>
              <a:rPr sz="3600"/>
              <a:t>… and when those requests arrive, we store them in the application object</a:t>
            </a:r>
            <a:endParaRPr sz="3600"/>
          </a:p>
          <a:p>
            <a:pPr lvl="0">
              <a:defRPr sz="1800"/>
            </a:pPr>
            <a:r>
              <a:rPr sz="3600"/>
              <a:t>Then, when Login button pressed, we authenticate agains this list as usual.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482599" y="190351"/>
            <a:ext cx="3527030" cy="16766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Login Activity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31799" y="2528391"/>
            <a:ext cx="4009630" cy="6380659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FontTx/>
              <a:buNone/>
              <a:defRPr sz="1800"/>
            </a:pPr>
            <a:endParaRPr sz="4200"/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4200"/>
              <a:t>(no features hidden)</a:t>
            </a:r>
          </a:p>
        </p:txBody>
      </p:sp>
      <p:sp>
        <p:nvSpPr>
          <p:cNvPr id="137" name="Shape 137"/>
          <p:cNvSpPr/>
          <p:nvPr/>
        </p:nvSpPr>
        <p:spPr>
          <a:xfrm>
            <a:off x="4726930" y="152412"/>
            <a:ext cx="8118221" cy="944877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Login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Response&lt;User&gt;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onCreate(Bundle savedInstanceState)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.onCreate(savedInstanceState);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setContentView(R.layout.</a:t>
            </a:r>
            <a:r>
              <a: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activity_login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DonationServiceAPI.getUsers(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"Retrieving list of users"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signinPressed (View view) 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DonationApp app = (DonationApp) getApplication();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TextView email     = (TextView)  findViewById(R.id.</a:t>
            </a:r>
            <a:r>
              <a: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loginEmail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TextView password  = (TextView)  findViewById(R.id.</a:t>
            </a:r>
            <a:r>
              <a: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loginPassword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(app.validUser(email.getText().toString(), password.getText().toString()))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  startActivity 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Intent(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Donate.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  Toast toast = Toast.makeText(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"Invalid Credentials"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Toast.</a:t>
            </a:r>
            <a:r>
              <a: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LENGTH_SHORT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  toast.show();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setReponse(List&lt;User&gt; aList)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DonationApp app = (DonationApp) getApplication();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app.</a:t>
            </a:r>
            <a:r>
              <a: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= aList;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errorOccurred(Exception e)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{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Toast toast = Toast.makeText(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"Donation Service Unavailable. Try again later"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                                    Toast.</a:t>
            </a:r>
            <a:r>
              <a: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LENGTH_LONG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toast.show();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startActivity 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Intent(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, Welcome.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));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setReponse(User anObject)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{}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82599" y="190351"/>
            <a:ext cx="3527030" cy="16766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Login Activity</a:t>
            </a:r>
          </a:p>
        </p:txBody>
      </p:sp>
      <p:sp>
        <p:nvSpPr>
          <p:cNvPr id="140" name="Shape 140"/>
          <p:cNvSpPr/>
          <p:nvPr/>
        </p:nvSpPr>
        <p:spPr>
          <a:xfrm>
            <a:off x="2059930" y="1835129"/>
            <a:ext cx="9449142" cy="75797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Login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Response&lt;User&gt;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onCreate(Bundle savedInstanceState)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.onCreate(savedInstanceState);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setContentView(R.layout.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activity_login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DonationServiceAPI.getUsers(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"Retrieving list of users"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signinPressed (View view)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DonationApp app    = (DonationApp) getApplication();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TextView email     = (TextView)  findViewById(R.id.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loginEmail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TextView password  = (TextView)  findViewById(R.id.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loginPassword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(app.validUser(email.getText().toString(), password.getText().toString()))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startActivity 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Intent(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Donate.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else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Toast toast = Toast.makeText(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"Invalid Credentials"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Toast.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LENGTH_SHORT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toast.show();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//…`</a:t>
            </a:r>
            <a:endParaRPr sz="1400">
              <a:solidFill>
                <a:srgbClr val="777777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1716285" y="3732708"/>
            <a:ext cx="9904662" cy="427138"/>
          </a:xfrm>
          <a:prstGeom prst="roundRect">
            <a:avLst>
              <a:gd name="adj" fmla="val 49451"/>
            </a:avLst>
          </a:prstGeom>
          <a:ln w="12700">
            <a:solidFill/>
            <a:miter lim="400000"/>
          </a:ln>
          <a:effectLst>
            <a:outerShdw sx="100000" sy="100000" kx="0" ky="0" algn="b" rotWithShape="0" blurRad="63500" dist="30528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82599" y="190351"/>
            <a:ext cx="3527030" cy="16766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Login Activity</a:t>
            </a:r>
          </a:p>
        </p:txBody>
      </p:sp>
      <p:sp>
        <p:nvSpPr>
          <p:cNvPr id="144" name="Shape 144"/>
          <p:cNvSpPr/>
          <p:nvPr/>
        </p:nvSpPr>
        <p:spPr>
          <a:xfrm>
            <a:off x="1557315" y="2610922"/>
            <a:ext cx="9890170" cy="56493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Login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Response&lt;User&gt;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//..</a:t>
            </a:r>
            <a:endParaRPr sz="1400">
              <a:solidFill>
                <a:srgbClr val="777777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setReponse(List&lt;User&gt; aList)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DonationApp app = (DonationApp) getApplication();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app.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users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aList;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errorOccurred(Exception 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Toast toast = Toast.makeText(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"Donation Service Unavailable. Try again later"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                                    Toast.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LENGTH_LONG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toast.show();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startActivity 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Intent(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Welcome.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setReponse(User anObject)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45" name="Shape 145"/>
          <p:cNvSpPr/>
          <p:nvPr/>
        </p:nvSpPr>
        <p:spPr>
          <a:xfrm>
            <a:off x="1600745" y="3391792"/>
            <a:ext cx="9803310" cy="4637486"/>
          </a:xfrm>
          <a:prstGeom prst="roundRect">
            <a:avLst>
              <a:gd name="adj" fmla="val 4594"/>
            </a:avLst>
          </a:prstGeom>
          <a:ln w="12700">
            <a:solidFill/>
            <a:miter lim="400000"/>
          </a:ln>
          <a:effectLst>
            <a:outerShdw sx="100000" sy="100000" kx="0" ky="0" algn="b" rotWithShape="0" blurRad="63500" dist="30528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Report Activity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571500" y="2222500"/>
            <a:ext cx="3249563" cy="66675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/>
        </p:nvSpPr>
        <p:spPr>
          <a:xfrm>
            <a:off x="4876800" y="-32268"/>
            <a:ext cx="7839696" cy="981813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Report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Response &lt;Donation&gt;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{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ListView    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DonationApp 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DonationAdapter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; 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boolean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onCreateOptionsMenu(Menu menu)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//.. no change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boolean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onOptionsItemSelected(MenuItem item)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//.. no change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onCreate(Bundle savedInstanceState)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{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.onCreate(savedInstanceState);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setContentView(R.layout.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activity_report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(DonationApp) getApplication();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(ListView) findViewById(R.id.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reportList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DonationAdapter (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donations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.setAdapter(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DonationServiceAPI.getDonations(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"Downloading Donations List.."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}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setReponse(List&lt;Donation&gt; aList)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{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donations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    = aList;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donations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aList;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.notifyDataSetChanged();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}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setReponse(Donation anObject)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{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}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errorOccurred(Exception e)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{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Toast toast = Toast.makeText(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"Donation Service Unavailable!"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, Toast.</a:t>
            </a:r>
            <a:r>
              <a: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LENGTH_LONG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toast.show();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  startActivity (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Intent(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, Welcome.</a:t>
            </a:r>
            <a:r>
              <a:rPr sz="1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));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  }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Report Activity</a:t>
            </a:r>
          </a:p>
        </p:txBody>
      </p:sp>
      <p:sp>
        <p:nvSpPr>
          <p:cNvPr id="152" name="Shape 152"/>
          <p:cNvSpPr/>
          <p:nvPr/>
        </p:nvSpPr>
        <p:spPr>
          <a:xfrm>
            <a:off x="2413000" y="2395022"/>
            <a:ext cx="8769487" cy="564935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Report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Response &lt;Donation&gt;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ListView    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DonationApp 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DonationAdapter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onCreate(Bundle savedInstanceState)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.onCreate(savedInstanceState);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setContentView(R.layout.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activity_report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(DonationApp) getApplication();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(ListView) findViewById(R.id.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reportList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DonationAdapter 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donations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.setAdapter(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DonationServiceAPI.getDonations(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"Downloading Donations List.."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);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400">
              <a:solidFill>
                <a:srgbClr val="777777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53" name="Shape 153"/>
          <p:cNvSpPr/>
          <p:nvPr/>
        </p:nvSpPr>
        <p:spPr>
          <a:xfrm>
            <a:off x="2191432" y="6902003"/>
            <a:ext cx="9212623" cy="499419"/>
          </a:xfrm>
          <a:prstGeom prst="roundRect">
            <a:avLst>
              <a:gd name="adj" fmla="val 40085"/>
            </a:avLst>
          </a:prstGeom>
          <a:ln w="12700">
            <a:solidFill/>
            <a:miter lim="400000"/>
          </a:ln>
          <a:effectLst>
            <a:outerShdw sx="100000" sy="100000" kx="0" ky="0" algn="b" rotWithShape="0" blurRad="63500" dist="30528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Report Activity</a:t>
            </a:r>
          </a:p>
        </p:txBody>
      </p:sp>
      <p:sp>
        <p:nvSpPr>
          <p:cNvPr id="156" name="Shape 156"/>
          <p:cNvSpPr/>
          <p:nvPr/>
        </p:nvSpPr>
        <p:spPr>
          <a:xfrm>
            <a:off x="1346200" y="2084402"/>
            <a:ext cx="10644312" cy="6956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Report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Activity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Response &lt;Donation&gt;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ListView       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listView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DonationApp    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DonationAdapter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setReponse(List&lt;Donation&gt; aList)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app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donations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    = aList;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donations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aList;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adapter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.notifyDataSetChanged();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setReponse(Donation anObject)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errorOccurred(Exception e)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Toast toast = Toast.makeText(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"Donation Service Unavailable!"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, Toast.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LENGTH_LONG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toast.show();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startActivity (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Intent(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, Welcome.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));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5300" y="3578375"/>
            <a:ext cx="10439997" cy="5293764"/>
          </a:xfrm>
          <a:prstGeom prst="roundRect">
            <a:avLst>
              <a:gd name="adj" fmla="val 4350"/>
            </a:avLst>
          </a:prstGeom>
          <a:ln w="12700">
            <a:solidFill/>
            <a:miter lim="400000"/>
          </a:ln>
          <a:effectLst>
            <a:outerShdw sx="100000" sy="100000" kx="0" ky="0" algn="b" rotWithShape="0" blurRad="63500" dist="30528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 Shot 2013-11-13 at 08.04.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600" y="1079500"/>
            <a:ext cx="13462000" cy="689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" name="Group 165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163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Shape 164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</a:rPr>
                <a:t>Except where otherwise noted, this content is licensed under a </a:t>
              </a: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  <a:hlinkClick r:id="rId5" invalidUrl="" action="" tgtFrame="" tooltip="" history="1" highlightClick="0" endSnd="0"/>
                </a:rPr>
                <a:t>Creative Commons Attribution-NonCommercial 3.0 License</a:t>
              </a: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</a:rPr>
                <a:t>. 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</a:rPr>
                <a:t>For more information, please see </a:t>
              </a: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  <a:hlinkClick r:id="rId5" invalidUrl="" action="" tgtFrame="" tooltip="" history="1" highlightClick="0" endSnd="0"/>
                </a:rPr>
                <a:t>http://creativecommons.org/licenses/by-nc/3.0/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3162592" y="6607131"/>
            <a:ext cx="7141707" cy="111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700"/>
              <a:t>Some of this material is adapted from</a:t>
            </a:r>
            <a:endParaRPr sz="1700"/>
          </a:p>
          <a:p>
            <a:pPr lvl="1" algn="l">
              <a:defRPr sz="1800"/>
            </a:pPr>
            <a:r>
              <a:rPr sz="1700"/>
              <a:t> </a:t>
            </a:r>
            <a:r>
              <a:rPr sz="1700" u="sng">
                <a:hlinkClick r:id="rId6" invalidUrl="" action="" tgtFrame="" tooltip="" history="1" highlightClick="0" endSnd="0"/>
              </a:rPr>
              <a:t>http://www.vogella.com/articles/JavaConcurrency/article.html</a:t>
            </a:r>
            <a:endParaRPr sz="1700"/>
          </a:p>
          <a:p>
            <a:pPr lvl="1" algn="l">
              <a:defRPr sz="1800"/>
            </a:pPr>
            <a:r>
              <a:rPr sz="1700"/>
              <a:t>An excellent source for well structured tutorials and explanations of all thing related ot Java, Eclipse and Android development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donation-android Project v4</a:t>
            </a:r>
          </a:p>
        </p:txBody>
      </p:sp>
      <p:pic>
        <p:nvPicPr>
          <p:cNvPr id="56" name="Screen Shot 2013-11-11 at 14.15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658" y="2679700"/>
            <a:ext cx="3556942" cy="5054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57" name="Shape 57"/>
          <p:cNvSpPr/>
          <p:nvPr/>
        </p:nvSpPr>
        <p:spPr>
          <a:xfrm>
            <a:off x="4484538" y="2038350"/>
            <a:ext cx="8359727" cy="735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83463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b="1" sz="2232">
                <a:latin typeface="Helvetica Neue"/>
                <a:ea typeface="Helvetica Neue"/>
                <a:cs typeface="Helvetica Neue"/>
                <a:sym typeface="Helvetica Neue"/>
              </a:rPr>
              <a:t>activities</a:t>
            </a:r>
            <a:endParaRPr b="1" sz="223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566927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sz="2232"/>
              <a:t>display and hander all UI</a:t>
            </a:r>
            <a:endParaRPr sz="2232"/>
          </a:p>
          <a:p>
            <a:pPr lvl="0" marL="283463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b="1" sz="2232"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endParaRPr b="1" sz="223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566927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sz="2232"/>
              <a:t>retain application wide data structures (users + donations)</a:t>
            </a:r>
            <a:endParaRPr sz="2232"/>
          </a:p>
          <a:p>
            <a:pPr lvl="0" marL="283463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b="1" sz="2232"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endParaRPr b="1" sz="223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566927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sz="2232"/>
              <a:t>Gateway object for accessing donation-service application</a:t>
            </a:r>
            <a:endParaRPr sz="2232"/>
          </a:p>
          <a:p>
            <a:pPr lvl="1" marL="566927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sz="2232"/>
              <a:t>Local copies of core information models for the application (download from donation-play)</a:t>
            </a:r>
            <a:endParaRPr sz="2232"/>
          </a:p>
          <a:p>
            <a:pPr lvl="1" marL="566927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sz="2232"/>
              <a:t>Parsers (transformers) for converting objects into format suitable for upload/download to/from donation-service</a:t>
            </a:r>
            <a:endParaRPr sz="2232"/>
          </a:p>
          <a:p>
            <a:pPr lvl="0" marL="283463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b="1" sz="2232">
                <a:latin typeface="Helvetica Neue"/>
                <a:ea typeface="Helvetica Neue"/>
                <a:cs typeface="Helvetica Neue"/>
                <a:sym typeface="Helvetica Neue"/>
              </a:rPr>
              <a:t>http</a:t>
            </a:r>
            <a:endParaRPr sz="2232"/>
          </a:p>
          <a:p>
            <a:pPr lvl="1" marL="566927" indent="-283463" algn="l" defTabSz="362204">
              <a:spcBef>
                <a:spcPts val="2200"/>
              </a:spcBef>
              <a:buSzPct val="75000"/>
              <a:buFont typeface="Helvetica Neue"/>
              <a:buChar char="•"/>
              <a:defRPr sz="1800"/>
            </a:pPr>
            <a:r>
              <a:rPr sz="2232"/>
              <a:t>General purpose classes to support asynchronous http request/response to/from donation-service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Android AsyncTask Class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0623" indent="-420623" defTabSz="537463">
              <a:spcBef>
                <a:spcPts val="3800"/>
              </a:spcBef>
              <a:defRPr sz="1800"/>
            </a:pPr>
            <a:r>
              <a:rPr sz="3312"/>
              <a:t>AsyncTask allows you to perform asynchronous work on your user interface. </a:t>
            </a:r>
            <a:endParaRPr sz="3312"/>
          </a:p>
          <a:p>
            <a:pPr lvl="0" marL="420623" indent="-420623" defTabSz="537463">
              <a:spcBef>
                <a:spcPts val="3800"/>
              </a:spcBef>
              <a:defRPr sz="1800"/>
            </a:pPr>
            <a:r>
              <a:rPr sz="3312"/>
              <a:t>It performs the blocking operations in a </a:t>
            </a:r>
            <a:r>
              <a:rPr b="1" sz="3312">
                <a:latin typeface="Helvetica Neue"/>
                <a:ea typeface="Helvetica Neue"/>
                <a:cs typeface="Helvetica Neue"/>
                <a:sym typeface="Helvetica Neue"/>
              </a:rPr>
              <a:t>worker thread</a:t>
            </a:r>
            <a:r>
              <a:rPr sz="3312"/>
              <a:t> and then publishes the results on the UI thread.</a:t>
            </a:r>
            <a:endParaRPr sz="3312"/>
          </a:p>
          <a:p>
            <a:pPr lvl="0" marL="420623" indent="-420623" defTabSz="537463">
              <a:spcBef>
                <a:spcPts val="3800"/>
              </a:spcBef>
              <a:defRPr sz="1800"/>
            </a:pPr>
            <a:r>
              <a:rPr sz="3312"/>
              <a:t>You subclass AsyncTask and implement the doInBackground() callback method, which runs in a pool of background threads. </a:t>
            </a:r>
            <a:endParaRPr sz="3312"/>
          </a:p>
          <a:p>
            <a:pPr lvl="0" marL="420623" indent="-420623" defTabSz="537463">
              <a:spcBef>
                <a:spcPts val="3800"/>
              </a:spcBef>
              <a:defRPr sz="1800"/>
            </a:pPr>
            <a:r>
              <a:rPr sz="3312"/>
              <a:t>To update your UI, you implement onPostExecute(), which delivers the result from doInBackground() and runs in the UI thread, so you can safely update your UI.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HTTP</a:t>
            </a:r>
          </a:p>
        </p:txBody>
      </p:sp>
      <p:pic>
        <p:nvPicPr>
          <p:cNvPr id="63" name="Screen Shot 2013-11-11 at 14.15.41.png"/>
          <p:cNvPicPr/>
          <p:nvPr/>
        </p:nvPicPr>
        <p:blipFill>
          <a:blip r:embed="rId2">
            <a:extLst/>
          </a:blip>
          <a:srcRect l="8764" t="41356" r="13734" b="36572"/>
          <a:stretch>
            <a:fillRect/>
          </a:stretch>
        </p:blipFill>
        <p:spPr>
          <a:xfrm>
            <a:off x="634167" y="3684537"/>
            <a:ext cx="3636308" cy="14716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64" name="Shape 64"/>
          <p:cNvSpPr/>
          <p:nvPr/>
        </p:nvSpPr>
        <p:spPr>
          <a:xfrm>
            <a:off x="4463008" y="2604541"/>
            <a:ext cx="8368557" cy="65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57199" indent="-457199" algn="l">
              <a:spcBef>
                <a:spcPts val="3700"/>
              </a:spcBef>
              <a:buSzPct val="75000"/>
              <a:buFont typeface="Helvetica Neue"/>
              <a:buChar char="•"/>
              <a:defRPr sz="1800"/>
            </a:pPr>
            <a:r>
              <a:rPr b="1" sz="3600">
                <a:latin typeface="Helvetica Neue"/>
                <a:ea typeface="Helvetica Neue"/>
                <a:cs typeface="Helvetica Neue"/>
                <a:sym typeface="Helvetica Neue"/>
              </a:rPr>
              <a:t>http</a:t>
            </a:r>
            <a:endParaRPr sz="3600"/>
          </a:p>
          <a:p>
            <a:pPr lvl="1" marL="914399" indent="-457199" algn="l">
              <a:spcBef>
                <a:spcPts val="3700"/>
              </a:spcBef>
              <a:buSzPct val="75000"/>
              <a:buFont typeface="Helvetica Neue"/>
              <a:buChar char="•"/>
              <a:defRPr sz="1800"/>
            </a:pPr>
            <a:r>
              <a:rPr sz="3600"/>
              <a:t>General purpose classes to support </a:t>
            </a:r>
            <a:r>
              <a:rPr b="1" sz="3600"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r>
              <a:rPr sz="3600"/>
              <a:t> http request/response to/from donation-service</a:t>
            </a:r>
            <a:endParaRPr sz="3600"/>
          </a:p>
          <a:p>
            <a:pPr lvl="1" marL="914399" indent="-457199" algn="l">
              <a:spcBef>
                <a:spcPts val="3700"/>
              </a:spcBef>
              <a:buSzPct val="75000"/>
              <a:buFont typeface="Helvetica Neue"/>
              <a:buChar char="•"/>
              <a:defRPr sz="1800"/>
            </a:pPr>
            <a:r>
              <a:rPr sz="3600"/>
              <a:t>These requests are performed in a separate thread of execution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8" name="Screen Shot 2013-11-13 at 07.32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607" y="1257300"/>
            <a:ext cx="7649764" cy="6778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Rest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69900" y="2119425"/>
            <a:ext cx="4593779" cy="6667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Issue HTTP requests to a server</a:t>
            </a:r>
            <a:endParaRPr sz="3600"/>
          </a:p>
          <a:p>
            <a:pPr lvl="1">
              <a:defRPr sz="1800"/>
            </a:pPr>
            <a:r>
              <a:rPr sz="3600"/>
              <a:t>GET</a:t>
            </a:r>
            <a:endParaRPr sz="3600"/>
          </a:p>
          <a:p>
            <a:pPr lvl="1">
              <a:defRPr sz="1800"/>
            </a:pPr>
            <a:r>
              <a:rPr sz="3600"/>
              <a:t>DELETE</a:t>
            </a:r>
            <a:endParaRPr sz="3600"/>
          </a:p>
          <a:p>
            <a:pPr lvl="1">
              <a:defRPr sz="1800"/>
            </a:pPr>
            <a:r>
              <a:rPr sz="3600"/>
              <a:t>PUT</a:t>
            </a:r>
            <a:endParaRPr sz="3600"/>
          </a:p>
          <a:p>
            <a:pPr lvl="1">
              <a:defRPr sz="1800"/>
            </a:pPr>
            <a:r>
              <a:rPr sz="3600"/>
              <a:t>POST</a:t>
            </a:r>
            <a:endParaRPr sz="3600"/>
          </a:p>
          <a:p>
            <a:pPr lvl="0">
              <a:defRPr sz="1800"/>
            </a:pPr>
            <a:r>
              <a:rPr sz="3600"/>
              <a:t>(http verbs)</a:t>
            </a:r>
          </a:p>
        </p:txBody>
      </p:sp>
      <p:sp>
        <p:nvSpPr>
          <p:cNvPr id="72" name="Shape 72"/>
          <p:cNvSpPr/>
          <p:nvPr/>
        </p:nvSpPr>
        <p:spPr>
          <a:xfrm>
            <a:off x="5735885" y="2355978"/>
            <a:ext cx="7079532" cy="6194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Rest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"http://10.0.2.2:9000"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solidFill>
                <a:srgbClr val="393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get(String path)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delete(String path)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put(String path, String json)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post(String path, String json)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73" name="Shape 73"/>
          <p:cNvSpPr/>
          <p:nvPr/>
        </p:nvSpPr>
        <p:spPr>
          <a:xfrm>
            <a:off x="4566970" y="514911"/>
            <a:ext cx="8138060" cy="65984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This server is your development machine</a:t>
            </a:r>
          </a:p>
        </p:txBody>
      </p:sp>
      <p:sp>
        <p:nvSpPr>
          <p:cNvPr id="74" name="Shape 74"/>
          <p:cNvSpPr/>
          <p:nvPr/>
        </p:nvSpPr>
        <p:spPr>
          <a:xfrm rot="4053902">
            <a:off x="9308648" y="1728711"/>
            <a:ext cx="1820024" cy="672539"/>
          </a:xfrm>
          <a:prstGeom prst="rightArrow">
            <a:avLst>
              <a:gd name="adj1" fmla="val 34641"/>
              <a:gd name="adj2" fmla="val 173398"/>
            </a:avLst>
          </a:pr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90499" y="101600"/>
            <a:ext cx="11861801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Rest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8862764" y="308748"/>
            <a:ext cx="4014168" cy="913610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 marL="333756" indent="-333756" defTabSz="426466">
              <a:spcBef>
                <a:spcPts val="3000"/>
              </a:spcBef>
              <a:defRPr sz="1800"/>
            </a:pPr>
            <a:r>
              <a:rPr sz="2628"/>
              <a:t>Rest class can only send/receive strings (no Model objects like User or Donation)</a:t>
            </a:r>
            <a:endParaRPr sz="2628"/>
          </a:p>
          <a:p>
            <a:pPr lvl="0" marL="333756" indent="-333756" defTabSz="426466">
              <a:spcBef>
                <a:spcPts val="3000"/>
              </a:spcBef>
              <a:defRPr sz="1800"/>
            </a:pPr>
            <a:r>
              <a:rPr sz="2628"/>
              <a:t>Assumes all strings are Json encoded</a:t>
            </a:r>
            <a:endParaRPr sz="2628"/>
          </a:p>
          <a:p>
            <a:pPr lvl="0" marL="333756" indent="-333756" defTabSz="426466">
              <a:spcBef>
                <a:spcPts val="3000"/>
              </a:spcBef>
              <a:defRPr sz="1800"/>
            </a:pPr>
            <a:r>
              <a:rPr sz="2628"/>
              <a:t>Will very likely throw ‘exceptions’ if server error, network problem or other related issue</a:t>
            </a:r>
            <a:endParaRPr sz="2628"/>
          </a:p>
          <a:p>
            <a:pPr lvl="0" marL="333756" indent="-333756" defTabSz="426466">
              <a:spcBef>
                <a:spcPts val="3000"/>
              </a:spcBef>
              <a:defRPr sz="1800"/>
            </a:pPr>
            <a:r>
              <a:rPr sz="2628"/>
              <a:t>No need to edit/maintain this class as it adheres to HTTP protocol conventions</a:t>
            </a:r>
            <a:endParaRPr sz="2628"/>
          </a:p>
          <a:p>
            <a:pPr lvl="0" marL="333756" indent="-333756" defTabSz="426466">
              <a:spcBef>
                <a:spcPts val="3000"/>
              </a:spcBef>
              <a:defRPr sz="1800"/>
            </a:pPr>
            <a:r>
              <a:rPr sz="2628"/>
              <a:t>Is independent of donation application, and can be used in other apps as is</a:t>
            </a:r>
          </a:p>
        </p:txBody>
      </p:sp>
      <p:sp>
        <p:nvSpPr>
          <p:cNvPr id="78" name="Shape 78"/>
          <p:cNvSpPr/>
          <p:nvPr/>
        </p:nvSpPr>
        <p:spPr>
          <a:xfrm>
            <a:off x="236785" y="1822578"/>
            <a:ext cx="8600009" cy="69563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Rest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"http://10.0.2.2:9000"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;</a:t>
            </a:r>
            <a:endParaRPr sz="1500">
              <a:solidFill>
                <a:srgbClr val="393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get(String path)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delete(String path)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put(String path, String json)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String post(String path, String json) </a:t>
            </a:r>
            <a:r>
              <a:rPr sz="15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throws</a:t>
            </a:r>
            <a:r>
              <a:rPr sz="1500">
                <a:latin typeface="Monaco"/>
                <a:ea typeface="Monaco"/>
                <a:cs typeface="Monaco"/>
                <a:sym typeface="Monaco"/>
              </a:rPr>
              <a:t> Exception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{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  //...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5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Response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95300" y="2228850"/>
            <a:ext cx="5601296" cy="6667500"/>
          </a:xfrm>
          <a:prstGeom prst="rect">
            <a:avLst/>
          </a:prstGeom>
        </p:spPr>
        <p:txBody>
          <a:bodyPr/>
          <a:lstStyle/>
          <a:p>
            <a:pPr lvl="0" marL="356615" indent="-356615" defTabSz="455675">
              <a:spcBef>
                <a:spcPts val="3200"/>
              </a:spcBef>
              <a:defRPr sz="1800"/>
            </a:pPr>
            <a:r>
              <a:rPr sz="2807"/>
              <a:t>An Interface that must be implemented by the Activity that initiated the request.</a:t>
            </a:r>
            <a:endParaRPr sz="2807"/>
          </a:p>
          <a:p>
            <a:pPr lvl="0" marL="356615" indent="-356615" defTabSz="455675">
              <a:spcBef>
                <a:spcPts val="3200"/>
              </a:spcBef>
              <a:defRPr sz="1800"/>
            </a:pPr>
            <a:r>
              <a:rPr sz="2807"/>
              <a:t>Is ‘paramaterised’ by T, which will typically be some model object we are requesting/updating</a:t>
            </a:r>
            <a:endParaRPr sz="2807"/>
          </a:p>
          <a:p>
            <a:pPr lvl="1" marL="713231" indent="-356615" defTabSz="455675">
              <a:spcBef>
                <a:spcPts val="3200"/>
              </a:spcBef>
              <a:defRPr sz="1800"/>
            </a:pPr>
            <a:r>
              <a:rPr sz="2807"/>
              <a:t>e.g. User, Donation</a:t>
            </a:r>
            <a:endParaRPr sz="2807"/>
          </a:p>
          <a:p>
            <a:pPr lvl="0" marL="356615" indent="-356615" defTabSz="455675">
              <a:spcBef>
                <a:spcPts val="3200"/>
              </a:spcBef>
              <a:defRPr sz="1800"/>
            </a:pPr>
            <a:r>
              <a:rPr sz="2807"/>
              <a:t>However, interface is application independent, and can be used in other applications not related to Donation app.</a:t>
            </a:r>
          </a:p>
        </p:txBody>
      </p:sp>
      <p:sp>
        <p:nvSpPr>
          <p:cNvPr id="82" name="Shape 82"/>
          <p:cNvSpPr/>
          <p:nvPr/>
        </p:nvSpPr>
        <p:spPr>
          <a:xfrm>
            <a:off x="6591300" y="2453763"/>
            <a:ext cx="5698127" cy="177267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Response&lt;T&gt;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{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setReponse(List&lt;T&gt; aList);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setReponse(T anObject);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errorOccurred (Exception e);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