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Image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1pPr>
            <a:lvl2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2pPr>
            <a:lvl3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3pPr>
            <a:lvl4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4pPr>
            <a:lvl5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1pPr>
            <a:lvl2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2pPr>
            <a:lvl3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3pPr>
            <a:lvl4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4pPr>
            <a:lvl5pPr>
              <a:defRPr>
                <a:solidFill>
                  <a:schemeClr val="accent1">
                    <a:hueOff val="-611180"/>
                    <a:satOff val="24879"/>
                    <a:lumOff val="-26847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Line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Image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Table"/>
          <p:cNvGraphicFramePr/>
          <p:nvPr/>
        </p:nvGraphicFramePr>
        <p:xfrm>
          <a:off x="412750" y="533400"/>
          <a:ext cx="12504192" cy="91445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18478"/>
                <a:gridCol w="3081088"/>
                <a:gridCol w="4868289"/>
                <a:gridCol w="1351482"/>
                <a:gridCol w="1772154"/>
              </a:tblGrid>
              <a:tr h="605250"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Grade Band</a:t>
                      </a:r>
                    </a:p>
                  </a:txBody>
                  <a:tcPr marL="38100" marR="38100" marT="25400" marB="25400" anchor="b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Packaging &amp; Deployment</a:t>
                      </a:r>
                    </a:p>
                  </a:txBody>
                  <a:tcPr marL="38100" marR="38100" marT="25400" marB="25400" anchor="b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Commands</a:t>
                      </a:r>
                    </a:p>
                  </a:txBody>
                  <a:tcPr marL="38100" marR="38100" marT="25400" marB="25400" anchor="b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TDD Coverage</a:t>
                      </a:r>
                    </a:p>
                  </a:txBody>
                  <a:tcPr marL="38100" marR="38100" marT="25400" marB="25400" anchor="b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Language</a:t>
                      </a:r>
                    </a:p>
                  </a:txBody>
                  <a:tcPr marL="38100" marR="38100" marT="25400" marB="25400" anchor="b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1387789"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Starter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Eclipse project archive
- pacemaker-console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gu get-users ()
ru register-user (first name, last name, email, password)
lu login-user (email, password)
l logout ()
aa add-activity (type, location, distance)
la list-activities ()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4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4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Java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1797116"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github repo
- pacemaker-console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 add-location (activity-id, longitude, latitude)
lal list-activity-locations (activity-id)
ar activity-report ()
f follow (email)
lf list-friends ()
far friend-activity-report (email)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4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40%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4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Java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1347059"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Good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maven github repos:
- pacemaker-service
- pacemaker-console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 activity-report (byType: type)
uf unfollow-friend ()
mf message-friend (email, message)
lm list-messages ()
dlb distance-leader-board ()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4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4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Java with Lambdas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1832537"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Excellent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pacemaker-service provides REST API
pacemaker-console access API (over http)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dlbbt distance-leader-board-by-type (byType: type)
maf message-all-friends (message)
llb location-leader-board (location)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4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65%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4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Java with Streams OR Kotlin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2162141"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Outstanding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pacemaker-service deployed to
cloud
pacemaker-client access cloud service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Admin Account
Define commands to administer service, to include:
- remove users
- disable/enable users
- report user stats (nmr logins, average number of activities etc...)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4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80% With Mocking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4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latin typeface="Arial"/>
                          <a:ea typeface="Arial"/>
                          <a:cs typeface="Arial"/>
                          <a:sym typeface="Arial"/>
                        </a:rPr>
                        <a:t>Kotlin</a:t>
                      </a:r>
                    </a:p>
                  </a:txBody>
                  <a:tcPr marL="38100" marR="38100" marT="25400" marB="25400" anchor="ctr" anchorCtr="0" horzOverflow="overflow">
                    <a:lnL w="12700">
                      <a:solidFill>
                        <a:srgbClr val="CCCCCC"/>
                      </a:solidFill>
                      <a:miter lim="400000"/>
                    </a:lnL>
                    <a:lnR w="12700">
                      <a:solidFill>
                        <a:srgbClr val="CCCCCC"/>
                      </a:solidFill>
                      <a:miter lim="400000"/>
                    </a:lnR>
                    <a:lnT w="12700">
                      <a:solidFill>
                        <a:srgbClr val="CCCCCC"/>
                      </a:solidFill>
                      <a:miter lim="400000"/>
                    </a:lnT>
                    <a:lnB w="12700"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2" name="Grading Spectrum"/>
          <p:cNvSpPr txBox="1"/>
          <p:nvPr/>
        </p:nvSpPr>
        <p:spPr>
          <a:xfrm>
            <a:off x="4378909" y="-94970"/>
            <a:ext cx="3738982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Grading Spectrum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eadlines"/>
          <p:cNvSpPr txBox="1"/>
          <p:nvPr/>
        </p:nvSpPr>
        <p:spPr>
          <a:xfrm>
            <a:off x="5056581" y="431850"/>
            <a:ext cx="2129638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Deadlines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ssignment : Pacemaker 2.0"/>
          <p:cNvSpPr txBox="1"/>
          <p:nvPr/>
        </p:nvSpPr>
        <p:spPr>
          <a:xfrm>
            <a:off x="3252241" y="254050"/>
            <a:ext cx="5966918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Assignment : Pacemaker 2.0</a:t>
            </a:r>
          </a:p>
        </p:txBody>
      </p:sp>
      <p:sp>
        <p:nvSpPr>
          <p:cNvPr id="131" name="Create a new version of Pacemaker, evolved to explore 4 lines of inquiry"/>
          <p:cNvSpPr txBox="1"/>
          <p:nvPr/>
        </p:nvSpPr>
        <p:spPr>
          <a:xfrm>
            <a:off x="800455" y="2362455"/>
            <a:ext cx="4308906" cy="232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Create a new version of Pacemaker, evolved to explore 4 lines of inquiry</a:t>
            </a:r>
          </a:p>
        </p:txBody>
      </p:sp>
      <p:sp>
        <p:nvSpPr>
          <p:cNvPr id="132" name="Arrow"/>
          <p:cNvSpPr/>
          <p:nvPr/>
        </p:nvSpPr>
        <p:spPr>
          <a:xfrm>
            <a:off x="3073400" y="51943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Commands/Features…"/>
          <p:cNvSpPr txBox="1"/>
          <p:nvPr/>
        </p:nvSpPr>
        <p:spPr>
          <a:xfrm>
            <a:off x="5021440" y="4959630"/>
            <a:ext cx="7843829" cy="232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t>Commands/Features</a:t>
            </a:r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t>Test Driven Development Practices</a:t>
            </a:r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t>Build &amp; Deployment</a:t>
            </a:r>
          </a:p>
          <a:p>
            <a:pPr marL="457200" indent="-457200" algn="l">
              <a:buSzPct val="75000"/>
              <a:buFont typeface="Helvetica Neue"/>
              <a:buChar char="•"/>
              <a:defRPr u="sng"/>
            </a:pPr>
            <a:r>
              <a:t>Language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Table"/>
          <p:cNvGraphicFramePr/>
          <p:nvPr/>
        </p:nvGraphicFramePr>
        <p:xfrm>
          <a:off x="703188" y="724959"/>
          <a:ext cx="11961491" cy="88570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311040"/>
                <a:gridCol w="6637750"/>
              </a:tblGrid>
              <a:tr h="14740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List Users: List all users emails, first and last names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gu  get-users ()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740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Register: Create an account for a new user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ru  register-user (first name, last name,  
                           email, password)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740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Login: Log in a registered user in to pacemaker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lu  login-user  (email, password)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740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Logout: Logout current user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l logout  ()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740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Add activity: create and add an activity for the logged in userr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aa  add-activity  (type, location, distance)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740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List Activities: List all activities for logged in user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la  list-activities ()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6" name="Commands/Features (1/4)"/>
          <p:cNvSpPr txBox="1"/>
          <p:nvPr/>
        </p:nvSpPr>
        <p:spPr>
          <a:xfrm>
            <a:off x="3866641" y="70130"/>
            <a:ext cx="5271517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u="sng"/>
            </a:lvl1pPr>
          </a:lstStyle>
          <a:p>
            <a:pPr/>
            <a:r>
              <a:t>Commands/Features (1/4)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Table"/>
          <p:cNvGraphicFramePr/>
          <p:nvPr/>
        </p:nvGraphicFramePr>
        <p:xfrm>
          <a:off x="474588" y="737659"/>
          <a:ext cx="12068324" cy="88384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60458"/>
                <a:gridCol w="6295165"/>
              </a:tblGrid>
              <a:tr h="147096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Add location: Append location to an activity"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al  add-location  (activity-id, lat, lng)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7096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List Activity Location: List all locations for a specific activity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lal list-activity-locations (activity-id)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7096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ActivityReport: List all activities for logged in user, sorted alphabetically by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ar  activity-report ()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7096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Follow Friend: Follow a specific friend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f follow  (email)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7096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List Friends: List all of the friends of the logged in user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lf  list-friends  ()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7096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Friend Activity Report: List all activities of specific friend, sorted alphabetically by typer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far friend-activity-report  (email)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9" name="Commands/Features (2/4)"/>
          <p:cNvSpPr txBox="1"/>
          <p:nvPr/>
        </p:nvSpPr>
        <p:spPr>
          <a:xfrm>
            <a:off x="3866641" y="70130"/>
            <a:ext cx="5271517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u="sng"/>
            </a:lvl1pPr>
          </a:lstStyle>
          <a:p>
            <a:pPr/>
            <a:r>
              <a:t>Commands/Features (2/4)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Table"/>
          <p:cNvGraphicFramePr/>
          <p:nvPr/>
        </p:nvGraphicFramePr>
        <p:xfrm>
          <a:off x="550788" y="775759"/>
          <a:ext cx="12045231" cy="87075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903754"/>
                <a:gridCol w="6128776"/>
              </a:tblGrid>
              <a:tr h="1449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Activity Report: List all activities for logged in user by type. Sorted longest to shortest distance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ar  activity-report (byType: type)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49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Unfollow Friends: Stop following a friend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uf  unfollow-friend ()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49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Message Friend: send a message to a friend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mf  message-friend  (email, message)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49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List Messages: List all messages for the logged in user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lm  list-messages ()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49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Distance Leader Board: list summary distances of all friends, sorted longest to shortest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dlb distance-leader-board ()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44914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Friend Activity Report: List all activities of specific friend, sorted alphabetically by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ar  activity-report (byType: type)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Commands/Features (3/4)"/>
          <p:cNvSpPr txBox="1"/>
          <p:nvPr/>
        </p:nvSpPr>
        <p:spPr>
          <a:xfrm>
            <a:off x="3866641" y="70130"/>
            <a:ext cx="5271517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u="sng"/>
            </a:lvl1pPr>
          </a:lstStyle>
          <a:p>
            <a:pPr/>
            <a:r>
              <a:t>Commands/Features (3/4)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Table"/>
          <p:cNvGraphicFramePr/>
          <p:nvPr/>
        </p:nvGraphicFramePr>
        <p:xfrm>
          <a:off x="677788" y="2109259"/>
          <a:ext cx="11915924" cy="51731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840310"/>
                <a:gridCol w="6062913"/>
              </a:tblGrid>
              <a:tr h="16706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Distance Leader Board: distance leader board refined by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dlbbt distance-leader-board-by-type (byType: type)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674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Message All Friends: send a message to all friends"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maf message-all-friends (message)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12228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Location Leader Board: list sorted summary distances of all friends in named location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44444"/>
                          </a:solidFill>
                        </a:rPr>
                        <a:t>llb location-leader-board (location)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5" name="Commands/Features (4/4)"/>
          <p:cNvSpPr txBox="1"/>
          <p:nvPr/>
        </p:nvSpPr>
        <p:spPr>
          <a:xfrm>
            <a:off x="3866641" y="70130"/>
            <a:ext cx="5271517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u="sng"/>
            </a:lvl1pPr>
          </a:lstStyle>
          <a:p>
            <a:pPr/>
            <a:r>
              <a:t>Commands/Features (4/4)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st Driven Development Practices"/>
          <p:cNvSpPr txBox="1"/>
          <p:nvPr/>
        </p:nvSpPr>
        <p:spPr>
          <a:xfrm>
            <a:off x="2812237" y="374930"/>
            <a:ext cx="6948526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u="sng"/>
            </a:lvl1pPr>
          </a:lstStyle>
          <a:p>
            <a:pPr/>
            <a:r>
              <a:t>Test Driven Development Practices</a:t>
            </a:r>
          </a:p>
        </p:txBody>
      </p:sp>
      <p:sp>
        <p:nvSpPr>
          <p:cNvPr id="148" name="30%…"/>
          <p:cNvSpPr txBox="1"/>
          <p:nvPr/>
        </p:nvSpPr>
        <p:spPr>
          <a:xfrm>
            <a:off x="5162931" y="3087928"/>
            <a:ext cx="1510539" cy="3577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7000"/>
              </a:lnSpc>
              <a:defRPr sz="4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30%</a:t>
            </a:r>
          </a:p>
          <a:p>
            <a:pPr defTabSz="457200">
              <a:lnSpc>
                <a:spcPts val="7000"/>
              </a:lnSpc>
              <a:defRPr sz="4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40%</a:t>
            </a:r>
          </a:p>
          <a:p>
            <a:pPr defTabSz="457200">
              <a:lnSpc>
                <a:spcPts val="7000"/>
              </a:lnSpc>
              <a:defRPr sz="4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50%</a:t>
            </a:r>
          </a:p>
          <a:p>
            <a:pPr defTabSz="457200">
              <a:lnSpc>
                <a:spcPts val="7000"/>
              </a:lnSpc>
              <a:defRPr sz="4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65%</a:t>
            </a:r>
          </a:p>
          <a:p>
            <a:pPr defTabSz="457200">
              <a:lnSpc>
                <a:spcPts val="7000"/>
              </a:lnSpc>
              <a:defRPr sz="4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80%</a:t>
            </a:r>
          </a:p>
        </p:txBody>
      </p:sp>
      <p:sp>
        <p:nvSpPr>
          <p:cNvPr id="149" name="Coverage"/>
          <p:cNvSpPr txBox="1"/>
          <p:nvPr/>
        </p:nvSpPr>
        <p:spPr>
          <a:xfrm>
            <a:off x="908754" y="4534733"/>
            <a:ext cx="2170292" cy="68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Coverage</a:t>
            </a:r>
          </a:p>
        </p:txBody>
      </p:sp>
      <p:sp>
        <p:nvSpPr>
          <p:cNvPr id="150" name="Arrow"/>
          <p:cNvSpPr/>
          <p:nvPr/>
        </p:nvSpPr>
        <p:spPr>
          <a:xfrm>
            <a:off x="3485987" y="42418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(with mocking)"/>
          <p:cNvSpPr txBox="1"/>
          <p:nvPr/>
        </p:nvSpPr>
        <p:spPr>
          <a:xfrm>
            <a:off x="6686039" y="5919033"/>
            <a:ext cx="3187637" cy="68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(with mocking)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uild &amp; Deployment"/>
          <p:cNvSpPr txBox="1"/>
          <p:nvPr/>
        </p:nvSpPr>
        <p:spPr>
          <a:xfrm>
            <a:off x="4023664" y="209830"/>
            <a:ext cx="3992272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u="sng"/>
            </a:lvl1pPr>
          </a:lstStyle>
          <a:p>
            <a:pPr/>
            <a:r>
              <a:t>Build &amp; Deployment</a:t>
            </a:r>
          </a:p>
        </p:txBody>
      </p:sp>
      <p:sp>
        <p:nvSpPr>
          <p:cNvPr id="154" name="Eclipse project archive…"/>
          <p:cNvSpPr txBox="1"/>
          <p:nvPr/>
        </p:nvSpPr>
        <p:spPr>
          <a:xfrm>
            <a:off x="3137630" y="1022630"/>
            <a:ext cx="8457235" cy="8470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Eclipse project archive</a:t>
            </a:r>
          </a:p>
          <a:p>
            <a:pPr marL="457200" indent="-457200" algn="l">
              <a:buSzPct val="75000"/>
              <a:buFont typeface="Helvetica Neue"/>
              <a:buChar char="-"/>
            </a:pPr>
            <a:r>
              <a:t>pacemaker-console</a:t>
            </a:r>
          </a:p>
          <a:p>
            <a:pPr algn="l"/>
          </a:p>
          <a:p>
            <a:pPr algn="l"/>
            <a:r>
              <a:t>github repo</a:t>
            </a:r>
          </a:p>
          <a:p>
            <a:pPr marL="457200" indent="-457200" algn="l">
              <a:buSzPct val="75000"/>
              <a:buFont typeface="Helvetica Neue"/>
              <a:buChar char="-"/>
            </a:pPr>
            <a:r>
              <a:t>pacemaker-console</a:t>
            </a:r>
          </a:p>
          <a:p>
            <a:pPr algn="l"/>
          </a:p>
          <a:p>
            <a:pPr algn="l"/>
            <a:r>
              <a:t>maven github repos:</a:t>
            </a:r>
          </a:p>
          <a:p>
            <a:pPr algn="l"/>
            <a:r>
              <a:t>- pacemaker-service</a:t>
            </a:r>
          </a:p>
          <a:p>
            <a:pPr marL="457200" indent="-457200" algn="l">
              <a:buSzPct val="75000"/>
              <a:buFont typeface="Helvetica Neue"/>
              <a:buChar char="-"/>
            </a:pPr>
            <a:r>
              <a:t>pacemaker-console</a:t>
            </a:r>
          </a:p>
          <a:p>
            <a:pPr algn="l"/>
          </a:p>
          <a:p>
            <a:pPr algn="l"/>
            <a:r>
              <a:t>pacemaker-service provides REST API</a:t>
            </a:r>
          </a:p>
          <a:p>
            <a:pPr algn="l"/>
            <a:r>
              <a:t>pacemaker-console access API (over http)</a:t>
            </a:r>
          </a:p>
          <a:p>
            <a:pPr algn="l"/>
          </a:p>
          <a:p>
            <a:pPr algn="l"/>
            <a:r>
              <a:t>pacemaker-service deployed to cloud</a:t>
            </a:r>
          </a:p>
          <a:p>
            <a:pPr algn="l"/>
            <a:r>
              <a:t>pacemaker-client access cloud service</a:t>
            </a:r>
          </a:p>
        </p:txBody>
      </p:sp>
      <p:sp>
        <p:nvSpPr>
          <p:cNvPr id="155" name="Line"/>
          <p:cNvSpPr/>
          <p:nvPr/>
        </p:nvSpPr>
        <p:spPr>
          <a:xfrm>
            <a:off x="2545235" y="2524422"/>
            <a:ext cx="6949130" cy="1"/>
          </a:xfrm>
          <a:prstGeom prst="line">
            <a:avLst/>
          </a:prstGeom>
          <a:ln w="381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2545235" y="4210926"/>
            <a:ext cx="6949130" cy="1"/>
          </a:xfrm>
          <a:prstGeom prst="line">
            <a:avLst/>
          </a:prstGeom>
          <a:ln w="381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>
            <a:off x="2545235" y="6334422"/>
            <a:ext cx="6949130" cy="1"/>
          </a:xfrm>
          <a:prstGeom prst="line">
            <a:avLst/>
          </a:prstGeom>
          <a:ln w="381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>
            <a:off x="2545235" y="8252122"/>
            <a:ext cx="6949130" cy="1"/>
          </a:xfrm>
          <a:prstGeom prst="line">
            <a:avLst/>
          </a:prstGeom>
          <a:ln w="381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Arrow"/>
          <p:cNvSpPr/>
          <p:nvPr/>
        </p:nvSpPr>
        <p:spPr>
          <a:xfrm flipH="1" rot="16200000">
            <a:off x="11171609" y="6294809"/>
            <a:ext cx="1888382" cy="1270001"/>
          </a:xfrm>
          <a:prstGeom prst="rightArrow">
            <a:avLst>
              <a:gd name="adj1" fmla="val 34805"/>
              <a:gd name="adj2" fmla="val 66035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Arrow"/>
          <p:cNvSpPr/>
          <p:nvPr/>
        </p:nvSpPr>
        <p:spPr>
          <a:xfrm flipH="1" rot="5400000">
            <a:off x="402009" y="2776909"/>
            <a:ext cx="1888382" cy="1270001"/>
          </a:xfrm>
          <a:prstGeom prst="rightArrow">
            <a:avLst>
              <a:gd name="adj1" fmla="val 34805"/>
              <a:gd name="adj2" fmla="val 66035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simple"/>
          <p:cNvSpPr txBox="1"/>
          <p:nvPr/>
        </p:nvSpPr>
        <p:spPr>
          <a:xfrm>
            <a:off x="654227" y="4438930"/>
            <a:ext cx="1383946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simple</a:t>
            </a:r>
          </a:p>
        </p:txBody>
      </p:sp>
      <p:sp>
        <p:nvSpPr>
          <p:cNvPr id="162" name="useful"/>
          <p:cNvSpPr txBox="1"/>
          <p:nvPr/>
        </p:nvSpPr>
        <p:spPr>
          <a:xfrm>
            <a:off x="11483035" y="5213630"/>
            <a:ext cx="1265530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useful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anguage Features"/>
          <p:cNvSpPr txBox="1"/>
          <p:nvPr/>
        </p:nvSpPr>
        <p:spPr>
          <a:xfrm>
            <a:off x="4200728" y="260630"/>
            <a:ext cx="3892144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u="sng"/>
            </a:lvl1pPr>
          </a:lstStyle>
          <a:p>
            <a:pPr/>
            <a:r>
              <a:t>Language Features</a:t>
            </a:r>
          </a:p>
        </p:txBody>
      </p:sp>
      <p:sp>
        <p:nvSpPr>
          <p:cNvPr id="165" name="Java…"/>
          <p:cNvSpPr txBox="1"/>
          <p:nvPr/>
        </p:nvSpPr>
        <p:spPr>
          <a:xfrm>
            <a:off x="3223005" y="2394231"/>
            <a:ext cx="5847589" cy="455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  <a:p>
            <a:pPr/>
            <a:r>
              <a:t>Java</a:t>
            </a:r>
          </a:p>
          <a:p>
            <a:pPr/>
          </a:p>
          <a:p>
            <a:pPr/>
            <a:r>
              <a:t>Java with Lambdas</a:t>
            </a:r>
          </a:p>
          <a:p>
            <a:pPr/>
          </a:p>
          <a:p>
            <a:pPr/>
            <a:r>
              <a:t>Java with Streams OR Kotlin</a:t>
            </a:r>
          </a:p>
          <a:p>
            <a:pPr/>
          </a:p>
          <a:p>
            <a:pPr/>
            <a:r>
              <a:t>Kotlin</a:t>
            </a:r>
          </a:p>
        </p:txBody>
      </p:sp>
      <p:sp>
        <p:nvSpPr>
          <p:cNvPr id="166" name="Arrow"/>
          <p:cNvSpPr/>
          <p:nvPr/>
        </p:nvSpPr>
        <p:spPr>
          <a:xfrm flipH="1" rot="16200000">
            <a:off x="11171609" y="6294809"/>
            <a:ext cx="1888382" cy="1270001"/>
          </a:xfrm>
          <a:prstGeom prst="rightArrow">
            <a:avLst>
              <a:gd name="adj1" fmla="val 34805"/>
              <a:gd name="adj2" fmla="val 66035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Arrow"/>
          <p:cNvSpPr/>
          <p:nvPr/>
        </p:nvSpPr>
        <p:spPr>
          <a:xfrm flipH="1" rot="5400000">
            <a:off x="402009" y="2776909"/>
            <a:ext cx="1888382" cy="1270001"/>
          </a:xfrm>
          <a:prstGeom prst="rightArrow">
            <a:avLst>
              <a:gd name="adj1" fmla="val 34805"/>
              <a:gd name="adj2" fmla="val 66035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verbose"/>
          <p:cNvSpPr txBox="1"/>
          <p:nvPr/>
        </p:nvSpPr>
        <p:spPr>
          <a:xfrm>
            <a:off x="505637" y="4438930"/>
            <a:ext cx="1681126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verbose</a:t>
            </a:r>
          </a:p>
        </p:txBody>
      </p:sp>
      <p:sp>
        <p:nvSpPr>
          <p:cNvPr id="169" name="concise"/>
          <p:cNvSpPr txBox="1"/>
          <p:nvPr/>
        </p:nvSpPr>
        <p:spPr>
          <a:xfrm>
            <a:off x="11300612" y="5213630"/>
            <a:ext cx="1630376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concise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