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5"/>
  </p:notesMasterIdLst>
  <p:sldIdLst>
    <p:sldId id="281" r:id="rId2"/>
    <p:sldId id="296" r:id="rId3"/>
    <p:sldId id="286" r:id="rId4"/>
    <p:sldId id="287" r:id="rId5"/>
    <p:sldId id="291" r:id="rId6"/>
    <p:sldId id="295" r:id="rId7"/>
    <p:sldId id="289" r:id="rId8"/>
    <p:sldId id="297" r:id="rId9"/>
    <p:sldId id="292" r:id="rId10"/>
    <p:sldId id="282" r:id="rId11"/>
    <p:sldId id="300" r:id="rId12"/>
    <p:sldId id="283" r:id="rId13"/>
    <p:sldId id="284" r:id="rId14"/>
    <p:sldId id="285" r:id="rId15"/>
    <p:sldId id="293" r:id="rId16"/>
    <p:sldId id="294" r:id="rId17"/>
    <p:sldId id="298" r:id="rId18"/>
    <p:sldId id="301" r:id="rId19"/>
    <p:sldId id="317" r:id="rId20"/>
    <p:sldId id="318" r:id="rId21"/>
    <p:sldId id="307" r:id="rId22"/>
    <p:sldId id="308" r:id="rId23"/>
    <p:sldId id="320" r:id="rId24"/>
    <p:sldId id="321" r:id="rId25"/>
    <p:sldId id="322" r:id="rId26"/>
    <p:sldId id="323" r:id="rId27"/>
    <p:sldId id="299" r:id="rId28"/>
    <p:sldId id="260" r:id="rId29"/>
    <p:sldId id="326" r:id="rId30"/>
    <p:sldId id="325" r:id="rId31"/>
    <p:sldId id="309" r:id="rId32"/>
    <p:sldId id="327" r:id="rId33"/>
    <p:sldId id="310" r:id="rId34"/>
    <p:sldId id="311" r:id="rId35"/>
    <p:sldId id="328" r:id="rId36"/>
    <p:sldId id="312" r:id="rId37"/>
    <p:sldId id="330" r:id="rId38"/>
    <p:sldId id="261" r:id="rId39"/>
    <p:sldId id="262" r:id="rId40"/>
    <p:sldId id="263" r:id="rId41"/>
    <p:sldId id="265" r:id="rId42"/>
    <p:sldId id="266" r:id="rId43"/>
    <p:sldId id="267" r:id="rId44"/>
    <p:sldId id="268" r:id="rId45"/>
    <p:sldId id="269" r:id="rId46"/>
    <p:sldId id="270" r:id="rId47"/>
    <p:sldId id="271" r:id="rId48"/>
    <p:sldId id="272" r:id="rId49"/>
    <p:sldId id="273" r:id="rId50"/>
    <p:sldId id="279" r:id="rId51"/>
    <p:sldId id="274" r:id="rId52"/>
    <p:sldId id="332" r:id="rId53"/>
    <p:sldId id="334" r:id="rId54"/>
    <p:sldId id="333" r:id="rId55"/>
    <p:sldId id="276" r:id="rId56"/>
    <p:sldId id="277" r:id="rId57"/>
    <p:sldId id="336" r:id="rId58"/>
    <p:sldId id="302" r:id="rId59"/>
    <p:sldId id="303" r:id="rId60"/>
    <p:sldId id="316" r:id="rId61"/>
    <p:sldId id="315" r:id="rId62"/>
    <p:sldId id="305" r:id="rId63"/>
    <p:sldId id="278" r:id="rId6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1pPr>
    <a:lvl2pPr marL="0" marR="0" indent="2286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2pPr>
    <a:lvl3pPr marL="0" marR="0" indent="4572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3pPr>
    <a:lvl4pPr marL="0" marR="0" indent="6858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4pPr>
    <a:lvl5pPr marL="0" marR="0" indent="9144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5pPr>
    <a:lvl6pPr marL="0" marR="0" indent="11430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6pPr>
    <a:lvl7pPr marL="0" marR="0" indent="13716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7pPr>
    <a:lvl8pPr marL="0" marR="0" indent="16002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8pPr>
    <a:lvl9pPr marL="0" marR="0" indent="18288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a:fontRef idx="major">
          <a:srgbClr val="444444"/>
        </a:fontRef>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a:tcStyle>
        <a:tcBdr/>
        <a:fill>
          <a:solidFill>
            <a:srgbClr val="F2F2F2"/>
          </a:solidFill>
        </a:fill>
      </a:tcStyle>
    </a:band2H>
    <a:firstCol>
      <a:tcTxStyle>
        <a:fontRef idx="major">
          <a:srgbClr val="444444"/>
        </a:fontRef>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a:fontRef idx="major">
          <a:srgbClr val="444444"/>
        </a:fontRef>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a:fontRef idx="major">
          <a:srgbClr val="FFFFFF"/>
        </a:fontRef>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solidFill>
            <a:schemeClr val="accent1">
              <a:satOff val="12166"/>
              <a:lumOff val="-13042"/>
            </a:schemeClr>
          </a:solidFill>
        </a:fill>
      </a:tcStyle>
    </a:firstRow>
  </a:tblStyle>
  <a:tblStyle styleId="{C7B018BB-80A7-4F77-B60F-C8B233D01FF8}" styleName="">
    <a:tblBg/>
    <a:wholeTbl>
      <a:tcTxStyle>
        <a:fontRef idx="major">
          <a:srgbClr val="444444"/>
        </a:fontRef>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EFF8FA"/>
          </a:solidFill>
        </a:fill>
      </a:tcStyle>
    </a:band2H>
    <a:firstCol>
      <a:tcTxStyle>
        <a:fontRef idx="major">
          <a:srgbClr val="444444"/>
        </a:fontRef>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a:fontRef idx="major">
          <a:srgbClr val="FFFFFF"/>
        </a:fontRef>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a:fontRef idx="major">
          <a:srgbClr val="444444"/>
        </a:fontRef>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F2F2F2"/>
          </a:solidFill>
        </a:fill>
      </a:tcStyle>
    </a:band2H>
    <a:firstCol>
      <a:tcTxStyle>
        <a:fontRef idx="major">
          <a:srgbClr val="444444"/>
        </a:fontRef>
        <a:srgbClr val="444444"/>
      </a:tcTxStyle>
      <a:tcStyle>
        <a:tcBdr>
          <a:left>
            <a:ln w="12700" cap="flat">
              <a:solidFill>
                <a:srgbClr val="3C3C1D"/>
              </a:solidFill>
              <a:prstDash val="solid"/>
              <a:miter lim="400000"/>
            </a:ln>
          </a:left>
          <a:right>
            <a:ln w="12700" cap="flat">
              <a:solidFill>
                <a:schemeClr val="accent2">
                  <a:hueOff val="-487087"/>
                  <a:satOff val="-2686"/>
                  <a:lumOff val="14808"/>
                </a:schemeClr>
              </a:solidFill>
              <a:prstDash val="solid"/>
              <a:miter lim="400000"/>
            </a:ln>
          </a:right>
          <a:top>
            <a:ln w="12700" cap="flat">
              <a:solidFill>
                <a:schemeClr val="accent2">
                  <a:hueOff val="-487087"/>
                  <a:satOff val="-2686"/>
                  <a:lumOff val="14808"/>
                </a:schemeClr>
              </a:solidFill>
              <a:prstDash val="solid"/>
              <a:miter lim="400000"/>
            </a:ln>
          </a:top>
          <a:bottom>
            <a:ln w="12700" cap="flat">
              <a:solidFill>
                <a:schemeClr val="accent2">
                  <a:hueOff val="-487087"/>
                  <a:satOff val="-2686"/>
                  <a:lumOff val="14808"/>
                </a:schemeClr>
              </a:solidFill>
              <a:prstDash val="solid"/>
              <a:miter lim="400000"/>
            </a:ln>
          </a:bottom>
          <a:insideH>
            <a:ln w="12700" cap="flat">
              <a:solidFill>
                <a:schemeClr val="accent2">
                  <a:hueOff val="-487087"/>
                  <a:satOff val="-2686"/>
                  <a:lumOff val="14808"/>
                </a:schemeClr>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CFCDBB"/>
          </a:solidFill>
        </a:fill>
      </a:tcStyle>
    </a:firstCol>
    <a:lastRow>
      <a:tcTxStyle>
        <a:fontRef idx="major">
          <a:srgbClr val="444444"/>
        </a:fontRef>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a:fontRef idx="major">
          <a:srgbClr val="FFFFFF"/>
        </a:fontRef>
        <a:srgbClr val="FFFFFF"/>
      </a:tcTxStyle>
      <a:tcStyle>
        <a:tcBdr>
          <a:left>
            <a:ln w="12700" cap="flat">
              <a:solidFill>
                <a:schemeClr val="accent2">
                  <a:hueOff val="-487087"/>
                  <a:satOff val="-2686"/>
                  <a:lumOff val="14808"/>
                </a:schemeClr>
              </a:solidFill>
              <a:prstDash val="solid"/>
              <a:miter lim="400000"/>
            </a:ln>
          </a:left>
          <a:right>
            <a:ln w="12700" cap="flat">
              <a:solidFill>
                <a:schemeClr val="accent2">
                  <a:hueOff val="-487087"/>
                  <a:satOff val="-2686"/>
                  <a:lumOff val="14808"/>
                </a:schemeClr>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656839"/>
          </a:solidFill>
        </a:fill>
      </a:tcStyle>
    </a:firstRow>
  </a:tblStyle>
  <a:tblStyle styleId="{CF821DB8-F4EB-4A41-A1BA-3FCAFE7338EE}" styleName="">
    <a:tblBg/>
    <a:wholeTbl>
      <a:tcTxStyle>
        <a:fontRef idx="major">
          <a:srgbClr val="444444"/>
        </a:fontRef>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a:tcStyle>
        <a:tcBdr/>
        <a:fill>
          <a:solidFill>
            <a:srgbClr val="E4E4E0"/>
          </a:solidFill>
        </a:fill>
      </a:tcStyle>
    </a:band2H>
    <a:firstCol>
      <a:tcTxStyle>
        <a:fontRef idx="major">
          <a:srgbClr val="FFFFFF"/>
        </a:fontRef>
        <a:srgbClr val="FFFFFF"/>
      </a:tcTxStyle>
      <a:tcStyle>
        <a:tcBdr>
          <a:left>
            <a:ln w="12700" cap="flat">
              <a:solidFill>
                <a:srgbClr val="515151"/>
              </a:solidFill>
              <a:prstDash val="solid"/>
              <a:miter lim="400000"/>
            </a:ln>
          </a:left>
          <a:right>
            <a:ln w="1270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a:fontRef idx="major">
          <a:srgbClr val="444444"/>
        </a:fontRef>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a:fontRef idx="major">
          <a:srgbClr val="FFFFFF"/>
        </a:fontRef>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chemeClr val="accent2">
                  <a:hueOff val="-487087"/>
                  <a:satOff val="-2686"/>
                  <a:lumOff val="14808"/>
                </a:schemeClr>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a:fontRef idx="major">
          <a:srgbClr val="444444"/>
        </a:fontRef>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a:tcStyle>
        <a:tcBdr/>
        <a:fill>
          <a:solidFill>
            <a:srgbClr val="F2F2F2"/>
          </a:solidFill>
        </a:fill>
      </a:tcStyle>
    </a:band2H>
    <a:firstCol>
      <a:tcTxStyle>
        <a:fontRef idx="major">
          <a:srgbClr val="444444"/>
        </a:fontRef>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a:fontRef idx="major">
          <a:srgbClr val="444444"/>
        </a:fontRef>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a:fontRef idx="major">
          <a:srgbClr val="444444"/>
        </a:fontRef>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a:fontRef idx="major">
          <a:srgbClr val="777777"/>
        </a:fontRef>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a:tcStyle>
        <a:tcBdr/>
        <a:fill>
          <a:solidFill>
            <a:srgbClr val="D2D2D2">
              <a:alpha val="30000"/>
            </a:srgbClr>
          </a:solidFill>
        </a:fill>
      </a:tcStyle>
    </a:band2H>
    <a:firstCol>
      <a:tcTxStyle>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D2D2D2">
              <a:alpha val="30000"/>
            </a:srgbClr>
          </a:solidFill>
        </a:fill>
      </a:tcStyle>
    </a:band2H>
    <a:firstCo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Col>
    <a:lastRow>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lastRow>
    <a:firstRow>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Row>
  </a:tblStyle>
  <a:tblStyle styleId="{D51ADE6A-740E-44AE-83CC-AE7238B6C88D}"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11" autoAdjust="0"/>
  </p:normalViewPr>
  <p:slideViewPr>
    <p:cSldViewPr>
      <p:cViewPr varScale="1">
        <p:scale>
          <a:sx n="50" d="100"/>
          <a:sy n="50" d="100"/>
        </p:scale>
        <p:origin x="1134" y="42"/>
      </p:cViewPr>
      <p:guideLst>
        <p:guide orient="horz" pos="3072"/>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5" name="Shape 235"/>
          <p:cNvSpPr>
            <a:spLocks noGrp="1" noRot="1" noChangeAspect="1"/>
          </p:cNvSpPr>
          <p:nvPr>
            <p:ph type="sldImg"/>
          </p:nvPr>
        </p:nvSpPr>
        <p:spPr>
          <a:xfrm>
            <a:off x="1143000" y="685800"/>
            <a:ext cx="4572000" cy="3429000"/>
          </a:xfrm>
          <a:prstGeom prst="rect">
            <a:avLst/>
          </a:prstGeom>
        </p:spPr>
        <p:txBody>
          <a:bodyPr/>
          <a:lstStyle/>
          <a:p>
            <a:endParaRPr/>
          </a:p>
        </p:txBody>
      </p:sp>
      <p:sp>
        <p:nvSpPr>
          <p:cNvPr id="236" name="Shape 236"/>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957658521"/>
      </p:ext>
    </p:extLst>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http://examples.javacodegeeks.com/core-java/junit/junit-suite-test-example/</a:t>
            </a:r>
          </a:p>
        </p:txBody>
      </p:sp>
    </p:spTree>
    <p:extLst>
      <p:ext uri="{BB962C8B-B14F-4D97-AF65-F5344CB8AC3E}">
        <p14:creationId xmlns:p14="http://schemas.microsoft.com/office/powerpoint/2010/main" val="2022490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http://stackoverflow.com/questions/82949/before-and-after-suite-execution-hook-in-junit-4-x</a:t>
            </a:r>
          </a:p>
        </p:txBody>
      </p:sp>
    </p:spTree>
    <p:extLst>
      <p:ext uri="{BB962C8B-B14F-4D97-AF65-F5344CB8AC3E}">
        <p14:creationId xmlns:p14="http://schemas.microsoft.com/office/powerpoint/2010/main" val="1410650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http://stackoverflow.com/questions/82949/before-and-after-suite-execution-hook-in-junit-4-x</a:t>
            </a:r>
          </a:p>
        </p:txBody>
      </p:sp>
    </p:spTree>
    <p:extLst>
      <p:ext uri="{BB962C8B-B14F-4D97-AF65-F5344CB8AC3E}">
        <p14:creationId xmlns:p14="http://schemas.microsoft.com/office/powerpoint/2010/main" val="3723868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http://stackoverflow.com/questions/82949/before-and-after-suite-execution-hook-in-junit-4-x</a:t>
            </a:r>
          </a:p>
        </p:txBody>
      </p:sp>
    </p:spTree>
    <p:extLst>
      <p:ext uri="{BB962C8B-B14F-4D97-AF65-F5344CB8AC3E}">
        <p14:creationId xmlns:p14="http://schemas.microsoft.com/office/powerpoint/2010/main" val="152673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http://stackoverflow.com/questions/82949/before-and-after-suite-execution-hook-in-junit-4-x</a:t>
            </a:r>
          </a:p>
        </p:txBody>
      </p:sp>
    </p:spTree>
    <p:extLst>
      <p:ext uri="{BB962C8B-B14F-4D97-AF65-F5344CB8AC3E}">
        <p14:creationId xmlns:p14="http://schemas.microsoft.com/office/powerpoint/2010/main" val="569906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1351812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3863172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creativecommons.org/licenses/by-nc/3.0/" TargetMode="Externa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www.wit.ie"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r>
              <a:t>Title Text</a:t>
            </a:r>
          </a:p>
        </p:txBody>
      </p:sp>
      <p:sp>
        <p:nvSpPr>
          <p:cNvPr id="23" name="Shape 2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hape 2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 2 Up Landscape">
    <p:spTree>
      <p:nvGrpSpPr>
        <p:cNvPr id="1" name=""/>
        <p:cNvGrpSpPr/>
        <p:nvPr/>
      </p:nvGrpSpPr>
      <p:grpSpPr>
        <a:xfrm>
          <a:off x="0" y="0"/>
          <a:ext cx="0" cy="0"/>
          <a:chOff x="0" y="0"/>
          <a:chExt cx="0" cy="0"/>
        </a:xfrm>
      </p:grpSpPr>
      <p:sp>
        <p:nvSpPr>
          <p:cNvPr id="105" name="Shape 105"/>
          <p:cNvSpPr/>
          <p:nvPr/>
        </p:nvSpPr>
        <p:spPr>
          <a:xfrm flipH="1">
            <a:off x="6502399" y="1803400"/>
            <a:ext cx="1" cy="4318000"/>
          </a:xfrm>
          <a:prstGeom prst="line">
            <a:avLst/>
          </a:prstGeom>
          <a:ln w="12700">
            <a:solidFill>
              <a:srgbClr val="ABABAB"/>
            </a:solidFill>
            <a:miter lim="400000"/>
          </a:ln>
        </p:spPr>
        <p:txBody>
          <a:bodyPr lIns="50800" tIns="50800" rIns="50800" bIns="50800" anchor="ctr"/>
          <a:lstStyle/>
          <a:p>
            <a:endParaRPr/>
          </a:p>
        </p:txBody>
      </p:sp>
      <p:sp>
        <p:nvSpPr>
          <p:cNvPr id="106" name="Shape 106"/>
          <p:cNvSpPr>
            <a:spLocks noGrp="1"/>
          </p:cNvSpPr>
          <p:nvPr>
            <p:ph type="pic" sz="quarter" idx="13"/>
          </p:nvPr>
        </p:nvSpPr>
        <p:spPr>
          <a:xfrm>
            <a:off x="6667500" y="1803400"/>
            <a:ext cx="5816600" cy="4318000"/>
          </a:xfrm>
          <a:prstGeom prst="rect">
            <a:avLst/>
          </a:prstGeom>
        </p:spPr>
        <p:txBody>
          <a:bodyPr lIns="91439" tIns="45719" rIns="91439" bIns="45719">
            <a:noAutofit/>
          </a:bodyPr>
          <a:lstStyle/>
          <a:p>
            <a:endParaRPr/>
          </a:p>
        </p:txBody>
      </p:sp>
      <p:sp>
        <p:nvSpPr>
          <p:cNvPr id="107" name="Shape 107"/>
          <p:cNvSpPr>
            <a:spLocks noGrp="1"/>
          </p:cNvSpPr>
          <p:nvPr>
            <p:ph type="pic" sz="quarter" idx="14"/>
          </p:nvPr>
        </p:nvSpPr>
        <p:spPr>
          <a:xfrm>
            <a:off x="520700" y="1803400"/>
            <a:ext cx="5803900" cy="4318000"/>
          </a:xfrm>
          <a:prstGeom prst="rect">
            <a:avLst/>
          </a:prstGeom>
        </p:spPr>
        <p:txBody>
          <a:bodyPr lIns="91439" tIns="45719" rIns="91439" bIns="45719">
            <a:noAutofit/>
          </a:bodyPr>
          <a:lstStyle/>
          <a:p>
            <a:endParaRPr/>
          </a:p>
        </p:txBody>
      </p:sp>
      <p:sp>
        <p:nvSpPr>
          <p:cNvPr id="108" name="Shape 108"/>
          <p:cNvSpPr>
            <a:spLocks noGrp="1"/>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09" name="Shape 10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 2 Up Portrait &amp; Landscape">
    <p:spTree>
      <p:nvGrpSpPr>
        <p:cNvPr id="1" name=""/>
        <p:cNvGrpSpPr/>
        <p:nvPr/>
      </p:nvGrpSpPr>
      <p:grpSpPr>
        <a:xfrm>
          <a:off x="0" y="0"/>
          <a:ext cx="0" cy="0"/>
          <a:chOff x="0" y="0"/>
          <a:chExt cx="0" cy="0"/>
        </a:xfrm>
      </p:grpSpPr>
      <p:sp>
        <p:nvSpPr>
          <p:cNvPr id="116" name="Shape 116"/>
          <p:cNvSpPr/>
          <p:nvPr/>
        </p:nvSpPr>
        <p:spPr>
          <a:xfrm flipH="1">
            <a:off x="4432299" y="1778000"/>
            <a:ext cx="1" cy="5054600"/>
          </a:xfrm>
          <a:prstGeom prst="line">
            <a:avLst/>
          </a:prstGeom>
          <a:ln w="12700">
            <a:solidFill>
              <a:srgbClr val="ABABAB"/>
            </a:solidFill>
            <a:miter lim="400000"/>
          </a:ln>
        </p:spPr>
        <p:txBody>
          <a:bodyPr lIns="50800" tIns="50800" rIns="50800" bIns="50800" anchor="ctr"/>
          <a:lstStyle/>
          <a:p>
            <a:endParaRPr/>
          </a:p>
        </p:txBody>
      </p:sp>
      <p:sp>
        <p:nvSpPr>
          <p:cNvPr id="117" name="Shape 117"/>
          <p:cNvSpPr>
            <a:spLocks noGrp="1"/>
          </p:cNvSpPr>
          <p:nvPr>
            <p:ph type="pic" sz="quarter" idx="13"/>
          </p:nvPr>
        </p:nvSpPr>
        <p:spPr>
          <a:xfrm>
            <a:off x="520700" y="1778000"/>
            <a:ext cx="3759200" cy="5054600"/>
          </a:xfrm>
          <a:prstGeom prst="rect">
            <a:avLst/>
          </a:prstGeom>
        </p:spPr>
        <p:txBody>
          <a:bodyPr lIns="91439" tIns="45719" rIns="91439" bIns="45719">
            <a:noAutofit/>
          </a:bodyPr>
          <a:lstStyle/>
          <a:p>
            <a:endParaRPr/>
          </a:p>
        </p:txBody>
      </p:sp>
      <p:sp>
        <p:nvSpPr>
          <p:cNvPr id="118" name="Shape 118"/>
          <p:cNvSpPr>
            <a:spLocks noGrp="1"/>
          </p:cNvSpPr>
          <p:nvPr>
            <p:ph type="pic" sz="half" idx="14"/>
          </p:nvPr>
        </p:nvSpPr>
        <p:spPr>
          <a:xfrm>
            <a:off x="4622800" y="1778000"/>
            <a:ext cx="7886700" cy="5054600"/>
          </a:xfrm>
          <a:prstGeom prst="rect">
            <a:avLst/>
          </a:prstGeom>
        </p:spPr>
        <p:txBody>
          <a:bodyPr lIns="91439" tIns="45719" rIns="91439" bIns="45719">
            <a:noAutofit/>
          </a:bodyPr>
          <a:lstStyle/>
          <a:p>
            <a:endParaRPr/>
          </a:p>
        </p:txBody>
      </p:sp>
      <p:sp>
        <p:nvSpPr>
          <p:cNvPr id="119" name="Shape 119"/>
          <p:cNvSpPr>
            <a:spLocks noGrp="1"/>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20" name="Shape 12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Photo - 2 Up Portrait">
    <p:spTree>
      <p:nvGrpSpPr>
        <p:cNvPr id="1" name=""/>
        <p:cNvGrpSpPr/>
        <p:nvPr/>
      </p:nvGrpSpPr>
      <p:grpSpPr>
        <a:xfrm>
          <a:off x="0" y="0"/>
          <a:ext cx="0" cy="0"/>
          <a:chOff x="0" y="0"/>
          <a:chExt cx="0" cy="0"/>
        </a:xfrm>
      </p:grpSpPr>
      <p:sp>
        <p:nvSpPr>
          <p:cNvPr id="127" name="Shape 127"/>
          <p:cNvSpPr/>
          <p:nvPr/>
        </p:nvSpPr>
        <p:spPr>
          <a:xfrm flipH="1">
            <a:off x="6489699" y="508000"/>
            <a:ext cx="1" cy="8013731"/>
          </a:xfrm>
          <a:prstGeom prst="line">
            <a:avLst/>
          </a:prstGeom>
          <a:ln w="12700">
            <a:solidFill>
              <a:srgbClr val="ABABAB"/>
            </a:solidFill>
            <a:miter lim="400000"/>
          </a:ln>
        </p:spPr>
        <p:txBody>
          <a:bodyPr lIns="50800" tIns="50800" rIns="50800" bIns="50800" anchor="ctr"/>
          <a:lstStyle/>
          <a:p>
            <a:endParaRPr/>
          </a:p>
        </p:txBody>
      </p:sp>
      <p:sp>
        <p:nvSpPr>
          <p:cNvPr id="128" name="Shape 128"/>
          <p:cNvSpPr>
            <a:spLocks noGrp="1"/>
          </p:cNvSpPr>
          <p:nvPr>
            <p:ph type="pic" sz="half" idx="13"/>
          </p:nvPr>
        </p:nvSpPr>
        <p:spPr>
          <a:xfrm>
            <a:off x="469900" y="457200"/>
            <a:ext cx="5842000" cy="8064500"/>
          </a:xfrm>
          <a:prstGeom prst="rect">
            <a:avLst/>
          </a:prstGeom>
        </p:spPr>
        <p:txBody>
          <a:bodyPr lIns="91439" tIns="45719" rIns="91439" bIns="45719">
            <a:noAutofit/>
          </a:bodyPr>
          <a:lstStyle/>
          <a:p>
            <a:endParaRPr/>
          </a:p>
        </p:txBody>
      </p:sp>
      <p:sp>
        <p:nvSpPr>
          <p:cNvPr id="129" name="Shape 129"/>
          <p:cNvSpPr>
            <a:spLocks noGrp="1"/>
          </p:cNvSpPr>
          <p:nvPr>
            <p:ph type="pic" sz="half" idx="14"/>
          </p:nvPr>
        </p:nvSpPr>
        <p:spPr>
          <a:xfrm>
            <a:off x="6654800" y="508000"/>
            <a:ext cx="5829300" cy="8013700"/>
          </a:xfrm>
          <a:prstGeom prst="rect">
            <a:avLst/>
          </a:prstGeom>
        </p:spPr>
        <p:txBody>
          <a:bodyPr lIns="91439" tIns="45719" rIns="91439" bIns="45719">
            <a:noAutofit/>
          </a:bodyPr>
          <a:lstStyle/>
          <a:p>
            <a:endParaRPr/>
          </a:p>
        </p:txBody>
      </p:sp>
      <p:sp>
        <p:nvSpPr>
          <p:cNvPr id="130" name="Shape 130"/>
          <p:cNvSpPr>
            <a:spLocks noGrp="1"/>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31" name="Shape 1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Photo - 3 Up Portrait">
    <p:spTree>
      <p:nvGrpSpPr>
        <p:cNvPr id="1" name=""/>
        <p:cNvGrpSpPr/>
        <p:nvPr/>
      </p:nvGrpSpPr>
      <p:grpSpPr>
        <a:xfrm>
          <a:off x="0" y="0"/>
          <a:ext cx="0" cy="0"/>
          <a:chOff x="0" y="0"/>
          <a:chExt cx="0" cy="0"/>
        </a:xfrm>
      </p:grpSpPr>
      <p:sp>
        <p:nvSpPr>
          <p:cNvPr id="138" name="Shape 138"/>
          <p:cNvSpPr/>
          <p:nvPr/>
        </p:nvSpPr>
        <p:spPr>
          <a:xfrm flipH="1">
            <a:off x="4444998" y="1777968"/>
            <a:ext cx="1" cy="5067381"/>
          </a:xfrm>
          <a:prstGeom prst="line">
            <a:avLst/>
          </a:prstGeom>
          <a:ln w="12700">
            <a:solidFill>
              <a:srgbClr val="ABABAB"/>
            </a:solidFill>
            <a:miter lim="400000"/>
          </a:ln>
        </p:spPr>
        <p:txBody>
          <a:bodyPr lIns="50800" tIns="50800" rIns="50800" bIns="50800" anchor="ctr"/>
          <a:lstStyle/>
          <a:p>
            <a:endParaRPr/>
          </a:p>
        </p:txBody>
      </p:sp>
      <p:sp>
        <p:nvSpPr>
          <p:cNvPr id="139" name="Shape 139"/>
          <p:cNvSpPr/>
          <p:nvPr/>
        </p:nvSpPr>
        <p:spPr>
          <a:xfrm flipH="1">
            <a:off x="8547098" y="1777968"/>
            <a:ext cx="1" cy="5067381"/>
          </a:xfrm>
          <a:prstGeom prst="line">
            <a:avLst/>
          </a:prstGeom>
          <a:ln w="12700">
            <a:solidFill>
              <a:srgbClr val="ABABAB"/>
            </a:solidFill>
            <a:miter lim="400000"/>
          </a:ln>
        </p:spPr>
        <p:txBody>
          <a:bodyPr lIns="50800" tIns="50800" rIns="50800" bIns="50800" anchor="ctr"/>
          <a:lstStyle/>
          <a:p>
            <a:endParaRPr/>
          </a:p>
        </p:txBody>
      </p:sp>
      <p:sp>
        <p:nvSpPr>
          <p:cNvPr id="140" name="Shape 140"/>
          <p:cNvSpPr>
            <a:spLocks noGrp="1"/>
          </p:cNvSpPr>
          <p:nvPr>
            <p:ph type="pic" sz="quarter" idx="13"/>
          </p:nvPr>
        </p:nvSpPr>
        <p:spPr>
          <a:xfrm>
            <a:off x="508000" y="1778000"/>
            <a:ext cx="3784600" cy="5067300"/>
          </a:xfrm>
          <a:prstGeom prst="rect">
            <a:avLst/>
          </a:prstGeom>
        </p:spPr>
        <p:txBody>
          <a:bodyPr lIns="91439" tIns="45719" rIns="91439" bIns="45719">
            <a:noAutofit/>
          </a:bodyPr>
          <a:lstStyle/>
          <a:p>
            <a:endParaRPr/>
          </a:p>
        </p:txBody>
      </p:sp>
      <p:sp>
        <p:nvSpPr>
          <p:cNvPr id="141" name="Shape 141"/>
          <p:cNvSpPr>
            <a:spLocks noGrp="1"/>
          </p:cNvSpPr>
          <p:nvPr>
            <p:ph type="pic" sz="quarter" idx="14"/>
          </p:nvPr>
        </p:nvSpPr>
        <p:spPr>
          <a:xfrm>
            <a:off x="8724900" y="1778000"/>
            <a:ext cx="3759200" cy="5067300"/>
          </a:xfrm>
          <a:prstGeom prst="rect">
            <a:avLst/>
          </a:prstGeom>
        </p:spPr>
        <p:txBody>
          <a:bodyPr lIns="91439" tIns="45719" rIns="91439" bIns="45719">
            <a:noAutofit/>
          </a:bodyPr>
          <a:lstStyle/>
          <a:p>
            <a:endParaRPr/>
          </a:p>
        </p:txBody>
      </p:sp>
      <p:sp>
        <p:nvSpPr>
          <p:cNvPr id="142" name="Shape 142"/>
          <p:cNvSpPr>
            <a:spLocks noGrp="1"/>
          </p:cNvSpPr>
          <p:nvPr>
            <p:ph type="pic" sz="quarter" idx="15"/>
          </p:nvPr>
        </p:nvSpPr>
        <p:spPr>
          <a:xfrm>
            <a:off x="4622800" y="1778000"/>
            <a:ext cx="3784600" cy="5067300"/>
          </a:xfrm>
          <a:prstGeom prst="rect">
            <a:avLst/>
          </a:prstGeom>
        </p:spPr>
        <p:txBody>
          <a:bodyPr lIns="91439" tIns="45719" rIns="91439" bIns="45719">
            <a:noAutofit/>
          </a:bodyPr>
          <a:lstStyle/>
          <a:p>
            <a:endParaRPr/>
          </a:p>
        </p:txBody>
      </p:sp>
      <p:sp>
        <p:nvSpPr>
          <p:cNvPr id="143" name="Shape 143"/>
          <p:cNvSpPr>
            <a:spLocks noGrp="1"/>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44" name="Shape 14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 Big">
    <p:spTree>
      <p:nvGrpSpPr>
        <p:cNvPr id="1" name=""/>
        <p:cNvGrpSpPr/>
        <p:nvPr/>
      </p:nvGrpSpPr>
      <p:grpSpPr>
        <a:xfrm>
          <a:off x="0" y="0"/>
          <a:ext cx="0" cy="0"/>
          <a:chOff x="0" y="0"/>
          <a:chExt cx="0" cy="0"/>
        </a:xfrm>
      </p:grpSpPr>
      <p:sp>
        <p:nvSpPr>
          <p:cNvPr id="151" name="Shape 151"/>
          <p:cNvSpPr>
            <a:spLocks noGrp="1"/>
          </p:cNvSpPr>
          <p:nvPr>
            <p:ph type="pic" idx="13"/>
          </p:nvPr>
        </p:nvSpPr>
        <p:spPr>
          <a:xfrm>
            <a:off x="533400" y="508000"/>
            <a:ext cx="11938000" cy="7962900"/>
          </a:xfrm>
          <a:prstGeom prst="rect">
            <a:avLst/>
          </a:prstGeom>
        </p:spPr>
        <p:txBody>
          <a:bodyPr lIns="91439" tIns="45719" rIns="91439" bIns="45719">
            <a:noAutofit/>
          </a:bodyPr>
          <a:lstStyle/>
          <a:p>
            <a:endParaRPr/>
          </a:p>
        </p:txBody>
      </p:sp>
      <p:sp>
        <p:nvSpPr>
          <p:cNvPr id="152" name="Shape 152"/>
          <p:cNvSpPr>
            <a:spLocks noGrp="1"/>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53" name="Shape 15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160" name="Shape 160"/>
          <p:cNvSpPr/>
          <p:nvPr/>
        </p:nvSpPr>
        <p:spPr>
          <a:xfrm flipH="1">
            <a:off x="6489698" y="520668"/>
            <a:ext cx="1" cy="7962963"/>
          </a:xfrm>
          <a:prstGeom prst="line">
            <a:avLst/>
          </a:prstGeom>
          <a:ln w="12700">
            <a:solidFill>
              <a:srgbClr val="ABABAB"/>
            </a:solidFill>
            <a:miter lim="400000"/>
          </a:ln>
        </p:spPr>
        <p:txBody>
          <a:bodyPr lIns="50800" tIns="50800" rIns="50800" bIns="50800" anchor="ctr"/>
          <a:lstStyle/>
          <a:p>
            <a:endParaRPr/>
          </a:p>
        </p:txBody>
      </p:sp>
      <p:sp>
        <p:nvSpPr>
          <p:cNvPr id="161" name="Shape 161"/>
          <p:cNvSpPr/>
          <p:nvPr/>
        </p:nvSpPr>
        <p:spPr>
          <a:xfrm>
            <a:off x="6489696" y="4476750"/>
            <a:ext cx="5994408" cy="127"/>
          </a:xfrm>
          <a:prstGeom prst="line">
            <a:avLst/>
          </a:prstGeom>
          <a:ln w="12700">
            <a:solidFill>
              <a:srgbClr val="ABABAB"/>
            </a:solidFill>
            <a:miter lim="400000"/>
          </a:ln>
        </p:spPr>
        <p:txBody>
          <a:bodyPr lIns="50800" tIns="50800" rIns="50800" bIns="50800" anchor="ctr"/>
          <a:lstStyle/>
          <a:p>
            <a:endParaRPr/>
          </a:p>
        </p:txBody>
      </p:sp>
      <p:sp>
        <p:nvSpPr>
          <p:cNvPr id="162" name="Shape 162"/>
          <p:cNvSpPr>
            <a:spLocks noGrp="1"/>
          </p:cNvSpPr>
          <p:nvPr>
            <p:ph type="pic" sz="half" idx="13"/>
          </p:nvPr>
        </p:nvSpPr>
        <p:spPr>
          <a:xfrm>
            <a:off x="508000" y="520700"/>
            <a:ext cx="5816600" cy="7962900"/>
          </a:xfrm>
          <a:prstGeom prst="rect">
            <a:avLst/>
          </a:prstGeom>
        </p:spPr>
        <p:txBody>
          <a:bodyPr lIns="91439" tIns="45719" rIns="91439" bIns="45719">
            <a:noAutofit/>
          </a:bodyPr>
          <a:lstStyle/>
          <a:p>
            <a:endParaRPr/>
          </a:p>
        </p:txBody>
      </p:sp>
      <p:sp>
        <p:nvSpPr>
          <p:cNvPr id="163" name="Shape 163"/>
          <p:cNvSpPr>
            <a:spLocks noGrp="1"/>
          </p:cNvSpPr>
          <p:nvPr>
            <p:ph type="pic" sz="quarter" idx="14"/>
          </p:nvPr>
        </p:nvSpPr>
        <p:spPr>
          <a:xfrm>
            <a:off x="6667500" y="520700"/>
            <a:ext cx="5816600" cy="3810000"/>
          </a:xfrm>
          <a:prstGeom prst="rect">
            <a:avLst/>
          </a:prstGeom>
        </p:spPr>
        <p:txBody>
          <a:bodyPr lIns="91439" tIns="45719" rIns="91439" bIns="45719">
            <a:noAutofit/>
          </a:bodyPr>
          <a:lstStyle/>
          <a:p>
            <a:endParaRPr/>
          </a:p>
        </p:txBody>
      </p:sp>
      <p:sp>
        <p:nvSpPr>
          <p:cNvPr id="164" name="Shape 164"/>
          <p:cNvSpPr>
            <a:spLocks noGrp="1"/>
          </p:cNvSpPr>
          <p:nvPr>
            <p:ph type="pic" sz="quarter" idx="15"/>
          </p:nvPr>
        </p:nvSpPr>
        <p:spPr>
          <a:xfrm>
            <a:off x="6667500" y="4660900"/>
            <a:ext cx="5816600" cy="3822700"/>
          </a:xfrm>
          <a:prstGeom prst="rect">
            <a:avLst/>
          </a:prstGeom>
        </p:spPr>
        <p:txBody>
          <a:bodyPr lIns="91439" tIns="45719" rIns="91439" bIns="45719">
            <a:noAutofit/>
          </a:bodyPr>
          <a:lstStyle/>
          <a:p>
            <a:endParaRPr/>
          </a:p>
        </p:txBody>
      </p:sp>
      <p:sp>
        <p:nvSpPr>
          <p:cNvPr id="165" name="Shape 165"/>
          <p:cNvSpPr>
            <a:spLocks noGrp="1"/>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66" name="Shape 16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Photo - 4 Up">
    <p:spTree>
      <p:nvGrpSpPr>
        <p:cNvPr id="1" name=""/>
        <p:cNvGrpSpPr/>
        <p:nvPr/>
      </p:nvGrpSpPr>
      <p:grpSpPr>
        <a:xfrm>
          <a:off x="0" y="0"/>
          <a:ext cx="0" cy="0"/>
          <a:chOff x="0" y="0"/>
          <a:chExt cx="0" cy="0"/>
        </a:xfrm>
      </p:grpSpPr>
      <p:sp>
        <p:nvSpPr>
          <p:cNvPr id="173" name="Shape 173"/>
          <p:cNvSpPr/>
          <p:nvPr/>
        </p:nvSpPr>
        <p:spPr>
          <a:xfrm flipH="1">
            <a:off x="9067798" y="520668"/>
            <a:ext cx="1" cy="7962963"/>
          </a:xfrm>
          <a:prstGeom prst="line">
            <a:avLst/>
          </a:prstGeom>
          <a:ln w="12700">
            <a:solidFill>
              <a:srgbClr val="ABABAB"/>
            </a:solidFill>
            <a:miter lim="400000"/>
          </a:ln>
        </p:spPr>
        <p:txBody>
          <a:bodyPr lIns="50800" tIns="50800" rIns="50800" bIns="50800" anchor="ctr"/>
          <a:lstStyle/>
          <a:p>
            <a:endParaRPr/>
          </a:p>
        </p:txBody>
      </p:sp>
      <p:sp>
        <p:nvSpPr>
          <p:cNvPr id="174" name="Shape 174"/>
          <p:cNvSpPr/>
          <p:nvPr/>
        </p:nvSpPr>
        <p:spPr>
          <a:xfrm>
            <a:off x="9067796" y="3092450"/>
            <a:ext cx="3429023" cy="127"/>
          </a:xfrm>
          <a:prstGeom prst="line">
            <a:avLst/>
          </a:prstGeom>
          <a:ln w="12700">
            <a:solidFill>
              <a:srgbClr val="ABABAB"/>
            </a:solidFill>
            <a:miter lim="400000"/>
          </a:ln>
        </p:spPr>
        <p:txBody>
          <a:bodyPr lIns="50800" tIns="50800" rIns="50800" bIns="50800" anchor="ctr"/>
          <a:lstStyle/>
          <a:p>
            <a:endParaRPr/>
          </a:p>
        </p:txBody>
      </p:sp>
      <p:sp>
        <p:nvSpPr>
          <p:cNvPr id="175" name="Shape 175"/>
          <p:cNvSpPr/>
          <p:nvPr/>
        </p:nvSpPr>
        <p:spPr>
          <a:xfrm>
            <a:off x="9067796" y="5873750"/>
            <a:ext cx="3429023" cy="127"/>
          </a:xfrm>
          <a:prstGeom prst="line">
            <a:avLst/>
          </a:prstGeom>
          <a:ln w="12700">
            <a:solidFill>
              <a:srgbClr val="ABABAB"/>
            </a:solidFill>
            <a:miter lim="400000"/>
          </a:ln>
        </p:spPr>
        <p:txBody>
          <a:bodyPr lIns="50800" tIns="50800" rIns="50800" bIns="50800" anchor="ctr"/>
          <a:lstStyle/>
          <a:p>
            <a:endParaRPr/>
          </a:p>
        </p:txBody>
      </p:sp>
      <p:sp>
        <p:nvSpPr>
          <p:cNvPr id="176" name="Shape 176"/>
          <p:cNvSpPr>
            <a:spLocks noGrp="1"/>
          </p:cNvSpPr>
          <p:nvPr>
            <p:ph type="pic" idx="13"/>
          </p:nvPr>
        </p:nvSpPr>
        <p:spPr>
          <a:xfrm>
            <a:off x="520700" y="508000"/>
            <a:ext cx="8369300" cy="7975600"/>
          </a:xfrm>
          <a:prstGeom prst="rect">
            <a:avLst/>
          </a:prstGeom>
        </p:spPr>
        <p:txBody>
          <a:bodyPr lIns="91439" tIns="45719" rIns="91439" bIns="45719">
            <a:noAutofit/>
          </a:bodyPr>
          <a:lstStyle/>
          <a:p>
            <a:endParaRPr/>
          </a:p>
        </p:txBody>
      </p:sp>
      <p:sp>
        <p:nvSpPr>
          <p:cNvPr id="177" name="Shape 177"/>
          <p:cNvSpPr>
            <a:spLocks noGrp="1"/>
          </p:cNvSpPr>
          <p:nvPr>
            <p:ph type="pic" sz="quarter" idx="14"/>
          </p:nvPr>
        </p:nvSpPr>
        <p:spPr>
          <a:xfrm>
            <a:off x="9220200" y="3289300"/>
            <a:ext cx="3276600" cy="2438400"/>
          </a:xfrm>
          <a:prstGeom prst="rect">
            <a:avLst/>
          </a:prstGeom>
        </p:spPr>
        <p:txBody>
          <a:bodyPr lIns="91439" tIns="45719" rIns="91439" bIns="45719">
            <a:noAutofit/>
          </a:bodyPr>
          <a:lstStyle/>
          <a:p>
            <a:endParaRPr/>
          </a:p>
        </p:txBody>
      </p:sp>
      <p:sp>
        <p:nvSpPr>
          <p:cNvPr id="178" name="Shape 178"/>
          <p:cNvSpPr>
            <a:spLocks noGrp="1"/>
          </p:cNvSpPr>
          <p:nvPr>
            <p:ph type="pic" sz="quarter" idx="15"/>
          </p:nvPr>
        </p:nvSpPr>
        <p:spPr>
          <a:xfrm>
            <a:off x="9220200" y="6019800"/>
            <a:ext cx="3276600" cy="2463800"/>
          </a:xfrm>
          <a:prstGeom prst="rect">
            <a:avLst/>
          </a:prstGeom>
        </p:spPr>
        <p:txBody>
          <a:bodyPr lIns="91439" tIns="45719" rIns="91439" bIns="45719">
            <a:noAutofit/>
          </a:bodyPr>
          <a:lstStyle/>
          <a:p>
            <a:endParaRPr/>
          </a:p>
        </p:txBody>
      </p:sp>
      <p:sp>
        <p:nvSpPr>
          <p:cNvPr id="179" name="Shape 179"/>
          <p:cNvSpPr>
            <a:spLocks noGrp="1"/>
          </p:cNvSpPr>
          <p:nvPr>
            <p:ph type="pic" sz="quarter" idx="16"/>
          </p:nvPr>
        </p:nvSpPr>
        <p:spPr>
          <a:xfrm>
            <a:off x="9220200" y="508000"/>
            <a:ext cx="3276600" cy="2463800"/>
          </a:xfrm>
          <a:prstGeom prst="rect">
            <a:avLst/>
          </a:prstGeom>
        </p:spPr>
        <p:txBody>
          <a:bodyPr lIns="91439" tIns="45719" rIns="91439" bIns="45719">
            <a:noAutofit/>
          </a:bodyPr>
          <a:lstStyle/>
          <a:p>
            <a:endParaRPr/>
          </a:p>
        </p:txBody>
      </p:sp>
      <p:sp>
        <p:nvSpPr>
          <p:cNvPr id="180" name="Shape 180"/>
          <p:cNvSpPr>
            <a:spLocks noGrp="1"/>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81" name="Shape 18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188" name="Shape 188"/>
          <p:cNvSpPr>
            <a:spLocks noGrp="1"/>
          </p:cNvSpPr>
          <p:nvPr>
            <p:ph type="title"/>
          </p:nvPr>
        </p:nvSpPr>
        <p:spPr>
          <a:prstGeom prst="rect">
            <a:avLst/>
          </a:prstGeom>
        </p:spPr>
        <p:txBody>
          <a:bodyPr/>
          <a:lstStyle/>
          <a:p>
            <a:r>
              <a:t>Title Text</a:t>
            </a:r>
          </a:p>
        </p:txBody>
      </p:sp>
      <p:sp>
        <p:nvSpPr>
          <p:cNvPr id="189" name="Shape 189"/>
          <p:cNvSpPr>
            <a:spLocks noGrp="1"/>
          </p:cNvSpPr>
          <p:nvPr>
            <p:ph type="body" sz="half" idx="1"/>
          </p:nvPr>
        </p:nvSpPr>
        <p:spPr>
          <a:xfrm>
            <a:off x="571500" y="2324100"/>
            <a:ext cx="5080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r>
              <a:t>Body Level One</a:t>
            </a:r>
          </a:p>
          <a:p>
            <a:pPr lvl="1"/>
            <a:r>
              <a:t>Body Level Two</a:t>
            </a:r>
          </a:p>
          <a:p>
            <a:pPr lvl="2"/>
            <a:r>
              <a:t>Body Level Three</a:t>
            </a:r>
          </a:p>
          <a:p>
            <a:pPr lvl="3"/>
            <a:r>
              <a:t>Body Level Four</a:t>
            </a:r>
          </a:p>
          <a:p>
            <a:pPr lvl="4"/>
            <a:r>
              <a:t>Body Level Five</a:t>
            </a:r>
          </a:p>
        </p:txBody>
      </p:sp>
      <p:sp>
        <p:nvSpPr>
          <p:cNvPr id="190" name="Shape 19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197" name="Shape 197"/>
          <p:cNvSpPr>
            <a:spLocks noGrp="1"/>
          </p:cNvSpPr>
          <p:nvPr>
            <p:ph type="title"/>
          </p:nvPr>
        </p:nvSpPr>
        <p:spPr>
          <a:prstGeom prst="rect">
            <a:avLst/>
          </a:prstGeom>
        </p:spPr>
        <p:txBody>
          <a:bodyPr/>
          <a:lstStyle/>
          <a:p>
            <a:r>
              <a:t>Title Text</a:t>
            </a:r>
          </a:p>
        </p:txBody>
      </p:sp>
      <p:sp>
        <p:nvSpPr>
          <p:cNvPr id="198" name="Shape 198"/>
          <p:cNvSpPr>
            <a:spLocks noGrp="1"/>
          </p:cNvSpPr>
          <p:nvPr>
            <p:ph type="body" sz="half" idx="1"/>
          </p:nvPr>
        </p:nvSpPr>
        <p:spPr>
          <a:xfrm>
            <a:off x="8369300" y="2324100"/>
            <a:ext cx="4064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r>
              <a:t>Body Level One</a:t>
            </a:r>
          </a:p>
          <a:p>
            <a:pPr lvl="1"/>
            <a:r>
              <a:t>Body Level Two</a:t>
            </a:r>
          </a:p>
          <a:p>
            <a:pPr lvl="2"/>
            <a:r>
              <a:t>Body Level Three</a:t>
            </a:r>
          </a:p>
          <a:p>
            <a:pPr lvl="3"/>
            <a:r>
              <a:t>Body Level Four</a:t>
            </a:r>
          </a:p>
          <a:p>
            <a:pPr lvl="4"/>
            <a:r>
              <a:t>Body Level Five</a:t>
            </a:r>
          </a:p>
        </p:txBody>
      </p:sp>
      <p:sp>
        <p:nvSpPr>
          <p:cNvPr id="199" name="Shape 19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Final &amp; CC">
    <p:spTree>
      <p:nvGrpSpPr>
        <p:cNvPr id="1" name=""/>
        <p:cNvGrpSpPr/>
        <p:nvPr/>
      </p:nvGrpSpPr>
      <p:grpSpPr>
        <a:xfrm>
          <a:off x="0" y="0"/>
          <a:ext cx="0" cy="0"/>
          <a:chOff x="0" y="0"/>
          <a:chExt cx="0" cy="0"/>
        </a:xfrm>
      </p:grpSpPr>
      <p:pic>
        <p:nvPicPr>
          <p:cNvPr id="206" name="WIT_logo.png"/>
          <p:cNvPicPr>
            <a:picLocks noChangeAspect="1"/>
          </p:cNvPicPr>
          <p:nvPr/>
        </p:nvPicPr>
        <p:blipFill>
          <a:blip r:embed="rId2">
            <a:extLst/>
          </a:blip>
          <a:stretch>
            <a:fillRect/>
          </a:stretch>
        </p:blipFill>
        <p:spPr>
          <a:xfrm>
            <a:off x="927100" y="8724900"/>
            <a:ext cx="3236058" cy="673100"/>
          </a:xfrm>
          <a:prstGeom prst="rect">
            <a:avLst/>
          </a:prstGeom>
          <a:ln w="12700">
            <a:miter lim="400000"/>
          </a:ln>
        </p:spPr>
      </p:pic>
      <p:pic>
        <p:nvPicPr>
          <p:cNvPr id="207" name="esu-logo.png"/>
          <p:cNvPicPr>
            <a:picLocks noChangeAspect="1"/>
          </p:cNvPicPr>
          <p:nvPr/>
        </p:nvPicPr>
        <p:blipFill>
          <a:blip r:embed="rId3">
            <a:extLst/>
          </a:blip>
          <a:stretch>
            <a:fillRect/>
          </a:stretch>
        </p:blipFill>
        <p:spPr>
          <a:xfrm>
            <a:off x="10210800" y="8826500"/>
            <a:ext cx="1933303" cy="457201"/>
          </a:xfrm>
          <a:prstGeom prst="rect">
            <a:avLst/>
          </a:prstGeom>
          <a:ln w="12700">
            <a:miter lim="400000"/>
          </a:ln>
        </p:spPr>
      </p:pic>
      <p:grpSp>
        <p:nvGrpSpPr>
          <p:cNvPr id="210" name="Group 210"/>
          <p:cNvGrpSpPr/>
          <p:nvPr/>
        </p:nvGrpSpPr>
        <p:grpSpPr>
          <a:xfrm>
            <a:off x="4419600" y="3209759"/>
            <a:ext cx="4267200" cy="2801677"/>
            <a:chOff x="0" y="0"/>
            <a:chExt cx="4267200" cy="2801675"/>
          </a:xfrm>
        </p:grpSpPr>
        <p:pic>
          <p:nvPicPr>
            <p:cNvPr id="208" name="by-nc.eu.png"/>
            <p:cNvPicPr>
              <a:picLocks noChangeAspect="1"/>
            </p:cNvPicPr>
            <p:nvPr/>
          </p:nvPicPr>
          <p:blipFill>
            <a:blip r:embed="rId4">
              <a:extLst/>
            </a:blip>
            <a:stretch>
              <a:fillRect/>
            </a:stretch>
          </p:blipFill>
          <p:spPr>
            <a:xfrm>
              <a:off x="63500" y="0"/>
              <a:ext cx="2962205" cy="1036404"/>
            </a:xfrm>
            <a:prstGeom prst="rect">
              <a:avLst/>
            </a:prstGeom>
            <a:ln w="12700" cap="flat">
              <a:noFill/>
              <a:miter lim="400000"/>
            </a:ln>
            <a:effectLst/>
          </p:spPr>
        </p:pic>
        <p:sp>
          <p:nvSpPr>
            <p:cNvPr id="209" name="Shape 209"/>
            <p:cNvSpPr/>
            <p:nvPr/>
          </p:nvSpPr>
          <p:spPr>
            <a:xfrm>
              <a:off x="0" y="1287632"/>
              <a:ext cx="4267200" cy="151404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defTabSz="584200">
                <a:lnSpc>
                  <a:spcPct val="120000"/>
                </a:lnSpc>
                <a:defRPr sz="1400">
                  <a:latin typeface="+mj-lt"/>
                  <a:ea typeface="+mj-ea"/>
                  <a:cs typeface="+mj-cs"/>
                  <a:sym typeface="Helvetica Neue"/>
                </a:defRPr>
              </a:pPr>
              <a:r>
                <a:t>Except where otherwise noted, this content is licensed under a </a:t>
              </a:r>
              <a:r>
                <a:rPr>
                  <a:hlinkClick r:id="rId5"/>
                </a:rPr>
                <a:t>Creative Commons Attribution-NonCommercial 3.0 License</a:t>
              </a:r>
              <a:r>
                <a:t>. </a:t>
              </a:r>
            </a:p>
            <a:p>
              <a:pPr defTabSz="584200">
                <a:lnSpc>
                  <a:spcPct val="120000"/>
                </a:lnSpc>
                <a:defRPr sz="1400">
                  <a:latin typeface="+mj-lt"/>
                  <a:ea typeface="+mj-ea"/>
                  <a:cs typeface="+mj-cs"/>
                  <a:sym typeface="Helvetica Neue"/>
                </a:defRPr>
              </a:pPr>
              <a:endParaRPr/>
            </a:p>
            <a:p>
              <a:pPr defTabSz="584200">
                <a:lnSpc>
                  <a:spcPct val="120000"/>
                </a:lnSpc>
                <a:defRPr sz="1400">
                  <a:latin typeface="+mj-lt"/>
                  <a:ea typeface="+mj-ea"/>
                  <a:cs typeface="+mj-cs"/>
                  <a:sym typeface="Helvetica Neue"/>
                </a:defRPr>
              </a:pPr>
              <a:r>
                <a:t>For more information, please see </a:t>
              </a:r>
              <a:r>
                <a:rPr>
                  <a:hlinkClick r:id="rId5"/>
                </a:rPr>
                <a:t>http://creativecommons.org/licenses/by-nc/3.0/</a:t>
              </a:r>
            </a:p>
          </p:txBody>
        </p:sp>
      </p:grpSp>
      <p:sp>
        <p:nvSpPr>
          <p:cNvPr id="211" name="Shape 211"/>
          <p:cNvSpPr>
            <a:spLocks noGrp="1"/>
          </p:cNvSpPr>
          <p:nvPr>
            <p:ph type="sldNum" sz="quarter" idx="2"/>
          </p:nvPr>
        </p:nvSpPr>
        <p:spPr>
          <a:xfrm>
            <a:off x="6330950" y="9283700"/>
            <a:ext cx="317500" cy="342900"/>
          </a:xfrm>
          <a:prstGeom prst="rect">
            <a:avLst/>
          </a:prstGeom>
        </p:spPr>
        <p:txBody>
          <a:bodyPr/>
          <a:lstStyle>
            <a:lvl1pPr algn="ctr">
              <a:defRPr sz="1600">
                <a:latin typeface="Gill Sans"/>
                <a:ea typeface="Gill Sans"/>
                <a:cs typeface="Gill Sans"/>
                <a:sym typeface="Gill Sans"/>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Master #19">
    <p:spTree>
      <p:nvGrpSpPr>
        <p:cNvPr id="1" name=""/>
        <p:cNvGrpSpPr/>
        <p:nvPr/>
      </p:nvGrpSpPr>
      <p:grpSpPr>
        <a:xfrm>
          <a:off x="0" y="0"/>
          <a:ext cx="0" cy="0"/>
          <a:chOff x="0" y="0"/>
          <a:chExt cx="0" cy="0"/>
        </a:xfrm>
      </p:grpSpPr>
      <p:sp>
        <p:nvSpPr>
          <p:cNvPr id="31" name="Shape 31"/>
          <p:cNvSpPr>
            <a:spLocks noGrp="1"/>
          </p:cNvSpPr>
          <p:nvPr>
            <p:ph type="body" sz="quarter" idx="13"/>
          </p:nvPr>
        </p:nvSpPr>
        <p:spPr>
          <a:xfrm>
            <a:off x="5981700" y="8496300"/>
            <a:ext cx="6515100" cy="381000"/>
          </a:xfrm>
          <a:prstGeom prst="rect">
            <a:avLst/>
          </a:prstGeom>
          <a:solidFill>
            <a:srgbClr val="FFFFFF"/>
          </a:solidFill>
          <a:ln>
            <a:solidFill>
              <a:srgbClr val="000000"/>
            </a:solidFill>
          </a:ln>
        </p:spPr>
        <p:txBody>
          <a:bodyPr anchor="b">
            <a:spAutoFit/>
          </a:bodyPr>
          <a:lstStyle>
            <a:lvl1pPr marL="0" indent="0">
              <a:spcBef>
                <a:spcPts val="0"/>
              </a:spcBef>
              <a:buSzTx/>
              <a:buNone/>
              <a:defRPr sz="1600">
                <a:latin typeface="Monaco"/>
                <a:ea typeface="Monaco"/>
                <a:cs typeface="Monaco"/>
                <a:sym typeface="Monaco"/>
              </a:defRPr>
            </a:lvl1pPr>
          </a:lstStyle>
          <a:p>
            <a:pPr>
              <a:defRPr sz="4200">
                <a:latin typeface="+mn-lt"/>
                <a:ea typeface="+mn-ea"/>
                <a:cs typeface="+mn-cs"/>
                <a:sym typeface="Helvetica Neue Light"/>
              </a:defRPr>
            </a:pPr>
            <a:r>
              <a:rPr sz="1600">
                <a:latin typeface="Monaco"/>
                <a:ea typeface="Monaco"/>
                <a:cs typeface="Monaco"/>
                <a:sym typeface="Monaco"/>
              </a:rPr>
              <a:t>Text</a:t>
            </a:r>
          </a:p>
        </p:txBody>
      </p:sp>
      <p:sp>
        <p:nvSpPr>
          <p:cNvPr id="32" name="Shape 32"/>
          <p:cNvSpPr>
            <a:spLocks noGrp="1"/>
          </p:cNvSpPr>
          <p:nvPr>
            <p:ph type="title"/>
          </p:nvPr>
        </p:nvSpPr>
        <p:spPr>
          <a:prstGeom prst="rect">
            <a:avLst/>
          </a:prstGeom>
          <a:solidFill>
            <a:srgbClr val="FFFFFF"/>
          </a:solidFill>
        </p:spPr>
        <p:txBody>
          <a:bodyPr/>
          <a:lstStyle/>
          <a:p>
            <a:r>
              <a:t>Title Text</a:t>
            </a:r>
          </a:p>
        </p:txBody>
      </p:sp>
      <p:sp>
        <p:nvSpPr>
          <p:cNvPr id="33" name="Shape 33"/>
          <p:cNvSpPr>
            <a:spLocks noGrp="1"/>
          </p:cNvSpPr>
          <p:nvPr>
            <p:ph type="body" sz="half" idx="1"/>
          </p:nvPr>
        </p:nvSpPr>
        <p:spPr>
          <a:xfrm>
            <a:off x="571500" y="2324100"/>
            <a:ext cx="5219700" cy="65659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 name="Shape 3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Lab Title">
    <p:spTree>
      <p:nvGrpSpPr>
        <p:cNvPr id="1" name=""/>
        <p:cNvGrpSpPr/>
        <p:nvPr/>
      </p:nvGrpSpPr>
      <p:grpSpPr>
        <a:xfrm>
          <a:off x="0" y="0"/>
          <a:ext cx="0" cy="0"/>
          <a:chOff x="0" y="0"/>
          <a:chExt cx="0" cy="0"/>
        </a:xfrm>
      </p:grpSpPr>
      <p:sp>
        <p:nvSpPr>
          <p:cNvPr id="218" name="Shape 218"/>
          <p:cNvSpPr/>
          <p:nvPr/>
        </p:nvSpPr>
        <p:spPr>
          <a:xfrm flipV="1">
            <a:off x="908290" y="4366805"/>
            <a:ext cx="11220734" cy="67"/>
          </a:xfrm>
          <a:prstGeom prst="line">
            <a:avLst/>
          </a:prstGeom>
          <a:ln w="12700">
            <a:solidFill>
              <a:srgbClr val="919191"/>
            </a:solidFill>
            <a:miter lim="400000"/>
          </a:ln>
        </p:spPr>
        <p:txBody>
          <a:bodyPr lIns="50800" tIns="50800" rIns="50800" bIns="50800" anchor="ctr"/>
          <a:lstStyle/>
          <a:p>
            <a:endParaRPr/>
          </a:p>
        </p:txBody>
      </p:sp>
      <p:pic>
        <p:nvPicPr>
          <p:cNvPr id="219" name="WIT_logo.png"/>
          <p:cNvPicPr>
            <a:picLocks noChangeAspect="1"/>
          </p:cNvPicPr>
          <p:nvPr/>
        </p:nvPicPr>
        <p:blipFill>
          <a:blip r:embed="rId2">
            <a:extLst/>
          </a:blip>
          <a:stretch>
            <a:fillRect/>
          </a:stretch>
        </p:blipFill>
        <p:spPr>
          <a:xfrm>
            <a:off x="927100" y="8724900"/>
            <a:ext cx="3236058" cy="673100"/>
          </a:xfrm>
          <a:prstGeom prst="rect">
            <a:avLst/>
          </a:prstGeom>
          <a:ln w="12700">
            <a:miter lim="400000"/>
          </a:ln>
        </p:spPr>
      </p:pic>
      <p:pic>
        <p:nvPicPr>
          <p:cNvPr id="220" name="esu-logo.png"/>
          <p:cNvPicPr>
            <a:picLocks noChangeAspect="1"/>
          </p:cNvPicPr>
          <p:nvPr/>
        </p:nvPicPr>
        <p:blipFill>
          <a:blip r:embed="rId3">
            <a:extLst/>
          </a:blip>
          <a:stretch>
            <a:fillRect/>
          </a:stretch>
        </p:blipFill>
        <p:spPr>
          <a:xfrm>
            <a:off x="10210800" y="8826500"/>
            <a:ext cx="1933303" cy="457201"/>
          </a:xfrm>
          <a:prstGeom prst="rect">
            <a:avLst/>
          </a:prstGeom>
          <a:ln w="12700">
            <a:miter lim="400000"/>
          </a:ln>
        </p:spPr>
      </p:pic>
      <p:sp>
        <p:nvSpPr>
          <p:cNvPr id="221" name="Shape 221"/>
          <p:cNvSpPr/>
          <p:nvPr/>
        </p:nvSpPr>
        <p:spPr>
          <a:xfrm>
            <a:off x="734731" y="4641850"/>
            <a:ext cx="2618842" cy="12573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r" defTabSz="584200">
              <a:lnSpc>
                <a:spcPct val="80000"/>
              </a:lnSpc>
              <a:defRPr sz="4400">
                <a:solidFill>
                  <a:srgbClr val="AAAAAA"/>
                </a:solidFill>
                <a:latin typeface="Helvetica Neue UltraLight"/>
                <a:ea typeface="Helvetica Neue UltraLight"/>
                <a:cs typeface="Helvetica Neue UltraLight"/>
                <a:sym typeface="Helvetica Neue UltraLight"/>
              </a:defRPr>
            </a:pPr>
            <a:r>
              <a:t>Produced </a:t>
            </a:r>
          </a:p>
          <a:p>
            <a:pPr algn="r" defTabSz="584200">
              <a:lnSpc>
                <a:spcPct val="80000"/>
              </a:lnSpc>
              <a:defRPr sz="4400">
                <a:solidFill>
                  <a:srgbClr val="AAAAAA"/>
                </a:solidFill>
                <a:latin typeface="Helvetica Neue UltraLight"/>
                <a:ea typeface="Helvetica Neue UltraLight"/>
                <a:cs typeface="Helvetica Neue UltraLight"/>
                <a:sym typeface="Helvetica Neue UltraLight"/>
              </a:defRPr>
            </a:pPr>
            <a:r>
              <a:t>by</a:t>
            </a:r>
          </a:p>
        </p:txBody>
      </p:sp>
      <p:grpSp>
        <p:nvGrpSpPr>
          <p:cNvPr id="225" name="Group 225"/>
          <p:cNvGrpSpPr/>
          <p:nvPr/>
        </p:nvGrpSpPr>
        <p:grpSpPr>
          <a:xfrm>
            <a:off x="3708399" y="6667103"/>
            <a:ext cx="4164687" cy="1266571"/>
            <a:chOff x="0" y="5953"/>
            <a:chExt cx="4164685" cy="1266569"/>
          </a:xfrm>
        </p:grpSpPr>
        <p:sp>
          <p:nvSpPr>
            <p:cNvPr id="222" name="Shape 222"/>
            <p:cNvSpPr/>
            <p:nvPr/>
          </p:nvSpPr>
          <p:spPr>
            <a:xfrm>
              <a:off x="0" y="5953"/>
              <a:ext cx="4164686" cy="59769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defTabSz="584200">
                <a:lnSpc>
                  <a:spcPct val="120000"/>
                </a:lnSpc>
                <a:defRPr sz="1600">
                  <a:solidFill>
                    <a:srgbClr val="133455"/>
                  </a:solidFill>
                  <a:latin typeface="+mj-lt"/>
                  <a:ea typeface="+mj-ea"/>
                  <a:cs typeface="+mj-cs"/>
                  <a:sym typeface="Helvetica Neue"/>
                </a:defRPr>
              </a:pPr>
              <a:r>
                <a:t>Department of Computing, Maths &amp; Physics</a:t>
              </a:r>
            </a:p>
            <a:p>
              <a:pPr defTabSz="584200">
                <a:lnSpc>
                  <a:spcPct val="120000"/>
                </a:lnSpc>
                <a:defRPr sz="1600">
                  <a:solidFill>
                    <a:srgbClr val="133455"/>
                  </a:solidFill>
                  <a:latin typeface="+mj-lt"/>
                  <a:ea typeface="+mj-ea"/>
                  <a:cs typeface="+mj-cs"/>
                  <a:sym typeface="Helvetica Neue"/>
                </a:defRPr>
              </a:pPr>
              <a:r>
                <a:t>Waterford Institute of Technology</a:t>
              </a:r>
            </a:p>
          </p:txBody>
        </p:sp>
        <p:sp>
          <p:nvSpPr>
            <p:cNvPr id="223" name="Shape 223"/>
            <p:cNvSpPr/>
            <p:nvPr/>
          </p:nvSpPr>
          <p:spPr>
            <a:xfrm>
              <a:off x="0" y="692590"/>
              <a:ext cx="1265225" cy="2751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defTabSz="584200">
                <a:defRPr>
                  <a:latin typeface="+mj-lt"/>
                  <a:ea typeface="+mj-ea"/>
                  <a:cs typeface="+mj-cs"/>
                  <a:sym typeface="Helvetica Neue"/>
                  <a:hlinkClick r:id="rId4"/>
                </a:defRPr>
              </a:lvl1pPr>
            </a:lstStyle>
            <a:p>
              <a:r>
                <a:rPr>
                  <a:hlinkClick r:id="rId4"/>
                </a:rPr>
                <a:t>http://www.wit.ie</a:t>
              </a:r>
            </a:p>
          </p:txBody>
        </p:sp>
        <p:sp>
          <p:nvSpPr>
            <p:cNvPr id="224" name="Shape 224"/>
            <p:cNvSpPr/>
            <p:nvPr/>
          </p:nvSpPr>
          <p:spPr>
            <a:xfrm>
              <a:off x="0" y="997390"/>
              <a:ext cx="1550670" cy="2751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defTabSz="584200">
                <a:defRPr>
                  <a:latin typeface="+mj-lt"/>
                  <a:ea typeface="+mj-ea"/>
                  <a:cs typeface="+mj-cs"/>
                  <a:sym typeface="Helvetica Neue"/>
                  <a:hlinkClick r:id="rId4"/>
                </a:defRPr>
              </a:lvl1pPr>
            </a:lstStyle>
            <a:p>
              <a:r>
                <a:rPr>
                  <a:hlinkClick r:id="rId4"/>
                </a:rPr>
                <a:t>http://elearning.wit.ie</a:t>
              </a:r>
            </a:p>
          </p:txBody>
        </p:sp>
      </p:grpSp>
      <p:sp>
        <p:nvSpPr>
          <p:cNvPr id="226" name="Shape 226"/>
          <p:cNvSpPr>
            <a:spLocks noGrp="1"/>
          </p:cNvSpPr>
          <p:nvPr>
            <p:ph type="body" sz="quarter" idx="13"/>
          </p:nvPr>
        </p:nvSpPr>
        <p:spPr>
          <a:xfrm>
            <a:off x="895350" y="3476594"/>
            <a:ext cx="11239500" cy="523444"/>
          </a:xfrm>
          <a:prstGeom prst="rect">
            <a:avLst/>
          </a:prstGeom>
        </p:spPr>
        <p:txBody>
          <a:bodyPr anchor="ctr">
            <a:spAutoFit/>
          </a:bodyPr>
          <a:lstStyle>
            <a:lvl1pPr marL="0" indent="0">
              <a:spcBef>
                <a:spcPts val="0"/>
              </a:spcBef>
              <a:buSzTx/>
              <a:buNone/>
              <a:defRPr sz="2800">
                <a:solidFill>
                  <a:srgbClr val="606060"/>
                </a:solidFill>
              </a:defRPr>
            </a:lvl1pPr>
          </a:lstStyle>
          <a:p>
            <a:r>
              <a:t>Subtitle</a:t>
            </a:r>
          </a:p>
        </p:txBody>
      </p:sp>
      <p:sp>
        <p:nvSpPr>
          <p:cNvPr id="227" name="Shape 227"/>
          <p:cNvSpPr>
            <a:spLocks noGrp="1"/>
          </p:cNvSpPr>
          <p:nvPr>
            <p:ph type="title"/>
          </p:nvPr>
        </p:nvSpPr>
        <p:spPr>
          <a:xfrm>
            <a:off x="889000" y="2368550"/>
            <a:ext cx="11239500" cy="1028700"/>
          </a:xfrm>
          <a:prstGeom prst="rect">
            <a:avLst/>
          </a:prstGeom>
        </p:spPr>
        <p:txBody>
          <a:bodyPr anchor="ctr"/>
          <a:lstStyle>
            <a:lvl1pPr>
              <a:defRPr sz="4400">
                <a:latin typeface="+mj-lt"/>
                <a:ea typeface="+mj-ea"/>
                <a:cs typeface="+mj-cs"/>
                <a:sym typeface="Helvetica Neue"/>
              </a:defRPr>
            </a:lvl1pPr>
          </a:lstStyle>
          <a:p>
            <a:r>
              <a:t>Title Text</a:t>
            </a:r>
          </a:p>
        </p:txBody>
      </p:sp>
      <p:sp>
        <p:nvSpPr>
          <p:cNvPr id="228" name="Shape 228"/>
          <p:cNvSpPr>
            <a:spLocks noGrp="1"/>
          </p:cNvSpPr>
          <p:nvPr>
            <p:ph type="body" sz="quarter" idx="1"/>
          </p:nvPr>
        </p:nvSpPr>
        <p:spPr>
          <a:xfrm>
            <a:off x="3727450" y="4737100"/>
            <a:ext cx="5778500" cy="1981200"/>
          </a:xfrm>
          <a:prstGeom prst="rect">
            <a:avLst/>
          </a:prstGeom>
        </p:spPr>
        <p:txBody>
          <a:bodyPr/>
          <a:lstStyle>
            <a:lvl1pPr marL="0" indent="0">
              <a:lnSpc>
                <a:spcPct val="120000"/>
              </a:lnSpc>
              <a:spcBef>
                <a:spcPts val="0"/>
              </a:spcBef>
              <a:buSzTx/>
              <a:buNone/>
              <a:defRPr sz="1800"/>
            </a:lvl1pPr>
            <a:lvl2pPr marL="0" indent="0">
              <a:lnSpc>
                <a:spcPct val="120000"/>
              </a:lnSpc>
              <a:spcBef>
                <a:spcPts val="0"/>
              </a:spcBef>
              <a:buSzTx/>
              <a:buNone/>
              <a:defRPr sz="1800"/>
            </a:lvl2pPr>
            <a:lvl3pPr marL="0" indent="0">
              <a:lnSpc>
                <a:spcPct val="120000"/>
              </a:lnSpc>
              <a:spcBef>
                <a:spcPts val="0"/>
              </a:spcBef>
              <a:buSzTx/>
              <a:buNone/>
              <a:defRPr sz="1800"/>
            </a:lvl3pPr>
            <a:lvl4pPr marL="0" indent="0">
              <a:lnSpc>
                <a:spcPct val="120000"/>
              </a:lnSpc>
              <a:spcBef>
                <a:spcPts val="0"/>
              </a:spcBef>
              <a:buSzTx/>
              <a:buNone/>
              <a:defRPr sz="1800"/>
            </a:lvl4pPr>
            <a:lvl5pPr marL="0" indent="0">
              <a:lnSpc>
                <a:spcPct val="120000"/>
              </a:lnSpc>
              <a:spcBef>
                <a:spcPts val="0"/>
              </a:spcBef>
              <a:buSzTx/>
              <a:buNone/>
              <a:defRPr sz="1800"/>
            </a:lvl5pPr>
          </a:lstStyle>
          <a:p>
            <a:r>
              <a:t>Body Level One</a:t>
            </a:r>
          </a:p>
          <a:p>
            <a:pPr lvl="1"/>
            <a:r>
              <a:t>Body Level Two</a:t>
            </a:r>
          </a:p>
          <a:p>
            <a:pPr lvl="2"/>
            <a:r>
              <a:t>Body Level Three</a:t>
            </a:r>
          </a:p>
          <a:p>
            <a:pPr lvl="3"/>
            <a:r>
              <a:t>Body Level Four</a:t>
            </a:r>
          </a:p>
          <a:p>
            <a:pPr lvl="4"/>
            <a:r>
              <a:t>Body Level Five</a:t>
            </a:r>
          </a:p>
        </p:txBody>
      </p:sp>
      <p:sp>
        <p:nvSpPr>
          <p:cNvPr id="229" name="Shape 229"/>
          <p:cNvSpPr>
            <a:spLocks noGrp="1"/>
          </p:cNvSpPr>
          <p:nvPr>
            <p:ph type="sldNum" sz="quarter" idx="2"/>
          </p:nvPr>
        </p:nvSpPr>
        <p:spPr>
          <a:xfrm>
            <a:off x="6330950" y="9283700"/>
            <a:ext cx="317500" cy="342900"/>
          </a:xfrm>
          <a:prstGeom prst="rect">
            <a:avLst/>
          </a:prstGeom>
        </p:spPr>
        <p:txBody>
          <a:bodyPr/>
          <a:lstStyle>
            <a:lvl1pPr algn="ctr">
              <a:defRPr sz="1600">
                <a:latin typeface="Gill Sans"/>
                <a:ea typeface="Gill Sans"/>
                <a:cs typeface="Gill Sans"/>
                <a:sym typeface="Gill Sans"/>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41" name="Shape 41"/>
          <p:cNvSpPr>
            <a:spLocks noGrp="1"/>
          </p:cNvSpPr>
          <p:nvPr>
            <p:ph type="body" idx="1"/>
          </p:nvPr>
        </p:nvSpPr>
        <p:spPr>
          <a:xfrm>
            <a:off x="571500" y="863600"/>
            <a:ext cx="11861800" cy="8026400"/>
          </a:xfrm>
          <a:prstGeom prst="rect">
            <a:avLst/>
          </a:prstGeom>
        </p:spPr>
        <p:txBody>
          <a:bodyPr/>
          <a:lstStyle>
            <a:lvl1pPr>
              <a:spcBef>
                <a:spcPts val="7200"/>
              </a:spcBef>
              <a:defRPr>
                <a:solidFill>
                  <a:srgbClr val="747474"/>
                </a:solidFill>
              </a:defRPr>
            </a:lvl1pPr>
            <a:lvl2pPr>
              <a:spcBef>
                <a:spcPts val="7200"/>
              </a:spcBef>
              <a:defRPr>
                <a:solidFill>
                  <a:srgbClr val="747474"/>
                </a:solidFill>
              </a:defRPr>
            </a:lvl2pPr>
            <a:lvl3pPr>
              <a:spcBef>
                <a:spcPts val="7200"/>
              </a:spcBef>
              <a:defRPr>
                <a:solidFill>
                  <a:srgbClr val="747474"/>
                </a:solidFill>
              </a:defRPr>
            </a:lvl3pPr>
            <a:lvl4pPr>
              <a:spcBef>
                <a:spcPts val="7200"/>
              </a:spcBef>
              <a:defRPr>
                <a:solidFill>
                  <a:srgbClr val="747474"/>
                </a:solidFill>
              </a:defRPr>
            </a:lvl4pPr>
            <a:lvl5pPr>
              <a:spcBef>
                <a:spcPts val="7200"/>
              </a:spcBef>
              <a:defRPr>
                <a:solidFill>
                  <a:srgbClr val="747474"/>
                </a:solidFill>
              </a:defRPr>
            </a:lvl5pPr>
          </a:lstStyle>
          <a:p>
            <a:r>
              <a:t>Body Level One</a:t>
            </a:r>
          </a:p>
          <a:p>
            <a:pPr lvl="1"/>
            <a:r>
              <a:t>Body Level Two</a:t>
            </a:r>
          </a:p>
          <a:p>
            <a:pPr lvl="2"/>
            <a:r>
              <a:t>Body Level Three</a:t>
            </a:r>
          </a:p>
          <a:p>
            <a:pPr lvl="3"/>
            <a:r>
              <a:t>Body Level Four</a:t>
            </a:r>
          </a:p>
          <a:p>
            <a:pPr lvl="4"/>
            <a:r>
              <a:t>Body Level Five</a:t>
            </a:r>
          </a:p>
        </p:txBody>
      </p:sp>
      <p:sp>
        <p:nvSpPr>
          <p:cNvPr id="42" name="Shape 4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64" name="Shape 64"/>
          <p:cNvSpPr>
            <a:spLocks noGrp="1"/>
          </p:cNvSpPr>
          <p:nvPr>
            <p:ph type="title"/>
          </p:nvPr>
        </p:nvSpPr>
        <p:spPr>
          <a:xfrm>
            <a:off x="571500" y="3708400"/>
            <a:ext cx="11861800" cy="2336800"/>
          </a:xfrm>
          <a:prstGeom prst="rect">
            <a:avLst/>
          </a:prstGeom>
        </p:spPr>
        <p:txBody>
          <a:bodyPr anchor="ctr"/>
          <a:lstStyle/>
          <a:p>
            <a:r>
              <a:t>Title Text</a:t>
            </a:r>
          </a:p>
        </p:txBody>
      </p:sp>
      <p:sp>
        <p:nvSpPr>
          <p:cNvPr id="65" name="Shape 65"/>
          <p:cNvSpPr>
            <a:spLocks noGrp="1"/>
          </p:cNvSpPr>
          <p:nvPr>
            <p:ph type="sldNum" sz="quarter" idx="2"/>
          </p:nvPr>
        </p:nvSpPr>
        <p:spPr>
          <a:xfrm>
            <a:off x="12268200" y="9194800"/>
            <a:ext cx="312014" cy="299822"/>
          </a:xfrm>
          <a:prstGeom prst="rect">
            <a:avLst/>
          </a:prstGeom>
        </p:spPr>
        <p:txBody>
          <a:bodyPr/>
          <a:lstStyle>
            <a:lvl1pPr algn="l"/>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72" name="Shape 72"/>
          <p:cNvSpPr/>
          <p:nvPr/>
        </p:nvSpPr>
        <p:spPr>
          <a:xfrm>
            <a:off x="7543800" y="7975599"/>
            <a:ext cx="1" cy="1422529"/>
          </a:xfrm>
          <a:prstGeom prst="line">
            <a:avLst/>
          </a:prstGeom>
          <a:ln w="12700">
            <a:solidFill>
              <a:srgbClr val="9A9A9A"/>
            </a:solidFill>
            <a:miter lim="400000"/>
          </a:ln>
        </p:spPr>
        <p:txBody>
          <a:bodyPr lIns="50800" tIns="50800" rIns="50800" bIns="50800" anchor="ctr"/>
          <a:lstStyle/>
          <a:p>
            <a:endParaRPr/>
          </a:p>
        </p:txBody>
      </p:sp>
      <p:sp>
        <p:nvSpPr>
          <p:cNvPr id="73" name="Shape 73"/>
          <p:cNvSpPr>
            <a:spLocks noGrp="1"/>
          </p:cNvSpPr>
          <p:nvPr>
            <p:ph type="pic" idx="13"/>
          </p:nvPr>
        </p:nvSpPr>
        <p:spPr>
          <a:xfrm>
            <a:off x="0" y="0"/>
            <a:ext cx="13004800" cy="7581900"/>
          </a:xfrm>
          <a:prstGeom prst="rect">
            <a:avLst/>
          </a:prstGeom>
        </p:spPr>
        <p:txBody>
          <a:bodyPr lIns="91439" tIns="45719" rIns="91439" bIns="45719">
            <a:noAutofit/>
          </a:bodyPr>
          <a:lstStyle/>
          <a:p>
            <a:endParaRPr/>
          </a:p>
        </p:txBody>
      </p:sp>
      <p:sp>
        <p:nvSpPr>
          <p:cNvPr id="74" name="Shape 74"/>
          <p:cNvSpPr>
            <a:spLocks noGrp="1"/>
          </p:cNvSpPr>
          <p:nvPr>
            <p:ph type="title"/>
          </p:nvPr>
        </p:nvSpPr>
        <p:spPr>
          <a:xfrm>
            <a:off x="1409700" y="7785100"/>
            <a:ext cx="5791200" cy="1701800"/>
          </a:xfrm>
          <a:prstGeom prst="rect">
            <a:avLst/>
          </a:prstGeom>
        </p:spPr>
        <p:txBody>
          <a:bodyPr anchor="ctr"/>
          <a:lstStyle>
            <a:lvl1pPr algn="r"/>
          </a:lstStyle>
          <a:p>
            <a:r>
              <a:t>Title Text</a:t>
            </a:r>
          </a:p>
        </p:txBody>
      </p:sp>
      <p:sp>
        <p:nvSpPr>
          <p:cNvPr id="75" name="Shape 75"/>
          <p:cNvSpPr>
            <a:spLocks noGrp="1"/>
          </p:cNvSpPr>
          <p:nvPr>
            <p:ph type="body" sz="quarter" idx="1"/>
          </p:nvPr>
        </p:nvSpPr>
        <p:spPr>
          <a:xfrm>
            <a:off x="7848600" y="8470900"/>
            <a:ext cx="4953000" cy="508000"/>
          </a:xfrm>
          <a:prstGeom prst="rect">
            <a:avLst/>
          </a:prstGeom>
        </p:spPr>
        <p:txBody>
          <a:bodyPr/>
          <a:lstStyle>
            <a:lvl1pPr marL="0" indent="0">
              <a:spcBef>
                <a:spcPts val="0"/>
              </a:spcBef>
              <a:buSzTx/>
              <a:buNone/>
              <a:defRPr>
                <a:solidFill>
                  <a:srgbClr val="A9A9A9"/>
                </a:solidFill>
              </a:defRPr>
            </a:lvl1pPr>
            <a:lvl2pPr marL="0" indent="0">
              <a:spcBef>
                <a:spcPts val="0"/>
              </a:spcBef>
              <a:buSzTx/>
              <a:buNone/>
              <a:defRPr>
                <a:solidFill>
                  <a:srgbClr val="A9A9A9"/>
                </a:solidFill>
              </a:defRPr>
            </a:lvl2pPr>
            <a:lvl3pPr marL="0" indent="0">
              <a:spcBef>
                <a:spcPts val="0"/>
              </a:spcBef>
              <a:buSzTx/>
              <a:buNone/>
              <a:defRPr>
                <a:solidFill>
                  <a:srgbClr val="A9A9A9"/>
                </a:solidFill>
              </a:defRPr>
            </a:lvl3pPr>
            <a:lvl4pPr marL="0" indent="0">
              <a:spcBef>
                <a:spcPts val="0"/>
              </a:spcBef>
              <a:buSzTx/>
              <a:buNone/>
              <a:defRPr>
                <a:solidFill>
                  <a:srgbClr val="A9A9A9"/>
                </a:solidFill>
              </a:defRPr>
            </a:lvl4pPr>
            <a:lvl5pPr marL="0" indent="0">
              <a:spcBef>
                <a:spcPts val="0"/>
              </a:spcBef>
              <a:buSzTx/>
              <a:buNone/>
              <a:defRPr>
                <a:solidFill>
                  <a:srgbClr val="A9A9A9"/>
                </a:solidFill>
              </a:defRPr>
            </a:lvl5p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83" name="Shape 83"/>
          <p:cNvSpPr/>
          <p:nvPr/>
        </p:nvSpPr>
        <p:spPr>
          <a:xfrm>
            <a:off x="647700" y="4749800"/>
            <a:ext cx="4882122" cy="127"/>
          </a:xfrm>
          <a:prstGeom prst="line">
            <a:avLst/>
          </a:prstGeom>
          <a:ln w="12700">
            <a:solidFill>
              <a:srgbClr val="9A9A9A"/>
            </a:solidFill>
            <a:miter lim="400000"/>
          </a:ln>
        </p:spPr>
        <p:txBody>
          <a:bodyPr lIns="50800" tIns="50800" rIns="50800" bIns="50800" anchor="ctr"/>
          <a:lstStyle/>
          <a:p>
            <a:endParaRPr/>
          </a:p>
        </p:txBody>
      </p:sp>
      <p:sp>
        <p:nvSpPr>
          <p:cNvPr id="84" name="Shape 84"/>
          <p:cNvSpPr>
            <a:spLocks noGrp="1"/>
          </p:cNvSpPr>
          <p:nvPr>
            <p:ph type="pic" idx="13"/>
          </p:nvPr>
        </p:nvSpPr>
        <p:spPr>
          <a:xfrm>
            <a:off x="6502400" y="0"/>
            <a:ext cx="6502400" cy="9842500"/>
          </a:xfrm>
          <a:prstGeom prst="rect">
            <a:avLst/>
          </a:prstGeom>
        </p:spPr>
        <p:txBody>
          <a:bodyPr lIns="91439" tIns="45719" rIns="91439" bIns="45719">
            <a:noAutofit/>
          </a:bodyPr>
          <a:lstStyle/>
          <a:p>
            <a:endParaRPr/>
          </a:p>
        </p:txBody>
      </p:sp>
      <p:sp>
        <p:nvSpPr>
          <p:cNvPr id="85" name="Shape 85"/>
          <p:cNvSpPr>
            <a:spLocks noGrp="1"/>
          </p:cNvSpPr>
          <p:nvPr>
            <p:ph type="title"/>
          </p:nvPr>
        </p:nvSpPr>
        <p:spPr>
          <a:xfrm>
            <a:off x="571500" y="1320800"/>
            <a:ext cx="5080000" cy="3175000"/>
          </a:xfrm>
          <a:prstGeom prst="rect">
            <a:avLst/>
          </a:prstGeom>
        </p:spPr>
        <p:txBody>
          <a:bodyPr/>
          <a:lstStyle/>
          <a:p>
            <a:r>
              <a:t>Title Text</a:t>
            </a:r>
          </a:p>
        </p:txBody>
      </p:sp>
      <p:sp>
        <p:nvSpPr>
          <p:cNvPr id="86" name="Shape 86"/>
          <p:cNvSpPr>
            <a:spLocks noGrp="1"/>
          </p:cNvSpPr>
          <p:nvPr>
            <p:ph type="body" sz="quarter" idx="1"/>
          </p:nvPr>
        </p:nvSpPr>
        <p:spPr>
          <a:xfrm>
            <a:off x="571500" y="5016500"/>
            <a:ext cx="5080000" cy="3175000"/>
          </a:xfrm>
          <a:prstGeom prst="rect">
            <a:avLst/>
          </a:prstGeom>
        </p:spPr>
        <p:txBody>
          <a:bodyPr/>
          <a:lstStyle>
            <a:lvl1pPr marL="0" indent="0">
              <a:spcBef>
                <a:spcPts val="0"/>
              </a:spcBef>
              <a:buSzTx/>
              <a:buNone/>
              <a:defRPr>
                <a:solidFill>
                  <a:srgbClr val="747474"/>
                </a:solidFill>
              </a:defRPr>
            </a:lvl1pPr>
            <a:lvl2pPr marL="0" indent="0">
              <a:spcBef>
                <a:spcPts val="0"/>
              </a:spcBef>
              <a:buSzTx/>
              <a:buNone/>
              <a:defRPr>
                <a:solidFill>
                  <a:srgbClr val="747474"/>
                </a:solidFill>
              </a:defRPr>
            </a:lvl2pPr>
            <a:lvl3pPr marL="0" indent="0">
              <a:spcBef>
                <a:spcPts val="0"/>
              </a:spcBef>
              <a:buSzTx/>
              <a:buNone/>
              <a:defRPr>
                <a:solidFill>
                  <a:srgbClr val="747474"/>
                </a:solidFill>
              </a:defRPr>
            </a:lvl3pPr>
            <a:lvl4pPr marL="0" indent="0">
              <a:spcBef>
                <a:spcPts val="0"/>
              </a:spcBef>
              <a:buSzTx/>
              <a:buNone/>
              <a:defRPr>
                <a:solidFill>
                  <a:srgbClr val="747474"/>
                </a:solidFill>
              </a:defRPr>
            </a:lvl4pPr>
            <a:lvl5pPr marL="0" indent="0">
              <a:spcBef>
                <a:spcPts val="0"/>
              </a:spcBef>
              <a:buSzTx/>
              <a:buNone/>
              <a:defRPr>
                <a:solidFill>
                  <a:srgbClr val="747474"/>
                </a:solidFill>
              </a:defRPr>
            </a:lvl5pPr>
          </a:lstStyle>
          <a:p>
            <a:r>
              <a:t>Body Level One</a:t>
            </a:r>
          </a:p>
          <a:p>
            <a:pPr lvl="1"/>
            <a:r>
              <a:t>Body Level Two</a:t>
            </a:r>
          </a:p>
          <a:p>
            <a:pPr lvl="2"/>
            <a:r>
              <a:t>Body Level Three</a:t>
            </a:r>
          </a:p>
          <a:p>
            <a:pPr lvl="3"/>
            <a:r>
              <a:t>Body Level Four</a:t>
            </a:r>
          </a:p>
          <a:p>
            <a:pPr lvl="4"/>
            <a:r>
              <a:t>Body Level Five</a:t>
            </a:r>
          </a:p>
        </p:txBody>
      </p:sp>
      <p:sp>
        <p:nvSpPr>
          <p:cNvPr id="87" name="Shape 87"/>
          <p:cNvSpPr>
            <a:spLocks noGrp="1"/>
          </p:cNvSpPr>
          <p:nvPr>
            <p:ph type="sldNum" sz="quarter" idx="2"/>
          </p:nvPr>
        </p:nvSpPr>
        <p:spPr>
          <a:xfrm>
            <a:off x="508000" y="9194800"/>
            <a:ext cx="312014" cy="299822"/>
          </a:xfrm>
          <a:prstGeom prst="rect">
            <a:avLst/>
          </a:prstGeom>
        </p:spPr>
        <p:txBody>
          <a:bodyPr/>
          <a:lstStyle>
            <a:lvl1pPr algn="l"/>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94" name="Shape 94"/>
          <p:cNvSpPr/>
          <p:nvPr/>
        </p:nvSpPr>
        <p:spPr>
          <a:xfrm>
            <a:off x="647700" y="1968500"/>
            <a:ext cx="4876867" cy="127"/>
          </a:xfrm>
          <a:prstGeom prst="line">
            <a:avLst/>
          </a:prstGeom>
          <a:ln w="12700">
            <a:solidFill>
              <a:srgbClr val="9A9A9A"/>
            </a:solidFill>
            <a:miter lim="400000"/>
          </a:ln>
        </p:spPr>
        <p:txBody>
          <a:bodyPr lIns="50800" tIns="50800" rIns="50800" bIns="50800" anchor="ctr"/>
          <a:lstStyle/>
          <a:p>
            <a:endParaRPr/>
          </a:p>
        </p:txBody>
      </p:sp>
      <p:sp>
        <p:nvSpPr>
          <p:cNvPr id="95" name="Shape 95"/>
          <p:cNvSpPr>
            <a:spLocks noGrp="1"/>
          </p:cNvSpPr>
          <p:nvPr>
            <p:ph type="pic" idx="13"/>
          </p:nvPr>
        </p:nvSpPr>
        <p:spPr>
          <a:xfrm>
            <a:off x="6502400" y="0"/>
            <a:ext cx="6502400" cy="9842500"/>
          </a:xfrm>
          <a:prstGeom prst="rect">
            <a:avLst/>
          </a:prstGeom>
        </p:spPr>
        <p:txBody>
          <a:bodyPr lIns="91439" tIns="45719" rIns="91439" bIns="45719">
            <a:noAutofit/>
          </a:bodyPr>
          <a:lstStyle/>
          <a:p>
            <a:endParaRPr/>
          </a:p>
        </p:txBody>
      </p:sp>
      <p:sp>
        <p:nvSpPr>
          <p:cNvPr id="96" name="Shape 96"/>
          <p:cNvSpPr>
            <a:spLocks noGrp="1"/>
          </p:cNvSpPr>
          <p:nvPr>
            <p:ph type="title"/>
          </p:nvPr>
        </p:nvSpPr>
        <p:spPr>
          <a:xfrm>
            <a:off x="571500" y="330200"/>
            <a:ext cx="5080000" cy="1397000"/>
          </a:xfrm>
          <a:prstGeom prst="rect">
            <a:avLst/>
          </a:prstGeom>
        </p:spPr>
        <p:txBody>
          <a:bodyPr/>
          <a:lstStyle/>
          <a:p>
            <a:r>
              <a:t>Title Text</a:t>
            </a:r>
          </a:p>
        </p:txBody>
      </p:sp>
      <p:sp>
        <p:nvSpPr>
          <p:cNvPr id="97" name="Shape 97"/>
          <p:cNvSpPr>
            <a:spLocks noGrp="1"/>
          </p:cNvSpPr>
          <p:nvPr>
            <p:ph type="body" sz="half" idx="1"/>
          </p:nvPr>
        </p:nvSpPr>
        <p:spPr>
          <a:xfrm>
            <a:off x="571500" y="2324100"/>
            <a:ext cx="5080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r>
              <a:t>Body Level One</a:t>
            </a:r>
          </a:p>
          <a:p>
            <a:pPr lvl="1"/>
            <a:r>
              <a:t>Body Level Two</a:t>
            </a:r>
          </a:p>
          <a:p>
            <a:pPr lvl="2"/>
            <a:r>
              <a:t>Body Level Three</a:t>
            </a:r>
          </a:p>
          <a:p>
            <a:pPr lvl="3"/>
            <a:r>
              <a:t>Body Level Four</a:t>
            </a:r>
          </a:p>
          <a:p>
            <a:pPr lvl="4"/>
            <a:r>
              <a:t>Body Level Five</a:t>
            </a:r>
          </a:p>
        </p:txBody>
      </p:sp>
      <p:sp>
        <p:nvSpPr>
          <p:cNvPr id="98" name="Shape 98"/>
          <p:cNvSpPr>
            <a:spLocks noGrp="1"/>
          </p:cNvSpPr>
          <p:nvPr>
            <p:ph type="sldNum" sz="quarter" idx="2"/>
          </p:nvPr>
        </p:nvSpPr>
        <p:spPr>
          <a:xfrm>
            <a:off x="510743" y="9194800"/>
            <a:ext cx="312014" cy="299822"/>
          </a:xfrm>
          <a:prstGeom prst="rect">
            <a:avLst/>
          </a:prstGeom>
        </p:spPr>
        <p:txBody>
          <a:bodyPr/>
          <a:lstStyle>
            <a:lvl1pPr algn="l"/>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endParaRPr/>
          </a:p>
        </p:txBody>
      </p:sp>
      <p:sp>
        <p:nvSpPr>
          <p:cNvPr id="3" name="Shape 3"/>
          <p:cNvSpPr>
            <a:spLocks noGrp="1"/>
          </p:cNvSpPr>
          <p:nvPr>
            <p:ph type="title"/>
          </p:nvPr>
        </p:nvSpPr>
        <p:spPr>
          <a:xfrm>
            <a:off x="571500" y="330200"/>
            <a:ext cx="11861800" cy="1397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normAutofit/>
          </a:bodyPr>
          <a:lstStyle/>
          <a:p>
            <a:r>
              <a:t>Title Text</a:t>
            </a:r>
          </a:p>
        </p:txBody>
      </p:sp>
      <p:sp>
        <p:nvSpPr>
          <p:cNvPr id="4" name="Shape 4"/>
          <p:cNvSpPr>
            <a:spLocks noGrp="1"/>
          </p:cNvSpPr>
          <p:nvPr>
            <p:ph type="body" idx="1"/>
          </p:nvPr>
        </p:nvSpPr>
        <p:spPr>
          <a:xfrm>
            <a:off x="571500" y="2324100"/>
            <a:ext cx="11861800" cy="65659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hape 5"/>
          <p:cNvSpPr>
            <a:spLocks noGrp="1"/>
          </p:cNvSpPr>
          <p:nvPr>
            <p:ph type="sldNum" sz="quarter" idx="2"/>
          </p:nvPr>
        </p:nvSpPr>
        <p:spPr>
          <a:xfrm>
            <a:off x="12268199" y="9194800"/>
            <a:ext cx="312015" cy="299822"/>
          </a:xfrm>
          <a:prstGeom prst="rect">
            <a:avLst/>
          </a:prstGeom>
          <a:ln w="12700">
            <a:miter lim="400000"/>
          </a:ln>
        </p:spPr>
        <p:txBody>
          <a:bodyPr wrap="none" lIns="50800" tIns="50800" rIns="50800" bIns="50800">
            <a:normAutofit/>
          </a:bodyPr>
          <a:lstStyle>
            <a:lvl1pPr algn="r" defTabSz="584200">
              <a:defRPr sz="1400">
                <a:latin typeface="+mj-lt"/>
                <a:ea typeface="+mj-ea"/>
                <a:cs typeface="+mj-cs"/>
                <a:sym typeface="Helvetica Neue"/>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Lst>
  <p:transition spd="med"/>
  <p:txStyles>
    <p:titleStyle>
      <a:lvl1pPr marL="0" marR="0" indent="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1pPr>
      <a:lvl2pPr marL="0" marR="0" indent="2286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2pPr>
      <a:lvl3pPr marL="0" marR="0" indent="4572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3pPr>
      <a:lvl4pPr marL="0" marR="0" indent="6858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4pPr>
      <a:lvl5pPr marL="0" marR="0" indent="9144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5pPr>
      <a:lvl6pPr marL="0" marR="0" indent="11430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6pPr>
      <a:lvl7pPr marL="0" marR="0" indent="13716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7pPr>
      <a:lvl8pPr marL="0" marR="0" indent="16002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8pPr>
      <a:lvl9pPr marL="0" marR="0" indent="18288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9pPr>
    </p:titleStyle>
    <p:bodyStyle>
      <a:lvl1pPr marL="2667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1pPr>
      <a:lvl2pPr marL="7112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2pPr>
      <a:lvl3pPr marL="11557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3pPr>
      <a:lvl4pPr marL="16002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4pPr>
      <a:lvl5pPr marL="20447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5pPr>
      <a:lvl6pPr marL="24892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6pPr>
      <a:lvl7pPr marL="29337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7pPr>
      <a:lvl8pPr marL="33782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8pPr>
      <a:lvl9pPr marL="38227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9pPr>
    </p:bodyStyle>
    <p:otherStyle>
      <a:lvl1pPr marL="0" marR="0" indent="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1pPr>
      <a:lvl2pPr marL="0" marR="0" indent="2286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2pPr>
      <a:lvl3pPr marL="0" marR="0" indent="4572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3pPr>
      <a:lvl4pPr marL="0" marR="0" indent="6858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4pPr>
      <a:lvl5pPr marL="0" marR="0" indent="9144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5pPr>
      <a:lvl6pPr marL="0" marR="0" indent="11430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6pPr>
      <a:lvl7pPr marL="0" marR="0" indent="13716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7pPr>
      <a:lvl8pPr marL="0" marR="0" indent="16002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8pPr>
      <a:lvl9pPr marL="0" marR="0" indent="18288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drohan@wit.ie" TargetMode="External"/><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hyperlink" Target="mailto:edeleastar@wit.i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winterbe.com/posts/2014/07/31/java8-stream-tutorial-examples/" TargetMode="External"/><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www.agile-code.com/blog/the-anatomy-of-a-unit-tes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pragprog.com/titles/utj2/source_code"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pragprog.com/titles/utj2/source_code"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pragprog.com/titles/utj2/source_code"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hamcrest.org/JavaHamcrest/javadoc/1.3/org/hamcrest/CoreMatchers.html" TargetMode="External"/><Relationship Id="rId2" Type="http://schemas.openxmlformats.org/officeDocument/2006/relationships/hyperlink" Target="https://objectpartners.com/2013/09/18/the-benefits-of-using-assertthat-over-other-assert-methods-in-unit-tests/" TargetMode="Externa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hyperlink" Target="https://garygregory.wordpress.com/2011/09/25/understaning-junit-method-order-execution/"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hyperlink" Target="https://garygregory.wordpress.com/2011/09/25/understaning-junit-method-order-execution/"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hyperlink" Target="https://garygregory.wordpress.com/2011/09/25/understaning-junit-method-order-execution/"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hyperlink" Target="https://garygregory.wordpress.com/2011/09/25/understaning-junit-method-order-execution/"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pragprog.com/titles/utj2/source_code"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junit.org/junit5/docs/current/api/org/junit/jupiter/api/extension/TestExecutionExceptionHandler.html" TargetMode="Externa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61.xml.rels><?xml version="1.0" encoding="UTF-8" standalone="yes"?>
<Relationships xmlns="http://schemas.openxmlformats.org/package/2006/relationships"><Relationship Id="rId3" Type="http://schemas.openxmlformats.org/officeDocument/2006/relationships/hyperlink" Target="http://junit.org/junit5/docs/current/api/org/junit/jupiter/api/extension/TestExecutionExceptionHandler.html"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5.png"/></Relationships>
</file>

<file path=ppt/slides/_rels/slide62.xml.rels><?xml version="1.0" encoding="UTF-8" standalone="yes"?>
<Relationships xmlns="http://schemas.openxmlformats.org/package/2006/relationships"><Relationship Id="rId2" Type="http://schemas.openxmlformats.org/officeDocument/2006/relationships/hyperlink" Target="http://www.agile-code.com/blog/the-anatomy-of-a-unit-test/" TargetMode="Externa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ragprog.com/titles/utj2/source_code"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agile-code.com/blog/the-anatomy-of-a-unit-test/"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561" y="2212622"/>
            <a:ext cx="11428871" cy="1688818"/>
          </a:xfrm>
        </p:spPr>
        <p:txBody>
          <a:bodyPr>
            <a:normAutofit/>
          </a:bodyPr>
          <a:lstStyle/>
          <a:p>
            <a:pPr algn="l">
              <a:defRPr/>
            </a:pPr>
            <a:r>
              <a:rPr lang="en-IE" sz="5689" dirty="0"/>
              <a:t>Writing JUnit Tests</a:t>
            </a:r>
            <a:endParaRPr lang="en-IE" sz="5689" dirty="0">
              <a:solidFill>
                <a:schemeClr val="bg1">
                  <a:lumMod val="50000"/>
                </a:schemeClr>
              </a:solidFill>
            </a:endParaRPr>
          </a:p>
        </p:txBody>
      </p:sp>
      <p:sp>
        <p:nvSpPr>
          <p:cNvPr id="3" name="Subtitle 2"/>
          <p:cNvSpPr>
            <a:spLocks noGrp="1"/>
          </p:cNvSpPr>
          <p:nvPr>
            <p:ph type="subTitle" idx="4294967295"/>
          </p:nvPr>
        </p:nvSpPr>
        <p:spPr>
          <a:xfrm>
            <a:off x="381565" y="4745849"/>
            <a:ext cx="2734168" cy="1282418"/>
          </a:xfrm>
        </p:spPr>
        <p:txBody>
          <a:bodyPr>
            <a:noAutofit/>
          </a:bodyPr>
          <a:lstStyle/>
          <a:p>
            <a:pPr marL="0" indent="0" algn="r">
              <a:lnSpc>
                <a:spcPct val="110000"/>
              </a:lnSpc>
              <a:spcBef>
                <a:spcPts val="0"/>
              </a:spcBef>
              <a:buNone/>
              <a:defRPr/>
            </a:pPr>
            <a:r>
              <a:rPr lang="en-IE" dirty="0">
                <a:solidFill>
                  <a:schemeClr val="bg1">
                    <a:lumMod val="50000"/>
                  </a:schemeClr>
                </a:solidFill>
              </a:rPr>
              <a:t>Produced </a:t>
            </a:r>
          </a:p>
          <a:p>
            <a:pPr marL="0" indent="0" algn="r">
              <a:lnSpc>
                <a:spcPct val="110000"/>
              </a:lnSpc>
              <a:spcBef>
                <a:spcPts val="0"/>
              </a:spcBef>
              <a:buNone/>
              <a:defRPr/>
            </a:pPr>
            <a:r>
              <a:rPr lang="en-IE" dirty="0">
                <a:solidFill>
                  <a:schemeClr val="bg1">
                    <a:lumMod val="50000"/>
                  </a:schemeClr>
                </a:solidFill>
              </a:rPr>
              <a:t>by:</a:t>
            </a:r>
          </a:p>
        </p:txBody>
      </p:sp>
      <p:pic>
        <p:nvPicPr>
          <p:cNvPr id="512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565" y="8128001"/>
            <a:ext cx="5364480" cy="1205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6841068" y="8367325"/>
            <a:ext cx="6048587" cy="831760"/>
          </a:xfrm>
          <a:prstGeom prst="rect">
            <a:avLst/>
          </a:prstGeom>
          <a:noFill/>
        </p:spPr>
        <p:txBody>
          <a:bodyPr lIns="130041" tIns="65021" rIns="130041" bIns="65021">
            <a:spAutoFit/>
          </a:bodyPr>
          <a:lstStyle/>
          <a:p>
            <a:pPr>
              <a:defRPr/>
            </a:pPr>
            <a:r>
              <a:rPr lang="en-IE" sz="2276" dirty="0">
                <a:solidFill>
                  <a:schemeClr val="tx2">
                    <a:lumMod val="75000"/>
                  </a:schemeClr>
                </a:solidFill>
              </a:rPr>
              <a:t>Department of Computing and Mathematics</a:t>
            </a:r>
          </a:p>
          <a:p>
            <a:pPr>
              <a:defRPr/>
            </a:pPr>
            <a:r>
              <a:rPr lang="en-IE" sz="2276" dirty="0">
                <a:solidFill>
                  <a:schemeClr val="tx2">
                    <a:lumMod val="75000"/>
                  </a:schemeClr>
                </a:solidFill>
              </a:rPr>
              <a:t>http://www.wit.ie/</a:t>
            </a:r>
          </a:p>
        </p:txBody>
      </p:sp>
      <p:cxnSp>
        <p:nvCxnSpPr>
          <p:cNvPr id="7" name="Straight Connector 6"/>
          <p:cNvCxnSpPr/>
          <p:nvPr/>
        </p:nvCxnSpPr>
        <p:spPr>
          <a:xfrm>
            <a:off x="669753" y="3866445"/>
            <a:ext cx="11665296"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5127" name="Shape 240"/>
          <p:cNvSpPr txBox="1">
            <a:spLocks/>
          </p:cNvSpPr>
          <p:nvPr/>
        </p:nvSpPr>
        <p:spPr bwMode="auto">
          <a:xfrm>
            <a:off x="4012963" y="4445566"/>
            <a:ext cx="8351521" cy="1980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lstStyle>
            <a:lvl1pPr defTabSz="584200">
              <a:lnSpc>
                <a:spcPct val="96000"/>
              </a:lnSpc>
              <a:spcBef>
                <a:spcPts val="700"/>
              </a:spcBef>
              <a:buSzPct val="100000"/>
              <a:buChar char="•"/>
              <a:defRPr sz="2000">
                <a:solidFill>
                  <a:srgbClr val="000000"/>
                </a:solidFill>
                <a:latin typeface="Helvetica Neue Light" charset="0"/>
                <a:ea typeface="Helvetica Neue Light" charset="0"/>
                <a:cs typeface="Helvetica Neue Light" charset="0"/>
                <a:sym typeface="Helvetica Neue Light" charset="0"/>
              </a:defRPr>
            </a:lvl1pPr>
            <a:lvl2pPr marL="711200" indent="-266700" defTabSz="584200">
              <a:lnSpc>
                <a:spcPct val="96000"/>
              </a:lnSpc>
              <a:spcBef>
                <a:spcPts val="700"/>
              </a:spcBef>
              <a:buSzPct val="100000"/>
              <a:buChar char="•"/>
              <a:defRPr sz="2000">
                <a:solidFill>
                  <a:srgbClr val="000000"/>
                </a:solidFill>
                <a:latin typeface="Helvetica Neue Light" charset="0"/>
                <a:ea typeface="Helvetica Neue Light" charset="0"/>
                <a:cs typeface="Helvetica Neue Light" charset="0"/>
                <a:sym typeface="Helvetica Neue Light" charset="0"/>
              </a:defRPr>
            </a:lvl2pPr>
            <a:lvl3pPr marL="1155700" indent="-266700" defTabSz="584200">
              <a:lnSpc>
                <a:spcPct val="96000"/>
              </a:lnSpc>
              <a:spcBef>
                <a:spcPts val="700"/>
              </a:spcBef>
              <a:buSzPct val="100000"/>
              <a:buChar char="•"/>
              <a:defRPr sz="2000">
                <a:solidFill>
                  <a:srgbClr val="000000"/>
                </a:solidFill>
                <a:latin typeface="Helvetica Neue Light" charset="0"/>
                <a:ea typeface="Helvetica Neue Light" charset="0"/>
                <a:cs typeface="Helvetica Neue Light" charset="0"/>
                <a:sym typeface="Helvetica Neue Light" charset="0"/>
              </a:defRPr>
            </a:lvl3pPr>
            <a:lvl4pPr marL="1600200" indent="-266700" defTabSz="584200">
              <a:lnSpc>
                <a:spcPct val="96000"/>
              </a:lnSpc>
              <a:spcBef>
                <a:spcPts val="700"/>
              </a:spcBef>
              <a:buSzPct val="100000"/>
              <a:buChar char="•"/>
              <a:defRPr sz="2000">
                <a:solidFill>
                  <a:srgbClr val="000000"/>
                </a:solidFill>
                <a:latin typeface="Helvetica Neue Light" charset="0"/>
                <a:ea typeface="Helvetica Neue Light" charset="0"/>
                <a:cs typeface="Helvetica Neue Light" charset="0"/>
                <a:sym typeface="Helvetica Neue Light" charset="0"/>
              </a:defRPr>
            </a:lvl4pPr>
            <a:lvl5pPr marL="2044700" indent="-266700" defTabSz="584200">
              <a:lnSpc>
                <a:spcPct val="96000"/>
              </a:lnSpc>
              <a:spcBef>
                <a:spcPts val="700"/>
              </a:spcBef>
              <a:buSzPct val="100000"/>
              <a:buChar char="•"/>
              <a:defRPr sz="2000">
                <a:solidFill>
                  <a:srgbClr val="000000"/>
                </a:solidFill>
                <a:latin typeface="Helvetica Neue Light" charset="0"/>
                <a:ea typeface="Helvetica Neue Light" charset="0"/>
                <a:cs typeface="Helvetica Neue Light" charset="0"/>
                <a:sym typeface="Helvetica Neue Light" charset="0"/>
              </a:defRPr>
            </a:lvl5pPr>
            <a:lvl6pPr marL="2501900" indent="-266700" defTabSz="584200" eaLnBrk="0" fontAlgn="base" hangingPunct="0">
              <a:lnSpc>
                <a:spcPct val="96000"/>
              </a:lnSpc>
              <a:spcBef>
                <a:spcPts val="700"/>
              </a:spcBef>
              <a:spcAft>
                <a:spcPct val="0"/>
              </a:spcAft>
              <a:buSzPct val="100000"/>
              <a:buChar char="•"/>
              <a:defRPr sz="2000">
                <a:solidFill>
                  <a:srgbClr val="000000"/>
                </a:solidFill>
                <a:latin typeface="Helvetica Neue Light" charset="0"/>
                <a:ea typeface="Helvetica Neue Light" charset="0"/>
                <a:cs typeface="Helvetica Neue Light" charset="0"/>
                <a:sym typeface="Helvetica Neue Light" charset="0"/>
              </a:defRPr>
            </a:lvl6pPr>
            <a:lvl7pPr marL="2959100" indent="-266700" defTabSz="584200" eaLnBrk="0" fontAlgn="base" hangingPunct="0">
              <a:lnSpc>
                <a:spcPct val="96000"/>
              </a:lnSpc>
              <a:spcBef>
                <a:spcPts val="700"/>
              </a:spcBef>
              <a:spcAft>
                <a:spcPct val="0"/>
              </a:spcAft>
              <a:buSzPct val="100000"/>
              <a:buChar char="•"/>
              <a:defRPr sz="2000">
                <a:solidFill>
                  <a:srgbClr val="000000"/>
                </a:solidFill>
                <a:latin typeface="Helvetica Neue Light" charset="0"/>
                <a:ea typeface="Helvetica Neue Light" charset="0"/>
                <a:cs typeface="Helvetica Neue Light" charset="0"/>
                <a:sym typeface="Helvetica Neue Light" charset="0"/>
              </a:defRPr>
            </a:lvl7pPr>
            <a:lvl8pPr marL="3416300" indent="-266700" defTabSz="584200" eaLnBrk="0" fontAlgn="base" hangingPunct="0">
              <a:lnSpc>
                <a:spcPct val="96000"/>
              </a:lnSpc>
              <a:spcBef>
                <a:spcPts val="700"/>
              </a:spcBef>
              <a:spcAft>
                <a:spcPct val="0"/>
              </a:spcAft>
              <a:buSzPct val="100000"/>
              <a:buChar char="•"/>
              <a:defRPr sz="2000">
                <a:solidFill>
                  <a:srgbClr val="000000"/>
                </a:solidFill>
                <a:latin typeface="Helvetica Neue Light" charset="0"/>
                <a:ea typeface="Helvetica Neue Light" charset="0"/>
                <a:cs typeface="Helvetica Neue Light" charset="0"/>
                <a:sym typeface="Helvetica Neue Light" charset="0"/>
              </a:defRPr>
            </a:lvl8pPr>
            <a:lvl9pPr marL="3873500" indent="-266700" defTabSz="584200" eaLnBrk="0" fontAlgn="base" hangingPunct="0">
              <a:lnSpc>
                <a:spcPct val="96000"/>
              </a:lnSpc>
              <a:spcBef>
                <a:spcPts val="700"/>
              </a:spcBef>
              <a:spcAft>
                <a:spcPct val="0"/>
              </a:spcAft>
              <a:buSzPct val="100000"/>
              <a:buChar char="•"/>
              <a:defRPr sz="2000">
                <a:solidFill>
                  <a:srgbClr val="000000"/>
                </a:solidFill>
                <a:latin typeface="Helvetica Neue Light" charset="0"/>
                <a:ea typeface="Helvetica Neue Light" charset="0"/>
                <a:cs typeface="Helvetica Neue Light" charset="0"/>
                <a:sym typeface="Helvetica Neue Light" charset="0"/>
              </a:defRPr>
            </a:lvl9pPr>
          </a:lstStyle>
          <a:p>
            <a:pPr hangingPunct="1">
              <a:lnSpc>
                <a:spcPct val="150000"/>
              </a:lnSpc>
              <a:spcBef>
                <a:spcPct val="0"/>
              </a:spcBef>
              <a:buFontTx/>
              <a:buNone/>
            </a:pPr>
            <a:r>
              <a:rPr lang="en-IE" altLang="en-US" sz="3556" dirty="0" err="1">
                <a:sym typeface="Helvetica Neue" charset="0"/>
              </a:rPr>
              <a:t>Dr.</a:t>
            </a:r>
            <a:r>
              <a:rPr lang="en-IE" altLang="en-US" sz="3556" dirty="0">
                <a:sym typeface="Helvetica Neue" charset="0"/>
              </a:rPr>
              <a:t> </a:t>
            </a:r>
            <a:r>
              <a:rPr lang="en-IE" altLang="en-US" sz="3556" dirty="0" err="1">
                <a:sym typeface="Helvetica Neue" charset="0"/>
              </a:rPr>
              <a:t>Siobhán</a:t>
            </a:r>
            <a:r>
              <a:rPr lang="en-IE" altLang="en-US" sz="3556" dirty="0">
                <a:sym typeface="Helvetica Neue" charset="0"/>
              </a:rPr>
              <a:t> Drohan (</a:t>
            </a:r>
            <a:r>
              <a:rPr lang="en-IE" altLang="en-US" sz="3556" dirty="0">
                <a:sym typeface="Helvetica Neue" charset="0"/>
                <a:hlinkClick r:id="rId3"/>
              </a:rPr>
              <a:t>sdrohan@wit.ie</a:t>
            </a:r>
            <a:r>
              <a:rPr lang="en-IE" altLang="en-US" sz="3556" dirty="0">
                <a:sym typeface="Helvetica Neue" charset="0"/>
              </a:rPr>
              <a:t>) </a:t>
            </a:r>
          </a:p>
          <a:p>
            <a:pPr hangingPunct="1">
              <a:lnSpc>
                <a:spcPct val="150000"/>
              </a:lnSpc>
              <a:spcBef>
                <a:spcPct val="0"/>
              </a:spcBef>
              <a:buNone/>
            </a:pPr>
            <a:r>
              <a:rPr lang="en-IE" altLang="en-US" sz="3556" dirty="0">
                <a:sym typeface="Helvetica Neue" charset="0"/>
              </a:rPr>
              <a:t>Eamonn de Leastar	(</a:t>
            </a:r>
            <a:r>
              <a:rPr lang="en-IE" altLang="en-US" sz="3556" dirty="0">
                <a:sym typeface="Helvetica Neue" charset="0"/>
                <a:hlinkClick r:id="rId4"/>
              </a:rPr>
              <a:t>edeleastar@wit.ie</a:t>
            </a:r>
            <a:r>
              <a:rPr lang="en-IE" altLang="en-US" sz="3556" dirty="0">
                <a:sym typeface="Helvetica Neue" charset="0"/>
              </a:rPr>
              <a:t>)</a:t>
            </a:r>
          </a:p>
        </p:txBody>
      </p:sp>
    </p:spTree>
    <p:extLst>
      <p:ext uri="{BB962C8B-B14F-4D97-AF65-F5344CB8AC3E}">
        <p14:creationId xmlns:p14="http://schemas.microsoft.com/office/powerpoint/2010/main" val="247541750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a:t>Arrange, Act, Assert</a:t>
            </a:r>
          </a:p>
        </p:txBody>
      </p:sp>
      <p:graphicFrame>
        <p:nvGraphicFramePr>
          <p:cNvPr id="7" name="Table 6"/>
          <p:cNvGraphicFramePr>
            <a:graphicFrameLocks noGrp="1"/>
          </p:cNvGraphicFramePr>
          <p:nvPr>
            <p:extLst>
              <p:ext uri="{D42A27DB-BD31-4B8C-83A1-F6EECF244321}">
                <p14:modId xmlns:p14="http://schemas.microsoft.com/office/powerpoint/2010/main" val="327078161"/>
              </p:ext>
            </p:extLst>
          </p:nvPr>
        </p:nvGraphicFramePr>
        <p:xfrm>
          <a:off x="741760" y="2212504"/>
          <a:ext cx="11593288" cy="6979136"/>
        </p:xfrm>
        <a:graphic>
          <a:graphicData uri="http://schemas.openxmlformats.org/drawingml/2006/table">
            <a:tbl>
              <a:tblPr firstRow="1" bandRow="1">
                <a:tableStyleId>{5940675A-B579-460E-94D1-54222C63F5DA}</a:tableStyleId>
              </a:tblPr>
              <a:tblGrid>
                <a:gridCol w="2407215">
                  <a:extLst>
                    <a:ext uri="{9D8B030D-6E8A-4147-A177-3AD203B41FA5}">
                      <a16:colId xmlns:a16="http://schemas.microsoft.com/office/drawing/2014/main" val="20000"/>
                    </a:ext>
                  </a:extLst>
                </a:gridCol>
                <a:gridCol w="9186073">
                  <a:extLst>
                    <a:ext uri="{9D8B030D-6E8A-4147-A177-3AD203B41FA5}">
                      <a16:colId xmlns:a16="http://schemas.microsoft.com/office/drawing/2014/main" val="20001"/>
                    </a:ext>
                  </a:extLst>
                </a:gridCol>
              </a:tblGrid>
              <a:tr h="1584176">
                <a:tc>
                  <a:txBody>
                    <a:bodyPr/>
                    <a:lstStyle/>
                    <a:p>
                      <a:pPr algn="ctr"/>
                      <a:endParaRPr lang="en-IE" sz="3600" dirty="0">
                        <a:solidFill>
                          <a:srgbClr val="C00000"/>
                        </a:solidFill>
                      </a:endParaRPr>
                    </a:p>
                    <a:p>
                      <a:pPr algn="ctr"/>
                      <a:r>
                        <a:rPr lang="en-IE" sz="3600" dirty="0">
                          <a:solidFill>
                            <a:srgbClr val="C00000"/>
                          </a:solidFill>
                        </a:rPr>
                        <a:t>Arrange</a:t>
                      </a:r>
                    </a:p>
                    <a:p>
                      <a:pPr algn="ctr"/>
                      <a:endParaRPr lang="en-IE" sz="3600" dirty="0">
                        <a:solidFill>
                          <a:srgbClr val="C00000"/>
                        </a:solidFill>
                      </a:endParaRPr>
                    </a:p>
                  </a:txBody>
                  <a:tcPr anchor="ctr">
                    <a:solidFill>
                      <a:schemeClr val="bg2"/>
                    </a:solidFill>
                  </a:tcPr>
                </a:tc>
                <a:tc>
                  <a:txBody>
                    <a:bodyPr/>
                    <a:lstStyle/>
                    <a:p>
                      <a:pPr algn="l"/>
                      <a:r>
                        <a:rPr lang="en-IE" sz="2400" dirty="0"/>
                        <a:t>To do anything in a test, we first need to </a:t>
                      </a:r>
                      <a:r>
                        <a:rPr lang="en-IE" sz="2400" i="1" dirty="0"/>
                        <a:t>arrange </a:t>
                      </a:r>
                      <a:r>
                        <a:rPr lang="en-IE" sz="2400" dirty="0"/>
                        <a:t>things with code that </a:t>
                      </a:r>
                      <a:r>
                        <a:rPr lang="en-IE" sz="2400" u="sng" dirty="0"/>
                        <a:t>sets up the state in a test</a:t>
                      </a:r>
                      <a:r>
                        <a:rPr lang="en-IE" sz="2400" u="none" baseline="0" dirty="0"/>
                        <a:t> </a:t>
                      </a:r>
                      <a:r>
                        <a:rPr lang="en-IE" sz="2400" baseline="0" dirty="0"/>
                        <a:t>e.g. creating objects, interacting with them, calling other APIs etc</a:t>
                      </a:r>
                      <a:r>
                        <a:rPr lang="en-IE" sz="2400" b="0" i="0" u="none" strike="noStrike" cap="none" spc="0" baseline="0" dirty="0">
                          <a:ln>
                            <a:noFill/>
                          </a:ln>
                          <a:solidFill>
                            <a:schemeClr val="tx1"/>
                          </a:solidFill>
                          <a:uFillTx/>
                          <a:latin typeface="+mn-lt"/>
                          <a:ea typeface="+mn-ea"/>
                          <a:cs typeface="+mn-cs"/>
                          <a:sym typeface="Helvetica Neue"/>
                        </a:rPr>
                        <a:t>. In some rare cases, we won’t arrange anything, because the system is already in the state we need.</a:t>
                      </a:r>
                    </a:p>
                  </a:txBody>
                  <a:tcPr anchor="ctr"/>
                </a:tc>
                <a:extLst>
                  <a:ext uri="{0D108BD9-81ED-4DB2-BD59-A6C34878D82A}">
                    <a16:rowId xmlns:a16="http://schemas.microsoft.com/office/drawing/2014/main" val="10000"/>
                  </a:ext>
                </a:extLst>
              </a:tr>
              <a:tr h="1584176">
                <a:tc>
                  <a:txBody>
                    <a:bodyPr/>
                    <a:lstStyle/>
                    <a:p>
                      <a:pPr algn="ctr"/>
                      <a:endParaRPr lang="en-IE" sz="3600" dirty="0">
                        <a:solidFill>
                          <a:srgbClr val="C00000"/>
                        </a:solidFill>
                      </a:endParaRPr>
                    </a:p>
                    <a:p>
                      <a:pPr algn="ctr"/>
                      <a:r>
                        <a:rPr lang="en-IE" sz="3600" dirty="0">
                          <a:solidFill>
                            <a:srgbClr val="C00000"/>
                          </a:solidFill>
                        </a:rPr>
                        <a:t>Act</a:t>
                      </a:r>
                    </a:p>
                    <a:p>
                      <a:pPr algn="ctr"/>
                      <a:endParaRPr lang="en-IE" sz="3600" dirty="0">
                        <a:solidFill>
                          <a:srgbClr val="C00000"/>
                        </a:solidFill>
                      </a:endParaRPr>
                    </a:p>
                  </a:txBody>
                  <a:tcPr anchor="ctr">
                    <a:solidFill>
                      <a:schemeClr val="bg2"/>
                    </a:solidFill>
                  </a:tcPr>
                </a:tc>
                <a:tc>
                  <a:txBody>
                    <a:bodyPr/>
                    <a:lstStyle/>
                    <a:p>
                      <a:pPr marL="0" marR="0" indent="0" algn="l" defTabSz="584200" eaLnBrk="1" fontAlgn="auto" latinLnBrk="0" hangingPunct="1">
                        <a:lnSpc>
                          <a:spcPct val="100000"/>
                        </a:lnSpc>
                        <a:spcBef>
                          <a:spcPts val="0"/>
                        </a:spcBef>
                        <a:spcAft>
                          <a:spcPts val="0"/>
                        </a:spcAft>
                        <a:buClrTx/>
                        <a:buSzTx/>
                        <a:buFontTx/>
                        <a:buNone/>
                        <a:tabLst/>
                        <a:defRPr/>
                      </a:pPr>
                      <a:r>
                        <a:rPr lang="en-IE" sz="2400" dirty="0"/>
                        <a:t>After we arrange the test, we </a:t>
                      </a:r>
                      <a:r>
                        <a:rPr lang="en-IE" sz="2400" i="1" u="sng" dirty="0"/>
                        <a:t>act </a:t>
                      </a:r>
                      <a:r>
                        <a:rPr lang="en-IE" sz="2400" u="sng" dirty="0"/>
                        <a:t>on—execute—the code we’re trying to verify</a:t>
                      </a:r>
                      <a:r>
                        <a:rPr lang="en-IE" sz="2400" dirty="0"/>
                        <a:t>.  Usually</a:t>
                      </a:r>
                      <a:r>
                        <a:rPr lang="en-IE" sz="2400" baseline="0" dirty="0"/>
                        <a:t> this is a call to a single method.</a:t>
                      </a:r>
                      <a:endParaRPr lang="en-IE" sz="2400" dirty="0"/>
                    </a:p>
                  </a:txBody>
                  <a:tcPr anchor="ctr"/>
                </a:tc>
                <a:extLst>
                  <a:ext uri="{0D108BD9-81ED-4DB2-BD59-A6C34878D82A}">
                    <a16:rowId xmlns:a16="http://schemas.microsoft.com/office/drawing/2014/main" val="10001"/>
                  </a:ext>
                </a:extLst>
              </a:tr>
              <a:tr h="1584176">
                <a:tc>
                  <a:txBody>
                    <a:bodyPr/>
                    <a:lstStyle/>
                    <a:p>
                      <a:pPr algn="ctr"/>
                      <a:endParaRPr lang="en-IE" sz="3600" dirty="0">
                        <a:solidFill>
                          <a:srgbClr val="C00000"/>
                        </a:solidFill>
                      </a:endParaRPr>
                    </a:p>
                    <a:p>
                      <a:pPr algn="ctr"/>
                      <a:r>
                        <a:rPr lang="en-IE" sz="3600" dirty="0">
                          <a:solidFill>
                            <a:srgbClr val="C00000"/>
                          </a:solidFill>
                        </a:rPr>
                        <a:t>Assert</a:t>
                      </a:r>
                    </a:p>
                    <a:p>
                      <a:pPr algn="ctr"/>
                      <a:endParaRPr lang="en-IE" sz="3600" dirty="0">
                        <a:solidFill>
                          <a:srgbClr val="C00000"/>
                        </a:solidFill>
                      </a:endParaRPr>
                    </a:p>
                  </a:txBody>
                  <a:tcPr anchor="ctr">
                    <a:solidFill>
                      <a:schemeClr val="bg2"/>
                    </a:solidFill>
                  </a:tcPr>
                </a:tc>
                <a:tc>
                  <a:txBody>
                    <a:bodyPr/>
                    <a:lstStyle/>
                    <a:p>
                      <a:pPr algn="l"/>
                      <a:r>
                        <a:rPr lang="en-IE" sz="2400" dirty="0"/>
                        <a:t>Finally, we </a:t>
                      </a:r>
                      <a:r>
                        <a:rPr lang="en-IE" sz="2400" i="1" u="sng" dirty="0"/>
                        <a:t>assert </a:t>
                      </a:r>
                      <a:r>
                        <a:rPr lang="en-IE" sz="2400" u="sng" dirty="0"/>
                        <a:t>that we get the expected result</a:t>
                      </a:r>
                      <a:r>
                        <a:rPr lang="en-IE" sz="2400" dirty="0"/>
                        <a:t>.</a:t>
                      </a:r>
                      <a:r>
                        <a:rPr lang="en-IE" sz="2400" baseline="0" dirty="0"/>
                        <a:t>  </a:t>
                      </a:r>
                      <a:r>
                        <a:rPr lang="en-IE" sz="2400" b="0" i="0" u="none" strike="noStrike" cap="none" spc="0" baseline="0" dirty="0">
                          <a:ln>
                            <a:noFill/>
                          </a:ln>
                          <a:solidFill>
                            <a:schemeClr val="tx1"/>
                          </a:solidFill>
                          <a:uFillTx/>
                          <a:latin typeface="+mn-lt"/>
                          <a:ea typeface="+mn-ea"/>
                          <a:cs typeface="+mn-cs"/>
                          <a:sym typeface="Helvetica Neue"/>
                        </a:rPr>
                        <a:t>Verify that the exercised code behaved as expected. This can involve inspecting the return value of the exercised code or the new state of any objects involved. It can also involve verifying that interactions between the tested code and other objects took place.</a:t>
                      </a:r>
                    </a:p>
                  </a:txBody>
                  <a:tcPr anchor="ctr"/>
                </a:tc>
                <a:extLst>
                  <a:ext uri="{0D108BD9-81ED-4DB2-BD59-A6C34878D82A}">
                    <a16:rowId xmlns:a16="http://schemas.microsoft.com/office/drawing/2014/main" val="10002"/>
                  </a:ext>
                </a:extLst>
              </a:tr>
              <a:tr h="1584176">
                <a:tc>
                  <a:txBody>
                    <a:bodyPr/>
                    <a:lstStyle/>
                    <a:p>
                      <a:pPr algn="ctr"/>
                      <a:r>
                        <a:rPr lang="en-IE" sz="3600" i="1" dirty="0">
                          <a:solidFill>
                            <a:srgbClr val="C00000"/>
                          </a:solidFill>
                        </a:rPr>
                        <a:t>After</a:t>
                      </a:r>
                    </a:p>
                  </a:txBody>
                  <a:tcPr anchor="ctr">
                    <a:solidFill>
                      <a:schemeClr val="bg2"/>
                    </a:solidFill>
                  </a:tcPr>
                </a:tc>
                <a:tc>
                  <a:txBody>
                    <a:bodyPr/>
                    <a:lstStyle/>
                    <a:p>
                      <a:pPr algn="l"/>
                      <a:r>
                        <a:rPr lang="en-IE" sz="2400" b="0" i="1" u="none" strike="noStrike" cap="none" spc="0" baseline="0" dirty="0">
                          <a:ln>
                            <a:noFill/>
                          </a:ln>
                          <a:solidFill>
                            <a:schemeClr val="tx1"/>
                          </a:solidFill>
                          <a:uFillTx/>
                          <a:latin typeface="+mn-lt"/>
                          <a:ea typeface="+mn-ea"/>
                          <a:cs typeface="+mn-cs"/>
                          <a:sym typeface="Helvetica Neue"/>
                        </a:rPr>
                        <a:t>You might need a fourth step…if running the test results in any </a:t>
                      </a:r>
                      <a:r>
                        <a:rPr lang="en-IE" sz="2400" b="0" i="1" u="sng" strike="noStrike" cap="none" spc="0" baseline="0" dirty="0">
                          <a:ln>
                            <a:noFill/>
                          </a:ln>
                          <a:solidFill>
                            <a:schemeClr val="tx1"/>
                          </a:solidFill>
                          <a:uFillTx/>
                          <a:latin typeface="+mn-lt"/>
                          <a:ea typeface="+mn-ea"/>
                          <a:cs typeface="+mn-cs"/>
                          <a:sym typeface="Helvetica Neue"/>
                        </a:rPr>
                        <a:t>resources being allocated</a:t>
                      </a:r>
                      <a:r>
                        <a:rPr lang="en-IE" sz="2400" b="0" i="1" u="none" strike="noStrike" cap="none" spc="0" baseline="0" dirty="0">
                          <a:ln>
                            <a:noFill/>
                          </a:ln>
                          <a:solidFill>
                            <a:schemeClr val="tx1"/>
                          </a:solidFill>
                          <a:uFillTx/>
                          <a:latin typeface="+mn-lt"/>
                          <a:ea typeface="+mn-ea"/>
                          <a:cs typeface="+mn-cs"/>
                          <a:sym typeface="Helvetica Neue"/>
                        </a:rPr>
                        <a:t>, ensure that they get </a:t>
                      </a:r>
                      <a:r>
                        <a:rPr lang="en-IE" sz="2400" b="0" i="1" u="sng" strike="noStrike" cap="none" spc="0" baseline="0" dirty="0">
                          <a:ln>
                            <a:noFill/>
                          </a:ln>
                          <a:solidFill>
                            <a:schemeClr val="tx1"/>
                          </a:solidFill>
                          <a:uFillTx/>
                          <a:latin typeface="+mn-lt"/>
                          <a:ea typeface="+mn-ea"/>
                          <a:cs typeface="+mn-cs"/>
                          <a:sym typeface="Helvetica Neue"/>
                        </a:rPr>
                        <a:t>cleaned up</a:t>
                      </a:r>
                      <a:r>
                        <a:rPr lang="en-IE" sz="2400" b="0" i="1" u="none" strike="noStrike" cap="none" spc="0" baseline="0" dirty="0">
                          <a:ln>
                            <a:noFill/>
                          </a:ln>
                          <a:solidFill>
                            <a:schemeClr val="tx1"/>
                          </a:solidFill>
                          <a:uFillTx/>
                          <a:latin typeface="+mn-lt"/>
                          <a:ea typeface="+mn-ea"/>
                          <a:cs typeface="+mn-cs"/>
                          <a:sym typeface="Helvetica Neue"/>
                        </a:rPr>
                        <a:t>.</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2180909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t>First, a note on the </a:t>
            </a:r>
            <a:r>
              <a:rPr lang="en-IE" b="1" i="1" dirty="0" err="1"/>
              <a:t>iloveyouboss</a:t>
            </a:r>
            <a:r>
              <a:rPr lang="en-IE" b="1" i="1" dirty="0"/>
              <a:t> </a:t>
            </a:r>
            <a:r>
              <a:rPr lang="en-IE" dirty="0"/>
              <a:t>project</a:t>
            </a:r>
          </a:p>
        </p:txBody>
      </p:sp>
      <p:sp>
        <p:nvSpPr>
          <p:cNvPr id="5" name="Text Placeholder 4"/>
          <p:cNvSpPr>
            <a:spLocks noGrp="1"/>
          </p:cNvSpPr>
          <p:nvPr>
            <p:ph type="body" idx="1"/>
          </p:nvPr>
        </p:nvSpPr>
        <p:spPr/>
        <p:txBody>
          <a:bodyPr>
            <a:normAutofit/>
          </a:bodyPr>
          <a:lstStyle/>
          <a:p>
            <a:r>
              <a:rPr lang="en-IE" dirty="0"/>
              <a:t>Job-search website.</a:t>
            </a:r>
          </a:p>
          <a:p>
            <a:r>
              <a:rPr lang="en-IE" dirty="0"/>
              <a:t>Attempts to match prospective employees with potential employers, and vice versa, much as a dating site would.</a:t>
            </a:r>
          </a:p>
          <a:p>
            <a:r>
              <a:rPr lang="en-IE" dirty="0"/>
              <a:t>Employers and employees both create profiles by answering a series of multiple-choice or yes-no questions. </a:t>
            </a:r>
          </a:p>
          <a:p>
            <a:r>
              <a:rPr lang="en-IE" dirty="0"/>
              <a:t>The site scores profiles based on criteria from the other party and shows the best potential matches from the perspective of both employee and employer.</a:t>
            </a:r>
          </a:p>
          <a:p>
            <a:r>
              <a:rPr lang="en-IE" dirty="0"/>
              <a:t>A sample question could be “Are you willing to relocate?”.</a:t>
            </a:r>
          </a:p>
        </p:txBody>
      </p:sp>
    </p:spTree>
    <p:extLst>
      <p:ext uri="{BB962C8B-B14F-4D97-AF65-F5344CB8AC3E}">
        <p14:creationId xmlns:p14="http://schemas.microsoft.com/office/powerpoint/2010/main" val="328881002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a:t>Arrange, Act, Assert:  Basic Example (</a:t>
            </a:r>
            <a:r>
              <a:rPr lang="en-IE" b="1" i="1" dirty="0" err="1"/>
              <a:t>iloveyouboss</a:t>
            </a:r>
            <a:r>
              <a:rPr lang="en-IE" b="1" i="1" dirty="0"/>
              <a:t>)</a:t>
            </a:r>
            <a:endParaRPr lang="en-I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744" y="2212504"/>
            <a:ext cx="7814047" cy="49037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Rectangle 7"/>
          <p:cNvSpPr/>
          <p:nvPr/>
        </p:nvSpPr>
        <p:spPr>
          <a:xfrm>
            <a:off x="8590632" y="2212504"/>
            <a:ext cx="4032448" cy="655564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IE" sz="2800" dirty="0"/>
              <a:t>A </a:t>
            </a:r>
            <a:r>
              <a:rPr lang="en-IE" sz="2800" dirty="0" err="1"/>
              <a:t>ScoreCollection</a:t>
            </a:r>
            <a:r>
              <a:rPr lang="en-IE" sz="2800" dirty="0"/>
              <a:t> class accepts a </a:t>
            </a:r>
            <a:r>
              <a:rPr lang="en-IE" sz="2800" dirty="0" err="1"/>
              <a:t>Scoreable</a:t>
            </a:r>
            <a:r>
              <a:rPr lang="en-IE" sz="2800" dirty="0"/>
              <a:t> instance through its add() method. </a:t>
            </a:r>
          </a:p>
          <a:p>
            <a:endParaRPr lang="en-IE" sz="2800" dirty="0"/>
          </a:p>
          <a:p>
            <a:r>
              <a:rPr lang="en-IE" sz="2800" dirty="0"/>
              <a:t>A </a:t>
            </a:r>
            <a:r>
              <a:rPr lang="en-IE" sz="2800" dirty="0" err="1"/>
              <a:t>Scoreable</a:t>
            </a:r>
            <a:r>
              <a:rPr lang="en-IE" sz="2800" dirty="0"/>
              <a:t> object is simply one that can return an </a:t>
            </a:r>
            <a:r>
              <a:rPr lang="en-IE" sz="2800" dirty="0" err="1"/>
              <a:t>int</a:t>
            </a:r>
            <a:r>
              <a:rPr lang="en-IE" sz="2800" dirty="0"/>
              <a:t> score value.</a:t>
            </a:r>
          </a:p>
          <a:p>
            <a:endParaRPr lang="en-IE" sz="2800" dirty="0"/>
          </a:p>
          <a:p>
            <a:r>
              <a:rPr lang="en-IE" sz="2800" dirty="0" err="1"/>
              <a:t>arithmeticMean</a:t>
            </a:r>
            <a:r>
              <a:rPr lang="en-IE" sz="2800" dirty="0"/>
              <a:t>() returns the average for a collection of </a:t>
            </a:r>
            <a:r>
              <a:rPr lang="en-IE" sz="2800" dirty="0" err="1"/>
              <a:t>scoreable</a:t>
            </a:r>
            <a:r>
              <a:rPr lang="en-IE" sz="2800" dirty="0"/>
              <a:t> objects i.e. things that answer with a score.</a:t>
            </a:r>
          </a:p>
        </p:txBody>
      </p:sp>
      <p:sp>
        <p:nvSpPr>
          <p:cNvPr id="2" name="Rectangle 1"/>
          <p:cNvSpPr/>
          <p:nvPr/>
        </p:nvSpPr>
        <p:spPr>
          <a:xfrm>
            <a:off x="2109912" y="9341296"/>
            <a:ext cx="8905002" cy="338554"/>
          </a:xfrm>
          <a:prstGeom prst="rect">
            <a:avLst/>
          </a:prstGeom>
        </p:spPr>
        <p:txBody>
          <a:bodyPr wrap="none">
            <a:spAutoFit/>
          </a:bodyPr>
          <a:lstStyle/>
          <a:p>
            <a:r>
              <a:rPr lang="en-IE" sz="1600" dirty="0"/>
              <a:t>Nice tutorial on Streams:  </a:t>
            </a:r>
            <a:r>
              <a:rPr lang="en-IE" sz="1600" dirty="0">
                <a:hlinkClick r:id="rId3"/>
              </a:rPr>
              <a:t>http://winterbe.com/posts/2014/07/31/java8-stream-tutorial-examples/</a:t>
            </a:r>
            <a:r>
              <a:rPr lang="en-IE" sz="1600" dirty="0"/>
              <a:t> </a:t>
            </a:r>
          </a:p>
        </p:txBody>
      </p:sp>
    </p:spTree>
    <p:extLst>
      <p:ext uri="{BB962C8B-B14F-4D97-AF65-F5344CB8AC3E}">
        <p14:creationId xmlns:p14="http://schemas.microsoft.com/office/powerpoint/2010/main" val="277190106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a:t>Arrange, Act, Assert:  Basic Example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744" y="2212504"/>
            <a:ext cx="7814047" cy="49037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Rectangle 7"/>
          <p:cNvSpPr/>
          <p:nvPr/>
        </p:nvSpPr>
        <p:spPr>
          <a:xfrm>
            <a:off x="8518624" y="2491819"/>
            <a:ext cx="4176464" cy="440120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IE" sz="2800" dirty="0"/>
              <a:t>—a </a:t>
            </a:r>
            <a:r>
              <a:rPr lang="en-IE" sz="2800" i="1" dirty="0"/>
              <a:t>test case</a:t>
            </a:r>
            <a:r>
              <a:rPr lang="en-IE" sz="2800" dirty="0"/>
              <a:t>—</a:t>
            </a:r>
          </a:p>
          <a:p>
            <a:endParaRPr lang="en-IE" sz="2800" dirty="0"/>
          </a:p>
          <a:p>
            <a:r>
              <a:rPr lang="en-IE" sz="2800" dirty="0"/>
              <a:t>To test a </a:t>
            </a:r>
            <a:r>
              <a:rPr lang="en-IE" sz="2800" dirty="0" err="1"/>
              <a:t>ScoreCollection</a:t>
            </a:r>
            <a:r>
              <a:rPr lang="en-IE" sz="2800" dirty="0"/>
              <a:t> object, we can add</a:t>
            </a:r>
          </a:p>
          <a:p>
            <a:r>
              <a:rPr lang="en-IE" sz="2800" dirty="0"/>
              <a:t>the numbers 5 and 7 to it and expect that the </a:t>
            </a:r>
            <a:r>
              <a:rPr lang="en-IE" sz="2800" dirty="0" err="1"/>
              <a:t>arithmeticMean</a:t>
            </a:r>
            <a:r>
              <a:rPr lang="en-IE" sz="2800" dirty="0"/>
              <a:t>() method will return 6.</a:t>
            </a:r>
          </a:p>
          <a:p>
            <a:endParaRPr lang="en-IE" sz="2800" dirty="0"/>
          </a:p>
          <a:p>
            <a:r>
              <a:rPr lang="en-IE" sz="2800" dirty="0"/>
              <a:t>(5 + 7) / 2 = 6</a:t>
            </a:r>
          </a:p>
        </p:txBody>
      </p:sp>
    </p:spTree>
    <p:extLst>
      <p:ext uri="{BB962C8B-B14F-4D97-AF65-F5344CB8AC3E}">
        <p14:creationId xmlns:p14="http://schemas.microsoft.com/office/powerpoint/2010/main" val="219567143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a:t>Arrange, Act, Assert:  Basic Example</a:t>
            </a:r>
          </a:p>
        </p:txBody>
      </p:sp>
      <p:sp>
        <p:nvSpPr>
          <p:cNvPr id="8" name="Rectangle 7"/>
          <p:cNvSpPr/>
          <p:nvPr/>
        </p:nvSpPr>
        <p:spPr>
          <a:xfrm>
            <a:off x="8230592" y="2923867"/>
            <a:ext cx="4176464" cy="440120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IE" sz="2800" dirty="0"/>
              <a:t>—a </a:t>
            </a:r>
            <a:r>
              <a:rPr lang="en-IE" sz="2800" i="1" dirty="0"/>
              <a:t>test case</a:t>
            </a:r>
            <a:r>
              <a:rPr lang="en-IE" sz="2800" dirty="0"/>
              <a:t>—</a:t>
            </a:r>
          </a:p>
          <a:p>
            <a:endParaRPr lang="en-IE" sz="2800" dirty="0"/>
          </a:p>
          <a:p>
            <a:r>
              <a:rPr lang="en-IE" sz="2800" dirty="0"/>
              <a:t>To test a </a:t>
            </a:r>
            <a:r>
              <a:rPr lang="en-IE" sz="2800" dirty="0" err="1"/>
              <a:t>ScoreCollection</a:t>
            </a:r>
            <a:r>
              <a:rPr lang="en-IE" sz="2800" dirty="0"/>
              <a:t> object, we can add</a:t>
            </a:r>
          </a:p>
          <a:p>
            <a:r>
              <a:rPr lang="en-IE" sz="2800" dirty="0"/>
              <a:t>the numbers 5 and 7 to it and expect that the </a:t>
            </a:r>
            <a:r>
              <a:rPr lang="en-IE" sz="2800" dirty="0" err="1"/>
              <a:t>arithmeticMean</a:t>
            </a:r>
            <a:r>
              <a:rPr lang="en-IE" sz="2800" dirty="0"/>
              <a:t>() method will return 6.</a:t>
            </a:r>
          </a:p>
          <a:p>
            <a:endParaRPr lang="en-IE" sz="2800" dirty="0"/>
          </a:p>
          <a:p>
            <a:r>
              <a:rPr lang="en-IE" sz="2800" dirty="0"/>
              <a:t>i.e. (5 + 7) / 2 = 6</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752" y="2284512"/>
            <a:ext cx="7416824" cy="591597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TextBox 1"/>
          <p:cNvSpPr txBox="1"/>
          <p:nvPr/>
        </p:nvSpPr>
        <p:spPr>
          <a:xfrm>
            <a:off x="3550072" y="8781299"/>
            <a:ext cx="7200800" cy="471924"/>
          </a:xfrm>
          <a:prstGeom prst="rect">
            <a:avLst/>
          </a:prstGeom>
          <a:ln/>
        </p:spPr>
        <p:style>
          <a:lnRef idx="1">
            <a:schemeClr val="accent4"/>
          </a:lnRef>
          <a:fillRef idx="2">
            <a:schemeClr val="accent4"/>
          </a:fillRef>
          <a:effectRef idx="1">
            <a:schemeClr val="accent4"/>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lang="en-IE" sz="2400" dirty="0"/>
              <a:t>We will return to this example in a later lecture</a:t>
            </a:r>
            <a:endParaRPr kumimoji="0" lang="en-IE" sz="2400" b="0" i="0" u="none" strike="noStrike" cap="none" spc="0" normalizeH="0" baseline="0" dirty="0">
              <a:ln>
                <a:noFill/>
              </a:ln>
              <a:solidFill>
                <a:srgbClr val="000000"/>
              </a:solidFill>
              <a:effectLst/>
              <a:uFillTx/>
              <a:sym typeface="Helvetica"/>
            </a:endParaRPr>
          </a:p>
        </p:txBody>
      </p:sp>
    </p:spTree>
    <p:extLst>
      <p:ext uri="{BB962C8B-B14F-4D97-AF65-F5344CB8AC3E}">
        <p14:creationId xmlns:p14="http://schemas.microsoft.com/office/powerpoint/2010/main" val="367636706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1500" y="527472"/>
            <a:ext cx="11861800" cy="1397000"/>
          </a:xfrm>
        </p:spPr>
        <p:txBody>
          <a:bodyPr>
            <a:normAutofit fontScale="90000"/>
          </a:bodyPr>
          <a:lstStyle/>
          <a:p>
            <a:r>
              <a:rPr lang="en-IE" dirty="0"/>
              <a:t>Using AAA to </a:t>
            </a:r>
            <a:br>
              <a:rPr lang="en-IE" dirty="0"/>
            </a:br>
            <a:r>
              <a:rPr lang="en-IE" dirty="0"/>
              <a:t>complement </a:t>
            </a:r>
            <a:br>
              <a:rPr lang="en-IE" dirty="0"/>
            </a:br>
            <a:r>
              <a:rPr lang="en-IE" dirty="0"/>
              <a:t>Four Phase Test</a:t>
            </a:r>
          </a:p>
        </p:txBody>
      </p:sp>
      <p:sp>
        <p:nvSpPr>
          <p:cNvPr id="5" name="Rectangle 3"/>
          <p:cNvSpPr>
            <a:spLocks noChangeArrowheads="1"/>
          </p:cNvSpPr>
          <p:nvPr/>
        </p:nvSpPr>
        <p:spPr bwMode="auto">
          <a:xfrm>
            <a:off x="4918224" y="1349638"/>
            <a:ext cx="7776864" cy="7559610"/>
          </a:xfrm>
          <a:prstGeom prst="rect">
            <a:avLst/>
          </a:prstGeom>
          <a:solidFill>
            <a:srgbClr val="F7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38050" rIns="0" bIns="23805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88"/>
                </a:solidFill>
                <a:effectLst/>
                <a:latin typeface="Courier New" pitchFamily="49" charset="0"/>
                <a:cs typeface="Courier New" pitchFamily="49" charset="0"/>
              </a:rPr>
              <a:t>public</a:t>
            </a:r>
            <a:r>
              <a:rPr kumimoji="0" lang="en-US" altLang="en-US" sz="2000" b="1" i="0" u="none" strike="noStrike" cap="none" normalizeH="0" baseline="0" dirty="0">
                <a:ln>
                  <a:noFill/>
                </a:ln>
                <a:solidFill>
                  <a:srgbClr val="000000"/>
                </a:solidFill>
                <a:effectLst/>
                <a:latin typeface="Courier New" pitchFamily="49" charset="0"/>
                <a:cs typeface="Courier New" pitchFamily="49" charset="0"/>
              </a:rPr>
              <a:t> </a:t>
            </a:r>
            <a:r>
              <a:rPr kumimoji="0" lang="en-US" altLang="en-US" sz="2000" b="1" i="0" u="none" strike="noStrike" cap="none" normalizeH="0" baseline="0" dirty="0">
                <a:ln>
                  <a:noFill/>
                </a:ln>
                <a:solidFill>
                  <a:srgbClr val="000088"/>
                </a:solidFill>
                <a:effectLst/>
                <a:latin typeface="Courier New" pitchFamily="49" charset="0"/>
                <a:cs typeface="Courier New" pitchFamily="49" charset="0"/>
              </a:rPr>
              <a:t>class</a:t>
            </a:r>
            <a:r>
              <a:rPr kumimoji="0" lang="en-US" altLang="en-US" sz="2000" b="1" i="0" u="none" strike="noStrike" cap="none" normalizeH="0" baseline="0" dirty="0">
                <a:ln>
                  <a:noFill/>
                </a:ln>
                <a:solidFill>
                  <a:srgbClr val="000000"/>
                </a:solidFill>
                <a:effectLst/>
                <a:latin typeface="Courier New" pitchFamily="49" charset="0"/>
                <a:cs typeface="Courier New" pitchFamily="49" charset="0"/>
              </a:rPr>
              <a:t> </a:t>
            </a:r>
            <a:r>
              <a:rPr kumimoji="0" lang="en-US" altLang="en-US" sz="2000" b="1" i="0" u="none" strike="noStrike" cap="none" normalizeH="0" baseline="0" dirty="0" err="1">
                <a:ln>
                  <a:noFill/>
                </a:ln>
                <a:solidFill>
                  <a:srgbClr val="660066"/>
                </a:solidFill>
                <a:effectLst/>
                <a:latin typeface="Courier New" pitchFamily="49" charset="0"/>
                <a:cs typeface="Courier New" pitchFamily="49" charset="0"/>
              </a:rPr>
              <a:t>SomeTestClass</a:t>
            </a:r>
            <a:r>
              <a:rPr kumimoji="0" lang="en-US" altLang="en-US" sz="2000" b="1" i="0" u="none" strike="noStrike" cap="none" normalizeH="0" baseline="0" dirty="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6666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2000" b="1" dirty="0">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666600"/>
                </a:solidFill>
                <a:effectLst/>
                <a:latin typeface="Courier New" pitchFamily="49" charset="0"/>
                <a:cs typeface="Courier New" pitchFamily="49" charset="0"/>
              </a:rPr>
              <a:t>	@Before</a:t>
            </a:r>
            <a:endParaRPr kumimoji="0" lang="en-US" altLang="en-US" sz="2000" b="1" i="0" u="none" strike="noStrike" cap="none" normalizeH="0" baseline="0" dirty="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itchFamily="49" charset="0"/>
                <a:cs typeface="Courier New" pitchFamily="49" charset="0"/>
              </a:rPr>
              <a:t>	p</a:t>
            </a:r>
            <a:r>
              <a:rPr kumimoji="0" lang="en-US" altLang="en-US" sz="2000" b="1" i="0" u="none" strike="noStrike" cap="none" normalizeH="0" baseline="0" dirty="0">
                <a:ln>
                  <a:noFill/>
                </a:ln>
                <a:solidFill>
                  <a:srgbClr val="000088"/>
                </a:solidFill>
                <a:effectLst/>
                <a:latin typeface="Courier New" pitchFamily="49" charset="0"/>
                <a:cs typeface="Courier New" pitchFamily="49" charset="0"/>
              </a:rPr>
              <a:t>ublic</a:t>
            </a:r>
            <a:r>
              <a:rPr kumimoji="0" lang="en-US" altLang="en-US" sz="2000" b="1" i="0" u="none" strike="noStrike" cap="none" normalizeH="0" baseline="0" dirty="0">
                <a:ln>
                  <a:noFill/>
                </a:ln>
                <a:solidFill>
                  <a:srgbClr val="000000"/>
                </a:solidFill>
                <a:effectLst/>
                <a:latin typeface="Courier New" pitchFamily="49" charset="0"/>
                <a:cs typeface="Courier New" pitchFamily="49" charset="0"/>
              </a:rPr>
              <a:t> </a:t>
            </a:r>
            <a:r>
              <a:rPr kumimoji="0" lang="en-US" altLang="en-US" sz="2000" b="1" i="0" u="none" strike="noStrike" cap="none" normalizeH="0" baseline="0" dirty="0">
                <a:ln>
                  <a:noFill/>
                </a:ln>
                <a:solidFill>
                  <a:srgbClr val="000088"/>
                </a:solidFill>
                <a:effectLst/>
                <a:latin typeface="Courier New" pitchFamily="49" charset="0"/>
                <a:cs typeface="Courier New" pitchFamily="49" charset="0"/>
              </a:rPr>
              <a:t>void</a:t>
            </a:r>
            <a:r>
              <a:rPr kumimoji="0" lang="en-US" altLang="en-US" sz="2000" b="1" i="0" u="none" strike="noStrike" cap="none" normalizeH="0" baseline="0" dirty="0">
                <a:ln>
                  <a:noFill/>
                </a:ln>
                <a:solidFill>
                  <a:srgbClr val="000000"/>
                </a:solidFill>
                <a:effectLst/>
                <a:latin typeface="Courier New" pitchFamily="49" charset="0"/>
                <a:cs typeface="Courier New" pitchFamily="49" charset="0"/>
              </a:rPr>
              <a:t> </a:t>
            </a:r>
            <a:r>
              <a:rPr kumimoji="0" lang="en-US" altLang="en-US" sz="2000" b="1" i="0" u="none" strike="noStrike" cap="none" normalizeH="0" baseline="0" dirty="0" err="1">
                <a:ln>
                  <a:noFill/>
                </a:ln>
                <a:solidFill>
                  <a:srgbClr val="660066"/>
                </a:solidFill>
                <a:effectLst/>
                <a:latin typeface="Courier New" pitchFamily="49" charset="0"/>
                <a:cs typeface="Courier New" pitchFamily="49" charset="0"/>
              </a:rPr>
              <a:t>SetUp</a:t>
            </a:r>
            <a:r>
              <a:rPr kumimoji="0" lang="en-US" altLang="en-US" sz="2000" b="1" i="0" u="none" strike="noStrike" cap="none" normalizeH="0" baseline="0" dirty="0">
                <a:ln>
                  <a:noFill/>
                </a:ln>
                <a:solidFill>
                  <a:srgbClr val="666600"/>
                </a:solidFill>
                <a:effectLst/>
                <a:latin typeface="Courier New" pitchFamily="49" charset="0"/>
                <a:cs typeface="Courier New" pitchFamily="49" charset="0"/>
              </a:rPr>
              <a:t>()</a:t>
            </a:r>
            <a:r>
              <a:rPr kumimoji="0" lang="en-US" altLang="en-US" sz="2000" b="1" i="0" u="none" strike="noStrike" cap="none" normalizeH="0" baseline="0" dirty="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666600"/>
                </a:solidFill>
                <a:effectLst/>
                <a:latin typeface="Courier New" pitchFamily="49" charset="0"/>
                <a:cs typeface="Courier New" pitchFamily="49" charset="0"/>
              </a:rPr>
              <a:t>	{</a:t>
            </a:r>
            <a:r>
              <a:rPr kumimoji="0" lang="en-US" altLang="en-US" sz="2000" b="1" i="0" u="none" strike="noStrike" cap="none" normalizeH="0" baseline="0" dirty="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80000"/>
                </a:solidFill>
                <a:effectLst/>
                <a:latin typeface="Courier New" pitchFamily="49" charset="0"/>
                <a:cs typeface="Courier New" pitchFamily="49" charset="0"/>
              </a:rPr>
              <a:t>		//</a:t>
            </a:r>
            <a:r>
              <a:rPr kumimoji="0" lang="en-US" altLang="en-US" sz="2000" b="1" i="0" u="none" strike="noStrike" cap="none" normalizeH="0" baseline="0" dirty="0" err="1">
                <a:ln>
                  <a:noFill/>
                </a:ln>
                <a:solidFill>
                  <a:srgbClr val="880000"/>
                </a:solidFill>
                <a:effectLst/>
                <a:latin typeface="Courier New" pitchFamily="49" charset="0"/>
                <a:cs typeface="Courier New" pitchFamily="49" charset="0"/>
              </a:rPr>
              <a:t>Initialisation</a:t>
            </a:r>
            <a:r>
              <a:rPr kumimoji="0" lang="en-US" altLang="en-US" sz="2000" b="1" i="0" u="none" strike="noStrike" cap="none" normalizeH="0" baseline="0" dirty="0">
                <a:ln>
                  <a:noFill/>
                </a:ln>
                <a:solidFill>
                  <a:srgbClr val="880000"/>
                </a:solidFill>
                <a:effectLst/>
                <a:latin typeface="Courier New" pitchFamily="49" charset="0"/>
                <a:cs typeface="Courier New" pitchFamily="49" charset="0"/>
              </a:rPr>
              <a:t> of our test</a:t>
            </a:r>
            <a:r>
              <a:rPr kumimoji="0" lang="en-US" altLang="en-US" sz="2000" b="1" i="0" u="none" strike="noStrike" cap="none" normalizeH="0" baseline="0" dirty="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666600"/>
                </a:solidFill>
                <a:effectLst/>
                <a:latin typeface="Courier New" pitchFamily="49" charset="0"/>
                <a:cs typeface="Courier New" pitchFamily="49" charset="0"/>
              </a:rPr>
              <a:t>	}</a:t>
            </a:r>
            <a:r>
              <a:rPr kumimoji="0" lang="en-US" altLang="en-US" sz="2000" b="1" i="0" u="none" strike="noStrike" cap="none" normalizeH="0" baseline="0" dirty="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2000" b="1" dirty="0">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666600"/>
                </a:solidFill>
                <a:effectLst/>
                <a:latin typeface="Courier New" pitchFamily="49" charset="0"/>
                <a:cs typeface="Courier New" pitchFamily="49" charset="0"/>
              </a:rPr>
              <a:t>	@Test</a:t>
            </a:r>
            <a:r>
              <a:rPr kumimoji="0" lang="en-US" altLang="en-US" sz="2000" b="1" i="0" u="none" strike="noStrike" cap="none" normalizeH="0" baseline="0" dirty="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88"/>
                </a:solidFill>
                <a:effectLst/>
                <a:latin typeface="Courier New" pitchFamily="49" charset="0"/>
                <a:cs typeface="Courier New" pitchFamily="49" charset="0"/>
              </a:rPr>
              <a:t>	public</a:t>
            </a:r>
            <a:r>
              <a:rPr kumimoji="0" lang="en-US" altLang="en-US" sz="2000" b="1" i="0" u="none" strike="noStrike" cap="none" normalizeH="0" baseline="0" dirty="0">
                <a:ln>
                  <a:noFill/>
                </a:ln>
                <a:solidFill>
                  <a:srgbClr val="000000"/>
                </a:solidFill>
                <a:effectLst/>
                <a:latin typeface="Courier New" pitchFamily="49" charset="0"/>
                <a:cs typeface="Courier New" pitchFamily="49" charset="0"/>
              </a:rPr>
              <a:t> </a:t>
            </a:r>
            <a:r>
              <a:rPr kumimoji="0" lang="en-US" altLang="en-US" sz="2000" b="1" i="0" u="none" strike="noStrike" cap="none" normalizeH="0" baseline="0" dirty="0">
                <a:ln>
                  <a:noFill/>
                </a:ln>
                <a:solidFill>
                  <a:srgbClr val="000088"/>
                </a:solidFill>
                <a:effectLst/>
                <a:latin typeface="Courier New" pitchFamily="49" charset="0"/>
                <a:cs typeface="Courier New" pitchFamily="49" charset="0"/>
              </a:rPr>
              <a:t>void</a:t>
            </a:r>
            <a:r>
              <a:rPr kumimoji="0" lang="en-US" altLang="en-US" sz="2000" b="1" i="0" u="none" strike="noStrike" cap="none" normalizeH="0" baseline="0" dirty="0">
                <a:ln>
                  <a:noFill/>
                </a:ln>
                <a:solidFill>
                  <a:srgbClr val="000000"/>
                </a:solidFill>
                <a:effectLst/>
                <a:latin typeface="Courier New" pitchFamily="49" charset="0"/>
                <a:cs typeface="Courier New" pitchFamily="49" charset="0"/>
              </a:rPr>
              <a:t> </a:t>
            </a:r>
            <a:r>
              <a:rPr kumimoji="0" lang="en-US" altLang="en-US" sz="2000" b="1" i="0" u="none" strike="noStrike" cap="none" normalizeH="0" baseline="0" dirty="0">
                <a:ln>
                  <a:noFill/>
                </a:ln>
                <a:solidFill>
                  <a:srgbClr val="660066"/>
                </a:solidFill>
                <a:effectLst/>
                <a:latin typeface="Courier New" pitchFamily="49" charset="0"/>
                <a:cs typeface="Courier New" pitchFamily="49" charset="0"/>
              </a:rPr>
              <a:t>Test</a:t>
            </a:r>
            <a:r>
              <a:rPr kumimoji="0" lang="en-US" altLang="en-US" sz="2000" b="1" i="0" u="none" strike="noStrike" cap="none" normalizeH="0" baseline="0" dirty="0">
                <a:ln>
                  <a:noFill/>
                </a:ln>
                <a:solidFill>
                  <a:srgbClr val="666600"/>
                </a:solidFill>
                <a:effectLst/>
                <a:latin typeface="Courier New" pitchFamily="49" charset="0"/>
                <a:cs typeface="Courier New" pitchFamily="49" charset="0"/>
              </a:rPr>
              <a:t>()</a:t>
            </a:r>
            <a:r>
              <a:rPr kumimoji="0" lang="en-US" altLang="en-US" sz="2000" b="1" i="0" u="none" strike="noStrike" cap="none" normalizeH="0" baseline="0" dirty="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666600"/>
                </a:solidFill>
                <a:effectLst/>
                <a:latin typeface="Courier New" pitchFamily="49" charset="0"/>
                <a:cs typeface="Courier New" pitchFamily="49" charset="0"/>
              </a:rPr>
              <a:t>	{</a:t>
            </a:r>
            <a:r>
              <a:rPr kumimoji="0" lang="en-US" altLang="en-US" sz="2000" b="1" i="0" u="none" strike="noStrike" cap="none" normalizeH="0" baseline="0" dirty="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80000"/>
                </a:solidFill>
                <a:effectLst/>
                <a:latin typeface="Courier New" pitchFamily="49" charset="0"/>
                <a:cs typeface="Courier New" pitchFamily="49" charset="0"/>
              </a:rPr>
              <a:t>		//Arrange</a:t>
            </a:r>
            <a:r>
              <a:rPr kumimoji="0" lang="en-US" altLang="en-US" sz="2000" b="1" i="0" u="none" strike="noStrike" cap="none" normalizeH="0" baseline="0" dirty="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80000"/>
                </a:solidFill>
                <a:effectLst/>
                <a:latin typeface="Courier New" pitchFamily="49" charset="0"/>
                <a:cs typeface="Courier New" pitchFamily="49" charset="0"/>
              </a:rPr>
              <a:t>		// Act</a:t>
            </a:r>
            <a:r>
              <a:rPr kumimoji="0" lang="en-US" altLang="en-US" sz="2000" b="1" i="0" u="none" strike="noStrike" cap="none" normalizeH="0" baseline="0" dirty="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80000"/>
                </a:solidFill>
                <a:effectLst/>
                <a:latin typeface="Courier New" pitchFamily="49" charset="0"/>
                <a:cs typeface="Courier New" pitchFamily="49" charset="0"/>
              </a:rPr>
              <a:t>		// Assert</a:t>
            </a:r>
            <a:r>
              <a:rPr kumimoji="0" lang="en-US" altLang="en-US" sz="2000" b="1" i="0" u="none" strike="noStrike" cap="none" normalizeH="0" baseline="0" dirty="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666600"/>
                </a:solidFill>
                <a:effectLst/>
                <a:latin typeface="Courier New" pitchFamily="49" charset="0"/>
                <a:cs typeface="Courier New" pitchFamily="49" charset="0"/>
              </a:rPr>
              <a:t>	}</a:t>
            </a:r>
            <a:r>
              <a:rPr kumimoji="0" lang="en-US" altLang="en-US" sz="2000" b="1" i="0" u="none" strike="noStrike" cap="none" normalizeH="0" baseline="0" dirty="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2000" b="1" dirty="0">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666600"/>
                </a:solidFill>
                <a:effectLst/>
                <a:latin typeface="Courier New" pitchFamily="49" charset="0"/>
                <a:cs typeface="Courier New" pitchFamily="49" charset="0"/>
              </a:rPr>
              <a:t>	@After</a:t>
            </a:r>
            <a:endParaRPr kumimoji="0" lang="en-US" altLang="en-US" sz="2000" b="1" i="0" u="none" strike="noStrike" cap="none" normalizeH="0" baseline="0" dirty="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88"/>
                </a:solidFill>
                <a:effectLst/>
                <a:latin typeface="Courier New" pitchFamily="49" charset="0"/>
                <a:cs typeface="Courier New" pitchFamily="49" charset="0"/>
              </a:rPr>
              <a:t>	public</a:t>
            </a:r>
            <a:r>
              <a:rPr kumimoji="0" lang="en-US" altLang="en-US" sz="2000" b="1" i="0" u="none" strike="noStrike" cap="none" normalizeH="0" baseline="0" dirty="0">
                <a:ln>
                  <a:noFill/>
                </a:ln>
                <a:solidFill>
                  <a:srgbClr val="000000"/>
                </a:solidFill>
                <a:effectLst/>
                <a:latin typeface="Courier New" pitchFamily="49" charset="0"/>
                <a:cs typeface="Courier New" pitchFamily="49" charset="0"/>
              </a:rPr>
              <a:t> </a:t>
            </a:r>
            <a:r>
              <a:rPr kumimoji="0" lang="en-US" altLang="en-US" sz="2000" b="1" i="0" u="none" strike="noStrike" cap="none" normalizeH="0" baseline="0" dirty="0">
                <a:ln>
                  <a:noFill/>
                </a:ln>
                <a:solidFill>
                  <a:srgbClr val="000088"/>
                </a:solidFill>
                <a:effectLst/>
                <a:latin typeface="Courier New" pitchFamily="49" charset="0"/>
                <a:cs typeface="Courier New" pitchFamily="49" charset="0"/>
              </a:rPr>
              <a:t>void</a:t>
            </a:r>
            <a:r>
              <a:rPr kumimoji="0" lang="en-US" altLang="en-US" sz="2000" b="1" i="0" u="none" strike="noStrike" cap="none" normalizeH="0" baseline="0" dirty="0">
                <a:ln>
                  <a:noFill/>
                </a:ln>
                <a:solidFill>
                  <a:srgbClr val="000000"/>
                </a:solidFill>
                <a:effectLst/>
                <a:latin typeface="Courier New" pitchFamily="49" charset="0"/>
                <a:cs typeface="Courier New" pitchFamily="49" charset="0"/>
              </a:rPr>
              <a:t> </a:t>
            </a:r>
            <a:r>
              <a:rPr kumimoji="0" lang="en-US" altLang="en-US" sz="2000" b="1" i="0" u="none" strike="noStrike" cap="none" normalizeH="0" baseline="0" dirty="0">
                <a:ln>
                  <a:noFill/>
                </a:ln>
                <a:solidFill>
                  <a:srgbClr val="660066"/>
                </a:solidFill>
                <a:effectLst/>
                <a:latin typeface="Courier New" pitchFamily="49" charset="0"/>
                <a:cs typeface="Courier New" pitchFamily="49" charset="0"/>
              </a:rPr>
              <a:t>Teardown</a:t>
            </a:r>
            <a:r>
              <a:rPr kumimoji="0" lang="en-US" altLang="en-US" sz="2000" b="1" i="0" u="none" strike="noStrike" cap="none" normalizeH="0" baseline="0" dirty="0">
                <a:ln>
                  <a:noFill/>
                </a:ln>
                <a:solidFill>
                  <a:srgbClr val="666600"/>
                </a:solidFill>
                <a:effectLst/>
                <a:latin typeface="Courier New" pitchFamily="49" charset="0"/>
                <a:cs typeface="Courier New" pitchFamily="49" charset="0"/>
              </a:rPr>
              <a:t>()</a:t>
            </a:r>
            <a:r>
              <a:rPr kumimoji="0" lang="en-US" altLang="en-US" sz="2000" b="1" i="0" u="none" strike="noStrike" cap="none" normalizeH="0" baseline="0" dirty="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666600"/>
                </a:solidFill>
                <a:effectLst/>
                <a:latin typeface="Courier New" pitchFamily="49" charset="0"/>
                <a:cs typeface="Courier New" pitchFamily="49" charset="0"/>
              </a:rPr>
              <a:t>	{</a:t>
            </a:r>
            <a:r>
              <a:rPr kumimoji="0" lang="en-US" altLang="en-US" sz="2000" b="1" i="0" u="none" strike="noStrike" cap="none" normalizeH="0" baseline="0" dirty="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80000"/>
                </a:solidFill>
                <a:effectLst/>
                <a:latin typeface="Courier New" pitchFamily="49" charset="0"/>
                <a:cs typeface="Courier New" pitchFamily="49" charset="0"/>
              </a:rPr>
              <a:t>		//Lets get back to the original state</a:t>
            </a:r>
            <a:r>
              <a:rPr kumimoji="0" lang="en-US" altLang="en-US" sz="2000" b="1" i="0" u="none" strike="noStrike" cap="none" normalizeH="0" baseline="0" dirty="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666600"/>
                </a:solidFill>
                <a:effectLst/>
                <a:latin typeface="Courier New" pitchFamily="49" charset="0"/>
                <a:cs typeface="Courier New" pitchFamily="49" charset="0"/>
              </a:rPr>
              <a:t>	}</a:t>
            </a:r>
            <a:r>
              <a:rPr kumimoji="0" lang="en-US" altLang="en-US" sz="2000" b="1" i="0" u="none" strike="noStrike" cap="none" normalizeH="0" baseline="0" dirty="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666600"/>
                </a:solidFill>
                <a:effectLst/>
                <a:latin typeface="Courier New" pitchFamily="49" charset="0"/>
                <a:cs typeface="Courier New" pitchFamily="49" charset="0"/>
              </a:rPr>
              <a:t>}</a:t>
            </a:r>
            <a:r>
              <a:rPr kumimoji="0" lang="en-US" altLang="en-US" sz="1800" b="1" i="0" u="none" strike="noStrike" cap="none" normalizeH="0" baseline="0" dirty="0">
                <a:ln>
                  <a:noFill/>
                </a:ln>
                <a:solidFill>
                  <a:schemeClr val="tx1"/>
                </a:solidFill>
                <a:effectLst/>
                <a:latin typeface="Arial" pitchFamily="34" charset="0"/>
                <a:cs typeface="Arial" pitchFamily="34" charset="0"/>
              </a:rPr>
              <a:t> </a:t>
            </a:r>
            <a:endParaRPr kumimoji="0" lang="en-US" altLang="en-US" sz="4400" b="1" i="0" u="none" strike="noStrike" cap="none" normalizeH="0" baseline="0" dirty="0">
              <a:ln>
                <a:noFill/>
              </a:ln>
              <a:solidFill>
                <a:schemeClr val="tx1"/>
              </a:solidFill>
              <a:effectLst/>
              <a:latin typeface="Arial" pitchFamily="34" charset="0"/>
              <a:cs typeface="Arial" pitchFamily="34" charset="0"/>
            </a:endParaRPr>
          </a:p>
        </p:txBody>
      </p:sp>
      <p:sp>
        <p:nvSpPr>
          <p:cNvPr id="17" name="Rectangle 16"/>
          <p:cNvSpPr/>
          <p:nvPr/>
        </p:nvSpPr>
        <p:spPr>
          <a:xfrm>
            <a:off x="6665353" y="9423441"/>
            <a:ext cx="6336991" cy="338554"/>
          </a:xfrm>
          <a:prstGeom prst="rect">
            <a:avLst/>
          </a:prstGeom>
        </p:spPr>
        <p:txBody>
          <a:bodyPr wrap="none">
            <a:spAutoFit/>
          </a:bodyPr>
          <a:lstStyle/>
          <a:p>
            <a:r>
              <a:rPr lang="en-IE" sz="1600" dirty="0"/>
              <a:t>Source: </a:t>
            </a:r>
            <a:r>
              <a:rPr lang="en-IE" sz="1600" dirty="0">
                <a:hlinkClick r:id="rId2"/>
              </a:rPr>
              <a:t>http://www.agile-code.com/blog/the-anatomy-of-a-unit-test/</a:t>
            </a:r>
            <a:r>
              <a:rPr lang="en-IE" sz="1600" dirty="0"/>
              <a:t> </a:t>
            </a:r>
          </a:p>
        </p:txBody>
      </p:sp>
    </p:spTree>
    <p:extLst>
      <p:ext uri="{BB962C8B-B14F-4D97-AF65-F5344CB8AC3E}">
        <p14:creationId xmlns:p14="http://schemas.microsoft.com/office/powerpoint/2010/main" val="290628894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1500" y="527472"/>
            <a:ext cx="11861800" cy="1397000"/>
          </a:xfrm>
        </p:spPr>
        <p:txBody>
          <a:bodyPr>
            <a:normAutofit fontScale="90000"/>
          </a:bodyPr>
          <a:lstStyle/>
          <a:p>
            <a:r>
              <a:rPr lang="en-IE" dirty="0"/>
              <a:t>Using AAA to </a:t>
            </a:r>
            <a:br>
              <a:rPr lang="en-IE" dirty="0"/>
            </a:br>
            <a:r>
              <a:rPr lang="en-IE" dirty="0"/>
              <a:t>complement </a:t>
            </a:r>
            <a:br>
              <a:rPr lang="en-IE" dirty="0"/>
            </a:br>
            <a:r>
              <a:rPr lang="en-IE" dirty="0"/>
              <a:t>Four Phase Test</a:t>
            </a: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31"/>
          <a:stretch/>
        </p:blipFill>
        <p:spPr bwMode="auto">
          <a:xfrm>
            <a:off x="4483100" y="173183"/>
            <a:ext cx="8500020" cy="945614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Shape 282"/>
          <p:cNvSpPr/>
          <p:nvPr/>
        </p:nvSpPr>
        <p:spPr>
          <a:xfrm>
            <a:off x="1636724" y="2553187"/>
            <a:ext cx="2553583" cy="90281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r" defTabSz="584200">
              <a:spcBef>
                <a:spcPts val="4800"/>
              </a:spcBef>
              <a:defRPr sz="2600">
                <a:latin typeface="+mj-lt"/>
                <a:ea typeface="+mj-ea"/>
                <a:cs typeface="+mj-cs"/>
                <a:sym typeface="Helvetica Neue"/>
              </a:defRPr>
            </a:lvl1pPr>
          </a:lstStyle>
          <a:p>
            <a:r>
              <a:rPr dirty="0"/>
              <a:t>Phase 1</a:t>
            </a:r>
            <a:r>
              <a:rPr lang="en-IE" dirty="0"/>
              <a:t> (setup) </a:t>
            </a:r>
            <a:br>
              <a:rPr lang="en-IE" dirty="0"/>
            </a:br>
            <a:r>
              <a:rPr lang="en-IE" dirty="0"/>
              <a:t>/ Arrange</a:t>
            </a:r>
            <a:endParaRPr dirty="0"/>
          </a:p>
        </p:txBody>
      </p:sp>
      <p:sp>
        <p:nvSpPr>
          <p:cNvPr id="7" name="Shape 283"/>
          <p:cNvSpPr/>
          <p:nvPr/>
        </p:nvSpPr>
        <p:spPr>
          <a:xfrm>
            <a:off x="3077772" y="5956920"/>
            <a:ext cx="1048364"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r" defTabSz="584200">
              <a:spcBef>
                <a:spcPts val="4800"/>
              </a:spcBef>
              <a:defRPr sz="2600">
                <a:latin typeface="+mj-lt"/>
                <a:ea typeface="+mj-ea"/>
                <a:cs typeface="+mj-cs"/>
                <a:sym typeface="Helvetica Neue"/>
              </a:defRPr>
            </a:lvl1pPr>
          </a:lstStyle>
          <a:p>
            <a:r>
              <a:rPr lang="en-IE" dirty="0"/>
              <a:t>Assert</a:t>
            </a:r>
            <a:endParaRPr dirty="0"/>
          </a:p>
        </p:txBody>
      </p:sp>
      <p:sp>
        <p:nvSpPr>
          <p:cNvPr id="8" name="Shape 284"/>
          <p:cNvSpPr/>
          <p:nvPr/>
        </p:nvSpPr>
        <p:spPr>
          <a:xfrm>
            <a:off x="3541039" y="5598234"/>
            <a:ext cx="585097"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r" defTabSz="584200">
              <a:spcBef>
                <a:spcPts val="4800"/>
              </a:spcBef>
              <a:defRPr sz="2600">
                <a:latin typeface="+mj-lt"/>
                <a:ea typeface="+mj-ea"/>
                <a:cs typeface="+mj-cs"/>
                <a:sym typeface="Helvetica Neue"/>
              </a:defRPr>
            </a:lvl1pPr>
          </a:lstStyle>
          <a:p>
            <a:r>
              <a:rPr lang="en-IE" dirty="0"/>
              <a:t>Act</a:t>
            </a:r>
            <a:endParaRPr dirty="0"/>
          </a:p>
        </p:txBody>
      </p:sp>
      <p:sp>
        <p:nvSpPr>
          <p:cNvPr id="9" name="Shape 285"/>
          <p:cNvSpPr/>
          <p:nvPr/>
        </p:nvSpPr>
        <p:spPr>
          <a:xfrm>
            <a:off x="1054397" y="4028674"/>
            <a:ext cx="3109826" cy="90281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r" defTabSz="584200">
              <a:spcBef>
                <a:spcPts val="4800"/>
              </a:spcBef>
              <a:defRPr sz="2600">
                <a:latin typeface="+mj-lt"/>
                <a:ea typeface="+mj-ea"/>
                <a:cs typeface="+mj-cs"/>
                <a:sym typeface="Helvetica Neue"/>
              </a:defRPr>
            </a:lvl1pPr>
          </a:lstStyle>
          <a:p>
            <a:r>
              <a:rPr dirty="0"/>
              <a:t>Phase 4</a:t>
            </a:r>
            <a:r>
              <a:rPr lang="en-IE" dirty="0"/>
              <a:t> (teardown) </a:t>
            </a:r>
            <a:br>
              <a:rPr lang="en-IE" dirty="0"/>
            </a:br>
            <a:r>
              <a:rPr lang="en-IE" dirty="0"/>
              <a:t>/ After</a:t>
            </a:r>
            <a:endParaRPr dirty="0"/>
          </a:p>
        </p:txBody>
      </p:sp>
      <p:sp>
        <p:nvSpPr>
          <p:cNvPr id="10" name="Left Brace 9"/>
          <p:cNvSpPr/>
          <p:nvPr/>
        </p:nvSpPr>
        <p:spPr>
          <a:xfrm>
            <a:off x="4270152" y="2140496"/>
            <a:ext cx="779574" cy="1728192"/>
          </a:xfrm>
          <a:prstGeom prst="leftBrace">
            <a:avLst/>
          </a:prstGeom>
          <a:noFill/>
          <a:ln w="28575" cap="flat">
            <a:solidFill>
              <a:srgbClr val="FF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IE" sz="1800" b="0" i="0" u="none" strike="noStrike" cap="none" spc="0" normalizeH="0" baseline="0">
              <a:ln>
                <a:noFill/>
              </a:ln>
              <a:solidFill>
                <a:srgbClr val="000000"/>
              </a:solidFill>
              <a:effectLst/>
              <a:uFillTx/>
            </a:endParaRPr>
          </a:p>
        </p:txBody>
      </p:sp>
      <p:sp>
        <p:nvSpPr>
          <p:cNvPr id="12" name="Left Brace 11"/>
          <p:cNvSpPr/>
          <p:nvPr/>
        </p:nvSpPr>
        <p:spPr>
          <a:xfrm>
            <a:off x="4137100" y="5693738"/>
            <a:ext cx="1342941" cy="336544"/>
          </a:xfrm>
          <a:prstGeom prst="leftBrace">
            <a:avLst/>
          </a:prstGeom>
          <a:noFill/>
          <a:ln w="28575" cap="flat">
            <a:solidFill>
              <a:srgbClr val="FF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IE" sz="1800" b="0" i="0" u="none" strike="noStrike" cap="none" spc="0" normalizeH="0" baseline="0">
              <a:ln>
                <a:noFill/>
              </a:ln>
              <a:solidFill>
                <a:srgbClr val="000000"/>
              </a:solidFill>
              <a:effectLst/>
              <a:uFillTx/>
            </a:endParaRPr>
          </a:p>
        </p:txBody>
      </p:sp>
      <p:sp>
        <p:nvSpPr>
          <p:cNvPr id="13" name="Left Brace 12"/>
          <p:cNvSpPr/>
          <p:nvPr/>
        </p:nvSpPr>
        <p:spPr>
          <a:xfrm>
            <a:off x="4190307" y="4066371"/>
            <a:ext cx="820233" cy="834884"/>
          </a:xfrm>
          <a:prstGeom prst="leftBrace">
            <a:avLst/>
          </a:prstGeom>
          <a:noFill/>
          <a:ln w="28575" cap="flat">
            <a:solidFill>
              <a:srgbClr val="FF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IE" sz="1800" b="0" i="0" u="none" strike="noStrike" cap="none" spc="0" normalizeH="0" baseline="0">
              <a:ln>
                <a:noFill/>
              </a:ln>
              <a:solidFill>
                <a:srgbClr val="000000"/>
              </a:solidFill>
              <a:effectLst/>
              <a:uFillTx/>
            </a:endParaRPr>
          </a:p>
        </p:txBody>
      </p:sp>
      <p:sp>
        <p:nvSpPr>
          <p:cNvPr id="15" name="Left Brace 14"/>
          <p:cNvSpPr/>
          <p:nvPr/>
        </p:nvSpPr>
        <p:spPr>
          <a:xfrm>
            <a:off x="4137100" y="6100936"/>
            <a:ext cx="1342941" cy="270030"/>
          </a:xfrm>
          <a:prstGeom prst="leftBrace">
            <a:avLst/>
          </a:prstGeom>
          <a:noFill/>
          <a:ln w="28575" cap="flat">
            <a:solidFill>
              <a:srgbClr val="FF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IE" sz="1800" b="0" i="0" u="none" strike="noStrike" cap="none" spc="0" normalizeH="0" baseline="0">
              <a:ln>
                <a:noFill/>
              </a:ln>
              <a:solidFill>
                <a:srgbClr val="000000"/>
              </a:solidFill>
              <a:effectLst/>
              <a:uFillTx/>
            </a:endParaRPr>
          </a:p>
        </p:txBody>
      </p:sp>
    </p:spTree>
    <p:extLst>
      <p:ext uri="{BB962C8B-B14F-4D97-AF65-F5344CB8AC3E}">
        <p14:creationId xmlns:p14="http://schemas.microsoft.com/office/powerpoint/2010/main" val="410671019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Anatomy of a Unit Test</a:t>
            </a:r>
          </a:p>
        </p:txBody>
      </p:sp>
      <p:sp>
        <p:nvSpPr>
          <p:cNvPr id="7" name="Text Placeholder 6"/>
          <p:cNvSpPr>
            <a:spLocks noGrp="1"/>
          </p:cNvSpPr>
          <p:nvPr>
            <p:ph type="body" sz="half" idx="1"/>
          </p:nvPr>
        </p:nvSpPr>
        <p:spPr>
          <a:xfrm>
            <a:off x="571500" y="2324100"/>
            <a:ext cx="5714876" cy="6565900"/>
          </a:xfrm>
        </p:spPr>
        <p:txBody>
          <a:bodyPr/>
          <a:lstStyle/>
          <a:p>
            <a:pPr>
              <a:spcBef>
                <a:spcPts val="1200"/>
              </a:spcBef>
            </a:pPr>
            <a:r>
              <a:rPr lang="en-IE" dirty="0"/>
              <a:t>Four Phase Test i.e. Setup, Exercise, Verify, Teardown.</a:t>
            </a:r>
          </a:p>
          <a:p>
            <a:pPr marL="0" indent="0">
              <a:spcBef>
                <a:spcPts val="1200"/>
              </a:spcBef>
              <a:buNone/>
            </a:pPr>
            <a:endParaRPr lang="en-IE" dirty="0"/>
          </a:p>
          <a:p>
            <a:pPr>
              <a:spcBef>
                <a:spcPts val="1200"/>
              </a:spcBef>
            </a:pPr>
            <a:r>
              <a:rPr lang="en-IE" dirty="0"/>
              <a:t>In-Line Setup and Teardown.</a:t>
            </a:r>
          </a:p>
          <a:p>
            <a:pPr>
              <a:spcBef>
                <a:spcPts val="1200"/>
              </a:spcBef>
            </a:pPr>
            <a:endParaRPr lang="en-IE" dirty="0"/>
          </a:p>
          <a:p>
            <a:pPr>
              <a:spcBef>
                <a:spcPts val="1200"/>
              </a:spcBef>
            </a:pPr>
            <a:r>
              <a:rPr lang="en-IE" dirty="0"/>
              <a:t>Arrange, Act, Assert.</a:t>
            </a:r>
          </a:p>
          <a:p>
            <a:pPr>
              <a:spcBef>
                <a:spcPts val="1200"/>
              </a:spcBef>
            </a:pPr>
            <a:endParaRPr lang="en-IE" dirty="0"/>
          </a:p>
          <a:p>
            <a:pPr>
              <a:spcBef>
                <a:spcPts val="1200"/>
              </a:spcBef>
            </a:pPr>
            <a:r>
              <a:rPr lang="en-IE" dirty="0"/>
              <a:t>Structuring Tests.</a:t>
            </a:r>
          </a:p>
          <a:p>
            <a:pPr>
              <a:spcBef>
                <a:spcPts val="1200"/>
              </a:spcBef>
            </a:pPr>
            <a:endParaRPr lang="en-IE" dirty="0"/>
          </a:p>
          <a:p>
            <a:pPr>
              <a:spcBef>
                <a:spcPts val="1200"/>
              </a:spcBef>
            </a:pPr>
            <a:r>
              <a:rPr lang="en-IE" dirty="0"/>
              <a:t>JUnit4 Assertions.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6416" y="2428528"/>
            <a:ext cx="5541084" cy="653563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Rectangle 4"/>
          <p:cNvSpPr/>
          <p:nvPr/>
        </p:nvSpPr>
        <p:spPr>
          <a:xfrm>
            <a:off x="6718424" y="9053264"/>
            <a:ext cx="5537093" cy="338554"/>
          </a:xfrm>
          <a:prstGeom prst="rect">
            <a:avLst/>
          </a:prstGeom>
        </p:spPr>
        <p:txBody>
          <a:bodyPr wrap="none">
            <a:spAutoFit/>
          </a:bodyPr>
          <a:lstStyle/>
          <a:p>
            <a:r>
              <a:rPr lang="en-IE" sz="1600" dirty="0"/>
              <a:t>Source Code: </a:t>
            </a:r>
            <a:r>
              <a:rPr lang="en-IE" sz="1600" dirty="0">
                <a:hlinkClick r:id="rId3"/>
              </a:rPr>
              <a:t>https://pragprog.com/titles/utj2/source_code</a:t>
            </a:r>
            <a:r>
              <a:rPr lang="en-IE" sz="1600" dirty="0"/>
              <a:t> </a:t>
            </a:r>
          </a:p>
        </p:txBody>
      </p:sp>
      <p:sp>
        <p:nvSpPr>
          <p:cNvPr id="3" name="Rectangle 2"/>
          <p:cNvSpPr/>
          <p:nvPr/>
        </p:nvSpPr>
        <p:spPr>
          <a:xfrm>
            <a:off x="453728" y="5884912"/>
            <a:ext cx="4824536" cy="792088"/>
          </a:xfrm>
          <a:prstGeom prst="rect">
            <a:avLst/>
          </a:prstGeom>
          <a:noFill/>
          <a:ln w="381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E" sz="3600" b="0" i="0" u="none" strike="noStrike" cap="none" spc="0" normalizeH="0" baseline="0">
              <a:ln>
                <a:noFill/>
              </a:ln>
              <a:solidFill>
                <a:srgbClr val="000000"/>
              </a:solidFill>
              <a:effectLst/>
              <a:uFillTx/>
              <a:latin typeface="+mn-lt"/>
              <a:ea typeface="+mn-ea"/>
              <a:cs typeface="+mn-cs"/>
              <a:sym typeface="Helvetica Neue Light"/>
            </a:endParaRPr>
          </a:p>
        </p:txBody>
      </p:sp>
    </p:spTree>
    <p:extLst>
      <p:ext uri="{BB962C8B-B14F-4D97-AF65-F5344CB8AC3E}">
        <p14:creationId xmlns:p14="http://schemas.microsoft.com/office/powerpoint/2010/main" val="392530725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p:cNvSpPr>
          <p:nvPr>
            <p:ph type="title"/>
          </p:nvPr>
        </p:nvSpPr>
        <p:spPr>
          <a:prstGeom prst="rect">
            <a:avLst/>
          </a:prstGeom>
        </p:spPr>
        <p:txBody>
          <a:bodyPr/>
          <a:lstStyle/>
          <a:p>
            <a:r>
              <a:rPr dirty="0"/>
              <a:t>Structuring Tests</a:t>
            </a:r>
          </a:p>
        </p:txBody>
      </p:sp>
      <p:sp>
        <p:nvSpPr>
          <p:cNvPr id="256" name="Shape 256"/>
          <p:cNvSpPr>
            <a:spLocks noGrp="1"/>
          </p:cNvSpPr>
          <p:nvPr>
            <p:ph type="body" idx="1"/>
          </p:nvPr>
        </p:nvSpPr>
        <p:spPr>
          <a:xfrm>
            <a:off x="635000" y="2286000"/>
            <a:ext cx="10947400" cy="7442200"/>
          </a:xfrm>
          <a:prstGeom prst="rect">
            <a:avLst/>
          </a:prstGeom>
        </p:spPr>
        <p:txBody>
          <a:bodyPr/>
          <a:lstStyle/>
          <a:p>
            <a:pPr>
              <a:lnSpc>
                <a:spcPct val="90000"/>
              </a:lnSpc>
              <a:spcBef>
                <a:spcPts val="3800"/>
              </a:spcBef>
            </a:pPr>
            <a:r>
              <a:rPr b="1" dirty="0">
                <a:solidFill>
                  <a:srgbClr val="C00000"/>
                </a:solidFill>
              </a:rPr>
              <a:t>Adopt Naming conventions</a:t>
            </a:r>
          </a:p>
          <a:p>
            <a:pPr lvl="1">
              <a:lnSpc>
                <a:spcPct val="90000"/>
              </a:lnSpc>
              <a:spcBef>
                <a:spcPts val="3800"/>
              </a:spcBef>
            </a:pPr>
            <a:r>
              <a:rPr dirty="0"/>
              <a:t>A method named </a:t>
            </a:r>
            <a:r>
              <a:rPr i="1" dirty="0"/>
              <a:t>create-Account </a:t>
            </a:r>
            <a:r>
              <a:rPr dirty="0"/>
              <a:t>to be tested, then test method might be named </a:t>
            </a:r>
            <a:r>
              <a:rPr i="1" dirty="0" err="1"/>
              <a:t>testCreateAccount</a:t>
            </a:r>
            <a:r>
              <a:rPr dirty="0"/>
              <a:t>. </a:t>
            </a:r>
          </a:p>
          <a:p>
            <a:pPr lvl="1">
              <a:lnSpc>
                <a:spcPct val="90000"/>
              </a:lnSpc>
              <a:spcBef>
                <a:spcPts val="3800"/>
              </a:spcBef>
            </a:pPr>
            <a:r>
              <a:rPr dirty="0"/>
              <a:t>The method </a:t>
            </a:r>
            <a:r>
              <a:rPr i="1" dirty="0" err="1"/>
              <a:t>testCreateAccount</a:t>
            </a:r>
            <a:r>
              <a:rPr dirty="0"/>
              <a:t> will call </a:t>
            </a:r>
            <a:r>
              <a:rPr i="1" dirty="0" err="1"/>
              <a:t>createAccount</a:t>
            </a:r>
            <a:r>
              <a:rPr dirty="0"/>
              <a:t> with the necessary parameters and verify that </a:t>
            </a:r>
            <a:r>
              <a:rPr i="1" dirty="0" err="1"/>
              <a:t>createAccount</a:t>
            </a:r>
            <a:r>
              <a:rPr dirty="0"/>
              <a:t> works as advertised.</a:t>
            </a:r>
          </a:p>
          <a:p>
            <a:pPr lvl="1">
              <a:lnSpc>
                <a:spcPct val="90000"/>
              </a:lnSpc>
              <a:spcBef>
                <a:spcPts val="3800"/>
              </a:spcBef>
            </a:pPr>
            <a:r>
              <a:rPr lang="en-IE" dirty="0"/>
              <a:t>Can have m</a:t>
            </a:r>
            <a:r>
              <a:rPr dirty="0"/>
              <a:t>any test methods that exercise </a:t>
            </a:r>
            <a:r>
              <a:rPr i="1" dirty="0" err="1"/>
              <a:t>createAccount</a:t>
            </a:r>
            <a:r>
              <a:rPr dirty="0"/>
              <a:t>.</a:t>
            </a:r>
          </a:p>
        </p:txBody>
      </p:sp>
      <p:pic>
        <p:nvPicPr>
          <p:cNvPr id="258" name="Picture 12.png"/>
          <p:cNvPicPr>
            <a:picLocks noChangeAspect="1"/>
          </p:cNvPicPr>
          <p:nvPr/>
        </p:nvPicPr>
        <p:blipFill>
          <a:blip r:embed="rId2">
            <a:extLst/>
          </a:blip>
          <a:stretch>
            <a:fillRect/>
          </a:stretch>
        </p:blipFill>
        <p:spPr>
          <a:xfrm>
            <a:off x="5062240" y="124272"/>
            <a:ext cx="7798626" cy="2108200"/>
          </a:xfrm>
          <a:prstGeom prst="rect">
            <a:avLst/>
          </a:prstGeom>
          <a:ln w="12700">
            <a:solidFill>
              <a:schemeClr val="tx1"/>
            </a:solidFill>
            <a:miter lim="400000"/>
          </a:ln>
        </p:spPr>
      </p:pic>
    </p:spTree>
    <p:extLst>
      <p:ext uri="{BB962C8B-B14F-4D97-AF65-F5344CB8AC3E}">
        <p14:creationId xmlns:p14="http://schemas.microsoft.com/office/powerpoint/2010/main" val="1553302698"/>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p:cNvSpPr>
          <p:nvPr>
            <p:ph type="title"/>
          </p:nvPr>
        </p:nvSpPr>
        <p:spPr>
          <a:prstGeom prst="rect">
            <a:avLst/>
          </a:prstGeom>
        </p:spPr>
        <p:txBody>
          <a:bodyPr/>
          <a:lstStyle/>
          <a:p>
            <a:r>
              <a:rPr dirty="0"/>
              <a:t>Structuring Tests</a:t>
            </a:r>
          </a:p>
        </p:txBody>
      </p:sp>
      <p:sp>
        <p:nvSpPr>
          <p:cNvPr id="256" name="Shape 256"/>
          <p:cNvSpPr>
            <a:spLocks noGrp="1"/>
          </p:cNvSpPr>
          <p:nvPr>
            <p:ph type="body" idx="1"/>
          </p:nvPr>
        </p:nvSpPr>
        <p:spPr>
          <a:xfrm>
            <a:off x="635000" y="2286000"/>
            <a:ext cx="10947400" cy="7442200"/>
          </a:xfrm>
          <a:prstGeom prst="rect">
            <a:avLst/>
          </a:prstGeom>
        </p:spPr>
        <p:txBody>
          <a:bodyPr/>
          <a:lstStyle/>
          <a:p>
            <a:pPr>
              <a:lnSpc>
                <a:spcPct val="90000"/>
              </a:lnSpc>
              <a:spcBef>
                <a:spcPts val="3800"/>
              </a:spcBef>
            </a:pPr>
            <a:r>
              <a:rPr b="1" dirty="0">
                <a:solidFill>
                  <a:srgbClr val="C00000"/>
                </a:solidFill>
              </a:rPr>
              <a:t>Adopt Naming conventions</a:t>
            </a:r>
          </a:p>
          <a:p>
            <a:pPr lvl="1">
              <a:lnSpc>
                <a:spcPct val="90000"/>
              </a:lnSpc>
              <a:spcBef>
                <a:spcPts val="3800"/>
              </a:spcBef>
            </a:pPr>
            <a:r>
              <a:rPr dirty="0"/>
              <a:t>A method named </a:t>
            </a:r>
            <a:r>
              <a:rPr i="1" dirty="0"/>
              <a:t>create-Account </a:t>
            </a:r>
            <a:r>
              <a:rPr dirty="0"/>
              <a:t>to be tested, then test method might be named </a:t>
            </a:r>
            <a:r>
              <a:rPr i="1" dirty="0" err="1"/>
              <a:t>testCreateAccount</a:t>
            </a:r>
            <a:r>
              <a:rPr dirty="0"/>
              <a:t>. </a:t>
            </a:r>
          </a:p>
          <a:p>
            <a:pPr lvl="1">
              <a:lnSpc>
                <a:spcPct val="90000"/>
              </a:lnSpc>
              <a:spcBef>
                <a:spcPts val="3800"/>
              </a:spcBef>
            </a:pPr>
            <a:r>
              <a:rPr dirty="0"/>
              <a:t>The method </a:t>
            </a:r>
            <a:r>
              <a:rPr i="1" dirty="0" err="1"/>
              <a:t>testCreateAccount</a:t>
            </a:r>
            <a:r>
              <a:rPr dirty="0"/>
              <a:t> will call </a:t>
            </a:r>
            <a:r>
              <a:rPr i="1" dirty="0" err="1"/>
              <a:t>createAccount</a:t>
            </a:r>
            <a:r>
              <a:rPr dirty="0"/>
              <a:t> with the necessary parameters and verify that </a:t>
            </a:r>
            <a:r>
              <a:rPr i="1" dirty="0" err="1"/>
              <a:t>createAccount</a:t>
            </a:r>
            <a:r>
              <a:rPr dirty="0"/>
              <a:t> works as advertised.</a:t>
            </a:r>
          </a:p>
          <a:p>
            <a:pPr lvl="1">
              <a:lnSpc>
                <a:spcPct val="90000"/>
              </a:lnSpc>
              <a:spcBef>
                <a:spcPts val="3800"/>
              </a:spcBef>
            </a:pPr>
            <a:r>
              <a:rPr lang="en-IE" dirty="0"/>
              <a:t>Can have m</a:t>
            </a:r>
            <a:r>
              <a:rPr dirty="0"/>
              <a:t>any test methods that exercise </a:t>
            </a:r>
            <a:r>
              <a:rPr i="1" dirty="0" err="1"/>
              <a:t>createAccount</a:t>
            </a:r>
            <a:r>
              <a:rPr dirty="0"/>
              <a:t>.</a:t>
            </a:r>
          </a:p>
          <a:p>
            <a:pPr>
              <a:lnSpc>
                <a:spcPct val="90000"/>
              </a:lnSpc>
              <a:spcBef>
                <a:spcPts val="3800"/>
              </a:spcBef>
            </a:pPr>
            <a:r>
              <a:rPr b="1" dirty="0">
                <a:solidFill>
                  <a:srgbClr val="C00000"/>
                </a:solidFill>
              </a:rPr>
              <a:t>Distinguish between Testing vs Production Code</a:t>
            </a:r>
            <a:r>
              <a:rPr lang="en-IE" b="1" dirty="0">
                <a:solidFill>
                  <a:srgbClr val="C00000"/>
                </a:solidFill>
              </a:rPr>
              <a:t> (separate directories in the same project).</a:t>
            </a:r>
            <a:endParaRPr b="1" dirty="0">
              <a:solidFill>
                <a:srgbClr val="C00000"/>
              </a:solidFill>
            </a:endParaRPr>
          </a:p>
          <a:p>
            <a:pPr lvl="1">
              <a:lnSpc>
                <a:spcPct val="90000"/>
              </a:lnSpc>
              <a:spcBef>
                <a:spcPts val="3800"/>
              </a:spcBef>
            </a:pPr>
            <a:r>
              <a:rPr dirty="0"/>
              <a:t>The test code is for our internal use only - Customers or end</a:t>
            </a:r>
            <a:r>
              <a:rPr lang="en-IE" dirty="0"/>
              <a:t>-</a:t>
            </a:r>
            <a:r>
              <a:rPr dirty="0"/>
              <a:t>users will never see it or use it. </a:t>
            </a:r>
          </a:p>
        </p:txBody>
      </p:sp>
      <p:pic>
        <p:nvPicPr>
          <p:cNvPr id="258" name="Picture 12.png"/>
          <p:cNvPicPr>
            <a:picLocks noChangeAspect="1"/>
          </p:cNvPicPr>
          <p:nvPr/>
        </p:nvPicPr>
        <p:blipFill>
          <a:blip r:embed="rId2">
            <a:extLst/>
          </a:blip>
          <a:stretch>
            <a:fillRect/>
          </a:stretch>
        </p:blipFill>
        <p:spPr>
          <a:xfrm>
            <a:off x="5062240" y="124272"/>
            <a:ext cx="7798626" cy="2108200"/>
          </a:xfrm>
          <a:prstGeom prst="rect">
            <a:avLst/>
          </a:prstGeom>
          <a:ln w="12700">
            <a:solidFill>
              <a:schemeClr val="tx1"/>
            </a:solidFill>
            <a:miter lim="400000"/>
          </a:ln>
        </p:spPr>
      </p:pic>
    </p:spTree>
    <p:extLst>
      <p:ext uri="{BB962C8B-B14F-4D97-AF65-F5344CB8AC3E}">
        <p14:creationId xmlns:p14="http://schemas.microsoft.com/office/powerpoint/2010/main" val="988273385"/>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Anatomy of a Unit Test</a:t>
            </a:r>
          </a:p>
        </p:txBody>
      </p:sp>
      <p:sp>
        <p:nvSpPr>
          <p:cNvPr id="7" name="Text Placeholder 6"/>
          <p:cNvSpPr>
            <a:spLocks noGrp="1"/>
          </p:cNvSpPr>
          <p:nvPr>
            <p:ph type="body" sz="half" idx="1"/>
          </p:nvPr>
        </p:nvSpPr>
        <p:spPr>
          <a:xfrm>
            <a:off x="571500" y="2324100"/>
            <a:ext cx="5714876" cy="6565900"/>
          </a:xfrm>
        </p:spPr>
        <p:txBody>
          <a:bodyPr/>
          <a:lstStyle/>
          <a:p>
            <a:pPr>
              <a:spcBef>
                <a:spcPts val="1200"/>
              </a:spcBef>
            </a:pPr>
            <a:r>
              <a:rPr lang="en-IE" dirty="0"/>
              <a:t>Four Phase Test i.e. Setup, Exercise, Verify, Teardown.</a:t>
            </a:r>
          </a:p>
          <a:p>
            <a:pPr marL="0" indent="0">
              <a:spcBef>
                <a:spcPts val="1200"/>
              </a:spcBef>
              <a:buNone/>
            </a:pPr>
            <a:endParaRPr lang="en-IE" dirty="0"/>
          </a:p>
          <a:p>
            <a:pPr>
              <a:spcBef>
                <a:spcPts val="1200"/>
              </a:spcBef>
            </a:pPr>
            <a:r>
              <a:rPr lang="en-IE" dirty="0"/>
              <a:t>In-Line Setup and Teardown.</a:t>
            </a:r>
          </a:p>
          <a:p>
            <a:pPr>
              <a:spcBef>
                <a:spcPts val="1200"/>
              </a:spcBef>
            </a:pPr>
            <a:endParaRPr lang="en-IE" dirty="0"/>
          </a:p>
          <a:p>
            <a:pPr>
              <a:spcBef>
                <a:spcPts val="1200"/>
              </a:spcBef>
            </a:pPr>
            <a:r>
              <a:rPr lang="en-IE" dirty="0"/>
              <a:t>Arrange, Act, Assert.</a:t>
            </a:r>
          </a:p>
          <a:p>
            <a:pPr>
              <a:spcBef>
                <a:spcPts val="1200"/>
              </a:spcBef>
            </a:pPr>
            <a:endParaRPr lang="en-IE" dirty="0"/>
          </a:p>
          <a:p>
            <a:pPr>
              <a:spcBef>
                <a:spcPts val="1200"/>
              </a:spcBef>
            </a:pPr>
            <a:r>
              <a:rPr lang="en-IE" dirty="0"/>
              <a:t>Structuring Tests.</a:t>
            </a:r>
          </a:p>
          <a:p>
            <a:pPr>
              <a:spcBef>
                <a:spcPts val="1200"/>
              </a:spcBef>
            </a:pPr>
            <a:endParaRPr lang="en-IE" dirty="0"/>
          </a:p>
          <a:p>
            <a:pPr>
              <a:spcBef>
                <a:spcPts val="1200"/>
              </a:spcBef>
            </a:pPr>
            <a:r>
              <a:rPr lang="en-IE" dirty="0"/>
              <a:t>JUnit4 Assertions.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6416" y="2428528"/>
            <a:ext cx="5541084" cy="653563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Rectangle 4"/>
          <p:cNvSpPr/>
          <p:nvPr/>
        </p:nvSpPr>
        <p:spPr>
          <a:xfrm>
            <a:off x="6718424" y="9053264"/>
            <a:ext cx="5537093" cy="338554"/>
          </a:xfrm>
          <a:prstGeom prst="rect">
            <a:avLst/>
          </a:prstGeom>
        </p:spPr>
        <p:txBody>
          <a:bodyPr wrap="none">
            <a:spAutoFit/>
          </a:bodyPr>
          <a:lstStyle/>
          <a:p>
            <a:r>
              <a:rPr lang="en-IE" sz="1600" dirty="0"/>
              <a:t>Source Code: </a:t>
            </a:r>
            <a:r>
              <a:rPr lang="en-IE" sz="1600" dirty="0">
                <a:hlinkClick r:id="rId3"/>
              </a:rPr>
              <a:t>https://pragprog.com/titles/utj2/source_code</a:t>
            </a:r>
            <a:r>
              <a:rPr lang="en-IE" sz="1600" dirty="0"/>
              <a:t> </a:t>
            </a:r>
          </a:p>
        </p:txBody>
      </p:sp>
      <p:sp>
        <p:nvSpPr>
          <p:cNvPr id="3" name="Rectangle 2"/>
          <p:cNvSpPr/>
          <p:nvPr/>
        </p:nvSpPr>
        <p:spPr>
          <a:xfrm>
            <a:off x="453728" y="2356520"/>
            <a:ext cx="4824536" cy="792088"/>
          </a:xfrm>
          <a:prstGeom prst="rect">
            <a:avLst/>
          </a:prstGeom>
          <a:noFill/>
          <a:ln w="381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E" sz="3600" b="0" i="0" u="none" strike="noStrike" cap="none" spc="0" normalizeH="0" baseline="0">
              <a:ln>
                <a:noFill/>
              </a:ln>
              <a:solidFill>
                <a:srgbClr val="000000"/>
              </a:solidFill>
              <a:effectLst/>
              <a:uFillTx/>
              <a:latin typeface="+mn-lt"/>
              <a:ea typeface="+mn-ea"/>
              <a:cs typeface="+mn-cs"/>
              <a:sym typeface="Helvetica Neue Light"/>
            </a:endParaRPr>
          </a:p>
        </p:txBody>
      </p:sp>
    </p:spTree>
    <p:extLst>
      <p:ext uri="{BB962C8B-B14F-4D97-AF65-F5344CB8AC3E}">
        <p14:creationId xmlns:p14="http://schemas.microsoft.com/office/powerpoint/2010/main" val="3367291800"/>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p:cNvSpPr>
          <p:nvPr>
            <p:ph type="title"/>
          </p:nvPr>
        </p:nvSpPr>
        <p:spPr>
          <a:prstGeom prst="rect">
            <a:avLst/>
          </a:prstGeom>
        </p:spPr>
        <p:txBody>
          <a:bodyPr/>
          <a:lstStyle/>
          <a:p>
            <a:r>
              <a:rPr lang="en-IE" dirty="0"/>
              <a:t>Naming Individual </a:t>
            </a:r>
            <a:r>
              <a:rPr dirty="0"/>
              <a:t>Tests</a:t>
            </a:r>
            <a:r>
              <a:rPr lang="en-IE" dirty="0"/>
              <a:t> (1)</a:t>
            </a:r>
            <a:endParaRPr dirty="0"/>
          </a:p>
        </p:txBody>
      </p:sp>
      <p:sp>
        <p:nvSpPr>
          <p:cNvPr id="256" name="Shape 256"/>
          <p:cNvSpPr>
            <a:spLocks noGrp="1"/>
          </p:cNvSpPr>
          <p:nvPr>
            <p:ph type="body" idx="1"/>
          </p:nvPr>
        </p:nvSpPr>
        <p:spPr>
          <a:xfrm>
            <a:off x="635000" y="2286000"/>
            <a:ext cx="10947400" cy="7442200"/>
          </a:xfrm>
          <a:prstGeom prst="rect">
            <a:avLst/>
          </a:prstGeom>
        </p:spPr>
        <p:txBody>
          <a:bodyPr/>
          <a:lstStyle/>
          <a:p>
            <a:r>
              <a:rPr lang="en-IE" dirty="0"/>
              <a:t>Aim for more </a:t>
            </a:r>
            <a:r>
              <a:rPr lang="en-IE" b="1" dirty="0"/>
              <a:t>granular </a:t>
            </a:r>
            <a:r>
              <a:rPr lang="en-IE" dirty="0"/>
              <a:t>tests i.e. focused on a distinct behaviour</a:t>
            </a:r>
          </a:p>
          <a:p>
            <a:pPr marL="444500" lvl="1" indent="0">
              <a:buNone/>
            </a:pPr>
            <a:r>
              <a:rPr lang="en-IE" dirty="0">
                <a:sym typeface="Wingdings" panose="05000000000000000000" pitchFamily="2" charset="2"/>
              </a:rPr>
              <a:t></a:t>
            </a:r>
            <a:r>
              <a:rPr lang="en-IE" dirty="0"/>
              <a:t> test names can be more meaningful.</a:t>
            </a:r>
          </a:p>
          <a:p>
            <a:r>
              <a:rPr lang="en-IE" dirty="0"/>
              <a:t>Instead of suggesting what </a:t>
            </a:r>
            <a:r>
              <a:rPr lang="en-IE" b="1" i="1" dirty="0"/>
              <a:t>context</a:t>
            </a:r>
            <a:r>
              <a:rPr lang="en-IE" i="1" dirty="0"/>
              <a:t> </a:t>
            </a:r>
            <a:r>
              <a:rPr lang="en-IE" dirty="0"/>
              <a:t>you’re going to test</a:t>
            </a:r>
          </a:p>
          <a:p>
            <a:pPr marL="444500" lvl="1" indent="0">
              <a:buNone/>
            </a:pPr>
            <a:r>
              <a:rPr lang="en-IE" dirty="0">
                <a:sym typeface="Wingdings" panose="05000000000000000000" pitchFamily="2" charset="2"/>
              </a:rPr>
              <a:t></a:t>
            </a:r>
            <a:r>
              <a:rPr lang="en-IE" dirty="0"/>
              <a:t> suggest what </a:t>
            </a:r>
            <a:r>
              <a:rPr lang="en-IE" b="1" i="1" dirty="0"/>
              <a:t>happens</a:t>
            </a:r>
            <a:r>
              <a:rPr lang="en-IE" i="1" dirty="0"/>
              <a:t> </a:t>
            </a:r>
            <a:r>
              <a:rPr lang="en-IE" dirty="0"/>
              <a:t>as a result of invoking some behaviour against a certain </a:t>
            </a:r>
            <a:r>
              <a:rPr lang="en-IE" b="1" i="1" dirty="0"/>
              <a:t>context</a:t>
            </a:r>
            <a:r>
              <a:rPr lang="en-IE" dirty="0"/>
              <a:t>.</a:t>
            </a:r>
          </a:p>
        </p:txBody>
      </p:sp>
    </p:spTree>
    <p:extLst>
      <p:ext uri="{BB962C8B-B14F-4D97-AF65-F5344CB8AC3E}">
        <p14:creationId xmlns:p14="http://schemas.microsoft.com/office/powerpoint/2010/main" val="436094585"/>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p:cNvSpPr>
          <p:nvPr>
            <p:ph type="title"/>
          </p:nvPr>
        </p:nvSpPr>
        <p:spPr>
          <a:prstGeom prst="rect">
            <a:avLst/>
          </a:prstGeom>
        </p:spPr>
        <p:txBody>
          <a:bodyPr/>
          <a:lstStyle/>
          <a:p>
            <a:r>
              <a:rPr lang="en-IE" dirty="0"/>
              <a:t>Naming Individual </a:t>
            </a:r>
            <a:r>
              <a:rPr dirty="0"/>
              <a:t>Tests</a:t>
            </a:r>
            <a:r>
              <a:rPr lang="en-IE" dirty="0"/>
              <a:t> (1)</a:t>
            </a:r>
            <a:endParaRPr dirty="0"/>
          </a:p>
        </p:txBody>
      </p:sp>
      <p:sp>
        <p:nvSpPr>
          <p:cNvPr id="256" name="Shape 256"/>
          <p:cNvSpPr>
            <a:spLocks noGrp="1"/>
          </p:cNvSpPr>
          <p:nvPr>
            <p:ph type="body" idx="1"/>
          </p:nvPr>
        </p:nvSpPr>
        <p:spPr>
          <a:xfrm>
            <a:off x="635000" y="2286000"/>
            <a:ext cx="10947400" cy="7442200"/>
          </a:xfrm>
          <a:prstGeom prst="rect">
            <a:avLst/>
          </a:prstGeom>
        </p:spPr>
        <p:txBody>
          <a:bodyPr/>
          <a:lstStyle/>
          <a:p>
            <a:r>
              <a:rPr lang="en-IE" dirty="0"/>
              <a:t>Aim for more </a:t>
            </a:r>
            <a:r>
              <a:rPr lang="en-IE" b="1" dirty="0"/>
              <a:t>granular </a:t>
            </a:r>
            <a:r>
              <a:rPr lang="en-IE" dirty="0"/>
              <a:t>tests i.e. focused on a distinct behaviour</a:t>
            </a:r>
          </a:p>
          <a:p>
            <a:pPr marL="444500" lvl="1" indent="0">
              <a:buNone/>
            </a:pPr>
            <a:r>
              <a:rPr lang="en-IE" dirty="0">
                <a:sym typeface="Wingdings" panose="05000000000000000000" pitchFamily="2" charset="2"/>
              </a:rPr>
              <a:t></a:t>
            </a:r>
            <a:r>
              <a:rPr lang="en-IE" dirty="0"/>
              <a:t> test names can be more meaningful.</a:t>
            </a:r>
          </a:p>
          <a:p>
            <a:r>
              <a:rPr lang="en-IE" dirty="0"/>
              <a:t>Instead of suggesting what </a:t>
            </a:r>
            <a:r>
              <a:rPr lang="en-IE" b="1" i="1" dirty="0"/>
              <a:t>context</a:t>
            </a:r>
            <a:r>
              <a:rPr lang="en-IE" i="1" dirty="0"/>
              <a:t> </a:t>
            </a:r>
            <a:r>
              <a:rPr lang="en-IE" dirty="0"/>
              <a:t>you’re going to test</a:t>
            </a:r>
          </a:p>
          <a:p>
            <a:pPr marL="444500" lvl="1" indent="0">
              <a:buNone/>
            </a:pPr>
            <a:r>
              <a:rPr lang="en-IE" dirty="0">
                <a:sym typeface="Wingdings" panose="05000000000000000000" pitchFamily="2" charset="2"/>
              </a:rPr>
              <a:t></a:t>
            </a:r>
            <a:r>
              <a:rPr lang="en-IE" dirty="0"/>
              <a:t> suggest what </a:t>
            </a:r>
            <a:r>
              <a:rPr lang="en-IE" b="1" i="1" dirty="0"/>
              <a:t>happens</a:t>
            </a:r>
            <a:r>
              <a:rPr lang="en-IE" i="1" dirty="0"/>
              <a:t> </a:t>
            </a:r>
            <a:r>
              <a:rPr lang="en-IE" dirty="0"/>
              <a:t>as a result of invoking some behaviour against a certain </a:t>
            </a:r>
            <a:r>
              <a:rPr lang="en-IE" b="1" i="1" dirty="0"/>
              <a:t>context</a:t>
            </a:r>
            <a:r>
              <a:rPr lang="en-IE" dirty="0"/>
              <a:t>.</a:t>
            </a:r>
          </a:p>
          <a:p>
            <a:r>
              <a:rPr lang="en-IE" b="1" dirty="0">
                <a:solidFill>
                  <a:srgbClr val="7030A0"/>
                </a:solidFill>
              </a:rPr>
              <a:t>Reasonable test names can consist of up to seven or so words.</a:t>
            </a:r>
            <a:endParaRPr b="1" dirty="0">
              <a:solidFill>
                <a:srgbClr val="7030A0"/>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413" y="7253064"/>
            <a:ext cx="11271973" cy="2241401"/>
          </a:xfrm>
          <a:prstGeom prst="rect">
            <a:avLst/>
          </a:prstGeom>
          <a:noFill/>
          <a:ln w="9525">
            <a:solidFill>
              <a:srgbClr val="7030A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73293013"/>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p:cNvSpPr>
          <p:nvPr>
            <p:ph type="title"/>
          </p:nvPr>
        </p:nvSpPr>
        <p:spPr>
          <a:prstGeom prst="rect">
            <a:avLst/>
          </a:prstGeom>
        </p:spPr>
        <p:txBody>
          <a:bodyPr/>
          <a:lstStyle/>
          <a:p>
            <a:r>
              <a:rPr lang="en-IE" dirty="0"/>
              <a:t>Naming Individual </a:t>
            </a:r>
            <a:r>
              <a:rPr dirty="0"/>
              <a:t>Tests</a:t>
            </a:r>
            <a:r>
              <a:rPr lang="en-IE" dirty="0"/>
              <a:t> (2)</a:t>
            </a:r>
            <a:endParaRPr dirty="0"/>
          </a:p>
        </p:txBody>
      </p:sp>
      <p:sp>
        <p:nvSpPr>
          <p:cNvPr id="256" name="Shape 256"/>
          <p:cNvSpPr>
            <a:spLocks noGrp="1"/>
          </p:cNvSpPr>
          <p:nvPr>
            <p:ph type="body" idx="1"/>
          </p:nvPr>
        </p:nvSpPr>
        <p:spPr>
          <a:xfrm>
            <a:off x="635000" y="2286000"/>
            <a:ext cx="11916072" cy="7442200"/>
          </a:xfrm>
          <a:prstGeom prst="rect">
            <a:avLst/>
          </a:prstGeom>
        </p:spPr>
        <p:txBody>
          <a:bodyPr>
            <a:normAutofit/>
          </a:bodyPr>
          <a:lstStyle/>
          <a:p>
            <a:pPr>
              <a:spcBef>
                <a:spcPts val="0"/>
              </a:spcBef>
            </a:pPr>
            <a:r>
              <a:rPr lang="en-IE" dirty="0"/>
              <a:t>The cooler, more descriptive names all follow the form:</a:t>
            </a:r>
          </a:p>
          <a:p>
            <a:pPr marL="0" indent="0">
              <a:spcBef>
                <a:spcPts val="0"/>
              </a:spcBef>
              <a:buNone/>
            </a:pPr>
            <a:r>
              <a:rPr lang="en-IE" i="1" dirty="0"/>
              <a:t>	</a:t>
            </a:r>
            <a:r>
              <a:rPr lang="en-IE" i="1" dirty="0" err="1">
                <a:solidFill>
                  <a:srgbClr val="FF0000"/>
                </a:solidFill>
              </a:rPr>
              <a:t>doingSomeOperationGeneratesSomeResult</a:t>
            </a:r>
            <a:endParaRPr lang="en-IE" i="1" dirty="0">
              <a:solidFill>
                <a:srgbClr val="FF0000"/>
              </a:solidFill>
            </a:endParaRPr>
          </a:p>
          <a:p>
            <a:pPr>
              <a:spcBef>
                <a:spcPts val="0"/>
              </a:spcBef>
            </a:pPr>
            <a:endParaRPr lang="en-IE" dirty="0"/>
          </a:p>
        </p:txBody>
      </p:sp>
    </p:spTree>
    <p:extLst>
      <p:ext uri="{BB962C8B-B14F-4D97-AF65-F5344CB8AC3E}">
        <p14:creationId xmlns:p14="http://schemas.microsoft.com/office/powerpoint/2010/main" val="1673649816"/>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p:cNvSpPr>
          <p:nvPr>
            <p:ph type="title"/>
          </p:nvPr>
        </p:nvSpPr>
        <p:spPr>
          <a:prstGeom prst="rect">
            <a:avLst/>
          </a:prstGeom>
        </p:spPr>
        <p:txBody>
          <a:bodyPr/>
          <a:lstStyle/>
          <a:p>
            <a:r>
              <a:rPr lang="en-IE" dirty="0"/>
              <a:t>Naming Individual </a:t>
            </a:r>
            <a:r>
              <a:rPr dirty="0"/>
              <a:t>Tests</a:t>
            </a:r>
            <a:r>
              <a:rPr lang="en-IE" dirty="0"/>
              <a:t> (2)</a:t>
            </a:r>
            <a:endParaRPr dirty="0"/>
          </a:p>
        </p:txBody>
      </p:sp>
      <p:sp>
        <p:nvSpPr>
          <p:cNvPr id="256" name="Shape 256"/>
          <p:cNvSpPr>
            <a:spLocks noGrp="1"/>
          </p:cNvSpPr>
          <p:nvPr>
            <p:ph type="body" idx="1"/>
          </p:nvPr>
        </p:nvSpPr>
        <p:spPr>
          <a:xfrm>
            <a:off x="635000" y="2286000"/>
            <a:ext cx="11916072" cy="7442200"/>
          </a:xfrm>
          <a:prstGeom prst="rect">
            <a:avLst/>
          </a:prstGeom>
        </p:spPr>
        <p:txBody>
          <a:bodyPr>
            <a:normAutofit/>
          </a:bodyPr>
          <a:lstStyle/>
          <a:p>
            <a:pPr>
              <a:spcBef>
                <a:spcPts val="0"/>
              </a:spcBef>
            </a:pPr>
            <a:r>
              <a:rPr lang="en-IE" dirty="0"/>
              <a:t>The cooler, more descriptive names all follow the form:</a:t>
            </a:r>
          </a:p>
          <a:p>
            <a:pPr marL="0" indent="0">
              <a:spcBef>
                <a:spcPts val="0"/>
              </a:spcBef>
              <a:buNone/>
            </a:pPr>
            <a:r>
              <a:rPr lang="en-IE" i="1" dirty="0"/>
              <a:t>	</a:t>
            </a:r>
            <a:r>
              <a:rPr lang="en-IE" i="1" dirty="0" err="1">
                <a:solidFill>
                  <a:srgbClr val="FF0000"/>
                </a:solidFill>
              </a:rPr>
              <a:t>doingSomeOperationGeneratesSomeResult</a:t>
            </a:r>
            <a:endParaRPr lang="en-IE" i="1" dirty="0">
              <a:solidFill>
                <a:srgbClr val="FF0000"/>
              </a:solidFill>
            </a:endParaRPr>
          </a:p>
          <a:p>
            <a:pPr>
              <a:spcBef>
                <a:spcPts val="0"/>
              </a:spcBef>
            </a:pPr>
            <a:endParaRPr lang="en-IE" dirty="0"/>
          </a:p>
          <a:p>
            <a:pPr>
              <a:spcBef>
                <a:spcPts val="0"/>
              </a:spcBef>
            </a:pPr>
            <a:r>
              <a:rPr lang="en-IE" dirty="0"/>
              <a:t>You might also use a slightly different form such as:</a:t>
            </a:r>
          </a:p>
          <a:p>
            <a:pPr marL="444500" lvl="1" indent="0">
              <a:spcBef>
                <a:spcPts val="0"/>
              </a:spcBef>
              <a:buNone/>
            </a:pPr>
            <a:r>
              <a:rPr lang="en-IE" i="1" dirty="0">
                <a:solidFill>
                  <a:srgbClr val="FF0000"/>
                </a:solidFill>
              </a:rPr>
              <a:t>	</a:t>
            </a:r>
            <a:r>
              <a:rPr lang="en-IE" i="1" dirty="0" err="1">
                <a:solidFill>
                  <a:srgbClr val="FF0000"/>
                </a:solidFill>
              </a:rPr>
              <a:t>someResultOccursUnderSomeCondition</a:t>
            </a:r>
            <a:endParaRPr lang="en-IE" i="1" dirty="0">
              <a:solidFill>
                <a:srgbClr val="FF0000"/>
              </a:solidFill>
            </a:endParaRPr>
          </a:p>
        </p:txBody>
      </p:sp>
    </p:spTree>
    <p:extLst>
      <p:ext uri="{BB962C8B-B14F-4D97-AF65-F5344CB8AC3E}">
        <p14:creationId xmlns:p14="http://schemas.microsoft.com/office/powerpoint/2010/main" val="3138586947"/>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p:cNvSpPr>
          <p:nvPr>
            <p:ph type="title"/>
          </p:nvPr>
        </p:nvSpPr>
        <p:spPr>
          <a:prstGeom prst="rect">
            <a:avLst/>
          </a:prstGeom>
        </p:spPr>
        <p:txBody>
          <a:bodyPr/>
          <a:lstStyle/>
          <a:p>
            <a:r>
              <a:rPr lang="en-IE" dirty="0"/>
              <a:t>Naming Individual </a:t>
            </a:r>
            <a:r>
              <a:rPr dirty="0"/>
              <a:t>Tests</a:t>
            </a:r>
            <a:r>
              <a:rPr lang="en-IE" dirty="0"/>
              <a:t> (2)</a:t>
            </a:r>
            <a:endParaRPr dirty="0"/>
          </a:p>
        </p:txBody>
      </p:sp>
      <p:sp>
        <p:nvSpPr>
          <p:cNvPr id="256" name="Shape 256"/>
          <p:cNvSpPr>
            <a:spLocks noGrp="1"/>
          </p:cNvSpPr>
          <p:nvPr>
            <p:ph type="body" idx="1"/>
          </p:nvPr>
        </p:nvSpPr>
        <p:spPr>
          <a:xfrm>
            <a:off x="635000" y="2286000"/>
            <a:ext cx="11916072" cy="7442200"/>
          </a:xfrm>
          <a:prstGeom prst="rect">
            <a:avLst/>
          </a:prstGeom>
        </p:spPr>
        <p:txBody>
          <a:bodyPr>
            <a:normAutofit/>
          </a:bodyPr>
          <a:lstStyle/>
          <a:p>
            <a:pPr>
              <a:spcBef>
                <a:spcPts val="0"/>
              </a:spcBef>
            </a:pPr>
            <a:r>
              <a:rPr lang="en-IE" dirty="0"/>
              <a:t>The cooler, more descriptive names all follow the form:</a:t>
            </a:r>
          </a:p>
          <a:p>
            <a:pPr marL="0" indent="0">
              <a:spcBef>
                <a:spcPts val="0"/>
              </a:spcBef>
              <a:buNone/>
            </a:pPr>
            <a:r>
              <a:rPr lang="en-IE" i="1" dirty="0"/>
              <a:t>	</a:t>
            </a:r>
            <a:r>
              <a:rPr lang="en-IE" i="1" dirty="0" err="1">
                <a:solidFill>
                  <a:srgbClr val="FF0000"/>
                </a:solidFill>
              </a:rPr>
              <a:t>doingSomeOperationGeneratesSomeResult</a:t>
            </a:r>
            <a:endParaRPr lang="en-IE" i="1" dirty="0">
              <a:solidFill>
                <a:srgbClr val="FF0000"/>
              </a:solidFill>
            </a:endParaRPr>
          </a:p>
          <a:p>
            <a:pPr>
              <a:spcBef>
                <a:spcPts val="0"/>
              </a:spcBef>
            </a:pPr>
            <a:endParaRPr lang="en-IE" dirty="0"/>
          </a:p>
          <a:p>
            <a:pPr>
              <a:spcBef>
                <a:spcPts val="0"/>
              </a:spcBef>
            </a:pPr>
            <a:r>
              <a:rPr lang="en-IE" dirty="0"/>
              <a:t>You might also use a slightly different form such as:</a:t>
            </a:r>
          </a:p>
          <a:p>
            <a:pPr marL="444500" lvl="1" indent="0">
              <a:spcBef>
                <a:spcPts val="0"/>
              </a:spcBef>
              <a:buNone/>
            </a:pPr>
            <a:r>
              <a:rPr lang="en-IE" i="1" dirty="0">
                <a:solidFill>
                  <a:srgbClr val="FF0000"/>
                </a:solidFill>
              </a:rPr>
              <a:t>	</a:t>
            </a:r>
            <a:r>
              <a:rPr lang="en-IE" i="1" dirty="0" err="1">
                <a:solidFill>
                  <a:srgbClr val="FF0000"/>
                </a:solidFill>
              </a:rPr>
              <a:t>someResultOccursUnderSomeCondition</a:t>
            </a:r>
            <a:endParaRPr lang="en-IE" i="1" dirty="0">
              <a:solidFill>
                <a:srgbClr val="FF0000"/>
              </a:solidFill>
            </a:endParaRPr>
          </a:p>
          <a:p>
            <a:pPr>
              <a:spcBef>
                <a:spcPts val="0"/>
              </a:spcBef>
            </a:pPr>
            <a:endParaRPr lang="en-IE" dirty="0"/>
          </a:p>
          <a:p>
            <a:pPr>
              <a:spcBef>
                <a:spcPts val="0"/>
              </a:spcBef>
            </a:pPr>
            <a:r>
              <a:rPr lang="en-IE" dirty="0"/>
              <a:t>Or you might decide to go with the </a:t>
            </a:r>
            <a:r>
              <a:rPr lang="en-IE" i="1" dirty="0"/>
              <a:t>given-when-then </a:t>
            </a:r>
            <a:r>
              <a:rPr lang="en-IE" dirty="0"/>
              <a:t>naming pattern (which can be a mouthful): 	</a:t>
            </a:r>
            <a:r>
              <a:rPr lang="en-IE" i="1" dirty="0" err="1">
                <a:solidFill>
                  <a:srgbClr val="FF0000"/>
                </a:solidFill>
              </a:rPr>
              <a:t>givenSomeContextWhenDoingSomeBehaviorThenSomeResultOccurs</a:t>
            </a:r>
            <a:endParaRPr lang="en-IE" i="1" dirty="0">
              <a:solidFill>
                <a:srgbClr val="FF0000"/>
              </a:solidFill>
            </a:endParaRPr>
          </a:p>
          <a:p>
            <a:pPr marL="0" indent="0">
              <a:spcBef>
                <a:spcPts val="0"/>
              </a:spcBef>
              <a:buNone/>
            </a:pPr>
            <a:endParaRPr lang="en-IE" dirty="0"/>
          </a:p>
        </p:txBody>
      </p:sp>
    </p:spTree>
    <p:extLst>
      <p:ext uri="{BB962C8B-B14F-4D97-AF65-F5344CB8AC3E}">
        <p14:creationId xmlns:p14="http://schemas.microsoft.com/office/powerpoint/2010/main" val="3919524077"/>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p:cNvSpPr>
          <p:nvPr>
            <p:ph type="title"/>
          </p:nvPr>
        </p:nvSpPr>
        <p:spPr>
          <a:prstGeom prst="rect">
            <a:avLst/>
          </a:prstGeom>
        </p:spPr>
        <p:txBody>
          <a:bodyPr/>
          <a:lstStyle/>
          <a:p>
            <a:r>
              <a:rPr lang="en-IE" dirty="0"/>
              <a:t>Naming Individual </a:t>
            </a:r>
            <a:r>
              <a:rPr dirty="0"/>
              <a:t>Tests</a:t>
            </a:r>
            <a:r>
              <a:rPr lang="en-IE" dirty="0"/>
              <a:t> (2)</a:t>
            </a:r>
            <a:endParaRPr dirty="0"/>
          </a:p>
        </p:txBody>
      </p:sp>
      <p:sp>
        <p:nvSpPr>
          <p:cNvPr id="256" name="Shape 256"/>
          <p:cNvSpPr>
            <a:spLocks noGrp="1"/>
          </p:cNvSpPr>
          <p:nvPr>
            <p:ph type="body" idx="1"/>
          </p:nvPr>
        </p:nvSpPr>
        <p:spPr>
          <a:xfrm>
            <a:off x="635000" y="2286000"/>
            <a:ext cx="11916072" cy="7442200"/>
          </a:xfrm>
          <a:prstGeom prst="rect">
            <a:avLst/>
          </a:prstGeom>
        </p:spPr>
        <p:txBody>
          <a:bodyPr>
            <a:normAutofit/>
          </a:bodyPr>
          <a:lstStyle/>
          <a:p>
            <a:pPr>
              <a:spcBef>
                <a:spcPts val="0"/>
              </a:spcBef>
            </a:pPr>
            <a:r>
              <a:rPr lang="en-IE" dirty="0"/>
              <a:t>The cooler, more descriptive names all follow the form:</a:t>
            </a:r>
          </a:p>
          <a:p>
            <a:pPr marL="0" indent="0">
              <a:spcBef>
                <a:spcPts val="0"/>
              </a:spcBef>
              <a:buNone/>
            </a:pPr>
            <a:r>
              <a:rPr lang="en-IE" i="1" dirty="0"/>
              <a:t>	</a:t>
            </a:r>
            <a:r>
              <a:rPr lang="en-IE" i="1" dirty="0" err="1">
                <a:solidFill>
                  <a:srgbClr val="FF0000"/>
                </a:solidFill>
              </a:rPr>
              <a:t>doingSomeOperationGeneratesSomeResult</a:t>
            </a:r>
            <a:endParaRPr lang="en-IE" i="1" dirty="0">
              <a:solidFill>
                <a:srgbClr val="FF0000"/>
              </a:solidFill>
            </a:endParaRPr>
          </a:p>
          <a:p>
            <a:pPr>
              <a:spcBef>
                <a:spcPts val="0"/>
              </a:spcBef>
            </a:pPr>
            <a:endParaRPr lang="en-IE" dirty="0"/>
          </a:p>
          <a:p>
            <a:pPr>
              <a:spcBef>
                <a:spcPts val="0"/>
              </a:spcBef>
            </a:pPr>
            <a:r>
              <a:rPr lang="en-IE" dirty="0"/>
              <a:t>You might also use a slightly different form such as:</a:t>
            </a:r>
          </a:p>
          <a:p>
            <a:pPr marL="444500" lvl="1" indent="0">
              <a:spcBef>
                <a:spcPts val="0"/>
              </a:spcBef>
              <a:buNone/>
            </a:pPr>
            <a:r>
              <a:rPr lang="en-IE" i="1" dirty="0">
                <a:solidFill>
                  <a:srgbClr val="FF0000"/>
                </a:solidFill>
              </a:rPr>
              <a:t>	</a:t>
            </a:r>
            <a:r>
              <a:rPr lang="en-IE" i="1" dirty="0" err="1">
                <a:solidFill>
                  <a:srgbClr val="FF0000"/>
                </a:solidFill>
              </a:rPr>
              <a:t>someResultOccursUnderSomeCondition</a:t>
            </a:r>
            <a:endParaRPr lang="en-IE" i="1" dirty="0">
              <a:solidFill>
                <a:srgbClr val="FF0000"/>
              </a:solidFill>
            </a:endParaRPr>
          </a:p>
          <a:p>
            <a:pPr>
              <a:spcBef>
                <a:spcPts val="0"/>
              </a:spcBef>
            </a:pPr>
            <a:endParaRPr lang="en-IE" dirty="0"/>
          </a:p>
          <a:p>
            <a:pPr>
              <a:spcBef>
                <a:spcPts val="0"/>
              </a:spcBef>
            </a:pPr>
            <a:r>
              <a:rPr lang="en-IE" dirty="0"/>
              <a:t>Or you might decide to go with the </a:t>
            </a:r>
            <a:r>
              <a:rPr lang="en-IE" i="1" dirty="0"/>
              <a:t>given-when-then </a:t>
            </a:r>
            <a:r>
              <a:rPr lang="en-IE" dirty="0"/>
              <a:t>naming pattern (which can be a mouthful): 	</a:t>
            </a:r>
            <a:r>
              <a:rPr lang="en-IE" i="1" dirty="0" err="1">
                <a:solidFill>
                  <a:srgbClr val="FF0000"/>
                </a:solidFill>
              </a:rPr>
              <a:t>givenSomeContextWhenDoingSomeBehaviorThenSomeResultOccurs</a:t>
            </a:r>
            <a:endParaRPr lang="en-IE" i="1" dirty="0">
              <a:solidFill>
                <a:srgbClr val="FF0000"/>
              </a:solidFill>
            </a:endParaRPr>
          </a:p>
          <a:p>
            <a:pPr>
              <a:spcBef>
                <a:spcPts val="0"/>
              </a:spcBef>
            </a:pPr>
            <a:endParaRPr lang="en-IE" dirty="0"/>
          </a:p>
          <a:p>
            <a:pPr>
              <a:spcBef>
                <a:spcPts val="0"/>
              </a:spcBef>
            </a:pPr>
            <a:r>
              <a:rPr lang="en-IE" dirty="0"/>
              <a:t>You can usually drop the </a:t>
            </a:r>
            <a:r>
              <a:rPr lang="en-IE" i="1" dirty="0" err="1"/>
              <a:t>givenSomeContext</a:t>
            </a:r>
            <a:r>
              <a:rPr lang="en-IE" i="1" dirty="0"/>
              <a:t> </a:t>
            </a:r>
            <a:r>
              <a:rPr lang="en-IE" dirty="0"/>
              <a:t>portion without creating too much additional work for your test reader:</a:t>
            </a:r>
          </a:p>
          <a:p>
            <a:pPr marL="0" indent="0">
              <a:spcBef>
                <a:spcPts val="0"/>
              </a:spcBef>
              <a:buNone/>
            </a:pPr>
            <a:r>
              <a:rPr lang="en-IE" i="1" dirty="0"/>
              <a:t>	</a:t>
            </a:r>
            <a:r>
              <a:rPr lang="en-IE" i="1" dirty="0" err="1">
                <a:solidFill>
                  <a:srgbClr val="FF0000"/>
                </a:solidFill>
              </a:rPr>
              <a:t>whenDoingSomeBehaviorThenSomeResultOccurs</a:t>
            </a:r>
            <a:endParaRPr lang="en-IE" i="1" dirty="0">
              <a:solidFill>
                <a:srgbClr val="FF0000"/>
              </a:solidFill>
            </a:endParaRPr>
          </a:p>
          <a:p>
            <a:pPr>
              <a:spcBef>
                <a:spcPts val="0"/>
              </a:spcBef>
            </a:pPr>
            <a:endParaRPr lang="en-IE" dirty="0"/>
          </a:p>
        </p:txBody>
      </p:sp>
    </p:spTree>
    <p:extLst>
      <p:ext uri="{BB962C8B-B14F-4D97-AF65-F5344CB8AC3E}">
        <p14:creationId xmlns:p14="http://schemas.microsoft.com/office/powerpoint/2010/main" val="216284174"/>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p:cNvSpPr>
          <p:nvPr>
            <p:ph type="title"/>
          </p:nvPr>
        </p:nvSpPr>
        <p:spPr>
          <a:prstGeom prst="rect">
            <a:avLst/>
          </a:prstGeom>
        </p:spPr>
        <p:txBody>
          <a:bodyPr/>
          <a:lstStyle/>
          <a:p>
            <a:r>
              <a:rPr lang="en-IE" dirty="0"/>
              <a:t>Naming Individual </a:t>
            </a:r>
            <a:r>
              <a:rPr dirty="0"/>
              <a:t>Tests</a:t>
            </a:r>
            <a:r>
              <a:rPr lang="en-IE" dirty="0"/>
              <a:t> (2)</a:t>
            </a:r>
            <a:endParaRPr dirty="0"/>
          </a:p>
        </p:txBody>
      </p:sp>
      <p:sp>
        <p:nvSpPr>
          <p:cNvPr id="256" name="Shape 256"/>
          <p:cNvSpPr>
            <a:spLocks noGrp="1"/>
          </p:cNvSpPr>
          <p:nvPr>
            <p:ph type="body" idx="1"/>
          </p:nvPr>
        </p:nvSpPr>
        <p:spPr>
          <a:xfrm>
            <a:off x="635000" y="2286000"/>
            <a:ext cx="11916072" cy="7442200"/>
          </a:xfrm>
          <a:prstGeom prst="rect">
            <a:avLst/>
          </a:prstGeom>
        </p:spPr>
        <p:txBody>
          <a:bodyPr>
            <a:normAutofit/>
          </a:bodyPr>
          <a:lstStyle/>
          <a:p>
            <a:pPr>
              <a:spcBef>
                <a:spcPts val="0"/>
              </a:spcBef>
            </a:pPr>
            <a:r>
              <a:rPr lang="en-IE" dirty="0"/>
              <a:t>The cooler, more descriptive names all follow the form:</a:t>
            </a:r>
          </a:p>
          <a:p>
            <a:pPr marL="0" indent="0">
              <a:spcBef>
                <a:spcPts val="0"/>
              </a:spcBef>
              <a:buNone/>
            </a:pPr>
            <a:r>
              <a:rPr lang="en-IE" i="1" dirty="0"/>
              <a:t>	</a:t>
            </a:r>
            <a:r>
              <a:rPr lang="en-IE" i="1" dirty="0" err="1">
                <a:solidFill>
                  <a:srgbClr val="FF0000"/>
                </a:solidFill>
              </a:rPr>
              <a:t>doingSomeOperationGeneratesSomeResult</a:t>
            </a:r>
            <a:endParaRPr lang="en-IE" i="1" dirty="0">
              <a:solidFill>
                <a:srgbClr val="FF0000"/>
              </a:solidFill>
            </a:endParaRPr>
          </a:p>
          <a:p>
            <a:pPr>
              <a:spcBef>
                <a:spcPts val="0"/>
              </a:spcBef>
            </a:pPr>
            <a:endParaRPr lang="en-IE" dirty="0"/>
          </a:p>
          <a:p>
            <a:pPr>
              <a:spcBef>
                <a:spcPts val="0"/>
              </a:spcBef>
            </a:pPr>
            <a:r>
              <a:rPr lang="en-IE" dirty="0"/>
              <a:t>You might also use a slightly different form such as:</a:t>
            </a:r>
          </a:p>
          <a:p>
            <a:pPr marL="444500" lvl="1" indent="0">
              <a:spcBef>
                <a:spcPts val="0"/>
              </a:spcBef>
              <a:buNone/>
            </a:pPr>
            <a:r>
              <a:rPr lang="en-IE" i="1" dirty="0">
                <a:solidFill>
                  <a:srgbClr val="FF0000"/>
                </a:solidFill>
              </a:rPr>
              <a:t>	</a:t>
            </a:r>
            <a:r>
              <a:rPr lang="en-IE" i="1" dirty="0" err="1">
                <a:solidFill>
                  <a:srgbClr val="FF0000"/>
                </a:solidFill>
              </a:rPr>
              <a:t>someResultOccursUnderSomeCondition</a:t>
            </a:r>
            <a:endParaRPr lang="en-IE" i="1" dirty="0">
              <a:solidFill>
                <a:srgbClr val="FF0000"/>
              </a:solidFill>
            </a:endParaRPr>
          </a:p>
          <a:p>
            <a:pPr>
              <a:spcBef>
                <a:spcPts val="0"/>
              </a:spcBef>
            </a:pPr>
            <a:endParaRPr lang="en-IE" dirty="0"/>
          </a:p>
          <a:p>
            <a:pPr>
              <a:spcBef>
                <a:spcPts val="0"/>
              </a:spcBef>
            </a:pPr>
            <a:r>
              <a:rPr lang="en-IE" dirty="0"/>
              <a:t>Or you might decide to go with the </a:t>
            </a:r>
            <a:r>
              <a:rPr lang="en-IE" i="1" dirty="0"/>
              <a:t>given-when-then </a:t>
            </a:r>
            <a:r>
              <a:rPr lang="en-IE" dirty="0"/>
              <a:t>naming pattern (which can be a mouthful): 	</a:t>
            </a:r>
            <a:r>
              <a:rPr lang="en-IE" i="1" dirty="0" err="1">
                <a:solidFill>
                  <a:srgbClr val="FF0000"/>
                </a:solidFill>
              </a:rPr>
              <a:t>givenSomeContextWhenDoingSomeBehaviorThenSomeResultOccurs</a:t>
            </a:r>
            <a:endParaRPr lang="en-IE" i="1" dirty="0">
              <a:solidFill>
                <a:srgbClr val="FF0000"/>
              </a:solidFill>
            </a:endParaRPr>
          </a:p>
          <a:p>
            <a:pPr>
              <a:spcBef>
                <a:spcPts val="0"/>
              </a:spcBef>
            </a:pPr>
            <a:endParaRPr lang="en-IE" dirty="0"/>
          </a:p>
          <a:p>
            <a:pPr>
              <a:spcBef>
                <a:spcPts val="0"/>
              </a:spcBef>
            </a:pPr>
            <a:r>
              <a:rPr lang="en-IE" dirty="0"/>
              <a:t>You can usually drop the </a:t>
            </a:r>
            <a:r>
              <a:rPr lang="en-IE" i="1" dirty="0" err="1"/>
              <a:t>givenSomeContext</a:t>
            </a:r>
            <a:r>
              <a:rPr lang="en-IE" i="1" dirty="0"/>
              <a:t> </a:t>
            </a:r>
            <a:r>
              <a:rPr lang="en-IE" dirty="0"/>
              <a:t>portion without creating too much additional work for your test reader:</a:t>
            </a:r>
          </a:p>
          <a:p>
            <a:pPr marL="0" indent="0">
              <a:spcBef>
                <a:spcPts val="0"/>
              </a:spcBef>
              <a:buNone/>
            </a:pPr>
            <a:r>
              <a:rPr lang="en-IE" i="1" dirty="0"/>
              <a:t>	</a:t>
            </a:r>
            <a:r>
              <a:rPr lang="en-IE" i="1" dirty="0" err="1">
                <a:solidFill>
                  <a:srgbClr val="FF0000"/>
                </a:solidFill>
              </a:rPr>
              <a:t>whenDoingSomeBehaviorThenSomeResultOccurs</a:t>
            </a:r>
            <a:endParaRPr lang="en-IE" i="1" dirty="0">
              <a:solidFill>
                <a:srgbClr val="FF0000"/>
              </a:solidFill>
            </a:endParaRPr>
          </a:p>
          <a:p>
            <a:pPr>
              <a:spcBef>
                <a:spcPts val="0"/>
              </a:spcBef>
            </a:pPr>
            <a:endParaRPr lang="en-IE" dirty="0"/>
          </a:p>
          <a:p>
            <a:pPr>
              <a:spcBef>
                <a:spcPts val="0"/>
              </a:spcBef>
            </a:pPr>
            <a:r>
              <a:rPr lang="en-IE" dirty="0"/>
              <a:t>…which is about the same as </a:t>
            </a:r>
            <a:r>
              <a:rPr lang="en-IE" i="1" dirty="0" err="1">
                <a:solidFill>
                  <a:srgbClr val="FF0000"/>
                </a:solidFill>
              </a:rPr>
              <a:t>doingSomeOperationGeneratesSomeResult</a:t>
            </a:r>
            <a:r>
              <a:rPr lang="en-IE" dirty="0">
                <a:solidFill>
                  <a:srgbClr val="FF0000"/>
                </a:solidFill>
              </a:rPr>
              <a:t>.</a:t>
            </a:r>
          </a:p>
        </p:txBody>
      </p:sp>
    </p:spTree>
    <p:extLst>
      <p:ext uri="{BB962C8B-B14F-4D97-AF65-F5344CB8AC3E}">
        <p14:creationId xmlns:p14="http://schemas.microsoft.com/office/powerpoint/2010/main" val="1692145636"/>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Anatomy of a Unit Test</a:t>
            </a:r>
          </a:p>
        </p:txBody>
      </p:sp>
      <p:sp>
        <p:nvSpPr>
          <p:cNvPr id="7" name="Text Placeholder 6"/>
          <p:cNvSpPr>
            <a:spLocks noGrp="1"/>
          </p:cNvSpPr>
          <p:nvPr>
            <p:ph type="body" sz="half" idx="1"/>
          </p:nvPr>
        </p:nvSpPr>
        <p:spPr>
          <a:xfrm>
            <a:off x="571500" y="2324100"/>
            <a:ext cx="5714876" cy="6565900"/>
          </a:xfrm>
        </p:spPr>
        <p:txBody>
          <a:bodyPr/>
          <a:lstStyle/>
          <a:p>
            <a:pPr>
              <a:spcBef>
                <a:spcPts val="1200"/>
              </a:spcBef>
            </a:pPr>
            <a:r>
              <a:rPr lang="en-IE" dirty="0"/>
              <a:t>Four Phase Test i.e. Setup, Exercise, Verify, Teardown.</a:t>
            </a:r>
          </a:p>
          <a:p>
            <a:pPr marL="0" indent="0">
              <a:spcBef>
                <a:spcPts val="1200"/>
              </a:spcBef>
              <a:buNone/>
            </a:pPr>
            <a:endParaRPr lang="en-IE" dirty="0"/>
          </a:p>
          <a:p>
            <a:pPr>
              <a:spcBef>
                <a:spcPts val="1200"/>
              </a:spcBef>
            </a:pPr>
            <a:r>
              <a:rPr lang="en-IE" dirty="0"/>
              <a:t>In-Line Setup and Teardown.</a:t>
            </a:r>
          </a:p>
          <a:p>
            <a:pPr>
              <a:spcBef>
                <a:spcPts val="1200"/>
              </a:spcBef>
            </a:pPr>
            <a:endParaRPr lang="en-IE" dirty="0"/>
          </a:p>
          <a:p>
            <a:pPr>
              <a:spcBef>
                <a:spcPts val="1200"/>
              </a:spcBef>
            </a:pPr>
            <a:r>
              <a:rPr lang="en-IE" dirty="0"/>
              <a:t>Arrange, Act, Assert.</a:t>
            </a:r>
          </a:p>
          <a:p>
            <a:pPr>
              <a:spcBef>
                <a:spcPts val="1200"/>
              </a:spcBef>
            </a:pPr>
            <a:endParaRPr lang="en-IE" dirty="0"/>
          </a:p>
          <a:p>
            <a:pPr>
              <a:spcBef>
                <a:spcPts val="1200"/>
              </a:spcBef>
            </a:pPr>
            <a:r>
              <a:rPr lang="en-IE" dirty="0"/>
              <a:t>Structuring Tests.</a:t>
            </a:r>
          </a:p>
          <a:p>
            <a:pPr>
              <a:spcBef>
                <a:spcPts val="1200"/>
              </a:spcBef>
            </a:pPr>
            <a:endParaRPr lang="en-IE" dirty="0"/>
          </a:p>
          <a:p>
            <a:pPr>
              <a:spcBef>
                <a:spcPts val="1200"/>
              </a:spcBef>
            </a:pPr>
            <a:r>
              <a:rPr lang="en-IE" dirty="0"/>
              <a:t>JUnit4 Assertions.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6416" y="2428528"/>
            <a:ext cx="5541084" cy="653563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Rectangle 4"/>
          <p:cNvSpPr/>
          <p:nvPr/>
        </p:nvSpPr>
        <p:spPr>
          <a:xfrm>
            <a:off x="6718424" y="9053264"/>
            <a:ext cx="5537093" cy="338554"/>
          </a:xfrm>
          <a:prstGeom prst="rect">
            <a:avLst/>
          </a:prstGeom>
        </p:spPr>
        <p:txBody>
          <a:bodyPr wrap="none">
            <a:spAutoFit/>
          </a:bodyPr>
          <a:lstStyle/>
          <a:p>
            <a:r>
              <a:rPr lang="en-IE" sz="1600" dirty="0"/>
              <a:t>Source Code: </a:t>
            </a:r>
            <a:r>
              <a:rPr lang="en-IE" sz="1600" dirty="0">
                <a:hlinkClick r:id="rId3"/>
              </a:rPr>
              <a:t>https://pragprog.com/titles/utj2/source_code</a:t>
            </a:r>
            <a:r>
              <a:rPr lang="en-IE" sz="1600" dirty="0"/>
              <a:t> </a:t>
            </a:r>
          </a:p>
        </p:txBody>
      </p:sp>
      <p:sp>
        <p:nvSpPr>
          <p:cNvPr id="3" name="Rectangle 2"/>
          <p:cNvSpPr/>
          <p:nvPr/>
        </p:nvSpPr>
        <p:spPr>
          <a:xfrm>
            <a:off x="453728" y="6893024"/>
            <a:ext cx="4824536" cy="792088"/>
          </a:xfrm>
          <a:prstGeom prst="rect">
            <a:avLst/>
          </a:prstGeom>
          <a:noFill/>
          <a:ln w="381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E" sz="3600" b="0" i="0" u="none" strike="noStrike" cap="none" spc="0" normalizeH="0" baseline="0">
              <a:ln>
                <a:noFill/>
              </a:ln>
              <a:solidFill>
                <a:srgbClr val="000000"/>
              </a:solidFill>
              <a:effectLst/>
              <a:uFillTx/>
              <a:latin typeface="+mn-lt"/>
              <a:ea typeface="+mn-ea"/>
              <a:cs typeface="+mn-cs"/>
              <a:sym typeface="Helvetica Neue Light"/>
            </a:endParaRPr>
          </a:p>
        </p:txBody>
      </p:sp>
    </p:spTree>
    <p:extLst>
      <p:ext uri="{BB962C8B-B14F-4D97-AF65-F5344CB8AC3E}">
        <p14:creationId xmlns:p14="http://schemas.microsoft.com/office/powerpoint/2010/main" val="3925307255"/>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hape 264"/>
          <p:cNvSpPr>
            <a:spLocks noGrp="1"/>
          </p:cNvSpPr>
          <p:nvPr>
            <p:ph type="title"/>
          </p:nvPr>
        </p:nvSpPr>
        <p:spPr>
          <a:prstGeom prst="rect">
            <a:avLst/>
          </a:prstGeom>
        </p:spPr>
        <p:txBody>
          <a:bodyPr/>
          <a:lstStyle/>
          <a:p>
            <a:r>
              <a:t>JUnit Asserts</a:t>
            </a:r>
          </a:p>
        </p:txBody>
      </p:sp>
      <p:sp>
        <p:nvSpPr>
          <p:cNvPr id="265" name="Shape 265"/>
          <p:cNvSpPr>
            <a:spLocks noGrp="1"/>
          </p:cNvSpPr>
          <p:nvPr>
            <p:ph type="body" idx="1"/>
          </p:nvPr>
        </p:nvSpPr>
        <p:spPr>
          <a:xfrm>
            <a:off x="571500" y="2860576"/>
            <a:ext cx="11861800" cy="5940524"/>
          </a:xfrm>
          <a:prstGeom prst="rect">
            <a:avLst/>
          </a:prstGeom>
        </p:spPr>
        <p:txBody>
          <a:bodyPr>
            <a:normAutofit/>
          </a:bodyPr>
          <a:lstStyle/>
          <a:p>
            <a:pPr marL="0" indent="0" algn="ctr">
              <a:lnSpc>
                <a:spcPct val="90000"/>
              </a:lnSpc>
              <a:spcBef>
                <a:spcPts val="2900"/>
              </a:spcBef>
              <a:buNone/>
            </a:pPr>
            <a:r>
              <a:rPr lang="en-IE" sz="4000" b="1" i="1" dirty="0">
                <a:solidFill>
                  <a:srgbClr val="7030A0"/>
                </a:solidFill>
              </a:rPr>
              <a:t>…m</a:t>
            </a:r>
            <a:r>
              <a:rPr sz="4000" b="1" i="1" dirty="0" err="1">
                <a:solidFill>
                  <a:srgbClr val="7030A0"/>
                </a:solidFill>
              </a:rPr>
              <a:t>ethods</a:t>
            </a:r>
            <a:r>
              <a:rPr sz="4000" b="1" i="1" dirty="0">
                <a:solidFill>
                  <a:srgbClr val="7030A0"/>
                </a:solidFill>
              </a:rPr>
              <a:t> that assist in determining </a:t>
            </a:r>
            <a:endParaRPr lang="en-IE" sz="4000" b="1" i="1" dirty="0">
              <a:solidFill>
                <a:srgbClr val="7030A0"/>
              </a:solidFill>
            </a:endParaRPr>
          </a:p>
          <a:p>
            <a:pPr marL="0" indent="0" algn="ctr">
              <a:lnSpc>
                <a:spcPct val="90000"/>
              </a:lnSpc>
              <a:spcBef>
                <a:spcPts val="2900"/>
              </a:spcBef>
              <a:buNone/>
            </a:pPr>
            <a:r>
              <a:rPr sz="4000" b="1" i="1" dirty="0">
                <a:solidFill>
                  <a:srgbClr val="7030A0"/>
                </a:solidFill>
              </a:rPr>
              <a:t>whether a method under test is </a:t>
            </a:r>
            <a:endParaRPr lang="en-IE" sz="4000" b="1" i="1" dirty="0">
              <a:solidFill>
                <a:srgbClr val="7030A0"/>
              </a:solidFill>
            </a:endParaRPr>
          </a:p>
          <a:p>
            <a:pPr marL="0" indent="0" algn="ctr">
              <a:lnSpc>
                <a:spcPct val="90000"/>
              </a:lnSpc>
              <a:spcBef>
                <a:spcPts val="2900"/>
              </a:spcBef>
              <a:buNone/>
            </a:pPr>
            <a:r>
              <a:rPr sz="4000" b="1" i="1" dirty="0">
                <a:solidFill>
                  <a:srgbClr val="7030A0"/>
                </a:solidFill>
              </a:rPr>
              <a:t>performing correctly or not.</a:t>
            </a:r>
            <a:endParaRPr lang="en-IE" sz="4000" i="1" dirty="0"/>
          </a:p>
          <a:p>
            <a:pPr marL="0" indent="0" algn="ctr">
              <a:lnSpc>
                <a:spcPct val="90000"/>
              </a:lnSpc>
              <a:spcBef>
                <a:spcPts val="2900"/>
              </a:spcBef>
              <a:buNone/>
            </a:pPr>
            <a:endParaRPr lang="en-IE" sz="4000" i="1" dirty="0"/>
          </a:p>
          <a:p>
            <a:pPr marL="0" indent="0" algn="ctr">
              <a:lnSpc>
                <a:spcPct val="90000"/>
              </a:lnSpc>
              <a:spcBef>
                <a:spcPts val="2900"/>
              </a:spcBef>
              <a:buNone/>
            </a:pPr>
            <a:endParaRPr sz="4000" i="1" dirty="0"/>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hape 264"/>
          <p:cNvSpPr>
            <a:spLocks noGrp="1"/>
          </p:cNvSpPr>
          <p:nvPr>
            <p:ph type="title"/>
          </p:nvPr>
        </p:nvSpPr>
        <p:spPr>
          <a:prstGeom prst="rect">
            <a:avLst/>
          </a:prstGeom>
        </p:spPr>
        <p:txBody>
          <a:bodyPr/>
          <a:lstStyle/>
          <a:p>
            <a:r>
              <a:t>JUnit Asserts</a:t>
            </a:r>
          </a:p>
        </p:txBody>
      </p:sp>
      <p:sp>
        <p:nvSpPr>
          <p:cNvPr id="265" name="Shape 265"/>
          <p:cNvSpPr>
            <a:spLocks noGrp="1"/>
          </p:cNvSpPr>
          <p:nvPr>
            <p:ph type="body" idx="1"/>
          </p:nvPr>
        </p:nvSpPr>
        <p:spPr>
          <a:xfrm>
            <a:off x="571500" y="2860576"/>
            <a:ext cx="11861800" cy="5940524"/>
          </a:xfrm>
          <a:prstGeom prst="rect">
            <a:avLst/>
          </a:prstGeom>
        </p:spPr>
        <p:txBody>
          <a:bodyPr>
            <a:normAutofit/>
          </a:bodyPr>
          <a:lstStyle/>
          <a:p>
            <a:pPr marL="0" indent="0" algn="ctr">
              <a:lnSpc>
                <a:spcPct val="90000"/>
              </a:lnSpc>
              <a:spcBef>
                <a:spcPts val="2900"/>
              </a:spcBef>
              <a:buNone/>
            </a:pPr>
            <a:r>
              <a:rPr lang="en-IE" sz="4000" b="1" i="1" dirty="0">
                <a:solidFill>
                  <a:srgbClr val="7030A0"/>
                </a:solidFill>
              </a:rPr>
              <a:t>…m</a:t>
            </a:r>
            <a:r>
              <a:rPr sz="4000" b="1" i="1" dirty="0" err="1">
                <a:solidFill>
                  <a:srgbClr val="7030A0"/>
                </a:solidFill>
              </a:rPr>
              <a:t>ethods</a:t>
            </a:r>
            <a:r>
              <a:rPr sz="4000" b="1" i="1" dirty="0">
                <a:solidFill>
                  <a:srgbClr val="7030A0"/>
                </a:solidFill>
              </a:rPr>
              <a:t> that assist in determining </a:t>
            </a:r>
            <a:endParaRPr lang="en-IE" sz="4000" b="1" i="1" dirty="0">
              <a:solidFill>
                <a:srgbClr val="7030A0"/>
              </a:solidFill>
            </a:endParaRPr>
          </a:p>
          <a:p>
            <a:pPr marL="0" indent="0" algn="ctr">
              <a:lnSpc>
                <a:spcPct val="90000"/>
              </a:lnSpc>
              <a:spcBef>
                <a:spcPts val="2900"/>
              </a:spcBef>
              <a:buNone/>
            </a:pPr>
            <a:r>
              <a:rPr sz="4000" b="1" i="1" dirty="0">
                <a:solidFill>
                  <a:srgbClr val="7030A0"/>
                </a:solidFill>
              </a:rPr>
              <a:t>whether a method under test is </a:t>
            </a:r>
            <a:endParaRPr lang="en-IE" sz="4000" b="1" i="1" dirty="0">
              <a:solidFill>
                <a:srgbClr val="7030A0"/>
              </a:solidFill>
            </a:endParaRPr>
          </a:p>
          <a:p>
            <a:pPr marL="0" indent="0" algn="ctr">
              <a:lnSpc>
                <a:spcPct val="90000"/>
              </a:lnSpc>
              <a:spcBef>
                <a:spcPts val="2900"/>
              </a:spcBef>
              <a:buNone/>
            </a:pPr>
            <a:r>
              <a:rPr sz="4000" b="1" i="1" dirty="0">
                <a:solidFill>
                  <a:srgbClr val="7030A0"/>
                </a:solidFill>
              </a:rPr>
              <a:t>performing correctly or not.</a:t>
            </a:r>
            <a:endParaRPr lang="en-IE" sz="4000" b="1" i="1" dirty="0">
              <a:solidFill>
                <a:srgbClr val="7030A0"/>
              </a:solidFill>
            </a:endParaRPr>
          </a:p>
          <a:p>
            <a:pPr marL="0" indent="0" algn="ctr">
              <a:lnSpc>
                <a:spcPct val="90000"/>
              </a:lnSpc>
              <a:spcBef>
                <a:spcPts val="2900"/>
              </a:spcBef>
              <a:buNone/>
            </a:pPr>
            <a:endParaRPr lang="en-IE" sz="4000" i="1" dirty="0"/>
          </a:p>
          <a:p>
            <a:pPr marL="0" indent="0" algn="ctr">
              <a:lnSpc>
                <a:spcPct val="90000"/>
              </a:lnSpc>
              <a:spcBef>
                <a:spcPts val="2900"/>
              </a:spcBef>
              <a:buNone/>
            </a:pPr>
            <a:r>
              <a:rPr lang="en-IE" sz="4000" dirty="0"/>
              <a:t>The developer </a:t>
            </a:r>
            <a:r>
              <a:rPr lang="en-IE" sz="4000" b="1" dirty="0">
                <a:solidFill>
                  <a:srgbClr val="7030A0"/>
                </a:solidFill>
              </a:rPr>
              <a:t>asserts</a:t>
            </a:r>
            <a:r>
              <a:rPr lang="en-IE" sz="4000" dirty="0"/>
              <a:t> that some condition is </a:t>
            </a:r>
            <a:br>
              <a:rPr lang="en-IE" sz="4000" dirty="0"/>
            </a:br>
            <a:r>
              <a:rPr lang="en-IE" sz="4000" dirty="0"/>
              <a:t>true; that two bits of data are equal, or </a:t>
            </a:r>
            <a:br>
              <a:rPr lang="en-IE" sz="4000" dirty="0"/>
            </a:br>
            <a:r>
              <a:rPr lang="en-IE" sz="4000" dirty="0"/>
              <a:t>not equal, or the same, etc.</a:t>
            </a:r>
          </a:p>
          <a:p>
            <a:pPr marL="0" indent="0" algn="ctr">
              <a:lnSpc>
                <a:spcPct val="90000"/>
              </a:lnSpc>
              <a:spcBef>
                <a:spcPts val="2900"/>
              </a:spcBef>
              <a:buNone/>
            </a:pPr>
            <a:endParaRPr lang="en-IE" sz="4000" i="1" dirty="0"/>
          </a:p>
          <a:p>
            <a:pPr marL="0" indent="0" algn="ctr">
              <a:lnSpc>
                <a:spcPct val="90000"/>
              </a:lnSpc>
              <a:spcBef>
                <a:spcPts val="2900"/>
              </a:spcBef>
              <a:buNone/>
            </a:pPr>
            <a:endParaRPr lang="en-IE" sz="4000" i="1" dirty="0"/>
          </a:p>
          <a:p>
            <a:pPr marL="0" indent="0" algn="ctr">
              <a:lnSpc>
                <a:spcPct val="90000"/>
              </a:lnSpc>
              <a:spcBef>
                <a:spcPts val="2900"/>
              </a:spcBef>
              <a:buNone/>
            </a:pPr>
            <a:endParaRPr sz="4000" i="1" dirty="0"/>
          </a:p>
        </p:txBody>
      </p:sp>
    </p:spTree>
    <p:extLst>
      <p:ext uri="{BB962C8B-B14F-4D97-AF65-F5344CB8AC3E}">
        <p14:creationId xmlns:p14="http://schemas.microsoft.com/office/powerpoint/2010/main" val="93131141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3" name="Screen shot 2009-12-03 at 11.12.48.png"/>
          <p:cNvPicPr>
            <a:picLocks noChangeAspect="1"/>
          </p:cNvPicPr>
          <p:nvPr/>
        </p:nvPicPr>
        <p:blipFill>
          <a:blip r:embed="rId2">
            <a:extLst/>
          </a:blip>
          <a:stretch>
            <a:fillRect/>
          </a:stretch>
        </p:blipFill>
        <p:spPr>
          <a:xfrm>
            <a:off x="3695700" y="2844800"/>
            <a:ext cx="9194801" cy="4690931"/>
          </a:xfrm>
          <a:prstGeom prst="rect">
            <a:avLst/>
          </a:prstGeom>
          <a:ln w="12700">
            <a:miter lim="400000"/>
          </a:ln>
        </p:spPr>
      </p:pic>
      <p:sp>
        <p:nvSpPr>
          <p:cNvPr id="264" name="Shape 264"/>
          <p:cNvSpPr>
            <a:spLocks noGrp="1"/>
          </p:cNvSpPr>
          <p:nvPr>
            <p:ph type="title"/>
          </p:nvPr>
        </p:nvSpPr>
        <p:spPr>
          <a:prstGeom prst="rect">
            <a:avLst/>
          </a:prstGeom>
        </p:spPr>
        <p:txBody>
          <a:bodyPr/>
          <a:lstStyle/>
          <a:p>
            <a:r>
              <a:t>Four Phase Test</a:t>
            </a:r>
          </a:p>
        </p:txBody>
      </p:sp>
      <p:sp>
        <p:nvSpPr>
          <p:cNvPr id="265" name="Shape 265"/>
          <p:cNvSpPr>
            <a:spLocks noGrp="1"/>
          </p:cNvSpPr>
          <p:nvPr>
            <p:ph type="body" sz="quarter" idx="1"/>
          </p:nvPr>
        </p:nvSpPr>
        <p:spPr>
          <a:xfrm>
            <a:off x="525736" y="2860576"/>
            <a:ext cx="3030140" cy="4770305"/>
          </a:xfrm>
          <a:prstGeom prst="rect">
            <a:avLst/>
          </a:prstGeom>
          <a:ln>
            <a:solidFill>
              <a:srgbClr val="7030A0"/>
            </a:solidFill>
          </a:ln>
        </p:spPr>
        <p:txBody>
          <a:bodyPr/>
          <a:lstStyle/>
          <a:p>
            <a:pPr marL="0" indent="0" algn="ctr">
              <a:buSzTx/>
              <a:buNone/>
            </a:pPr>
            <a:r>
              <a:rPr b="1" dirty="0">
                <a:solidFill>
                  <a:srgbClr val="7030A0"/>
                </a:solidFill>
              </a:rPr>
              <a:t>How do we structure our test logic to make what we are testing obvious?</a:t>
            </a:r>
          </a:p>
          <a:p>
            <a:pPr marL="0" indent="0" algn="ctr">
              <a:buSzTx/>
              <a:buNone/>
            </a:pPr>
            <a:r>
              <a:rPr i="1" dirty="0">
                <a:solidFill>
                  <a:srgbClr val="7030A0"/>
                </a:solidFill>
              </a:rPr>
              <a:t>We structure each test with four distinct parts executed in sequence.</a:t>
            </a:r>
          </a:p>
        </p:txBody>
      </p:sp>
      <p:sp>
        <p:nvSpPr>
          <p:cNvPr id="267" name="Shape 267"/>
          <p:cNvSpPr/>
          <p:nvPr/>
        </p:nvSpPr>
        <p:spPr>
          <a:xfrm>
            <a:off x="4742803" y="8301941"/>
            <a:ext cx="3520746" cy="46106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b">
            <a:spAutoFit/>
          </a:bodyPr>
          <a:lstStyle>
            <a:lvl1pPr algn="ctr" defTabSz="584200">
              <a:defRPr sz="2400">
                <a:latin typeface="+mn-lt"/>
                <a:ea typeface="+mn-ea"/>
                <a:cs typeface="+mn-cs"/>
                <a:sym typeface="Helvetica Neue Light"/>
              </a:defRPr>
            </a:lvl1pPr>
          </a:lstStyle>
          <a:p>
            <a:r>
              <a:t>SUT = System Under Test</a:t>
            </a:r>
          </a:p>
        </p:txBody>
      </p:sp>
    </p:spTree>
    <p:extLst>
      <p:ext uri="{BB962C8B-B14F-4D97-AF65-F5344CB8AC3E}">
        <p14:creationId xmlns:p14="http://schemas.microsoft.com/office/powerpoint/2010/main" val="151100886"/>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hape 264"/>
          <p:cNvSpPr>
            <a:spLocks noGrp="1"/>
          </p:cNvSpPr>
          <p:nvPr>
            <p:ph type="title"/>
          </p:nvPr>
        </p:nvSpPr>
        <p:spPr>
          <a:prstGeom prst="rect">
            <a:avLst/>
          </a:prstGeom>
        </p:spPr>
        <p:txBody>
          <a:bodyPr/>
          <a:lstStyle/>
          <a:p>
            <a:r>
              <a:t>JUnit Asserts</a:t>
            </a:r>
          </a:p>
        </p:txBody>
      </p:sp>
      <p:sp>
        <p:nvSpPr>
          <p:cNvPr id="265" name="Shape 265"/>
          <p:cNvSpPr>
            <a:spLocks noGrp="1"/>
          </p:cNvSpPr>
          <p:nvPr>
            <p:ph type="body" idx="1"/>
          </p:nvPr>
        </p:nvSpPr>
        <p:spPr>
          <a:xfrm>
            <a:off x="571500" y="2716560"/>
            <a:ext cx="11861800" cy="6477000"/>
          </a:xfrm>
          <a:prstGeom prst="rect">
            <a:avLst/>
          </a:prstGeom>
        </p:spPr>
        <p:txBody>
          <a:bodyPr>
            <a:normAutofit/>
          </a:bodyPr>
          <a:lstStyle/>
          <a:p>
            <a:pPr>
              <a:lnSpc>
                <a:spcPct val="90000"/>
              </a:lnSpc>
              <a:spcBef>
                <a:spcPts val="2900"/>
              </a:spcBef>
            </a:pPr>
            <a:r>
              <a:rPr lang="en-IE" sz="3600" dirty="0"/>
              <a:t>R</a:t>
            </a:r>
            <a:r>
              <a:rPr sz="3600" dirty="0" err="1"/>
              <a:t>ecord</a:t>
            </a:r>
            <a:r>
              <a:rPr lang="en-IE" sz="3600" dirty="0"/>
              <a:t>s</a:t>
            </a:r>
            <a:r>
              <a:rPr sz="3600" dirty="0"/>
              <a:t> failures (when the assertion is false) or errors (when an unexpected exception occurs), and report</a:t>
            </a:r>
            <a:r>
              <a:rPr lang="en-IE" sz="3600" dirty="0"/>
              <a:t>s</a:t>
            </a:r>
            <a:r>
              <a:rPr sz="3600" dirty="0"/>
              <a:t> these through the JUnit classes.</a:t>
            </a:r>
          </a:p>
          <a:p>
            <a:pPr marL="444500" lvl="1" indent="0">
              <a:lnSpc>
                <a:spcPct val="90000"/>
              </a:lnSpc>
              <a:spcBef>
                <a:spcPts val="2900"/>
              </a:spcBef>
              <a:buNone/>
            </a:pPr>
            <a:r>
              <a:rPr lang="en-IE" sz="3600" dirty="0"/>
              <a:t>		</a:t>
            </a:r>
            <a:r>
              <a:rPr sz="3600" dirty="0"/>
              <a:t>GUI version </a:t>
            </a:r>
            <a:r>
              <a:rPr lang="en-IE" sz="3600" dirty="0">
                <a:sym typeface="Wingdings" panose="05000000000000000000" pitchFamily="2" charset="2"/>
              </a:rPr>
              <a:t> red bar indicates </a:t>
            </a:r>
            <a:r>
              <a:rPr sz="3600" dirty="0"/>
              <a:t>failure</a:t>
            </a:r>
            <a:r>
              <a:rPr lang="en-IE" sz="3600" dirty="0"/>
              <a:t>.</a:t>
            </a:r>
          </a:p>
          <a:p>
            <a:pPr lvl="1">
              <a:lnSpc>
                <a:spcPct val="90000"/>
              </a:lnSpc>
              <a:spcBef>
                <a:spcPts val="2900"/>
              </a:spcBef>
            </a:pPr>
            <a:endParaRPr sz="3600" dirty="0"/>
          </a:p>
          <a:p>
            <a:pPr>
              <a:lnSpc>
                <a:spcPct val="90000"/>
              </a:lnSpc>
              <a:spcBef>
                <a:spcPts val="2900"/>
              </a:spcBef>
            </a:pPr>
            <a:r>
              <a:rPr sz="3600" dirty="0"/>
              <a:t>Asserts are the fundamental building block for unit tests; the JUnit library provides a number of different forms of assert.</a:t>
            </a:r>
          </a:p>
        </p:txBody>
      </p:sp>
    </p:spTree>
    <p:extLst>
      <p:ext uri="{BB962C8B-B14F-4D97-AF65-F5344CB8AC3E}">
        <p14:creationId xmlns:p14="http://schemas.microsoft.com/office/powerpoint/2010/main" val="2564602281"/>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Shape 280"/>
          <p:cNvSpPr>
            <a:spLocks noGrp="1"/>
          </p:cNvSpPr>
          <p:nvPr>
            <p:ph type="title"/>
          </p:nvPr>
        </p:nvSpPr>
        <p:spPr>
          <a:prstGeom prst="rect">
            <a:avLst/>
          </a:prstGeom>
        </p:spPr>
        <p:txBody>
          <a:bodyPr/>
          <a:lstStyle/>
          <a:p>
            <a:r>
              <a:rPr dirty="0" err="1"/>
              <a:t>assertTrue</a:t>
            </a:r>
            <a:endParaRPr dirty="0"/>
          </a:p>
        </p:txBody>
      </p:sp>
      <p:sp>
        <p:nvSpPr>
          <p:cNvPr id="281" name="Shape 281"/>
          <p:cNvSpPr>
            <a:spLocks noGrp="1"/>
          </p:cNvSpPr>
          <p:nvPr>
            <p:ph type="body" idx="1"/>
          </p:nvPr>
        </p:nvSpPr>
        <p:spPr>
          <a:prstGeom prst="rect">
            <a:avLst/>
          </a:prstGeom>
        </p:spPr>
        <p:txBody>
          <a:bodyPr/>
          <a:lstStyle/>
          <a:p>
            <a:pPr marL="0" indent="0">
              <a:spcBef>
                <a:spcPts val="2800"/>
              </a:spcBef>
              <a:buNone/>
            </a:pPr>
            <a:r>
              <a:rPr b="1" dirty="0" err="1">
                <a:solidFill>
                  <a:srgbClr val="FF0000"/>
                </a:solidFill>
              </a:rPr>
              <a:t>assertTrue</a:t>
            </a:r>
            <a:r>
              <a:rPr b="1" dirty="0">
                <a:solidFill>
                  <a:srgbClr val="FF0000"/>
                </a:solidFill>
              </a:rPr>
              <a:t>([String message], </a:t>
            </a:r>
            <a:r>
              <a:rPr b="1" dirty="0" err="1">
                <a:solidFill>
                  <a:srgbClr val="FF0000"/>
                </a:solidFill>
              </a:rPr>
              <a:t>boolean</a:t>
            </a:r>
            <a:r>
              <a:rPr b="1" dirty="0">
                <a:solidFill>
                  <a:srgbClr val="FF0000"/>
                </a:solidFill>
              </a:rPr>
              <a:t> condition)</a:t>
            </a:r>
          </a:p>
          <a:p>
            <a:pPr lvl="1">
              <a:spcBef>
                <a:spcPts val="2800"/>
              </a:spcBef>
            </a:pPr>
            <a:r>
              <a:rPr dirty="0"/>
              <a:t>Asserts that the given </a:t>
            </a:r>
            <a:r>
              <a:rPr dirty="0" err="1"/>
              <a:t>boolean</a:t>
            </a:r>
            <a:r>
              <a:rPr dirty="0"/>
              <a:t> condition is true, otherwise the test fails. </a:t>
            </a:r>
          </a:p>
          <a:p>
            <a:pPr lvl="1">
              <a:spcBef>
                <a:spcPts val="2800"/>
              </a:spcBef>
            </a:pPr>
            <a:r>
              <a:rPr dirty="0"/>
              <a:t>If test code is littered with the following:</a:t>
            </a:r>
          </a:p>
          <a:p>
            <a:pPr marL="1333500" lvl="3" indent="0">
              <a:spcBef>
                <a:spcPts val="2800"/>
              </a:spcBef>
              <a:buNone/>
            </a:pPr>
            <a:r>
              <a:rPr dirty="0" err="1"/>
              <a:t>assertTrue</a:t>
            </a:r>
            <a:r>
              <a:rPr dirty="0"/>
              <a:t>(true);</a:t>
            </a:r>
          </a:p>
          <a:p>
            <a:pPr lvl="1">
              <a:spcBef>
                <a:spcPts val="2800"/>
              </a:spcBef>
            </a:pPr>
            <a:r>
              <a:rPr dirty="0"/>
              <a:t>it suggests that the construct is used to verify some sort of branching or exception logic, it's probably a bad idea and may indicate unnecessarily complex test logic.</a:t>
            </a:r>
          </a:p>
        </p:txBody>
      </p:sp>
    </p:spTree>
    <p:extLst>
      <p:ext uri="{BB962C8B-B14F-4D97-AF65-F5344CB8AC3E}">
        <p14:creationId xmlns:p14="http://schemas.microsoft.com/office/powerpoint/2010/main" val="2200213975"/>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Shape 280"/>
          <p:cNvSpPr>
            <a:spLocks noGrp="1"/>
          </p:cNvSpPr>
          <p:nvPr>
            <p:ph type="title"/>
          </p:nvPr>
        </p:nvSpPr>
        <p:spPr>
          <a:prstGeom prst="rect">
            <a:avLst/>
          </a:prstGeom>
        </p:spPr>
        <p:txBody>
          <a:bodyPr/>
          <a:lstStyle/>
          <a:p>
            <a:r>
              <a:t>assertTrue / assertFalse</a:t>
            </a:r>
          </a:p>
        </p:txBody>
      </p:sp>
      <p:sp>
        <p:nvSpPr>
          <p:cNvPr id="281" name="Shape 281"/>
          <p:cNvSpPr>
            <a:spLocks noGrp="1"/>
          </p:cNvSpPr>
          <p:nvPr>
            <p:ph type="body" idx="1"/>
          </p:nvPr>
        </p:nvSpPr>
        <p:spPr>
          <a:prstGeom prst="rect">
            <a:avLst/>
          </a:prstGeom>
        </p:spPr>
        <p:txBody>
          <a:bodyPr/>
          <a:lstStyle/>
          <a:p>
            <a:pPr marL="0" indent="0">
              <a:spcBef>
                <a:spcPts val="2800"/>
              </a:spcBef>
              <a:buNone/>
            </a:pPr>
            <a:r>
              <a:rPr b="1" dirty="0" err="1">
                <a:solidFill>
                  <a:srgbClr val="FF0000"/>
                </a:solidFill>
              </a:rPr>
              <a:t>assertTrue</a:t>
            </a:r>
            <a:r>
              <a:rPr b="1" dirty="0">
                <a:solidFill>
                  <a:srgbClr val="FF0000"/>
                </a:solidFill>
              </a:rPr>
              <a:t>([String message], </a:t>
            </a:r>
            <a:r>
              <a:rPr b="1" dirty="0" err="1">
                <a:solidFill>
                  <a:srgbClr val="FF0000"/>
                </a:solidFill>
              </a:rPr>
              <a:t>boolean</a:t>
            </a:r>
            <a:r>
              <a:rPr b="1" dirty="0">
                <a:solidFill>
                  <a:srgbClr val="FF0000"/>
                </a:solidFill>
              </a:rPr>
              <a:t> condition)</a:t>
            </a:r>
          </a:p>
          <a:p>
            <a:pPr lvl="1">
              <a:spcBef>
                <a:spcPts val="2800"/>
              </a:spcBef>
            </a:pPr>
            <a:r>
              <a:rPr dirty="0"/>
              <a:t>Asserts that the given </a:t>
            </a:r>
            <a:r>
              <a:rPr dirty="0" err="1"/>
              <a:t>boolean</a:t>
            </a:r>
            <a:r>
              <a:rPr dirty="0"/>
              <a:t> condition is true, otherwise the test fails. </a:t>
            </a:r>
          </a:p>
          <a:p>
            <a:pPr lvl="1">
              <a:spcBef>
                <a:spcPts val="2800"/>
              </a:spcBef>
            </a:pPr>
            <a:r>
              <a:rPr dirty="0"/>
              <a:t>If test code is littered with the following:</a:t>
            </a:r>
          </a:p>
          <a:p>
            <a:pPr marL="1333500" lvl="3" indent="0">
              <a:spcBef>
                <a:spcPts val="2800"/>
              </a:spcBef>
              <a:buNone/>
            </a:pPr>
            <a:r>
              <a:rPr dirty="0" err="1"/>
              <a:t>assertTrue</a:t>
            </a:r>
            <a:r>
              <a:rPr dirty="0"/>
              <a:t>(true);</a:t>
            </a:r>
          </a:p>
          <a:p>
            <a:pPr lvl="1">
              <a:spcBef>
                <a:spcPts val="2800"/>
              </a:spcBef>
            </a:pPr>
            <a:r>
              <a:rPr dirty="0"/>
              <a:t>it suggests that the construct is used to verify some sort of branching or exception logic, it's probably a bad idea and may indicate unnecessarily complex test logic.</a:t>
            </a:r>
          </a:p>
          <a:p>
            <a:pPr marL="0" indent="0">
              <a:spcBef>
                <a:spcPts val="2800"/>
              </a:spcBef>
              <a:buNone/>
            </a:pPr>
            <a:r>
              <a:rPr b="1" dirty="0" err="1">
                <a:solidFill>
                  <a:srgbClr val="FF0000"/>
                </a:solidFill>
              </a:rPr>
              <a:t>assertFalse</a:t>
            </a:r>
            <a:r>
              <a:rPr b="1" dirty="0">
                <a:solidFill>
                  <a:srgbClr val="FF0000"/>
                </a:solidFill>
              </a:rPr>
              <a:t>([String message], </a:t>
            </a:r>
            <a:r>
              <a:rPr b="1" dirty="0" err="1">
                <a:solidFill>
                  <a:srgbClr val="FF0000"/>
                </a:solidFill>
              </a:rPr>
              <a:t>boolean</a:t>
            </a:r>
            <a:r>
              <a:rPr b="1" dirty="0">
                <a:solidFill>
                  <a:srgbClr val="FF0000"/>
                </a:solidFill>
              </a:rPr>
              <a:t> condition)</a:t>
            </a:r>
          </a:p>
          <a:p>
            <a:pPr lvl="1">
              <a:spcBef>
                <a:spcPts val="2800"/>
              </a:spcBef>
            </a:pPr>
            <a:r>
              <a:rPr dirty="0"/>
              <a:t>Asserts that the given </a:t>
            </a:r>
            <a:r>
              <a:rPr dirty="0" err="1"/>
              <a:t>boolean</a:t>
            </a:r>
            <a:r>
              <a:rPr dirty="0"/>
              <a:t> condition is false, otherwise the test fails.</a:t>
            </a:r>
          </a:p>
        </p:txBody>
      </p:sp>
    </p:spTree>
    <p:extLst>
      <p:ext uri="{BB962C8B-B14F-4D97-AF65-F5344CB8AC3E}">
        <p14:creationId xmlns:p14="http://schemas.microsoft.com/office/powerpoint/2010/main" val="3920069326"/>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Shape 280"/>
          <p:cNvSpPr>
            <a:spLocks noGrp="1"/>
          </p:cNvSpPr>
          <p:nvPr>
            <p:ph type="title"/>
          </p:nvPr>
        </p:nvSpPr>
        <p:spPr>
          <a:prstGeom prst="rect">
            <a:avLst/>
          </a:prstGeom>
        </p:spPr>
        <p:txBody>
          <a:bodyPr/>
          <a:lstStyle/>
          <a:p>
            <a:r>
              <a:rPr dirty="0"/>
              <a:t>assert</a:t>
            </a:r>
            <a:r>
              <a:rPr lang="en-IE" dirty="0"/>
              <a:t>That (using </a:t>
            </a:r>
            <a:r>
              <a:rPr lang="en-IE" dirty="0" err="1"/>
              <a:t>Hamcrest</a:t>
            </a:r>
            <a:r>
              <a:rPr lang="en-IE" dirty="0"/>
              <a:t> assertion, </a:t>
            </a:r>
            <a:r>
              <a:rPr lang="en-IE" b="1" dirty="0" err="1"/>
              <a:t>equalTo</a:t>
            </a:r>
            <a:r>
              <a:rPr lang="en-IE" dirty="0"/>
              <a:t>)</a:t>
            </a:r>
            <a:endParaRPr dirty="0"/>
          </a:p>
        </p:txBody>
      </p:sp>
      <p:sp>
        <p:nvSpPr>
          <p:cNvPr id="281" name="Shape 281"/>
          <p:cNvSpPr>
            <a:spLocks noGrp="1"/>
          </p:cNvSpPr>
          <p:nvPr>
            <p:ph type="body" idx="1"/>
          </p:nvPr>
        </p:nvSpPr>
        <p:spPr>
          <a:prstGeom prst="rect">
            <a:avLst/>
          </a:prstGeom>
        </p:spPr>
        <p:txBody>
          <a:bodyPr/>
          <a:lstStyle/>
          <a:p>
            <a:pPr marL="0" indent="0">
              <a:spcBef>
                <a:spcPts val="2800"/>
              </a:spcBef>
              <a:buNone/>
            </a:pPr>
            <a:r>
              <a:rPr lang="en-IE" b="1" dirty="0" err="1">
                <a:solidFill>
                  <a:srgbClr val="FF0000"/>
                </a:solidFill>
              </a:rPr>
              <a:t>assertThat</a:t>
            </a:r>
            <a:r>
              <a:rPr lang="en-IE" b="1" dirty="0">
                <a:solidFill>
                  <a:srgbClr val="FF0000"/>
                </a:solidFill>
              </a:rPr>
              <a:t>(</a:t>
            </a:r>
            <a:r>
              <a:rPr lang="en-IE" b="1" i="1" dirty="0">
                <a:solidFill>
                  <a:srgbClr val="FF0000"/>
                </a:solidFill>
              </a:rPr>
              <a:t>actual</a:t>
            </a:r>
            <a:r>
              <a:rPr lang="en-IE" b="1" dirty="0">
                <a:solidFill>
                  <a:srgbClr val="FF0000"/>
                </a:solidFill>
              </a:rPr>
              <a:t>, </a:t>
            </a:r>
            <a:r>
              <a:rPr lang="en-IE" b="1" i="1" dirty="0">
                <a:solidFill>
                  <a:srgbClr val="FF0000"/>
                </a:solidFill>
              </a:rPr>
              <a:t>matcher</a:t>
            </a:r>
            <a:r>
              <a:rPr lang="en-IE" b="1" dirty="0">
                <a:solidFill>
                  <a:srgbClr val="FF0000"/>
                </a:solidFill>
              </a:rPr>
              <a:t>);</a:t>
            </a:r>
          </a:p>
          <a:p>
            <a:pPr lvl="1">
              <a:spcBef>
                <a:spcPts val="2800"/>
              </a:spcBef>
            </a:pPr>
            <a:r>
              <a:rPr lang="en-IE" i="1" dirty="0"/>
              <a:t>actual</a:t>
            </a:r>
            <a:r>
              <a:rPr lang="en-IE" dirty="0"/>
              <a:t>:  value to verify; often a call to the SUT.</a:t>
            </a:r>
          </a:p>
          <a:p>
            <a:pPr lvl="1"/>
            <a:r>
              <a:rPr lang="en-IE" i="1" dirty="0"/>
              <a:t>matcher:</a:t>
            </a:r>
            <a:r>
              <a:rPr lang="en-IE" dirty="0"/>
              <a:t>  a static method call that allows comparing the results of an expression against an actual value. Matchers can impart greater </a:t>
            </a:r>
            <a:br>
              <a:rPr lang="en-IE" dirty="0"/>
            </a:br>
            <a:r>
              <a:rPr lang="en-IE" dirty="0"/>
              <a:t>readability to your tests as they read fairly well left-to-right as a sentence.</a:t>
            </a:r>
          </a:p>
          <a:p>
            <a:pPr marL="0" indent="0">
              <a:spcBef>
                <a:spcPts val="2800"/>
              </a:spcBef>
              <a:buNone/>
            </a:pPr>
            <a:endParaRPr lang="en-IE" b="1" dirty="0">
              <a:solidFill>
                <a:srgbClr val="FF0000"/>
              </a:solidFill>
            </a:endParaRPr>
          </a:p>
          <a:p>
            <a:pPr marL="0" indent="0">
              <a:spcBef>
                <a:spcPts val="2800"/>
              </a:spcBef>
              <a:buNone/>
            </a:pPr>
            <a:r>
              <a:rPr lang="en-IE" b="1" dirty="0" err="1">
                <a:solidFill>
                  <a:srgbClr val="FF0000"/>
                </a:solidFill>
              </a:rPr>
              <a:t>assertThat</a:t>
            </a:r>
            <a:r>
              <a:rPr lang="en-IE" b="1" dirty="0">
                <a:solidFill>
                  <a:srgbClr val="FF0000"/>
                </a:solidFill>
              </a:rPr>
              <a:t>(</a:t>
            </a:r>
            <a:r>
              <a:rPr lang="en-IE" b="1" dirty="0" err="1">
                <a:solidFill>
                  <a:srgbClr val="FF0000"/>
                </a:solidFill>
              </a:rPr>
              <a:t>account.getBalance</a:t>
            </a:r>
            <a:r>
              <a:rPr lang="en-IE" b="1" dirty="0">
                <a:solidFill>
                  <a:srgbClr val="FF0000"/>
                </a:solidFill>
              </a:rPr>
              <a:t>(), </a:t>
            </a:r>
            <a:r>
              <a:rPr lang="en-IE" b="1" dirty="0" err="1">
                <a:solidFill>
                  <a:srgbClr val="FF0000"/>
                </a:solidFill>
              </a:rPr>
              <a:t>equalTo</a:t>
            </a:r>
            <a:r>
              <a:rPr lang="en-IE" b="1" dirty="0">
                <a:solidFill>
                  <a:srgbClr val="FF0000"/>
                </a:solidFill>
              </a:rPr>
              <a:t>(100));</a:t>
            </a:r>
          </a:p>
          <a:p>
            <a:pPr marL="0" indent="0">
              <a:spcBef>
                <a:spcPts val="2800"/>
              </a:spcBef>
              <a:buNone/>
            </a:pPr>
            <a:r>
              <a:rPr lang="en-IE" dirty="0"/>
              <a:t>Note:  you need to </a:t>
            </a:r>
            <a:r>
              <a:rPr lang="en-IE" b="1" dirty="0"/>
              <a:t>import </a:t>
            </a:r>
            <a:r>
              <a:rPr lang="en-IE" dirty="0"/>
              <a:t>static </a:t>
            </a:r>
            <a:r>
              <a:rPr lang="en-IE" dirty="0" err="1"/>
              <a:t>org.hamcrest.CoreMatchers</a:t>
            </a:r>
            <a:r>
              <a:rPr lang="en-IE" dirty="0"/>
              <a:t>.*;</a:t>
            </a:r>
            <a:endParaRPr dirty="0"/>
          </a:p>
        </p:txBody>
      </p:sp>
    </p:spTree>
    <p:extLst>
      <p:ext uri="{BB962C8B-B14F-4D97-AF65-F5344CB8AC3E}">
        <p14:creationId xmlns:p14="http://schemas.microsoft.com/office/powerpoint/2010/main" val="4192488753"/>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Shape 280"/>
          <p:cNvSpPr>
            <a:spLocks noGrp="1"/>
          </p:cNvSpPr>
          <p:nvPr>
            <p:ph type="title"/>
          </p:nvPr>
        </p:nvSpPr>
        <p:spPr>
          <a:prstGeom prst="rect">
            <a:avLst/>
          </a:prstGeom>
        </p:spPr>
        <p:txBody>
          <a:bodyPr/>
          <a:lstStyle/>
          <a:p>
            <a:r>
              <a:rPr lang="en-IE" dirty="0" err="1"/>
              <a:t>assertThat</a:t>
            </a:r>
            <a:r>
              <a:rPr lang="en-IE" dirty="0"/>
              <a:t> (using </a:t>
            </a:r>
            <a:r>
              <a:rPr lang="en-IE" dirty="0" err="1"/>
              <a:t>Hamcrest</a:t>
            </a:r>
            <a:r>
              <a:rPr lang="en-IE" dirty="0"/>
              <a:t> assertion, </a:t>
            </a:r>
            <a:r>
              <a:rPr lang="en-IE" b="1" dirty="0" err="1"/>
              <a:t>equalTo</a:t>
            </a:r>
            <a:r>
              <a:rPr lang="en-IE" dirty="0"/>
              <a:t>)</a:t>
            </a:r>
            <a:endParaRPr dirty="0"/>
          </a:p>
        </p:txBody>
      </p:sp>
      <p:sp>
        <p:nvSpPr>
          <p:cNvPr id="6" name="Shape 281">
            <a:extLst>
              <a:ext uri="{FF2B5EF4-FFF2-40B4-BE49-F238E27FC236}">
                <a16:creationId xmlns:a16="http://schemas.microsoft.com/office/drawing/2014/main" id="{B4A10C1F-90D8-44F2-A9B6-1CC38882DB05}"/>
              </a:ext>
            </a:extLst>
          </p:cNvPr>
          <p:cNvSpPr txBox="1">
            <a:spLocks/>
          </p:cNvSpPr>
          <p:nvPr/>
        </p:nvSpPr>
        <p:spPr>
          <a:xfrm>
            <a:off x="571500" y="2356520"/>
            <a:ext cx="11861800" cy="2112268"/>
          </a:xfrm>
          <a:prstGeom prst="rect">
            <a:avLst/>
          </a:prstGeom>
          <a:ln w="12700">
            <a:solidFill>
              <a:schemeClr val="tx1">
                <a:lumMod val="95000"/>
                <a:lumOff val="5000"/>
              </a:schemeClr>
            </a:solidFill>
            <a:miter lim="400000"/>
          </a:ln>
          <a:extLst>
            <a:ext uri="{C572A759-6A51-4108-AA02-DFA0A04FC94B}">
              <ma14:wrappingTextBoxFlag xmlns:ma14="http://schemas.microsoft.com/office/mac/drawingml/2011/main" xmlns="" val="1"/>
            </a:ext>
          </a:extLst>
        </p:spPr>
        <p:txBody>
          <a:bodyPr lIns="50800" tIns="50800" rIns="50800" bIns="50800">
            <a:normAutofit/>
          </a:bodyPr>
          <a:lstStyle>
            <a:lvl1pPr marL="2667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1pPr>
            <a:lvl2pPr marL="7112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2pPr>
            <a:lvl3pPr marL="11557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3pPr>
            <a:lvl4pPr marL="16002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4pPr>
            <a:lvl5pPr marL="20447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5pPr>
            <a:lvl6pPr marL="24892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6pPr>
            <a:lvl7pPr marL="29337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7pPr>
            <a:lvl8pPr marL="33782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8pPr>
            <a:lvl9pPr marL="38227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9pPr>
          </a:lstStyle>
          <a:p>
            <a:pPr marL="0" indent="0" hangingPunct="1">
              <a:buFontTx/>
              <a:buNone/>
            </a:pPr>
            <a:r>
              <a:rPr lang="en-IE" sz="2400" b="1" dirty="0" err="1">
                <a:solidFill>
                  <a:srgbClr val="FF0000"/>
                </a:solidFill>
              </a:rPr>
              <a:t>assertThat</a:t>
            </a:r>
            <a:r>
              <a:rPr lang="en-IE" sz="2400" b="1" dirty="0">
                <a:solidFill>
                  <a:srgbClr val="FF0000"/>
                </a:solidFill>
              </a:rPr>
              <a:t>(</a:t>
            </a:r>
            <a:r>
              <a:rPr lang="en-IE" sz="2400" b="1" dirty="0" err="1">
                <a:solidFill>
                  <a:srgbClr val="FF0000"/>
                </a:solidFill>
              </a:rPr>
              <a:t>account.getBalance</a:t>
            </a:r>
            <a:r>
              <a:rPr lang="en-IE" sz="2400" b="1" dirty="0">
                <a:solidFill>
                  <a:srgbClr val="FF0000"/>
                </a:solidFill>
              </a:rPr>
              <a:t>(), </a:t>
            </a:r>
            <a:r>
              <a:rPr lang="en-IE" sz="2400" b="1" dirty="0" err="1">
                <a:solidFill>
                  <a:srgbClr val="FF0000"/>
                </a:solidFill>
              </a:rPr>
              <a:t>equalTo</a:t>
            </a:r>
            <a:r>
              <a:rPr lang="en-IE" sz="2400" b="1" dirty="0">
                <a:solidFill>
                  <a:srgbClr val="FF0000"/>
                </a:solidFill>
              </a:rPr>
              <a:t>(100));</a:t>
            </a:r>
            <a:br>
              <a:rPr lang="en-IE" sz="2400" dirty="0"/>
            </a:br>
            <a:endParaRPr lang="en-IE" sz="2400" dirty="0"/>
          </a:p>
          <a:p>
            <a:pPr lvl="1" hangingPunct="1">
              <a:spcBef>
                <a:spcPts val="1200"/>
              </a:spcBef>
            </a:pPr>
            <a:r>
              <a:rPr lang="en-IE" sz="2400" b="1" i="1" dirty="0" err="1"/>
              <a:t>equalTo</a:t>
            </a:r>
            <a:r>
              <a:rPr lang="en-IE" sz="2400" b="1" i="1" dirty="0"/>
              <a:t> </a:t>
            </a:r>
            <a:r>
              <a:rPr lang="en-IE" sz="2400" dirty="0"/>
              <a:t>uses the equals() method as the basis for comparison.</a:t>
            </a:r>
          </a:p>
          <a:p>
            <a:pPr lvl="1" hangingPunct="1">
              <a:spcBef>
                <a:spcPts val="1200"/>
              </a:spcBef>
            </a:pPr>
            <a:r>
              <a:rPr lang="en-IE" sz="2400" dirty="0"/>
              <a:t>Primitive types are </a:t>
            </a:r>
            <a:r>
              <a:rPr lang="en-IE" sz="2400" dirty="0" err="1"/>
              <a:t>autoboxed</a:t>
            </a:r>
            <a:r>
              <a:rPr lang="en-IE" sz="2400" dirty="0"/>
              <a:t> into instances, so we can compare any type.</a:t>
            </a:r>
          </a:p>
        </p:txBody>
      </p:sp>
    </p:spTree>
    <p:extLst>
      <p:ext uri="{BB962C8B-B14F-4D97-AF65-F5344CB8AC3E}">
        <p14:creationId xmlns:p14="http://schemas.microsoft.com/office/powerpoint/2010/main" val="1557706702"/>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Shape 280"/>
          <p:cNvSpPr>
            <a:spLocks noGrp="1"/>
          </p:cNvSpPr>
          <p:nvPr>
            <p:ph type="title"/>
          </p:nvPr>
        </p:nvSpPr>
        <p:spPr>
          <a:prstGeom prst="rect">
            <a:avLst/>
          </a:prstGeom>
        </p:spPr>
        <p:txBody>
          <a:bodyPr/>
          <a:lstStyle/>
          <a:p>
            <a:r>
              <a:rPr lang="en-IE" dirty="0" err="1"/>
              <a:t>assertThat</a:t>
            </a:r>
            <a:r>
              <a:rPr lang="en-IE" dirty="0"/>
              <a:t> (using </a:t>
            </a:r>
            <a:r>
              <a:rPr lang="en-IE" dirty="0" err="1"/>
              <a:t>Hamcrest</a:t>
            </a:r>
            <a:r>
              <a:rPr lang="en-IE" dirty="0"/>
              <a:t> assertion, </a:t>
            </a:r>
            <a:r>
              <a:rPr lang="en-IE" b="1" dirty="0" err="1"/>
              <a:t>equalTo</a:t>
            </a:r>
            <a:r>
              <a:rPr lang="en-IE" dirty="0"/>
              <a:t>)</a:t>
            </a:r>
            <a:endParaRPr dirty="0"/>
          </a:p>
        </p:txBody>
      </p:sp>
      <p:sp>
        <p:nvSpPr>
          <p:cNvPr id="281" name="Shape 281"/>
          <p:cNvSpPr>
            <a:spLocks noGrp="1"/>
          </p:cNvSpPr>
          <p:nvPr>
            <p:ph type="body" idx="1"/>
          </p:nvPr>
        </p:nvSpPr>
        <p:spPr>
          <a:xfrm>
            <a:off x="571500" y="4575596"/>
            <a:ext cx="11861800" cy="5053732"/>
          </a:xfrm>
          <a:prstGeom prst="rect">
            <a:avLst/>
          </a:prstGeom>
          <a:ln>
            <a:solidFill>
              <a:schemeClr val="tx1"/>
            </a:solidFill>
          </a:ln>
        </p:spPr>
        <p:txBody>
          <a:bodyPr>
            <a:normAutofit lnSpcReduction="10000"/>
          </a:bodyPr>
          <a:lstStyle/>
          <a:p>
            <a:pPr lvl="1">
              <a:spcBef>
                <a:spcPts val="1200"/>
              </a:spcBef>
            </a:pPr>
            <a:r>
              <a:rPr lang="en-IE" sz="2400" dirty="0" err="1"/>
              <a:t>Hamcrest</a:t>
            </a:r>
            <a:r>
              <a:rPr lang="en-IE" sz="2400" dirty="0"/>
              <a:t> assertions provide a more helpful message when they fail. The prior test expected </a:t>
            </a:r>
            <a:r>
              <a:rPr lang="en-IE" sz="2400" dirty="0" err="1"/>
              <a:t>account.getBalance</a:t>
            </a:r>
            <a:r>
              <a:rPr lang="en-IE" sz="2400" dirty="0"/>
              <a:t>() to return 100. If it returns 101 instead, you see this:</a:t>
            </a:r>
          </a:p>
          <a:p>
            <a:pPr marL="0" indent="0">
              <a:spcBef>
                <a:spcPts val="1200"/>
              </a:spcBef>
              <a:buNone/>
            </a:pPr>
            <a:r>
              <a:rPr lang="en-IE" sz="2400" dirty="0"/>
              <a:t>		</a:t>
            </a:r>
            <a:r>
              <a:rPr lang="en-IE" sz="2400" dirty="0" err="1">
                <a:solidFill>
                  <a:srgbClr val="7030A0"/>
                </a:solidFill>
              </a:rPr>
              <a:t>java.lang.AssertionError</a:t>
            </a:r>
            <a:r>
              <a:rPr lang="en-IE" sz="2400" dirty="0">
                <a:solidFill>
                  <a:srgbClr val="7030A0"/>
                </a:solidFill>
              </a:rPr>
              <a:t>:</a:t>
            </a:r>
            <a:br>
              <a:rPr lang="en-IE" sz="2400" dirty="0">
                <a:solidFill>
                  <a:srgbClr val="7030A0"/>
                </a:solidFill>
              </a:rPr>
            </a:br>
            <a:r>
              <a:rPr lang="en-IE" sz="2400" dirty="0">
                <a:solidFill>
                  <a:srgbClr val="7030A0"/>
                </a:solidFill>
              </a:rPr>
              <a:t>		Expected: &lt;100&gt;</a:t>
            </a:r>
            <a:br>
              <a:rPr lang="en-IE" sz="2400" dirty="0">
                <a:solidFill>
                  <a:srgbClr val="7030A0"/>
                </a:solidFill>
              </a:rPr>
            </a:br>
            <a:r>
              <a:rPr lang="en-IE" sz="2400" dirty="0">
                <a:solidFill>
                  <a:srgbClr val="7030A0"/>
                </a:solidFill>
              </a:rPr>
              <a:t>			but: was &lt;101&gt;</a:t>
            </a:r>
            <a:br>
              <a:rPr lang="en-IE" sz="2400" dirty="0">
                <a:solidFill>
                  <a:srgbClr val="7030A0"/>
                </a:solidFill>
              </a:rPr>
            </a:br>
            <a:r>
              <a:rPr lang="en-IE" sz="2400" dirty="0">
                <a:solidFill>
                  <a:srgbClr val="7030A0"/>
                </a:solidFill>
              </a:rPr>
              <a:t>				at </a:t>
            </a:r>
            <a:r>
              <a:rPr lang="en-IE" sz="2400" dirty="0" err="1">
                <a:solidFill>
                  <a:srgbClr val="7030A0"/>
                </a:solidFill>
              </a:rPr>
              <a:t>org.hamcrest.MatcherAssert.assertThat</a:t>
            </a:r>
            <a:r>
              <a:rPr lang="en-IE" sz="2400" dirty="0">
                <a:solidFill>
                  <a:srgbClr val="7030A0"/>
                </a:solidFill>
              </a:rPr>
              <a:t>(MatcherAssert.java:20)</a:t>
            </a:r>
            <a:endParaRPr lang="en-IE" sz="2000" dirty="0">
              <a:solidFill>
                <a:srgbClr val="7030A0"/>
              </a:solidFill>
            </a:endParaRPr>
          </a:p>
          <a:p>
            <a:pPr lvl="1"/>
            <a:r>
              <a:rPr lang="en-IE" sz="2400" b="1" dirty="0" err="1">
                <a:solidFill>
                  <a:srgbClr val="FF0000"/>
                </a:solidFill>
              </a:rPr>
              <a:t>assertTrue</a:t>
            </a:r>
            <a:r>
              <a:rPr lang="en-IE" sz="2400" b="1" dirty="0">
                <a:solidFill>
                  <a:srgbClr val="FF0000"/>
                </a:solidFill>
              </a:rPr>
              <a:t>():  </a:t>
            </a:r>
            <a:r>
              <a:rPr lang="en-IE" sz="2400" dirty="0"/>
              <a:t>when it fails, we get the following stack trace:</a:t>
            </a:r>
          </a:p>
          <a:p>
            <a:pPr marL="0" indent="0">
              <a:buNone/>
            </a:pPr>
            <a:r>
              <a:rPr lang="en-IE" sz="2400" dirty="0"/>
              <a:t>		</a:t>
            </a:r>
            <a:r>
              <a:rPr lang="en-IE" sz="2400" dirty="0" err="1">
                <a:solidFill>
                  <a:srgbClr val="7030A0"/>
                </a:solidFill>
              </a:rPr>
              <a:t>java.lang.AssertionError</a:t>
            </a:r>
            <a:br>
              <a:rPr lang="en-IE" sz="2400" dirty="0">
                <a:solidFill>
                  <a:srgbClr val="7030A0"/>
                </a:solidFill>
              </a:rPr>
            </a:br>
            <a:r>
              <a:rPr lang="en-IE" sz="2400" dirty="0">
                <a:solidFill>
                  <a:srgbClr val="7030A0"/>
                </a:solidFill>
              </a:rPr>
              <a:t>			at </a:t>
            </a:r>
            <a:r>
              <a:rPr lang="en-IE" sz="2400" dirty="0" err="1">
                <a:solidFill>
                  <a:srgbClr val="7030A0"/>
                </a:solidFill>
              </a:rPr>
              <a:t>org.junit.Assert.fail</a:t>
            </a:r>
            <a:r>
              <a:rPr lang="en-IE" sz="2400" dirty="0">
                <a:solidFill>
                  <a:srgbClr val="7030A0"/>
                </a:solidFill>
              </a:rPr>
              <a:t>(Assert.java:86)</a:t>
            </a:r>
            <a:endParaRPr sz="2400" dirty="0">
              <a:solidFill>
                <a:srgbClr val="7030A0"/>
              </a:solidFill>
            </a:endParaRPr>
          </a:p>
        </p:txBody>
      </p:sp>
      <p:sp>
        <p:nvSpPr>
          <p:cNvPr id="4" name="Shape 281">
            <a:extLst>
              <a:ext uri="{FF2B5EF4-FFF2-40B4-BE49-F238E27FC236}">
                <a16:creationId xmlns:a16="http://schemas.microsoft.com/office/drawing/2014/main" id="{137FB5F4-8951-4074-A72E-44A342074949}"/>
              </a:ext>
            </a:extLst>
          </p:cNvPr>
          <p:cNvSpPr txBox="1">
            <a:spLocks/>
          </p:cNvSpPr>
          <p:nvPr/>
        </p:nvSpPr>
        <p:spPr>
          <a:xfrm>
            <a:off x="571500" y="2356520"/>
            <a:ext cx="11861800" cy="2112268"/>
          </a:xfrm>
          <a:prstGeom prst="rect">
            <a:avLst/>
          </a:prstGeom>
          <a:ln w="12700">
            <a:solidFill>
              <a:schemeClr val="tx1">
                <a:lumMod val="95000"/>
                <a:lumOff val="5000"/>
              </a:schemeClr>
            </a:solidFill>
            <a:miter lim="400000"/>
          </a:ln>
          <a:extLst>
            <a:ext uri="{C572A759-6A51-4108-AA02-DFA0A04FC94B}">
              <ma14:wrappingTextBoxFlag xmlns:ma14="http://schemas.microsoft.com/office/mac/drawingml/2011/main" xmlns="" val="1"/>
            </a:ext>
          </a:extLst>
        </p:spPr>
        <p:txBody>
          <a:bodyPr lIns="50800" tIns="50800" rIns="50800" bIns="50800">
            <a:normAutofit/>
          </a:bodyPr>
          <a:lstStyle>
            <a:lvl1pPr marL="2667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1pPr>
            <a:lvl2pPr marL="7112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2pPr>
            <a:lvl3pPr marL="11557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3pPr>
            <a:lvl4pPr marL="16002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4pPr>
            <a:lvl5pPr marL="20447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5pPr>
            <a:lvl6pPr marL="24892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6pPr>
            <a:lvl7pPr marL="29337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7pPr>
            <a:lvl8pPr marL="33782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8pPr>
            <a:lvl9pPr marL="38227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9pPr>
          </a:lstStyle>
          <a:p>
            <a:pPr marL="0" indent="0" hangingPunct="1">
              <a:buFontTx/>
              <a:buNone/>
            </a:pPr>
            <a:r>
              <a:rPr lang="en-IE" sz="2400" b="1" dirty="0" err="1">
                <a:solidFill>
                  <a:srgbClr val="FF0000"/>
                </a:solidFill>
              </a:rPr>
              <a:t>assertThat</a:t>
            </a:r>
            <a:r>
              <a:rPr lang="en-IE" sz="2400" b="1" dirty="0">
                <a:solidFill>
                  <a:srgbClr val="FF0000"/>
                </a:solidFill>
              </a:rPr>
              <a:t>(</a:t>
            </a:r>
            <a:r>
              <a:rPr lang="en-IE" sz="2400" b="1" dirty="0" err="1">
                <a:solidFill>
                  <a:srgbClr val="FF0000"/>
                </a:solidFill>
              </a:rPr>
              <a:t>account.getBalance</a:t>
            </a:r>
            <a:r>
              <a:rPr lang="en-IE" sz="2400" b="1" dirty="0">
                <a:solidFill>
                  <a:srgbClr val="FF0000"/>
                </a:solidFill>
              </a:rPr>
              <a:t>(), </a:t>
            </a:r>
            <a:r>
              <a:rPr lang="en-IE" sz="2400" b="1" dirty="0" err="1">
                <a:solidFill>
                  <a:srgbClr val="FF0000"/>
                </a:solidFill>
              </a:rPr>
              <a:t>equalTo</a:t>
            </a:r>
            <a:r>
              <a:rPr lang="en-IE" sz="2400" b="1" dirty="0">
                <a:solidFill>
                  <a:srgbClr val="FF0000"/>
                </a:solidFill>
              </a:rPr>
              <a:t>(100));</a:t>
            </a:r>
            <a:br>
              <a:rPr lang="en-IE" sz="2400" dirty="0"/>
            </a:br>
            <a:endParaRPr lang="en-IE" sz="2400" dirty="0"/>
          </a:p>
          <a:p>
            <a:pPr lvl="1" hangingPunct="1">
              <a:spcBef>
                <a:spcPts val="1200"/>
              </a:spcBef>
            </a:pPr>
            <a:r>
              <a:rPr lang="en-IE" sz="2400" b="1" i="1" dirty="0" err="1"/>
              <a:t>equalTo</a:t>
            </a:r>
            <a:r>
              <a:rPr lang="en-IE" sz="2400" b="1" i="1" dirty="0"/>
              <a:t> </a:t>
            </a:r>
            <a:r>
              <a:rPr lang="en-IE" sz="2400" dirty="0"/>
              <a:t>uses the equals() method as the basis for comparison.</a:t>
            </a:r>
          </a:p>
          <a:p>
            <a:pPr lvl="1" hangingPunct="1">
              <a:spcBef>
                <a:spcPts val="1200"/>
              </a:spcBef>
            </a:pPr>
            <a:r>
              <a:rPr lang="en-IE" sz="2400" dirty="0"/>
              <a:t>Primitive types are </a:t>
            </a:r>
            <a:r>
              <a:rPr lang="en-IE" sz="2400" dirty="0" err="1"/>
              <a:t>autoboxed</a:t>
            </a:r>
            <a:r>
              <a:rPr lang="en-IE" sz="2400" dirty="0"/>
              <a:t> into instances, so we can compare any type.</a:t>
            </a:r>
          </a:p>
        </p:txBody>
      </p:sp>
    </p:spTree>
    <p:extLst>
      <p:ext uri="{BB962C8B-B14F-4D97-AF65-F5344CB8AC3E}">
        <p14:creationId xmlns:p14="http://schemas.microsoft.com/office/powerpoint/2010/main" val="1329313056"/>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Shape 280"/>
          <p:cNvSpPr>
            <a:spLocks noGrp="1"/>
          </p:cNvSpPr>
          <p:nvPr>
            <p:ph type="title"/>
          </p:nvPr>
        </p:nvSpPr>
        <p:spPr>
          <a:prstGeom prst="rect">
            <a:avLst/>
          </a:prstGeom>
        </p:spPr>
        <p:txBody>
          <a:bodyPr>
            <a:normAutofit/>
          </a:bodyPr>
          <a:lstStyle/>
          <a:p>
            <a:r>
              <a:rPr dirty="0"/>
              <a:t>assert</a:t>
            </a:r>
            <a:r>
              <a:rPr lang="en-IE" dirty="0"/>
              <a:t>That (other </a:t>
            </a:r>
            <a:r>
              <a:rPr lang="en-IE" dirty="0" err="1"/>
              <a:t>Hamcrest</a:t>
            </a:r>
            <a:r>
              <a:rPr lang="en-IE" dirty="0"/>
              <a:t> assertions</a:t>
            </a:r>
            <a:r>
              <a:rPr lang="en-IE" sz="4400" dirty="0"/>
              <a:t>)</a:t>
            </a:r>
            <a:endParaRPr dirty="0"/>
          </a:p>
        </p:txBody>
      </p:sp>
      <p:sp>
        <p:nvSpPr>
          <p:cNvPr id="281" name="Shape 281"/>
          <p:cNvSpPr>
            <a:spLocks noGrp="1"/>
          </p:cNvSpPr>
          <p:nvPr>
            <p:ph type="body" idx="1"/>
          </p:nvPr>
        </p:nvSpPr>
        <p:spPr>
          <a:xfrm>
            <a:off x="415442" y="2212504"/>
            <a:ext cx="12173916" cy="3848844"/>
          </a:xfrm>
          <a:prstGeom prst="rect">
            <a:avLst/>
          </a:prstGeom>
          <a:ln>
            <a:solidFill>
              <a:schemeClr val="tx1"/>
            </a:solidFill>
          </a:ln>
        </p:spPr>
        <p:txBody>
          <a:bodyPr>
            <a:normAutofit/>
          </a:bodyPr>
          <a:lstStyle/>
          <a:p>
            <a:pPr marL="0" indent="0">
              <a:buNone/>
            </a:pPr>
            <a:r>
              <a:rPr lang="en-IE" b="1" dirty="0" err="1">
                <a:solidFill>
                  <a:srgbClr val="FF0000"/>
                </a:solidFill>
              </a:rPr>
              <a:t>assertThat</a:t>
            </a:r>
            <a:r>
              <a:rPr lang="en-IE" b="1" dirty="0">
                <a:solidFill>
                  <a:srgbClr val="FF0000"/>
                </a:solidFill>
              </a:rPr>
              <a:t>(</a:t>
            </a:r>
            <a:r>
              <a:rPr lang="en-IE" b="1" dirty="0" err="1">
                <a:solidFill>
                  <a:srgbClr val="FF0000"/>
                </a:solidFill>
              </a:rPr>
              <a:t>account.getName</a:t>
            </a:r>
            <a:r>
              <a:rPr lang="en-IE" b="1" dirty="0">
                <a:solidFill>
                  <a:srgbClr val="FF0000"/>
                </a:solidFill>
              </a:rPr>
              <a:t>(), </a:t>
            </a:r>
            <a:r>
              <a:rPr lang="en-IE" b="1" dirty="0" err="1">
                <a:solidFill>
                  <a:srgbClr val="FF0000"/>
                </a:solidFill>
              </a:rPr>
              <a:t>startsWith</a:t>
            </a:r>
            <a:r>
              <a:rPr lang="en-IE" b="1" dirty="0">
                <a:solidFill>
                  <a:srgbClr val="FF0000"/>
                </a:solidFill>
              </a:rPr>
              <a:t>(</a:t>
            </a:r>
            <a:r>
              <a:rPr lang="en-IE" b="1" i="1" dirty="0">
                <a:solidFill>
                  <a:srgbClr val="FF0000"/>
                </a:solidFill>
              </a:rPr>
              <a:t>"xyz"</a:t>
            </a:r>
            <a:r>
              <a:rPr lang="en-IE" b="1" dirty="0">
                <a:solidFill>
                  <a:srgbClr val="FF0000"/>
                </a:solidFill>
              </a:rPr>
              <a:t>));</a:t>
            </a:r>
          </a:p>
          <a:p>
            <a:pPr lvl="1"/>
            <a:r>
              <a:rPr lang="en-IE" dirty="0"/>
              <a:t>When the </a:t>
            </a:r>
            <a:r>
              <a:rPr lang="en-IE" dirty="0" err="1"/>
              <a:t>assertThat</a:t>
            </a:r>
            <a:r>
              <a:rPr lang="en-IE" dirty="0"/>
              <a:t>() call fails, we get the following stack trace:</a:t>
            </a:r>
          </a:p>
          <a:p>
            <a:pPr marL="0" indent="0">
              <a:spcBef>
                <a:spcPts val="1200"/>
              </a:spcBef>
              <a:buNone/>
            </a:pPr>
            <a:r>
              <a:rPr lang="en-IE" dirty="0"/>
              <a:t>		</a:t>
            </a:r>
            <a:r>
              <a:rPr lang="en-IE" dirty="0" err="1">
                <a:solidFill>
                  <a:srgbClr val="7030A0"/>
                </a:solidFill>
              </a:rPr>
              <a:t>java.lang.AssertionError</a:t>
            </a:r>
            <a:r>
              <a:rPr lang="en-IE" dirty="0">
                <a:solidFill>
                  <a:srgbClr val="7030A0"/>
                </a:solidFill>
              </a:rPr>
              <a:t>:</a:t>
            </a:r>
          </a:p>
          <a:p>
            <a:pPr marL="0" indent="0">
              <a:spcBef>
                <a:spcPts val="1200"/>
              </a:spcBef>
              <a:buNone/>
            </a:pPr>
            <a:r>
              <a:rPr lang="en-IE" dirty="0">
                <a:solidFill>
                  <a:srgbClr val="7030A0"/>
                </a:solidFill>
              </a:rPr>
              <a:t>		Expected: a string starting with "xyz"</a:t>
            </a:r>
          </a:p>
          <a:p>
            <a:pPr marL="0" indent="0">
              <a:spcBef>
                <a:spcPts val="1200"/>
              </a:spcBef>
              <a:buNone/>
            </a:pPr>
            <a:r>
              <a:rPr lang="en-IE" dirty="0">
                <a:solidFill>
                  <a:srgbClr val="7030A0"/>
                </a:solidFill>
              </a:rPr>
              <a:t>			but: was "an account name“</a:t>
            </a:r>
          </a:p>
          <a:p>
            <a:pPr marL="0" indent="0">
              <a:spcBef>
                <a:spcPts val="1200"/>
              </a:spcBef>
              <a:buNone/>
            </a:pPr>
            <a:r>
              <a:rPr lang="en-IE" dirty="0">
                <a:solidFill>
                  <a:srgbClr val="7030A0"/>
                </a:solidFill>
              </a:rPr>
              <a:t>				at </a:t>
            </a:r>
            <a:r>
              <a:rPr lang="en-IE" dirty="0" err="1">
                <a:solidFill>
                  <a:srgbClr val="7030A0"/>
                </a:solidFill>
              </a:rPr>
              <a:t>org.hamcrest.MatcherAssert.assertThat</a:t>
            </a:r>
            <a:r>
              <a:rPr lang="en-IE" dirty="0">
                <a:solidFill>
                  <a:srgbClr val="7030A0"/>
                </a:solidFill>
              </a:rPr>
              <a:t>(MatcherAssert.java:20)</a:t>
            </a:r>
          </a:p>
          <a:p>
            <a:pPr>
              <a:spcBef>
                <a:spcPts val="1200"/>
              </a:spcBef>
            </a:pPr>
            <a:endParaRPr lang="en-IE" dirty="0">
              <a:solidFill>
                <a:srgbClr val="7030A0"/>
              </a:solidFill>
            </a:endParaRPr>
          </a:p>
          <a:p>
            <a:pPr marL="0" indent="0">
              <a:spcBef>
                <a:spcPts val="1200"/>
              </a:spcBef>
              <a:buNone/>
            </a:pPr>
            <a:endParaRPr dirty="0"/>
          </a:p>
        </p:txBody>
      </p:sp>
    </p:spTree>
    <p:extLst>
      <p:ext uri="{BB962C8B-B14F-4D97-AF65-F5344CB8AC3E}">
        <p14:creationId xmlns:p14="http://schemas.microsoft.com/office/powerpoint/2010/main" val="3858485882"/>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Shape 280"/>
          <p:cNvSpPr>
            <a:spLocks noGrp="1"/>
          </p:cNvSpPr>
          <p:nvPr>
            <p:ph type="title"/>
          </p:nvPr>
        </p:nvSpPr>
        <p:spPr>
          <a:prstGeom prst="rect">
            <a:avLst/>
          </a:prstGeom>
        </p:spPr>
        <p:txBody>
          <a:bodyPr>
            <a:normAutofit/>
          </a:bodyPr>
          <a:lstStyle/>
          <a:p>
            <a:r>
              <a:rPr dirty="0"/>
              <a:t>assert</a:t>
            </a:r>
            <a:r>
              <a:rPr lang="en-IE" dirty="0"/>
              <a:t>That (other </a:t>
            </a:r>
            <a:r>
              <a:rPr lang="en-IE" dirty="0" err="1"/>
              <a:t>Hamcrest</a:t>
            </a:r>
            <a:r>
              <a:rPr lang="en-IE" dirty="0"/>
              <a:t> assertions</a:t>
            </a:r>
            <a:r>
              <a:rPr lang="en-IE" sz="4400" dirty="0"/>
              <a:t>)</a:t>
            </a:r>
            <a:endParaRPr dirty="0"/>
          </a:p>
        </p:txBody>
      </p:sp>
      <p:sp>
        <p:nvSpPr>
          <p:cNvPr id="281" name="Shape 281"/>
          <p:cNvSpPr>
            <a:spLocks noGrp="1"/>
          </p:cNvSpPr>
          <p:nvPr>
            <p:ph type="body" idx="1"/>
          </p:nvPr>
        </p:nvSpPr>
        <p:spPr>
          <a:xfrm>
            <a:off x="415442" y="6221582"/>
            <a:ext cx="12173916" cy="2327626"/>
          </a:xfrm>
          <a:prstGeom prst="rect">
            <a:avLst/>
          </a:prstGeom>
          <a:ln>
            <a:solidFill>
              <a:schemeClr val="tx1"/>
            </a:solidFill>
          </a:ln>
        </p:spPr>
        <p:txBody>
          <a:bodyPr>
            <a:normAutofit/>
          </a:bodyPr>
          <a:lstStyle/>
          <a:p>
            <a:pPr marL="0" indent="0">
              <a:spcBef>
                <a:spcPts val="1200"/>
              </a:spcBef>
              <a:buNone/>
            </a:pPr>
            <a:endParaRPr lang="en-IE" dirty="0">
              <a:solidFill>
                <a:srgbClr val="FF0000"/>
              </a:solidFill>
            </a:endParaRPr>
          </a:p>
          <a:p>
            <a:pPr marL="0" indent="0">
              <a:spcBef>
                <a:spcPts val="1200"/>
              </a:spcBef>
              <a:buNone/>
            </a:pPr>
            <a:r>
              <a:rPr lang="en-IE" dirty="0">
                <a:solidFill>
                  <a:srgbClr val="FF0000"/>
                </a:solidFill>
              </a:rPr>
              <a:t>	</a:t>
            </a:r>
            <a:r>
              <a:rPr lang="en-IE" dirty="0" err="1">
                <a:solidFill>
                  <a:srgbClr val="FF0000"/>
                </a:solidFill>
              </a:rPr>
              <a:t>assertThat</a:t>
            </a:r>
            <a:r>
              <a:rPr lang="en-IE" dirty="0">
                <a:solidFill>
                  <a:srgbClr val="FF0000"/>
                </a:solidFill>
              </a:rPr>
              <a:t>(</a:t>
            </a:r>
            <a:r>
              <a:rPr lang="en-IE" dirty="0" err="1">
                <a:solidFill>
                  <a:srgbClr val="FF0000"/>
                </a:solidFill>
              </a:rPr>
              <a:t>account.getName</a:t>
            </a:r>
            <a:r>
              <a:rPr lang="en-IE" dirty="0">
                <a:solidFill>
                  <a:srgbClr val="FF0000"/>
                </a:solidFill>
              </a:rPr>
              <a:t>(), </a:t>
            </a:r>
            <a:r>
              <a:rPr lang="en-IE" b="1" dirty="0">
                <a:solidFill>
                  <a:srgbClr val="FF0000"/>
                </a:solidFill>
              </a:rPr>
              <a:t>not(</a:t>
            </a:r>
            <a:r>
              <a:rPr lang="en-IE" b="1" dirty="0" err="1">
                <a:solidFill>
                  <a:srgbClr val="FF0000"/>
                </a:solidFill>
              </a:rPr>
              <a:t>equalTo</a:t>
            </a:r>
            <a:r>
              <a:rPr lang="en-IE" dirty="0">
                <a:solidFill>
                  <a:srgbClr val="FF0000"/>
                </a:solidFill>
              </a:rPr>
              <a:t>(</a:t>
            </a:r>
            <a:r>
              <a:rPr lang="en-IE" i="1" dirty="0">
                <a:solidFill>
                  <a:srgbClr val="FF0000"/>
                </a:solidFill>
              </a:rPr>
              <a:t>"</a:t>
            </a:r>
            <a:r>
              <a:rPr lang="en-IE" i="1" dirty="0" err="1">
                <a:solidFill>
                  <a:srgbClr val="FF0000"/>
                </a:solidFill>
              </a:rPr>
              <a:t>plunderings</a:t>
            </a:r>
            <a:r>
              <a:rPr lang="en-IE" i="1" dirty="0">
                <a:solidFill>
                  <a:srgbClr val="FF0000"/>
                </a:solidFill>
              </a:rPr>
              <a:t>"</a:t>
            </a:r>
            <a:r>
              <a:rPr lang="en-IE" dirty="0">
                <a:solidFill>
                  <a:srgbClr val="FF0000"/>
                </a:solidFill>
              </a:rPr>
              <a:t>)));</a:t>
            </a:r>
            <a:br>
              <a:rPr lang="en-IE" dirty="0">
                <a:solidFill>
                  <a:srgbClr val="FF0000"/>
                </a:solidFill>
              </a:rPr>
            </a:br>
            <a:r>
              <a:rPr lang="en-IE" dirty="0">
                <a:solidFill>
                  <a:srgbClr val="FF0000"/>
                </a:solidFill>
              </a:rPr>
              <a:t>	</a:t>
            </a:r>
            <a:r>
              <a:rPr lang="en-IE" dirty="0" err="1">
                <a:solidFill>
                  <a:srgbClr val="FF0000"/>
                </a:solidFill>
              </a:rPr>
              <a:t>assertThat</a:t>
            </a:r>
            <a:r>
              <a:rPr lang="en-IE" dirty="0">
                <a:solidFill>
                  <a:srgbClr val="FF0000"/>
                </a:solidFill>
              </a:rPr>
              <a:t>(</a:t>
            </a:r>
            <a:r>
              <a:rPr lang="en-IE" dirty="0" err="1">
                <a:solidFill>
                  <a:srgbClr val="FF0000"/>
                </a:solidFill>
              </a:rPr>
              <a:t>account.getName</a:t>
            </a:r>
            <a:r>
              <a:rPr lang="en-IE" dirty="0">
                <a:solidFill>
                  <a:srgbClr val="FF0000"/>
                </a:solidFill>
              </a:rPr>
              <a:t>(), </a:t>
            </a:r>
            <a:r>
              <a:rPr lang="en-IE" b="1" dirty="0">
                <a:solidFill>
                  <a:srgbClr val="FF0000"/>
                </a:solidFill>
              </a:rPr>
              <a:t>is(not(</a:t>
            </a:r>
            <a:r>
              <a:rPr lang="en-IE" b="1" dirty="0" err="1">
                <a:solidFill>
                  <a:srgbClr val="FF0000"/>
                </a:solidFill>
              </a:rPr>
              <a:t>nullValue</a:t>
            </a:r>
            <a:r>
              <a:rPr lang="en-IE" b="1" dirty="0">
                <a:solidFill>
                  <a:srgbClr val="FF0000"/>
                </a:solidFill>
              </a:rPr>
              <a:t>())));</a:t>
            </a:r>
            <a:br>
              <a:rPr lang="en-IE" dirty="0">
                <a:solidFill>
                  <a:srgbClr val="FF0000"/>
                </a:solidFill>
              </a:rPr>
            </a:br>
            <a:r>
              <a:rPr lang="en-IE" dirty="0">
                <a:solidFill>
                  <a:srgbClr val="FF0000"/>
                </a:solidFill>
              </a:rPr>
              <a:t>	</a:t>
            </a:r>
            <a:r>
              <a:rPr lang="en-IE" dirty="0" err="1">
                <a:solidFill>
                  <a:srgbClr val="FF0000"/>
                </a:solidFill>
              </a:rPr>
              <a:t>assertThat</a:t>
            </a:r>
            <a:r>
              <a:rPr lang="en-IE" dirty="0">
                <a:solidFill>
                  <a:srgbClr val="FF0000"/>
                </a:solidFill>
              </a:rPr>
              <a:t>(</a:t>
            </a:r>
            <a:r>
              <a:rPr lang="en-IE" dirty="0" err="1">
                <a:solidFill>
                  <a:srgbClr val="FF0000"/>
                </a:solidFill>
              </a:rPr>
              <a:t>account.getName</a:t>
            </a:r>
            <a:r>
              <a:rPr lang="en-IE" dirty="0">
                <a:solidFill>
                  <a:srgbClr val="FF0000"/>
                </a:solidFill>
              </a:rPr>
              <a:t>(), </a:t>
            </a:r>
            <a:r>
              <a:rPr lang="en-IE" b="1" dirty="0">
                <a:solidFill>
                  <a:srgbClr val="FF0000"/>
                </a:solidFill>
              </a:rPr>
              <a:t>is(</a:t>
            </a:r>
            <a:r>
              <a:rPr lang="en-IE" b="1" dirty="0" err="1">
                <a:solidFill>
                  <a:srgbClr val="FF0000"/>
                </a:solidFill>
              </a:rPr>
              <a:t>notNullValue</a:t>
            </a:r>
            <a:r>
              <a:rPr lang="en-IE" b="1" dirty="0">
                <a:solidFill>
                  <a:srgbClr val="FF0000"/>
                </a:solidFill>
              </a:rPr>
              <a:t>()));</a:t>
            </a:r>
          </a:p>
          <a:p>
            <a:pPr marL="0" indent="0">
              <a:spcBef>
                <a:spcPts val="1200"/>
              </a:spcBef>
              <a:buNone/>
            </a:pPr>
            <a:endParaRPr lang="en-IE" b="1" dirty="0">
              <a:solidFill>
                <a:srgbClr val="FF0000"/>
              </a:solidFill>
            </a:endParaRPr>
          </a:p>
          <a:p>
            <a:pPr marL="0" indent="0">
              <a:spcBef>
                <a:spcPts val="1200"/>
              </a:spcBef>
              <a:buNone/>
            </a:pPr>
            <a:endParaRPr dirty="0"/>
          </a:p>
        </p:txBody>
      </p:sp>
      <p:sp>
        <p:nvSpPr>
          <p:cNvPr id="2" name="Rectangle 1"/>
          <p:cNvSpPr/>
          <p:nvPr/>
        </p:nvSpPr>
        <p:spPr>
          <a:xfrm>
            <a:off x="130549" y="9125272"/>
            <a:ext cx="12864268" cy="584775"/>
          </a:xfrm>
          <a:prstGeom prst="rect">
            <a:avLst/>
          </a:prstGeom>
        </p:spPr>
        <p:txBody>
          <a:bodyPr wrap="square">
            <a:spAutoFit/>
          </a:bodyPr>
          <a:lstStyle/>
          <a:p>
            <a:r>
              <a:rPr lang="en-IE" sz="1600" dirty="0"/>
              <a:t>Good comparison of </a:t>
            </a:r>
            <a:r>
              <a:rPr lang="en-IE" sz="1600" dirty="0" err="1"/>
              <a:t>assertThat</a:t>
            </a:r>
            <a:r>
              <a:rPr lang="en-IE" sz="1600" dirty="0"/>
              <a:t> vs asserts:  </a:t>
            </a:r>
            <a:r>
              <a:rPr lang="en-IE" sz="1600" dirty="0">
                <a:hlinkClick r:id="rId2"/>
              </a:rPr>
              <a:t>https://objectpartners.com/2013/09/18/the-benefits-of-using-assertthat-over-other-assert-methods-in-unit-tests/</a:t>
            </a:r>
            <a:r>
              <a:rPr lang="en-IE" sz="1600" dirty="0"/>
              <a:t> </a:t>
            </a:r>
          </a:p>
        </p:txBody>
      </p:sp>
      <p:sp>
        <p:nvSpPr>
          <p:cNvPr id="3" name="Rectangle 2">
            <a:extLst>
              <a:ext uri="{FF2B5EF4-FFF2-40B4-BE49-F238E27FC236}">
                <a16:creationId xmlns:a16="http://schemas.microsoft.com/office/drawing/2014/main" id="{21F5882C-00D4-480A-A225-E8511BBD7F5D}"/>
              </a:ext>
            </a:extLst>
          </p:cNvPr>
          <p:cNvSpPr/>
          <p:nvPr/>
        </p:nvSpPr>
        <p:spPr>
          <a:xfrm>
            <a:off x="130549" y="8765232"/>
            <a:ext cx="12318329" cy="338554"/>
          </a:xfrm>
          <a:prstGeom prst="rect">
            <a:avLst/>
          </a:prstGeom>
        </p:spPr>
        <p:txBody>
          <a:bodyPr wrap="square">
            <a:spAutoFit/>
          </a:bodyPr>
          <a:lstStyle/>
          <a:p>
            <a:pPr>
              <a:spcBef>
                <a:spcPts val="1200"/>
              </a:spcBef>
            </a:pPr>
            <a:r>
              <a:rPr lang="en-IE" sz="1600" dirty="0"/>
              <a:t>And many more </a:t>
            </a:r>
            <a:r>
              <a:rPr lang="en-IE" sz="1600" dirty="0" err="1"/>
              <a:t>hamcrest</a:t>
            </a:r>
            <a:r>
              <a:rPr lang="en-IE" sz="1600" dirty="0"/>
              <a:t> matchers:  </a:t>
            </a:r>
            <a:r>
              <a:rPr lang="en-IE" sz="1600" dirty="0">
                <a:hlinkClick r:id="rId3"/>
              </a:rPr>
              <a:t>http://hamcrest.org/JavaHamcrest/javadoc/1.3/org/hamcrest/CoreMatchers.html</a:t>
            </a:r>
            <a:endParaRPr lang="en-IE" sz="1600" dirty="0"/>
          </a:p>
        </p:txBody>
      </p:sp>
      <p:sp>
        <p:nvSpPr>
          <p:cNvPr id="6" name="Shape 281">
            <a:extLst>
              <a:ext uri="{FF2B5EF4-FFF2-40B4-BE49-F238E27FC236}">
                <a16:creationId xmlns:a16="http://schemas.microsoft.com/office/drawing/2014/main" id="{8CD88610-0486-49E8-BCF8-BA77523456F5}"/>
              </a:ext>
            </a:extLst>
          </p:cNvPr>
          <p:cNvSpPr txBox="1">
            <a:spLocks/>
          </p:cNvSpPr>
          <p:nvPr/>
        </p:nvSpPr>
        <p:spPr>
          <a:xfrm>
            <a:off x="415442" y="2212504"/>
            <a:ext cx="12173916" cy="3848844"/>
          </a:xfrm>
          <a:prstGeom prst="rect">
            <a:avLst/>
          </a:prstGeom>
          <a:ln w="12700">
            <a:solidFill>
              <a:schemeClr val="tx1"/>
            </a:solidFill>
            <a:miter lim="400000"/>
          </a:ln>
          <a:extLst>
            <a:ext uri="{C572A759-6A51-4108-AA02-DFA0A04FC94B}">
              <ma14:wrappingTextBoxFlag xmlns:ma14="http://schemas.microsoft.com/office/mac/drawingml/2011/main" xmlns="" val="1"/>
            </a:ext>
          </a:extLst>
        </p:spPr>
        <p:txBody>
          <a:bodyPr lIns="50800" tIns="50800" rIns="50800" bIns="50800">
            <a:normAutofit/>
          </a:bodyPr>
          <a:lstStyle>
            <a:lvl1pPr marL="2667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1pPr>
            <a:lvl2pPr marL="7112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2pPr>
            <a:lvl3pPr marL="11557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3pPr>
            <a:lvl4pPr marL="16002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4pPr>
            <a:lvl5pPr marL="20447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5pPr>
            <a:lvl6pPr marL="24892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6pPr>
            <a:lvl7pPr marL="29337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7pPr>
            <a:lvl8pPr marL="33782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8pPr>
            <a:lvl9pPr marL="38227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9pPr>
          </a:lstStyle>
          <a:p>
            <a:pPr marL="0" indent="0" hangingPunct="1">
              <a:buFontTx/>
              <a:buNone/>
            </a:pPr>
            <a:r>
              <a:rPr lang="en-IE" b="1">
                <a:solidFill>
                  <a:srgbClr val="FF0000"/>
                </a:solidFill>
              </a:rPr>
              <a:t>assertThat(account.getName(), startsWith(</a:t>
            </a:r>
            <a:r>
              <a:rPr lang="en-IE" b="1" i="1">
                <a:solidFill>
                  <a:srgbClr val="FF0000"/>
                </a:solidFill>
              </a:rPr>
              <a:t>"xyz"</a:t>
            </a:r>
            <a:r>
              <a:rPr lang="en-IE" b="1">
                <a:solidFill>
                  <a:srgbClr val="FF0000"/>
                </a:solidFill>
              </a:rPr>
              <a:t>));</a:t>
            </a:r>
          </a:p>
          <a:p>
            <a:pPr lvl="1" hangingPunct="1"/>
            <a:r>
              <a:rPr lang="en-IE"/>
              <a:t>When the assertThat() call fails, we get the following stack trace:</a:t>
            </a:r>
          </a:p>
          <a:p>
            <a:pPr marL="0" indent="0" hangingPunct="1">
              <a:spcBef>
                <a:spcPts val="1200"/>
              </a:spcBef>
              <a:buFontTx/>
              <a:buNone/>
            </a:pPr>
            <a:r>
              <a:rPr lang="en-IE"/>
              <a:t>		</a:t>
            </a:r>
            <a:r>
              <a:rPr lang="en-IE">
                <a:solidFill>
                  <a:srgbClr val="7030A0"/>
                </a:solidFill>
              </a:rPr>
              <a:t>java.lang.AssertionError:</a:t>
            </a:r>
          </a:p>
          <a:p>
            <a:pPr marL="0" indent="0" hangingPunct="1">
              <a:spcBef>
                <a:spcPts val="1200"/>
              </a:spcBef>
              <a:buFontTx/>
              <a:buNone/>
            </a:pPr>
            <a:r>
              <a:rPr lang="en-IE">
                <a:solidFill>
                  <a:srgbClr val="7030A0"/>
                </a:solidFill>
              </a:rPr>
              <a:t>		Expected: a string starting with "xyz"</a:t>
            </a:r>
          </a:p>
          <a:p>
            <a:pPr marL="0" indent="0" hangingPunct="1">
              <a:spcBef>
                <a:spcPts val="1200"/>
              </a:spcBef>
              <a:buFontTx/>
              <a:buNone/>
            </a:pPr>
            <a:r>
              <a:rPr lang="en-IE">
                <a:solidFill>
                  <a:srgbClr val="7030A0"/>
                </a:solidFill>
              </a:rPr>
              <a:t>			but: was "an account name“</a:t>
            </a:r>
          </a:p>
          <a:p>
            <a:pPr marL="0" indent="0" hangingPunct="1">
              <a:spcBef>
                <a:spcPts val="1200"/>
              </a:spcBef>
              <a:buFontTx/>
              <a:buNone/>
            </a:pPr>
            <a:r>
              <a:rPr lang="en-IE">
                <a:solidFill>
                  <a:srgbClr val="7030A0"/>
                </a:solidFill>
              </a:rPr>
              <a:t>				at org.hamcrest.MatcherAssert.assertThat(MatcherAssert.java:20)</a:t>
            </a:r>
          </a:p>
          <a:p>
            <a:pPr hangingPunct="1">
              <a:spcBef>
                <a:spcPts val="1200"/>
              </a:spcBef>
            </a:pPr>
            <a:endParaRPr lang="en-IE">
              <a:solidFill>
                <a:srgbClr val="7030A0"/>
              </a:solidFill>
            </a:endParaRPr>
          </a:p>
          <a:p>
            <a:pPr marL="0" indent="0" hangingPunct="1">
              <a:spcBef>
                <a:spcPts val="1200"/>
              </a:spcBef>
              <a:buFontTx/>
              <a:buNone/>
            </a:pPr>
            <a:endParaRPr lang="en-IE" dirty="0"/>
          </a:p>
        </p:txBody>
      </p:sp>
    </p:spTree>
    <p:extLst>
      <p:ext uri="{BB962C8B-B14F-4D97-AF65-F5344CB8AC3E}">
        <p14:creationId xmlns:p14="http://schemas.microsoft.com/office/powerpoint/2010/main" val="3288518458"/>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268"/>
          <p:cNvSpPr>
            <a:spLocks noGrp="1"/>
          </p:cNvSpPr>
          <p:nvPr>
            <p:ph type="title"/>
          </p:nvPr>
        </p:nvSpPr>
        <p:spPr>
          <a:prstGeom prst="rect">
            <a:avLst/>
          </a:prstGeom>
        </p:spPr>
        <p:txBody>
          <a:bodyPr/>
          <a:lstStyle/>
          <a:p>
            <a:r>
              <a:t>assertEquals</a:t>
            </a:r>
          </a:p>
        </p:txBody>
      </p:sp>
      <p:sp>
        <p:nvSpPr>
          <p:cNvPr id="269" name="Shape 269"/>
          <p:cNvSpPr>
            <a:spLocks noGrp="1"/>
          </p:cNvSpPr>
          <p:nvPr>
            <p:ph type="body" idx="1"/>
          </p:nvPr>
        </p:nvSpPr>
        <p:spPr>
          <a:xfrm>
            <a:off x="571500" y="2324100"/>
            <a:ext cx="11861800" cy="7162800"/>
          </a:xfrm>
          <a:prstGeom prst="rect">
            <a:avLst/>
          </a:prstGeom>
        </p:spPr>
        <p:txBody>
          <a:bodyPr/>
          <a:lstStyle/>
          <a:p>
            <a:pPr marL="0" indent="0">
              <a:spcBef>
                <a:spcPts val="5400"/>
              </a:spcBef>
              <a:buNone/>
            </a:pPr>
            <a:r>
              <a:rPr b="1" dirty="0" err="1">
                <a:solidFill>
                  <a:srgbClr val="FF0000"/>
                </a:solidFill>
              </a:rPr>
              <a:t>assertEquals</a:t>
            </a:r>
            <a:r>
              <a:rPr b="1" dirty="0">
                <a:solidFill>
                  <a:srgbClr val="FF0000"/>
                </a:solidFill>
              </a:rPr>
              <a:t>([String message], expected, actual)</a:t>
            </a:r>
          </a:p>
          <a:p>
            <a:pPr lvl="1">
              <a:spcBef>
                <a:spcPts val="5400"/>
              </a:spcBef>
            </a:pPr>
            <a:r>
              <a:rPr b="1" dirty="0">
                <a:solidFill>
                  <a:srgbClr val="7030A0"/>
                </a:solidFill>
              </a:rPr>
              <a:t>expected</a:t>
            </a:r>
            <a:r>
              <a:rPr dirty="0"/>
              <a:t> </a:t>
            </a:r>
            <a:r>
              <a:rPr lang="en-IE" dirty="0"/>
              <a:t>	</a:t>
            </a:r>
            <a:r>
              <a:rPr lang="en-IE" dirty="0">
                <a:sym typeface="Wingdings" panose="05000000000000000000" pitchFamily="2" charset="2"/>
              </a:rPr>
              <a:t></a:t>
            </a:r>
            <a:r>
              <a:rPr dirty="0"/>
              <a:t> a value predicted to be correct (typically hard-coded)</a:t>
            </a:r>
            <a:r>
              <a:rPr lang="en-IE" dirty="0"/>
              <a:t>.</a:t>
            </a:r>
            <a:r>
              <a:rPr dirty="0"/>
              <a:t> </a:t>
            </a:r>
          </a:p>
          <a:p>
            <a:pPr lvl="1">
              <a:spcBef>
                <a:spcPts val="5400"/>
              </a:spcBef>
            </a:pPr>
            <a:r>
              <a:rPr lang="en-IE" b="1" dirty="0">
                <a:solidFill>
                  <a:srgbClr val="7030A0"/>
                </a:solidFill>
              </a:rPr>
              <a:t>a</a:t>
            </a:r>
            <a:r>
              <a:rPr b="1" dirty="0" err="1">
                <a:solidFill>
                  <a:srgbClr val="7030A0"/>
                </a:solidFill>
              </a:rPr>
              <a:t>ctual</a:t>
            </a:r>
            <a:r>
              <a:rPr lang="en-IE" b="1" dirty="0"/>
              <a:t> 	</a:t>
            </a:r>
            <a:r>
              <a:rPr lang="en-IE" b="1" dirty="0">
                <a:sym typeface="Wingdings" panose="05000000000000000000" pitchFamily="2" charset="2"/>
              </a:rPr>
              <a:t></a:t>
            </a:r>
            <a:r>
              <a:rPr dirty="0"/>
              <a:t> a value actually produced by the code under test. </a:t>
            </a:r>
          </a:p>
          <a:p>
            <a:pPr lvl="1">
              <a:spcBef>
                <a:spcPts val="5400"/>
              </a:spcBef>
            </a:pPr>
            <a:r>
              <a:rPr b="1" dirty="0">
                <a:solidFill>
                  <a:srgbClr val="7030A0"/>
                </a:solidFill>
              </a:rPr>
              <a:t>message</a:t>
            </a:r>
            <a:r>
              <a:rPr dirty="0">
                <a:solidFill>
                  <a:srgbClr val="7030A0"/>
                </a:solidFill>
              </a:rPr>
              <a:t> </a:t>
            </a:r>
            <a:r>
              <a:rPr lang="en-IE" dirty="0">
                <a:solidFill>
                  <a:srgbClr val="7030A0"/>
                </a:solidFill>
              </a:rPr>
              <a:t>	</a:t>
            </a:r>
            <a:r>
              <a:rPr lang="en-IE" dirty="0">
                <a:sym typeface="Wingdings" panose="05000000000000000000" pitchFamily="2" charset="2"/>
              </a:rPr>
              <a:t></a:t>
            </a:r>
            <a:r>
              <a:rPr dirty="0"/>
              <a:t> an optional and will be reported in the event of a failure.</a:t>
            </a:r>
          </a:p>
          <a:p>
            <a:pPr>
              <a:spcBef>
                <a:spcPts val="5400"/>
              </a:spcBef>
            </a:pPr>
            <a:r>
              <a:rPr dirty="0"/>
              <a:t>Any kind of object may be tested for equality; the appropriate equals method will be used for the comparison (</a:t>
            </a:r>
            <a:r>
              <a:rPr lang="en-IE" dirty="0"/>
              <a:t>e.g. </a:t>
            </a:r>
            <a:r>
              <a:rPr dirty="0" err="1"/>
              <a:t>String.equal</a:t>
            </a:r>
            <a:r>
              <a:rPr lang="en-IE" dirty="0"/>
              <a:t>s()</a:t>
            </a:r>
            <a:r>
              <a:rPr dirty="0"/>
              <a:t>). </a:t>
            </a:r>
          </a:p>
          <a:p>
            <a:pPr>
              <a:spcBef>
                <a:spcPts val="5400"/>
              </a:spcBef>
            </a:pPr>
            <a:r>
              <a:rPr lang="en-IE" dirty="0"/>
              <a:t>A note of caution: </a:t>
            </a:r>
            <a:r>
              <a:rPr dirty="0"/>
              <a:t>the equals method for native arrays, however, does not compare the contents of the arrays, just the array reference itself</a:t>
            </a:r>
            <a:r>
              <a:rPr lang="en-IE" dirty="0"/>
              <a:t>.</a:t>
            </a:r>
            <a:endParaRPr dirty="0"/>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a:spLocks noGrp="1"/>
          </p:cNvSpPr>
          <p:nvPr>
            <p:ph type="title"/>
          </p:nvPr>
        </p:nvSpPr>
        <p:spPr>
          <a:prstGeom prst="rect">
            <a:avLst/>
          </a:prstGeom>
        </p:spPr>
        <p:txBody>
          <a:bodyPr/>
          <a:lstStyle/>
          <a:p>
            <a:r>
              <a:t>assertEquals (with Tolerance)</a:t>
            </a:r>
          </a:p>
        </p:txBody>
      </p:sp>
      <p:sp>
        <p:nvSpPr>
          <p:cNvPr id="273" name="Shape 273"/>
          <p:cNvSpPr>
            <a:spLocks noGrp="1"/>
          </p:cNvSpPr>
          <p:nvPr>
            <p:ph type="body" idx="1"/>
          </p:nvPr>
        </p:nvSpPr>
        <p:spPr>
          <a:xfrm>
            <a:off x="571500" y="2324100"/>
            <a:ext cx="11861800" cy="2624708"/>
          </a:xfrm>
          <a:prstGeom prst="rect">
            <a:avLst/>
          </a:prstGeom>
          <a:ln>
            <a:solidFill>
              <a:schemeClr val="tx1"/>
            </a:solidFill>
          </a:ln>
        </p:spPr>
        <p:txBody>
          <a:bodyPr/>
          <a:lstStyle/>
          <a:p>
            <a:r>
              <a:rPr dirty="0"/>
              <a:t>Computers cannot represent all f</a:t>
            </a:r>
            <a:r>
              <a:rPr lang="en-IE" dirty="0"/>
              <a:t>l</a:t>
            </a:r>
            <a:r>
              <a:rPr dirty="0" err="1"/>
              <a:t>oating</a:t>
            </a:r>
            <a:r>
              <a:rPr dirty="0"/>
              <a:t>-point numbers exactly, and will usually be off a little bit</a:t>
            </a:r>
            <a:r>
              <a:rPr lang="en-IE" dirty="0"/>
              <a:t> </a:t>
            </a:r>
            <a:r>
              <a:rPr lang="en-IE" dirty="0">
                <a:sym typeface="Wingdings" panose="05000000000000000000" pitchFamily="2" charset="2"/>
              </a:rPr>
              <a:t> a loss of precision</a:t>
            </a:r>
            <a:r>
              <a:rPr dirty="0"/>
              <a:t>.</a:t>
            </a:r>
          </a:p>
          <a:p>
            <a:r>
              <a:rPr dirty="0"/>
              <a:t>Thus using assert to compare floating point numbers (floats or doubles in Java), </a:t>
            </a:r>
            <a:r>
              <a:rPr lang="en-IE" dirty="0"/>
              <a:t>you should </a:t>
            </a:r>
            <a:r>
              <a:rPr dirty="0"/>
              <a:t>specify one additional piece of information, the </a:t>
            </a:r>
            <a:r>
              <a:rPr b="1" dirty="0"/>
              <a:t>tolerance</a:t>
            </a:r>
            <a:r>
              <a:rPr dirty="0"/>
              <a:t>.</a:t>
            </a:r>
          </a:p>
        </p:txBody>
      </p:sp>
      <p:sp>
        <p:nvSpPr>
          <p:cNvPr id="2" name="Rectangle 1">
            <a:extLst>
              <a:ext uri="{FF2B5EF4-FFF2-40B4-BE49-F238E27FC236}">
                <a16:creationId xmlns:a16="http://schemas.microsoft.com/office/drawing/2014/main" id="{AC9519E5-7B8F-4540-8D04-730FD18ED699}"/>
              </a:ext>
            </a:extLst>
          </p:cNvPr>
          <p:cNvSpPr/>
          <p:nvPr/>
        </p:nvSpPr>
        <p:spPr>
          <a:xfrm>
            <a:off x="571500" y="5545708"/>
            <a:ext cx="11861800" cy="2554545"/>
          </a:xfrm>
          <a:prstGeom prst="rect">
            <a:avLst/>
          </a:prstGeom>
          <a:ln>
            <a:solidFill>
              <a:schemeClr val="tx1"/>
            </a:solidFill>
          </a:ln>
        </p:spPr>
        <p:txBody>
          <a:bodyPr wrap="square">
            <a:spAutoFit/>
          </a:bodyPr>
          <a:lstStyle/>
          <a:p>
            <a:r>
              <a:rPr lang="en-IE" sz="3200" dirty="0">
                <a:solidFill>
                  <a:srgbClr val="FF0000"/>
                </a:solidFill>
              </a:rPr>
              <a:t>  </a:t>
            </a:r>
            <a:r>
              <a:rPr lang="en-IE" sz="3200" dirty="0" err="1">
                <a:solidFill>
                  <a:srgbClr val="FF0000"/>
                </a:solidFill>
              </a:rPr>
              <a:t>assertEquals</a:t>
            </a:r>
            <a:r>
              <a:rPr lang="en-IE" sz="3200" dirty="0">
                <a:solidFill>
                  <a:srgbClr val="FF0000"/>
                </a:solidFill>
              </a:rPr>
              <a:t>([String message], expected, actual, </a:t>
            </a:r>
            <a:r>
              <a:rPr lang="en-IE" sz="3200" b="1" dirty="0">
                <a:solidFill>
                  <a:srgbClr val="FF0000"/>
                </a:solidFill>
              </a:rPr>
              <a:t>tolerance</a:t>
            </a:r>
            <a:r>
              <a:rPr lang="en-IE" sz="3200" dirty="0">
                <a:solidFill>
                  <a:srgbClr val="FF0000"/>
                </a:solidFill>
              </a:rPr>
              <a:t>)</a:t>
            </a:r>
          </a:p>
          <a:p>
            <a:endParaRPr lang="en-IE" sz="3200" dirty="0">
              <a:solidFill>
                <a:srgbClr val="FF0000"/>
              </a:solidFill>
            </a:endParaRPr>
          </a:p>
          <a:p>
            <a:pPr lvl="1"/>
            <a:r>
              <a:rPr lang="en-IE" sz="3200" dirty="0"/>
              <a:t>e.g.</a:t>
            </a:r>
          </a:p>
          <a:p>
            <a:pPr lvl="2"/>
            <a:endParaRPr lang="en-IE" sz="3200" dirty="0">
              <a:solidFill>
                <a:srgbClr val="FF0000"/>
              </a:solidFill>
            </a:endParaRPr>
          </a:p>
          <a:p>
            <a:pPr lvl="2"/>
            <a:r>
              <a:rPr lang="en-IE" sz="3200" dirty="0">
                <a:solidFill>
                  <a:srgbClr val="FF0000"/>
                </a:solidFill>
              </a:rPr>
              <a:t>   </a:t>
            </a:r>
            <a:r>
              <a:rPr lang="en-IE" sz="3200" dirty="0" err="1">
                <a:solidFill>
                  <a:srgbClr val="7030A0"/>
                </a:solidFill>
              </a:rPr>
              <a:t>assertEquals</a:t>
            </a:r>
            <a:r>
              <a:rPr lang="en-IE" sz="3200" dirty="0">
                <a:solidFill>
                  <a:srgbClr val="7030A0"/>
                </a:solidFill>
              </a:rPr>
              <a:t>("Should be 3 1/3", 3.33, 10.0/3.0, </a:t>
            </a:r>
            <a:r>
              <a:rPr lang="en-IE" sz="3200" b="1" dirty="0">
                <a:solidFill>
                  <a:srgbClr val="7030A0"/>
                </a:solidFill>
              </a:rPr>
              <a:t>0.01</a:t>
            </a:r>
            <a:r>
              <a:rPr lang="en-IE" sz="3200" dirty="0">
                <a:solidFill>
                  <a:srgbClr val="7030A0"/>
                </a:solidFill>
              </a:rPr>
              <a:t>);</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Shape 269"/>
          <p:cNvSpPr>
            <a:spLocks noGrp="1"/>
          </p:cNvSpPr>
          <p:nvPr>
            <p:ph type="title"/>
          </p:nvPr>
        </p:nvSpPr>
        <p:spPr>
          <a:prstGeom prst="rect">
            <a:avLst/>
          </a:prstGeom>
        </p:spPr>
        <p:txBody>
          <a:bodyPr/>
          <a:lstStyle/>
          <a:p>
            <a:r>
              <a:t>How it works</a:t>
            </a:r>
          </a:p>
        </p:txBody>
      </p:sp>
      <p:sp>
        <p:nvSpPr>
          <p:cNvPr id="270" name="Shape 270"/>
          <p:cNvSpPr>
            <a:spLocks noGrp="1"/>
          </p:cNvSpPr>
          <p:nvPr>
            <p:ph type="body" idx="1"/>
          </p:nvPr>
        </p:nvSpPr>
        <p:spPr>
          <a:xfrm>
            <a:off x="669752" y="2788568"/>
            <a:ext cx="11861800" cy="5880100"/>
          </a:xfrm>
          <a:prstGeom prst="rect">
            <a:avLst/>
          </a:prstGeom>
        </p:spPr>
        <p:txBody>
          <a:bodyPr/>
          <a:lstStyle/>
          <a:p>
            <a:r>
              <a:rPr lang="en-IE" b="1" dirty="0">
                <a:solidFill>
                  <a:srgbClr val="7030A0"/>
                </a:solidFill>
              </a:rPr>
              <a:t>SETUP</a:t>
            </a:r>
            <a:r>
              <a:rPr lang="en-IE" dirty="0"/>
              <a:t>:  </a:t>
            </a:r>
            <a:r>
              <a:rPr dirty="0"/>
              <a:t>In the </a:t>
            </a:r>
            <a:r>
              <a:rPr u="sng" dirty="0"/>
              <a:t>first</a:t>
            </a:r>
            <a:r>
              <a:rPr dirty="0"/>
              <a:t> phase, we set up the test fixture (the “before” picture) that is required for the SUT to exhibit the expected behavior as well as anything you need to put in place to be able to observe the actual outcome.</a:t>
            </a:r>
          </a:p>
          <a:p>
            <a:r>
              <a:rPr lang="en-IE" b="1" dirty="0">
                <a:solidFill>
                  <a:srgbClr val="7030A0"/>
                </a:solidFill>
              </a:rPr>
              <a:t>EXERCISE</a:t>
            </a:r>
            <a:r>
              <a:rPr lang="en-IE" dirty="0"/>
              <a:t>: </a:t>
            </a:r>
            <a:r>
              <a:rPr dirty="0"/>
              <a:t>In the </a:t>
            </a:r>
            <a:r>
              <a:rPr u="sng" dirty="0"/>
              <a:t>second</a:t>
            </a:r>
            <a:r>
              <a:rPr dirty="0"/>
              <a:t> phase, we interact with the SUT.</a:t>
            </a:r>
          </a:p>
          <a:p>
            <a:r>
              <a:rPr lang="en-IE" b="1" dirty="0">
                <a:solidFill>
                  <a:srgbClr val="7030A0"/>
                </a:solidFill>
              </a:rPr>
              <a:t>VERIFY</a:t>
            </a:r>
            <a:r>
              <a:rPr lang="en-IE" dirty="0"/>
              <a:t>: </a:t>
            </a:r>
            <a:r>
              <a:rPr dirty="0"/>
              <a:t>In the </a:t>
            </a:r>
            <a:r>
              <a:rPr u="sng" dirty="0"/>
              <a:t>third</a:t>
            </a:r>
            <a:r>
              <a:rPr dirty="0"/>
              <a:t> phase, we do whatever is necessary to determine whether the expected outcome has been obtained.</a:t>
            </a:r>
          </a:p>
          <a:p>
            <a:r>
              <a:rPr lang="en-IE" b="1" dirty="0">
                <a:solidFill>
                  <a:srgbClr val="7030A0"/>
                </a:solidFill>
              </a:rPr>
              <a:t>TEARDOWN</a:t>
            </a:r>
            <a:r>
              <a:rPr lang="en-IE" dirty="0"/>
              <a:t>: </a:t>
            </a:r>
            <a:r>
              <a:rPr dirty="0"/>
              <a:t>In the </a:t>
            </a:r>
            <a:r>
              <a:rPr u="sng" dirty="0"/>
              <a:t>fourth</a:t>
            </a:r>
            <a:r>
              <a:rPr dirty="0"/>
              <a:t> phase, we tear down the test fixture to put the world back </a:t>
            </a:r>
            <a:r>
              <a:rPr lang="en-IE" dirty="0" err="1"/>
              <a:t>i</a:t>
            </a:r>
            <a:r>
              <a:rPr dirty="0" err="1"/>
              <a:t>nto</a:t>
            </a:r>
            <a:r>
              <a:rPr dirty="0"/>
              <a:t> the state in which we found it.</a:t>
            </a:r>
          </a:p>
        </p:txBody>
      </p:sp>
      <p:pic>
        <p:nvPicPr>
          <p:cNvPr id="272" name="Screen shot 2009-12-03 at 11.16.45.png"/>
          <p:cNvPicPr>
            <a:picLocks noChangeAspect="1"/>
          </p:cNvPicPr>
          <p:nvPr/>
        </p:nvPicPr>
        <p:blipFill>
          <a:blip r:embed="rId2">
            <a:extLst/>
          </a:blip>
          <a:stretch>
            <a:fillRect/>
          </a:stretch>
        </p:blipFill>
        <p:spPr>
          <a:xfrm>
            <a:off x="6844580" y="340296"/>
            <a:ext cx="5778500" cy="2146300"/>
          </a:xfrm>
          <a:prstGeom prst="rect">
            <a:avLst/>
          </a:prstGeom>
          <a:ln w="12700">
            <a:solidFill>
              <a:schemeClr val="tx1"/>
            </a:solidFill>
            <a:miter lim="400000"/>
          </a:ln>
        </p:spPr>
      </p:pic>
    </p:spTree>
    <p:extLst>
      <p:ext uri="{BB962C8B-B14F-4D97-AF65-F5344CB8AC3E}">
        <p14:creationId xmlns:p14="http://schemas.microsoft.com/office/powerpoint/2010/main" val="2477834755"/>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Shape 276"/>
          <p:cNvSpPr>
            <a:spLocks noGrp="1"/>
          </p:cNvSpPr>
          <p:nvPr>
            <p:ph type="title"/>
          </p:nvPr>
        </p:nvSpPr>
        <p:spPr>
          <a:prstGeom prst="rect">
            <a:avLst/>
          </a:prstGeom>
        </p:spPr>
        <p:txBody>
          <a:bodyPr/>
          <a:lstStyle/>
          <a:p>
            <a:r>
              <a:t>assertNull / assertNotNull</a:t>
            </a:r>
          </a:p>
        </p:txBody>
      </p:sp>
      <p:sp>
        <p:nvSpPr>
          <p:cNvPr id="277" name="Shape 277"/>
          <p:cNvSpPr>
            <a:spLocks noGrp="1"/>
          </p:cNvSpPr>
          <p:nvPr>
            <p:ph type="body" idx="1"/>
          </p:nvPr>
        </p:nvSpPr>
        <p:spPr>
          <a:prstGeom prst="rect">
            <a:avLst/>
          </a:prstGeom>
        </p:spPr>
        <p:txBody>
          <a:bodyPr/>
          <a:lstStyle/>
          <a:p>
            <a:pPr marL="0" indent="0">
              <a:buNone/>
            </a:pPr>
            <a:endParaRPr lang="en-IE" dirty="0"/>
          </a:p>
          <a:p>
            <a:r>
              <a:rPr sz="2800" b="1" dirty="0" err="1">
                <a:solidFill>
                  <a:srgbClr val="FF0000"/>
                </a:solidFill>
              </a:rPr>
              <a:t>assertNull</a:t>
            </a:r>
            <a:r>
              <a:rPr sz="2800" b="1" dirty="0">
                <a:solidFill>
                  <a:srgbClr val="FF0000"/>
                </a:solidFill>
              </a:rPr>
              <a:t>([String message], </a:t>
            </a:r>
            <a:r>
              <a:rPr sz="2800" b="1" dirty="0" err="1">
                <a:solidFill>
                  <a:srgbClr val="FF0000"/>
                </a:solidFill>
              </a:rPr>
              <a:t>java.lang.Object</a:t>
            </a:r>
            <a:r>
              <a:rPr sz="2800" b="1" dirty="0">
                <a:solidFill>
                  <a:srgbClr val="FF0000"/>
                </a:solidFill>
              </a:rPr>
              <a:t> object)</a:t>
            </a:r>
          </a:p>
          <a:p>
            <a:r>
              <a:rPr sz="2800" b="1" dirty="0" err="1">
                <a:solidFill>
                  <a:srgbClr val="FF0000"/>
                </a:solidFill>
              </a:rPr>
              <a:t>assertNotNull</a:t>
            </a:r>
            <a:r>
              <a:rPr sz="2800" b="1" dirty="0">
                <a:solidFill>
                  <a:srgbClr val="FF0000"/>
                </a:solidFill>
              </a:rPr>
              <a:t>([String message], </a:t>
            </a:r>
            <a:r>
              <a:rPr sz="2800" b="1" dirty="0" err="1">
                <a:solidFill>
                  <a:srgbClr val="FF0000"/>
                </a:solidFill>
              </a:rPr>
              <a:t>java.lang.Object</a:t>
            </a:r>
            <a:r>
              <a:rPr sz="2800" b="1" dirty="0">
                <a:solidFill>
                  <a:srgbClr val="FF0000"/>
                </a:solidFill>
              </a:rPr>
              <a:t> object)</a:t>
            </a:r>
          </a:p>
          <a:p>
            <a:pPr lvl="1"/>
            <a:r>
              <a:rPr sz="2800" dirty="0"/>
              <a:t>Asserts that the given object is null (or not null), failing otherwise.</a:t>
            </a: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Shape 284"/>
          <p:cNvSpPr>
            <a:spLocks noGrp="1"/>
          </p:cNvSpPr>
          <p:nvPr>
            <p:ph type="title"/>
          </p:nvPr>
        </p:nvSpPr>
        <p:spPr>
          <a:prstGeom prst="rect">
            <a:avLst/>
          </a:prstGeom>
        </p:spPr>
        <p:txBody>
          <a:bodyPr/>
          <a:lstStyle/>
          <a:p>
            <a:r>
              <a:t>assertSame / assertNotSame</a:t>
            </a:r>
          </a:p>
        </p:txBody>
      </p:sp>
      <p:sp>
        <p:nvSpPr>
          <p:cNvPr id="285" name="Shape 285"/>
          <p:cNvSpPr>
            <a:spLocks noGrp="1"/>
          </p:cNvSpPr>
          <p:nvPr>
            <p:ph type="body" idx="1"/>
          </p:nvPr>
        </p:nvSpPr>
        <p:spPr>
          <a:prstGeom prst="rect">
            <a:avLst/>
          </a:prstGeom>
        </p:spPr>
        <p:txBody>
          <a:bodyPr>
            <a:normAutofit/>
          </a:bodyPr>
          <a:lstStyle/>
          <a:p>
            <a:r>
              <a:rPr sz="2800" b="1" dirty="0" err="1">
                <a:solidFill>
                  <a:srgbClr val="FF0000"/>
                </a:solidFill>
              </a:rPr>
              <a:t>assertSame</a:t>
            </a:r>
            <a:r>
              <a:rPr sz="2800" b="1" dirty="0">
                <a:solidFill>
                  <a:srgbClr val="FF0000"/>
                </a:solidFill>
              </a:rPr>
              <a:t>([String message], expected, actual)</a:t>
            </a:r>
          </a:p>
          <a:p>
            <a:pPr lvl="1"/>
            <a:r>
              <a:rPr sz="2800" dirty="0"/>
              <a:t>Asserts that </a:t>
            </a:r>
            <a:r>
              <a:rPr sz="2800" b="1" dirty="0"/>
              <a:t>expected</a:t>
            </a:r>
            <a:r>
              <a:rPr sz="2800" dirty="0"/>
              <a:t> and </a:t>
            </a:r>
            <a:r>
              <a:rPr sz="2800" b="1" dirty="0"/>
              <a:t>actual</a:t>
            </a:r>
            <a:r>
              <a:rPr sz="2800" dirty="0"/>
              <a:t> refer to the same object</a:t>
            </a:r>
            <a:r>
              <a:rPr lang="en-IE" sz="2800" dirty="0"/>
              <a:t>, </a:t>
            </a:r>
            <a:r>
              <a:rPr sz="2800" dirty="0"/>
              <a:t>and fails the test if they do not. </a:t>
            </a:r>
          </a:p>
          <a:p>
            <a:r>
              <a:rPr sz="2800" b="1" dirty="0" err="1">
                <a:solidFill>
                  <a:srgbClr val="FF0000"/>
                </a:solidFill>
              </a:rPr>
              <a:t>assertNotSame</a:t>
            </a:r>
            <a:r>
              <a:rPr sz="2800" b="1" dirty="0">
                <a:solidFill>
                  <a:srgbClr val="FF0000"/>
                </a:solidFill>
              </a:rPr>
              <a:t>([String message], expected, actual)</a:t>
            </a:r>
          </a:p>
          <a:p>
            <a:pPr lvl="1"/>
            <a:r>
              <a:rPr sz="2800" dirty="0"/>
              <a:t>Asserts that </a:t>
            </a:r>
            <a:r>
              <a:rPr sz="2800" b="1" dirty="0"/>
              <a:t>expected</a:t>
            </a:r>
            <a:r>
              <a:rPr sz="2800" dirty="0"/>
              <a:t> and </a:t>
            </a:r>
            <a:r>
              <a:rPr sz="2800" b="1" dirty="0"/>
              <a:t>actual</a:t>
            </a:r>
            <a:r>
              <a:rPr sz="2800" dirty="0"/>
              <a:t> do not refer to the same object, and fails the test if they are the same object.</a:t>
            </a: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Shape 288"/>
          <p:cNvSpPr>
            <a:spLocks noGrp="1"/>
          </p:cNvSpPr>
          <p:nvPr>
            <p:ph type="title"/>
          </p:nvPr>
        </p:nvSpPr>
        <p:spPr>
          <a:prstGeom prst="rect">
            <a:avLst/>
          </a:prstGeom>
        </p:spPr>
        <p:txBody>
          <a:bodyPr/>
          <a:lstStyle/>
          <a:p>
            <a:r>
              <a:t>fail</a:t>
            </a:r>
          </a:p>
        </p:txBody>
      </p:sp>
      <p:sp>
        <p:nvSpPr>
          <p:cNvPr id="289" name="Shape 289"/>
          <p:cNvSpPr>
            <a:spLocks noGrp="1"/>
          </p:cNvSpPr>
          <p:nvPr>
            <p:ph type="body" idx="1"/>
          </p:nvPr>
        </p:nvSpPr>
        <p:spPr>
          <a:prstGeom prst="rect">
            <a:avLst/>
          </a:prstGeom>
        </p:spPr>
        <p:txBody>
          <a:bodyPr>
            <a:normAutofit/>
          </a:bodyPr>
          <a:lstStyle/>
          <a:p>
            <a:r>
              <a:rPr sz="2800" b="1" dirty="0">
                <a:solidFill>
                  <a:srgbClr val="FF0000"/>
                </a:solidFill>
              </a:rPr>
              <a:t>fail([String message])</a:t>
            </a:r>
          </a:p>
          <a:p>
            <a:pPr lvl="1"/>
            <a:r>
              <a:rPr sz="2800" dirty="0"/>
              <a:t>Fails the test immediately, with the optional message. </a:t>
            </a:r>
            <a:endParaRPr lang="en-IE" sz="2800" dirty="0"/>
          </a:p>
          <a:p>
            <a:pPr lvl="1"/>
            <a:r>
              <a:rPr sz="2800" dirty="0"/>
              <a:t>Often used to mark sections of code that should not be reached (for instance, after an exception is expected).</a:t>
            </a: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prstGeom prst="rect">
            <a:avLst/>
          </a:prstGeom>
        </p:spPr>
        <p:txBody>
          <a:bodyPr/>
          <a:lstStyle/>
          <a:p>
            <a:r>
              <a:t>Using asserts</a:t>
            </a:r>
          </a:p>
        </p:txBody>
      </p:sp>
      <p:sp>
        <p:nvSpPr>
          <p:cNvPr id="293" name="Shape 293"/>
          <p:cNvSpPr>
            <a:spLocks noGrp="1"/>
          </p:cNvSpPr>
          <p:nvPr>
            <p:ph type="body" idx="1"/>
          </p:nvPr>
        </p:nvSpPr>
        <p:spPr>
          <a:prstGeom prst="rect">
            <a:avLst/>
          </a:prstGeom>
        </p:spPr>
        <p:txBody>
          <a:bodyPr/>
          <a:lstStyle/>
          <a:p>
            <a:r>
              <a:rPr dirty="0"/>
              <a:t>Usually have multiple asserts in a given test method, as you prove various aspects and relationships of the method(s) under test. </a:t>
            </a:r>
          </a:p>
          <a:p>
            <a:r>
              <a:rPr dirty="0"/>
              <a:t>When an assert fails, that test method will be aborted and the remaining assertions in that method will not be executed this time</a:t>
            </a:r>
            <a:r>
              <a:rPr lang="en-IE" dirty="0"/>
              <a:t>.</a:t>
            </a:r>
            <a:endParaRPr dirty="0"/>
          </a:p>
          <a:p>
            <a:r>
              <a:rPr dirty="0"/>
              <a:t>Normally expect that all tests pass all of the time.</a:t>
            </a:r>
          </a:p>
          <a:p>
            <a:r>
              <a:rPr dirty="0"/>
              <a:t>In practice, that means that when a bug introduced, only one or two tests fail.</a:t>
            </a:r>
          </a:p>
          <a:p>
            <a:r>
              <a:rPr dirty="0"/>
              <a:t>Developer should NOT continue to add features when there are failing tests</a:t>
            </a:r>
            <a:r>
              <a:rPr lang="en-IE" dirty="0"/>
              <a:t>.</a:t>
            </a: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p:cNvSpPr>
            <a:spLocks noGrp="1"/>
          </p:cNvSpPr>
          <p:nvPr>
            <p:ph type="title"/>
          </p:nvPr>
        </p:nvSpPr>
        <p:spPr>
          <a:prstGeom prst="rect">
            <a:avLst/>
          </a:prstGeom>
        </p:spPr>
        <p:txBody>
          <a:bodyPr/>
          <a:lstStyle/>
          <a:p>
            <a:r>
              <a:rPr dirty="0"/>
              <a:t>JUnit</a:t>
            </a:r>
            <a:r>
              <a:rPr lang="en-IE" dirty="0"/>
              <a:t>4</a:t>
            </a:r>
            <a:r>
              <a:rPr dirty="0"/>
              <a:t> Framework</a:t>
            </a:r>
          </a:p>
        </p:txBody>
      </p:sp>
      <p:sp>
        <p:nvSpPr>
          <p:cNvPr id="297" name="Shape 297"/>
          <p:cNvSpPr>
            <a:spLocks noGrp="1"/>
          </p:cNvSpPr>
          <p:nvPr>
            <p:ph type="body" sz="half" idx="1"/>
          </p:nvPr>
        </p:nvSpPr>
        <p:spPr>
          <a:xfrm>
            <a:off x="597074" y="3341588"/>
            <a:ext cx="5918200" cy="3925044"/>
          </a:xfrm>
          <a:prstGeom prst="rect">
            <a:avLst/>
          </a:prstGeom>
        </p:spPr>
        <p:txBody>
          <a:bodyPr>
            <a:normAutofit/>
          </a:bodyPr>
          <a:lstStyle/>
          <a:p>
            <a:pPr>
              <a:spcBef>
                <a:spcPts val="1600"/>
              </a:spcBef>
            </a:pPr>
            <a:r>
              <a:rPr sz="2800" dirty="0"/>
              <a:t>The import statement brings in </a:t>
            </a:r>
            <a:br>
              <a:rPr lang="en-IE" sz="2800" dirty="0"/>
            </a:br>
            <a:r>
              <a:rPr sz="2800" dirty="0"/>
              <a:t>the necessary JUnit methods/annotations.</a:t>
            </a:r>
            <a:endParaRPr lang="en-IE" sz="2800" dirty="0"/>
          </a:p>
          <a:p>
            <a:pPr marL="0" indent="0">
              <a:spcBef>
                <a:spcPts val="1600"/>
              </a:spcBef>
              <a:buNone/>
            </a:pPr>
            <a:endParaRPr sz="2800" dirty="0"/>
          </a:p>
          <a:p>
            <a:pPr>
              <a:spcBef>
                <a:spcPts val="1600"/>
              </a:spcBef>
            </a:pPr>
            <a:r>
              <a:rPr sz="2800" dirty="0"/>
              <a:t>Individual tests are marked with the </a:t>
            </a:r>
            <a:r>
              <a:rPr sz="2800" b="1" dirty="0"/>
              <a:t>@Test </a:t>
            </a:r>
            <a:r>
              <a:rPr sz="2800" dirty="0"/>
              <a:t>annotation against public methods.</a:t>
            </a:r>
          </a:p>
        </p:txBody>
      </p:sp>
      <p:sp>
        <p:nvSpPr>
          <p:cNvPr id="299" name="Shape 299"/>
          <p:cNvSpPr/>
          <p:nvPr/>
        </p:nvSpPr>
        <p:spPr>
          <a:xfrm>
            <a:off x="6430392" y="1050686"/>
            <a:ext cx="6408712" cy="7858562"/>
          </a:xfrm>
          <a:prstGeom prst="rect">
            <a:avLst/>
          </a:prstGeom>
          <a:solidFill>
            <a:schemeClr val="bg1"/>
          </a:solidFill>
          <a:ln w="12700">
            <a:solidFill>
              <a:srgbClr val="000000"/>
            </a:solidFill>
            <a:miter lim="400000"/>
          </a:ln>
          <a:extLst>
            <a:ext uri="{C572A759-6A51-4108-AA02-DFA0A04FC94B}">
              <ma14:wrappingTextBoxFlag xmlns:ma14="http://schemas.microsoft.com/office/mac/drawingml/2011/main" xmlns="" val="1"/>
            </a:ext>
          </a:extLst>
        </p:spPr>
        <p:txBody>
          <a:bodyPr wrap="square" lIns="50800" tIns="50800" rIns="50800" bIns="50800" anchor="b">
            <a:spAutoFit/>
          </a:bodyPr>
          <a:lstStyle/>
          <a:p>
            <a:pPr>
              <a:defRPr sz="1800">
                <a:latin typeface="Monaco"/>
                <a:ea typeface="Monaco"/>
                <a:cs typeface="Monaco"/>
                <a:sym typeface="Monaco"/>
              </a:defRPr>
            </a:pPr>
            <a:r>
              <a:rPr sz="2800">
                <a:solidFill>
                  <a:srgbClr val="931A68"/>
                </a:solidFill>
              </a:rPr>
              <a:t>import</a:t>
            </a:r>
            <a:r>
              <a:rPr sz="2800"/>
              <a:t> </a:t>
            </a:r>
            <a:r>
              <a:rPr sz="2800">
                <a:solidFill>
                  <a:srgbClr val="931A68"/>
                </a:solidFill>
              </a:rPr>
              <a:t>static</a:t>
            </a:r>
            <a:r>
              <a:rPr sz="2800"/>
              <a:t> org.junit.Assert.assertEquals;</a:t>
            </a:r>
          </a:p>
          <a:p>
            <a:pPr>
              <a:defRPr sz="1800">
                <a:latin typeface="Monaco"/>
                <a:ea typeface="Monaco"/>
                <a:cs typeface="Monaco"/>
                <a:sym typeface="Monaco"/>
              </a:defRPr>
            </a:pPr>
            <a:r>
              <a:rPr sz="2800">
                <a:solidFill>
                  <a:srgbClr val="931A68"/>
                </a:solidFill>
              </a:rPr>
              <a:t>import</a:t>
            </a:r>
            <a:r>
              <a:rPr sz="2800"/>
              <a:t> org.junit.Test;</a:t>
            </a:r>
          </a:p>
          <a:p>
            <a:pPr>
              <a:defRPr sz="1800">
                <a:latin typeface="Monaco"/>
                <a:ea typeface="Monaco"/>
                <a:cs typeface="Monaco"/>
                <a:sym typeface="Monaco"/>
              </a:defRPr>
            </a:pPr>
            <a:endParaRPr sz="2800"/>
          </a:p>
          <a:p>
            <a:pPr>
              <a:defRPr sz="1800">
                <a:latin typeface="Monaco"/>
                <a:ea typeface="Monaco"/>
                <a:cs typeface="Monaco"/>
                <a:sym typeface="Monaco"/>
              </a:defRPr>
            </a:pPr>
            <a:r>
              <a:rPr sz="2800">
                <a:solidFill>
                  <a:srgbClr val="931A68"/>
                </a:solidFill>
              </a:rPr>
              <a:t>public</a:t>
            </a:r>
            <a:r>
              <a:rPr sz="2800"/>
              <a:t> </a:t>
            </a:r>
            <a:r>
              <a:rPr sz="2800">
                <a:solidFill>
                  <a:srgbClr val="931A68"/>
                </a:solidFill>
              </a:rPr>
              <a:t>class</a:t>
            </a:r>
            <a:r>
              <a:rPr sz="2800"/>
              <a:t> TestClassOne</a:t>
            </a:r>
          </a:p>
          <a:p>
            <a:pPr>
              <a:defRPr sz="1800">
                <a:latin typeface="Monaco"/>
                <a:ea typeface="Monaco"/>
                <a:cs typeface="Monaco"/>
                <a:sym typeface="Monaco"/>
              </a:defRPr>
            </a:pPr>
            <a:r>
              <a:rPr sz="2800"/>
              <a:t>{</a:t>
            </a:r>
          </a:p>
          <a:p>
            <a:pPr>
              <a:defRPr sz="1800">
                <a:latin typeface="Monaco"/>
                <a:ea typeface="Monaco"/>
                <a:cs typeface="Monaco"/>
                <a:sym typeface="Monaco"/>
              </a:defRPr>
            </a:pPr>
            <a:r>
              <a:rPr sz="2800"/>
              <a:t>  </a:t>
            </a:r>
          </a:p>
          <a:p>
            <a:pPr>
              <a:defRPr sz="1800">
                <a:solidFill>
                  <a:srgbClr val="777777"/>
                </a:solidFill>
                <a:latin typeface="Monaco"/>
                <a:ea typeface="Monaco"/>
                <a:cs typeface="Monaco"/>
                <a:sym typeface="Monaco"/>
              </a:defRPr>
            </a:pPr>
            <a:r>
              <a:rPr sz="2800">
                <a:solidFill>
                  <a:srgbClr val="000000"/>
                </a:solidFill>
              </a:rPr>
              <a:t>  </a:t>
            </a:r>
            <a:r>
              <a:rPr sz="2800"/>
              <a:t>@Test</a:t>
            </a:r>
            <a:endParaRPr sz="2800">
              <a:solidFill>
                <a:srgbClr val="000000"/>
              </a:solidFill>
            </a:endParaRPr>
          </a:p>
          <a:p>
            <a:pPr>
              <a:defRPr sz="1800">
                <a:latin typeface="Monaco"/>
                <a:ea typeface="Monaco"/>
                <a:cs typeface="Monaco"/>
                <a:sym typeface="Monaco"/>
              </a:defRPr>
            </a:pPr>
            <a:r>
              <a:rPr sz="2800"/>
              <a:t>  </a:t>
            </a:r>
            <a:r>
              <a:rPr sz="2800">
                <a:solidFill>
                  <a:srgbClr val="931A68"/>
                </a:solidFill>
              </a:rPr>
              <a:t>public</a:t>
            </a:r>
            <a:r>
              <a:rPr sz="2800"/>
              <a:t> </a:t>
            </a:r>
            <a:r>
              <a:rPr sz="2800">
                <a:solidFill>
                  <a:srgbClr val="931A68"/>
                </a:solidFill>
              </a:rPr>
              <a:t>void</a:t>
            </a:r>
            <a:r>
              <a:rPr sz="2800"/>
              <a:t> testAddition ()</a:t>
            </a:r>
          </a:p>
          <a:p>
            <a:pPr>
              <a:defRPr sz="1800">
                <a:latin typeface="Monaco"/>
                <a:ea typeface="Monaco"/>
                <a:cs typeface="Monaco"/>
                <a:sym typeface="Monaco"/>
              </a:defRPr>
            </a:pPr>
            <a:r>
              <a:rPr sz="2800"/>
              <a:t>  {</a:t>
            </a:r>
          </a:p>
          <a:p>
            <a:pPr>
              <a:defRPr sz="1800">
                <a:latin typeface="Monaco"/>
                <a:ea typeface="Monaco"/>
                <a:cs typeface="Monaco"/>
                <a:sym typeface="Monaco"/>
              </a:defRPr>
            </a:pPr>
            <a:r>
              <a:rPr sz="2800"/>
              <a:t>    assertEquals(4, 2 + 2);</a:t>
            </a:r>
          </a:p>
          <a:p>
            <a:pPr>
              <a:defRPr sz="1800">
                <a:latin typeface="Monaco"/>
                <a:ea typeface="Monaco"/>
                <a:cs typeface="Monaco"/>
                <a:sym typeface="Monaco"/>
              </a:defRPr>
            </a:pPr>
            <a:r>
              <a:rPr sz="2800"/>
              <a:t>  }</a:t>
            </a:r>
          </a:p>
          <a:p>
            <a:pPr>
              <a:defRPr sz="1800">
                <a:latin typeface="Monaco"/>
                <a:ea typeface="Monaco"/>
                <a:cs typeface="Monaco"/>
                <a:sym typeface="Monaco"/>
              </a:defRPr>
            </a:pPr>
            <a:endParaRPr sz="2800"/>
          </a:p>
          <a:p>
            <a:pPr>
              <a:defRPr sz="1800">
                <a:solidFill>
                  <a:srgbClr val="777777"/>
                </a:solidFill>
                <a:latin typeface="Monaco"/>
                <a:ea typeface="Monaco"/>
                <a:cs typeface="Monaco"/>
                <a:sym typeface="Monaco"/>
              </a:defRPr>
            </a:pPr>
            <a:r>
              <a:rPr sz="2800">
                <a:solidFill>
                  <a:srgbClr val="000000"/>
                </a:solidFill>
              </a:rPr>
              <a:t>  </a:t>
            </a:r>
            <a:r>
              <a:rPr sz="2800"/>
              <a:t>@Test</a:t>
            </a:r>
            <a:endParaRPr sz="2800">
              <a:solidFill>
                <a:srgbClr val="000000"/>
              </a:solidFill>
            </a:endParaRPr>
          </a:p>
          <a:p>
            <a:pPr>
              <a:defRPr sz="1800">
                <a:latin typeface="Monaco"/>
                <a:ea typeface="Monaco"/>
                <a:cs typeface="Monaco"/>
                <a:sym typeface="Monaco"/>
              </a:defRPr>
            </a:pPr>
            <a:r>
              <a:rPr sz="2800"/>
              <a:t>  </a:t>
            </a:r>
            <a:r>
              <a:rPr sz="2800">
                <a:solidFill>
                  <a:srgbClr val="931A68"/>
                </a:solidFill>
              </a:rPr>
              <a:t>public</a:t>
            </a:r>
            <a:r>
              <a:rPr sz="2800"/>
              <a:t> </a:t>
            </a:r>
            <a:r>
              <a:rPr sz="2800">
                <a:solidFill>
                  <a:srgbClr val="931A68"/>
                </a:solidFill>
              </a:rPr>
              <a:t>void</a:t>
            </a:r>
            <a:r>
              <a:rPr sz="2800"/>
              <a:t> testSubtraction ()</a:t>
            </a:r>
          </a:p>
          <a:p>
            <a:pPr>
              <a:defRPr sz="1800">
                <a:latin typeface="Monaco"/>
                <a:ea typeface="Monaco"/>
                <a:cs typeface="Monaco"/>
                <a:sym typeface="Monaco"/>
              </a:defRPr>
            </a:pPr>
            <a:r>
              <a:rPr sz="2800"/>
              <a:t>  {</a:t>
            </a:r>
          </a:p>
          <a:p>
            <a:pPr>
              <a:defRPr sz="1800">
                <a:latin typeface="Monaco"/>
                <a:ea typeface="Monaco"/>
                <a:cs typeface="Monaco"/>
                <a:sym typeface="Monaco"/>
              </a:defRPr>
            </a:pPr>
            <a:r>
              <a:rPr sz="2800"/>
              <a:t>    assertEquals(0, 2 - 2);</a:t>
            </a:r>
          </a:p>
          <a:p>
            <a:pPr>
              <a:defRPr sz="1800">
                <a:latin typeface="Monaco"/>
                <a:ea typeface="Monaco"/>
                <a:cs typeface="Monaco"/>
                <a:sym typeface="Monaco"/>
              </a:defRPr>
            </a:pPr>
            <a:r>
              <a:rPr sz="2800"/>
              <a:t>  }</a:t>
            </a:r>
          </a:p>
          <a:p>
            <a:pPr>
              <a:defRPr sz="1800">
                <a:latin typeface="Monaco"/>
                <a:ea typeface="Monaco"/>
                <a:cs typeface="Monaco"/>
                <a:sym typeface="Monaco"/>
              </a:defRPr>
            </a:pPr>
            <a:r>
              <a:rPr sz="2800"/>
              <a:t>}</a:t>
            </a: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a:spLocks noGrp="1"/>
          </p:cNvSpPr>
          <p:nvPr>
            <p:ph type="title"/>
          </p:nvPr>
        </p:nvSpPr>
        <p:spPr>
          <a:prstGeom prst="rect">
            <a:avLst/>
          </a:prstGeom>
        </p:spPr>
        <p:txBody>
          <a:bodyPr/>
          <a:lstStyle/>
          <a:p>
            <a:r>
              <a:t>@Before / @After</a:t>
            </a:r>
          </a:p>
        </p:txBody>
      </p:sp>
      <p:sp>
        <p:nvSpPr>
          <p:cNvPr id="302" name="Shape 302"/>
          <p:cNvSpPr>
            <a:spLocks noGrp="1"/>
          </p:cNvSpPr>
          <p:nvPr>
            <p:ph type="body" sz="half" idx="1"/>
          </p:nvPr>
        </p:nvSpPr>
        <p:spPr>
          <a:xfrm>
            <a:off x="647700" y="2324100"/>
            <a:ext cx="6883400" cy="6565900"/>
          </a:xfrm>
          <a:prstGeom prst="rect">
            <a:avLst/>
          </a:prstGeom>
        </p:spPr>
        <p:txBody>
          <a:bodyPr>
            <a:normAutofit lnSpcReduction="10000"/>
          </a:bodyPr>
          <a:lstStyle/>
          <a:p>
            <a:pPr>
              <a:spcBef>
                <a:spcPts val="2600"/>
              </a:spcBef>
            </a:pPr>
            <a:r>
              <a:rPr dirty="0"/>
              <a:t>Each test should run independently of every other test; this allows any individual test to be run at any time, in any order.</a:t>
            </a:r>
          </a:p>
          <a:p>
            <a:pPr>
              <a:spcBef>
                <a:spcPts val="2600"/>
              </a:spcBef>
            </a:pPr>
            <a:r>
              <a:rPr dirty="0"/>
              <a:t>This requires ability to reset some parts of the testing environment in between tests, and/or clean up after a test has run. </a:t>
            </a:r>
          </a:p>
          <a:p>
            <a:pPr>
              <a:spcBef>
                <a:spcPts val="2600"/>
              </a:spcBef>
            </a:pPr>
            <a:r>
              <a:rPr b="1" dirty="0"/>
              <a:t>@Before</a:t>
            </a:r>
            <a:r>
              <a:rPr dirty="0"/>
              <a:t> / </a:t>
            </a:r>
            <a:r>
              <a:rPr b="1" dirty="0"/>
              <a:t>@After </a:t>
            </a:r>
            <a:r>
              <a:rPr dirty="0"/>
              <a:t>annotations ensure that these methods are called before and after each test is executed.</a:t>
            </a:r>
            <a:endParaRPr lang="en-IE" dirty="0"/>
          </a:p>
          <a:p>
            <a:pPr>
              <a:spcBef>
                <a:spcPts val="2600"/>
              </a:spcBef>
            </a:pPr>
            <a:r>
              <a:rPr lang="en-IE" dirty="0"/>
              <a:t>You can have multiple methods annotated with </a:t>
            </a:r>
            <a:r>
              <a:rPr lang="en-IE" b="1" dirty="0"/>
              <a:t>@Before</a:t>
            </a:r>
            <a:r>
              <a:rPr lang="en-IE" dirty="0"/>
              <a:t> / </a:t>
            </a:r>
            <a:r>
              <a:rPr lang="en-IE" b="1" dirty="0"/>
              <a:t>@After </a:t>
            </a:r>
            <a:r>
              <a:rPr lang="en-IE" dirty="0"/>
              <a:t>however the order of execution is out of your control; if you require your @Before methods to run in a specific order, resort to just having one method.</a:t>
            </a:r>
          </a:p>
        </p:txBody>
      </p:sp>
      <p:sp>
        <p:nvSpPr>
          <p:cNvPr id="304" name="Shape 304"/>
          <p:cNvSpPr/>
          <p:nvPr/>
        </p:nvSpPr>
        <p:spPr>
          <a:xfrm>
            <a:off x="7726536" y="1564432"/>
            <a:ext cx="4608512" cy="6996787"/>
          </a:xfrm>
          <a:prstGeom prst="rect">
            <a:avLst/>
          </a:prstGeom>
          <a:solidFill>
            <a:schemeClr val="bg1"/>
          </a:solidFill>
          <a:ln w="12700">
            <a:solidFill>
              <a:srgbClr val="000000"/>
            </a:solidFill>
            <a:miter lim="400000"/>
          </a:ln>
          <a:extLst>
            <a:ext uri="{C572A759-6A51-4108-AA02-DFA0A04FC94B}">
              <ma14:wrappingTextBoxFlag xmlns:ma14="http://schemas.microsoft.com/office/mac/drawingml/2011/main" xmlns="" val="1"/>
            </a:ext>
          </a:extLst>
        </p:spPr>
        <p:txBody>
          <a:bodyPr wrap="square" lIns="50800" tIns="50800" rIns="50800" bIns="50800" anchor="b">
            <a:spAutoFit/>
          </a:bodyPr>
          <a:lstStyle/>
          <a:p>
            <a:pPr>
              <a:defRPr sz="1800">
                <a:latin typeface="Monaco"/>
                <a:ea typeface="Monaco"/>
                <a:cs typeface="Monaco"/>
                <a:sym typeface="Monaco"/>
              </a:defRPr>
            </a:pPr>
            <a:r>
              <a:rPr sz="2800" dirty="0">
                <a:solidFill>
                  <a:srgbClr val="931A68"/>
                </a:solidFill>
              </a:rPr>
              <a:t>public</a:t>
            </a:r>
            <a:r>
              <a:rPr sz="2800" dirty="0"/>
              <a:t> </a:t>
            </a:r>
            <a:r>
              <a:rPr sz="2800" dirty="0">
                <a:solidFill>
                  <a:srgbClr val="931A68"/>
                </a:solidFill>
              </a:rPr>
              <a:t>class</a:t>
            </a:r>
            <a:r>
              <a:rPr sz="2800" dirty="0"/>
              <a:t> </a:t>
            </a:r>
            <a:r>
              <a:rPr sz="2800" dirty="0" err="1"/>
              <a:t>TestLargest</a:t>
            </a:r>
            <a:r>
              <a:rPr sz="2800" dirty="0"/>
              <a:t> </a:t>
            </a:r>
          </a:p>
          <a:p>
            <a:pPr>
              <a:defRPr sz="1800">
                <a:latin typeface="Monaco"/>
                <a:ea typeface="Monaco"/>
                <a:cs typeface="Monaco"/>
                <a:sym typeface="Monaco"/>
              </a:defRPr>
            </a:pPr>
            <a:r>
              <a:rPr sz="2800" dirty="0"/>
              <a:t>{</a:t>
            </a:r>
          </a:p>
          <a:p>
            <a:pPr>
              <a:defRPr sz="1800">
                <a:solidFill>
                  <a:srgbClr val="931A68"/>
                </a:solidFill>
                <a:latin typeface="Monaco"/>
                <a:ea typeface="Monaco"/>
                <a:cs typeface="Monaco"/>
                <a:sym typeface="Monaco"/>
              </a:defRPr>
            </a:pPr>
            <a:r>
              <a:rPr sz="2800" dirty="0">
                <a:solidFill>
                  <a:srgbClr val="000000"/>
                </a:solidFill>
              </a:rPr>
              <a:t>  </a:t>
            </a:r>
            <a:r>
              <a:rPr sz="2800" dirty="0"/>
              <a:t>private</a:t>
            </a:r>
            <a:r>
              <a:rPr sz="2800" dirty="0">
                <a:solidFill>
                  <a:srgbClr val="000000"/>
                </a:solidFill>
              </a:rPr>
              <a:t> </a:t>
            </a:r>
            <a:r>
              <a:rPr sz="2800" dirty="0" err="1"/>
              <a:t>int</a:t>
            </a:r>
            <a:r>
              <a:rPr sz="2800" dirty="0">
                <a:solidFill>
                  <a:srgbClr val="000000"/>
                </a:solidFill>
              </a:rPr>
              <a:t>[] </a:t>
            </a:r>
            <a:r>
              <a:rPr sz="2800" dirty="0" err="1">
                <a:solidFill>
                  <a:srgbClr val="0326CC"/>
                </a:solidFill>
              </a:rPr>
              <a:t>arr</a:t>
            </a:r>
            <a:r>
              <a:rPr sz="2800" dirty="0">
                <a:solidFill>
                  <a:srgbClr val="000000"/>
                </a:solidFill>
              </a:rPr>
              <a:t>;</a:t>
            </a:r>
          </a:p>
          <a:p>
            <a:pPr>
              <a:defRPr sz="1800">
                <a:latin typeface="Monaco"/>
                <a:ea typeface="Monaco"/>
                <a:cs typeface="Monaco"/>
                <a:sym typeface="Monaco"/>
              </a:defRPr>
            </a:pPr>
            <a:r>
              <a:rPr sz="2800" dirty="0"/>
              <a:t>  </a:t>
            </a:r>
          </a:p>
          <a:p>
            <a:pPr>
              <a:defRPr sz="1800">
                <a:solidFill>
                  <a:srgbClr val="777777"/>
                </a:solidFill>
                <a:latin typeface="Monaco"/>
                <a:ea typeface="Monaco"/>
                <a:cs typeface="Monaco"/>
                <a:sym typeface="Monaco"/>
              </a:defRPr>
            </a:pPr>
            <a:r>
              <a:rPr sz="2800" dirty="0">
                <a:solidFill>
                  <a:srgbClr val="000000"/>
                </a:solidFill>
              </a:rPr>
              <a:t>  </a:t>
            </a:r>
            <a:r>
              <a:rPr sz="2800" dirty="0"/>
              <a:t>@Before</a:t>
            </a:r>
            <a:endParaRPr sz="2800" dirty="0">
              <a:solidFill>
                <a:srgbClr val="000000"/>
              </a:solidFill>
            </a:endParaRPr>
          </a:p>
          <a:p>
            <a:pPr>
              <a:defRPr sz="1800">
                <a:latin typeface="Monaco"/>
                <a:ea typeface="Monaco"/>
                <a:cs typeface="Monaco"/>
                <a:sym typeface="Monaco"/>
              </a:defRPr>
            </a:pPr>
            <a:r>
              <a:rPr sz="2800" dirty="0"/>
              <a:t>  </a:t>
            </a:r>
            <a:r>
              <a:rPr sz="2800" dirty="0">
                <a:solidFill>
                  <a:srgbClr val="931A68"/>
                </a:solidFill>
              </a:rPr>
              <a:t>public</a:t>
            </a:r>
            <a:r>
              <a:rPr sz="2800" dirty="0"/>
              <a:t> </a:t>
            </a:r>
            <a:r>
              <a:rPr sz="2800" dirty="0">
                <a:solidFill>
                  <a:srgbClr val="931A68"/>
                </a:solidFill>
              </a:rPr>
              <a:t>void</a:t>
            </a:r>
            <a:r>
              <a:rPr sz="2800" dirty="0"/>
              <a:t> </a:t>
            </a:r>
            <a:r>
              <a:rPr sz="2800" dirty="0" err="1"/>
              <a:t>setUp</a:t>
            </a:r>
            <a:r>
              <a:rPr sz="2800" dirty="0"/>
              <a:t>() </a:t>
            </a:r>
          </a:p>
          <a:p>
            <a:pPr>
              <a:defRPr sz="1800">
                <a:latin typeface="Monaco"/>
                <a:ea typeface="Monaco"/>
                <a:cs typeface="Monaco"/>
                <a:sym typeface="Monaco"/>
              </a:defRPr>
            </a:pPr>
            <a:r>
              <a:rPr sz="2800" dirty="0"/>
              <a:t>  {</a:t>
            </a:r>
          </a:p>
          <a:p>
            <a:pPr>
              <a:defRPr sz="1800">
                <a:latin typeface="Monaco"/>
                <a:ea typeface="Monaco"/>
                <a:cs typeface="Monaco"/>
                <a:sym typeface="Monaco"/>
              </a:defRPr>
            </a:pPr>
            <a:r>
              <a:rPr sz="2800" dirty="0"/>
              <a:t>    </a:t>
            </a:r>
            <a:r>
              <a:rPr sz="2800" dirty="0" err="1">
                <a:solidFill>
                  <a:srgbClr val="0326CC"/>
                </a:solidFill>
              </a:rPr>
              <a:t>arr</a:t>
            </a:r>
            <a:r>
              <a:rPr sz="2800" dirty="0"/>
              <a:t> = </a:t>
            </a:r>
            <a:r>
              <a:rPr sz="2800" dirty="0">
                <a:solidFill>
                  <a:srgbClr val="931A68"/>
                </a:solidFill>
              </a:rPr>
              <a:t>new</a:t>
            </a:r>
            <a:r>
              <a:rPr sz="2800" dirty="0"/>
              <a:t> </a:t>
            </a:r>
            <a:r>
              <a:rPr sz="2800" dirty="0" err="1">
                <a:solidFill>
                  <a:srgbClr val="931A68"/>
                </a:solidFill>
              </a:rPr>
              <a:t>int</a:t>
            </a:r>
            <a:r>
              <a:rPr sz="2800" dirty="0"/>
              <a:t>[] {8,9,7};</a:t>
            </a:r>
          </a:p>
          <a:p>
            <a:pPr>
              <a:defRPr sz="1800">
                <a:latin typeface="Monaco"/>
                <a:ea typeface="Monaco"/>
                <a:cs typeface="Monaco"/>
                <a:sym typeface="Monaco"/>
              </a:defRPr>
            </a:pPr>
            <a:r>
              <a:rPr sz="2800" dirty="0"/>
              <a:t>  }</a:t>
            </a:r>
          </a:p>
          <a:p>
            <a:pPr>
              <a:defRPr sz="1800">
                <a:latin typeface="Monaco"/>
                <a:ea typeface="Monaco"/>
                <a:cs typeface="Monaco"/>
                <a:sym typeface="Monaco"/>
              </a:defRPr>
            </a:pPr>
            <a:endParaRPr sz="2800" dirty="0"/>
          </a:p>
          <a:p>
            <a:pPr>
              <a:defRPr sz="1800">
                <a:solidFill>
                  <a:srgbClr val="777777"/>
                </a:solidFill>
                <a:latin typeface="Monaco"/>
                <a:ea typeface="Monaco"/>
                <a:cs typeface="Monaco"/>
                <a:sym typeface="Monaco"/>
              </a:defRPr>
            </a:pPr>
            <a:r>
              <a:rPr sz="2800" dirty="0">
                <a:solidFill>
                  <a:srgbClr val="000000"/>
                </a:solidFill>
              </a:rPr>
              <a:t>  </a:t>
            </a:r>
            <a:r>
              <a:rPr sz="2800" dirty="0"/>
              <a:t>@After</a:t>
            </a:r>
            <a:endParaRPr sz="2800" dirty="0">
              <a:solidFill>
                <a:srgbClr val="000000"/>
              </a:solidFill>
            </a:endParaRPr>
          </a:p>
          <a:p>
            <a:pPr>
              <a:defRPr sz="1800">
                <a:latin typeface="Monaco"/>
                <a:ea typeface="Monaco"/>
                <a:cs typeface="Monaco"/>
                <a:sym typeface="Monaco"/>
              </a:defRPr>
            </a:pPr>
            <a:r>
              <a:rPr sz="2800" dirty="0"/>
              <a:t>  </a:t>
            </a:r>
            <a:r>
              <a:rPr sz="2800" dirty="0">
                <a:solidFill>
                  <a:srgbClr val="931A68"/>
                </a:solidFill>
              </a:rPr>
              <a:t>public</a:t>
            </a:r>
            <a:r>
              <a:rPr sz="2800" dirty="0"/>
              <a:t> </a:t>
            </a:r>
            <a:r>
              <a:rPr sz="2800" dirty="0">
                <a:solidFill>
                  <a:srgbClr val="931A68"/>
                </a:solidFill>
              </a:rPr>
              <a:t>void</a:t>
            </a:r>
            <a:r>
              <a:rPr sz="2800" dirty="0"/>
              <a:t> </a:t>
            </a:r>
            <a:r>
              <a:rPr sz="2800" dirty="0" err="1"/>
              <a:t>tearDown</a:t>
            </a:r>
            <a:r>
              <a:rPr sz="2800" dirty="0"/>
              <a:t>() </a:t>
            </a:r>
          </a:p>
          <a:p>
            <a:pPr>
              <a:defRPr sz="1800">
                <a:latin typeface="Monaco"/>
                <a:ea typeface="Monaco"/>
                <a:cs typeface="Monaco"/>
                <a:sym typeface="Monaco"/>
              </a:defRPr>
            </a:pPr>
            <a:r>
              <a:rPr sz="2800" dirty="0"/>
              <a:t>  {</a:t>
            </a:r>
          </a:p>
          <a:p>
            <a:pPr>
              <a:defRPr sz="1800">
                <a:latin typeface="Monaco"/>
                <a:ea typeface="Monaco"/>
                <a:cs typeface="Monaco"/>
                <a:sym typeface="Monaco"/>
              </a:defRPr>
            </a:pPr>
            <a:r>
              <a:rPr sz="2800" dirty="0"/>
              <a:t>    </a:t>
            </a:r>
            <a:r>
              <a:rPr sz="2800" dirty="0" err="1">
                <a:solidFill>
                  <a:srgbClr val="0326CC"/>
                </a:solidFill>
              </a:rPr>
              <a:t>arr</a:t>
            </a:r>
            <a:r>
              <a:rPr sz="2800" dirty="0"/>
              <a:t> = </a:t>
            </a:r>
            <a:r>
              <a:rPr sz="2800" dirty="0">
                <a:solidFill>
                  <a:srgbClr val="931A68"/>
                </a:solidFill>
              </a:rPr>
              <a:t>null</a:t>
            </a:r>
            <a:r>
              <a:rPr sz="2800" dirty="0"/>
              <a:t>;</a:t>
            </a:r>
          </a:p>
          <a:p>
            <a:pPr>
              <a:defRPr sz="1800">
                <a:latin typeface="Monaco"/>
                <a:ea typeface="Monaco"/>
                <a:cs typeface="Monaco"/>
                <a:sym typeface="Monaco"/>
              </a:defRPr>
            </a:pPr>
            <a:r>
              <a:rPr sz="2800" dirty="0"/>
              <a:t>  }</a:t>
            </a:r>
          </a:p>
          <a:p>
            <a:pPr>
              <a:defRPr sz="1800">
                <a:latin typeface="Monaco"/>
                <a:ea typeface="Monaco"/>
                <a:cs typeface="Monaco"/>
                <a:sym typeface="Monaco"/>
              </a:defRPr>
            </a:pPr>
            <a:r>
              <a:rPr sz="2800" dirty="0"/>
              <a:t>}</a:t>
            </a: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Shape 306"/>
          <p:cNvSpPr>
            <a:spLocks noGrp="1"/>
          </p:cNvSpPr>
          <p:nvPr>
            <p:ph type="title"/>
          </p:nvPr>
        </p:nvSpPr>
        <p:spPr>
          <a:xfrm>
            <a:off x="571500" y="330200"/>
            <a:ext cx="4470400" cy="1397000"/>
          </a:xfrm>
          <a:prstGeom prst="rect">
            <a:avLst/>
          </a:prstGeom>
        </p:spPr>
        <p:txBody>
          <a:bodyPr/>
          <a:lstStyle/>
          <a:p>
            <a:r>
              <a:rPr dirty="0"/>
              <a:t>@Before / @After</a:t>
            </a:r>
            <a:r>
              <a:rPr lang="en-IE" dirty="0"/>
              <a:t> Example</a:t>
            </a:r>
          </a:p>
        </p:txBody>
      </p:sp>
      <p:sp>
        <p:nvSpPr>
          <p:cNvPr id="308" name="Shape 308"/>
          <p:cNvSpPr/>
          <p:nvPr/>
        </p:nvSpPr>
        <p:spPr>
          <a:xfrm>
            <a:off x="4774208" y="221431"/>
            <a:ext cx="8064896" cy="9335889"/>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xmlns="" val="1"/>
            </a:ext>
          </a:extLst>
        </p:spPr>
        <p:txBody>
          <a:bodyPr wrap="square" lIns="50800" tIns="50800" rIns="50800" bIns="50800" anchor="b">
            <a:spAutoFit/>
          </a:bodyPr>
          <a:lstStyle/>
          <a:p>
            <a:pPr defTabSz="584200">
              <a:defRPr sz="1600">
                <a:latin typeface="+mn-lt"/>
                <a:ea typeface="+mn-ea"/>
                <a:cs typeface="+mn-cs"/>
                <a:sym typeface="Helvetica Neue Light"/>
              </a:defRPr>
            </a:pPr>
            <a:r>
              <a:rPr sz="2400" dirty="0">
                <a:solidFill>
                  <a:srgbClr val="931A68"/>
                </a:solidFill>
                <a:latin typeface="Monaco"/>
                <a:ea typeface="Monaco"/>
                <a:cs typeface="Monaco"/>
                <a:sym typeface="Monaco"/>
              </a:rPr>
              <a:t>public</a:t>
            </a:r>
            <a:r>
              <a:rPr sz="2400" dirty="0">
                <a:latin typeface="Monaco"/>
                <a:ea typeface="Monaco"/>
                <a:cs typeface="Monaco"/>
                <a:sym typeface="Monaco"/>
              </a:rPr>
              <a:t> </a:t>
            </a:r>
            <a:r>
              <a:rPr sz="2400" dirty="0">
                <a:solidFill>
                  <a:srgbClr val="931A68"/>
                </a:solidFill>
                <a:latin typeface="Monaco"/>
                <a:ea typeface="Monaco"/>
                <a:cs typeface="Monaco"/>
                <a:sym typeface="Monaco"/>
              </a:rPr>
              <a:t>class</a:t>
            </a:r>
            <a:r>
              <a:rPr sz="2400" dirty="0">
                <a:latin typeface="Monaco"/>
                <a:ea typeface="Monaco"/>
                <a:cs typeface="Monaco"/>
                <a:sym typeface="Monaco"/>
              </a:rPr>
              <a:t> </a:t>
            </a:r>
            <a:r>
              <a:rPr sz="2400" dirty="0" err="1">
                <a:latin typeface="Monaco"/>
                <a:ea typeface="Monaco"/>
                <a:cs typeface="Monaco"/>
                <a:sym typeface="Monaco"/>
              </a:rPr>
              <a:t>TestDB</a:t>
            </a:r>
            <a:r>
              <a:rPr sz="2400" dirty="0">
                <a:latin typeface="Monaco"/>
                <a:ea typeface="Monaco"/>
                <a:cs typeface="Monaco"/>
                <a:sym typeface="Monaco"/>
              </a:rPr>
              <a:t> </a:t>
            </a:r>
            <a:r>
              <a:rPr sz="2400" dirty="0">
                <a:solidFill>
                  <a:srgbClr val="931A68"/>
                </a:solidFill>
                <a:latin typeface="Monaco"/>
                <a:ea typeface="Monaco"/>
                <a:cs typeface="Monaco"/>
                <a:sym typeface="Monaco"/>
              </a:rPr>
              <a:t>extends</a:t>
            </a:r>
            <a:r>
              <a:rPr sz="2400" dirty="0">
                <a:latin typeface="Monaco"/>
                <a:ea typeface="Monaco"/>
                <a:cs typeface="Monaco"/>
                <a:sym typeface="Monaco"/>
              </a:rPr>
              <a:t> </a:t>
            </a:r>
            <a:r>
              <a:rPr sz="2400" dirty="0" err="1">
                <a:latin typeface="Monaco"/>
                <a:ea typeface="Monaco"/>
                <a:cs typeface="Monaco"/>
                <a:sym typeface="Monaco"/>
              </a:rPr>
              <a:t>TestCase</a:t>
            </a:r>
            <a:r>
              <a:rPr sz="2400" dirty="0">
                <a:latin typeface="Monaco"/>
                <a:ea typeface="Monaco"/>
                <a:cs typeface="Monaco"/>
                <a:sym typeface="Monaco"/>
              </a:rPr>
              <a:t> {</a:t>
            </a:r>
          </a:p>
          <a:p>
            <a:pPr defTabSz="584200">
              <a:defRPr sz="1600">
                <a:latin typeface="+mn-lt"/>
                <a:ea typeface="+mn-ea"/>
                <a:cs typeface="+mn-cs"/>
                <a:sym typeface="Helvetica Neue Light"/>
              </a:defRPr>
            </a:pPr>
            <a:r>
              <a:rPr sz="2400" dirty="0">
                <a:latin typeface="Monaco"/>
                <a:ea typeface="Monaco"/>
                <a:cs typeface="Monaco"/>
                <a:sym typeface="Monaco"/>
              </a:rPr>
              <a:t>  </a:t>
            </a:r>
            <a:r>
              <a:rPr sz="2400" dirty="0">
                <a:solidFill>
                  <a:srgbClr val="931A68"/>
                </a:solidFill>
                <a:latin typeface="Monaco"/>
                <a:ea typeface="Monaco"/>
                <a:cs typeface="Monaco"/>
                <a:sym typeface="Monaco"/>
              </a:rPr>
              <a:t>private</a:t>
            </a:r>
            <a:r>
              <a:rPr sz="2400" dirty="0">
                <a:latin typeface="Monaco"/>
                <a:ea typeface="Monaco"/>
                <a:cs typeface="Monaco"/>
                <a:sym typeface="Monaco"/>
              </a:rPr>
              <a:t> Connection </a:t>
            </a:r>
            <a:r>
              <a:rPr sz="2400" dirty="0" err="1">
                <a:solidFill>
                  <a:srgbClr val="0326CC"/>
                </a:solidFill>
                <a:latin typeface="Monaco"/>
                <a:ea typeface="Monaco"/>
                <a:cs typeface="Monaco"/>
                <a:sym typeface="Monaco"/>
              </a:rPr>
              <a:t>dbConn</a:t>
            </a:r>
            <a:r>
              <a:rPr sz="2400" dirty="0">
                <a:latin typeface="Monaco"/>
                <a:ea typeface="Monaco"/>
                <a:cs typeface="Monaco"/>
                <a:sym typeface="Monaco"/>
              </a:rPr>
              <a:t>;</a:t>
            </a:r>
          </a:p>
          <a:p>
            <a:pPr defTabSz="584200">
              <a:defRPr sz="1600">
                <a:latin typeface="+mn-lt"/>
                <a:ea typeface="+mn-ea"/>
                <a:cs typeface="+mn-cs"/>
                <a:sym typeface="Helvetica Neue Light"/>
              </a:defRPr>
            </a:pPr>
            <a:endParaRPr sz="2400" dirty="0">
              <a:latin typeface="Monaco"/>
              <a:ea typeface="Monaco"/>
              <a:cs typeface="Monaco"/>
              <a:sym typeface="Monaco"/>
            </a:endParaRPr>
          </a:p>
          <a:p>
            <a:pPr defTabSz="584200">
              <a:defRPr sz="1600">
                <a:latin typeface="+mn-lt"/>
                <a:ea typeface="+mn-ea"/>
                <a:cs typeface="+mn-cs"/>
                <a:sym typeface="Helvetica Neue Light"/>
              </a:defRPr>
            </a:pPr>
            <a:r>
              <a:rPr sz="2400" dirty="0">
                <a:latin typeface="Monaco"/>
                <a:ea typeface="Monaco"/>
                <a:cs typeface="Monaco"/>
                <a:sym typeface="Monaco"/>
              </a:rPr>
              <a:t>  @Before</a:t>
            </a:r>
          </a:p>
          <a:p>
            <a:pPr defTabSz="584200">
              <a:defRPr sz="1600">
                <a:latin typeface="+mn-lt"/>
                <a:ea typeface="+mn-ea"/>
                <a:cs typeface="+mn-cs"/>
                <a:sym typeface="Helvetica Neue Light"/>
              </a:defRPr>
            </a:pPr>
            <a:r>
              <a:rPr sz="2400" dirty="0">
                <a:latin typeface="Monaco"/>
                <a:ea typeface="Monaco"/>
                <a:cs typeface="Monaco"/>
                <a:sym typeface="Monaco"/>
              </a:rPr>
              <a:t>  </a:t>
            </a:r>
            <a:r>
              <a:rPr sz="2400" dirty="0">
                <a:solidFill>
                  <a:srgbClr val="931A68"/>
                </a:solidFill>
                <a:latin typeface="Monaco"/>
                <a:ea typeface="Monaco"/>
                <a:cs typeface="Monaco"/>
                <a:sym typeface="Monaco"/>
              </a:rPr>
              <a:t>public</a:t>
            </a:r>
            <a:r>
              <a:rPr sz="2400" dirty="0">
                <a:latin typeface="Monaco"/>
                <a:ea typeface="Monaco"/>
                <a:cs typeface="Monaco"/>
                <a:sym typeface="Monaco"/>
              </a:rPr>
              <a:t> </a:t>
            </a:r>
            <a:r>
              <a:rPr sz="2400" dirty="0">
                <a:solidFill>
                  <a:srgbClr val="931A68"/>
                </a:solidFill>
                <a:latin typeface="Monaco"/>
                <a:ea typeface="Monaco"/>
                <a:cs typeface="Monaco"/>
                <a:sym typeface="Monaco"/>
              </a:rPr>
              <a:t>void</a:t>
            </a:r>
            <a:r>
              <a:rPr sz="2400" dirty="0">
                <a:latin typeface="Monaco"/>
                <a:ea typeface="Monaco"/>
                <a:cs typeface="Monaco"/>
                <a:sym typeface="Monaco"/>
              </a:rPr>
              <a:t> </a:t>
            </a:r>
            <a:r>
              <a:rPr sz="2400" dirty="0" err="1">
                <a:latin typeface="Monaco"/>
                <a:ea typeface="Monaco"/>
                <a:cs typeface="Monaco"/>
                <a:sym typeface="Monaco"/>
              </a:rPr>
              <a:t>setUp</a:t>
            </a:r>
            <a:r>
              <a:rPr sz="2400" dirty="0">
                <a:latin typeface="Monaco"/>
                <a:ea typeface="Monaco"/>
                <a:cs typeface="Monaco"/>
                <a:sym typeface="Monaco"/>
              </a:rPr>
              <a:t>()   {</a:t>
            </a:r>
          </a:p>
          <a:p>
            <a:pPr defTabSz="584200">
              <a:defRPr sz="1600">
                <a:latin typeface="+mn-lt"/>
                <a:ea typeface="+mn-ea"/>
                <a:cs typeface="+mn-cs"/>
                <a:sym typeface="Helvetica Neue Light"/>
              </a:defRPr>
            </a:pPr>
            <a:r>
              <a:rPr sz="2400" dirty="0">
                <a:latin typeface="Monaco"/>
                <a:ea typeface="Monaco"/>
                <a:cs typeface="Monaco"/>
                <a:sym typeface="Monaco"/>
              </a:rPr>
              <a:t>    </a:t>
            </a:r>
            <a:r>
              <a:rPr sz="2400" dirty="0" err="1">
                <a:solidFill>
                  <a:srgbClr val="0326CC"/>
                </a:solidFill>
                <a:latin typeface="Monaco"/>
                <a:ea typeface="Monaco"/>
                <a:cs typeface="Monaco"/>
                <a:sym typeface="Monaco"/>
              </a:rPr>
              <a:t>dbConn</a:t>
            </a:r>
            <a:r>
              <a:rPr sz="2400" dirty="0">
                <a:latin typeface="Monaco"/>
                <a:ea typeface="Monaco"/>
                <a:cs typeface="Monaco"/>
                <a:sym typeface="Monaco"/>
              </a:rPr>
              <a:t> = </a:t>
            </a:r>
            <a:r>
              <a:rPr sz="2400" dirty="0">
                <a:solidFill>
                  <a:srgbClr val="931A68"/>
                </a:solidFill>
                <a:latin typeface="Monaco"/>
                <a:ea typeface="Monaco"/>
                <a:cs typeface="Monaco"/>
                <a:sym typeface="Monaco"/>
              </a:rPr>
              <a:t>new</a:t>
            </a:r>
            <a:r>
              <a:rPr sz="2400" dirty="0">
                <a:latin typeface="Monaco"/>
                <a:ea typeface="Monaco"/>
                <a:cs typeface="Monaco"/>
                <a:sym typeface="Monaco"/>
              </a:rPr>
              <a:t> Connection(</a:t>
            </a:r>
            <a:r>
              <a:rPr sz="2400" dirty="0">
                <a:solidFill>
                  <a:srgbClr val="3933FF"/>
                </a:solidFill>
                <a:latin typeface="Monaco"/>
                <a:ea typeface="Monaco"/>
                <a:cs typeface="Monaco"/>
                <a:sym typeface="Monaco"/>
              </a:rPr>
              <a:t>"oracle"</a:t>
            </a:r>
            <a:r>
              <a:rPr sz="2400" dirty="0">
                <a:latin typeface="Monaco"/>
                <a:ea typeface="Monaco"/>
                <a:cs typeface="Monaco"/>
                <a:sym typeface="Monaco"/>
              </a:rPr>
              <a:t>, 1521,  </a:t>
            </a:r>
            <a:r>
              <a:rPr sz="2400" dirty="0">
                <a:solidFill>
                  <a:srgbClr val="3933FF"/>
                </a:solidFill>
                <a:latin typeface="Monaco"/>
                <a:ea typeface="Monaco"/>
                <a:cs typeface="Monaco"/>
                <a:sym typeface="Monaco"/>
              </a:rPr>
              <a:t>"</a:t>
            </a:r>
            <a:r>
              <a:rPr sz="2400" dirty="0" err="1">
                <a:solidFill>
                  <a:srgbClr val="3933FF"/>
                </a:solidFill>
                <a:latin typeface="Monaco"/>
                <a:ea typeface="Monaco"/>
                <a:cs typeface="Monaco"/>
                <a:sym typeface="Monaco"/>
              </a:rPr>
              <a:t>fred</a:t>
            </a:r>
            <a:r>
              <a:rPr sz="2400" dirty="0">
                <a:solidFill>
                  <a:srgbClr val="3933FF"/>
                </a:solidFill>
                <a:latin typeface="Monaco"/>
                <a:ea typeface="Monaco"/>
                <a:cs typeface="Monaco"/>
                <a:sym typeface="Monaco"/>
              </a:rPr>
              <a:t>"</a:t>
            </a:r>
            <a:r>
              <a:rPr sz="2400" dirty="0">
                <a:latin typeface="Monaco"/>
                <a:ea typeface="Monaco"/>
                <a:cs typeface="Monaco"/>
                <a:sym typeface="Monaco"/>
              </a:rPr>
              <a:t>, </a:t>
            </a:r>
            <a:r>
              <a:rPr sz="2400" dirty="0">
                <a:solidFill>
                  <a:srgbClr val="3933FF"/>
                </a:solidFill>
                <a:latin typeface="Monaco"/>
                <a:ea typeface="Monaco"/>
                <a:cs typeface="Monaco"/>
                <a:sym typeface="Monaco"/>
              </a:rPr>
              <a:t>"</a:t>
            </a:r>
            <a:r>
              <a:rPr sz="2400" dirty="0" err="1">
                <a:solidFill>
                  <a:srgbClr val="3933FF"/>
                </a:solidFill>
                <a:latin typeface="Monaco"/>
                <a:ea typeface="Monaco"/>
                <a:cs typeface="Monaco"/>
                <a:sym typeface="Monaco"/>
              </a:rPr>
              <a:t>foobar</a:t>
            </a:r>
            <a:r>
              <a:rPr sz="2400" dirty="0">
                <a:solidFill>
                  <a:srgbClr val="3933FF"/>
                </a:solidFill>
                <a:latin typeface="Monaco"/>
                <a:ea typeface="Monaco"/>
                <a:cs typeface="Monaco"/>
                <a:sym typeface="Monaco"/>
              </a:rPr>
              <a:t>"</a:t>
            </a:r>
            <a:r>
              <a:rPr sz="2400" dirty="0">
                <a:latin typeface="Monaco"/>
                <a:ea typeface="Monaco"/>
                <a:cs typeface="Monaco"/>
                <a:sym typeface="Monaco"/>
              </a:rPr>
              <a:t>);</a:t>
            </a:r>
          </a:p>
          <a:p>
            <a:pPr defTabSz="584200">
              <a:defRPr sz="1600">
                <a:latin typeface="+mn-lt"/>
                <a:ea typeface="+mn-ea"/>
                <a:cs typeface="+mn-cs"/>
                <a:sym typeface="Helvetica Neue Light"/>
              </a:defRPr>
            </a:pPr>
            <a:r>
              <a:rPr sz="2400" dirty="0">
                <a:latin typeface="Monaco"/>
                <a:ea typeface="Monaco"/>
                <a:cs typeface="Monaco"/>
                <a:sym typeface="Monaco"/>
              </a:rPr>
              <a:t>    </a:t>
            </a:r>
            <a:r>
              <a:rPr sz="2400" dirty="0" err="1">
                <a:solidFill>
                  <a:srgbClr val="0326CC"/>
                </a:solidFill>
                <a:latin typeface="Monaco"/>
                <a:ea typeface="Monaco"/>
                <a:cs typeface="Monaco"/>
                <a:sym typeface="Monaco"/>
              </a:rPr>
              <a:t>dbConn</a:t>
            </a:r>
            <a:r>
              <a:rPr sz="2400" dirty="0" err="1">
                <a:latin typeface="Monaco"/>
                <a:ea typeface="Monaco"/>
                <a:cs typeface="Monaco"/>
                <a:sym typeface="Monaco"/>
              </a:rPr>
              <a:t>.connect</a:t>
            </a:r>
            <a:r>
              <a:rPr sz="2400" dirty="0">
                <a:latin typeface="Monaco"/>
                <a:ea typeface="Monaco"/>
                <a:cs typeface="Monaco"/>
                <a:sym typeface="Monaco"/>
              </a:rPr>
              <a:t>();</a:t>
            </a:r>
          </a:p>
          <a:p>
            <a:pPr defTabSz="584200">
              <a:defRPr sz="1600">
                <a:latin typeface="+mn-lt"/>
                <a:ea typeface="+mn-ea"/>
                <a:cs typeface="+mn-cs"/>
                <a:sym typeface="Helvetica Neue Light"/>
              </a:defRPr>
            </a:pPr>
            <a:r>
              <a:rPr sz="2400" dirty="0">
                <a:latin typeface="Monaco"/>
                <a:ea typeface="Monaco"/>
                <a:cs typeface="Monaco"/>
                <a:sym typeface="Monaco"/>
              </a:rPr>
              <a:t>  }</a:t>
            </a:r>
          </a:p>
          <a:p>
            <a:pPr defTabSz="584200">
              <a:defRPr sz="1600">
                <a:latin typeface="+mn-lt"/>
                <a:ea typeface="+mn-ea"/>
                <a:cs typeface="+mn-cs"/>
                <a:sym typeface="Helvetica Neue Light"/>
              </a:defRPr>
            </a:pPr>
            <a:endParaRPr sz="2400" dirty="0">
              <a:latin typeface="Monaco"/>
              <a:ea typeface="Monaco"/>
              <a:cs typeface="Monaco"/>
              <a:sym typeface="Monaco"/>
            </a:endParaRPr>
          </a:p>
          <a:p>
            <a:pPr defTabSz="584200">
              <a:defRPr sz="1600">
                <a:latin typeface="+mn-lt"/>
                <a:ea typeface="+mn-ea"/>
                <a:cs typeface="+mn-cs"/>
                <a:sym typeface="Helvetica Neue Light"/>
              </a:defRPr>
            </a:pPr>
            <a:r>
              <a:rPr sz="2400" dirty="0">
                <a:latin typeface="Monaco"/>
                <a:ea typeface="Monaco"/>
                <a:cs typeface="Monaco"/>
                <a:sym typeface="Monaco"/>
              </a:rPr>
              <a:t>  @After</a:t>
            </a:r>
          </a:p>
          <a:p>
            <a:pPr defTabSz="584200">
              <a:defRPr sz="1600">
                <a:latin typeface="+mn-lt"/>
                <a:ea typeface="+mn-ea"/>
                <a:cs typeface="+mn-cs"/>
                <a:sym typeface="Helvetica Neue Light"/>
              </a:defRPr>
            </a:pPr>
            <a:r>
              <a:rPr sz="2400" dirty="0">
                <a:latin typeface="Monaco"/>
                <a:ea typeface="Monaco"/>
                <a:cs typeface="Monaco"/>
                <a:sym typeface="Monaco"/>
              </a:rPr>
              <a:t>  </a:t>
            </a:r>
            <a:r>
              <a:rPr sz="2400" dirty="0">
                <a:solidFill>
                  <a:srgbClr val="931A68"/>
                </a:solidFill>
                <a:latin typeface="Monaco"/>
                <a:ea typeface="Monaco"/>
                <a:cs typeface="Monaco"/>
                <a:sym typeface="Monaco"/>
              </a:rPr>
              <a:t>public</a:t>
            </a:r>
            <a:r>
              <a:rPr sz="2400" dirty="0">
                <a:latin typeface="Monaco"/>
                <a:ea typeface="Monaco"/>
                <a:cs typeface="Monaco"/>
                <a:sym typeface="Monaco"/>
              </a:rPr>
              <a:t> </a:t>
            </a:r>
            <a:r>
              <a:rPr sz="2400" dirty="0">
                <a:solidFill>
                  <a:srgbClr val="931A68"/>
                </a:solidFill>
                <a:latin typeface="Monaco"/>
                <a:ea typeface="Monaco"/>
                <a:cs typeface="Monaco"/>
                <a:sym typeface="Monaco"/>
              </a:rPr>
              <a:t>void</a:t>
            </a:r>
            <a:r>
              <a:rPr sz="2400" dirty="0">
                <a:latin typeface="Monaco"/>
                <a:ea typeface="Monaco"/>
                <a:cs typeface="Monaco"/>
                <a:sym typeface="Monaco"/>
              </a:rPr>
              <a:t> </a:t>
            </a:r>
            <a:r>
              <a:rPr sz="2400" dirty="0" err="1">
                <a:latin typeface="Monaco"/>
                <a:ea typeface="Monaco"/>
                <a:cs typeface="Monaco"/>
                <a:sym typeface="Monaco"/>
              </a:rPr>
              <a:t>tearDown</a:t>
            </a:r>
            <a:r>
              <a:rPr sz="2400" dirty="0">
                <a:latin typeface="Monaco"/>
                <a:ea typeface="Monaco"/>
                <a:cs typeface="Monaco"/>
                <a:sym typeface="Monaco"/>
              </a:rPr>
              <a:t>() {</a:t>
            </a:r>
          </a:p>
          <a:p>
            <a:pPr defTabSz="584200">
              <a:defRPr sz="1600">
                <a:latin typeface="+mn-lt"/>
                <a:ea typeface="+mn-ea"/>
                <a:cs typeface="+mn-cs"/>
                <a:sym typeface="Helvetica Neue Light"/>
              </a:defRPr>
            </a:pPr>
            <a:r>
              <a:rPr sz="2400" dirty="0">
                <a:latin typeface="Monaco"/>
                <a:ea typeface="Monaco"/>
                <a:cs typeface="Monaco"/>
                <a:sym typeface="Monaco"/>
              </a:rPr>
              <a:t>    </a:t>
            </a:r>
            <a:r>
              <a:rPr sz="2400" dirty="0" err="1">
                <a:solidFill>
                  <a:srgbClr val="0326CC"/>
                </a:solidFill>
                <a:latin typeface="Monaco"/>
                <a:ea typeface="Monaco"/>
                <a:cs typeface="Monaco"/>
                <a:sym typeface="Monaco"/>
              </a:rPr>
              <a:t>dbConn</a:t>
            </a:r>
            <a:r>
              <a:rPr sz="2400" dirty="0" err="1">
                <a:latin typeface="Monaco"/>
                <a:ea typeface="Monaco"/>
                <a:cs typeface="Monaco"/>
                <a:sym typeface="Monaco"/>
              </a:rPr>
              <a:t>.disconnect</a:t>
            </a:r>
            <a:r>
              <a:rPr sz="2400" dirty="0">
                <a:latin typeface="Monaco"/>
                <a:ea typeface="Monaco"/>
                <a:cs typeface="Monaco"/>
                <a:sym typeface="Monaco"/>
              </a:rPr>
              <a:t>();</a:t>
            </a:r>
          </a:p>
          <a:p>
            <a:pPr defTabSz="584200">
              <a:defRPr sz="1600">
                <a:latin typeface="+mn-lt"/>
                <a:ea typeface="+mn-ea"/>
                <a:cs typeface="+mn-cs"/>
                <a:sym typeface="Helvetica Neue Light"/>
              </a:defRPr>
            </a:pPr>
            <a:r>
              <a:rPr sz="2400" dirty="0">
                <a:latin typeface="Monaco"/>
                <a:ea typeface="Monaco"/>
                <a:cs typeface="Monaco"/>
                <a:sym typeface="Monaco"/>
              </a:rPr>
              <a:t>    </a:t>
            </a:r>
            <a:r>
              <a:rPr sz="2400" dirty="0" err="1">
                <a:solidFill>
                  <a:srgbClr val="0326CC"/>
                </a:solidFill>
                <a:latin typeface="Monaco"/>
                <a:ea typeface="Monaco"/>
                <a:cs typeface="Monaco"/>
                <a:sym typeface="Monaco"/>
              </a:rPr>
              <a:t>dbConn</a:t>
            </a:r>
            <a:r>
              <a:rPr sz="2400" dirty="0">
                <a:latin typeface="Monaco"/>
                <a:ea typeface="Monaco"/>
                <a:cs typeface="Monaco"/>
                <a:sym typeface="Monaco"/>
              </a:rPr>
              <a:t> = </a:t>
            </a:r>
            <a:r>
              <a:rPr sz="2400" dirty="0">
                <a:solidFill>
                  <a:srgbClr val="931A68"/>
                </a:solidFill>
                <a:latin typeface="Monaco"/>
                <a:ea typeface="Monaco"/>
                <a:cs typeface="Monaco"/>
                <a:sym typeface="Monaco"/>
              </a:rPr>
              <a:t>null</a:t>
            </a:r>
            <a:r>
              <a:rPr sz="2400" dirty="0">
                <a:latin typeface="Monaco"/>
                <a:ea typeface="Monaco"/>
                <a:cs typeface="Monaco"/>
                <a:sym typeface="Monaco"/>
              </a:rPr>
              <a:t>;</a:t>
            </a:r>
          </a:p>
          <a:p>
            <a:pPr defTabSz="584200">
              <a:defRPr sz="1600">
                <a:latin typeface="+mn-lt"/>
                <a:ea typeface="+mn-ea"/>
                <a:cs typeface="+mn-cs"/>
                <a:sym typeface="Helvetica Neue Light"/>
              </a:defRPr>
            </a:pPr>
            <a:r>
              <a:rPr sz="2400" dirty="0">
                <a:latin typeface="Monaco"/>
                <a:ea typeface="Monaco"/>
                <a:cs typeface="Monaco"/>
                <a:sym typeface="Monaco"/>
              </a:rPr>
              <a:t>  }</a:t>
            </a:r>
          </a:p>
          <a:p>
            <a:pPr defTabSz="584200">
              <a:defRPr sz="1600">
                <a:latin typeface="+mn-lt"/>
                <a:ea typeface="+mn-ea"/>
                <a:cs typeface="+mn-cs"/>
                <a:sym typeface="Helvetica Neue Light"/>
              </a:defRPr>
            </a:pPr>
            <a:endParaRPr sz="2400" dirty="0">
              <a:latin typeface="Monaco"/>
              <a:ea typeface="Monaco"/>
              <a:cs typeface="Monaco"/>
              <a:sym typeface="Monaco"/>
            </a:endParaRPr>
          </a:p>
          <a:p>
            <a:pPr defTabSz="584200">
              <a:defRPr sz="1600">
                <a:latin typeface="+mn-lt"/>
                <a:ea typeface="+mn-ea"/>
                <a:cs typeface="+mn-cs"/>
                <a:sym typeface="Helvetica Neue Light"/>
              </a:defRPr>
            </a:pPr>
            <a:r>
              <a:rPr sz="2400" dirty="0">
                <a:latin typeface="Monaco"/>
                <a:ea typeface="Monaco"/>
                <a:cs typeface="Monaco"/>
                <a:sym typeface="Monaco"/>
              </a:rPr>
              <a:t>  @Test</a:t>
            </a:r>
          </a:p>
          <a:p>
            <a:pPr defTabSz="584200">
              <a:defRPr sz="1600">
                <a:latin typeface="+mn-lt"/>
                <a:ea typeface="+mn-ea"/>
                <a:cs typeface="+mn-cs"/>
                <a:sym typeface="Helvetica Neue Light"/>
              </a:defRPr>
            </a:pPr>
            <a:r>
              <a:rPr sz="2400" dirty="0">
                <a:latin typeface="Monaco"/>
                <a:ea typeface="Monaco"/>
                <a:cs typeface="Monaco"/>
                <a:sym typeface="Monaco"/>
              </a:rPr>
              <a:t>  </a:t>
            </a:r>
            <a:r>
              <a:rPr sz="2400" dirty="0">
                <a:solidFill>
                  <a:srgbClr val="931A68"/>
                </a:solidFill>
                <a:latin typeface="Monaco"/>
                <a:ea typeface="Monaco"/>
                <a:cs typeface="Monaco"/>
                <a:sym typeface="Monaco"/>
              </a:rPr>
              <a:t>public</a:t>
            </a:r>
            <a:r>
              <a:rPr sz="2400" dirty="0">
                <a:latin typeface="Monaco"/>
                <a:ea typeface="Monaco"/>
                <a:cs typeface="Monaco"/>
                <a:sym typeface="Monaco"/>
              </a:rPr>
              <a:t> </a:t>
            </a:r>
            <a:r>
              <a:rPr sz="2400" dirty="0">
                <a:solidFill>
                  <a:srgbClr val="931A68"/>
                </a:solidFill>
                <a:latin typeface="Monaco"/>
                <a:ea typeface="Monaco"/>
                <a:cs typeface="Monaco"/>
                <a:sym typeface="Monaco"/>
              </a:rPr>
              <a:t>void</a:t>
            </a:r>
            <a:r>
              <a:rPr sz="2400" dirty="0">
                <a:latin typeface="Monaco"/>
                <a:ea typeface="Monaco"/>
                <a:cs typeface="Monaco"/>
                <a:sym typeface="Monaco"/>
              </a:rPr>
              <a:t> </a:t>
            </a:r>
            <a:r>
              <a:rPr sz="2400" dirty="0" err="1">
                <a:latin typeface="Monaco"/>
                <a:ea typeface="Monaco"/>
                <a:cs typeface="Monaco"/>
                <a:sym typeface="Monaco"/>
              </a:rPr>
              <a:t>testAccountAccess</a:t>
            </a:r>
            <a:r>
              <a:rPr sz="2400" dirty="0">
                <a:latin typeface="Monaco"/>
                <a:ea typeface="Monaco"/>
                <a:cs typeface="Monaco"/>
                <a:sym typeface="Monaco"/>
              </a:rPr>
              <a:t>()  </a:t>
            </a:r>
            <a:r>
              <a:rPr sz="2400" dirty="0">
                <a:solidFill>
                  <a:srgbClr val="4E9072"/>
                </a:solidFill>
                <a:latin typeface="Monaco"/>
                <a:ea typeface="Monaco"/>
                <a:cs typeface="Monaco"/>
                <a:sym typeface="Monaco"/>
              </a:rPr>
              <a:t>// Uses </a:t>
            </a:r>
            <a:r>
              <a:rPr sz="2400" dirty="0" err="1">
                <a:solidFill>
                  <a:srgbClr val="4E9072"/>
                </a:solidFill>
                <a:latin typeface="Monaco"/>
                <a:ea typeface="Monaco"/>
                <a:cs typeface="Monaco"/>
                <a:sym typeface="Monaco"/>
              </a:rPr>
              <a:t>dbConn</a:t>
            </a:r>
            <a:r>
              <a:rPr sz="2400" dirty="0">
                <a:solidFill>
                  <a:srgbClr val="4E9072"/>
                </a:solidFill>
                <a:latin typeface="Monaco"/>
                <a:ea typeface="Monaco"/>
                <a:cs typeface="Monaco"/>
                <a:sym typeface="Monaco"/>
              </a:rPr>
              <a:t> </a:t>
            </a:r>
            <a:endParaRPr sz="2400" dirty="0">
              <a:latin typeface="Monaco"/>
              <a:ea typeface="Monaco"/>
              <a:cs typeface="Monaco"/>
              <a:sym typeface="Monaco"/>
            </a:endParaRPr>
          </a:p>
          <a:p>
            <a:pPr defTabSz="584200">
              <a:defRPr sz="1600">
                <a:latin typeface="+mn-lt"/>
                <a:ea typeface="+mn-ea"/>
                <a:cs typeface="+mn-cs"/>
                <a:sym typeface="Helvetica Neue Light"/>
              </a:defRPr>
            </a:pPr>
            <a:r>
              <a:rPr sz="2400" dirty="0">
                <a:latin typeface="Monaco"/>
                <a:ea typeface="Monaco"/>
                <a:cs typeface="Monaco"/>
                <a:sym typeface="Monaco"/>
              </a:rPr>
              <a:t>  {  </a:t>
            </a:r>
          </a:p>
          <a:p>
            <a:pPr defTabSz="584200">
              <a:defRPr sz="1600">
                <a:latin typeface="+mn-lt"/>
                <a:ea typeface="+mn-ea"/>
                <a:cs typeface="+mn-cs"/>
                <a:sym typeface="Helvetica Neue Light"/>
              </a:defRPr>
            </a:pPr>
            <a:r>
              <a:rPr sz="2400" dirty="0">
                <a:latin typeface="Monaco"/>
                <a:ea typeface="Monaco"/>
                <a:cs typeface="Monaco"/>
                <a:sym typeface="Monaco"/>
              </a:rPr>
              <a:t>  }</a:t>
            </a:r>
          </a:p>
          <a:p>
            <a:pPr defTabSz="584200">
              <a:defRPr sz="1600">
                <a:latin typeface="+mn-lt"/>
                <a:ea typeface="+mn-ea"/>
                <a:cs typeface="+mn-cs"/>
                <a:sym typeface="Helvetica Neue Light"/>
              </a:defRPr>
            </a:pPr>
            <a:endParaRPr sz="2400" dirty="0">
              <a:latin typeface="Monaco"/>
              <a:ea typeface="Monaco"/>
              <a:cs typeface="Monaco"/>
              <a:sym typeface="Monaco"/>
            </a:endParaRPr>
          </a:p>
          <a:p>
            <a:pPr defTabSz="584200">
              <a:defRPr sz="1600">
                <a:latin typeface="+mn-lt"/>
                <a:ea typeface="+mn-ea"/>
                <a:cs typeface="+mn-cs"/>
                <a:sym typeface="Helvetica Neue Light"/>
              </a:defRPr>
            </a:pPr>
            <a:r>
              <a:rPr sz="2400" dirty="0">
                <a:latin typeface="Monaco"/>
                <a:ea typeface="Monaco"/>
                <a:cs typeface="Monaco"/>
                <a:sym typeface="Monaco"/>
              </a:rPr>
              <a:t>  @Test</a:t>
            </a:r>
          </a:p>
          <a:p>
            <a:pPr defTabSz="584200">
              <a:defRPr sz="1600">
                <a:latin typeface="+mn-lt"/>
                <a:ea typeface="+mn-ea"/>
                <a:cs typeface="+mn-cs"/>
                <a:sym typeface="Helvetica Neue Light"/>
              </a:defRPr>
            </a:pPr>
            <a:r>
              <a:rPr sz="2400" dirty="0">
                <a:latin typeface="Monaco"/>
                <a:ea typeface="Monaco"/>
                <a:cs typeface="Monaco"/>
                <a:sym typeface="Monaco"/>
              </a:rPr>
              <a:t>  </a:t>
            </a:r>
            <a:r>
              <a:rPr sz="2400" dirty="0">
                <a:solidFill>
                  <a:srgbClr val="931A68"/>
                </a:solidFill>
                <a:latin typeface="Monaco"/>
                <a:ea typeface="Monaco"/>
                <a:cs typeface="Monaco"/>
                <a:sym typeface="Monaco"/>
              </a:rPr>
              <a:t>public</a:t>
            </a:r>
            <a:r>
              <a:rPr sz="2400" dirty="0">
                <a:latin typeface="Monaco"/>
                <a:ea typeface="Monaco"/>
                <a:cs typeface="Monaco"/>
                <a:sym typeface="Monaco"/>
              </a:rPr>
              <a:t> </a:t>
            </a:r>
            <a:r>
              <a:rPr sz="2400" dirty="0">
                <a:solidFill>
                  <a:srgbClr val="931A68"/>
                </a:solidFill>
                <a:latin typeface="Monaco"/>
                <a:ea typeface="Monaco"/>
                <a:cs typeface="Monaco"/>
                <a:sym typeface="Monaco"/>
              </a:rPr>
              <a:t>void</a:t>
            </a:r>
            <a:r>
              <a:rPr sz="2400" dirty="0">
                <a:latin typeface="Monaco"/>
                <a:ea typeface="Monaco"/>
                <a:cs typeface="Monaco"/>
                <a:sym typeface="Monaco"/>
              </a:rPr>
              <a:t> </a:t>
            </a:r>
            <a:r>
              <a:rPr sz="2400" dirty="0" err="1">
                <a:latin typeface="Monaco"/>
                <a:ea typeface="Monaco"/>
                <a:cs typeface="Monaco"/>
                <a:sym typeface="Monaco"/>
              </a:rPr>
              <a:t>testEmployeeAccess</a:t>
            </a:r>
            <a:r>
              <a:rPr sz="2400" dirty="0">
                <a:latin typeface="Monaco"/>
                <a:ea typeface="Monaco"/>
                <a:cs typeface="Monaco"/>
                <a:sym typeface="Monaco"/>
              </a:rPr>
              <a:t>()  </a:t>
            </a:r>
            <a:r>
              <a:rPr sz="2400" dirty="0">
                <a:solidFill>
                  <a:srgbClr val="4E9072"/>
                </a:solidFill>
                <a:latin typeface="Monaco"/>
                <a:ea typeface="Monaco"/>
                <a:cs typeface="Monaco"/>
                <a:sym typeface="Monaco"/>
              </a:rPr>
              <a:t>// Uses </a:t>
            </a:r>
            <a:r>
              <a:rPr sz="2400" dirty="0" err="1">
                <a:solidFill>
                  <a:srgbClr val="4E9072"/>
                </a:solidFill>
                <a:latin typeface="Monaco"/>
                <a:ea typeface="Monaco"/>
                <a:cs typeface="Monaco"/>
                <a:sym typeface="Monaco"/>
              </a:rPr>
              <a:t>dbConn</a:t>
            </a:r>
            <a:endParaRPr sz="2400" dirty="0">
              <a:latin typeface="Monaco"/>
              <a:ea typeface="Monaco"/>
              <a:cs typeface="Monaco"/>
              <a:sym typeface="Monaco"/>
            </a:endParaRPr>
          </a:p>
          <a:p>
            <a:pPr defTabSz="584200">
              <a:defRPr sz="1600">
                <a:latin typeface="+mn-lt"/>
                <a:ea typeface="+mn-ea"/>
                <a:cs typeface="+mn-cs"/>
                <a:sym typeface="Helvetica Neue Light"/>
              </a:defRPr>
            </a:pPr>
            <a:r>
              <a:rPr sz="2400" dirty="0">
                <a:latin typeface="Monaco"/>
                <a:ea typeface="Monaco"/>
                <a:cs typeface="Monaco"/>
                <a:sym typeface="Monaco"/>
              </a:rPr>
              <a:t>  {</a:t>
            </a:r>
          </a:p>
          <a:p>
            <a:pPr defTabSz="584200">
              <a:defRPr sz="1600">
                <a:latin typeface="+mn-lt"/>
                <a:ea typeface="+mn-ea"/>
                <a:cs typeface="+mn-cs"/>
                <a:sym typeface="Helvetica Neue Light"/>
              </a:defRPr>
            </a:pPr>
            <a:r>
              <a:rPr sz="2400" dirty="0">
                <a:latin typeface="Monaco"/>
                <a:ea typeface="Monaco"/>
                <a:cs typeface="Monaco"/>
                <a:sym typeface="Monaco"/>
              </a:rPr>
              <a:t>  }</a:t>
            </a:r>
          </a:p>
          <a:p>
            <a:pPr defTabSz="584200">
              <a:defRPr sz="1600">
                <a:latin typeface="+mn-lt"/>
                <a:ea typeface="+mn-ea"/>
                <a:cs typeface="+mn-cs"/>
                <a:sym typeface="Helvetica Neue Light"/>
              </a:defRPr>
            </a:pPr>
            <a:r>
              <a:rPr sz="2400" dirty="0">
                <a:latin typeface="Monaco"/>
                <a:ea typeface="Monaco"/>
                <a:cs typeface="Monaco"/>
                <a:sym typeface="Monaco"/>
              </a:rPr>
              <a:t>}</a:t>
            </a: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a:spLocks noGrp="1"/>
          </p:cNvSpPr>
          <p:nvPr>
            <p:ph type="title"/>
          </p:nvPr>
        </p:nvSpPr>
        <p:spPr>
          <a:xfrm>
            <a:off x="571500" y="330200"/>
            <a:ext cx="4826000" cy="1397000"/>
          </a:xfrm>
          <a:prstGeom prst="rect">
            <a:avLst/>
          </a:prstGeom>
        </p:spPr>
        <p:txBody>
          <a:bodyPr/>
          <a:lstStyle/>
          <a:p>
            <a:r>
              <a:t>@BeforeClass / @AfterClass</a:t>
            </a:r>
          </a:p>
        </p:txBody>
      </p:sp>
      <p:sp>
        <p:nvSpPr>
          <p:cNvPr id="312" name="Shape 312"/>
          <p:cNvSpPr/>
          <p:nvPr/>
        </p:nvSpPr>
        <p:spPr>
          <a:xfrm>
            <a:off x="4630192" y="196280"/>
            <a:ext cx="8191500" cy="9335889"/>
          </a:xfrm>
          <a:prstGeom prst="rect">
            <a:avLst/>
          </a:prstGeom>
          <a:solidFill>
            <a:schemeClr val="bg1"/>
          </a:solidFill>
          <a:ln w="12700">
            <a:solidFill>
              <a:srgbClr val="000000"/>
            </a:solidFill>
            <a:miter lim="400000"/>
          </a:ln>
          <a:extLst>
            <a:ext uri="{C572A759-6A51-4108-AA02-DFA0A04FC94B}">
              <ma14:wrappingTextBoxFlag xmlns:ma14="http://schemas.microsoft.com/office/mac/drawingml/2011/main" xmlns="" val="1"/>
            </a:ext>
          </a:extLst>
        </p:spPr>
        <p:txBody>
          <a:bodyPr lIns="50800" tIns="50800" rIns="50800" bIns="50800" anchor="b">
            <a:spAutoFit/>
          </a:bodyPr>
          <a:lstStyle/>
          <a:p>
            <a:pPr defTabSz="584200">
              <a:defRPr sz="1600">
                <a:latin typeface="+mn-lt"/>
                <a:ea typeface="+mn-ea"/>
                <a:cs typeface="+mn-cs"/>
                <a:sym typeface="Helvetica Neue Light"/>
              </a:defRPr>
            </a:pPr>
            <a:r>
              <a:rPr sz="2400" dirty="0">
                <a:solidFill>
                  <a:srgbClr val="931A68"/>
                </a:solidFill>
                <a:latin typeface="Monaco"/>
                <a:ea typeface="Monaco"/>
                <a:cs typeface="Monaco"/>
                <a:sym typeface="Monaco"/>
              </a:rPr>
              <a:t>public</a:t>
            </a:r>
            <a:r>
              <a:rPr sz="2400" dirty="0">
                <a:latin typeface="Monaco"/>
                <a:ea typeface="Monaco"/>
                <a:cs typeface="Monaco"/>
                <a:sym typeface="Monaco"/>
              </a:rPr>
              <a:t> </a:t>
            </a:r>
            <a:r>
              <a:rPr sz="2400" dirty="0">
                <a:solidFill>
                  <a:srgbClr val="931A68"/>
                </a:solidFill>
                <a:latin typeface="Monaco"/>
                <a:ea typeface="Monaco"/>
                <a:cs typeface="Monaco"/>
                <a:sym typeface="Monaco"/>
              </a:rPr>
              <a:t>class</a:t>
            </a:r>
            <a:r>
              <a:rPr sz="2400" dirty="0">
                <a:latin typeface="Monaco"/>
                <a:ea typeface="Monaco"/>
                <a:cs typeface="Monaco"/>
                <a:sym typeface="Monaco"/>
              </a:rPr>
              <a:t> </a:t>
            </a:r>
            <a:r>
              <a:rPr sz="2400" dirty="0" err="1">
                <a:latin typeface="Monaco"/>
                <a:ea typeface="Monaco"/>
                <a:cs typeface="Monaco"/>
                <a:sym typeface="Monaco"/>
              </a:rPr>
              <a:t>TestDB</a:t>
            </a:r>
            <a:r>
              <a:rPr sz="2400" dirty="0">
                <a:latin typeface="Monaco"/>
                <a:ea typeface="Monaco"/>
                <a:cs typeface="Monaco"/>
                <a:sym typeface="Monaco"/>
              </a:rPr>
              <a:t> </a:t>
            </a:r>
            <a:r>
              <a:rPr sz="2400" dirty="0">
                <a:solidFill>
                  <a:srgbClr val="931A68"/>
                </a:solidFill>
                <a:latin typeface="Monaco"/>
                <a:ea typeface="Monaco"/>
                <a:cs typeface="Monaco"/>
                <a:sym typeface="Monaco"/>
              </a:rPr>
              <a:t>extends</a:t>
            </a:r>
            <a:r>
              <a:rPr sz="2400" dirty="0">
                <a:latin typeface="Monaco"/>
                <a:ea typeface="Monaco"/>
                <a:cs typeface="Monaco"/>
                <a:sym typeface="Monaco"/>
              </a:rPr>
              <a:t> </a:t>
            </a:r>
            <a:r>
              <a:rPr sz="2400" dirty="0" err="1">
                <a:latin typeface="Monaco"/>
                <a:ea typeface="Monaco"/>
                <a:cs typeface="Monaco"/>
                <a:sym typeface="Monaco"/>
              </a:rPr>
              <a:t>TestCase</a:t>
            </a:r>
            <a:r>
              <a:rPr sz="2400" dirty="0">
                <a:latin typeface="Monaco"/>
                <a:ea typeface="Monaco"/>
                <a:cs typeface="Monaco"/>
                <a:sym typeface="Monaco"/>
              </a:rPr>
              <a:t> {</a:t>
            </a:r>
          </a:p>
          <a:p>
            <a:pPr defTabSz="584200">
              <a:defRPr sz="1600">
                <a:latin typeface="+mn-lt"/>
                <a:ea typeface="+mn-ea"/>
                <a:cs typeface="+mn-cs"/>
                <a:sym typeface="Helvetica Neue Light"/>
              </a:defRPr>
            </a:pPr>
            <a:r>
              <a:rPr sz="2400" dirty="0">
                <a:latin typeface="Monaco"/>
                <a:ea typeface="Monaco"/>
                <a:cs typeface="Monaco"/>
                <a:sym typeface="Monaco"/>
              </a:rPr>
              <a:t>  </a:t>
            </a:r>
            <a:r>
              <a:rPr sz="2400" dirty="0">
                <a:solidFill>
                  <a:srgbClr val="931A68"/>
                </a:solidFill>
                <a:latin typeface="Monaco"/>
                <a:ea typeface="Monaco"/>
                <a:cs typeface="Monaco"/>
                <a:sym typeface="Monaco"/>
              </a:rPr>
              <a:t>private</a:t>
            </a:r>
            <a:r>
              <a:rPr sz="2400" dirty="0">
                <a:latin typeface="Monaco"/>
                <a:ea typeface="Monaco"/>
                <a:cs typeface="Monaco"/>
                <a:sym typeface="Monaco"/>
              </a:rPr>
              <a:t> Connection </a:t>
            </a:r>
            <a:r>
              <a:rPr sz="2400" dirty="0" err="1">
                <a:solidFill>
                  <a:srgbClr val="0326CC"/>
                </a:solidFill>
                <a:latin typeface="Monaco"/>
                <a:ea typeface="Monaco"/>
                <a:cs typeface="Monaco"/>
                <a:sym typeface="Monaco"/>
              </a:rPr>
              <a:t>dbConn</a:t>
            </a:r>
            <a:r>
              <a:rPr sz="2400" dirty="0">
                <a:latin typeface="Monaco"/>
                <a:ea typeface="Monaco"/>
                <a:cs typeface="Monaco"/>
                <a:sym typeface="Monaco"/>
              </a:rPr>
              <a:t>;</a:t>
            </a:r>
          </a:p>
          <a:p>
            <a:pPr defTabSz="584200">
              <a:defRPr sz="1600">
                <a:latin typeface="+mn-lt"/>
                <a:ea typeface="+mn-ea"/>
                <a:cs typeface="+mn-cs"/>
                <a:sym typeface="Helvetica Neue Light"/>
              </a:defRPr>
            </a:pPr>
            <a:endParaRPr sz="2400" dirty="0">
              <a:latin typeface="Monaco"/>
              <a:ea typeface="Monaco"/>
              <a:cs typeface="Monaco"/>
              <a:sym typeface="Monaco"/>
            </a:endParaRPr>
          </a:p>
          <a:p>
            <a:pPr defTabSz="584200">
              <a:defRPr sz="1600">
                <a:latin typeface="+mn-lt"/>
                <a:ea typeface="+mn-ea"/>
                <a:cs typeface="+mn-cs"/>
                <a:sym typeface="Helvetica Neue Light"/>
              </a:defRPr>
            </a:pPr>
            <a:r>
              <a:rPr sz="2400" dirty="0">
                <a:latin typeface="Monaco"/>
                <a:ea typeface="Monaco"/>
                <a:cs typeface="Monaco"/>
                <a:sym typeface="Monaco"/>
              </a:rPr>
              <a:t>  @Before</a:t>
            </a:r>
          </a:p>
          <a:p>
            <a:pPr defTabSz="584200">
              <a:defRPr sz="1600">
                <a:latin typeface="+mn-lt"/>
                <a:ea typeface="+mn-ea"/>
                <a:cs typeface="+mn-cs"/>
                <a:sym typeface="Helvetica Neue Light"/>
              </a:defRPr>
            </a:pPr>
            <a:r>
              <a:rPr sz="2400" dirty="0">
                <a:latin typeface="Monaco"/>
                <a:ea typeface="Monaco"/>
                <a:cs typeface="Monaco"/>
                <a:sym typeface="Monaco"/>
              </a:rPr>
              <a:t>  </a:t>
            </a:r>
            <a:r>
              <a:rPr sz="2400" dirty="0">
                <a:solidFill>
                  <a:srgbClr val="931A68"/>
                </a:solidFill>
                <a:latin typeface="Monaco"/>
                <a:ea typeface="Monaco"/>
                <a:cs typeface="Monaco"/>
                <a:sym typeface="Monaco"/>
              </a:rPr>
              <a:t>public</a:t>
            </a:r>
            <a:r>
              <a:rPr sz="2400" dirty="0">
                <a:latin typeface="Monaco"/>
                <a:ea typeface="Monaco"/>
                <a:cs typeface="Monaco"/>
                <a:sym typeface="Monaco"/>
              </a:rPr>
              <a:t> </a:t>
            </a:r>
            <a:r>
              <a:rPr sz="2400" dirty="0">
                <a:solidFill>
                  <a:srgbClr val="931A68"/>
                </a:solidFill>
                <a:latin typeface="Monaco"/>
                <a:ea typeface="Monaco"/>
                <a:cs typeface="Monaco"/>
                <a:sym typeface="Monaco"/>
              </a:rPr>
              <a:t>void</a:t>
            </a:r>
            <a:r>
              <a:rPr sz="2400" dirty="0">
                <a:latin typeface="Monaco"/>
                <a:ea typeface="Monaco"/>
                <a:cs typeface="Monaco"/>
                <a:sym typeface="Monaco"/>
              </a:rPr>
              <a:t> </a:t>
            </a:r>
            <a:r>
              <a:rPr sz="2400" dirty="0" err="1">
                <a:latin typeface="Monaco"/>
                <a:ea typeface="Monaco"/>
                <a:cs typeface="Monaco"/>
                <a:sym typeface="Monaco"/>
              </a:rPr>
              <a:t>setUp</a:t>
            </a:r>
            <a:r>
              <a:rPr sz="2400" dirty="0">
                <a:latin typeface="Monaco"/>
                <a:ea typeface="Monaco"/>
                <a:cs typeface="Monaco"/>
                <a:sym typeface="Monaco"/>
              </a:rPr>
              <a:t>()   {</a:t>
            </a:r>
          </a:p>
          <a:p>
            <a:pPr defTabSz="584200">
              <a:defRPr sz="1600">
                <a:latin typeface="+mn-lt"/>
                <a:ea typeface="+mn-ea"/>
                <a:cs typeface="+mn-cs"/>
                <a:sym typeface="Helvetica Neue Light"/>
              </a:defRPr>
            </a:pPr>
            <a:r>
              <a:rPr sz="2400" dirty="0">
                <a:latin typeface="Monaco"/>
                <a:ea typeface="Monaco"/>
                <a:cs typeface="Monaco"/>
                <a:sym typeface="Monaco"/>
              </a:rPr>
              <a:t>    </a:t>
            </a:r>
            <a:r>
              <a:rPr sz="2400" dirty="0" err="1">
                <a:solidFill>
                  <a:srgbClr val="0326CC"/>
                </a:solidFill>
                <a:latin typeface="Monaco"/>
                <a:ea typeface="Monaco"/>
                <a:cs typeface="Monaco"/>
                <a:sym typeface="Monaco"/>
              </a:rPr>
              <a:t>dbConn</a:t>
            </a:r>
            <a:r>
              <a:rPr sz="2400" dirty="0">
                <a:latin typeface="Monaco"/>
                <a:ea typeface="Monaco"/>
                <a:cs typeface="Monaco"/>
                <a:sym typeface="Monaco"/>
              </a:rPr>
              <a:t> = </a:t>
            </a:r>
            <a:r>
              <a:rPr sz="2400" dirty="0">
                <a:solidFill>
                  <a:srgbClr val="931A68"/>
                </a:solidFill>
                <a:latin typeface="Monaco"/>
                <a:ea typeface="Monaco"/>
                <a:cs typeface="Monaco"/>
                <a:sym typeface="Monaco"/>
              </a:rPr>
              <a:t>new</a:t>
            </a:r>
            <a:r>
              <a:rPr sz="2400" dirty="0">
                <a:latin typeface="Monaco"/>
                <a:ea typeface="Monaco"/>
                <a:cs typeface="Monaco"/>
                <a:sym typeface="Monaco"/>
              </a:rPr>
              <a:t> Connection(</a:t>
            </a:r>
            <a:r>
              <a:rPr sz="2400" dirty="0">
                <a:solidFill>
                  <a:srgbClr val="3933FF"/>
                </a:solidFill>
                <a:latin typeface="Monaco"/>
                <a:ea typeface="Monaco"/>
                <a:cs typeface="Monaco"/>
                <a:sym typeface="Monaco"/>
              </a:rPr>
              <a:t>"oracle"</a:t>
            </a:r>
            <a:r>
              <a:rPr sz="2400" dirty="0">
                <a:latin typeface="Monaco"/>
                <a:ea typeface="Monaco"/>
                <a:cs typeface="Monaco"/>
                <a:sym typeface="Monaco"/>
              </a:rPr>
              <a:t>, 1521,  </a:t>
            </a:r>
            <a:r>
              <a:rPr sz="2400" dirty="0">
                <a:solidFill>
                  <a:srgbClr val="3933FF"/>
                </a:solidFill>
                <a:latin typeface="Monaco"/>
                <a:ea typeface="Monaco"/>
                <a:cs typeface="Monaco"/>
                <a:sym typeface="Monaco"/>
              </a:rPr>
              <a:t>"</a:t>
            </a:r>
            <a:r>
              <a:rPr sz="2400" dirty="0" err="1">
                <a:solidFill>
                  <a:srgbClr val="3933FF"/>
                </a:solidFill>
                <a:latin typeface="Monaco"/>
                <a:ea typeface="Monaco"/>
                <a:cs typeface="Monaco"/>
                <a:sym typeface="Monaco"/>
              </a:rPr>
              <a:t>fred</a:t>
            </a:r>
            <a:r>
              <a:rPr sz="2400" dirty="0">
                <a:solidFill>
                  <a:srgbClr val="3933FF"/>
                </a:solidFill>
                <a:latin typeface="Monaco"/>
                <a:ea typeface="Monaco"/>
                <a:cs typeface="Monaco"/>
                <a:sym typeface="Monaco"/>
              </a:rPr>
              <a:t>"</a:t>
            </a:r>
            <a:r>
              <a:rPr sz="2400" dirty="0">
                <a:latin typeface="Monaco"/>
                <a:ea typeface="Monaco"/>
                <a:cs typeface="Monaco"/>
                <a:sym typeface="Monaco"/>
              </a:rPr>
              <a:t>, </a:t>
            </a:r>
            <a:r>
              <a:rPr sz="2400" dirty="0">
                <a:solidFill>
                  <a:srgbClr val="3933FF"/>
                </a:solidFill>
                <a:latin typeface="Monaco"/>
                <a:ea typeface="Monaco"/>
                <a:cs typeface="Monaco"/>
                <a:sym typeface="Monaco"/>
              </a:rPr>
              <a:t>"</a:t>
            </a:r>
            <a:r>
              <a:rPr sz="2400" dirty="0" err="1">
                <a:solidFill>
                  <a:srgbClr val="3933FF"/>
                </a:solidFill>
                <a:latin typeface="Monaco"/>
                <a:ea typeface="Monaco"/>
                <a:cs typeface="Monaco"/>
                <a:sym typeface="Monaco"/>
              </a:rPr>
              <a:t>foobar</a:t>
            </a:r>
            <a:r>
              <a:rPr sz="2400" dirty="0">
                <a:solidFill>
                  <a:srgbClr val="3933FF"/>
                </a:solidFill>
                <a:latin typeface="Monaco"/>
                <a:ea typeface="Monaco"/>
                <a:cs typeface="Monaco"/>
                <a:sym typeface="Monaco"/>
              </a:rPr>
              <a:t>"</a:t>
            </a:r>
            <a:r>
              <a:rPr sz="2400" dirty="0">
                <a:latin typeface="Monaco"/>
                <a:ea typeface="Monaco"/>
                <a:cs typeface="Monaco"/>
                <a:sym typeface="Monaco"/>
              </a:rPr>
              <a:t>);</a:t>
            </a:r>
          </a:p>
          <a:p>
            <a:pPr defTabSz="584200">
              <a:defRPr sz="1600">
                <a:latin typeface="+mn-lt"/>
                <a:ea typeface="+mn-ea"/>
                <a:cs typeface="+mn-cs"/>
                <a:sym typeface="Helvetica Neue Light"/>
              </a:defRPr>
            </a:pPr>
            <a:r>
              <a:rPr sz="2400" dirty="0">
                <a:latin typeface="Monaco"/>
                <a:ea typeface="Monaco"/>
                <a:cs typeface="Monaco"/>
                <a:sym typeface="Monaco"/>
              </a:rPr>
              <a:t>    </a:t>
            </a:r>
            <a:r>
              <a:rPr sz="2400" dirty="0" err="1">
                <a:solidFill>
                  <a:srgbClr val="0326CC"/>
                </a:solidFill>
                <a:latin typeface="Monaco"/>
                <a:ea typeface="Monaco"/>
                <a:cs typeface="Monaco"/>
                <a:sym typeface="Monaco"/>
              </a:rPr>
              <a:t>dbConn</a:t>
            </a:r>
            <a:r>
              <a:rPr sz="2400" dirty="0" err="1">
                <a:latin typeface="Monaco"/>
                <a:ea typeface="Monaco"/>
                <a:cs typeface="Monaco"/>
                <a:sym typeface="Monaco"/>
              </a:rPr>
              <a:t>.connect</a:t>
            </a:r>
            <a:r>
              <a:rPr sz="2400" dirty="0">
                <a:latin typeface="Monaco"/>
                <a:ea typeface="Monaco"/>
                <a:cs typeface="Monaco"/>
                <a:sym typeface="Monaco"/>
              </a:rPr>
              <a:t>();</a:t>
            </a:r>
          </a:p>
          <a:p>
            <a:pPr defTabSz="584200">
              <a:defRPr sz="1600">
                <a:latin typeface="+mn-lt"/>
                <a:ea typeface="+mn-ea"/>
                <a:cs typeface="+mn-cs"/>
                <a:sym typeface="Helvetica Neue Light"/>
              </a:defRPr>
            </a:pPr>
            <a:r>
              <a:rPr sz="2400" dirty="0">
                <a:latin typeface="Monaco"/>
                <a:ea typeface="Monaco"/>
                <a:cs typeface="Monaco"/>
                <a:sym typeface="Monaco"/>
              </a:rPr>
              <a:t>  }</a:t>
            </a:r>
          </a:p>
          <a:p>
            <a:pPr defTabSz="584200">
              <a:defRPr sz="1600">
                <a:latin typeface="+mn-lt"/>
                <a:ea typeface="+mn-ea"/>
                <a:cs typeface="+mn-cs"/>
                <a:sym typeface="Helvetica Neue Light"/>
              </a:defRPr>
            </a:pPr>
            <a:endParaRPr sz="2400" dirty="0">
              <a:latin typeface="Monaco"/>
              <a:ea typeface="Monaco"/>
              <a:cs typeface="Monaco"/>
              <a:sym typeface="Monaco"/>
            </a:endParaRPr>
          </a:p>
          <a:p>
            <a:pPr defTabSz="584200">
              <a:defRPr sz="1600">
                <a:latin typeface="+mn-lt"/>
                <a:ea typeface="+mn-ea"/>
                <a:cs typeface="+mn-cs"/>
                <a:sym typeface="Helvetica Neue Light"/>
              </a:defRPr>
            </a:pPr>
            <a:r>
              <a:rPr sz="2400" dirty="0">
                <a:latin typeface="Monaco"/>
                <a:ea typeface="Monaco"/>
                <a:cs typeface="Monaco"/>
                <a:sym typeface="Monaco"/>
              </a:rPr>
              <a:t>  @After</a:t>
            </a:r>
          </a:p>
          <a:p>
            <a:pPr defTabSz="584200">
              <a:defRPr sz="1600">
                <a:latin typeface="+mn-lt"/>
                <a:ea typeface="+mn-ea"/>
                <a:cs typeface="+mn-cs"/>
                <a:sym typeface="Helvetica Neue Light"/>
              </a:defRPr>
            </a:pPr>
            <a:r>
              <a:rPr sz="2400" dirty="0">
                <a:latin typeface="Monaco"/>
                <a:ea typeface="Monaco"/>
                <a:cs typeface="Monaco"/>
                <a:sym typeface="Monaco"/>
              </a:rPr>
              <a:t>  </a:t>
            </a:r>
            <a:r>
              <a:rPr sz="2400" dirty="0">
                <a:solidFill>
                  <a:srgbClr val="931A68"/>
                </a:solidFill>
                <a:latin typeface="Monaco"/>
                <a:ea typeface="Monaco"/>
                <a:cs typeface="Monaco"/>
                <a:sym typeface="Monaco"/>
              </a:rPr>
              <a:t>public</a:t>
            </a:r>
            <a:r>
              <a:rPr sz="2400" dirty="0">
                <a:latin typeface="Monaco"/>
                <a:ea typeface="Monaco"/>
                <a:cs typeface="Monaco"/>
                <a:sym typeface="Monaco"/>
              </a:rPr>
              <a:t> </a:t>
            </a:r>
            <a:r>
              <a:rPr sz="2400" dirty="0">
                <a:solidFill>
                  <a:srgbClr val="931A68"/>
                </a:solidFill>
                <a:latin typeface="Monaco"/>
                <a:ea typeface="Monaco"/>
                <a:cs typeface="Monaco"/>
                <a:sym typeface="Monaco"/>
              </a:rPr>
              <a:t>void</a:t>
            </a:r>
            <a:r>
              <a:rPr sz="2400" dirty="0">
                <a:latin typeface="Monaco"/>
                <a:ea typeface="Monaco"/>
                <a:cs typeface="Monaco"/>
                <a:sym typeface="Monaco"/>
              </a:rPr>
              <a:t> </a:t>
            </a:r>
            <a:r>
              <a:rPr sz="2400" dirty="0" err="1">
                <a:latin typeface="Monaco"/>
                <a:ea typeface="Monaco"/>
                <a:cs typeface="Monaco"/>
                <a:sym typeface="Monaco"/>
              </a:rPr>
              <a:t>tearDown</a:t>
            </a:r>
            <a:r>
              <a:rPr sz="2400" dirty="0">
                <a:latin typeface="Monaco"/>
                <a:ea typeface="Monaco"/>
                <a:cs typeface="Monaco"/>
                <a:sym typeface="Monaco"/>
              </a:rPr>
              <a:t>() {</a:t>
            </a:r>
          </a:p>
          <a:p>
            <a:pPr defTabSz="584200">
              <a:defRPr sz="1600">
                <a:latin typeface="+mn-lt"/>
                <a:ea typeface="+mn-ea"/>
                <a:cs typeface="+mn-cs"/>
                <a:sym typeface="Helvetica Neue Light"/>
              </a:defRPr>
            </a:pPr>
            <a:r>
              <a:rPr sz="2400" dirty="0">
                <a:latin typeface="Monaco"/>
                <a:ea typeface="Monaco"/>
                <a:cs typeface="Monaco"/>
                <a:sym typeface="Monaco"/>
              </a:rPr>
              <a:t>    </a:t>
            </a:r>
            <a:r>
              <a:rPr sz="2400" dirty="0" err="1">
                <a:solidFill>
                  <a:srgbClr val="0326CC"/>
                </a:solidFill>
                <a:latin typeface="Monaco"/>
                <a:ea typeface="Monaco"/>
                <a:cs typeface="Monaco"/>
                <a:sym typeface="Monaco"/>
              </a:rPr>
              <a:t>dbConn</a:t>
            </a:r>
            <a:r>
              <a:rPr sz="2400" dirty="0" err="1">
                <a:latin typeface="Monaco"/>
                <a:ea typeface="Monaco"/>
                <a:cs typeface="Monaco"/>
                <a:sym typeface="Monaco"/>
              </a:rPr>
              <a:t>.disconnect</a:t>
            </a:r>
            <a:r>
              <a:rPr sz="2400" dirty="0">
                <a:latin typeface="Monaco"/>
                <a:ea typeface="Monaco"/>
                <a:cs typeface="Monaco"/>
                <a:sym typeface="Monaco"/>
              </a:rPr>
              <a:t>();</a:t>
            </a:r>
          </a:p>
          <a:p>
            <a:pPr defTabSz="584200">
              <a:defRPr sz="1600">
                <a:latin typeface="+mn-lt"/>
                <a:ea typeface="+mn-ea"/>
                <a:cs typeface="+mn-cs"/>
                <a:sym typeface="Helvetica Neue Light"/>
              </a:defRPr>
            </a:pPr>
            <a:r>
              <a:rPr sz="2400" dirty="0">
                <a:latin typeface="Monaco"/>
                <a:ea typeface="Monaco"/>
                <a:cs typeface="Monaco"/>
                <a:sym typeface="Monaco"/>
              </a:rPr>
              <a:t>    </a:t>
            </a:r>
            <a:r>
              <a:rPr sz="2400" dirty="0" err="1">
                <a:solidFill>
                  <a:srgbClr val="0326CC"/>
                </a:solidFill>
                <a:latin typeface="Monaco"/>
                <a:ea typeface="Monaco"/>
                <a:cs typeface="Monaco"/>
                <a:sym typeface="Monaco"/>
              </a:rPr>
              <a:t>dbConn</a:t>
            </a:r>
            <a:r>
              <a:rPr sz="2400" dirty="0">
                <a:latin typeface="Monaco"/>
                <a:ea typeface="Monaco"/>
                <a:cs typeface="Monaco"/>
                <a:sym typeface="Monaco"/>
              </a:rPr>
              <a:t> = </a:t>
            </a:r>
            <a:r>
              <a:rPr sz="2400" dirty="0">
                <a:solidFill>
                  <a:srgbClr val="931A68"/>
                </a:solidFill>
                <a:latin typeface="Monaco"/>
                <a:ea typeface="Monaco"/>
                <a:cs typeface="Monaco"/>
                <a:sym typeface="Monaco"/>
              </a:rPr>
              <a:t>null</a:t>
            </a:r>
            <a:r>
              <a:rPr sz="2400" dirty="0">
                <a:latin typeface="Monaco"/>
                <a:ea typeface="Monaco"/>
                <a:cs typeface="Monaco"/>
                <a:sym typeface="Monaco"/>
              </a:rPr>
              <a:t>;</a:t>
            </a:r>
          </a:p>
          <a:p>
            <a:pPr defTabSz="584200">
              <a:defRPr sz="1600">
                <a:latin typeface="+mn-lt"/>
                <a:ea typeface="+mn-ea"/>
                <a:cs typeface="+mn-cs"/>
                <a:sym typeface="Helvetica Neue Light"/>
              </a:defRPr>
            </a:pPr>
            <a:r>
              <a:rPr sz="2400" dirty="0">
                <a:latin typeface="Monaco"/>
                <a:ea typeface="Monaco"/>
                <a:cs typeface="Monaco"/>
                <a:sym typeface="Monaco"/>
              </a:rPr>
              <a:t>  }</a:t>
            </a:r>
          </a:p>
          <a:p>
            <a:pPr defTabSz="584200">
              <a:defRPr sz="1600">
                <a:latin typeface="+mn-lt"/>
                <a:ea typeface="+mn-ea"/>
                <a:cs typeface="+mn-cs"/>
                <a:sym typeface="Helvetica Neue Light"/>
              </a:defRPr>
            </a:pPr>
            <a:endParaRPr sz="2400" dirty="0">
              <a:latin typeface="Monaco"/>
              <a:ea typeface="Monaco"/>
              <a:cs typeface="Monaco"/>
              <a:sym typeface="Monaco"/>
            </a:endParaRPr>
          </a:p>
          <a:p>
            <a:pPr defTabSz="584200">
              <a:defRPr sz="1600">
                <a:latin typeface="+mn-lt"/>
                <a:ea typeface="+mn-ea"/>
                <a:cs typeface="+mn-cs"/>
                <a:sym typeface="Helvetica Neue Light"/>
              </a:defRPr>
            </a:pPr>
            <a:r>
              <a:rPr sz="2400" b="1" dirty="0">
                <a:solidFill>
                  <a:srgbClr val="FF0000"/>
                </a:solidFill>
                <a:latin typeface="Monaco"/>
                <a:ea typeface="Monaco"/>
                <a:cs typeface="Monaco"/>
                <a:sym typeface="Monaco"/>
              </a:rPr>
              <a:t>  @</a:t>
            </a:r>
            <a:r>
              <a:rPr sz="2400" b="1" dirty="0" err="1">
                <a:solidFill>
                  <a:srgbClr val="FF0000"/>
                </a:solidFill>
                <a:latin typeface="Monaco"/>
                <a:ea typeface="Monaco"/>
                <a:cs typeface="Monaco"/>
                <a:sym typeface="Monaco"/>
              </a:rPr>
              <a:t>BeforeClass</a:t>
            </a:r>
            <a:endParaRPr sz="2400" b="1" dirty="0">
              <a:solidFill>
                <a:srgbClr val="FF0000"/>
              </a:solidFill>
              <a:latin typeface="Monaco"/>
              <a:ea typeface="Monaco"/>
              <a:cs typeface="Monaco"/>
              <a:sym typeface="Monaco"/>
            </a:endParaRPr>
          </a:p>
          <a:p>
            <a:pPr defTabSz="584200">
              <a:defRPr sz="1600">
                <a:latin typeface="+mn-lt"/>
                <a:ea typeface="+mn-ea"/>
                <a:cs typeface="+mn-cs"/>
                <a:sym typeface="Helvetica Neue Light"/>
              </a:defRPr>
            </a:pPr>
            <a:r>
              <a:rPr sz="2400" dirty="0">
                <a:latin typeface="Monaco"/>
                <a:ea typeface="Monaco"/>
                <a:cs typeface="Monaco"/>
                <a:sym typeface="Monaco"/>
              </a:rPr>
              <a:t>  </a:t>
            </a:r>
            <a:r>
              <a:rPr sz="2400" dirty="0">
                <a:solidFill>
                  <a:srgbClr val="931A68"/>
                </a:solidFill>
                <a:latin typeface="Monaco"/>
                <a:ea typeface="Monaco"/>
                <a:cs typeface="Monaco"/>
                <a:sym typeface="Monaco"/>
              </a:rPr>
              <a:t>public</a:t>
            </a:r>
            <a:r>
              <a:rPr sz="2400" dirty="0">
                <a:latin typeface="Monaco"/>
                <a:ea typeface="Monaco"/>
                <a:cs typeface="Monaco"/>
                <a:sym typeface="Monaco"/>
              </a:rPr>
              <a:t> static </a:t>
            </a:r>
            <a:r>
              <a:rPr sz="2400" dirty="0">
                <a:solidFill>
                  <a:srgbClr val="931A68"/>
                </a:solidFill>
                <a:latin typeface="Monaco"/>
                <a:ea typeface="Monaco"/>
                <a:cs typeface="Monaco"/>
                <a:sym typeface="Monaco"/>
              </a:rPr>
              <a:t>void</a:t>
            </a:r>
            <a:r>
              <a:rPr sz="2400" dirty="0">
                <a:latin typeface="Monaco"/>
                <a:ea typeface="Monaco"/>
                <a:cs typeface="Monaco"/>
                <a:sym typeface="Monaco"/>
              </a:rPr>
              <a:t> </a:t>
            </a:r>
            <a:r>
              <a:rPr sz="2400" dirty="0" err="1">
                <a:latin typeface="Monaco"/>
                <a:ea typeface="Monaco"/>
                <a:cs typeface="Monaco"/>
                <a:sym typeface="Monaco"/>
              </a:rPr>
              <a:t>populateDB</a:t>
            </a:r>
            <a:r>
              <a:rPr sz="2400" dirty="0">
                <a:latin typeface="Monaco"/>
                <a:ea typeface="Monaco"/>
                <a:cs typeface="Monaco"/>
                <a:sym typeface="Monaco"/>
              </a:rPr>
              <a:t>()    </a:t>
            </a:r>
          </a:p>
          <a:p>
            <a:pPr defTabSz="584200">
              <a:defRPr sz="1600">
                <a:latin typeface="+mn-lt"/>
                <a:ea typeface="+mn-ea"/>
                <a:cs typeface="+mn-cs"/>
                <a:sym typeface="Helvetica Neue Light"/>
              </a:defRPr>
            </a:pPr>
            <a:r>
              <a:rPr sz="2400" dirty="0">
                <a:latin typeface="Monaco"/>
                <a:ea typeface="Monaco"/>
                <a:cs typeface="Monaco"/>
                <a:sym typeface="Monaco"/>
              </a:rPr>
              <a:t>  {  </a:t>
            </a:r>
          </a:p>
          <a:p>
            <a:pPr defTabSz="584200">
              <a:defRPr sz="1600">
                <a:latin typeface="+mn-lt"/>
                <a:ea typeface="+mn-ea"/>
                <a:cs typeface="+mn-cs"/>
                <a:sym typeface="Helvetica Neue Light"/>
              </a:defRPr>
            </a:pPr>
            <a:r>
              <a:rPr sz="2400" dirty="0">
                <a:latin typeface="Monaco"/>
                <a:ea typeface="Monaco"/>
                <a:cs typeface="Monaco"/>
                <a:sym typeface="Monaco"/>
              </a:rPr>
              <a:t>  }</a:t>
            </a:r>
          </a:p>
          <a:p>
            <a:pPr defTabSz="584200">
              <a:defRPr sz="1600">
                <a:latin typeface="+mn-lt"/>
                <a:ea typeface="+mn-ea"/>
                <a:cs typeface="+mn-cs"/>
                <a:sym typeface="Helvetica Neue Light"/>
              </a:defRPr>
            </a:pPr>
            <a:endParaRPr sz="2400" dirty="0">
              <a:latin typeface="Monaco"/>
              <a:ea typeface="Monaco"/>
              <a:cs typeface="Monaco"/>
              <a:sym typeface="Monaco"/>
            </a:endParaRPr>
          </a:p>
          <a:p>
            <a:pPr defTabSz="584200">
              <a:defRPr sz="1600">
                <a:latin typeface="+mn-lt"/>
                <a:ea typeface="+mn-ea"/>
                <a:cs typeface="+mn-cs"/>
                <a:sym typeface="Helvetica Neue Light"/>
              </a:defRPr>
            </a:pPr>
            <a:r>
              <a:rPr sz="2400" b="1" dirty="0">
                <a:solidFill>
                  <a:srgbClr val="FF0000"/>
                </a:solidFill>
                <a:latin typeface="Monaco"/>
                <a:ea typeface="Monaco"/>
                <a:cs typeface="Monaco"/>
                <a:sym typeface="Monaco"/>
              </a:rPr>
              <a:t>  @</a:t>
            </a:r>
            <a:r>
              <a:rPr sz="2400" b="1" dirty="0" err="1">
                <a:solidFill>
                  <a:srgbClr val="FF0000"/>
                </a:solidFill>
                <a:latin typeface="Monaco"/>
                <a:ea typeface="Monaco"/>
                <a:cs typeface="Monaco"/>
                <a:sym typeface="Monaco"/>
              </a:rPr>
              <a:t>AfterClass</a:t>
            </a:r>
            <a:endParaRPr sz="2400" b="1" dirty="0">
              <a:solidFill>
                <a:srgbClr val="FF0000"/>
              </a:solidFill>
              <a:latin typeface="Monaco"/>
              <a:ea typeface="Monaco"/>
              <a:cs typeface="Monaco"/>
              <a:sym typeface="Monaco"/>
            </a:endParaRPr>
          </a:p>
          <a:p>
            <a:pPr defTabSz="584200">
              <a:defRPr sz="1600">
                <a:latin typeface="+mn-lt"/>
                <a:ea typeface="+mn-ea"/>
                <a:cs typeface="+mn-cs"/>
                <a:sym typeface="Helvetica Neue Light"/>
              </a:defRPr>
            </a:pPr>
            <a:r>
              <a:rPr sz="2400" dirty="0">
                <a:latin typeface="Monaco"/>
                <a:ea typeface="Monaco"/>
                <a:cs typeface="Monaco"/>
                <a:sym typeface="Monaco"/>
              </a:rPr>
              <a:t>  </a:t>
            </a:r>
            <a:r>
              <a:rPr sz="2400" dirty="0">
                <a:solidFill>
                  <a:srgbClr val="931A68"/>
                </a:solidFill>
                <a:latin typeface="Monaco"/>
                <a:ea typeface="Monaco"/>
                <a:cs typeface="Monaco"/>
                <a:sym typeface="Monaco"/>
              </a:rPr>
              <a:t>public</a:t>
            </a:r>
            <a:r>
              <a:rPr sz="2400" dirty="0">
                <a:latin typeface="Monaco"/>
                <a:ea typeface="Monaco"/>
                <a:cs typeface="Monaco"/>
                <a:sym typeface="Monaco"/>
              </a:rPr>
              <a:t> </a:t>
            </a:r>
            <a:r>
              <a:rPr sz="2400" dirty="0">
                <a:solidFill>
                  <a:srgbClr val="931A68"/>
                </a:solidFill>
                <a:latin typeface="Monaco"/>
                <a:ea typeface="Monaco"/>
                <a:cs typeface="Monaco"/>
                <a:sym typeface="Monaco"/>
              </a:rPr>
              <a:t>static void </a:t>
            </a:r>
            <a:r>
              <a:rPr sz="2400" dirty="0" err="1">
                <a:latin typeface="Monaco"/>
                <a:ea typeface="Monaco"/>
                <a:cs typeface="Monaco"/>
                <a:sym typeface="Monaco"/>
              </a:rPr>
              <a:t>depopulateDB</a:t>
            </a:r>
            <a:r>
              <a:rPr sz="2400" dirty="0">
                <a:latin typeface="Monaco"/>
                <a:ea typeface="Monaco"/>
                <a:cs typeface="Monaco"/>
                <a:sym typeface="Monaco"/>
              </a:rPr>
              <a:t>()  </a:t>
            </a:r>
          </a:p>
          <a:p>
            <a:pPr defTabSz="584200">
              <a:defRPr sz="1600">
                <a:latin typeface="+mn-lt"/>
                <a:ea typeface="+mn-ea"/>
                <a:cs typeface="+mn-cs"/>
                <a:sym typeface="Helvetica Neue Light"/>
              </a:defRPr>
            </a:pPr>
            <a:r>
              <a:rPr sz="2400" dirty="0">
                <a:latin typeface="Monaco"/>
                <a:ea typeface="Monaco"/>
                <a:cs typeface="Monaco"/>
                <a:sym typeface="Monaco"/>
              </a:rPr>
              <a:t>  {</a:t>
            </a:r>
          </a:p>
          <a:p>
            <a:pPr defTabSz="584200">
              <a:defRPr sz="1600">
                <a:latin typeface="+mn-lt"/>
                <a:ea typeface="+mn-ea"/>
                <a:cs typeface="+mn-cs"/>
                <a:sym typeface="Helvetica Neue Light"/>
              </a:defRPr>
            </a:pPr>
            <a:r>
              <a:rPr sz="2400" dirty="0">
                <a:latin typeface="Monaco"/>
                <a:ea typeface="Monaco"/>
                <a:cs typeface="Monaco"/>
                <a:sym typeface="Monaco"/>
              </a:rPr>
              <a:t>  }</a:t>
            </a:r>
          </a:p>
          <a:p>
            <a:pPr defTabSz="584200">
              <a:defRPr sz="1600">
                <a:latin typeface="+mn-lt"/>
                <a:ea typeface="+mn-ea"/>
                <a:cs typeface="+mn-cs"/>
                <a:sym typeface="Helvetica Neue Light"/>
              </a:defRPr>
            </a:pPr>
            <a:r>
              <a:rPr sz="2400" dirty="0">
                <a:latin typeface="Monaco"/>
                <a:ea typeface="Monaco"/>
                <a:cs typeface="Monaco"/>
                <a:sym typeface="Monaco"/>
              </a:rPr>
              <a:t>}</a:t>
            </a:r>
          </a:p>
        </p:txBody>
      </p:sp>
      <p:sp>
        <p:nvSpPr>
          <p:cNvPr id="313" name="Shape 313"/>
          <p:cNvSpPr>
            <a:spLocks noGrp="1"/>
          </p:cNvSpPr>
          <p:nvPr>
            <p:ph type="body" sz="quarter" idx="1"/>
          </p:nvPr>
        </p:nvSpPr>
        <p:spPr>
          <a:xfrm>
            <a:off x="647700" y="2140496"/>
            <a:ext cx="3759200" cy="6565900"/>
          </a:xfrm>
          <a:prstGeom prst="rect">
            <a:avLst/>
          </a:prstGeom>
        </p:spPr>
        <p:txBody>
          <a:bodyPr>
            <a:normAutofit lnSpcReduction="10000"/>
          </a:bodyPr>
          <a:lstStyle/>
          <a:p>
            <a:pPr>
              <a:spcBef>
                <a:spcPts val="2600"/>
              </a:spcBef>
            </a:pPr>
            <a:r>
              <a:rPr dirty="0"/>
              <a:t>One Time set up for full </a:t>
            </a:r>
            <a:r>
              <a:rPr dirty="0" err="1"/>
              <a:t>TestCase</a:t>
            </a:r>
            <a:r>
              <a:rPr lang="en-IE" dirty="0"/>
              <a:t>.</a:t>
            </a:r>
            <a:endParaRPr dirty="0"/>
          </a:p>
          <a:p>
            <a:pPr>
              <a:spcBef>
                <a:spcPts val="2600"/>
              </a:spcBef>
            </a:pPr>
            <a:r>
              <a:rPr dirty="0"/>
              <a:t>Called once before all tests are executed</a:t>
            </a:r>
            <a:r>
              <a:rPr lang="en-IE" dirty="0"/>
              <a:t>.</a:t>
            </a:r>
            <a:endParaRPr dirty="0"/>
          </a:p>
          <a:p>
            <a:pPr>
              <a:spcBef>
                <a:spcPts val="2600"/>
              </a:spcBef>
            </a:pPr>
            <a:r>
              <a:rPr dirty="0"/>
              <a:t>Called once after all tests have executed</a:t>
            </a:r>
            <a:r>
              <a:rPr lang="en-IE" dirty="0"/>
              <a:t>.</a:t>
            </a:r>
            <a:endParaRPr dirty="0"/>
          </a:p>
          <a:p>
            <a:pPr>
              <a:spcBef>
                <a:spcPts val="2600"/>
              </a:spcBef>
            </a:pPr>
            <a:r>
              <a:rPr dirty="0"/>
              <a:t>Does not effect @Before / @After</a:t>
            </a:r>
            <a:r>
              <a:rPr lang="en-IE" dirty="0"/>
              <a:t>.</a:t>
            </a:r>
          </a:p>
          <a:p>
            <a:pPr>
              <a:spcBef>
                <a:spcPts val="2600"/>
              </a:spcBef>
            </a:pPr>
            <a:r>
              <a:rPr lang="en-IE" dirty="0"/>
              <a:t>Usually used for expensive operations/</a:t>
            </a:r>
            <a:r>
              <a:rPr lang="en-IE" dirty="0" err="1"/>
              <a:t>initialisatione.g</a:t>
            </a:r>
            <a:r>
              <a:rPr lang="en-IE" dirty="0"/>
              <a:t>. populate a database.</a:t>
            </a:r>
            <a:endParaRPr dirty="0"/>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a:spLocks noGrp="1"/>
          </p:cNvSpPr>
          <p:nvPr>
            <p:ph type="title"/>
          </p:nvPr>
        </p:nvSpPr>
        <p:spPr>
          <a:prstGeom prst="rect">
            <a:avLst/>
          </a:prstGeom>
        </p:spPr>
        <p:txBody>
          <a:bodyPr/>
          <a:lstStyle/>
          <a:p>
            <a:r>
              <a:rPr lang="en-IE" dirty="0"/>
              <a:t>@Ignore</a:t>
            </a:r>
            <a:endParaRPr dirty="0"/>
          </a:p>
        </p:txBody>
      </p:sp>
      <p:sp>
        <p:nvSpPr>
          <p:cNvPr id="316" name="Shape 316"/>
          <p:cNvSpPr>
            <a:spLocks noGrp="1"/>
          </p:cNvSpPr>
          <p:nvPr>
            <p:ph type="body" sz="half" idx="1"/>
          </p:nvPr>
        </p:nvSpPr>
        <p:spPr>
          <a:xfrm>
            <a:off x="571500" y="2324100"/>
            <a:ext cx="5308600" cy="6565900"/>
          </a:xfrm>
          <a:prstGeom prst="rect">
            <a:avLst/>
          </a:prstGeom>
        </p:spPr>
        <p:txBody>
          <a:bodyPr>
            <a:normAutofit fontScale="92500"/>
          </a:bodyPr>
          <a:lstStyle/>
          <a:p>
            <a:r>
              <a:rPr dirty="0"/>
              <a:t>JUnit runs all of the </a:t>
            </a:r>
            <a:r>
              <a:rPr b="1" dirty="0"/>
              <a:t>@</a:t>
            </a:r>
            <a:r>
              <a:rPr lang="en-IE" b="1" dirty="0"/>
              <a:t>T</a:t>
            </a:r>
            <a:r>
              <a:rPr b="1" dirty="0" err="1"/>
              <a:t>est</a:t>
            </a:r>
            <a:r>
              <a:rPr b="1" dirty="0"/>
              <a:t> </a:t>
            </a:r>
            <a:r>
              <a:rPr dirty="0"/>
              <a:t>annotated methods automatically. </a:t>
            </a:r>
          </a:p>
          <a:p>
            <a:r>
              <a:rPr dirty="0"/>
              <a:t>Individual tests can be removed temporarily via the </a:t>
            </a:r>
            <a:r>
              <a:rPr b="1" dirty="0"/>
              <a:t>@Ignore </a:t>
            </a:r>
            <a:r>
              <a:rPr dirty="0"/>
              <a:t>annotation</a:t>
            </a:r>
            <a:r>
              <a:rPr lang="en-IE" dirty="0"/>
              <a:t>.  You can include an explanatory message e.g.:</a:t>
            </a:r>
            <a:br>
              <a:rPr lang="en-IE" dirty="0"/>
            </a:br>
            <a:endParaRPr lang="en-IE" dirty="0"/>
          </a:p>
          <a:p>
            <a:pPr marL="444500" lvl="1" indent="0">
              <a:spcBef>
                <a:spcPts val="0"/>
              </a:spcBef>
              <a:buNone/>
            </a:pPr>
            <a:r>
              <a:rPr lang="en-IE" sz="2400" dirty="0"/>
              <a:t>@Ignore(“takes too long”)</a:t>
            </a:r>
          </a:p>
          <a:p>
            <a:r>
              <a:rPr b="1" dirty="0" err="1">
                <a:solidFill>
                  <a:srgbClr val="7030A0"/>
                </a:solidFill>
              </a:rPr>
              <a:t>testLongRunner</a:t>
            </a:r>
            <a:r>
              <a:rPr dirty="0"/>
              <a:t> uses a brute-force algorithm to find the shortest route for </a:t>
            </a:r>
            <a:r>
              <a:rPr lang="en-IE" dirty="0"/>
              <a:t>the</a:t>
            </a:r>
            <a:r>
              <a:rPr dirty="0"/>
              <a:t> </a:t>
            </a:r>
            <a:r>
              <a:rPr lang="en-IE" dirty="0"/>
              <a:t>T</a:t>
            </a:r>
            <a:r>
              <a:rPr dirty="0"/>
              <a:t>ravel</a:t>
            </a:r>
            <a:r>
              <a:rPr lang="en-IE" dirty="0"/>
              <a:t>l</a:t>
            </a:r>
            <a:r>
              <a:rPr dirty="0" err="1"/>
              <a:t>ing</a:t>
            </a:r>
            <a:r>
              <a:rPr dirty="0"/>
              <a:t> </a:t>
            </a:r>
            <a:r>
              <a:rPr lang="en-IE" dirty="0"/>
              <a:t>S</a:t>
            </a:r>
            <a:r>
              <a:rPr dirty="0" err="1"/>
              <a:t>alesman</a:t>
            </a:r>
            <a:r>
              <a:rPr lang="en-IE" dirty="0"/>
              <a:t> Problem (TSP)</a:t>
            </a:r>
            <a:r>
              <a:rPr dirty="0"/>
              <a:t>. </a:t>
            </a:r>
            <a:r>
              <a:rPr lang="en-IE" dirty="0"/>
              <a:t>@Ignore r</a:t>
            </a:r>
            <a:r>
              <a:rPr dirty="0" err="1"/>
              <a:t>emoved</a:t>
            </a:r>
            <a:r>
              <a:rPr dirty="0"/>
              <a:t> </a:t>
            </a:r>
            <a:r>
              <a:rPr lang="en-IE" dirty="0"/>
              <a:t>it </a:t>
            </a:r>
            <a:r>
              <a:rPr dirty="0"/>
              <a:t>from default tests .....</a:t>
            </a:r>
          </a:p>
        </p:txBody>
      </p:sp>
      <p:sp>
        <p:nvSpPr>
          <p:cNvPr id="318" name="Shape 318"/>
          <p:cNvSpPr/>
          <p:nvPr/>
        </p:nvSpPr>
        <p:spPr>
          <a:xfrm>
            <a:off x="5880100" y="772344"/>
            <a:ext cx="6899696" cy="8597225"/>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xmlns="" val="1"/>
            </a:ext>
          </a:extLst>
        </p:spPr>
        <p:txBody>
          <a:bodyPr wrap="square" lIns="50800" tIns="50800" rIns="50800" bIns="50800" anchor="b">
            <a:spAutoFit/>
          </a:bodyPr>
          <a:lstStyle/>
          <a:p>
            <a:pPr defTabSz="584200">
              <a:defRPr sz="1400">
                <a:latin typeface="+mn-lt"/>
                <a:ea typeface="+mn-ea"/>
                <a:cs typeface="+mn-cs"/>
                <a:sym typeface="Helvetica Neue Light"/>
              </a:defRPr>
            </a:pPr>
            <a:r>
              <a:rPr sz="2400" dirty="0">
                <a:solidFill>
                  <a:srgbClr val="931A68"/>
                </a:solidFill>
                <a:latin typeface="Monaco"/>
                <a:ea typeface="Monaco"/>
                <a:cs typeface="Monaco"/>
                <a:sym typeface="Monaco"/>
              </a:rPr>
              <a:t>public</a:t>
            </a:r>
            <a:r>
              <a:rPr sz="2400" dirty="0">
                <a:latin typeface="Monaco"/>
                <a:ea typeface="Monaco"/>
                <a:cs typeface="Monaco"/>
                <a:sym typeface="Monaco"/>
              </a:rPr>
              <a:t> </a:t>
            </a:r>
            <a:r>
              <a:rPr sz="2400" dirty="0">
                <a:solidFill>
                  <a:srgbClr val="931A68"/>
                </a:solidFill>
                <a:latin typeface="Monaco"/>
                <a:ea typeface="Monaco"/>
                <a:cs typeface="Monaco"/>
                <a:sym typeface="Monaco"/>
              </a:rPr>
              <a:t>class</a:t>
            </a:r>
            <a:r>
              <a:rPr sz="2400" dirty="0">
                <a:latin typeface="Monaco"/>
                <a:ea typeface="Monaco"/>
                <a:cs typeface="Monaco"/>
                <a:sym typeface="Monaco"/>
              </a:rPr>
              <a:t> </a:t>
            </a:r>
            <a:r>
              <a:rPr sz="2400" dirty="0" err="1">
                <a:latin typeface="Monaco"/>
                <a:ea typeface="Monaco"/>
                <a:cs typeface="Monaco"/>
                <a:sym typeface="Monaco"/>
              </a:rPr>
              <a:t>TestClassTwo</a:t>
            </a:r>
            <a:endParaRPr lang="en-IE" sz="2400" dirty="0">
              <a:latin typeface="Monaco"/>
              <a:ea typeface="Monaco"/>
              <a:cs typeface="Monaco"/>
              <a:sym typeface="Monaco"/>
            </a:endParaRPr>
          </a:p>
          <a:p>
            <a:pPr defTabSz="584200">
              <a:defRPr sz="1400">
                <a:latin typeface="+mn-lt"/>
                <a:ea typeface="+mn-ea"/>
                <a:cs typeface="+mn-cs"/>
                <a:sym typeface="Helvetica Neue Light"/>
              </a:defRPr>
            </a:pPr>
            <a:r>
              <a:rPr sz="2400" dirty="0">
                <a:latin typeface="Monaco"/>
                <a:ea typeface="Monaco"/>
                <a:cs typeface="Monaco"/>
                <a:sym typeface="Monaco"/>
              </a:rPr>
              <a:t>{</a:t>
            </a:r>
          </a:p>
          <a:p>
            <a:pPr defTabSz="584200">
              <a:defRPr sz="1400">
                <a:latin typeface="+mn-lt"/>
                <a:ea typeface="+mn-ea"/>
                <a:cs typeface="+mn-cs"/>
                <a:sym typeface="Helvetica Neue Light"/>
              </a:defRPr>
            </a:pPr>
            <a:r>
              <a:rPr sz="2400" dirty="0">
                <a:latin typeface="Monaco"/>
                <a:ea typeface="Monaco"/>
                <a:cs typeface="Monaco"/>
                <a:sym typeface="Monaco"/>
              </a:rPr>
              <a:t>  </a:t>
            </a:r>
            <a:r>
              <a:rPr sz="2400" dirty="0">
                <a:solidFill>
                  <a:srgbClr val="4E9072"/>
                </a:solidFill>
                <a:latin typeface="Monaco"/>
                <a:ea typeface="Monaco"/>
                <a:cs typeface="Monaco"/>
                <a:sym typeface="Monaco"/>
              </a:rPr>
              <a:t>// This one takes a few hours... </a:t>
            </a:r>
          </a:p>
          <a:p>
            <a:pPr>
              <a:defRPr sz="1400">
                <a:solidFill>
                  <a:srgbClr val="777777"/>
                </a:solidFill>
                <a:latin typeface="Monaco"/>
                <a:ea typeface="Monaco"/>
                <a:cs typeface="Monaco"/>
                <a:sym typeface="Monaco"/>
              </a:defRPr>
            </a:pPr>
            <a:r>
              <a:rPr sz="2400" dirty="0">
                <a:solidFill>
                  <a:srgbClr val="4E9072"/>
                </a:solidFill>
              </a:rPr>
              <a:t>  </a:t>
            </a:r>
            <a:r>
              <a:rPr sz="2400" dirty="0"/>
              <a:t>@Ignore</a:t>
            </a:r>
          </a:p>
          <a:p>
            <a:pPr>
              <a:defRPr sz="1400">
                <a:solidFill>
                  <a:srgbClr val="777777"/>
                </a:solidFill>
                <a:latin typeface="Monaco"/>
                <a:ea typeface="Monaco"/>
                <a:cs typeface="Monaco"/>
                <a:sym typeface="Monaco"/>
              </a:defRPr>
            </a:pPr>
            <a:r>
              <a:rPr sz="2400" dirty="0"/>
              <a:t>  @Test</a:t>
            </a:r>
            <a:endParaRPr sz="2400" dirty="0">
              <a:solidFill>
                <a:srgbClr val="000000"/>
              </a:solidFill>
            </a:endParaRPr>
          </a:p>
          <a:p>
            <a:pPr defTabSz="584200">
              <a:defRPr sz="1400">
                <a:latin typeface="+mn-lt"/>
                <a:ea typeface="+mn-ea"/>
                <a:cs typeface="+mn-cs"/>
                <a:sym typeface="Helvetica Neue Light"/>
              </a:defRPr>
            </a:pPr>
            <a:r>
              <a:rPr sz="2400" dirty="0">
                <a:latin typeface="Monaco"/>
                <a:ea typeface="Monaco"/>
                <a:cs typeface="Monaco"/>
                <a:sym typeface="Monaco"/>
              </a:rPr>
              <a:t>  </a:t>
            </a:r>
            <a:r>
              <a:rPr sz="2400" dirty="0">
                <a:solidFill>
                  <a:srgbClr val="931A68"/>
                </a:solidFill>
                <a:latin typeface="Monaco"/>
                <a:ea typeface="Monaco"/>
                <a:cs typeface="Monaco"/>
                <a:sym typeface="Monaco"/>
              </a:rPr>
              <a:t>public</a:t>
            </a:r>
            <a:r>
              <a:rPr sz="2400" dirty="0">
                <a:latin typeface="Monaco"/>
                <a:ea typeface="Monaco"/>
                <a:cs typeface="Monaco"/>
                <a:sym typeface="Monaco"/>
              </a:rPr>
              <a:t> </a:t>
            </a:r>
            <a:r>
              <a:rPr sz="2400" dirty="0">
                <a:solidFill>
                  <a:srgbClr val="931A68"/>
                </a:solidFill>
                <a:latin typeface="Monaco"/>
                <a:ea typeface="Monaco"/>
                <a:cs typeface="Monaco"/>
                <a:sym typeface="Monaco"/>
              </a:rPr>
              <a:t>void</a:t>
            </a:r>
            <a:r>
              <a:rPr sz="2400" dirty="0">
                <a:latin typeface="Monaco"/>
                <a:ea typeface="Monaco"/>
                <a:cs typeface="Monaco"/>
                <a:sym typeface="Monaco"/>
              </a:rPr>
              <a:t> </a:t>
            </a:r>
            <a:r>
              <a:rPr sz="2400" dirty="0" err="1">
                <a:latin typeface="Monaco"/>
                <a:ea typeface="Monaco"/>
                <a:cs typeface="Monaco"/>
                <a:sym typeface="Monaco"/>
              </a:rPr>
              <a:t>testLongRunner</a:t>
            </a:r>
            <a:r>
              <a:rPr sz="2400" dirty="0">
                <a:latin typeface="Monaco"/>
                <a:ea typeface="Monaco"/>
                <a:cs typeface="Monaco"/>
                <a:sym typeface="Monaco"/>
              </a:rPr>
              <a:t> (){</a:t>
            </a:r>
          </a:p>
          <a:p>
            <a:pPr defTabSz="584200">
              <a:defRPr sz="1400">
                <a:latin typeface="+mn-lt"/>
                <a:ea typeface="+mn-ea"/>
                <a:cs typeface="+mn-cs"/>
                <a:sym typeface="Helvetica Neue Light"/>
              </a:defRPr>
            </a:pPr>
            <a:r>
              <a:rPr sz="2400" dirty="0">
                <a:latin typeface="Monaco"/>
                <a:ea typeface="Monaco"/>
                <a:cs typeface="Monaco"/>
                <a:sym typeface="Monaco"/>
              </a:rPr>
              <a:t>    TSP </a:t>
            </a:r>
            <a:r>
              <a:rPr sz="2400" dirty="0" err="1">
                <a:latin typeface="Monaco"/>
                <a:ea typeface="Monaco"/>
                <a:cs typeface="Monaco"/>
                <a:sym typeface="Monaco"/>
              </a:rPr>
              <a:t>tsp</a:t>
            </a:r>
            <a:r>
              <a:rPr sz="2400" dirty="0">
                <a:latin typeface="Monaco"/>
                <a:ea typeface="Monaco"/>
                <a:cs typeface="Monaco"/>
                <a:sym typeface="Monaco"/>
              </a:rPr>
              <a:t> = </a:t>
            </a:r>
            <a:r>
              <a:rPr sz="2400" dirty="0">
                <a:solidFill>
                  <a:srgbClr val="931A68"/>
                </a:solidFill>
                <a:latin typeface="Monaco"/>
                <a:ea typeface="Monaco"/>
                <a:cs typeface="Monaco"/>
                <a:sym typeface="Monaco"/>
              </a:rPr>
              <a:t>new</a:t>
            </a:r>
            <a:r>
              <a:rPr sz="2400" dirty="0">
                <a:latin typeface="Monaco"/>
                <a:ea typeface="Monaco"/>
                <a:cs typeface="Monaco"/>
                <a:sym typeface="Monaco"/>
              </a:rPr>
              <a:t> TSP(); </a:t>
            </a:r>
            <a:r>
              <a:rPr sz="2400" dirty="0">
                <a:solidFill>
                  <a:srgbClr val="4E9072"/>
                </a:solidFill>
                <a:latin typeface="Monaco"/>
                <a:ea typeface="Monaco"/>
                <a:cs typeface="Monaco"/>
                <a:sym typeface="Monaco"/>
              </a:rPr>
              <a:t>// Load with default cities</a:t>
            </a:r>
            <a:endParaRPr sz="2400" dirty="0">
              <a:latin typeface="Monaco"/>
              <a:ea typeface="Monaco"/>
              <a:cs typeface="Monaco"/>
              <a:sym typeface="Monaco"/>
            </a:endParaRPr>
          </a:p>
          <a:p>
            <a:pPr defTabSz="584200">
              <a:defRPr sz="1400">
                <a:latin typeface="+mn-lt"/>
                <a:ea typeface="+mn-ea"/>
                <a:cs typeface="+mn-cs"/>
                <a:sym typeface="Helvetica Neue Light"/>
              </a:defRPr>
            </a:pPr>
            <a:r>
              <a:rPr sz="2400" dirty="0">
                <a:latin typeface="Monaco"/>
                <a:ea typeface="Monaco"/>
                <a:cs typeface="Monaco"/>
                <a:sym typeface="Monaco"/>
              </a:rPr>
              <a:t>    </a:t>
            </a:r>
            <a:r>
              <a:rPr sz="2400" dirty="0" err="1">
                <a:latin typeface="Monaco"/>
                <a:ea typeface="Monaco"/>
                <a:cs typeface="Monaco"/>
                <a:sym typeface="Monaco"/>
              </a:rPr>
              <a:t>assertEquals</a:t>
            </a:r>
            <a:r>
              <a:rPr sz="2400" dirty="0">
                <a:latin typeface="Monaco"/>
                <a:ea typeface="Monaco"/>
                <a:cs typeface="Monaco"/>
                <a:sym typeface="Monaco"/>
              </a:rPr>
              <a:t>(2300, </a:t>
            </a:r>
            <a:r>
              <a:rPr sz="2400" dirty="0" err="1">
                <a:latin typeface="Monaco"/>
                <a:ea typeface="Monaco"/>
                <a:cs typeface="Monaco"/>
                <a:sym typeface="Monaco"/>
              </a:rPr>
              <a:t>tsp.shortestPath</a:t>
            </a:r>
            <a:r>
              <a:rPr sz="2400" dirty="0">
                <a:latin typeface="Monaco"/>
                <a:ea typeface="Monaco"/>
                <a:cs typeface="Monaco"/>
                <a:sym typeface="Monaco"/>
              </a:rPr>
              <a:t>(50)); </a:t>
            </a:r>
            <a:r>
              <a:rPr sz="2400" dirty="0">
                <a:solidFill>
                  <a:srgbClr val="4E9072"/>
                </a:solidFill>
                <a:latin typeface="Monaco"/>
                <a:ea typeface="Monaco"/>
                <a:cs typeface="Monaco"/>
                <a:sym typeface="Monaco"/>
              </a:rPr>
              <a:t>// top 50</a:t>
            </a:r>
            <a:endParaRPr sz="2400" dirty="0">
              <a:latin typeface="Monaco"/>
              <a:ea typeface="Monaco"/>
              <a:cs typeface="Monaco"/>
              <a:sym typeface="Monaco"/>
            </a:endParaRPr>
          </a:p>
          <a:p>
            <a:pPr defTabSz="584200">
              <a:defRPr sz="1400">
                <a:latin typeface="+mn-lt"/>
                <a:ea typeface="+mn-ea"/>
                <a:cs typeface="+mn-cs"/>
                <a:sym typeface="Helvetica Neue Light"/>
              </a:defRPr>
            </a:pPr>
            <a:r>
              <a:rPr sz="2400" dirty="0">
                <a:latin typeface="Monaco"/>
                <a:ea typeface="Monaco"/>
                <a:cs typeface="Monaco"/>
                <a:sym typeface="Monaco"/>
              </a:rPr>
              <a:t>  }</a:t>
            </a:r>
          </a:p>
          <a:p>
            <a:pPr defTabSz="584200">
              <a:defRPr sz="1400">
                <a:latin typeface="+mn-lt"/>
                <a:ea typeface="+mn-ea"/>
                <a:cs typeface="+mn-cs"/>
                <a:sym typeface="Helvetica Neue Light"/>
              </a:defRPr>
            </a:pPr>
            <a:endParaRPr sz="2400" dirty="0">
              <a:latin typeface="Monaco"/>
              <a:ea typeface="Monaco"/>
              <a:cs typeface="Monaco"/>
              <a:sym typeface="Monaco"/>
            </a:endParaRPr>
          </a:p>
          <a:p>
            <a:pPr>
              <a:defRPr sz="1400">
                <a:solidFill>
                  <a:srgbClr val="777777"/>
                </a:solidFill>
                <a:latin typeface="Monaco"/>
                <a:ea typeface="Monaco"/>
                <a:cs typeface="Monaco"/>
                <a:sym typeface="Monaco"/>
              </a:defRPr>
            </a:pPr>
            <a:r>
              <a:rPr sz="2400" dirty="0">
                <a:solidFill>
                  <a:srgbClr val="000000"/>
                </a:solidFill>
              </a:rPr>
              <a:t> </a:t>
            </a:r>
            <a:r>
              <a:rPr sz="2400" dirty="0">
                <a:solidFill>
                  <a:srgbClr val="4E9072"/>
                </a:solidFill>
              </a:rPr>
              <a:t> </a:t>
            </a:r>
            <a:r>
              <a:rPr sz="2400" dirty="0"/>
              <a:t>@Test</a:t>
            </a:r>
            <a:endParaRPr sz="2400" dirty="0">
              <a:solidFill>
                <a:srgbClr val="000000"/>
              </a:solidFill>
            </a:endParaRPr>
          </a:p>
          <a:p>
            <a:pPr defTabSz="584200">
              <a:defRPr sz="1400">
                <a:latin typeface="+mn-lt"/>
                <a:ea typeface="+mn-ea"/>
                <a:cs typeface="+mn-cs"/>
                <a:sym typeface="Helvetica Neue Light"/>
              </a:defRPr>
            </a:pPr>
            <a:r>
              <a:rPr sz="2400" dirty="0">
                <a:latin typeface="Monaco"/>
                <a:ea typeface="Monaco"/>
                <a:cs typeface="Monaco"/>
                <a:sym typeface="Monaco"/>
              </a:rPr>
              <a:t>  </a:t>
            </a:r>
            <a:r>
              <a:rPr sz="2400" dirty="0">
                <a:solidFill>
                  <a:srgbClr val="931A68"/>
                </a:solidFill>
                <a:latin typeface="Monaco"/>
                <a:ea typeface="Monaco"/>
                <a:cs typeface="Monaco"/>
                <a:sym typeface="Monaco"/>
              </a:rPr>
              <a:t>public</a:t>
            </a:r>
            <a:r>
              <a:rPr sz="2400" dirty="0">
                <a:latin typeface="Monaco"/>
                <a:ea typeface="Monaco"/>
                <a:cs typeface="Monaco"/>
                <a:sym typeface="Monaco"/>
              </a:rPr>
              <a:t> </a:t>
            </a:r>
            <a:r>
              <a:rPr sz="2400" dirty="0">
                <a:solidFill>
                  <a:srgbClr val="931A68"/>
                </a:solidFill>
                <a:latin typeface="Monaco"/>
                <a:ea typeface="Monaco"/>
                <a:cs typeface="Monaco"/>
                <a:sym typeface="Monaco"/>
              </a:rPr>
              <a:t>void</a:t>
            </a:r>
            <a:r>
              <a:rPr sz="2400" dirty="0">
                <a:latin typeface="Monaco"/>
                <a:ea typeface="Monaco"/>
                <a:cs typeface="Monaco"/>
                <a:sym typeface="Monaco"/>
              </a:rPr>
              <a:t> </a:t>
            </a:r>
            <a:r>
              <a:rPr sz="2400" dirty="0" err="1">
                <a:latin typeface="Monaco"/>
                <a:ea typeface="Monaco"/>
                <a:cs typeface="Monaco"/>
                <a:sym typeface="Monaco"/>
              </a:rPr>
              <a:t>testShortTest</a:t>
            </a:r>
            <a:r>
              <a:rPr sz="2400" dirty="0">
                <a:latin typeface="Monaco"/>
                <a:ea typeface="Monaco"/>
                <a:cs typeface="Monaco"/>
                <a:sym typeface="Monaco"/>
              </a:rPr>
              <a:t> (){</a:t>
            </a:r>
          </a:p>
          <a:p>
            <a:pPr defTabSz="584200">
              <a:defRPr sz="1400">
                <a:latin typeface="+mn-lt"/>
                <a:ea typeface="+mn-ea"/>
                <a:cs typeface="+mn-cs"/>
                <a:sym typeface="Helvetica Neue Light"/>
              </a:defRPr>
            </a:pPr>
            <a:r>
              <a:rPr sz="2400" dirty="0">
                <a:latin typeface="Monaco"/>
                <a:ea typeface="Monaco"/>
                <a:cs typeface="Monaco"/>
                <a:sym typeface="Monaco"/>
              </a:rPr>
              <a:t>    TSP </a:t>
            </a:r>
            <a:r>
              <a:rPr sz="2400" dirty="0" err="1">
                <a:latin typeface="Monaco"/>
                <a:ea typeface="Monaco"/>
                <a:cs typeface="Monaco"/>
                <a:sym typeface="Monaco"/>
              </a:rPr>
              <a:t>tsp</a:t>
            </a:r>
            <a:r>
              <a:rPr sz="2400" dirty="0">
                <a:latin typeface="Monaco"/>
                <a:ea typeface="Monaco"/>
                <a:cs typeface="Monaco"/>
                <a:sym typeface="Monaco"/>
              </a:rPr>
              <a:t> = </a:t>
            </a:r>
            <a:r>
              <a:rPr sz="2400" dirty="0">
                <a:solidFill>
                  <a:srgbClr val="931A68"/>
                </a:solidFill>
                <a:latin typeface="Monaco"/>
                <a:ea typeface="Monaco"/>
                <a:cs typeface="Monaco"/>
                <a:sym typeface="Monaco"/>
              </a:rPr>
              <a:t>new</a:t>
            </a:r>
            <a:r>
              <a:rPr sz="2400" dirty="0">
                <a:latin typeface="Monaco"/>
                <a:ea typeface="Monaco"/>
                <a:cs typeface="Monaco"/>
                <a:sym typeface="Monaco"/>
              </a:rPr>
              <a:t> TSP(); </a:t>
            </a:r>
            <a:r>
              <a:rPr sz="2400" dirty="0">
                <a:solidFill>
                  <a:srgbClr val="4E9072"/>
                </a:solidFill>
                <a:latin typeface="Monaco"/>
                <a:ea typeface="Monaco"/>
                <a:cs typeface="Monaco"/>
                <a:sym typeface="Monaco"/>
              </a:rPr>
              <a:t>// Load with default cities</a:t>
            </a:r>
            <a:endParaRPr sz="2400" dirty="0">
              <a:latin typeface="Monaco"/>
              <a:ea typeface="Monaco"/>
              <a:cs typeface="Monaco"/>
              <a:sym typeface="Monaco"/>
            </a:endParaRPr>
          </a:p>
          <a:p>
            <a:pPr defTabSz="584200">
              <a:defRPr sz="1400">
                <a:latin typeface="+mn-lt"/>
                <a:ea typeface="+mn-ea"/>
                <a:cs typeface="+mn-cs"/>
                <a:sym typeface="Helvetica Neue Light"/>
              </a:defRPr>
            </a:pPr>
            <a:r>
              <a:rPr sz="2400" dirty="0">
                <a:latin typeface="Monaco"/>
                <a:ea typeface="Monaco"/>
                <a:cs typeface="Monaco"/>
                <a:sym typeface="Monaco"/>
              </a:rPr>
              <a:t>    </a:t>
            </a:r>
            <a:r>
              <a:rPr sz="2400" dirty="0" err="1">
                <a:latin typeface="Monaco"/>
                <a:ea typeface="Monaco"/>
                <a:cs typeface="Monaco"/>
                <a:sym typeface="Monaco"/>
              </a:rPr>
              <a:t>assertEquals</a:t>
            </a:r>
            <a:r>
              <a:rPr sz="2400" dirty="0">
                <a:latin typeface="Monaco"/>
                <a:ea typeface="Monaco"/>
                <a:cs typeface="Monaco"/>
                <a:sym typeface="Monaco"/>
              </a:rPr>
              <a:t>(140, </a:t>
            </a:r>
            <a:r>
              <a:rPr sz="2400" dirty="0" err="1">
                <a:latin typeface="Monaco"/>
                <a:ea typeface="Monaco"/>
                <a:cs typeface="Monaco"/>
                <a:sym typeface="Monaco"/>
              </a:rPr>
              <a:t>tsp.shortestPath</a:t>
            </a:r>
            <a:r>
              <a:rPr sz="2400" dirty="0">
                <a:latin typeface="Monaco"/>
                <a:ea typeface="Monaco"/>
                <a:cs typeface="Monaco"/>
                <a:sym typeface="Monaco"/>
              </a:rPr>
              <a:t>(5)); </a:t>
            </a:r>
            <a:r>
              <a:rPr sz="2400" dirty="0">
                <a:solidFill>
                  <a:srgbClr val="4E9072"/>
                </a:solidFill>
                <a:latin typeface="Monaco"/>
                <a:ea typeface="Monaco"/>
                <a:cs typeface="Monaco"/>
                <a:sym typeface="Monaco"/>
              </a:rPr>
              <a:t>// top 5</a:t>
            </a:r>
            <a:endParaRPr sz="2400" dirty="0">
              <a:latin typeface="Monaco"/>
              <a:ea typeface="Monaco"/>
              <a:cs typeface="Monaco"/>
              <a:sym typeface="Monaco"/>
            </a:endParaRPr>
          </a:p>
          <a:p>
            <a:pPr defTabSz="584200">
              <a:defRPr sz="1400">
                <a:latin typeface="+mn-lt"/>
                <a:ea typeface="+mn-ea"/>
                <a:cs typeface="+mn-cs"/>
                <a:sym typeface="Helvetica Neue Light"/>
              </a:defRPr>
            </a:pPr>
            <a:r>
              <a:rPr sz="2400" dirty="0">
                <a:latin typeface="Monaco"/>
                <a:ea typeface="Monaco"/>
                <a:cs typeface="Monaco"/>
                <a:sym typeface="Monaco"/>
              </a:rPr>
              <a:t>  }</a:t>
            </a:r>
          </a:p>
          <a:p>
            <a:pPr defTabSz="584200">
              <a:defRPr sz="1400">
                <a:latin typeface="+mn-lt"/>
                <a:ea typeface="+mn-ea"/>
                <a:cs typeface="+mn-cs"/>
                <a:sym typeface="Helvetica Neue Light"/>
              </a:defRPr>
            </a:pPr>
            <a:endParaRPr sz="2400" dirty="0">
              <a:latin typeface="Monaco"/>
              <a:ea typeface="Monaco"/>
              <a:cs typeface="Monaco"/>
              <a:sym typeface="Monaco"/>
            </a:endParaRPr>
          </a:p>
          <a:p>
            <a:pPr defTabSz="584200">
              <a:defRPr sz="1400">
                <a:latin typeface="+mn-lt"/>
                <a:ea typeface="+mn-ea"/>
                <a:cs typeface="+mn-cs"/>
                <a:sym typeface="Helvetica Neue Light"/>
              </a:defRPr>
            </a:pPr>
            <a:r>
              <a:rPr sz="2400" dirty="0">
                <a:latin typeface="Monaco"/>
                <a:ea typeface="Monaco"/>
                <a:cs typeface="Monaco"/>
                <a:sym typeface="Monaco"/>
              </a:rPr>
              <a:t> </a:t>
            </a:r>
            <a:r>
              <a:rPr sz="2400" dirty="0">
                <a:solidFill>
                  <a:srgbClr val="4E9072"/>
                </a:solidFill>
                <a:latin typeface="Monaco"/>
                <a:ea typeface="Monaco"/>
                <a:cs typeface="Monaco"/>
                <a:sym typeface="Monaco"/>
              </a:rPr>
              <a:t> </a:t>
            </a:r>
            <a:r>
              <a:rPr sz="2400" dirty="0">
                <a:solidFill>
                  <a:srgbClr val="777777"/>
                </a:solidFill>
                <a:latin typeface="Monaco"/>
                <a:ea typeface="Monaco"/>
                <a:cs typeface="Monaco"/>
                <a:sym typeface="Monaco"/>
              </a:rPr>
              <a:t>@Test</a:t>
            </a:r>
          </a:p>
          <a:p>
            <a:pPr defTabSz="584200">
              <a:defRPr sz="1400">
                <a:latin typeface="+mn-lt"/>
                <a:ea typeface="+mn-ea"/>
                <a:cs typeface="+mn-cs"/>
                <a:sym typeface="Helvetica Neue Light"/>
              </a:defRPr>
            </a:pPr>
            <a:r>
              <a:rPr sz="2400" dirty="0">
                <a:solidFill>
                  <a:srgbClr val="777777"/>
                </a:solidFill>
                <a:latin typeface="Monaco"/>
                <a:ea typeface="Monaco"/>
                <a:cs typeface="Monaco"/>
                <a:sym typeface="Monaco"/>
              </a:rPr>
              <a:t> </a:t>
            </a:r>
            <a:r>
              <a:rPr sz="2400" dirty="0">
                <a:latin typeface="Monaco"/>
                <a:ea typeface="Monaco"/>
                <a:cs typeface="Monaco"/>
                <a:sym typeface="Monaco"/>
              </a:rPr>
              <a:t> </a:t>
            </a:r>
            <a:r>
              <a:rPr sz="2400" dirty="0">
                <a:solidFill>
                  <a:srgbClr val="931A68"/>
                </a:solidFill>
                <a:latin typeface="Monaco"/>
                <a:ea typeface="Monaco"/>
                <a:cs typeface="Monaco"/>
                <a:sym typeface="Monaco"/>
              </a:rPr>
              <a:t>public</a:t>
            </a:r>
            <a:r>
              <a:rPr sz="2400" dirty="0">
                <a:latin typeface="Monaco"/>
                <a:ea typeface="Monaco"/>
                <a:cs typeface="Monaco"/>
                <a:sym typeface="Monaco"/>
              </a:rPr>
              <a:t> </a:t>
            </a:r>
            <a:r>
              <a:rPr sz="2400" dirty="0">
                <a:solidFill>
                  <a:srgbClr val="931A68"/>
                </a:solidFill>
                <a:latin typeface="Monaco"/>
                <a:ea typeface="Monaco"/>
                <a:cs typeface="Monaco"/>
                <a:sym typeface="Monaco"/>
              </a:rPr>
              <a:t>void</a:t>
            </a:r>
            <a:r>
              <a:rPr sz="2400" dirty="0">
                <a:latin typeface="Monaco"/>
                <a:ea typeface="Monaco"/>
                <a:cs typeface="Monaco"/>
                <a:sym typeface="Monaco"/>
              </a:rPr>
              <a:t> </a:t>
            </a:r>
            <a:r>
              <a:rPr sz="2400" dirty="0" err="1">
                <a:latin typeface="Monaco"/>
                <a:ea typeface="Monaco"/>
                <a:cs typeface="Monaco"/>
                <a:sym typeface="Monaco"/>
              </a:rPr>
              <a:t>testAnotherShortTest</a:t>
            </a:r>
            <a:r>
              <a:rPr sz="2400" dirty="0">
                <a:latin typeface="Monaco"/>
                <a:ea typeface="Monaco"/>
                <a:cs typeface="Monaco"/>
                <a:sym typeface="Monaco"/>
              </a:rPr>
              <a:t> (){</a:t>
            </a:r>
          </a:p>
          <a:p>
            <a:pPr defTabSz="584200">
              <a:defRPr sz="1400">
                <a:latin typeface="+mn-lt"/>
                <a:ea typeface="+mn-ea"/>
                <a:cs typeface="+mn-cs"/>
                <a:sym typeface="Helvetica Neue Light"/>
              </a:defRPr>
            </a:pPr>
            <a:r>
              <a:rPr sz="2400" dirty="0">
                <a:latin typeface="Monaco"/>
                <a:ea typeface="Monaco"/>
                <a:cs typeface="Monaco"/>
                <a:sym typeface="Monaco"/>
              </a:rPr>
              <a:t>    TSP </a:t>
            </a:r>
            <a:r>
              <a:rPr sz="2400" dirty="0" err="1">
                <a:latin typeface="Monaco"/>
                <a:ea typeface="Monaco"/>
                <a:cs typeface="Monaco"/>
                <a:sym typeface="Monaco"/>
              </a:rPr>
              <a:t>tsp</a:t>
            </a:r>
            <a:r>
              <a:rPr sz="2400" dirty="0">
                <a:latin typeface="Monaco"/>
                <a:ea typeface="Monaco"/>
                <a:cs typeface="Monaco"/>
                <a:sym typeface="Monaco"/>
              </a:rPr>
              <a:t> = </a:t>
            </a:r>
            <a:r>
              <a:rPr sz="2400" dirty="0">
                <a:solidFill>
                  <a:srgbClr val="931A68"/>
                </a:solidFill>
                <a:latin typeface="Monaco"/>
                <a:ea typeface="Monaco"/>
                <a:cs typeface="Monaco"/>
                <a:sym typeface="Monaco"/>
              </a:rPr>
              <a:t>new</a:t>
            </a:r>
            <a:r>
              <a:rPr sz="2400" dirty="0">
                <a:latin typeface="Monaco"/>
                <a:ea typeface="Monaco"/>
                <a:cs typeface="Monaco"/>
                <a:sym typeface="Monaco"/>
              </a:rPr>
              <a:t> TSP(); </a:t>
            </a:r>
            <a:r>
              <a:rPr sz="2400" dirty="0">
                <a:solidFill>
                  <a:srgbClr val="4E9072"/>
                </a:solidFill>
                <a:latin typeface="Monaco"/>
                <a:ea typeface="Monaco"/>
                <a:cs typeface="Monaco"/>
                <a:sym typeface="Monaco"/>
              </a:rPr>
              <a:t>// Load with default cities</a:t>
            </a:r>
            <a:endParaRPr sz="2400" dirty="0">
              <a:latin typeface="Monaco"/>
              <a:ea typeface="Monaco"/>
              <a:cs typeface="Monaco"/>
              <a:sym typeface="Monaco"/>
            </a:endParaRPr>
          </a:p>
          <a:p>
            <a:pPr defTabSz="584200">
              <a:defRPr sz="1400">
                <a:latin typeface="+mn-lt"/>
                <a:ea typeface="+mn-ea"/>
                <a:cs typeface="+mn-cs"/>
                <a:sym typeface="Helvetica Neue Light"/>
              </a:defRPr>
            </a:pPr>
            <a:r>
              <a:rPr sz="2400" dirty="0">
                <a:latin typeface="Monaco"/>
                <a:ea typeface="Monaco"/>
                <a:cs typeface="Monaco"/>
                <a:sym typeface="Monaco"/>
              </a:rPr>
              <a:t>    </a:t>
            </a:r>
            <a:r>
              <a:rPr sz="2400" dirty="0" err="1">
                <a:latin typeface="Monaco"/>
                <a:ea typeface="Monaco"/>
                <a:cs typeface="Monaco"/>
                <a:sym typeface="Monaco"/>
              </a:rPr>
              <a:t>assertEquals</a:t>
            </a:r>
            <a:r>
              <a:rPr sz="2400" dirty="0">
                <a:latin typeface="Monaco"/>
                <a:ea typeface="Monaco"/>
                <a:cs typeface="Monaco"/>
                <a:sym typeface="Monaco"/>
              </a:rPr>
              <a:t>(586, </a:t>
            </a:r>
            <a:r>
              <a:rPr sz="2400" dirty="0" err="1">
                <a:latin typeface="Monaco"/>
                <a:ea typeface="Monaco"/>
                <a:cs typeface="Monaco"/>
                <a:sym typeface="Monaco"/>
              </a:rPr>
              <a:t>tsp.shortestPath</a:t>
            </a:r>
            <a:r>
              <a:rPr sz="2400" dirty="0">
                <a:latin typeface="Monaco"/>
                <a:ea typeface="Monaco"/>
                <a:cs typeface="Monaco"/>
                <a:sym typeface="Monaco"/>
              </a:rPr>
              <a:t>(10)); </a:t>
            </a:r>
            <a:r>
              <a:rPr sz="2400" dirty="0">
                <a:solidFill>
                  <a:srgbClr val="4E9072"/>
                </a:solidFill>
                <a:latin typeface="Monaco"/>
                <a:ea typeface="Monaco"/>
                <a:cs typeface="Monaco"/>
                <a:sym typeface="Monaco"/>
              </a:rPr>
              <a:t>// top 10</a:t>
            </a:r>
            <a:endParaRPr sz="2400" dirty="0">
              <a:latin typeface="Monaco"/>
              <a:ea typeface="Monaco"/>
              <a:cs typeface="Monaco"/>
              <a:sym typeface="Monaco"/>
            </a:endParaRPr>
          </a:p>
          <a:p>
            <a:pPr defTabSz="584200">
              <a:defRPr sz="1400">
                <a:latin typeface="+mn-lt"/>
                <a:ea typeface="+mn-ea"/>
                <a:cs typeface="+mn-cs"/>
                <a:sym typeface="Helvetica Neue Light"/>
              </a:defRPr>
            </a:pPr>
            <a:r>
              <a:rPr sz="2400" dirty="0">
                <a:latin typeface="Monaco"/>
                <a:ea typeface="Monaco"/>
                <a:cs typeface="Monaco"/>
                <a:sym typeface="Monaco"/>
              </a:rPr>
              <a:t>  }</a:t>
            </a:r>
          </a:p>
          <a:p>
            <a:pPr defTabSz="584200">
              <a:defRPr sz="1400">
                <a:latin typeface="+mn-lt"/>
                <a:ea typeface="+mn-ea"/>
                <a:cs typeface="+mn-cs"/>
                <a:sym typeface="Helvetica Neue Light"/>
              </a:defRPr>
            </a:pPr>
            <a:endParaRPr sz="2400" dirty="0">
              <a:latin typeface="Monaco"/>
              <a:ea typeface="Monaco"/>
              <a:cs typeface="Monaco"/>
              <a:sym typeface="Monaco"/>
            </a:endParaRPr>
          </a:p>
          <a:p>
            <a:pPr defTabSz="584200">
              <a:defRPr sz="1400">
                <a:latin typeface="+mn-lt"/>
                <a:ea typeface="+mn-ea"/>
                <a:cs typeface="+mn-cs"/>
                <a:sym typeface="Helvetica Neue Light"/>
              </a:defRPr>
            </a:pPr>
            <a:r>
              <a:rPr sz="2400" dirty="0">
                <a:latin typeface="Monaco"/>
                <a:ea typeface="Monaco"/>
                <a:cs typeface="Monaco"/>
                <a:sym typeface="Monaco"/>
              </a:rPr>
              <a:t>}</a:t>
            </a:r>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Shape 320"/>
          <p:cNvSpPr>
            <a:spLocks noGrp="1"/>
          </p:cNvSpPr>
          <p:nvPr>
            <p:ph type="title"/>
          </p:nvPr>
        </p:nvSpPr>
        <p:spPr>
          <a:prstGeom prst="rect">
            <a:avLst/>
          </a:prstGeom>
        </p:spPr>
        <p:txBody>
          <a:bodyPr/>
          <a:lstStyle/>
          <a:p>
            <a:r>
              <a:rPr dirty="0"/>
              <a:t>Composed Tests</a:t>
            </a:r>
          </a:p>
        </p:txBody>
      </p:sp>
      <p:sp>
        <p:nvSpPr>
          <p:cNvPr id="321" name="Shape 321"/>
          <p:cNvSpPr>
            <a:spLocks noGrp="1"/>
          </p:cNvSpPr>
          <p:nvPr>
            <p:ph type="body" sz="half" idx="1"/>
          </p:nvPr>
        </p:nvSpPr>
        <p:spPr>
          <a:xfrm>
            <a:off x="622300" y="2199332"/>
            <a:ext cx="6024116" cy="6565900"/>
          </a:xfrm>
          <a:prstGeom prst="rect">
            <a:avLst/>
          </a:prstGeom>
        </p:spPr>
        <p:txBody>
          <a:bodyPr>
            <a:normAutofit/>
          </a:bodyPr>
          <a:lstStyle/>
          <a:p>
            <a:pPr>
              <a:lnSpc>
                <a:spcPct val="80000"/>
              </a:lnSpc>
              <a:spcBef>
                <a:spcPts val="2900"/>
              </a:spcBef>
            </a:pPr>
            <a:r>
              <a:rPr sz="2800" dirty="0"/>
              <a:t>Higher-level test that is composed of both of two </a:t>
            </a:r>
            <a:r>
              <a:rPr lang="en-IE" sz="2800" dirty="0"/>
              <a:t>(or more) </a:t>
            </a:r>
            <a:r>
              <a:rPr sz="2800" dirty="0"/>
              <a:t>other test classes</a:t>
            </a:r>
            <a:r>
              <a:rPr lang="en-IE" sz="2800" dirty="0"/>
              <a:t>.</a:t>
            </a:r>
            <a:endParaRPr sz="2800" dirty="0"/>
          </a:p>
          <a:p>
            <a:pPr>
              <a:lnSpc>
                <a:spcPct val="80000"/>
              </a:lnSpc>
              <a:spcBef>
                <a:spcPts val="2900"/>
              </a:spcBef>
            </a:pPr>
            <a:r>
              <a:rPr sz="2800" dirty="0"/>
              <a:t>The following individual test methods will be run:</a:t>
            </a:r>
          </a:p>
          <a:p>
            <a:pPr lvl="1">
              <a:lnSpc>
                <a:spcPct val="80000"/>
              </a:lnSpc>
              <a:spcBef>
                <a:spcPts val="2900"/>
              </a:spcBef>
              <a:defRPr sz="2400"/>
            </a:pPr>
            <a:r>
              <a:rPr sz="2800" dirty="0" err="1"/>
              <a:t>testAddition</a:t>
            </a:r>
            <a:r>
              <a:rPr sz="2800" dirty="0"/>
              <a:t>() </a:t>
            </a:r>
            <a:br>
              <a:rPr lang="en-IE" sz="2800" dirty="0"/>
            </a:br>
            <a:r>
              <a:rPr lang="en-IE" sz="2800" dirty="0"/>
              <a:t>		</a:t>
            </a:r>
            <a:r>
              <a:rPr sz="2800" dirty="0"/>
              <a:t>from </a:t>
            </a:r>
            <a:r>
              <a:rPr sz="2800" dirty="0" err="1"/>
              <a:t>TestClassOne</a:t>
            </a:r>
            <a:r>
              <a:rPr sz="2800" dirty="0"/>
              <a:t> </a:t>
            </a:r>
          </a:p>
          <a:p>
            <a:pPr lvl="1">
              <a:lnSpc>
                <a:spcPct val="80000"/>
              </a:lnSpc>
              <a:spcBef>
                <a:spcPts val="2900"/>
              </a:spcBef>
              <a:defRPr sz="2400"/>
            </a:pPr>
            <a:r>
              <a:rPr sz="2800" dirty="0" err="1"/>
              <a:t>testSubtraction</a:t>
            </a:r>
            <a:r>
              <a:rPr sz="2800" dirty="0"/>
              <a:t>() </a:t>
            </a:r>
            <a:br>
              <a:rPr lang="en-IE" sz="2800" dirty="0"/>
            </a:br>
            <a:r>
              <a:rPr lang="en-IE" sz="2800" dirty="0"/>
              <a:t>		</a:t>
            </a:r>
            <a:r>
              <a:rPr sz="2800" dirty="0"/>
              <a:t>from </a:t>
            </a:r>
            <a:r>
              <a:rPr sz="2800" dirty="0" err="1"/>
              <a:t>TestClassOne</a:t>
            </a:r>
            <a:endParaRPr sz="2800" dirty="0"/>
          </a:p>
          <a:p>
            <a:pPr lvl="1">
              <a:lnSpc>
                <a:spcPct val="80000"/>
              </a:lnSpc>
              <a:spcBef>
                <a:spcPts val="2900"/>
              </a:spcBef>
              <a:defRPr sz="2400"/>
            </a:pPr>
            <a:r>
              <a:rPr sz="2800" dirty="0" err="1"/>
              <a:t>testShortTest</a:t>
            </a:r>
            <a:r>
              <a:rPr sz="2800" dirty="0"/>
              <a:t>() </a:t>
            </a:r>
            <a:br>
              <a:rPr lang="en-IE" sz="2800" dirty="0"/>
            </a:br>
            <a:r>
              <a:rPr lang="en-IE" sz="2800" dirty="0"/>
              <a:t>		</a:t>
            </a:r>
            <a:r>
              <a:rPr sz="2800" dirty="0"/>
              <a:t>from </a:t>
            </a:r>
            <a:r>
              <a:rPr sz="2800" dirty="0" err="1"/>
              <a:t>TestClassTwo</a:t>
            </a:r>
            <a:endParaRPr sz="2800" dirty="0"/>
          </a:p>
          <a:p>
            <a:pPr lvl="1">
              <a:lnSpc>
                <a:spcPct val="80000"/>
              </a:lnSpc>
              <a:spcBef>
                <a:spcPts val="2900"/>
              </a:spcBef>
              <a:defRPr sz="2400"/>
            </a:pPr>
            <a:r>
              <a:rPr sz="2800" dirty="0" err="1"/>
              <a:t>testAnotherShortTest</a:t>
            </a:r>
            <a:r>
              <a:rPr sz="2800" dirty="0"/>
              <a:t>() </a:t>
            </a:r>
            <a:br>
              <a:rPr lang="en-IE" sz="2800" dirty="0"/>
            </a:br>
            <a:r>
              <a:rPr lang="en-IE" sz="2800" dirty="0"/>
              <a:t>		</a:t>
            </a:r>
            <a:r>
              <a:rPr sz="2800" dirty="0"/>
              <a:t>from </a:t>
            </a:r>
            <a:r>
              <a:rPr sz="2800" dirty="0" err="1"/>
              <a:t>TestClassTwo</a:t>
            </a:r>
            <a:endParaRPr sz="2800" dirty="0"/>
          </a:p>
        </p:txBody>
      </p:sp>
      <p:sp>
        <p:nvSpPr>
          <p:cNvPr id="323" name="Shape 323"/>
          <p:cNvSpPr/>
          <p:nvPr/>
        </p:nvSpPr>
        <p:spPr>
          <a:xfrm>
            <a:off x="6430392" y="124272"/>
            <a:ext cx="6422008" cy="5273238"/>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xmlns="" val="1"/>
            </a:ext>
          </a:extLst>
        </p:spPr>
        <p:txBody>
          <a:bodyPr wrap="square" lIns="50800" tIns="50800" rIns="50800" bIns="50800" anchor="b">
            <a:spAutoFit/>
          </a:bodyPr>
          <a:lstStyle/>
          <a:p>
            <a:pPr>
              <a:defRPr sz="1800">
                <a:latin typeface="Monaco"/>
                <a:ea typeface="Monaco"/>
                <a:cs typeface="Monaco"/>
                <a:sym typeface="Monaco"/>
              </a:defRPr>
            </a:pPr>
            <a:r>
              <a:rPr sz="2800" dirty="0">
                <a:solidFill>
                  <a:srgbClr val="931A68"/>
                </a:solidFill>
              </a:rPr>
              <a:t>import</a:t>
            </a:r>
            <a:r>
              <a:rPr sz="2800" dirty="0"/>
              <a:t> </a:t>
            </a:r>
            <a:r>
              <a:rPr sz="2800" dirty="0" err="1"/>
              <a:t>org.junit.AfterClass</a:t>
            </a:r>
            <a:r>
              <a:rPr sz="2800" dirty="0"/>
              <a:t>;</a:t>
            </a:r>
          </a:p>
          <a:p>
            <a:pPr>
              <a:defRPr sz="1800">
                <a:latin typeface="Monaco"/>
                <a:ea typeface="Monaco"/>
                <a:cs typeface="Monaco"/>
                <a:sym typeface="Monaco"/>
              </a:defRPr>
            </a:pPr>
            <a:r>
              <a:rPr sz="2800" dirty="0">
                <a:solidFill>
                  <a:srgbClr val="931A68"/>
                </a:solidFill>
              </a:rPr>
              <a:t>import</a:t>
            </a:r>
            <a:r>
              <a:rPr sz="2800" dirty="0"/>
              <a:t> </a:t>
            </a:r>
            <a:r>
              <a:rPr sz="2800" dirty="0" err="1"/>
              <a:t>org.junit.BeforeClass</a:t>
            </a:r>
            <a:r>
              <a:rPr sz="2800" dirty="0"/>
              <a:t>;</a:t>
            </a:r>
          </a:p>
          <a:p>
            <a:pPr>
              <a:defRPr sz="1800">
                <a:latin typeface="Monaco"/>
                <a:ea typeface="Monaco"/>
                <a:cs typeface="Monaco"/>
                <a:sym typeface="Monaco"/>
              </a:defRPr>
            </a:pPr>
            <a:r>
              <a:rPr sz="2800" dirty="0">
                <a:solidFill>
                  <a:srgbClr val="931A68"/>
                </a:solidFill>
              </a:rPr>
              <a:t>import</a:t>
            </a:r>
            <a:r>
              <a:rPr sz="2800" dirty="0"/>
              <a:t> </a:t>
            </a:r>
            <a:r>
              <a:rPr sz="2800" dirty="0" err="1"/>
              <a:t>org.junit.runner.RunWith</a:t>
            </a:r>
            <a:r>
              <a:rPr sz="2800" dirty="0"/>
              <a:t>;</a:t>
            </a:r>
          </a:p>
          <a:p>
            <a:pPr>
              <a:defRPr sz="1800">
                <a:latin typeface="Monaco"/>
                <a:ea typeface="Monaco"/>
                <a:cs typeface="Monaco"/>
                <a:sym typeface="Monaco"/>
              </a:defRPr>
            </a:pPr>
            <a:r>
              <a:rPr sz="2800" dirty="0">
                <a:solidFill>
                  <a:srgbClr val="931A68"/>
                </a:solidFill>
              </a:rPr>
              <a:t>import</a:t>
            </a:r>
            <a:r>
              <a:rPr sz="2800" dirty="0"/>
              <a:t> </a:t>
            </a:r>
            <a:r>
              <a:rPr sz="2800" dirty="0" err="1"/>
              <a:t>org.junit.runners.Suite</a:t>
            </a:r>
            <a:r>
              <a:rPr sz="2800" dirty="0"/>
              <a:t>;</a:t>
            </a:r>
          </a:p>
          <a:p>
            <a:pPr>
              <a:defRPr sz="1800">
                <a:latin typeface="Monaco"/>
                <a:ea typeface="Monaco"/>
                <a:cs typeface="Monaco"/>
                <a:sym typeface="Monaco"/>
              </a:defRPr>
            </a:pPr>
            <a:endParaRPr sz="2800" dirty="0"/>
          </a:p>
          <a:p>
            <a:pPr>
              <a:defRPr sz="1800">
                <a:solidFill>
                  <a:srgbClr val="777777"/>
                </a:solidFill>
                <a:latin typeface="Monaco"/>
                <a:ea typeface="Monaco"/>
                <a:cs typeface="Monaco"/>
                <a:sym typeface="Monaco"/>
              </a:defRPr>
            </a:pPr>
            <a:r>
              <a:rPr sz="2800" dirty="0"/>
              <a:t>@</a:t>
            </a:r>
            <a:r>
              <a:rPr sz="2800" dirty="0" err="1"/>
              <a:t>RunWith</a:t>
            </a:r>
            <a:r>
              <a:rPr sz="2800" dirty="0">
                <a:solidFill>
                  <a:srgbClr val="000000"/>
                </a:solidFill>
              </a:rPr>
              <a:t>(</a:t>
            </a:r>
            <a:r>
              <a:rPr sz="2800" dirty="0" err="1">
                <a:solidFill>
                  <a:srgbClr val="000000"/>
                </a:solidFill>
              </a:rPr>
              <a:t>Suite.</a:t>
            </a:r>
            <a:r>
              <a:rPr sz="2800" dirty="0" err="1">
                <a:solidFill>
                  <a:srgbClr val="931A68"/>
                </a:solidFill>
              </a:rPr>
              <a:t>class</a:t>
            </a:r>
            <a:r>
              <a:rPr sz="2800" dirty="0">
                <a:solidFill>
                  <a:srgbClr val="000000"/>
                </a:solidFill>
              </a:rPr>
              <a:t>)</a:t>
            </a:r>
          </a:p>
          <a:p>
            <a:pPr>
              <a:defRPr sz="1800">
                <a:latin typeface="Monaco"/>
                <a:ea typeface="Monaco"/>
                <a:cs typeface="Monaco"/>
                <a:sym typeface="Monaco"/>
              </a:defRPr>
            </a:pPr>
            <a:r>
              <a:rPr sz="2800" dirty="0">
                <a:solidFill>
                  <a:srgbClr val="777777"/>
                </a:solidFill>
              </a:rPr>
              <a:t>@</a:t>
            </a:r>
            <a:r>
              <a:rPr sz="2800" dirty="0" err="1"/>
              <a:t>Suite.</a:t>
            </a:r>
            <a:r>
              <a:rPr sz="2800" dirty="0" err="1">
                <a:solidFill>
                  <a:srgbClr val="777777"/>
                </a:solidFill>
              </a:rPr>
              <a:t>SuiteClasses</a:t>
            </a:r>
            <a:r>
              <a:rPr sz="2800" dirty="0"/>
              <a:t>({</a:t>
            </a:r>
            <a:r>
              <a:rPr sz="2800" dirty="0" err="1"/>
              <a:t>TestClassOne.</a:t>
            </a:r>
            <a:r>
              <a:rPr sz="2800" dirty="0" err="1">
                <a:solidFill>
                  <a:srgbClr val="931A68"/>
                </a:solidFill>
              </a:rPr>
              <a:t>class</a:t>
            </a:r>
            <a:r>
              <a:rPr sz="2800" dirty="0"/>
              <a:t>,   </a:t>
            </a:r>
          </a:p>
          <a:p>
            <a:pPr>
              <a:defRPr sz="1800">
                <a:latin typeface="Monaco"/>
                <a:ea typeface="Monaco"/>
                <a:cs typeface="Monaco"/>
                <a:sym typeface="Monaco"/>
              </a:defRPr>
            </a:pPr>
            <a:r>
              <a:rPr sz="2800" dirty="0"/>
              <a:t>                    </a:t>
            </a:r>
            <a:r>
              <a:rPr lang="en-IE" sz="2800" dirty="0"/>
              <a:t>               </a:t>
            </a:r>
            <a:r>
              <a:rPr sz="2800" dirty="0"/>
              <a:t> </a:t>
            </a:r>
            <a:r>
              <a:rPr sz="2800" dirty="0" err="1"/>
              <a:t>TestClassTwo.</a:t>
            </a:r>
            <a:r>
              <a:rPr sz="2800" dirty="0" err="1">
                <a:solidFill>
                  <a:srgbClr val="931A68"/>
                </a:solidFill>
              </a:rPr>
              <a:t>class</a:t>
            </a:r>
            <a:r>
              <a:rPr sz="2800" dirty="0"/>
              <a:t>})</a:t>
            </a:r>
          </a:p>
          <a:p>
            <a:pPr>
              <a:defRPr sz="1800">
                <a:latin typeface="Monaco"/>
                <a:ea typeface="Monaco"/>
                <a:cs typeface="Monaco"/>
                <a:sym typeface="Monaco"/>
              </a:defRPr>
            </a:pPr>
            <a:endParaRPr sz="2800" dirty="0"/>
          </a:p>
          <a:p>
            <a:pPr>
              <a:defRPr sz="1800">
                <a:latin typeface="Monaco"/>
                <a:ea typeface="Monaco"/>
                <a:cs typeface="Monaco"/>
                <a:sym typeface="Monaco"/>
              </a:defRPr>
            </a:pPr>
            <a:r>
              <a:rPr sz="2800" dirty="0">
                <a:solidFill>
                  <a:srgbClr val="931A68"/>
                </a:solidFill>
              </a:rPr>
              <a:t>public</a:t>
            </a:r>
            <a:r>
              <a:rPr sz="2800" dirty="0"/>
              <a:t> </a:t>
            </a:r>
            <a:r>
              <a:rPr sz="2800" dirty="0">
                <a:solidFill>
                  <a:srgbClr val="931A68"/>
                </a:solidFill>
              </a:rPr>
              <a:t>class</a:t>
            </a:r>
            <a:r>
              <a:rPr sz="2800" dirty="0"/>
              <a:t> </a:t>
            </a:r>
            <a:r>
              <a:rPr sz="2800" dirty="0" err="1"/>
              <a:t>MetaTest</a:t>
            </a:r>
            <a:endParaRPr lang="en-IE" sz="2800" dirty="0"/>
          </a:p>
          <a:p>
            <a:pPr>
              <a:defRPr sz="1800">
                <a:latin typeface="Monaco"/>
                <a:ea typeface="Monaco"/>
                <a:cs typeface="Monaco"/>
                <a:sym typeface="Monaco"/>
              </a:defRPr>
            </a:pPr>
            <a:r>
              <a:rPr sz="2800" dirty="0"/>
              <a:t>{</a:t>
            </a:r>
          </a:p>
          <a:p>
            <a:pPr>
              <a:defRPr sz="1800">
                <a:latin typeface="Monaco"/>
                <a:ea typeface="Monaco"/>
                <a:cs typeface="Monaco"/>
                <a:sym typeface="Monaco"/>
              </a:defRPr>
            </a:pPr>
            <a:r>
              <a:rPr sz="2800" dirty="0"/>
              <a:t>}</a:t>
            </a:r>
          </a:p>
        </p:txBody>
      </p:sp>
      <p:pic>
        <p:nvPicPr>
          <p:cNvPr id="324" name="Screen shot 2009-10-12 at 15.43.30.png"/>
          <p:cNvPicPr>
            <a:picLocks noChangeAspect="1"/>
          </p:cNvPicPr>
          <p:nvPr/>
        </p:nvPicPr>
        <p:blipFill>
          <a:blip r:embed="rId2">
            <a:extLst/>
          </a:blip>
          <a:stretch>
            <a:fillRect/>
          </a:stretch>
        </p:blipFill>
        <p:spPr>
          <a:xfrm>
            <a:off x="7006456" y="5524872"/>
            <a:ext cx="5804892" cy="4141185"/>
          </a:xfrm>
          <a:prstGeom prst="rect">
            <a:avLst/>
          </a:prstGeom>
          <a:ln w="12700">
            <a:solidFill>
              <a:srgbClr val="000000"/>
            </a:solidFill>
            <a:miter lim="400000"/>
          </a:ln>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t>Four Phase Test:  Example</a:t>
            </a: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25"/>
          <a:stretch/>
        </p:blipFill>
        <p:spPr bwMode="auto">
          <a:xfrm>
            <a:off x="3094438" y="2187104"/>
            <a:ext cx="9289674" cy="715419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Shape 282"/>
          <p:cNvSpPr/>
          <p:nvPr/>
        </p:nvSpPr>
        <p:spPr>
          <a:xfrm>
            <a:off x="1123960" y="4779850"/>
            <a:ext cx="1114087" cy="71814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r" defTabSz="584200">
              <a:spcBef>
                <a:spcPts val="4800"/>
              </a:spcBef>
              <a:defRPr sz="2600">
                <a:latin typeface="+mj-lt"/>
                <a:ea typeface="+mj-ea"/>
                <a:cs typeface="+mj-cs"/>
                <a:sym typeface="Helvetica Neue"/>
              </a:defRPr>
            </a:lvl1pPr>
          </a:lstStyle>
          <a:p>
            <a:r>
              <a:rPr sz="2000" dirty="0"/>
              <a:t>Phase 1</a:t>
            </a:r>
            <a:r>
              <a:rPr lang="en-IE" sz="2000" dirty="0"/>
              <a:t> </a:t>
            </a:r>
            <a:br>
              <a:rPr lang="en-IE" sz="2000" dirty="0"/>
            </a:br>
            <a:r>
              <a:rPr lang="en-IE" sz="2000" dirty="0"/>
              <a:t>(setup)</a:t>
            </a:r>
            <a:endParaRPr sz="2000" dirty="0"/>
          </a:p>
        </p:txBody>
      </p:sp>
      <p:sp>
        <p:nvSpPr>
          <p:cNvPr id="7" name="Shape 283"/>
          <p:cNvSpPr/>
          <p:nvPr/>
        </p:nvSpPr>
        <p:spPr>
          <a:xfrm>
            <a:off x="2311720" y="8732306"/>
            <a:ext cx="102657"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r" defTabSz="584200">
              <a:spcBef>
                <a:spcPts val="4800"/>
              </a:spcBef>
              <a:defRPr sz="2600">
                <a:latin typeface="+mj-lt"/>
                <a:ea typeface="+mj-ea"/>
                <a:cs typeface="+mj-cs"/>
                <a:sym typeface="Helvetica Neue"/>
              </a:defRPr>
            </a:lvl1pPr>
          </a:lstStyle>
          <a:p>
            <a:endParaRPr dirty="0"/>
          </a:p>
        </p:txBody>
      </p:sp>
      <p:sp>
        <p:nvSpPr>
          <p:cNvPr id="8" name="Shape 284"/>
          <p:cNvSpPr/>
          <p:nvPr/>
        </p:nvSpPr>
        <p:spPr>
          <a:xfrm>
            <a:off x="158548" y="8148491"/>
            <a:ext cx="2239396" cy="71814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r" defTabSz="584200">
              <a:spcBef>
                <a:spcPts val="4800"/>
              </a:spcBef>
              <a:defRPr sz="2600">
                <a:latin typeface="+mj-lt"/>
                <a:ea typeface="+mj-ea"/>
                <a:cs typeface="+mj-cs"/>
                <a:sym typeface="Helvetica Neue"/>
              </a:defRPr>
            </a:lvl1pPr>
          </a:lstStyle>
          <a:p>
            <a:r>
              <a:rPr lang="en-IE" sz="2000" dirty="0"/>
              <a:t>Phase 2 (exercise)</a:t>
            </a:r>
            <a:br>
              <a:rPr lang="en-IE" sz="2000" dirty="0"/>
            </a:br>
            <a:r>
              <a:rPr sz="2000" dirty="0"/>
              <a:t>Phase 3</a:t>
            </a:r>
            <a:r>
              <a:rPr lang="en-IE" sz="2000" dirty="0"/>
              <a:t> (verify)</a:t>
            </a:r>
            <a:endParaRPr sz="2000" dirty="0"/>
          </a:p>
        </p:txBody>
      </p:sp>
      <p:sp>
        <p:nvSpPr>
          <p:cNvPr id="9" name="Shape 285"/>
          <p:cNvSpPr/>
          <p:nvPr/>
        </p:nvSpPr>
        <p:spPr>
          <a:xfrm>
            <a:off x="895333" y="6401760"/>
            <a:ext cx="1327286" cy="71814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r" defTabSz="584200">
              <a:spcBef>
                <a:spcPts val="4800"/>
              </a:spcBef>
              <a:defRPr sz="2600">
                <a:latin typeface="+mj-lt"/>
                <a:ea typeface="+mj-ea"/>
                <a:cs typeface="+mj-cs"/>
                <a:sym typeface="Helvetica Neue"/>
              </a:defRPr>
            </a:lvl1pPr>
          </a:lstStyle>
          <a:p>
            <a:r>
              <a:rPr sz="2000" dirty="0"/>
              <a:t>Phase 4</a:t>
            </a:r>
            <a:r>
              <a:rPr lang="en-IE" sz="2000" dirty="0"/>
              <a:t> </a:t>
            </a:r>
            <a:br>
              <a:rPr lang="en-IE" sz="2000" dirty="0"/>
            </a:br>
            <a:r>
              <a:rPr lang="en-IE" sz="2000" dirty="0"/>
              <a:t>(teardown)</a:t>
            </a:r>
            <a:endParaRPr sz="2000" dirty="0"/>
          </a:p>
        </p:txBody>
      </p:sp>
      <p:sp>
        <p:nvSpPr>
          <p:cNvPr id="10" name="Left Brace 9"/>
          <p:cNvSpPr/>
          <p:nvPr/>
        </p:nvSpPr>
        <p:spPr>
          <a:xfrm>
            <a:off x="2291178" y="4211057"/>
            <a:ext cx="1407619" cy="1836894"/>
          </a:xfrm>
          <a:prstGeom prst="leftBrace">
            <a:avLst>
              <a:gd name="adj1" fmla="val 8333"/>
              <a:gd name="adj2" fmla="val 51382"/>
            </a:avLst>
          </a:prstGeom>
          <a:noFill/>
          <a:ln w="28575" cap="flat">
            <a:solidFill>
              <a:srgbClr val="FF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IE" sz="1800" b="0" i="0" u="none" strike="noStrike" cap="none" spc="0" normalizeH="0" baseline="0">
              <a:ln>
                <a:noFill/>
              </a:ln>
              <a:solidFill>
                <a:srgbClr val="000000"/>
              </a:solidFill>
              <a:effectLst/>
              <a:uFillTx/>
            </a:endParaRPr>
          </a:p>
        </p:txBody>
      </p:sp>
      <p:sp>
        <p:nvSpPr>
          <p:cNvPr id="11" name="Left Brace 10"/>
          <p:cNvSpPr/>
          <p:nvPr/>
        </p:nvSpPr>
        <p:spPr>
          <a:xfrm>
            <a:off x="2291178" y="6171590"/>
            <a:ext cx="1371615" cy="1152128"/>
          </a:xfrm>
          <a:prstGeom prst="leftBrace">
            <a:avLst/>
          </a:prstGeom>
          <a:noFill/>
          <a:ln w="28575" cap="flat">
            <a:solidFill>
              <a:srgbClr val="FF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IE" sz="1800" b="0" i="0" u="none" strike="noStrike" cap="none" spc="0" normalizeH="0" baseline="0">
              <a:ln>
                <a:noFill/>
              </a:ln>
              <a:solidFill>
                <a:srgbClr val="000000"/>
              </a:solidFill>
              <a:effectLst/>
              <a:uFillTx/>
            </a:endParaRPr>
          </a:p>
        </p:txBody>
      </p:sp>
      <p:sp>
        <p:nvSpPr>
          <p:cNvPr id="12" name="Left Brace 11"/>
          <p:cNvSpPr/>
          <p:nvPr/>
        </p:nvSpPr>
        <p:spPr>
          <a:xfrm>
            <a:off x="2490695" y="8079709"/>
            <a:ext cx="1120451" cy="757531"/>
          </a:xfrm>
          <a:prstGeom prst="leftBrace">
            <a:avLst/>
          </a:prstGeom>
          <a:noFill/>
          <a:ln w="28575" cap="flat">
            <a:solidFill>
              <a:srgbClr val="FF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IE" sz="1800" b="0" i="0" u="none" strike="noStrike" cap="none" spc="0" normalizeH="0" baseline="0">
              <a:ln>
                <a:noFill/>
              </a:ln>
              <a:solidFill>
                <a:srgbClr val="000000"/>
              </a:solidFill>
              <a:effectLst/>
              <a:uFillTx/>
            </a:endParaRPr>
          </a:p>
        </p:txBody>
      </p:sp>
    </p:spTree>
    <p:extLst>
      <p:ext uri="{BB962C8B-B14F-4D97-AF65-F5344CB8AC3E}">
        <p14:creationId xmlns:p14="http://schemas.microsoft.com/office/powerpoint/2010/main" val="3586722090"/>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Shape 320"/>
          <p:cNvSpPr>
            <a:spLocks noGrp="1"/>
          </p:cNvSpPr>
          <p:nvPr>
            <p:ph type="title"/>
          </p:nvPr>
        </p:nvSpPr>
        <p:spPr>
          <a:prstGeom prst="rect">
            <a:avLst/>
          </a:prstGeom>
        </p:spPr>
        <p:txBody>
          <a:bodyPr/>
          <a:lstStyle/>
          <a:p>
            <a:r>
              <a:rPr lang="en-IE" dirty="0"/>
              <a:t>Composed Tests</a:t>
            </a:r>
            <a:endParaRPr dirty="0"/>
          </a:p>
        </p:txBody>
      </p:sp>
      <p:sp>
        <p:nvSpPr>
          <p:cNvPr id="321" name="Shape 321"/>
          <p:cNvSpPr>
            <a:spLocks noGrp="1"/>
          </p:cNvSpPr>
          <p:nvPr>
            <p:ph type="body" sz="half" idx="1"/>
          </p:nvPr>
        </p:nvSpPr>
        <p:spPr>
          <a:xfrm>
            <a:off x="622300" y="2199332"/>
            <a:ext cx="6024116" cy="6565900"/>
          </a:xfrm>
          <a:prstGeom prst="rect">
            <a:avLst/>
          </a:prstGeom>
        </p:spPr>
        <p:txBody>
          <a:bodyPr/>
          <a:lstStyle/>
          <a:p>
            <a:pPr marL="0" indent="0">
              <a:buNone/>
            </a:pPr>
            <a:r>
              <a:rPr lang="en-IE" dirty="0"/>
              <a:t>Class Level Annotations:</a:t>
            </a:r>
          </a:p>
          <a:p>
            <a:r>
              <a:rPr lang="en-IE" b="1" dirty="0"/>
              <a:t>@</a:t>
            </a:r>
            <a:r>
              <a:rPr lang="en-IE" b="1" dirty="0" err="1"/>
              <a:t>RunWith</a:t>
            </a:r>
            <a:br>
              <a:rPr lang="en-IE" dirty="0"/>
            </a:br>
            <a:br>
              <a:rPr lang="en-IE" dirty="0"/>
            </a:br>
            <a:r>
              <a:rPr lang="en-IE" dirty="0"/>
              <a:t>JUnit will invoke the annotated class to run the tests, instead of using the runner built into JUnit.</a:t>
            </a:r>
          </a:p>
          <a:p>
            <a:r>
              <a:rPr lang="en-IE" b="1" dirty="0"/>
              <a:t>@</a:t>
            </a:r>
            <a:r>
              <a:rPr lang="en-IE" b="1" dirty="0" err="1"/>
              <a:t>Suite.SuiteClasses</a:t>
            </a:r>
            <a:br>
              <a:rPr lang="en-IE" dirty="0"/>
            </a:br>
            <a:br>
              <a:rPr lang="en-IE" dirty="0"/>
            </a:br>
            <a:r>
              <a:rPr lang="en-IE" dirty="0"/>
              <a:t>The </a:t>
            </a:r>
            <a:r>
              <a:rPr lang="en-IE" dirty="0" err="1"/>
              <a:t>SuiteClasses</a:t>
            </a:r>
            <a:r>
              <a:rPr lang="en-IE" dirty="0"/>
              <a:t> annotation specifies the classes to be executed when a class annotated with @</a:t>
            </a:r>
            <a:r>
              <a:rPr lang="en-IE" dirty="0" err="1"/>
              <a:t>RunWith</a:t>
            </a:r>
            <a:r>
              <a:rPr lang="en-IE" dirty="0"/>
              <a:t>(</a:t>
            </a:r>
            <a:r>
              <a:rPr lang="en-IE" dirty="0" err="1"/>
              <a:t>Suite.class</a:t>
            </a:r>
            <a:r>
              <a:rPr lang="en-IE" dirty="0"/>
              <a:t>) is run.</a:t>
            </a:r>
          </a:p>
        </p:txBody>
      </p:sp>
      <p:sp>
        <p:nvSpPr>
          <p:cNvPr id="8" name="Shape 323">
            <a:extLst>
              <a:ext uri="{FF2B5EF4-FFF2-40B4-BE49-F238E27FC236}">
                <a16:creationId xmlns:a16="http://schemas.microsoft.com/office/drawing/2014/main" id="{DB60C318-036C-49AD-8817-6610371968A8}"/>
              </a:ext>
            </a:extLst>
          </p:cNvPr>
          <p:cNvSpPr/>
          <p:nvPr/>
        </p:nvSpPr>
        <p:spPr>
          <a:xfrm>
            <a:off x="6430392" y="124272"/>
            <a:ext cx="6422008" cy="5273238"/>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xmlns="" val="1"/>
            </a:ext>
          </a:extLst>
        </p:spPr>
        <p:txBody>
          <a:bodyPr wrap="square" lIns="50800" tIns="50800" rIns="50800" bIns="50800" anchor="b">
            <a:spAutoFit/>
          </a:bodyPr>
          <a:lstStyle/>
          <a:p>
            <a:pPr>
              <a:defRPr sz="1800">
                <a:latin typeface="Monaco"/>
                <a:ea typeface="Monaco"/>
                <a:cs typeface="Monaco"/>
                <a:sym typeface="Monaco"/>
              </a:defRPr>
            </a:pPr>
            <a:r>
              <a:rPr sz="2800" dirty="0">
                <a:solidFill>
                  <a:srgbClr val="931A68"/>
                </a:solidFill>
              </a:rPr>
              <a:t>import</a:t>
            </a:r>
            <a:r>
              <a:rPr sz="2800" dirty="0"/>
              <a:t> </a:t>
            </a:r>
            <a:r>
              <a:rPr sz="2800" dirty="0" err="1"/>
              <a:t>org.junit.AfterClass</a:t>
            </a:r>
            <a:r>
              <a:rPr sz="2800" dirty="0"/>
              <a:t>;</a:t>
            </a:r>
          </a:p>
          <a:p>
            <a:pPr>
              <a:defRPr sz="1800">
                <a:latin typeface="Monaco"/>
                <a:ea typeface="Monaco"/>
                <a:cs typeface="Monaco"/>
                <a:sym typeface="Monaco"/>
              </a:defRPr>
            </a:pPr>
            <a:r>
              <a:rPr sz="2800" dirty="0">
                <a:solidFill>
                  <a:srgbClr val="931A68"/>
                </a:solidFill>
              </a:rPr>
              <a:t>import</a:t>
            </a:r>
            <a:r>
              <a:rPr sz="2800" dirty="0"/>
              <a:t> </a:t>
            </a:r>
            <a:r>
              <a:rPr sz="2800" dirty="0" err="1"/>
              <a:t>org.junit.BeforeClass</a:t>
            </a:r>
            <a:r>
              <a:rPr sz="2800" dirty="0"/>
              <a:t>;</a:t>
            </a:r>
          </a:p>
          <a:p>
            <a:pPr>
              <a:defRPr sz="1800">
                <a:latin typeface="Monaco"/>
                <a:ea typeface="Monaco"/>
                <a:cs typeface="Monaco"/>
                <a:sym typeface="Monaco"/>
              </a:defRPr>
            </a:pPr>
            <a:r>
              <a:rPr sz="2800" dirty="0">
                <a:solidFill>
                  <a:srgbClr val="931A68"/>
                </a:solidFill>
              </a:rPr>
              <a:t>import</a:t>
            </a:r>
            <a:r>
              <a:rPr sz="2800" dirty="0"/>
              <a:t> </a:t>
            </a:r>
            <a:r>
              <a:rPr sz="2800" dirty="0" err="1"/>
              <a:t>org.junit.runner.RunWith</a:t>
            </a:r>
            <a:r>
              <a:rPr sz="2800" dirty="0"/>
              <a:t>;</a:t>
            </a:r>
          </a:p>
          <a:p>
            <a:pPr>
              <a:defRPr sz="1800">
                <a:latin typeface="Monaco"/>
                <a:ea typeface="Monaco"/>
                <a:cs typeface="Monaco"/>
                <a:sym typeface="Monaco"/>
              </a:defRPr>
            </a:pPr>
            <a:r>
              <a:rPr sz="2800" dirty="0">
                <a:solidFill>
                  <a:srgbClr val="931A68"/>
                </a:solidFill>
              </a:rPr>
              <a:t>import</a:t>
            </a:r>
            <a:r>
              <a:rPr sz="2800" dirty="0"/>
              <a:t> </a:t>
            </a:r>
            <a:r>
              <a:rPr sz="2800" dirty="0" err="1"/>
              <a:t>org.junit.runners.Suite</a:t>
            </a:r>
            <a:r>
              <a:rPr sz="2800" dirty="0"/>
              <a:t>;</a:t>
            </a:r>
          </a:p>
          <a:p>
            <a:pPr>
              <a:defRPr sz="1800">
                <a:latin typeface="Monaco"/>
                <a:ea typeface="Monaco"/>
                <a:cs typeface="Monaco"/>
                <a:sym typeface="Monaco"/>
              </a:defRPr>
            </a:pPr>
            <a:endParaRPr sz="2800" dirty="0"/>
          </a:p>
          <a:p>
            <a:pPr>
              <a:defRPr sz="1800">
                <a:solidFill>
                  <a:srgbClr val="777777"/>
                </a:solidFill>
                <a:latin typeface="Monaco"/>
                <a:ea typeface="Monaco"/>
                <a:cs typeface="Monaco"/>
                <a:sym typeface="Monaco"/>
              </a:defRPr>
            </a:pPr>
            <a:r>
              <a:rPr sz="2800" dirty="0"/>
              <a:t>@</a:t>
            </a:r>
            <a:r>
              <a:rPr sz="2800" dirty="0" err="1"/>
              <a:t>RunWith</a:t>
            </a:r>
            <a:r>
              <a:rPr sz="2800" dirty="0">
                <a:solidFill>
                  <a:srgbClr val="000000"/>
                </a:solidFill>
              </a:rPr>
              <a:t>(</a:t>
            </a:r>
            <a:r>
              <a:rPr sz="2800" dirty="0" err="1">
                <a:solidFill>
                  <a:srgbClr val="000000"/>
                </a:solidFill>
              </a:rPr>
              <a:t>Suite.</a:t>
            </a:r>
            <a:r>
              <a:rPr sz="2800" dirty="0" err="1">
                <a:solidFill>
                  <a:srgbClr val="931A68"/>
                </a:solidFill>
              </a:rPr>
              <a:t>class</a:t>
            </a:r>
            <a:r>
              <a:rPr sz="2800" dirty="0">
                <a:solidFill>
                  <a:srgbClr val="000000"/>
                </a:solidFill>
              </a:rPr>
              <a:t>)</a:t>
            </a:r>
          </a:p>
          <a:p>
            <a:pPr>
              <a:defRPr sz="1800">
                <a:latin typeface="Monaco"/>
                <a:ea typeface="Monaco"/>
                <a:cs typeface="Monaco"/>
                <a:sym typeface="Monaco"/>
              </a:defRPr>
            </a:pPr>
            <a:r>
              <a:rPr sz="2800" dirty="0">
                <a:solidFill>
                  <a:srgbClr val="777777"/>
                </a:solidFill>
              </a:rPr>
              <a:t>@</a:t>
            </a:r>
            <a:r>
              <a:rPr sz="2800" dirty="0" err="1"/>
              <a:t>Suite.</a:t>
            </a:r>
            <a:r>
              <a:rPr sz="2800" dirty="0" err="1">
                <a:solidFill>
                  <a:srgbClr val="777777"/>
                </a:solidFill>
              </a:rPr>
              <a:t>SuiteClasses</a:t>
            </a:r>
            <a:r>
              <a:rPr sz="2800" dirty="0"/>
              <a:t>({</a:t>
            </a:r>
            <a:r>
              <a:rPr sz="2800" dirty="0" err="1"/>
              <a:t>TestClassOne.</a:t>
            </a:r>
            <a:r>
              <a:rPr sz="2800" dirty="0" err="1">
                <a:solidFill>
                  <a:srgbClr val="931A68"/>
                </a:solidFill>
              </a:rPr>
              <a:t>class</a:t>
            </a:r>
            <a:r>
              <a:rPr sz="2800" dirty="0"/>
              <a:t>,   </a:t>
            </a:r>
          </a:p>
          <a:p>
            <a:pPr>
              <a:defRPr sz="1800">
                <a:latin typeface="Monaco"/>
                <a:ea typeface="Monaco"/>
                <a:cs typeface="Monaco"/>
                <a:sym typeface="Monaco"/>
              </a:defRPr>
            </a:pPr>
            <a:r>
              <a:rPr sz="2800" dirty="0"/>
              <a:t>                    </a:t>
            </a:r>
            <a:r>
              <a:rPr lang="en-IE" sz="2800" dirty="0"/>
              <a:t>               </a:t>
            </a:r>
            <a:r>
              <a:rPr sz="2800" dirty="0"/>
              <a:t> </a:t>
            </a:r>
            <a:r>
              <a:rPr sz="2800" dirty="0" err="1"/>
              <a:t>TestClassTwo.</a:t>
            </a:r>
            <a:r>
              <a:rPr sz="2800" dirty="0" err="1">
                <a:solidFill>
                  <a:srgbClr val="931A68"/>
                </a:solidFill>
              </a:rPr>
              <a:t>class</a:t>
            </a:r>
            <a:r>
              <a:rPr sz="2800" dirty="0"/>
              <a:t>})</a:t>
            </a:r>
          </a:p>
          <a:p>
            <a:pPr>
              <a:defRPr sz="1800">
                <a:latin typeface="Monaco"/>
                <a:ea typeface="Monaco"/>
                <a:cs typeface="Monaco"/>
                <a:sym typeface="Monaco"/>
              </a:defRPr>
            </a:pPr>
            <a:endParaRPr sz="2800" dirty="0"/>
          </a:p>
          <a:p>
            <a:pPr>
              <a:defRPr sz="1800">
                <a:latin typeface="Monaco"/>
                <a:ea typeface="Monaco"/>
                <a:cs typeface="Monaco"/>
                <a:sym typeface="Monaco"/>
              </a:defRPr>
            </a:pPr>
            <a:r>
              <a:rPr sz="2800" dirty="0">
                <a:solidFill>
                  <a:srgbClr val="931A68"/>
                </a:solidFill>
              </a:rPr>
              <a:t>public</a:t>
            </a:r>
            <a:r>
              <a:rPr sz="2800" dirty="0"/>
              <a:t> </a:t>
            </a:r>
            <a:r>
              <a:rPr sz="2800" dirty="0">
                <a:solidFill>
                  <a:srgbClr val="931A68"/>
                </a:solidFill>
              </a:rPr>
              <a:t>class</a:t>
            </a:r>
            <a:r>
              <a:rPr sz="2800" dirty="0"/>
              <a:t> </a:t>
            </a:r>
            <a:r>
              <a:rPr sz="2800" dirty="0" err="1"/>
              <a:t>MetaTest</a:t>
            </a:r>
            <a:endParaRPr lang="en-IE" sz="2800" dirty="0"/>
          </a:p>
          <a:p>
            <a:pPr>
              <a:defRPr sz="1800">
                <a:latin typeface="Monaco"/>
                <a:ea typeface="Monaco"/>
                <a:cs typeface="Monaco"/>
                <a:sym typeface="Monaco"/>
              </a:defRPr>
            </a:pPr>
            <a:r>
              <a:rPr sz="2800" dirty="0"/>
              <a:t>{</a:t>
            </a:r>
          </a:p>
          <a:p>
            <a:pPr>
              <a:defRPr sz="1800">
                <a:latin typeface="Monaco"/>
                <a:ea typeface="Monaco"/>
                <a:cs typeface="Monaco"/>
                <a:sym typeface="Monaco"/>
              </a:defRPr>
            </a:pPr>
            <a:r>
              <a:rPr sz="2800" dirty="0"/>
              <a:t>}</a:t>
            </a:r>
          </a:p>
        </p:txBody>
      </p:sp>
      <p:pic>
        <p:nvPicPr>
          <p:cNvPr id="9" name="Screen shot 2009-10-12 at 15.43.30.png">
            <a:extLst>
              <a:ext uri="{FF2B5EF4-FFF2-40B4-BE49-F238E27FC236}">
                <a16:creationId xmlns:a16="http://schemas.microsoft.com/office/drawing/2014/main" id="{B5F01C71-ED43-4F1D-9477-B61823E9C520}"/>
              </a:ext>
            </a:extLst>
          </p:cNvPr>
          <p:cNvPicPr>
            <a:picLocks noChangeAspect="1"/>
          </p:cNvPicPr>
          <p:nvPr/>
        </p:nvPicPr>
        <p:blipFill>
          <a:blip r:embed="rId3">
            <a:extLst/>
          </a:blip>
          <a:stretch>
            <a:fillRect/>
          </a:stretch>
        </p:blipFill>
        <p:spPr>
          <a:xfrm>
            <a:off x="7006456" y="5524872"/>
            <a:ext cx="5804892" cy="4141185"/>
          </a:xfrm>
          <a:prstGeom prst="rect">
            <a:avLst/>
          </a:prstGeom>
          <a:ln w="12700">
            <a:solidFill>
              <a:srgbClr val="000000"/>
            </a:solidFill>
            <a:miter lim="400000"/>
          </a:ln>
        </p:spPr>
      </p:pic>
    </p:spTree>
    <p:extLst>
      <p:ext uri="{BB962C8B-B14F-4D97-AF65-F5344CB8AC3E}">
        <p14:creationId xmlns:p14="http://schemas.microsoft.com/office/powerpoint/2010/main" val="3028419297"/>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Shape 326"/>
          <p:cNvSpPr>
            <a:spLocks noGrp="1"/>
          </p:cNvSpPr>
          <p:nvPr>
            <p:ph type="title"/>
          </p:nvPr>
        </p:nvSpPr>
        <p:spPr>
          <a:prstGeom prst="rect">
            <a:avLst/>
          </a:prstGeom>
        </p:spPr>
        <p:txBody>
          <a:bodyPr/>
          <a:lstStyle/>
          <a:p>
            <a:r>
              <a:rPr dirty="0"/>
              <a:t>Composed Tests</a:t>
            </a:r>
            <a:r>
              <a:rPr lang="en-IE" dirty="0"/>
              <a:t>: </a:t>
            </a:r>
            <a:r>
              <a:rPr dirty="0"/>
              <a:t>@</a:t>
            </a:r>
            <a:r>
              <a:rPr dirty="0" err="1"/>
              <a:t>BeforeClass</a:t>
            </a:r>
            <a:r>
              <a:rPr dirty="0"/>
              <a:t> / @</a:t>
            </a:r>
            <a:r>
              <a:rPr dirty="0" err="1"/>
              <a:t>AfterClass</a:t>
            </a:r>
            <a:endParaRPr dirty="0"/>
          </a:p>
        </p:txBody>
      </p:sp>
      <p:sp>
        <p:nvSpPr>
          <p:cNvPr id="6" name="Shape 329"/>
          <p:cNvSpPr/>
          <p:nvPr/>
        </p:nvSpPr>
        <p:spPr>
          <a:xfrm>
            <a:off x="2600283" y="2375344"/>
            <a:ext cx="6264696" cy="7119898"/>
          </a:xfrm>
          <a:prstGeom prst="rect">
            <a:avLst/>
          </a:prstGeom>
          <a:ln w="12700">
            <a:solidFill>
              <a:srgbClr val="000000"/>
            </a:solidFill>
            <a:miter lim="400000"/>
          </a:ln>
          <a:extLst>
            <a:ext uri="{C572A759-6A51-4108-AA02-DFA0A04FC94B}">
              <ma14:wrappingTextBoxFlag xmlns:ma14="http://schemas.microsoft.com/office/mac/drawingml/2011/main" xmlns="" val="1"/>
            </a:ext>
          </a:extLst>
        </p:spPr>
        <p:txBody>
          <a:bodyPr wrap="square" lIns="50800" tIns="50800" rIns="50800" bIns="50800" anchor="b">
            <a:spAutoFit/>
          </a:bodyPr>
          <a:lstStyle/>
          <a:p>
            <a:pPr>
              <a:defRPr sz="1800">
                <a:solidFill>
                  <a:srgbClr val="777777"/>
                </a:solidFill>
                <a:latin typeface="Monaco"/>
                <a:ea typeface="Monaco"/>
                <a:cs typeface="Monaco"/>
                <a:sym typeface="Monaco"/>
              </a:defRPr>
            </a:pPr>
            <a:r>
              <a:rPr sz="2400" dirty="0"/>
              <a:t>@</a:t>
            </a:r>
            <a:r>
              <a:rPr sz="2400" dirty="0" err="1"/>
              <a:t>RunWith</a:t>
            </a:r>
            <a:r>
              <a:rPr sz="2400" dirty="0">
                <a:solidFill>
                  <a:srgbClr val="000000"/>
                </a:solidFill>
              </a:rPr>
              <a:t>(</a:t>
            </a:r>
            <a:r>
              <a:rPr sz="2400" dirty="0" err="1">
                <a:solidFill>
                  <a:srgbClr val="000000"/>
                </a:solidFill>
              </a:rPr>
              <a:t>Suite.</a:t>
            </a:r>
            <a:r>
              <a:rPr sz="2400" dirty="0" err="1">
                <a:solidFill>
                  <a:srgbClr val="931A68"/>
                </a:solidFill>
              </a:rPr>
              <a:t>class</a:t>
            </a:r>
            <a:r>
              <a:rPr sz="2400" dirty="0">
                <a:solidFill>
                  <a:srgbClr val="000000"/>
                </a:solidFill>
              </a:rPr>
              <a:t>)</a:t>
            </a:r>
          </a:p>
          <a:p>
            <a:pPr>
              <a:defRPr sz="1800">
                <a:latin typeface="Monaco"/>
                <a:ea typeface="Monaco"/>
                <a:cs typeface="Monaco"/>
                <a:sym typeface="Monaco"/>
              </a:defRPr>
            </a:pPr>
            <a:r>
              <a:rPr sz="2400" dirty="0">
                <a:solidFill>
                  <a:srgbClr val="777777"/>
                </a:solidFill>
              </a:rPr>
              <a:t>@</a:t>
            </a:r>
            <a:r>
              <a:rPr sz="2400" dirty="0" err="1"/>
              <a:t>Suite.</a:t>
            </a:r>
            <a:r>
              <a:rPr sz="2400" dirty="0" err="1">
                <a:solidFill>
                  <a:srgbClr val="777777"/>
                </a:solidFill>
              </a:rPr>
              <a:t>SuiteClasses</a:t>
            </a:r>
            <a:r>
              <a:rPr sz="2400" dirty="0"/>
              <a:t>({</a:t>
            </a:r>
            <a:r>
              <a:rPr sz="2400" dirty="0" err="1"/>
              <a:t>TestClassOne.</a:t>
            </a:r>
            <a:r>
              <a:rPr sz="2400" dirty="0" err="1">
                <a:solidFill>
                  <a:srgbClr val="931A68"/>
                </a:solidFill>
              </a:rPr>
              <a:t>class</a:t>
            </a:r>
            <a:r>
              <a:rPr sz="2400" dirty="0"/>
              <a:t>, </a:t>
            </a:r>
            <a:r>
              <a:rPr lang="en-IE" sz="2400" dirty="0"/>
              <a:t>                  </a:t>
            </a:r>
          </a:p>
          <a:p>
            <a:pPr>
              <a:defRPr sz="1800">
                <a:latin typeface="Monaco"/>
                <a:ea typeface="Monaco"/>
                <a:cs typeface="Monaco"/>
                <a:sym typeface="Monaco"/>
              </a:defRPr>
            </a:pPr>
            <a:r>
              <a:rPr lang="en-IE" sz="2400" dirty="0"/>
              <a:t>                                    </a:t>
            </a:r>
            <a:r>
              <a:rPr sz="2400" dirty="0" err="1"/>
              <a:t>TestClassTwo.</a:t>
            </a:r>
            <a:r>
              <a:rPr sz="2400" dirty="0" err="1">
                <a:solidFill>
                  <a:srgbClr val="931A68"/>
                </a:solidFill>
              </a:rPr>
              <a:t>class</a:t>
            </a:r>
            <a:r>
              <a:rPr sz="2400" dirty="0"/>
              <a:t>})</a:t>
            </a:r>
          </a:p>
          <a:p>
            <a:pPr>
              <a:defRPr sz="1800">
                <a:latin typeface="Monaco"/>
                <a:ea typeface="Monaco"/>
                <a:cs typeface="Monaco"/>
                <a:sym typeface="Monaco"/>
              </a:defRPr>
            </a:pPr>
            <a:endParaRPr sz="2400" dirty="0"/>
          </a:p>
          <a:p>
            <a:pPr>
              <a:defRPr sz="1800">
                <a:latin typeface="Monaco"/>
                <a:ea typeface="Monaco"/>
                <a:cs typeface="Monaco"/>
                <a:sym typeface="Monaco"/>
              </a:defRPr>
            </a:pPr>
            <a:r>
              <a:rPr sz="2400" dirty="0">
                <a:solidFill>
                  <a:srgbClr val="931A68"/>
                </a:solidFill>
              </a:rPr>
              <a:t>public</a:t>
            </a:r>
            <a:r>
              <a:rPr sz="2400" dirty="0"/>
              <a:t> </a:t>
            </a:r>
            <a:r>
              <a:rPr sz="2400" dirty="0">
                <a:solidFill>
                  <a:srgbClr val="931A68"/>
                </a:solidFill>
              </a:rPr>
              <a:t>class</a:t>
            </a:r>
            <a:r>
              <a:rPr sz="2400" dirty="0"/>
              <a:t> </a:t>
            </a:r>
            <a:r>
              <a:rPr sz="2400" dirty="0" err="1"/>
              <a:t>MetaTest</a:t>
            </a:r>
            <a:endParaRPr sz="2400" dirty="0"/>
          </a:p>
          <a:p>
            <a:pPr>
              <a:defRPr sz="1800">
                <a:latin typeface="Monaco"/>
                <a:ea typeface="Monaco"/>
                <a:cs typeface="Monaco"/>
                <a:sym typeface="Monaco"/>
              </a:defRPr>
            </a:pPr>
            <a:r>
              <a:rPr sz="2400" dirty="0"/>
              <a:t>{</a:t>
            </a:r>
          </a:p>
          <a:p>
            <a:pPr>
              <a:defRPr sz="1800">
                <a:latin typeface="Monaco"/>
                <a:ea typeface="Monaco"/>
                <a:cs typeface="Monaco"/>
                <a:sym typeface="Monaco"/>
              </a:defRPr>
            </a:pPr>
            <a:endParaRPr sz="2400" dirty="0"/>
          </a:p>
          <a:p>
            <a:pPr>
              <a:defRPr sz="1800">
                <a:solidFill>
                  <a:srgbClr val="777777"/>
                </a:solidFill>
                <a:latin typeface="Monaco"/>
                <a:ea typeface="Monaco"/>
                <a:cs typeface="Monaco"/>
                <a:sym typeface="Monaco"/>
              </a:defRPr>
            </a:pPr>
            <a:r>
              <a:rPr sz="2400" dirty="0">
                <a:solidFill>
                  <a:srgbClr val="000000"/>
                </a:solidFill>
              </a:rPr>
              <a:t>  </a:t>
            </a:r>
            <a:r>
              <a:rPr sz="2400" dirty="0"/>
              <a:t>@</a:t>
            </a:r>
            <a:r>
              <a:rPr sz="2400" dirty="0" err="1"/>
              <a:t>BeforeClass</a:t>
            </a:r>
            <a:endParaRPr sz="2400" dirty="0">
              <a:solidFill>
                <a:srgbClr val="000000"/>
              </a:solidFill>
            </a:endParaRPr>
          </a:p>
          <a:p>
            <a:pPr>
              <a:defRPr sz="1800">
                <a:latin typeface="Monaco"/>
                <a:ea typeface="Monaco"/>
                <a:cs typeface="Monaco"/>
                <a:sym typeface="Monaco"/>
              </a:defRPr>
            </a:pPr>
            <a:r>
              <a:rPr sz="2400" dirty="0"/>
              <a:t>  </a:t>
            </a:r>
            <a:r>
              <a:rPr sz="2400" dirty="0">
                <a:solidFill>
                  <a:srgbClr val="931A68"/>
                </a:solidFill>
              </a:rPr>
              <a:t>public</a:t>
            </a:r>
            <a:r>
              <a:rPr sz="2400" dirty="0"/>
              <a:t> </a:t>
            </a:r>
            <a:r>
              <a:rPr sz="2400" dirty="0">
                <a:solidFill>
                  <a:srgbClr val="931A68"/>
                </a:solidFill>
              </a:rPr>
              <a:t>static</a:t>
            </a:r>
            <a:r>
              <a:rPr sz="2400" dirty="0"/>
              <a:t> </a:t>
            </a:r>
            <a:r>
              <a:rPr sz="2400" dirty="0">
                <a:solidFill>
                  <a:srgbClr val="931A68"/>
                </a:solidFill>
              </a:rPr>
              <a:t>void</a:t>
            </a:r>
            <a:r>
              <a:rPr sz="2400" dirty="0"/>
              <a:t> initialize(){</a:t>
            </a:r>
          </a:p>
          <a:p>
            <a:pPr>
              <a:defRPr sz="1800">
                <a:latin typeface="Monaco"/>
                <a:ea typeface="Monaco"/>
                <a:cs typeface="Monaco"/>
                <a:sym typeface="Monaco"/>
              </a:defRPr>
            </a:pPr>
            <a:r>
              <a:rPr sz="2400" dirty="0"/>
              <a:t>    </a:t>
            </a:r>
            <a:r>
              <a:rPr lang="en-IE" sz="2400" dirty="0"/>
              <a:t> </a:t>
            </a:r>
            <a:r>
              <a:rPr lang="en-IE" sz="2400" dirty="0" err="1"/>
              <a:t>System.out.println</a:t>
            </a:r>
            <a:r>
              <a:rPr lang="en-IE" sz="2400" dirty="0"/>
              <a:t>(“setting up”);</a:t>
            </a:r>
          </a:p>
          <a:p>
            <a:pPr>
              <a:defRPr sz="1800">
                <a:latin typeface="Monaco"/>
                <a:ea typeface="Monaco"/>
                <a:cs typeface="Monaco"/>
                <a:sym typeface="Monaco"/>
              </a:defRPr>
            </a:pPr>
            <a:r>
              <a:rPr lang="en-IE" sz="2400" dirty="0"/>
              <a:t>     // …</a:t>
            </a:r>
            <a:endParaRPr sz="2400" dirty="0"/>
          </a:p>
          <a:p>
            <a:pPr>
              <a:defRPr sz="1800">
                <a:latin typeface="Monaco"/>
                <a:ea typeface="Monaco"/>
                <a:cs typeface="Monaco"/>
                <a:sym typeface="Monaco"/>
              </a:defRPr>
            </a:pPr>
            <a:r>
              <a:rPr sz="2400" dirty="0"/>
              <a:t>  }</a:t>
            </a:r>
          </a:p>
          <a:p>
            <a:pPr>
              <a:defRPr sz="1800">
                <a:latin typeface="Monaco"/>
                <a:ea typeface="Monaco"/>
                <a:cs typeface="Monaco"/>
                <a:sym typeface="Monaco"/>
              </a:defRPr>
            </a:pPr>
            <a:r>
              <a:rPr sz="2400" dirty="0"/>
              <a:t>  </a:t>
            </a:r>
          </a:p>
          <a:p>
            <a:pPr>
              <a:defRPr sz="1800">
                <a:solidFill>
                  <a:srgbClr val="777777"/>
                </a:solidFill>
                <a:latin typeface="Monaco"/>
                <a:ea typeface="Monaco"/>
                <a:cs typeface="Monaco"/>
                <a:sym typeface="Monaco"/>
              </a:defRPr>
            </a:pPr>
            <a:r>
              <a:rPr sz="2400" dirty="0">
                <a:solidFill>
                  <a:srgbClr val="000000"/>
                </a:solidFill>
              </a:rPr>
              <a:t>  </a:t>
            </a:r>
            <a:r>
              <a:rPr sz="2400" dirty="0"/>
              <a:t>@</a:t>
            </a:r>
            <a:r>
              <a:rPr sz="2400" dirty="0" err="1"/>
              <a:t>AfterClass</a:t>
            </a:r>
            <a:endParaRPr sz="2400" dirty="0">
              <a:solidFill>
                <a:srgbClr val="000000"/>
              </a:solidFill>
            </a:endParaRPr>
          </a:p>
          <a:p>
            <a:pPr>
              <a:defRPr sz="1800">
                <a:latin typeface="Monaco"/>
                <a:ea typeface="Monaco"/>
                <a:cs typeface="Monaco"/>
                <a:sym typeface="Monaco"/>
              </a:defRPr>
            </a:pPr>
            <a:r>
              <a:rPr sz="2400" dirty="0"/>
              <a:t>  </a:t>
            </a:r>
            <a:r>
              <a:rPr sz="2400" dirty="0">
                <a:solidFill>
                  <a:srgbClr val="931A68"/>
                </a:solidFill>
              </a:rPr>
              <a:t>public</a:t>
            </a:r>
            <a:r>
              <a:rPr sz="2400" dirty="0"/>
              <a:t> </a:t>
            </a:r>
            <a:r>
              <a:rPr sz="2400" dirty="0">
                <a:solidFill>
                  <a:srgbClr val="931A68"/>
                </a:solidFill>
              </a:rPr>
              <a:t>static</a:t>
            </a:r>
            <a:r>
              <a:rPr sz="2400" dirty="0"/>
              <a:t> </a:t>
            </a:r>
            <a:r>
              <a:rPr sz="2400" dirty="0">
                <a:solidFill>
                  <a:srgbClr val="931A68"/>
                </a:solidFill>
              </a:rPr>
              <a:t>void</a:t>
            </a:r>
            <a:r>
              <a:rPr sz="2400" dirty="0"/>
              <a:t> terminate(){</a:t>
            </a:r>
          </a:p>
          <a:p>
            <a:pPr>
              <a:defRPr sz="1800">
                <a:latin typeface="Monaco"/>
                <a:ea typeface="Monaco"/>
                <a:cs typeface="Monaco"/>
                <a:sym typeface="Monaco"/>
              </a:defRPr>
            </a:pPr>
            <a:r>
              <a:rPr lang="en-IE" sz="2400" dirty="0"/>
              <a:t>     </a:t>
            </a:r>
            <a:r>
              <a:rPr lang="en-IE" sz="2400" dirty="0" err="1"/>
              <a:t>System.out.println</a:t>
            </a:r>
            <a:r>
              <a:rPr lang="en-IE" sz="2400" dirty="0"/>
              <a:t>(“tearing down”);</a:t>
            </a:r>
            <a:endParaRPr lang="en-IE" sz="2400" b="1" dirty="0"/>
          </a:p>
          <a:p>
            <a:pPr>
              <a:defRPr sz="1800">
                <a:latin typeface="Monaco"/>
                <a:ea typeface="Monaco"/>
                <a:cs typeface="Monaco"/>
                <a:sym typeface="Monaco"/>
              </a:defRPr>
            </a:pPr>
            <a:r>
              <a:rPr sz="2400" dirty="0"/>
              <a:t>    </a:t>
            </a:r>
            <a:r>
              <a:rPr lang="en-IE" sz="2400" dirty="0"/>
              <a:t> </a:t>
            </a:r>
            <a:r>
              <a:rPr sz="2400" dirty="0"/>
              <a:t>//...</a:t>
            </a:r>
          </a:p>
          <a:p>
            <a:pPr>
              <a:defRPr sz="1800">
                <a:latin typeface="Monaco"/>
                <a:ea typeface="Monaco"/>
                <a:cs typeface="Monaco"/>
                <a:sym typeface="Monaco"/>
              </a:defRPr>
            </a:pPr>
            <a:r>
              <a:rPr sz="2400" dirty="0"/>
              <a:t>  }</a:t>
            </a:r>
          </a:p>
          <a:p>
            <a:pPr>
              <a:defRPr sz="1800">
                <a:latin typeface="Monaco"/>
                <a:ea typeface="Monaco"/>
                <a:cs typeface="Monaco"/>
                <a:sym typeface="Monaco"/>
              </a:defRPr>
            </a:pPr>
            <a:r>
              <a:rPr sz="2400" dirty="0"/>
              <a:t>}</a:t>
            </a:r>
          </a:p>
        </p:txBody>
      </p:sp>
      <p:sp>
        <p:nvSpPr>
          <p:cNvPr id="2" name="Rectangle 1"/>
          <p:cNvSpPr>
            <a:spLocks noChangeArrowheads="1"/>
          </p:cNvSpPr>
          <p:nvPr/>
        </p:nvSpPr>
        <p:spPr bwMode="auto">
          <a:xfrm>
            <a:off x="8145553" y="2303336"/>
            <a:ext cx="4320480" cy="2492990"/>
          </a:xfrm>
          <a:prstGeom prst="rect">
            <a:avLst/>
          </a:prstGeom>
          <a:solidFill>
            <a:schemeClr val="bg2">
              <a:lumMod val="20000"/>
              <a:lumOff val="80000"/>
            </a:schemeClr>
          </a:solidFill>
          <a:ln w="9525">
            <a:solidFill>
              <a:schemeClr val="tx1"/>
            </a:solidFill>
            <a:miter lim="800000"/>
            <a:headEnd/>
            <a:tailEnd/>
          </a:ln>
          <a:effectLs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8B"/>
                </a:solidFill>
                <a:effectLst/>
                <a:latin typeface="Consolas" pitchFamily="49" charset="0"/>
                <a:cs typeface="Consolas" pitchFamily="49" charset="0"/>
              </a:rPr>
              <a:t> public</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r>
              <a:rPr kumimoji="0" lang="en-US" altLang="en-US" sz="1800" b="0" i="0" u="none" strike="noStrike" cap="none" normalizeH="0" baseline="0" dirty="0">
                <a:ln>
                  <a:noFill/>
                </a:ln>
                <a:solidFill>
                  <a:srgbClr val="00008B"/>
                </a:solidFill>
                <a:effectLst/>
                <a:latin typeface="Consolas" pitchFamily="49" charset="0"/>
                <a:cs typeface="Consolas" pitchFamily="49" charset="0"/>
              </a:rPr>
              <a:t>class</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r>
              <a:rPr kumimoji="0" lang="en-US" altLang="en-US" sz="1800" b="0" i="0" u="none" strike="noStrike" cap="none" normalizeH="0" baseline="0" dirty="0" err="1">
                <a:ln>
                  <a:noFill/>
                </a:ln>
                <a:solidFill>
                  <a:srgbClr val="2B91AF"/>
                </a:solidFill>
                <a:effectLst/>
                <a:latin typeface="Consolas" pitchFamily="49" charset="0"/>
                <a:cs typeface="Consolas" pitchFamily="49" charset="0"/>
              </a:rPr>
              <a:t>Test</a:t>
            </a:r>
            <a:r>
              <a:rPr lang="en-US" altLang="en-US" sz="1800" dirty="0" err="1">
                <a:solidFill>
                  <a:srgbClr val="2B91AF"/>
                </a:solidFill>
                <a:latin typeface="Consolas" pitchFamily="49" charset="0"/>
                <a:cs typeface="Consolas" pitchFamily="49" charset="0"/>
              </a:rPr>
              <a:t>ClassOne</a:t>
            </a:r>
            <a:endParaRPr kumimoji="0" lang="en-US" altLang="en-US" sz="1800" b="0" i="0" u="none" strike="noStrike" cap="none" normalizeH="0" baseline="0" dirty="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itchFamily="49" charset="0"/>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a:ln>
                  <a:noFill/>
                </a:ln>
                <a:solidFill>
                  <a:srgbClr val="800000"/>
                </a:solidFill>
                <a:effectLst/>
                <a:latin typeface="Consolas" pitchFamily="49" charset="0"/>
                <a:cs typeface="Consolas" pitchFamily="49" charset="0"/>
              </a:rPr>
              <a:t>@Test</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a:ln>
                  <a:noFill/>
                </a:ln>
                <a:solidFill>
                  <a:srgbClr val="00008B"/>
                </a:solidFill>
                <a:effectLst/>
                <a:latin typeface="Consolas" pitchFamily="49" charset="0"/>
                <a:cs typeface="Consolas" pitchFamily="49" charset="0"/>
              </a:rPr>
              <a:t>public</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r>
              <a:rPr kumimoji="0" lang="en-US" altLang="en-US" sz="1800" b="0" i="0" u="none" strike="noStrike" cap="none" normalizeH="0" baseline="0" dirty="0">
                <a:ln>
                  <a:noFill/>
                </a:ln>
                <a:solidFill>
                  <a:srgbClr val="00008B"/>
                </a:solidFill>
                <a:effectLst/>
                <a:latin typeface="Consolas" pitchFamily="49" charset="0"/>
                <a:cs typeface="Consolas" pitchFamily="49" charset="0"/>
              </a:rPr>
              <a:t>void</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test1()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err="1">
                <a:ln>
                  <a:noFill/>
                </a:ln>
                <a:solidFill>
                  <a:srgbClr val="2B91AF"/>
                </a:solidFill>
                <a:effectLst/>
                <a:latin typeface="Consolas" pitchFamily="49" charset="0"/>
                <a:cs typeface="Consolas" pitchFamily="49" charset="0"/>
              </a:rPr>
              <a:t>System</a:t>
            </a:r>
            <a:r>
              <a:rPr kumimoji="0" lang="en-US" altLang="en-US" sz="1800" b="0" i="0" u="none" strike="noStrike" cap="none" normalizeH="0" baseline="0" dirty="0" err="1">
                <a:ln>
                  <a:noFill/>
                </a:ln>
                <a:solidFill>
                  <a:srgbClr val="000000"/>
                </a:solidFill>
                <a:effectLst/>
                <a:latin typeface="Consolas" pitchFamily="49" charset="0"/>
                <a:cs typeface="Consolas" pitchFamily="49" charset="0"/>
              </a:rPr>
              <a:t>.out.println</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a:t>
            </a:r>
            <a:r>
              <a:rPr kumimoji="0" lang="en-US" altLang="en-US" sz="1800" b="0" i="0" u="none" strike="noStrike" cap="none" normalizeH="0" baseline="0" dirty="0">
                <a:ln>
                  <a:noFill/>
                </a:ln>
                <a:solidFill>
                  <a:srgbClr val="800000"/>
                </a:solidFill>
                <a:effectLst/>
                <a:latin typeface="Consolas" pitchFamily="49" charset="0"/>
                <a:cs typeface="Consolas" pitchFamily="49" charset="0"/>
              </a:rPr>
              <a:t>"test1"</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endParaRPr kumimoji="0" lang="en-US" altLang="en-US" sz="1800" b="0" i="0" u="none" strike="noStrike" cap="none" normalizeH="0" baseline="0" dirty="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a:ln>
                  <a:noFill/>
                </a:ln>
                <a:solidFill>
                  <a:schemeClr val="tx1"/>
                </a:solidFill>
                <a:effectLst/>
                <a:latin typeface="Arial" pitchFamily="34" charset="0"/>
                <a:cs typeface="Arial" pitchFamily="34" charset="0"/>
              </a:rPr>
              <a:t> </a:t>
            </a:r>
            <a:endParaRPr kumimoji="0" lang="en-US" altLang="en-US" sz="4400" b="0" i="0" u="none" strike="noStrike" cap="none" normalizeH="0" baseline="0" dirty="0">
              <a:ln>
                <a:noFill/>
              </a:ln>
              <a:solidFill>
                <a:schemeClr val="tx1"/>
              </a:solidFill>
              <a:effectLst/>
              <a:latin typeface="Arial" pitchFamily="34" charset="0"/>
              <a:cs typeface="Arial" pitchFamily="34" charset="0"/>
            </a:endParaRPr>
          </a:p>
        </p:txBody>
      </p:sp>
      <p:sp>
        <p:nvSpPr>
          <p:cNvPr id="8" name="Rectangle 7"/>
          <p:cNvSpPr>
            <a:spLocks noChangeArrowheads="1"/>
          </p:cNvSpPr>
          <p:nvPr/>
        </p:nvSpPr>
        <p:spPr bwMode="auto">
          <a:xfrm>
            <a:off x="8129408" y="4850906"/>
            <a:ext cx="4320480" cy="2492990"/>
          </a:xfrm>
          <a:prstGeom prst="rect">
            <a:avLst/>
          </a:prstGeom>
          <a:solidFill>
            <a:schemeClr val="bg2">
              <a:lumMod val="20000"/>
              <a:lumOff val="80000"/>
            </a:schemeClr>
          </a:solidFill>
          <a:ln w="9525">
            <a:solidFill>
              <a:schemeClr val="tx1"/>
            </a:solidFill>
            <a:miter lim="800000"/>
            <a:headEnd/>
            <a:tailEnd/>
          </a:ln>
          <a:effectLs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8B"/>
                </a:solidFill>
                <a:effectLst/>
                <a:latin typeface="Consolas" pitchFamily="49" charset="0"/>
                <a:cs typeface="Consolas" pitchFamily="49" charset="0"/>
              </a:rPr>
              <a:t> public</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r>
              <a:rPr kumimoji="0" lang="en-US" altLang="en-US" sz="1800" b="0" i="0" u="none" strike="noStrike" cap="none" normalizeH="0" baseline="0" dirty="0">
                <a:ln>
                  <a:noFill/>
                </a:ln>
                <a:solidFill>
                  <a:srgbClr val="00008B"/>
                </a:solidFill>
                <a:effectLst/>
                <a:latin typeface="Consolas" pitchFamily="49" charset="0"/>
                <a:cs typeface="Consolas" pitchFamily="49" charset="0"/>
              </a:rPr>
              <a:t>class</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r>
              <a:rPr kumimoji="0" lang="en-US" altLang="en-US" sz="1800" b="0" i="0" u="none" strike="noStrike" cap="none" normalizeH="0" baseline="0" dirty="0" err="1">
                <a:ln>
                  <a:noFill/>
                </a:ln>
                <a:solidFill>
                  <a:srgbClr val="2B91AF"/>
                </a:solidFill>
                <a:effectLst/>
                <a:latin typeface="Consolas" pitchFamily="49" charset="0"/>
                <a:cs typeface="Consolas" pitchFamily="49" charset="0"/>
              </a:rPr>
              <a:t>Test</a:t>
            </a:r>
            <a:r>
              <a:rPr lang="en-US" altLang="en-US" sz="1800" dirty="0" err="1">
                <a:solidFill>
                  <a:srgbClr val="2B91AF"/>
                </a:solidFill>
                <a:latin typeface="Consolas" pitchFamily="49" charset="0"/>
                <a:cs typeface="Consolas" pitchFamily="49" charset="0"/>
              </a:rPr>
              <a:t>ClassTwo</a:t>
            </a:r>
            <a:endParaRPr kumimoji="0" lang="en-US" altLang="en-US" sz="1800" b="0" i="0" u="none" strike="noStrike" cap="none" normalizeH="0" baseline="0" dirty="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itchFamily="49" charset="0"/>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a:ln>
                  <a:noFill/>
                </a:ln>
                <a:solidFill>
                  <a:srgbClr val="800000"/>
                </a:solidFill>
                <a:effectLst/>
                <a:latin typeface="Consolas" pitchFamily="49" charset="0"/>
                <a:cs typeface="Consolas" pitchFamily="49" charset="0"/>
              </a:rPr>
              <a:t>@Test</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a:ln>
                  <a:noFill/>
                </a:ln>
                <a:solidFill>
                  <a:srgbClr val="00008B"/>
                </a:solidFill>
                <a:effectLst/>
                <a:latin typeface="Consolas" pitchFamily="49" charset="0"/>
                <a:cs typeface="Consolas" pitchFamily="49" charset="0"/>
              </a:rPr>
              <a:t>public</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r>
              <a:rPr kumimoji="0" lang="en-US" altLang="en-US" sz="1800" b="0" i="0" u="none" strike="noStrike" cap="none" normalizeH="0" baseline="0" dirty="0">
                <a:ln>
                  <a:noFill/>
                </a:ln>
                <a:solidFill>
                  <a:srgbClr val="00008B"/>
                </a:solidFill>
                <a:effectLst/>
                <a:latin typeface="Consolas" pitchFamily="49" charset="0"/>
                <a:cs typeface="Consolas" pitchFamily="49" charset="0"/>
              </a:rPr>
              <a:t>void</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test2()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err="1">
                <a:ln>
                  <a:noFill/>
                </a:ln>
                <a:solidFill>
                  <a:srgbClr val="2B91AF"/>
                </a:solidFill>
                <a:effectLst/>
                <a:latin typeface="Consolas" pitchFamily="49" charset="0"/>
                <a:cs typeface="Consolas" pitchFamily="49" charset="0"/>
              </a:rPr>
              <a:t>System</a:t>
            </a:r>
            <a:r>
              <a:rPr kumimoji="0" lang="en-US" altLang="en-US" sz="1800" b="0" i="0" u="none" strike="noStrike" cap="none" normalizeH="0" baseline="0" dirty="0" err="1">
                <a:ln>
                  <a:noFill/>
                </a:ln>
                <a:solidFill>
                  <a:srgbClr val="000000"/>
                </a:solidFill>
                <a:effectLst/>
                <a:latin typeface="Consolas" pitchFamily="49" charset="0"/>
                <a:cs typeface="Consolas" pitchFamily="49" charset="0"/>
              </a:rPr>
              <a:t>.out.println</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a:t>
            </a:r>
            <a:r>
              <a:rPr kumimoji="0" lang="en-US" altLang="en-US" sz="1800" b="0" i="0" u="none" strike="noStrike" cap="none" normalizeH="0" baseline="0" dirty="0">
                <a:ln>
                  <a:noFill/>
                </a:ln>
                <a:solidFill>
                  <a:srgbClr val="800000"/>
                </a:solidFill>
                <a:effectLst/>
                <a:latin typeface="Consolas" pitchFamily="49" charset="0"/>
                <a:cs typeface="Consolas" pitchFamily="49" charset="0"/>
              </a:rPr>
              <a:t>"test2"</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endParaRPr kumimoji="0" lang="en-US" altLang="en-US" sz="1800" b="0" i="0" u="none" strike="noStrike" cap="none" normalizeH="0" baseline="0" dirty="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a:ln>
                  <a:noFill/>
                </a:ln>
                <a:solidFill>
                  <a:schemeClr val="tx1"/>
                </a:solidFill>
                <a:effectLst/>
                <a:latin typeface="Arial" pitchFamily="34" charset="0"/>
                <a:cs typeface="Arial" pitchFamily="34" charset="0"/>
              </a:rPr>
              <a:t> </a:t>
            </a:r>
            <a:endParaRPr kumimoji="0" lang="en-US" altLang="en-US" sz="4400" b="0" i="0" u="none" strike="noStrike" cap="none" normalizeH="0" baseline="0" dirty="0">
              <a:ln>
                <a:noFill/>
              </a:ln>
              <a:solidFill>
                <a:schemeClr val="tx1"/>
              </a:solidFill>
              <a:effectLst/>
              <a:latin typeface="Arial" pitchFamily="34" charset="0"/>
              <a:cs typeface="Arial" pitchFamily="34" charset="0"/>
            </a:endParaRPr>
          </a:p>
        </p:txBody>
      </p:sp>
      <p:sp>
        <p:nvSpPr>
          <p:cNvPr id="3" name="Rectangle 2"/>
          <p:cNvSpPr>
            <a:spLocks noChangeArrowheads="1"/>
          </p:cNvSpPr>
          <p:nvPr/>
        </p:nvSpPr>
        <p:spPr bwMode="auto">
          <a:xfrm>
            <a:off x="9315866" y="7642768"/>
            <a:ext cx="2592288" cy="1477328"/>
          </a:xfrm>
          <a:prstGeom prst="rect">
            <a:avLst/>
          </a:prstGeom>
          <a:solidFill>
            <a:schemeClr val="accent5">
              <a:lumMod val="20000"/>
              <a:lumOff val="80000"/>
            </a:schemeClr>
          </a:solidFill>
          <a:ln w="9525">
            <a:solidFill>
              <a:schemeClr val="tx1"/>
            </a:solidFill>
            <a:miter lim="800000"/>
            <a:headEnd/>
            <a:tailEnd/>
          </a:ln>
          <a:effectLs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itchFamily="49" charset="0"/>
                <a:cs typeface="Consolas" pitchFamily="49" charset="0"/>
              </a:rPr>
              <a:t>  setting up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itchFamily="49" charset="0"/>
                <a:cs typeface="Consolas" pitchFamily="49" charset="0"/>
              </a:rPr>
              <a:t>  test1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itchFamily="49" charset="0"/>
                <a:cs typeface="Consolas" pitchFamily="49" charset="0"/>
              </a:rPr>
              <a:t>  test2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itchFamily="49" charset="0"/>
                <a:cs typeface="Consolas" pitchFamily="49" charset="0"/>
              </a:rPr>
              <a:t>  tearing down</a:t>
            </a:r>
            <a:r>
              <a:rPr kumimoji="0" lang="en-US" altLang="en-US" sz="2400" b="0" i="0" u="none" strike="noStrike" cap="none" normalizeH="0" baseline="0" dirty="0">
                <a:ln>
                  <a:noFill/>
                </a:ln>
                <a:solidFill>
                  <a:schemeClr val="tx1"/>
                </a:solidFill>
                <a:effectLst/>
                <a:latin typeface="Arial" pitchFamily="34" charset="0"/>
                <a:cs typeface="Arial" pitchFamily="34" charset="0"/>
              </a:rPr>
              <a:t> </a:t>
            </a:r>
            <a:endParaRPr kumimoji="0" lang="en-US" altLang="en-US" sz="5400" b="0" i="0" u="none" strike="noStrike" cap="none" normalizeH="0" baseline="0" dirty="0">
              <a:ln>
                <a:noFill/>
              </a:ln>
              <a:solidFill>
                <a:schemeClr val="tx1"/>
              </a:solidFill>
              <a:effectLst/>
              <a:latin typeface="Arial" pitchFamily="34" charset="0"/>
              <a:cs typeface="Arial" pitchFamily="34" charset="0"/>
            </a:endParaRPr>
          </a:p>
        </p:txBody>
      </p:sp>
      <p:sp>
        <p:nvSpPr>
          <p:cNvPr id="4" name="TextBox 3"/>
          <p:cNvSpPr txBox="1"/>
          <p:nvPr/>
        </p:nvSpPr>
        <p:spPr>
          <a:xfrm>
            <a:off x="8091730" y="7498753"/>
            <a:ext cx="1364804" cy="533479"/>
          </a:xfrm>
          <a:prstGeom prst="rect">
            <a:avLst/>
          </a:prstGeom>
          <a:solidFill>
            <a:schemeClr val="accent5">
              <a:lumMod val="20000"/>
              <a:lumOff val="80000"/>
            </a:schemeClr>
          </a:solidFill>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IE" sz="2800" b="0" i="0" u="none" strike="noStrike" cap="none" spc="0" normalizeH="0" baseline="0" dirty="0">
                <a:ln>
                  <a:noFill/>
                </a:ln>
                <a:solidFill>
                  <a:srgbClr val="000000"/>
                </a:solidFill>
                <a:effectLst/>
                <a:uFillTx/>
                <a:latin typeface="Helvetica"/>
                <a:ea typeface="Helvetica"/>
                <a:cs typeface="Helvetica"/>
                <a:sym typeface="Helvetica"/>
              </a:rPr>
              <a:t>Output:</a:t>
            </a:r>
          </a:p>
        </p:txBody>
      </p:sp>
      <p:sp>
        <p:nvSpPr>
          <p:cNvPr id="5" name="Rectangle 4"/>
          <p:cNvSpPr/>
          <p:nvPr/>
        </p:nvSpPr>
        <p:spPr>
          <a:xfrm>
            <a:off x="0" y="9474765"/>
            <a:ext cx="8962710" cy="276999"/>
          </a:xfrm>
          <a:prstGeom prst="rect">
            <a:avLst/>
          </a:prstGeom>
        </p:spPr>
        <p:txBody>
          <a:bodyPr wrap="none">
            <a:spAutoFit/>
          </a:bodyPr>
          <a:lstStyle/>
          <a:p>
            <a:r>
              <a:rPr lang="en-IE" b="1" dirty="0"/>
              <a:t>Good Article on Test Order:  </a:t>
            </a:r>
            <a:r>
              <a:rPr lang="en-IE" b="1" dirty="0">
                <a:hlinkClick r:id="rId3"/>
              </a:rPr>
              <a:t>https://garygregory.wordpress.com/2011/09/25/understaning-junit-method-order-execution/</a:t>
            </a:r>
            <a:r>
              <a:rPr lang="en-IE" b="1" dirty="0"/>
              <a:t> </a:t>
            </a:r>
          </a:p>
        </p:txBody>
      </p:sp>
      <p:sp>
        <p:nvSpPr>
          <p:cNvPr id="10" name="Rectangle 9">
            <a:extLst>
              <a:ext uri="{FF2B5EF4-FFF2-40B4-BE49-F238E27FC236}">
                <a16:creationId xmlns:a16="http://schemas.microsoft.com/office/drawing/2014/main" id="{33D0B43C-4FEF-4C57-AAA2-4EAF539DA846}"/>
              </a:ext>
            </a:extLst>
          </p:cNvPr>
          <p:cNvSpPr/>
          <p:nvPr/>
        </p:nvSpPr>
        <p:spPr>
          <a:xfrm>
            <a:off x="211327" y="3942965"/>
            <a:ext cx="2291225"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IE" sz="2800" dirty="0"/>
              <a:t>One time initialization in class </a:t>
            </a:r>
            <a:r>
              <a:rPr lang="en-IE" sz="2800" dirty="0" err="1"/>
              <a:t>MetaTest</a:t>
            </a:r>
            <a:r>
              <a:rPr lang="en-IE" sz="2800" dirty="0"/>
              <a:t>.</a:t>
            </a:r>
          </a:p>
        </p:txBody>
      </p:sp>
      <p:cxnSp>
        <p:nvCxnSpPr>
          <p:cNvPr id="12" name="Straight Arrow Connector 11">
            <a:extLst>
              <a:ext uri="{FF2B5EF4-FFF2-40B4-BE49-F238E27FC236}">
                <a16:creationId xmlns:a16="http://schemas.microsoft.com/office/drawing/2014/main" id="{E3A80812-D89A-456D-B049-B20D95ABC55D}"/>
              </a:ext>
            </a:extLst>
          </p:cNvPr>
          <p:cNvCxnSpPr>
            <a:cxnSpLocks/>
            <a:stCxn id="10" idx="3"/>
          </p:cNvCxnSpPr>
          <p:nvPr/>
        </p:nvCxnSpPr>
        <p:spPr>
          <a:xfrm>
            <a:off x="2502552" y="4850906"/>
            <a:ext cx="903504" cy="169910"/>
          </a:xfrm>
          <a:prstGeom prst="straightConnector1">
            <a:avLst/>
          </a:prstGeom>
          <a:ln w="76200">
            <a:tailEnd type="triangle"/>
          </a:ln>
        </p:spPr>
        <p:style>
          <a:lnRef idx="3">
            <a:schemeClr val="accent6"/>
          </a:lnRef>
          <a:fillRef idx="0">
            <a:schemeClr val="accent6"/>
          </a:fillRef>
          <a:effectRef idx="2">
            <a:schemeClr val="accent6"/>
          </a:effectRef>
          <a:fontRef idx="minor">
            <a:schemeClr val="tx1"/>
          </a:fontRef>
        </p:style>
      </p:cxnSp>
      <p:sp>
        <p:nvSpPr>
          <p:cNvPr id="14" name="Oval 13">
            <a:extLst>
              <a:ext uri="{FF2B5EF4-FFF2-40B4-BE49-F238E27FC236}">
                <a16:creationId xmlns:a16="http://schemas.microsoft.com/office/drawing/2014/main" id="{242CB434-EBF4-46A1-AF81-715F8ABB5FE7}"/>
              </a:ext>
            </a:extLst>
          </p:cNvPr>
          <p:cNvSpPr/>
          <p:nvPr/>
        </p:nvSpPr>
        <p:spPr>
          <a:xfrm>
            <a:off x="796086" y="3044907"/>
            <a:ext cx="1008112" cy="1009848"/>
          </a:xfrm>
          <a:prstGeom prst="ellipse">
            <a:avLst/>
          </a:prstGeom>
          <a:solidFill>
            <a:srgbClr val="FF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IE" sz="4000" b="1" i="0" u="none" strike="noStrike" cap="none" spc="0" normalizeH="0" baseline="0" dirty="0">
                <a:ln>
                  <a:noFill/>
                </a:ln>
                <a:solidFill>
                  <a:srgbClr val="000000"/>
                </a:solidFill>
                <a:effectLst/>
                <a:uFillTx/>
                <a:latin typeface="+mn-lt"/>
                <a:ea typeface="+mn-ea"/>
                <a:cs typeface="+mn-cs"/>
                <a:sym typeface="Helvetica Neue Light"/>
              </a:rPr>
              <a:t>1</a:t>
            </a:r>
            <a:endParaRPr kumimoji="0" lang="en-IE" sz="3600" b="1" i="0" u="none" strike="noStrike" cap="none" spc="0" normalizeH="0" baseline="0" dirty="0">
              <a:ln>
                <a:noFill/>
              </a:ln>
              <a:solidFill>
                <a:srgbClr val="000000"/>
              </a:solidFill>
              <a:effectLst/>
              <a:uFillTx/>
              <a:latin typeface="+mn-lt"/>
              <a:ea typeface="+mn-ea"/>
              <a:cs typeface="+mn-cs"/>
              <a:sym typeface="Helvetica Neue Light"/>
            </a:endParaRP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Shape 326"/>
          <p:cNvSpPr>
            <a:spLocks noGrp="1"/>
          </p:cNvSpPr>
          <p:nvPr>
            <p:ph type="title"/>
          </p:nvPr>
        </p:nvSpPr>
        <p:spPr>
          <a:prstGeom prst="rect">
            <a:avLst/>
          </a:prstGeom>
        </p:spPr>
        <p:txBody>
          <a:bodyPr/>
          <a:lstStyle/>
          <a:p>
            <a:r>
              <a:rPr dirty="0"/>
              <a:t>Composed Tests</a:t>
            </a:r>
            <a:r>
              <a:rPr lang="en-IE" dirty="0"/>
              <a:t>: </a:t>
            </a:r>
            <a:r>
              <a:rPr dirty="0"/>
              <a:t>@</a:t>
            </a:r>
            <a:r>
              <a:rPr dirty="0" err="1"/>
              <a:t>BeforeClass</a:t>
            </a:r>
            <a:r>
              <a:rPr dirty="0"/>
              <a:t> / @</a:t>
            </a:r>
            <a:r>
              <a:rPr dirty="0" err="1"/>
              <a:t>AfterClass</a:t>
            </a:r>
            <a:endParaRPr dirty="0"/>
          </a:p>
        </p:txBody>
      </p:sp>
      <p:sp>
        <p:nvSpPr>
          <p:cNvPr id="6" name="Shape 329"/>
          <p:cNvSpPr/>
          <p:nvPr/>
        </p:nvSpPr>
        <p:spPr>
          <a:xfrm>
            <a:off x="2600283" y="2375344"/>
            <a:ext cx="6264696" cy="7119898"/>
          </a:xfrm>
          <a:prstGeom prst="rect">
            <a:avLst/>
          </a:prstGeom>
          <a:ln w="12700">
            <a:solidFill>
              <a:srgbClr val="000000"/>
            </a:solidFill>
            <a:miter lim="400000"/>
          </a:ln>
          <a:extLst>
            <a:ext uri="{C572A759-6A51-4108-AA02-DFA0A04FC94B}">
              <ma14:wrappingTextBoxFlag xmlns:ma14="http://schemas.microsoft.com/office/mac/drawingml/2011/main" xmlns="" val="1"/>
            </a:ext>
          </a:extLst>
        </p:spPr>
        <p:txBody>
          <a:bodyPr wrap="square" lIns="50800" tIns="50800" rIns="50800" bIns="50800" anchor="b">
            <a:spAutoFit/>
          </a:bodyPr>
          <a:lstStyle/>
          <a:p>
            <a:pPr>
              <a:defRPr sz="1800">
                <a:solidFill>
                  <a:srgbClr val="777777"/>
                </a:solidFill>
                <a:latin typeface="Monaco"/>
                <a:ea typeface="Monaco"/>
                <a:cs typeface="Monaco"/>
                <a:sym typeface="Monaco"/>
              </a:defRPr>
            </a:pPr>
            <a:r>
              <a:rPr sz="2400" dirty="0"/>
              <a:t>@</a:t>
            </a:r>
            <a:r>
              <a:rPr sz="2400" dirty="0" err="1"/>
              <a:t>RunWith</a:t>
            </a:r>
            <a:r>
              <a:rPr sz="2400" dirty="0">
                <a:solidFill>
                  <a:srgbClr val="000000"/>
                </a:solidFill>
              </a:rPr>
              <a:t>(</a:t>
            </a:r>
            <a:r>
              <a:rPr sz="2400" dirty="0" err="1">
                <a:solidFill>
                  <a:srgbClr val="000000"/>
                </a:solidFill>
              </a:rPr>
              <a:t>Suite.</a:t>
            </a:r>
            <a:r>
              <a:rPr sz="2400" dirty="0" err="1">
                <a:solidFill>
                  <a:srgbClr val="931A68"/>
                </a:solidFill>
              </a:rPr>
              <a:t>class</a:t>
            </a:r>
            <a:r>
              <a:rPr sz="2400" dirty="0">
                <a:solidFill>
                  <a:srgbClr val="000000"/>
                </a:solidFill>
              </a:rPr>
              <a:t>)</a:t>
            </a:r>
          </a:p>
          <a:p>
            <a:pPr>
              <a:defRPr sz="1800">
                <a:latin typeface="Monaco"/>
                <a:ea typeface="Monaco"/>
                <a:cs typeface="Monaco"/>
                <a:sym typeface="Monaco"/>
              </a:defRPr>
            </a:pPr>
            <a:r>
              <a:rPr sz="2400" dirty="0">
                <a:solidFill>
                  <a:srgbClr val="777777"/>
                </a:solidFill>
              </a:rPr>
              <a:t>@</a:t>
            </a:r>
            <a:r>
              <a:rPr sz="2400" dirty="0" err="1"/>
              <a:t>Suite.</a:t>
            </a:r>
            <a:r>
              <a:rPr sz="2400" dirty="0" err="1">
                <a:solidFill>
                  <a:srgbClr val="777777"/>
                </a:solidFill>
              </a:rPr>
              <a:t>SuiteClasses</a:t>
            </a:r>
            <a:r>
              <a:rPr sz="2400" dirty="0"/>
              <a:t>({</a:t>
            </a:r>
            <a:r>
              <a:rPr sz="2400" dirty="0" err="1"/>
              <a:t>TestClassOne.</a:t>
            </a:r>
            <a:r>
              <a:rPr sz="2400" dirty="0" err="1">
                <a:solidFill>
                  <a:srgbClr val="931A68"/>
                </a:solidFill>
              </a:rPr>
              <a:t>class</a:t>
            </a:r>
            <a:r>
              <a:rPr sz="2400" dirty="0"/>
              <a:t>, </a:t>
            </a:r>
            <a:r>
              <a:rPr lang="en-IE" sz="2400" dirty="0"/>
              <a:t>                  </a:t>
            </a:r>
          </a:p>
          <a:p>
            <a:pPr>
              <a:defRPr sz="1800">
                <a:latin typeface="Monaco"/>
                <a:ea typeface="Monaco"/>
                <a:cs typeface="Monaco"/>
                <a:sym typeface="Monaco"/>
              </a:defRPr>
            </a:pPr>
            <a:r>
              <a:rPr lang="en-IE" sz="2400" dirty="0"/>
              <a:t>                                    </a:t>
            </a:r>
            <a:r>
              <a:rPr sz="2400" dirty="0" err="1"/>
              <a:t>TestClassTwo.</a:t>
            </a:r>
            <a:r>
              <a:rPr sz="2400" dirty="0" err="1">
                <a:solidFill>
                  <a:srgbClr val="931A68"/>
                </a:solidFill>
              </a:rPr>
              <a:t>class</a:t>
            </a:r>
            <a:r>
              <a:rPr sz="2400" dirty="0"/>
              <a:t>})</a:t>
            </a:r>
          </a:p>
          <a:p>
            <a:pPr>
              <a:defRPr sz="1800">
                <a:latin typeface="Monaco"/>
                <a:ea typeface="Monaco"/>
                <a:cs typeface="Monaco"/>
                <a:sym typeface="Monaco"/>
              </a:defRPr>
            </a:pPr>
            <a:endParaRPr sz="2400" dirty="0"/>
          </a:p>
          <a:p>
            <a:pPr>
              <a:defRPr sz="1800">
                <a:latin typeface="Monaco"/>
                <a:ea typeface="Monaco"/>
                <a:cs typeface="Monaco"/>
                <a:sym typeface="Monaco"/>
              </a:defRPr>
            </a:pPr>
            <a:r>
              <a:rPr sz="2400" dirty="0">
                <a:solidFill>
                  <a:srgbClr val="931A68"/>
                </a:solidFill>
              </a:rPr>
              <a:t>public</a:t>
            </a:r>
            <a:r>
              <a:rPr sz="2400" dirty="0"/>
              <a:t> </a:t>
            </a:r>
            <a:r>
              <a:rPr sz="2400" dirty="0">
                <a:solidFill>
                  <a:srgbClr val="931A68"/>
                </a:solidFill>
              </a:rPr>
              <a:t>class</a:t>
            </a:r>
            <a:r>
              <a:rPr sz="2400" dirty="0"/>
              <a:t> </a:t>
            </a:r>
            <a:r>
              <a:rPr sz="2400" dirty="0" err="1"/>
              <a:t>MetaTest</a:t>
            </a:r>
            <a:endParaRPr sz="2400" dirty="0"/>
          </a:p>
          <a:p>
            <a:pPr>
              <a:defRPr sz="1800">
                <a:latin typeface="Monaco"/>
                <a:ea typeface="Monaco"/>
                <a:cs typeface="Monaco"/>
                <a:sym typeface="Monaco"/>
              </a:defRPr>
            </a:pPr>
            <a:r>
              <a:rPr sz="2400" dirty="0"/>
              <a:t>{</a:t>
            </a:r>
          </a:p>
          <a:p>
            <a:pPr>
              <a:defRPr sz="1800">
                <a:latin typeface="Monaco"/>
                <a:ea typeface="Monaco"/>
                <a:cs typeface="Monaco"/>
                <a:sym typeface="Monaco"/>
              </a:defRPr>
            </a:pPr>
            <a:endParaRPr sz="2400" dirty="0"/>
          </a:p>
          <a:p>
            <a:pPr>
              <a:defRPr sz="1800">
                <a:solidFill>
                  <a:srgbClr val="777777"/>
                </a:solidFill>
                <a:latin typeface="Monaco"/>
                <a:ea typeface="Monaco"/>
                <a:cs typeface="Monaco"/>
                <a:sym typeface="Monaco"/>
              </a:defRPr>
            </a:pPr>
            <a:r>
              <a:rPr sz="2400" dirty="0">
                <a:solidFill>
                  <a:srgbClr val="000000"/>
                </a:solidFill>
              </a:rPr>
              <a:t>  </a:t>
            </a:r>
            <a:r>
              <a:rPr sz="2400" dirty="0"/>
              <a:t>@</a:t>
            </a:r>
            <a:r>
              <a:rPr sz="2400" dirty="0" err="1"/>
              <a:t>BeforeClass</a:t>
            </a:r>
            <a:endParaRPr sz="2400" dirty="0">
              <a:solidFill>
                <a:srgbClr val="000000"/>
              </a:solidFill>
            </a:endParaRPr>
          </a:p>
          <a:p>
            <a:pPr>
              <a:defRPr sz="1800">
                <a:latin typeface="Monaco"/>
                <a:ea typeface="Monaco"/>
                <a:cs typeface="Monaco"/>
                <a:sym typeface="Monaco"/>
              </a:defRPr>
            </a:pPr>
            <a:r>
              <a:rPr sz="2400" dirty="0"/>
              <a:t>  </a:t>
            </a:r>
            <a:r>
              <a:rPr sz="2400" dirty="0">
                <a:solidFill>
                  <a:srgbClr val="931A68"/>
                </a:solidFill>
              </a:rPr>
              <a:t>public</a:t>
            </a:r>
            <a:r>
              <a:rPr sz="2400" dirty="0"/>
              <a:t> </a:t>
            </a:r>
            <a:r>
              <a:rPr sz="2400" dirty="0">
                <a:solidFill>
                  <a:srgbClr val="931A68"/>
                </a:solidFill>
              </a:rPr>
              <a:t>static</a:t>
            </a:r>
            <a:r>
              <a:rPr sz="2400" dirty="0"/>
              <a:t> </a:t>
            </a:r>
            <a:r>
              <a:rPr sz="2400" dirty="0">
                <a:solidFill>
                  <a:srgbClr val="931A68"/>
                </a:solidFill>
              </a:rPr>
              <a:t>void</a:t>
            </a:r>
            <a:r>
              <a:rPr sz="2400" dirty="0"/>
              <a:t> initialize(){</a:t>
            </a:r>
          </a:p>
          <a:p>
            <a:pPr>
              <a:defRPr sz="1800">
                <a:latin typeface="Monaco"/>
                <a:ea typeface="Monaco"/>
                <a:cs typeface="Monaco"/>
                <a:sym typeface="Monaco"/>
              </a:defRPr>
            </a:pPr>
            <a:r>
              <a:rPr sz="2400" dirty="0"/>
              <a:t>    </a:t>
            </a:r>
            <a:r>
              <a:rPr lang="en-IE" sz="2400" dirty="0"/>
              <a:t> </a:t>
            </a:r>
            <a:r>
              <a:rPr lang="en-IE" sz="2400" dirty="0" err="1"/>
              <a:t>System.out.println</a:t>
            </a:r>
            <a:r>
              <a:rPr lang="en-IE" sz="2400" dirty="0"/>
              <a:t>(“setting up”);</a:t>
            </a:r>
          </a:p>
          <a:p>
            <a:pPr>
              <a:defRPr sz="1800">
                <a:latin typeface="Monaco"/>
                <a:ea typeface="Monaco"/>
                <a:cs typeface="Monaco"/>
                <a:sym typeface="Monaco"/>
              </a:defRPr>
            </a:pPr>
            <a:r>
              <a:rPr lang="en-IE" sz="2400" dirty="0"/>
              <a:t>     // …</a:t>
            </a:r>
            <a:endParaRPr sz="2400" dirty="0"/>
          </a:p>
          <a:p>
            <a:pPr>
              <a:defRPr sz="1800">
                <a:latin typeface="Monaco"/>
                <a:ea typeface="Monaco"/>
                <a:cs typeface="Monaco"/>
                <a:sym typeface="Monaco"/>
              </a:defRPr>
            </a:pPr>
            <a:r>
              <a:rPr sz="2400" dirty="0"/>
              <a:t>  }</a:t>
            </a:r>
          </a:p>
          <a:p>
            <a:pPr>
              <a:defRPr sz="1800">
                <a:latin typeface="Monaco"/>
                <a:ea typeface="Monaco"/>
                <a:cs typeface="Monaco"/>
                <a:sym typeface="Monaco"/>
              </a:defRPr>
            </a:pPr>
            <a:r>
              <a:rPr sz="2400" dirty="0"/>
              <a:t>  </a:t>
            </a:r>
          </a:p>
          <a:p>
            <a:pPr>
              <a:defRPr sz="1800">
                <a:solidFill>
                  <a:srgbClr val="777777"/>
                </a:solidFill>
                <a:latin typeface="Monaco"/>
                <a:ea typeface="Monaco"/>
                <a:cs typeface="Monaco"/>
                <a:sym typeface="Monaco"/>
              </a:defRPr>
            </a:pPr>
            <a:r>
              <a:rPr sz="2400" dirty="0">
                <a:solidFill>
                  <a:srgbClr val="000000"/>
                </a:solidFill>
              </a:rPr>
              <a:t>  </a:t>
            </a:r>
            <a:r>
              <a:rPr sz="2400" dirty="0"/>
              <a:t>@</a:t>
            </a:r>
            <a:r>
              <a:rPr sz="2400" dirty="0" err="1"/>
              <a:t>AfterClass</a:t>
            </a:r>
            <a:endParaRPr sz="2400" dirty="0">
              <a:solidFill>
                <a:srgbClr val="000000"/>
              </a:solidFill>
            </a:endParaRPr>
          </a:p>
          <a:p>
            <a:pPr>
              <a:defRPr sz="1800">
                <a:latin typeface="Monaco"/>
                <a:ea typeface="Monaco"/>
                <a:cs typeface="Monaco"/>
                <a:sym typeface="Monaco"/>
              </a:defRPr>
            </a:pPr>
            <a:r>
              <a:rPr sz="2400" dirty="0"/>
              <a:t>  </a:t>
            </a:r>
            <a:r>
              <a:rPr sz="2400" dirty="0">
                <a:solidFill>
                  <a:srgbClr val="931A68"/>
                </a:solidFill>
              </a:rPr>
              <a:t>public</a:t>
            </a:r>
            <a:r>
              <a:rPr sz="2400" dirty="0"/>
              <a:t> </a:t>
            </a:r>
            <a:r>
              <a:rPr sz="2400" dirty="0">
                <a:solidFill>
                  <a:srgbClr val="931A68"/>
                </a:solidFill>
              </a:rPr>
              <a:t>static</a:t>
            </a:r>
            <a:r>
              <a:rPr sz="2400" dirty="0"/>
              <a:t> </a:t>
            </a:r>
            <a:r>
              <a:rPr sz="2400" dirty="0">
                <a:solidFill>
                  <a:srgbClr val="931A68"/>
                </a:solidFill>
              </a:rPr>
              <a:t>void</a:t>
            </a:r>
            <a:r>
              <a:rPr sz="2400" dirty="0"/>
              <a:t> terminate(){</a:t>
            </a:r>
          </a:p>
          <a:p>
            <a:pPr>
              <a:defRPr sz="1800">
                <a:latin typeface="Monaco"/>
                <a:ea typeface="Monaco"/>
                <a:cs typeface="Monaco"/>
                <a:sym typeface="Monaco"/>
              </a:defRPr>
            </a:pPr>
            <a:r>
              <a:rPr lang="en-IE" sz="2400" dirty="0"/>
              <a:t>     </a:t>
            </a:r>
            <a:r>
              <a:rPr lang="en-IE" sz="2400" dirty="0" err="1"/>
              <a:t>System.out.println</a:t>
            </a:r>
            <a:r>
              <a:rPr lang="en-IE" sz="2400" dirty="0"/>
              <a:t>(“tearing down”);</a:t>
            </a:r>
            <a:endParaRPr lang="en-IE" sz="2400" b="1" dirty="0"/>
          </a:p>
          <a:p>
            <a:pPr>
              <a:defRPr sz="1800">
                <a:latin typeface="Monaco"/>
                <a:ea typeface="Monaco"/>
                <a:cs typeface="Monaco"/>
                <a:sym typeface="Monaco"/>
              </a:defRPr>
            </a:pPr>
            <a:r>
              <a:rPr sz="2400" dirty="0"/>
              <a:t>    </a:t>
            </a:r>
            <a:r>
              <a:rPr lang="en-IE" sz="2400" dirty="0"/>
              <a:t> </a:t>
            </a:r>
            <a:r>
              <a:rPr sz="2400" dirty="0"/>
              <a:t>//...</a:t>
            </a:r>
          </a:p>
          <a:p>
            <a:pPr>
              <a:defRPr sz="1800">
                <a:latin typeface="Monaco"/>
                <a:ea typeface="Monaco"/>
                <a:cs typeface="Monaco"/>
                <a:sym typeface="Monaco"/>
              </a:defRPr>
            </a:pPr>
            <a:r>
              <a:rPr sz="2400" dirty="0"/>
              <a:t>  }</a:t>
            </a:r>
          </a:p>
          <a:p>
            <a:pPr>
              <a:defRPr sz="1800">
                <a:latin typeface="Monaco"/>
                <a:ea typeface="Monaco"/>
                <a:cs typeface="Monaco"/>
                <a:sym typeface="Monaco"/>
              </a:defRPr>
            </a:pPr>
            <a:r>
              <a:rPr sz="2400" dirty="0"/>
              <a:t>}</a:t>
            </a:r>
          </a:p>
        </p:txBody>
      </p:sp>
      <p:sp>
        <p:nvSpPr>
          <p:cNvPr id="2" name="Rectangle 1"/>
          <p:cNvSpPr>
            <a:spLocks noChangeArrowheads="1"/>
          </p:cNvSpPr>
          <p:nvPr/>
        </p:nvSpPr>
        <p:spPr bwMode="auto">
          <a:xfrm>
            <a:off x="8145553" y="2303336"/>
            <a:ext cx="4320480" cy="2492990"/>
          </a:xfrm>
          <a:prstGeom prst="rect">
            <a:avLst/>
          </a:prstGeom>
          <a:solidFill>
            <a:schemeClr val="bg2">
              <a:lumMod val="20000"/>
              <a:lumOff val="80000"/>
            </a:schemeClr>
          </a:solidFill>
          <a:ln w="9525">
            <a:solidFill>
              <a:schemeClr val="tx1"/>
            </a:solidFill>
            <a:miter lim="800000"/>
            <a:headEnd/>
            <a:tailEnd/>
          </a:ln>
          <a:effectLs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8B"/>
                </a:solidFill>
                <a:effectLst/>
                <a:latin typeface="Consolas" pitchFamily="49" charset="0"/>
                <a:cs typeface="Consolas" pitchFamily="49" charset="0"/>
              </a:rPr>
              <a:t> public</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r>
              <a:rPr kumimoji="0" lang="en-US" altLang="en-US" sz="1800" b="0" i="0" u="none" strike="noStrike" cap="none" normalizeH="0" baseline="0" dirty="0">
                <a:ln>
                  <a:noFill/>
                </a:ln>
                <a:solidFill>
                  <a:srgbClr val="00008B"/>
                </a:solidFill>
                <a:effectLst/>
                <a:latin typeface="Consolas" pitchFamily="49" charset="0"/>
                <a:cs typeface="Consolas" pitchFamily="49" charset="0"/>
              </a:rPr>
              <a:t>class</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r>
              <a:rPr kumimoji="0" lang="en-US" altLang="en-US" sz="1800" b="0" i="0" u="none" strike="noStrike" cap="none" normalizeH="0" baseline="0" dirty="0" err="1">
                <a:ln>
                  <a:noFill/>
                </a:ln>
                <a:solidFill>
                  <a:srgbClr val="2B91AF"/>
                </a:solidFill>
                <a:effectLst/>
                <a:latin typeface="Consolas" pitchFamily="49" charset="0"/>
                <a:cs typeface="Consolas" pitchFamily="49" charset="0"/>
              </a:rPr>
              <a:t>Test</a:t>
            </a:r>
            <a:r>
              <a:rPr lang="en-US" altLang="en-US" sz="1800" dirty="0" err="1">
                <a:solidFill>
                  <a:srgbClr val="2B91AF"/>
                </a:solidFill>
                <a:latin typeface="Consolas" pitchFamily="49" charset="0"/>
                <a:cs typeface="Consolas" pitchFamily="49" charset="0"/>
              </a:rPr>
              <a:t>ClassOne</a:t>
            </a:r>
            <a:endParaRPr kumimoji="0" lang="en-US" altLang="en-US" sz="1800" b="0" i="0" u="none" strike="noStrike" cap="none" normalizeH="0" baseline="0" dirty="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itchFamily="49" charset="0"/>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a:ln>
                  <a:noFill/>
                </a:ln>
                <a:solidFill>
                  <a:srgbClr val="800000"/>
                </a:solidFill>
                <a:effectLst/>
                <a:latin typeface="Consolas" pitchFamily="49" charset="0"/>
                <a:cs typeface="Consolas" pitchFamily="49" charset="0"/>
              </a:rPr>
              <a:t>@Test</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a:ln>
                  <a:noFill/>
                </a:ln>
                <a:solidFill>
                  <a:srgbClr val="00008B"/>
                </a:solidFill>
                <a:effectLst/>
                <a:latin typeface="Consolas" pitchFamily="49" charset="0"/>
                <a:cs typeface="Consolas" pitchFamily="49" charset="0"/>
              </a:rPr>
              <a:t>public</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r>
              <a:rPr kumimoji="0" lang="en-US" altLang="en-US" sz="1800" b="0" i="0" u="none" strike="noStrike" cap="none" normalizeH="0" baseline="0" dirty="0">
                <a:ln>
                  <a:noFill/>
                </a:ln>
                <a:solidFill>
                  <a:srgbClr val="00008B"/>
                </a:solidFill>
                <a:effectLst/>
                <a:latin typeface="Consolas" pitchFamily="49" charset="0"/>
                <a:cs typeface="Consolas" pitchFamily="49" charset="0"/>
              </a:rPr>
              <a:t>void</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test1()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err="1">
                <a:ln>
                  <a:noFill/>
                </a:ln>
                <a:solidFill>
                  <a:srgbClr val="2B91AF"/>
                </a:solidFill>
                <a:effectLst/>
                <a:latin typeface="Consolas" pitchFamily="49" charset="0"/>
                <a:cs typeface="Consolas" pitchFamily="49" charset="0"/>
              </a:rPr>
              <a:t>System</a:t>
            </a:r>
            <a:r>
              <a:rPr kumimoji="0" lang="en-US" altLang="en-US" sz="1800" b="0" i="0" u="none" strike="noStrike" cap="none" normalizeH="0" baseline="0" dirty="0" err="1">
                <a:ln>
                  <a:noFill/>
                </a:ln>
                <a:solidFill>
                  <a:srgbClr val="000000"/>
                </a:solidFill>
                <a:effectLst/>
                <a:latin typeface="Consolas" pitchFamily="49" charset="0"/>
                <a:cs typeface="Consolas" pitchFamily="49" charset="0"/>
              </a:rPr>
              <a:t>.out.println</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a:t>
            </a:r>
            <a:r>
              <a:rPr kumimoji="0" lang="en-US" altLang="en-US" sz="1800" b="0" i="0" u="none" strike="noStrike" cap="none" normalizeH="0" baseline="0" dirty="0">
                <a:ln>
                  <a:noFill/>
                </a:ln>
                <a:solidFill>
                  <a:srgbClr val="800000"/>
                </a:solidFill>
                <a:effectLst/>
                <a:latin typeface="Consolas" pitchFamily="49" charset="0"/>
                <a:cs typeface="Consolas" pitchFamily="49" charset="0"/>
              </a:rPr>
              <a:t>"test1"</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endParaRPr kumimoji="0" lang="en-US" altLang="en-US" sz="1800" b="0" i="0" u="none" strike="noStrike" cap="none" normalizeH="0" baseline="0" dirty="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a:ln>
                  <a:noFill/>
                </a:ln>
                <a:solidFill>
                  <a:schemeClr val="tx1"/>
                </a:solidFill>
                <a:effectLst/>
                <a:latin typeface="Arial" pitchFamily="34" charset="0"/>
                <a:cs typeface="Arial" pitchFamily="34" charset="0"/>
              </a:rPr>
              <a:t> </a:t>
            </a:r>
            <a:endParaRPr kumimoji="0" lang="en-US" altLang="en-US" sz="4400" b="0" i="0" u="none" strike="noStrike" cap="none" normalizeH="0" baseline="0" dirty="0">
              <a:ln>
                <a:noFill/>
              </a:ln>
              <a:solidFill>
                <a:schemeClr val="tx1"/>
              </a:solidFill>
              <a:effectLst/>
              <a:latin typeface="Arial" pitchFamily="34" charset="0"/>
              <a:cs typeface="Arial" pitchFamily="34" charset="0"/>
            </a:endParaRPr>
          </a:p>
        </p:txBody>
      </p:sp>
      <p:sp>
        <p:nvSpPr>
          <p:cNvPr id="8" name="Rectangle 7"/>
          <p:cNvSpPr>
            <a:spLocks noChangeArrowheads="1"/>
          </p:cNvSpPr>
          <p:nvPr/>
        </p:nvSpPr>
        <p:spPr bwMode="auto">
          <a:xfrm>
            <a:off x="8129408" y="4850906"/>
            <a:ext cx="4320480" cy="2492990"/>
          </a:xfrm>
          <a:prstGeom prst="rect">
            <a:avLst/>
          </a:prstGeom>
          <a:solidFill>
            <a:schemeClr val="bg2">
              <a:lumMod val="20000"/>
              <a:lumOff val="80000"/>
            </a:schemeClr>
          </a:solidFill>
          <a:ln w="9525">
            <a:solidFill>
              <a:schemeClr val="tx1"/>
            </a:solidFill>
            <a:miter lim="800000"/>
            <a:headEnd/>
            <a:tailEnd/>
          </a:ln>
          <a:effectLs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8B"/>
                </a:solidFill>
                <a:effectLst/>
                <a:latin typeface="Consolas" pitchFamily="49" charset="0"/>
                <a:cs typeface="Consolas" pitchFamily="49" charset="0"/>
              </a:rPr>
              <a:t> public</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r>
              <a:rPr kumimoji="0" lang="en-US" altLang="en-US" sz="1800" b="0" i="0" u="none" strike="noStrike" cap="none" normalizeH="0" baseline="0" dirty="0">
                <a:ln>
                  <a:noFill/>
                </a:ln>
                <a:solidFill>
                  <a:srgbClr val="00008B"/>
                </a:solidFill>
                <a:effectLst/>
                <a:latin typeface="Consolas" pitchFamily="49" charset="0"/>
                <a:cs typeface="Consolas" pitchFamily="49" charset="0"/>
              </a:rPr>
              <a:t>class</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r>
              <a:rPr kumimoji="0" lang="en-US" altLang="en-US" sz="1800" b="0" i="0" u="none" strike="noStrike" cap="none" normalizeH="0" baseline="0" dirty="0" err="1">
                <a:ln>
                  <a:noFill/>
                </a:ln>
                <a:solidFill>
                  <a:srgbClr val="2B91AF"/>
                </a:solidFill>
                <a:effectLst/>
                <a:latin typeface="Consolas" pitchFamily="49" charset="0"/>
                <a:cs typeface="Consolas" pitchFamily="49" charset="0"/>
              </a:rPr>
              <a:t>Test</a:t>
            </a:r>
            <a:r>
              <a:rPr lang="en-US" altLang="en-US" sz="1800" dirty="0" err="1">
                <a:solidFill>
                  <a:srgbClr val="2B91AF"/>
                </a:solidFill>
                <a:latin typeface="Consolas" pitchFamily="49" charset="0"/>
                <a:cs typeface="Consolas" pitchFamily="49" charset="0"/>
              </a:rPr>
              <a:t>ClassTwo</a:t>
            </a:r>
            <a:endParaRPr kumimoji="0" lang="en-US" altLang="en-US" sz="1800" b="0" i="0" u="none" strike="noStrike" cap="none" normalizeH="0" baseline="0" dirty="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itchFamily="49" charset="0"/>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a:ln>
                  <a:noFill/>
                </a:ln>
                <a:solidFill>
                  <a:srgbClr val="800000"/>
                </a:solidFill>
                <a:effectLst/>
                <a:latin typeface="Consolas" pitchFamily="49" charset="0"/>
                <a:cs typeface="Consolas" pitchFamily="49" charset="0"/>
              </a:rPr>
              <a:t>@Test</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a:ln>
                  <a:noFill/>
                </a:ln>
                <a:solidFill>
                  <a:srgbClr val="00008B"/>
                </a:solidFill>
                <a:effectLst/>
                <a:latin typeface="Consolas" pitchFamily="49" charset="0"/>
                <a:cs typeface="Consolas" pitchFamily="49" charset="0"/>
              </a:rPr>
              <a:t>public</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r>
              <a:rPr kumimoji="0" lang="en-US" altLang="en-US" sz="1800" b="0" i="0" u="none" strike="noStrike" cap="none" normalizeH="0" baseline="0" dirty="0">
                <a:ln>
                  <a:noFill/>
                </a:ln>
                <a:solidFill>
                  <a:srgbClr val="00008B"/>
                </a:solidFill>
                <a:effectLst/>
                <a:latin typeface="Consolas" pitchFamily="49" charset="0"/>
                <a:cs typeface="Consolas" pitchFamily="49" charset="0"/>
              </a:rPr>
              <a:t>void</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test2()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err="1">
                <a:ln>
                  <a:noFill/>
                </a:ln>
                <a:solidFill>
                  <a:srgbClr val="2B91AF"/>
                </a:solidFill>
                <a:effectLst/>
                <a:latin typeface="Consolas" pitchFamily="49" charset="0"/>
                <a:cs typeface="Consolas" pitchFamily="49" charset="0"/>
              </a:rPr>
              <a:t>System</a:t>
            </a:r>
            <a:r>
              <a:rPr kumimoji="0" lang="en-US" altLang="en-US" sz="1800" b="0" i="0" u="none" strike="noStrike" cap="none" normalizeH="0" baseline="0" dirty="0" err="1">
                <a:ln>
                  <a:noFill/>
                </a:ln>
                <a:solidFill>
                  <a:srgbClr val="000000"/>
                </a:solidFill>
                <a:effectLst/>
                <a:latin typeface="Consolas" pitchFamily="49" charset="0"/>
                <a:cs typeface="Consolas" pitchFamily="49" charset="0"/>
              </a:rPr>
              <a:t>.out.println</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a:t>
            </a:r>
            <a:r>
              <a:rPr kumimoji="0" lang="en-US" altLang="en-US" sz="1800" b="0" i="0" u="none" strike="noStrike" cap="none" normalizeH="0" baseline="0" dirty="0">
                <a:ln>
                  <a:noFill/>
                </a:ln>
                <a:solidFill>
                  <a:srgbClr val="800000"/>
                </a:solidFill>
                <a:effectLst/>
                <a:latin typeface="Consolas" pitchFamily="49" charset="0"/>
                <a:cs typeface="Consolas" pitchFamily="49" charset="0"/>
              </a:rPr>
              <a:t>"test2"</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endParaRPr kumimoji="0" lang="en-US" altLang="en-US" sz="1800" b="0" i="0" u="none" strike="noStrike" cap="none" normalizeH="0" baseline="0" dirty="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a:ln>
                  <a:noFill/>
                </a:ln>
                <a:solidFill>
                  <a:schemeClr val="tx1"/>
                </a:solidFill>
                <a:effectLst/>
                <a:latin typeface="Arial" pitchFamily="34" charset="0"/>
                <a:cs typeface="Arial" pitchFamily="34" charset="0"/>
              </a:rPr>
              <a:t> </a:t>
            </a:r>
            <a:endParaRPr kumimoji="0" lang="en-US" altLang="en-US" sz="4400" b="0" i="0" u="none" strike="noStrike" cap="none" normalizeH="0" baseline="0" dirty="0">
              <a:ln>
                <a:noFill/>
              </a:ln>
              <a:solidFill>
                <a:schemeClr val="tx1"/>
              </a:solidFill>
              <a:effectLst/>
              <a:latin typeface="Arial" pitchFamily="34" charset="0"/>
              <a:cs typeface="Arial" pitchFamily="34" charset="0"/>
            </a:endParaRPr>
          </a:p>
        </p:txBody>
      </p:sp>
      <p:sp>
        <p:nvSpPr>
          <p:cNvPr id="3" name="Rectangle 2"/>
          <p:cNvSpPr>
            <a:spLocks noChangeArrowheads="1"/>
          </p:cNvSpPr>
          <p:nvPr/>
        </p:nvSpPr>
        <p:spPr bwMode="auto">
          <a:xfrm>
            <a:off x="9315866" y="7642768"/>
            <a:ext cx="2592288" cy="1477328"/>
          </a:xfrm>
          <a:prstGeom prst="rect">
            <a:avLst/>
          </a:prstGeom>
          <a:solidFill>
            <a:schemeClr val="accent5">
              <a:lumMod val="20000"/>
              <a:lumOff val="80000"/>
            </a:schemeClr>
          </a:solidFill>
          <a:ln w="9525">
            <a:solidFill>
              <a:schemeClr val="tx1"/>
            </a:solidFill>
            <a:miter lim="800000"/>
            <a:headEnd/>
            <a:tailEnd/>
          </a:ln>
          <a:effectLs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itchFamily="49" charset="0"/>
                <a:cs typeface="Consolas" pitchFamily="49" charset="0"/>
              </a:rPr>
              <a:t>  setting up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itchFamily="49" charset="0"/>
                <a:cs typeface="Consolas" pitchFamily="49" charset="0"/>
              </a:rPr>
              <a:t>  test1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itchFamily="49" charset="0"/>
                <a:cs typeface="Consolas" pitchFamily="49" charset="0"/>
              </a:rPr>
              <a:t>  test2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itchFamily="49" charset="0"/>
                <a:cs typeface="Consolas" pitchFamily="49" charset="0"/>
              </a:rPr>
              <a:t>  tearing down</a:t>
            </a:r>
            <a:r>
              <a:rPr kumimoji="0" lang="en-US" altLang="en-US" sz="2400" b="0" i="0" u="none" strike="noStrike" cap="none" normalizeH="0" baseline="0" dirty="0">
                <a:ln>
                  <a:noFill/>
                </a:ln>
                <a:solidFill>
                  <a:schemeClr val="tx1"/>
                </a:solidFill>
                <a:effectLst/>
                <a:latin typeface="Arial" pitchFamily="34" charset="0"/>
                <a:cs typeface="Arial" pitchFamily="34" charset="0"/>
              </a:rPr>
              <a:t> </a:t>
            </a:r>
            <a:endParaRPr kumimoji="0" lang="en-US" altLang="en-US" sz="5400" b="0" i="0" u="none" strike="noStrike" cap="none" normalizeH="0" baseline="0" dirty="0">
              <a:ln>
                <a:noFill/>
              </a:ln>
              <a:solidFill>
                <a:schemeClr val="tx1"/>
              </a:solidFill>
              <a:effectLst/>
              <a:latin typeface="Arial" pitchFamily="34" charset="0"/>
              <a:cs typeface="Arial" pitchFamily="34" charset="0"/>
            </a:endParaRPr>
          </a:p>
        </p:txBody>
      </p:sp>
      <p:sp>
        <p:nvSpPr>
          <p:cNvPr id="4" name="TextBox 3"/>
          <p:cNvSpPr txBox="1"/>
          <p:nvPr/>
        </p:nvSpPr>
        <p:spPr>
          <a:xfrm>
            <a:off x="8091730" y="7498753"/>
            <a:ext cx="1364804" cy="533479"/>
          </a:xfrm>
          <a:prstGeom prst="rect">
            <a:avLst/>
          </a:prstGeom>
          <a:solidFill>
            <a:schemeClr val="accent5">
              <a:lumMod val="20000"/>
              <a:lumOff val="80000"/>
            </a:schemeClr>
          </a:solidFill>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IE" sz="2800" b="0" i="0" u="none" strike="noStrike" cap="none" spc="0" normalizeH="0" baseline="0" dirty="0">
                <a:ln>
                  <a:noFill/>
                </a:ln>
                <a:solidFill>
                  <a:srgbClr val="000000"/>
                </a:solidFill>
                <a:effectLst/>
                <a:uFillTx/>
                <a:latin typeface="Helvetica"/>
                <a:ea typeface="Helvetica"/>
                <a:cs typeface="Helvetica"/>
                <a:sym typeface="Helvetica"/>
              </a:rPr>
              <a:t>Output:</a:t>
            </a:r>
          </a:p>
        </p:txBody>
      </p:sp>
      <p:sp>
        <p:nvSpPr>
          <p:cNvPr id="5" name="Rectangle 4"/>
          <p:cNvSpPr/>
          <p:nvPr/>
        </p:nvSpPr>
        <p:spPr>
          <a:xfrm>
            <a:off x="0" y="9474765"/>
            <a:ext cx="8962710" cy="276999"/>
          </a:xfrm>
          <a:prstGeom prst="rect">
            <a:avLst/>
          </a:prstGeom>
        </p:spPr>
        <p:txBody>
          <a:bodyPr wrap="none">
            <a:spAutoFit/>
          </a:bodyPr>
          <a:lstStyle/>
          <a:p>
            <a:r>
              <a:rPr lang="en-IE" b="1" dirty="0"/>
              <a:t>Good Article on Test Order:  </a:t>
            </a:r>
            <a:r>
              <a:rPr lang="en-IE" b="1" dirty="0">
                <a:hlinkClick r:id="rId3"/>
              </a:rPr>
              <a:t>https://garygregory.wordpress.com/2011/09/25/understaning-junit-method-order-execution/</a:t>
            </a:r>
            <a:r>
              <a:rPr lang="en-IE" b="1" dirty="0"/>
              <a:t> </a:t>
            </a:r>
          </a:p>
        </p:txBody>
      </p:sp>
      <p:sp>
        <p:nvSpPr>
          <p:cNvPr id="10" name="Rectangle 9">
            <a:extLst>
              <a:ext uri="{FF2B5EF4-FFF2-40B4-BE49-F238E27FC236}">
                <a16:creationId xmlns:a16="http://schemas.microsoft.com/office/drawing/2014/main" id="{33D0B43C-4FEF-4C57-AAA2-4EAF539DA846}"/>
              </a:ext>
            </a:extLst>
          </p:cNvPr>
          <p:cNvSpPr/>
          <p:nvPr/>
        </p:nvSpPr>
        <p:spPr>
          <a:xfrm>
            <a:off x="39408" y="3927336"/>
            <a:ext cx="2502552" cy="267765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IE" sz="2800" dirty="0"/>
              <a:t>Then all </a:t>
            </a:r>
          </a:p>
          <a:p>
            <a:pPr algn="ctr"/>
            <a:r>
              <a:rPr lang="en-IE" sz="2800" dirty="0"/>
              <a:t>(non-ignored) tests in </a:t>
            </a:r>
            <a:r>
              <a:rPr lang="en-IE" sz="2800" b="1" dirty="0" err="1"/>
              <a:t>TestClassOne</a:t>
            </a:r>
            <a:r>
              <a:rPr lang="en-IE" sz="2800" dirty="0"/>
              <a:t> and </a:t>
            </a:r>
            <a:r>
              <a:rPr lang="en-IE" sz="2800" b="1" dirty="0" err="1"/>
              <a:t>TestClassTwo</a:t>
            </a:r>
            <a:endParaRPr lang="en-IE" sz="2800" b="1" dirty="0"/>
          </a:p>
        </p:txBody>
      </p:sp>
      <p:sp>
        <p:nvSpPr>
          <p:cNvPr id="14" name="Oval 13">
            <a:extLst>
              <a:ext uri="{FF2B5EF4-FFF2-40B4-BE49-F238E27FC236}">
                <a16:creationId xmlns:a16="http://schemas.microsoft.com/office/drawing/2014/main" id="{4EF076E9-A69C-4440-BD2A-CA76DCC8C9AF}"/>
              </a:ext>
            </a:extLst>
          </p:cNvPr>
          <p:cNvSpPr/>
          <p:nvPr/>
        </p:nvSpPr>
        <p:spPr>
          <a:xfrm>
            <a:off x="796086" y="3044907"/>
            <a:ext cx="1008112" cy="1009848"/>
          </a:xfrm>
          <a:prstGeom prst="ellipse">
            <a:avLst/>
          </a:prstGeom>
          <a:solidFill>
            <a:srgbClr val="FF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IE" sz="4000" b="1" dirty="0">
                <a:latin typeface="+mn-lt"/>
                <a:ea typeface="+mn-ea"/>
                <a:cs typeface="+mn-cs"/>
                <a:sym typeface="Helvetica Neue Light"/>
              </a:rPr>
              <a:t>2</a:t>
            </a:r>
            <a:endParaRPr kumimoji="0" lang="en-IE" sz="3600" b="1" i="0" u="none" strike="noStrike" cap="none" spc="0" normalizeH="0" baseline="0" dirty="0">
              <a:ln>
                <a:noFill/>
              </a:ln>
              <a:solidFill>
                <a:srgbClr val="000000"/>
              </a:solidFill>
              <a:effectLst/>
              <a:uFillTx/>
              <a:latin typeface="+mn-lt"/>
              <a:ea typeface="+mn-ea"/>
              <a:cs typeface="+mn-cs"/>
              <a:sym typeface="Helvetica Neue Light"/>
            </a:endParaRPr>
          </a:p>
        </p:txBody>
      </p:sp>
    </p:spTree>
    <p:extLst>
      <p:ext uri="{BB962C8B-B14F-4D97-AF65-F5344CB8AC3E}">
        <p14:creationId xmlns:p14="http://schemas.microsoft.com/office/powerpoint/2010/main" val="3006340693"/>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Shape 326"/>
          <p:cNvSpPr>
            <a:spLocks noGrp="1"/>
          </p:cNvSpPr>
          <p:nvPr>
            <p:ph type="title"/>
          </p:nvPr>
        </p:nvSpPr>
        <p:spPr>
          <a:prstGeom prst="rect">
            <a:avLst/>
          </a:prstGeom>
        </p:spPr>
        <p:txBody>
          <a:bodyPr/>
          <a:lstStyle/>
          <a:p>
            <a:r>
              <a:rPr dirty="0"/>
              <a:t>Composed Tests</a:t>
            </a:r>
            <a:r>
              <a:rPr lang="en-IE" dirty="0"/>
              <a:t>: </a:t>
            </a:r>
            <a:r>
              <a:rPr dirty="0"/>
              <a:t>@</a:t>
            </a:r>
            <a:r>
              <a:rPr dirty="0" err="1"/>
              <a:t>BeforeClass</a:t>
            </a:r>
            <a:r>
              <a:rPr dirty="0"/>
              <a:t> / @</a:t>
            </a:r>
            <a:r>
              <a:rPr dirty="0" err="1"/>
              <a:t>AfterClass</a:t>
            </a:r>
            <a:endParaRPr dirty="0"/>
          </a:p>
        </p:txBody>
      </p:sp>
      <p:sp>
        <p:nvSpPr>
          <p:cNvPr id="6" name="Shape 329"/>
          <p:cNvSpPr/>
          <p:nvPr/>
        </p:nvSpPr>
        <p:spPr>
          <a:xfrm>
            <a:off x="2600283" y="2375344"/>
            <a:ext cx="6264696" cy="7119898"/>
          </a:xfrm>
          <a:prstGeom prst="rect">
            <a:avLst/>
          </a:prstGeom>
          <a:ln w="12700">
            <a:solidFill>
              <a:srgbClr val="000000"/>
            </a:solidFill>
            <a:miter lim="400000"/>
          </a:ln>
          <a:extLst>
            <a:ext uri="{C572A759-6A51-4108-AA02-DFA0A04FC94B}">
              <ma14:wrappingTextBoxFlag xmlns:ma14="http://schemas.microsoft.com/office/mac/drawingml/2011/main" xmlns="" val="1"/>
            </a:ext>
          </a:extLst>
        </p:spPr>
        <p:txBody>
          <a:bodyPr wrap="square" lIns="50800" tIns="50800" rIns="50800" bIns="50800" anchor="b">
            <a:spAutoFit/>
          </a:bodyPr>
          <a:lstStyle/>
          <a:p>
            <a:pPr>
              <a:defRPr sz="1800">
                <a:solidFill>
                  <a:srgbClr val="777777"/>
                </a:solidFill>
                <a:latin typeface="Monaco"/>
                <a:ea typeface="Monaco"/>
                <a:cs typeface="Monaco"/>
                <a:sym typeface="Monaco"/>
              </a:defRPr>
            </a:pPr>
            <a:r>
              <a:rPr sz="2400" dirty="0"/>
              <a:t>@</a:t>
            </a:r>
            <a:r>
              <a:rPr sz="2400" dirty="0" err="1"/>
              <a:t>RunWith</a:t>
            </a:r>
            <a:r>
              <a:rPr sz="2400" dirty="0">
                <a:solidFill>
                  <a:srgbClr val="000000"/>
                </a:solidFill>
              </a:rPr>
              <a:t>(</a:t>
            </a:r>
            <a:r>
              <a:rPr sz="2400" dirty="0" err="1">
                <a:solidFill>
                  <a:srgbClr val="000000"/>
                </a:solidFill>
              </a:rPr>
              <a:t>Suite.</a:t>
            </a:r>
            <a:r>
              <a:rPr sz="2400" dirty="0" err="1">
                <a:solidFill>
                  <a:srgbClr val="931A68"/>
                </a:solidFill>
              </a:rPr>
              <a:t>class</a:t>
            </a:r>
            <a:r>
              <a:rPr sz="2400" dirty="0">
                <a:solidFill>
                  <a:srgbClr val="000000"/>
                </a:solidFill>
              </a:rPr>
              <a:t>)</a:t>
            </a:r>
          </a:p>
          <a:p>
            <a:pPr>
              <a:defRPr sz="1800">
                <a:latin typeface="Monaco"/>
                <a:ea typeface="Monaco"/>
                <a:cs typeface="Monaco"/>
                <a:sym typeface="Monaco"/>
              </a:defRPr>
            </a:pPr>
            <a:r>
              <a:rPr sz="2400" dirty="0">
                <a:solidFill>
                  <a:srgbClr val="777777"/>
                </a:solidFill>
              </a:rPr>
              <a:t>@</a:t>
            </a:r>
            <a:r>
              <a:rPr sz="2400" dirty="0" err="1"/>
              <a:t>Suite.</a:t>
            </a:r>
            <a:r>
              <a:rPr sz="2400" dirty="0" err="1">
                <a:solidFill>
                  <a:srgbClr val="777777"/>
                </a:solidFill>
              </a:rPr>
              <a:t>SuiteClasses</a:t>
            </a:r>
            <a:r>
              <a:rPr sz="2400" dirty="0"/>
              <a:t>({</a:t>
            </a:r>
            <a:r>
              <a:rPr sz="2400" dirty="0" err="1"/>
              <a:t>TestClassOne.</a:t>
            </a:r>
            <a:r>
              <a:rPr sz="2400" dirty="0" err="1">
                <a:solidFill>
                  <a:srgbClr val="931A68"/>
                </a:solidFill>
              </a:rPr>
              <a:t>class</a:t>
            </a:r>
            <a:r>
              <a:rPr sz="2400" dirty="0"/>
              <a:t>, </a:t>
            </a:r>
            <a:r>
              <a:rPr lang="en-IE" sz="2400" dirty="0"/>
              <a:t>                  </a:t>
            </a:r>
          </a:p>
          <a:p>
            <a:pPr>
              <a:defRPr sz="1800">
                <a:latin typeface="Monaco"/>
                <a:ea typeface="Monaco"/>
                <a:cs typeface="Monaco"/>
                <a:sym typeface="Monaco"/>
              </a:defRPr>
            </a:pPr>
            <a:r>
              <a:rPr lang="en-IE" sz="2400" dirty="0"/>
              <a:t>                                    </a:t>
            </a:r>
            <a:r>
              <a:rPr sz="2400" dirty="0" err="1"/>
              <a:t>TestClassTwo.</a:t>
            </a:r>
            <a:r>
              <a:rPr sz="2400" dirty="0" err="1">
                <a:solidFill>
                  <a:srgbClr val="931A68"/>
                </a:solidFill>
              </a:rPr>
              <a:t>class</a:t>
            </a:r>
            <a:r>
              <a:rPr sz="2400" dirty="0"/>
              <a:t>})</a:t>
            </a:r>
          </a:p>
          <a:p>
            <a:pPr>
              <a:defRPr sz="1800">
                <a:latin typeface="Monaco"/>
                <a:ea typeface="Monaco"/>
                <a:cs typeface="Monaco"/>
                <a:sym typeface="Monaco"/>
              </a:defRPr>
            </a:pPr>
            <a:endParaRPr sz="2400" dirty="0"/>
          </a:p>
          <a:p>
            <a:pPr>
              <a:defRPr sz="1800">
                <a:latin typeface="Monaco"/>
                <a:ea typeface="Monaco"/>
                <a:cs typeface="Monaco"/>
                <a:sym typeface="Monaco"/>
              </a:defRPr>
            </a:pPr>
            <a:r>
              <a:rPr sz="2400" dirty="0">
                <a:solidFill>
                  <a:srgbClr val="931A68"/>
                </a:solidFill>
              </a:rPr>
              <a:t>public</a:t>
            </a:r>
            <a:r>
              <a:rPr sz="2400" dirty="0"/>
              <a:t> </a:t>
            </a:r>
            <a:r>
              <a:rPr sz="2400" dirty="0">
                <a:solidFill>
                  <a:srgbClr val="931A68"/>
                </a:solidFill>
              </a:rPr>
              <a:t>class</a:t>
            </a:r>
            <a:r>
              <a:rPr sz="2400" dirty="0"/>
              <a:t> </a:t>
            </a:r>
            <a:r>
              <a:rPr sz="2400" dirty="0" err="1"/>
              <a:t>MetaTest</a:t>
            </a:r>
            <a:endParaRPr sz="2400" dirty="0"/>
          </a:p>
          <a:p>
            <a:pPr>
              <a:defRPr sz="1800">
                <a:latin typeface="Monaco"/>
                <a:ea typeface="Monaco"/>
                <a:cs typeface="Monaco"/>
                <a:sym typeface="Monaco"/>
              </a:defRPr>
            </a:pPr>
            <a:r>
              <a:rPr sz="2400" dirty="0"/>
              <a:t>{</a:t>
            </a:r>
          </a:p>
          <a:p>
            <a:pPr>
              <a:defRPr sz="1800">
                <a:latin typeface="Monaco"/>
                <a:ea typeface="Monaco"/>
                <a:cs typeface="Monaco"/>
                <a:sym typeface="Monaco"/>
              </a:defRPr>
            </a:pPr>
            <a:endParaRPr sz="2400" dirty="0"/>
          </a:p>
          <a:p>
            <a:pPr>
              <a:defRPr sz="1800">
                <a:solidFill>
                  <a:srgbClr val="777777"/>
                </a:solidFill>
                <a:latin typeface="Monaco"/>
                <a:ea typeface="Monaco"/>
                <a:cs typeface="Monaco"/>
                <a:sym typeface="Monaco"/>
              </a:defRPr>
            </a:pPr>
            <a:r>
              <a:rPr sz="2400" dirty="0">
                <a:solidFill>
                  <a:srgbClr val="000000"/>
                </a:solidFill>
              </a:rPr>
              <a:t>  </a:t>
            </a:r>
            <a:r>
              <a:rPr sz="2400" dirty="0"/>
              <a:t>@</a:t>
            </a:r>
            <a:r>
              <a:rPr sz="2400" dirty="0" err="1"/>
              <a:t>BeforeClass</a:t>
            </a:r>
            <a:endParaRPr sz="2400" dirty="0">
              <a:solidFill>
                <a:srgbClr val="000000"/>
              </a:solidFill>
            </a:endParaRPr>
          </a:p>
          <a:p>
            <a:pPr>
              <a:defRPr sz="1800">
                <a:latin typeface="Monaco"/>
                <a:ea typeface="Monaco"/>
                <a:cs typeface="Monaco"/>
                <a:sym typeface="Monaco"/>
              </a:defRPr>
            </a:pPr>
            <a:r>
              <a:rPr sz="2400" dirty="0"/>
              <a:t>  </a:t>
            </a:r>
            <a:r>
              <a:rPr sz="2400" dirty="0">
                <a:solidFill>
                  <a:srgbClr val="931A68"/>
                </a:solidFill>
              </a:rPr>
              <a:t>public</a:t>
            </a:r>
            <a:r>
              <a:rPr sz="2400" dirty="0"/>
              <a:t> </a:t>
            </a:r>
            <a:r>
              <a:rPr sz="2400" dirty="0">
                <a:solidFill>
                  <a:srgbClr val="931A68"/>
                </a:solidFill>
              </a:rPr>
              <a:t>static</a:t>
            </a:r>
            <a:r>
              <a:rPr sz="2400" dirty="0"/>
              <a:t> </a:t>
            </a:r>
            <a:r>
              <a:rPr sz="2400" dirty="0">
                <a:solidFill>
                  <a:srgbClr val="931A68"/>
                </a:solidFill>
              </a:rPr>
              <a:t>void</a:t>
            </a:r>
            <a:r>
              <a:rPr sz="2400" dirty="0"/>
              <a:t> initialize(){</a:t>
            </a:r>
          </a:p>
          <a:p>
            <a:pPr>
              <a:defRPr sz="1800">
                <a:latin typeface="Monaco"/>
                <a:ea typeface="Monaco"/>
                <a:cs typeface="Monaco"/>
                <a:sym typeface="Monaco"/>
              </a:defRPr>
            </a:pPr>
            <a:r>
              <a:rPr sz="2400" dirty="0"/>
              <a:t>    </a:t>
            </a:r>
            <a:r>
              <a:rPr lang="en-IE" sz="2400" dirty="0"/>
              <a:t> </a:t>
            </a:r>
            <a:r>
              <a:rPr lang="en-IE" sz="2400" dirty="0" err="1"/>
              <a:t>System.out.println</a:t>
            </a:r>
            <a:r>
              <a:rPr lang="en-IE" sz="2400" dirty="0"/>
              <a:t>(“setting up”);</a:t>
            </a:r>
          </a:p>
          <a:p>
            <a:pPr>
              <a:defRPr sz="1800">
                <a:latin typeface="Monaco"/>
                <a:ea typeface="Monaco"/>
                <a:cs typeface="Monaco"/>
                <a:sym typeface="Monaco"/>
              </a:defRPr>
            </a:pPr>
            <a:r>
              <a:rPr lang="en-IE" sz="2400" dirty="0"/>
              <a:t>     // …</a:t>
            </a:r>
            <a:endParaRPr sz="2400" dirty="0"/>
          </a:p>
          <a:p>
            <a:pPr>
              <a:defRPr sz="1800">
                <a:latin typeface="Monaco"/>
                <a:ea typeface="Monaco"/>
                <a:cs typeface="Monaco"/>
                <a:sym typeface="Monaco"/>
              </a:defRPr>
            </a:pPr>
            <a:r>
              <a:rPr sz="2400" dirty="0"/>
              <a:t>  }</a:t>
            </a:r>
          </a:p>
          <a:p>
            <a:pPr>
              <a:defRPr sz="1800">
                <a:latin typeface="Monaco"/>
                <a:ea typeface="Monaco"/>
                <a:cs typeface="Monaco"/>
                <a:sym typeface="Monaco"/>
              </a:defRPr>
            </a:pPr>
            <a:r>
              <a:rPr sz="2400" dirty="0"/>
              <a:t>  </a:t>
            </a:r>
          </a:p>
          <a:p>
            <a:pPr>
              <a:defRPr sz="1800">
                <a:solidFill>
                  <a:srgbClr val="777777"/>
                </a:solidFill>
                <a:latin typeface="Monaco"/>
                <a:ea typeface="Monaco"/>
                <a:cs typeface="Monaco"/>
                <a:sym typeface="Monaco"/>
              </a:defRPr>
            </a:pPr>
            <a:r>
              <a:rPr sz="2400" dirty="0">
                <a:solidFill>
                  <a:srgbClr val="000000"/>
                </a:solidFill>
              </a:rPr>
              <a:t>  </a:t>
            </a:r>
            <a:r>
              <a:rPr sz="2400" dirty="0"/>
              <a:t>@</a:t>
            </a:r>
            <a:r>
              <a:rPr sz="2400" dirty="0" err="1"/>
              <a:t>AfterClass</a:t>
            </a:r>
            <a:endParaRPr sz="2400" dirty="0">
              <a:solidFill>
                <a:srgbClr val="000000"/>
              </a:solidFill>
            </a:endParaRPr>
          </a:p>
          <a:p>
            <a:pPr>
              <a:defRPr sz="1800">
                <a:latin typeface="Monaco"/>
                <a:ea typeface="Monaco"/>
                <a:cs typeface="Monaco"/>
                <a:sym typeface="Monaco"/>
              </a:defRPr>
            </a:pPr>
            <a:r>
              <a:rPr sz="2400" dirty="0"/>
              <a:t>  </a:t>
            </a:r>
            <a:r>
              <a:rPr sz="2400" dirty="0">
                <a:solidFill>
                  <a:srgbClr val="931A68"/>
                </a:solidFill>
              </a:rPr>
              <a:t>public</a:t>
            </a:r>
            <a:r>
              <a:rPr sz="2400" dirty="0"/>
              <a:t> </a:t>
            </a:r>
            <a:r>
              <a:rPr sz="2400" dirty="0">
                <a:solidFill>
                  <a:srgbClr val="931A68"/>
                </a:solidFill>
              </a:rPr>
              <a:t>static</a:t>
            </a:r>
            <a:r>
              <a:rPr sz="2400" dirty="0"/>
              <a:t> </a:t>
            </a:r>
            <a:r>
              <a:rPr sz="2400" dirty="0">
                <a:solidFill>
                  <a:srgbClr val="931A68"/>
                </a:solidFill>
              </a:rPr>
              <a:t>void</a:t>
            </a:r>
            <a:r>
              <a:rPr sz="2400" dirty="0"/>
              <a:t> terminate(){</a:t>
            </a:r>
          </a:p>
          <a:p>
            <a:pPr>
              <a:defRPr sz="1800">
                <a:latin typeface="Monaco"/>
                <a:ea typeface="Monaco"/>
                <a:cs typeface="Monaco"/>
                <a:sym typeface="Monaco"/>
              </a:defRPr>
            </a:pPr>
            <a:r>
              <a:rPr lang="en-IE" sz="2400" dirty="0"/>
              <a:t>     </a:t>
            </a:r>
            <a:r>
              <a:rPr lang="en-IE" sz="2400" dirty="0" err="1"/>
              <a:t>System.out.println</a:t>
            </a:r>
            <a:r>
              <a:rPr lang="en-IE" sz="2400" dirty="0"/>
              <a:t>(“tearing down”);</a:t>
            </a:r>
            <a:endParaRPr lang="en-IE" sz="2400" b="1" dirty="0"/>
          </a:p>
          <a:p>
            <a:pPr>
              <a:defRPr sz="1800">
                <a:latin typeface="Monaco"/>
                <a:ea typeface="Monaco"/>
                <a:cs typeface="Monaco"/>
                <a:sym typeface="Monaco"/>
              </a:defRPr>
            </a:pPr>
            <a:r>
              <a:rPr sz="2400" dirty="0"/>
              <a:t>    </a:t>
            </a:r>
            <a:r>
              <a:rPr lang="en-IE" sz="2400" dirty="0"/>
              <a:t> </a:t>
            </a:r>
            <a:r>
              <a:rPr sz="2400" dirty="0"/>
              <a:t>//...</a:t>
            </a:r>
          </a:p>
          <a:p>
            <a:pPr>
              <a:defRPr sz="1800">
                <a:latin typeface="Monaco"/>
                <a:ea typeface="Monaco"/>
                <a:cs typeface="Monaco"/>
                <a:sym typeface="Monaco"/>
              </a:defRPr>
            </a:pPr>
            <a:r>
              <a:rPr sz="2400" dirty="0"/>
              <a:t>  }</a:t>
            </a:r>
          </a:p>
          <a:p>
            <a:pPr>
              <a:defRPr sz="1800">
                <a:latin typeface="Monaco"/>
                <a:ea typeface="Monaco"/>
                <a:cs typeface="Monaco"/>
                <a:sym typeface="Monaco"/>
              </a:defRPr>
            </a:pPr>
            <a:r>
              <a:rPr sz="2400" dirty="0"/>
              <a:t>}</a:t>
            </a:r>
          </a:p>
        </p:txBody>
      </p:sp>
      <p:sp>
        <p:nvSpPr>
          <p:cNvPr id="2" name="Rectangle 1"/>
          <p:cNvSpPr>
            <a:spLocks noChangeArrowheads="1"/>
          </p:cNvSpPr>
          <p:nvPr/>
        </p:nvSpPr>
        <p:spPr bwMode="auto">
          <a:xfrm>
            <a:off x="8145553" y="2303336"/>
            <a:ext cx="4320480" cy="2492990"/>
          </a:xfrm>
          <a:prstGeom prst="rect">
            <a:avLst/>
          </a:prstGeom>
          <a:solidFill>
            <a:schemeClr val="bg2">
              <a:lumMod val="20000"/>
              <a:lumOff val="80000"/>
            </a:schemeClr>
          </a:solidFill>
          <a:ln w="9525">
            <a:solidFill>
              <a:schemeClr val="tx1"/>
            </a:solidFill>
            <a:miter lim="800000"/>
            <a:headEnd/>
            <a:tailEnd/>
          </a:ln>
          <a:effectLs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8B"/>
                </a:solidFill>
                <a:effectLst/>
                <a:latin typeface="Consolas" pitchFamily="49" charset="0"/>
                <a:cs typeface="Consolas" pitchFamily="49" charset="0"/>
              </a:rPr>
              <a:t> public</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r>
              <a:rPr kumimoji="0" lang="en-US" altLang="en-US" sz="1800" b="0" i="0" u="none" strike="noStrike" cap="none" normalizeH="0" baseline="0" dirty="0">
                <a:ln>
                  <a:noFill/>
                </a:ln>
                <a:solidFill>
                  <a:srgbClr val="00008B"/>
                </a:solidFill>
                <a:effectLst/>
                <a:latin typeface="Consolas" pitchFamily="49" charset="0"/>
                <a:cs typeface="Consolas" pitchFamily="49" charset="0"/>
              </a:rPr>
              <a:t>class</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r>
              <a:rPr kumimoji="0" lang="en-US" altLang="en-US" sz="1800" b="0" i="0" u="none" strike="noStrike" cap="none" normalizeH="0" baseline="0" dirty="0" err="1">
                <a:ln>
                  <a:noFill/>
                </a:ln>
                <a:solidFill>
                  <a:srgbClr val="2B91AF"/>
                </a:solidFill>
                <a:effectLst/>
                <a:latin typeface="Consolas" pitchFamily="49" charset="0"/>
                <a:cs typeface="Consolas" pitchFamily="49" charset="0"/>
              </a:rPr>
              <a:t>Test</a:t>
            </a:r>
            <a:r>
              <a:rPr lang="en-US" altLang="en-US" sz="1800" dirty="0" err="1">
                <a:solidFill>
                  <a:srgbClr val="2B91AF"/>
                </a:solidFill>
                <a:latin typeface="Consolas" pitchFamily="49" charset="0"/>
                <a:cs typeface="Consolas" pitchFamily="49" charset="0"/>
              </a:rPr>
              <a:t>ClassOne</a:t>
            </a:r>
            <a:endParaRPr kumimoji="0" lang="en-US" altLang="en-US" sz="1800" b="0" i="0" u="none" strike="noStrike" cap="none" normalizeH="0" baseline="0" dirty="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itchFamily="49" charset="0"/>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a:ln>
                  <a:noFill/>
                </a:ln>
                <a:solidFill>
                  <a:srgbClr val="800000"/>
                </a:solidFill>
                <a:effectLst/>
                <a:latin typeface="Consolas" pitchFamily="49" charset="0"/>
                <a:cs typeface="Consolas" pitchFamily="49" charset="0"/>
              </a:rPr>
              <a:t>@Test</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a:ln>
                  <a:noFill/>
                </a:ln>
                <a:solidFill>
                  <a:srgbClr val="00008B"/>
                </a:solidFill>
                <a:effectLst/>
                <a:latin typeface="Consolas" pitchFamily="49" charset="0"/>
                <a:cs typeface="Consolas" pitchFamily="49" charset="0"/>
              </a:rPr>
              <a:t>public</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r>
              <a:rPr kumimoji="0" lang="en-US" altLang="en-US" sz="1800" b="0" i="0" u="none" strike="noStrike" cap="none" normalizeH="0" baseline="0" dirty="0">
                <a:ln>
                  <a:noFill/>
                </a:ln>
                <a:solidFill>
                  <a:srgbClr val="00008B"/>
                </a:solidFill>
                <a:effectLst/>
                <a:latin typeface="Consolas" pitchFamily="49" charset="0"/>
                <a:cs typeface="Consolas" pitchFamily="49" charset="0"/>
              </a:rPr>
              <a:t>void</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test1()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err="1">
                <a:ln>
                  <a:noFill/>
                </a:ln>
                <a:solidFill>
                  <a:srgbClr val="2B91AF"/>
                </a:solidFill>
                <a:effectLst/>
                <a:latin typeface="Consolas" pitchFamily="49" charset="0"/>
                <a:cs typeface="Consolas" pitchFamily="49" charset="0"/>
              </a:rPr>
              <a:t>System</a:t>
            </a:r>
            <a:r>
              <a:rPr kumimoji="0" lang="en-US" altLang="en-US" sz="1800" b="0" i="0" u="none" strike="noStrike" cap="none" normalizeH="0" baseline="0" dirty="0" err="1">
                <a:ln>
                  <a:noFill/>
                </a:ln>
                <a:solidFill>
                  <a:srgbClr val="000000"/>
                </a:solidFill>
                <a:effectLst/>
                <a:latin typeface="Consolas" pitchFamily="49" charset="0"/>
                <a:cs typeface="Consolas" pitchFamily="49" charset="0"/>
              </a:rPr>
              <a:t>.out.println</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a:t>
            </a:r>
            <a:r>
              <a:rPr kumimoji="0" lang="en-US" altLang="en-US" sz="1800" b="0" i="0" u="none" strike="noStrike" cap="none" normalizeH="0" baseline="0" dirty="0">
                <a:ln>
                  <a:noFill/>
                </a:ln>
                <a:solidFill>
                  <a:srgbClr val="800000"/>
                </a:solidFill>
                <a:effectLst/>
                <a:latin typeface="Consolas" pitchFamily="49" charset="0"/>
                <a:cs typeface="Consolas" pitchFamily="49" charset="0"/>
              </a:rPr>
              <a:t>"test1"</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endParaRPr kumimoji="0" lang="en-US" altLang="en-US" sz="1800" b="0" i="0" u="none" strike="noStrike" cap="none" normalizeH="0" baseline="0" dirty="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a:ln>
                  <a:noFill/>
                </a:ln>
                <a:solidFill>
                  <a:schemeClr val="tx1"/>
                </a:solidFill>
                <a:effectLst/>
                <a:latin typeface="Arial" pitchFamily="34" charset="0"/>
                <a:cs typeface="Arial" pitchFamily="34" charset="0"/>
              </a:rPr>
              <a:t> </a:t>
            </a:r>
            <a:endParaRPr kumimoji="0" lang="en-US" altLang="en-US" sz="4400" b="0" i="0" u="none" strike="noStrike" cap="none" normalizeH="0" baseline="0" dirty="0">
              <a:ln>
                <a:noFill/>
              </a:ln>
              <a:solidFill>
                <a:schemeClr val="tx1"/>
              </a:solidFill>
              <a:effectLst/>
              <a:latin typeface="Arial" pitchFamily="34" charset="0"/>
              <a:cs typeface="Arial" pitchFamily="34" charset="0"/>
            </a:endParaRPr>
          </a:p>
        </p:txBody>
      </p:sp>
      <p:sp>
        <p:nvSpPr>
          <p:cNvPr id="8" name="Rectangle 7"/>
          <p:cNvSpPr>
            <a:spLocks noChangeArrowheads="1"/>
          </p:cNvSpPr>
          <p:nvPr/>
        </p:nvSpPr>
        <p:spPr bwMode="auto">
          <a:xfrm>
            <a:off x="8129408" y="4850906"/>
            <a:ext cx="4320480" cy="2492990"/>
          </a:xfrm>
          <a:prstGeom prst="rect">
            <a:avLst/>
          </a:prstGeom>
          <a:solidFill>
            <a:schemeClr val="bg2">
              <a:lumMod val="20000"/>
              <a:lumOff val="80000"/>
            </a:schemeClr>
          </a:solidFill>
          <a:ln w="9525">
            <a:solidFill>
              <a:schemeClr val="tx1"/>
            </a:solidFill>
            <a:miter lim="800000"/>
            <a:headEnd/>
            <a:tailEnd/>
          </a:ln>
          <a:effectLs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8B"/>
                </a:solidFill>
                <a:effectLst/>
                <a:latin typeface="Consolas" pitchFamily="49" charset="0"/>
                <a:cs typeface="Consolas" pitchFamily="49" charset="0"/>
              </a:rPr>
              <a:t> public</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r>
              <a:rPr kumimoji="0" lang="en-US" altLang="en-US" sz="1800" b="0" i="0" u="none" strike="noStrike" cap="none" normalizeH="0" baseline="0" dirty="0">
                <a:ln>
                  <a:noFill/>
                </a:ln>
                <a:solidFill>
                  <a:srgbClr val="00008B"/>
                </a:solidFill>
                <a:effectLst/>
                <a:latin typeface="Consolas" pitchFamily="49" charset="0"/>
                <a:cs typeface="Consolas" pitchFamily="49" charset="0"/>
              </a:rPr>
              <a:t>class</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r>
              <a:rPr kumimoji="0" lang="en-US" altLang="en-US" sz="1800" b="0" i="0" u="none" strike="noStrike" cap="none" normalizeH="0" baseline="0" dirty="0" err="1">
                <a:ln>
                  <a:noFill/>
                </a:ln>
                <a:solidFill>
                  <a:srgbClr val="2B91AF"/>
                </a:solidFill>
                <a:effectLst/>
                <a:latin typeface="Consolas" pitchFamily="49" charset="0"/>
                <a:cs typeface="Consolas" pitchFamily="49" charset="0"/>
              </a:rPr>
              <a:t>Test</a:t>
            </a:r>
            <a:r>
              <a:rPr lang="en-US" altLang="en-US" sz="1800" dirty="0" err="1">
                <a:solidFill>
                  <a:srgbClr val="2B91AF"/>
                </a:solidFill>
                <a:latin typeface="Consolas" pitchFamily="49" charset="0"/>
                <a:cs typeface="Consolas" pitchFamily="49" charset="0"/>
              </a:rPr>
              <a:t>ClassTwo</a:t>
            </a:r>
            <a:endParaRPr kumimoji="0" lang="en-US" altLang="en-US" sz="1800" b="0" i="0" u="none" strike="noStrike" cap="none" normalizeH="0" baseline="0" dirty="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itchFamily="49" charset="0"/>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a:ln>
                  <a:noFill/>
                </a:ln>
                <a:solidFill>
                  <a:srgbClr val="800000"/>
                </a:solidFill>
                <a:effectLst/>
                <a:latin typeface="Consolas" pitchFamily="49" charset="0"/>
                <a:cs typeface="Consolas" pitchFamily="49" charset="0"/>
              </a:rPr>
              <a:t>@Test</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a:ln>
                  <a:noFill/>
                </a:ln>
                <a:solidFill>
                  <a:srgbClr val="00008B"/>
                </a:solidFill>
                <a:effectLst/>
                <a:latin typeface="Consolas" pitchFamily="49" charset="0"/>
                <a:cs typeface="Consolas" pitchFamily="49" charset="0"/>
              </a:rPr>
              <a:t>public</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r>
              <a:rPr kumimoji="0" lang="en-US" altLang="en-US" sz="1800" b="0" i="0" u="none" strike="noStrike" cap="none" normalizeH="0" baseline="0" dirty="0">
                <a:ln>
                  <a:noFill/>
                </a:ln>
                <a:solidFill>
                  <a:srgbClr val="00008B"/>
                </a:solidFill>
                <a:effectLst/>
                <a:latin typeface="Consolas" pitchFamily="49" charset="0"/>
                <a:cs typeface="Consolas" pitchFamily="49" charset="0"/>
              </a:rPr>
              <a:t>void</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test2()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err="1">
                <a:ln>
                  <a:noFill/>
                </a:ln>
                <a:solidFill>
                  <a:srgbClr val="2B91AF"/>
                </a:solidFill>
                <a:effectLst/>
                <a:latin typeface="Consolas" pitchFamily="49" charset="0"/>
                <a:cs typeface="Consolas" pitchFamily="49" charset="0"/>
              </a:rPr>
              <a:t>System</a:t>
            </a:r>
            <a:r>
              <a:rPr kumimoji="0" lang="en-US" altLang="en-US" sz="1800" b="0" i="0" u="none" strike="noStrike" cap="none" normalizeH="0" baseline="0" dirty="0" err="1">
                <a:ln>
                  <a:noFill/>
                </a:ln>
                <a:solidFill>
                  <a:srgbClr val="000000"/>
                </a:solidFill>
                <a:effectLst/>
                <a:latin typeface="Consolas" pitchFamily="49" charset="0"/>
                <a:cs typeface="Consolas" pitchFamily="49" charset="0"/>
              </a:rPr>
              <a:t>.out.println</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a:t>
            </a:r>
            <a:r>
              <a:rPr kumimoji="0" lang="en-US" altLang="en-US" sz="1800" b="0" i="0" u="none" strike="noStrike" cap="none" normalizeH="0" baseline="0" dirty="0">
                <a:ln>
                  <a:noFill/>
                </a:ln>
                <a:solidFill>
                  <a:srgbClr val="800000"/>
                </a:solidFill>
                <a:effectLst/>
                <a:latin typeface="Consolas" pitchFamily="49" charset="0"/>
                <a:cs typeface="Consolas" pitchFamily="49" charset="0"/>
              </a:rPr>
              <a:t>"test2"</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endParaRPr kumimoji="0" lang="en-US" altLang="en-US" sz="1800" b="0" i="0" u="none" strike="noStrike" cap="none" normalizeH="0" baseline="0" dirty="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a:ln>
                  <a:noFill/>
                </a:ln>
                <a:solidFill>
                  <a:schemeClr val="tx1"/>
                </a:solidFill>
                <a:effectLst/>
                <a:latin typeface="Arial" pitchFamily="34" charset="0"/>
                <a:cs typeface="Arial" pitchFamily="34" charset="0"/>
              </a:rPr>
              <a:t> </a:t>
            </a:r>
            <a:endParaRPr kumimoji="0" lang="en-US" altLang="en-US" sz="4400" b="0" i="0" u="none" strike="noStrike" cap="none" normalizeH="0" baseline="0" dirty="0">
              <a:ln>
                <a:noFill/>
              </a:ln>
              <a:solidFill>
                <a:schemeClr val="tx1"/>
              </a:solidFill>
              <a:effectLst/>
              <a:latin typeface="Arial" pitchFamily="34" charset="0"/>
              <a:cs typeface="Arial" pitchFamily="34" charset="0"/>
            </a:endParaRPr>
          </a:p>
        </p:txBody>
      </p:sp>
      <p:sp>
        <p:nvSpPr>
          <p:cNvPr id="3" name="Rectangle 2"/>
          <p:cNvSpPr>
            <a:spLocks noChangeArrowheads="1"/>
          </p:cNvSpPr>
          <p:nvPr/>
        </p:nvSpPr>
        <p:spPr bwMode="auto">
          <a:xfrm>
            <a:off x="9315866" y="7642768"/>
            <a:ext cx="2592288" cy="1477328"/>
          </a:xfrm>
          <a:prstGeom prst="rect">
            <a:avLst/>
          </a:prstGeom>
          <a:solidFill>
            <a:schemeClr val="accent5">
              <a:lumMod val="20000"/>
              <a:lumOff val="80000"/>
            </a:schemeClr>
          </a:solidFill>
          <a:ln w="9525">
            <a:solidFill>
              <a:schemeClr val="tx1"/>
            </a:solidFill>
            <a:miter lim="800000"/>
            <a:headEnd/>
            <a:tailEnd/>
          </a:ln>
          <a:effectLs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itchFamily="49" charset="0"/>
                <a:cs typeface="Consolas" pitchFamily="49" charset="0"/>
              </a:rPr>
              <a:t>  setting up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itchFamily="49" charset="0"/>
                <a:cs typeface="Consolas" pitchFamily="49" charset="0"/>
              </a:rPr>
              <a:t>  test1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itchFamily="49" charset="0"/>
                <a:cs typeface="Consolas" pitchFamily="49" charset="0"/>
              </a:rPr>
              <a:t>  test2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itchFamily="49" charset="0"/>
                <a:cs typeface="Consolas" pitchFamily="49" charset="0"/>
              </a:rPr>
              <a:t>  tearing down</a:t>
            </a:r>
            <a:r>
              <a:rPr kumimoji="0" lang="en-US" altLang="en-US" sz="2400" b="0" i="0" u="none" strike="noStrike" cap="none" normalizeH="0" baseline="0" dirty="0">
                <a:ln>
                  <a:noFill/>
                </a:ln>
                <a:solidFill>
                  <a:schemeClr val="tx1"/>
                </a:solidFill>
                <a:effectLst/>
                <a:latin typeface="Arial" pitchFamily="34" charset="0"/>
                <a:cs typeface="Arial" pitchFamily="34" charset="0"/>
              </a:rPr>
              <a:t> </a:t>
            </a:r>
            <a:endParaRPr kumimoji="0" lang="en-US" altLang="en-US" sz="5400" b="0" i="0" u="none" strike="noStrike" cap="none" normalizeH="0" baseline="0" dirty="0">
              <a:ln>
                <a:noFill/>
              </a:ln>
              <a:solidFill>
                <a:schemeClr val="tx1"/>
              </a:solidFill>
              <a:effectLst/>
              <a:latin typeface="Arial" pitchFamily="34" charset="0"/>
              <a:cs typeface="Arial" pitchFamily="34" charset="0"/>
            </a:endParaRPr>
          </a:p>
        </p:txBody>
      </p:sp>
      <p:sp>
        <p:nvSpPr>
          <p:cNvPr id="4" name="TextBox 3"/>
          <p:cNvSpPr txBox="1"/>
          <p:nvPr/>
        </p:nvSpPr>
        <p:spPr>
          <a:xfrm>
            <a:off x="8091730" y="7498753"/>
            <a:ext cx="1364804" cy="533479"/>
          </a:xfrm>
          <a:prstGeom prst="rect">
            <a:avLst/>
          </a:prstGeom>
          <a:solidFill>
            <a:schemeClr val="accent5">
              <a:lumMod val="20000"/>
              <a:lumOff val="80000"/>
            </a:schemeClr>
          </a:solidFill>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IE" sz="2800" b="0" i="0" u="none" strike="noStrike" cap="none" spc="0" normalizeH="0" baseline="0" dirty="0">
                <a:ln>
                  <a:noFill/>
                </a:ln>
                <a:solidFill>
                  <a:srgbClr val="000000"/>
                </a:solidFill>
                <a:effectLst/>
                <a:uFillTx/>
                <a:latin typeface="Helvetica"/>
                <a:ea typeface="Helvetica"/>
                <a:cs typeface="Helvetica"/>
                <a:sym typeface="Helvetica"/>
              </a:rPr>
              <a:t>Output:</a:t>
            </a:r>
          </a:p>
        </p:txBody>
      </p:sp>
      <p:sp>
        <p:nvSpPr>
          <p:cNvPr id="5" name="Rectangle 4"/>
          <p:cNvSpPr/>
          <p:nvPr/>
        </p:nvSpPr>
        <p:spPr>
          <a:xfrm>
            <a:off x="0" y="9474765"/>
            <a:ext cx="8962710" cy="276999"/>
          </a:xfrm>
          <a:prstGeom prst="rect">
            <a:avLst/>
          </a:prstGeom>
        </p:spPr>
        <p:txBody>
          <a:bodyPr wrap="none">
            <a:spAutoFit/>
          </a:bodyPr>
          <a:lstStyle/>
          <a:p>
            <a:r>
              <a:rPr lang="en-IE" b="1" dirty="0"/>
              <a:t>Good Article on Test Order:  </a:t>
            </a:r>
            <a:r>
              <a:rPr lang="en-IE" b="1" dirty="0">
                <a:hlinkClick r:id="rId3"/>
              </a:rPr>
              <a:t>https://garygregory.wordpress.com/2011/09/25/understaning-junit-method-order-execution/</a:t>
            </a:r>
            <a:r>
              <a:rPr lang="en-IE" b="1" dirty="0"/>
              <a:t> </a:t>
            </a:r>
          </a:p>
        </p:txBody>
      </p:sp>
      <p:sp>
        <p:nvSpPr>
          <p:cNvPr id="10" name="Rectangle 9">
            <a:extLst>
              <a:ext uri="{FF2B5EF4-FFF2-40B4-BE49-F238E27FC236}">
                <a16:creationId xmlns:a16="http://schemas.microsoft.com/office/drawing/2014/main" id="{33D0B43C-4FEF-4C57-AAA2-4EAF539DA846}"/>
              </a:ext>
            </a:extLst>
          </p:cNvPr>
          <p:cNvSpPr/>
          <p:nvPr/>
        </p:nvSpPr>
        <p:spPr>
          <a:xfrm>
            <a:off x="39408" y="3927336"/>
            <a:ext cx="2502552" cy="440120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IE" sz="2800" dirty="0"/>
              <a:t>If any exist, all </a:t>
            </a:r>
            <a:r>
              <a:rPr lang="en-IE" sz="2800" dirty="0">
                <a:solidFill>
                  <a:srgbClr val="C00000"/>
                </a:solidFill>
              </a:rPr>
              <a:t>@Before  @After @</a:t>
            </a:r>
            <a:r>
              <a:rPr lang="en-IE" sz="2800" dirty="0" err="1">
                <a:solidFill>
                  <a:srgbClr val="C00000"/>
                </a:solidFill>
              </a:rPr>
              <a:t>BeforeClass</a:t>
            </a:r>
            <a:r>
              <a:rPr lang="en-IE" sz="2800" dirty="0">
                <a:solidFill>
                  <a:srgbClr val="C00000"/>
                </a:solidFill>
              </a:rPr>
              <a:t>  @</a:t>
            </a:r>
            <a:r>
              <a:rPr lang="en-IE" sz="2800" dirty="0" err="1">
                <a:solidFill>
                  <a:srgbClr val="C00000"/>
                </a:solidFill>
              </a:rPr>
              <a:t>AfterClass</a:t>
            </a:r>
            <a:r>
              <a:rPr lang="en-IE" sz="2800" dirty="0">
                <a:solidFill>
                  <a:srgbClr val="C00000"/>
                </a:solidFill>
              </a:rPr>
              <a:t> </a:t>
            </a:r>
            <a:r>
              <a:rPr lang="en-IE" sz="2800" dirty="0"/>
              <a:t>methods in </a:t>
            </a:r>
            <a:r>
              <a:rPr lang="en-IE" sz="2800" b="1" dirty="0" err="1"/>
              <a:t>TestClassOne</a:t>
            </a:r>
            <a:r>
              <a:rPr lang="en-IE" sz="2800" dirty="0"/>
              <a:t> and </a:t>
            </a:r>
            <a:r>
              <a:rPr lang="en-IE" sz="2800" b="1" dirty="0" err="1"/>
              <a:t>TestClassTwo</a:t>
            </a:r>
            <a:r>
              <a:rPr lang="en-IE" sz="2800" dirty="0"/>
              <a:t> are executed.</a:t>
            </a:r>
          </a:p>
        </p:txBody>
      </p:sp>
      <p:sp>
        <p:nvSpPr>
          <p:cNvPr id="14" name="Oval 13">
            <a:extLst>
              <a:ext uri="{FF2B5EF4-FFF2-40B4-BE49-F238E27FC236}">
                <a16:creationId xmlns:a16="http://schemas.microsoft.com/office/drawing/2014/main" id="{4EF076E9-A69C-4440-BD2A-CA76DCC8C9AF}"/>
              </a:ext>
            </a:extLst>
          </p:cNvPr>
          <p:cNvSpPr/>
          <p:nvPr/>
        </p:nvSpPr>
        <p:spPr>
          <a:xfrm>
            <a:off x="273731" y="2917488"/>
            <a:ext cx="2033906" cy="1009848"/>
          </a:xfrm>
          <a:prstGeom prst="ellipse">
            <a:avLst/>
          </a:prstGeom>
          <a:solidFill>
            <a:srgbClr val="FF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IE" sz="4000" b="1" i="0" u="none" strike="noStrike" cap="none" spc="0" normalizeH="0" baseline="0" dirty="0">
                <a:ln>
                  <a:noFill/>
                </a:ln>
                <a:solidFill>
                  <a:srgbClr val="000000"/>
                </a:solidFill>
                <a:effectLst/>
                <a:uFillTx/>
                <a:latin typeface="+mn-lt"/>
                <a:ea typeface="+mn-ea"/>
                <a:cs typeface="+mn-cs"/>
                <a:sym typeface="Helvetica Neue Light"/>
              </a:rPr>
              <a:t>Note</a:t>
            </a:r>
            <a:endParaRPr kumimoji="0" lang="en-IE" sz="3600" b="1" i="0" u="none" strike="noStrike" cap="none" spc="0" normalizeH="0" baseline="0" dirty="0">
              <a:ln>
                <a:noFill/>
              </a:ln>
              <a:solidFill>
                <a:srgbClr val="000000"/>
              </a:solidFill>
              <a:effectLst/>
              <a:uFillTx/>
              <a:latin typeface="+mn-lt"/>
              <a:ea typeface="+mn-ea"/>
              <a:cs typeface="+mn-cs"/>
              <a:sym typeface="Helvetica Neue Light"/>
            </a:endParaRPr>
          </a:p>
        </p:txBody>
      </p:sp>
    </p:spTree>
    <p:extLst>
      <p:ext uri="{BB962C8B-B14F-4D97-AF65-F5344CB8AC3E}">
        <p14:creationId xmlns:p14="http://schemas.microsoft.com/office/powerpoint/2010/main" val="1453371581"/>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Shape 326"/>
          <p:cNvSpPr>
            <a:spLocks noGrp="1"/>
          </p:cNvSpPr>
          <p:nvPr>
            <p:ph type="title"/>
          </p:nvPr>
        </p:nvSpPr>
        <p:spPr>
          <a:prstGeom prst="rect">
            <a:avLst/>
          </a:prstGeom>
        </p:spPr>
        <p:txBody>
          <a:bodyPr/>
          <a:lstStyle/>
          <a:p>
            <a:r>
              <a:rPr dirty="0"/>
              <a:t>Composed Tests</a:t>
            </a:r>
            <a:r>
              <a:rPr lang="en-IE" dirty="0"/>
              <a:t>: </a:t>
            </a:r>
            <a:r>
              <a:rPr dirty="0"/>
              <a:t>@</a:t>
            </a:r>
            <a:r>
              <a:rPr dirty="0" err="1"/>
              <a:t>BeforeClass</a:t>
            </a:r>
            <a:r>
              <a:rPr dirty="0"/>
              <a:t> / @</a:t>
            </a:r>
            <a:r>
              <a:rPr dirty="0" err="1"/>
              <a:t>AfterClass</a:t>
            </a:r>
            <a:endParaRPr dirty="0"/>
          </a:p>
        </p:txBody>
      </p:sp>
      <p:sp>
        <p:nvSpPr>
          <p:cNvPr id="6" name="Shape 329"/>
          <p:cNvSpPr/>
          <p:nvPr/>
        </p:nvSpPr>
        <p:spPr>
          <a:xfrm>
            <a:off x="2600283" y="2375344"/>
            <a:ext cx="6264696" cy="7119898"/>
          </a:xfrm>
          <a:prstGeom prst="rect">
            <a:avLst/>
          </a:prstGeom>
          <a:ln w="12700">
            <a:solidFill>
              <a:srgbClr val="000000"/>
            </a:solidFill>
            <a:miter lim="400000"/>
          </a:ln>
          <a:extLst>
            <a:ext uri="{C572A759-6A51-4108-AA02-DFA0A04FC94B}">
              <ma14:wrappingTextBoxFlag xmlns:ma14="http://schemas.microsoft.com/office/mac/drawingml/2011/main" xmlns="" val="1"/>
            </a:ext>
          </a:extLst>
        </p:spPr>
        <p:txBody>
          <a:bodyPr wrap="square" lIns="50800" tIns="50800" rIns="50800" bIns="50800" anchor="b">
            <a:spAutoFit/>
          </a:bodyPr>
          <a:lstStyle/>
          <a:p>
            <a:pPr>
              <a:defRPr sz="1800">
                <a:solidFill>
                  <a:srgbClr val="777777"/>
                </a:solidFill>
                <a:latin typeface="Monaco"/>
                <a:ea typeface="Monaco"/>
                <a:cs typeface="Monaco"/>
                <a:sym typeface="Monaco"/>
              </a:defRPr>
            </a:pPr>
            <a:r>
              <a:rPr sz="2400" dirty="0"/>
              <a:t>@</a:t>
            </a:r>
            <a:r>
              <a:rPr sz="2400" dirty="0" err="1"/>
              <a:t>RunWith</a:t>
            </a:r>
            <a:r>
              <a:rPr sz="2400" dirty="0">
                <a:solidFill>
                  <a:srgbClr val="000000"/>
                </a:solidFill>
              </a:rPr>
              <a:t>(</a:t>
            </a:r>
            <a:r>
              <a:rPr sz="2400" dirty="0" err="1">
                <a:solidFill>
                  <a:srgbClr val="000000"/>
                </a:solidFill>
              </a:rPr>
              <a:t>Suite.</a:t>
            </a:r>
            <a:r>
              <a:rPr sz="2400" dirty="0" err="1">
                <a:solidFill>
                  <a:srgbClr val="931A68"/>
                </a:solidFill>
              </a:rPr>
              <a:t>class</a:t>
            </a:r>
            <a:r>
              <a:rPr sz="2400" dirty="0">
                <a:solidFill>
                  <a:srgbClr val="000000"/>
                </a:solidFill>
              </a:rPr>
              <a:t>)</a:t>
            </a:r>
          </a:p>
          <a:p>
            <a:pPr>
              <a:defRPr sz="1800">
                <a:latin typeface="Monaco"/>
                <a:ea typeface="Monaco"/>
                <a:cs typeface="Monaco"/>
                <a:sym typeface="Monaco"/>
              </a:defRPr>
            </a:pPr>
            <a:r>
              <a:rPr sz="2400" dirty="0">
                <a:solidFill>
                  <a:srgbClr val="777777"/>
                </a:solidFill>
              </a:rPr>
              <a:t>@</a:t>
            </a:r>
            <a:r>
              <a:rPr sz="2400" dirty="0" err="1"/>
              <a:t>Suite.</a:t>
            </a:r>
            <a:r>
              <a:rPr sz="2400" dirty="0" err="1">
                <a:solidFill>
                  <a:srgbClr val="777777"/>
                </a:solidFill>
              </a:rPr>
              <a:t>SuiteClasses</a:t>
            </a:r>
            <a:r>
              <a:rPr sz="2400" dirty="0"/>
              <a:t>({</a:t>
            </a:r>
            <a:r>
              <a:rPr sz="2400" dirty="0" err="1"/>
              <a:t>TestClassOne.</a:t>
            </a:r>
            <a:r>
              <a:rPr sz="2400" dirty="0" err="1">
                <a:solidFill>
                  <a:srgbClr val="931A68"/>
                </a:solidFill>
              </a:rPr>
              <a:t>class</a:t>
            </a:r>
            <a:r>
              <a:rPr sz="2400" dirty="0"/>
              <a:t>, </a:t>
            </a:r>
            <a:r>
              <a:rPr lang="en-IE" sz="2400" dirty="0"/>
              <a:t>                  </a:t>
            </a:r>
          </a:p>
          <a:p>
            <a:pPr>
              <a:defRPr sz="1800">
                <a:latin typeface="Monaco"/>
                <a:ea typeface="Monaco"/>
                <a:cs typeface="Monaco"/>
                <a:sym typeface="Monaco"/>
              </a:defRPr>
            </a:pPr>
            <a:r>
              <a:rPr lang="en-IE" sz="2400" dirty="0"/>
              <a:t>                                    </a:t>
            </a:r>
            <a:r>
              <a:rPr sz="2400" dirty="0" err="1"/>
              <a:t>TestClassTwo.</a:t>
            </a:r>
            <a:r>
              <a:rPr sz="2400" dirty="0" err="1">
                <a:solidFill>
                  <a:srgbClr val="931A68"/>
                </a:solidFill>
              </a:rPr>
              <a:t>class</a:t>
            </a:r>
            <a:r>
              <a:rPr sz="2400" dirty="0"/>
              <a:t>})</a:t>
            </a:r>
          </a:p>
          <a:p>
            <a:pPr>
              <a:defRPr sz="1800">
                <a:latin typeface="Monaco"/>
                <a:ea typeface="Monaco"/>
                <a:cs typeface="Monaco"/>
                <a:sym typeface="Monaco"/>
              </a:defRPr>
            </a:pPr>
            <a:endParaRPr sz="2400" dirty="0"/>
          </a:p>
          <a:p>
            <a:pPr>
              <a:defRPr sz="1800">
                <a:latin typeface="Monaco"/>
                <a:ea typeface="Monaco"/>
                <a:cs typeface="Monaco"/>
                <a:sym typeface="Monaco"/>
              </a:defRPr>
            </a:pPr>
            <a:r>
              <a:rPr sz="2400" dirty="0">
                <a:solidFill>
                  <a:srgbClr val="931A68"/>
                </a:solidFill>
              </a:rPr>
              <a:t>public</a:t>
            </a:r>
            <a:r>
              <a:rPr sz="2400" dirty="0"/>
              <a:t> </a:t>
            </a:r>
            <a:r>
              <a:rPr sz="2400" dirty="0">
                <a:solidFill>
                  <a:srgbClr val="931A68"/>
                </a:solidFill>
              </a:rPr>
              <a:t>class</a:t>
            </a:r>
            <a:r>
              <a:rPr sz="2400" dirty="0"/>
              <a:t> </a:t>
            </a:r>
            <a:r>
              <a:rPr sz="2400" dirty="0" err="1"/>
              <a:t>MetaTest</a:t>
            </a:r>
            <a:endParaRPr sz="2400" dirty="0"/>
          </a:p>
          <a:p>
            <a:pPr>
              <a:defRPr sz="1800">
                <a:latin typeface="Monaco"/>
                <a:ea typeface="Monaco"/>
                <a:cs typeface="Monaco"/>
                <a:sym typeface="Monaco"/>
              </a:defRPr>
            </a:pPr>
            <a:r>
              <a:rPr sz="2400" dirty="0"/>
              <a:t>{</a:t>
            </a:r>
          </a:p>
          <a:p>
            <a:pPr>
              <a:defRPr sz="1800">
                <a:latin typeface="Monaco"/>
                <a:ea typeface="Monaco"/>
                <a:cs typeface="Monaco"/>
                <a:sym typeface="Monaco"/>
              </a:defRPr>
            </a:pPr>
            <a:endParaRPr sz="2400" dirty="0"/>
          </a:p>
          <a:p>
            <a:pPr>
              <a:defRPr sz="1800">
                <a:solidFill>
                  <a:srgbClr val="777777"/>
                </a:solidFill>
                <a:latin typeface="Monaco"/>
                <a:ea typeface="Monaco"/>
                <a:cs typeface="Monaco"/>
                <a:sym typeface="Monaco"/>
              </a:defRPr>
            </a:pPr>
            <a:r>
              <a:rPr sz="2400" dirty="0">
                <a:solidFill>
                  <a:srgbClr val="000000"/>
                </a:solidFill>
              </a:rPr>
              <a:t>  </a:t>
            </a:r>
            <a:r>
              <a:rPr sz="2400" dirty="0"/>
              <a:t>@</a:t>
            </a:r>
            <a:r>
              <a:rPr sz="2400" dirty="0" err="1"/>
              <a:t>BeforeClass</a:t>
            </a:r>
            <a:endParaRPr sz="2400" dirty="0">
              <a:solidFill>
                <a:srgbClr val="000000"/>
              </a:solidFill>
            </a:endParaRPr>
          </a:p>
          <a:p>
            <a:pPr>
              <a:defRPr sz="1800">
                <a:latin typeface="Monaco"/>
                <a:ea typeface="Monaco"/>
                <a:cs typeface="Monaco"/>
                <a:sym typeface="Monaco"/>
              </a:defRPr>
            </a:pPr>
            <a:r>
              <a:rPr sz="2400" dirty="0"/>
              <a:t>  </a:t>
            </a:r>
            <a:r>
              <a:rPr sz="2400" dirty="0">
                <a:solidFill>
                  <a:srgbClr val="931A68"/>
                </a:solidFill>
              </a:rPr>
              <a:t>public</a:t>
            </a:r>
            <a:r>
              <a:rPr sz="2400" dirty="0"/>
              <a:t> </a:t>
            </a:r>
            <a:r>
              <a:rPr sz="2400" dirty="0">
                <a:solidFill>
                  <a:srgbClr val="931A68"/>
                </a:solidFill>
              </a:rPr>
              <a:t>static</a:t>
            </a:r>
            <a:r>
              <a:rPr sz="2400" dirty="0"/>
              <a:t> </a:t>
            </a:r>
            <a:r>
              <a:rPr sz="2400" dirty="0">
                <a:solidFill>
                  <a:srgbClr val="931A68"/>
                </a:solidFill>
              </a:rPr>
              <a:t>void</a:t>
            </a:r>
            <a:r>
              <a:rPr sz="2400" dirty="0"/>
              <a:t> initialize(){</a:t>
            </a:r>
          </a:p>
          <a:p>
            <a:pPr>
              <a:defRPr sz="1800">
                <a:latin typeface="Monaco"/>
                <a:ea typeface="Monaco"/>
                <a:cs typeface="Monaco"/>
                <a:sym typeface="Monaco"/>
              </a:defRPr>
            </a:pPr>
            <a:r>
              <a:rPr sz="2400" dirty="0"/>
              <a:t>    </a:t>
            </a:r>
            <a:r>
              <a:rPr lang="en-IE" sz="2400" dirty="0"/>
              <a:t> </a:t>
            </a:r>
            <a:r>
              <a:rPr lang="en-IE" sz="2400" dirty="0" err="1"/>
              <a:t>System.out.println</a:t>
            </a:r>
            <a:r>
              <a:rPr lang="en-IE" sz="2400" dirty="0"/>
              <a:t>(“setting up”);</a:t>
            </a:r>
          </a:p>
          <a:p>
            <a:pPr>
              <a:defRPr sz="1800">
                <a:latin typeface="Monaco"/>
                <a:ea typeface="Monaco"/>
                <a:cs typeface="Monaco"/>
                <a:sym typeface="Monaco"/>
              </a:defRPr>
            </a:pPr>
            <a:r>
              <a:rPr lang="en-IE" sz="2400" dirty="0"/>
              <a:t>     // …</a:t>
            </a:r>
            <a:endParaRPr sz="2400" dirty="0"/>
          </a:p>
          <a:p>
            <a:pPr>
              <a:defRPr sz="1800">
                <a:latin typeface="Monaco"/>
                <a:ea typeface="Monaco"/>
                <a:cs typeface="Monaco"/>
                <a:sym typeface="Monaco"/>
              </a:defRPr>
            </a:pPr>
            <a:r>
              <a:rPr sz="2400" dirty="0"/>
              <a:t>  }</a:t>
            </a:r>
          </a:p>
          <a:p>
            <a:pPr>
              <a:defRPr sz="1800">
                <a:latin typeface="Monaco"/>
                <a:ea typeface="Monaco"/>
                <a:cs typeface="Monaco"/>
                <a:sym typeface="Monaco"/>
              </a:defRPr>
            </a:pPr>
            <a:r>
              <a:rPr sz="2400" dirty="0"/>
              <a:t>  </a:t>
            </a:r>
          </a:p>
          <a:p>
            <a:pPr>
              <a:defRPr sz="1800">
                <a:solidFill>
                  <a:srgbClr val="777777"/>
                </a:solidFill>
                <a:latin typeface="Monaco"/>
                <a:ea typeface="Monaco"/>
                <a:cs typeface="Monaco"/>
                <a:sym typeface="Monaco"/>
              </a:defRPr>
            </a:pPr>
            <a:r>
              <a:rPr sz="2400" dirty="0">
                <a:solidFill>
                  <a:srgbClr val="000000"/>
                </a:solidFill>
              </a:rPr>
              <a:t>  </a:t>
            </a:r>
            <a:r>
              <a:rPr sz="2400" dirty="0"/>
              <a:t>@</a:t>
            </a:r>
            <a:r>
              <a:rPr sz="2400" dirty="0" err="1"/>
              <a:t>AfterClass</a:t>
            </a:r>
            <a:endParaRPr sz="2400" dirty="0">
              <a:solidFill>
                <a:srgbClr val="000000"/>
              </a:solidFill>
            </a:endParaRPr>
          </a:p>
          <a:p>
            <a:pPr>
              <a:defRPr sz="1800">
                <a:latin typeface="Monaco"/>
                <a:ea typeface="Monaco"/>
                <a:cs typeface="Monaco"/>
                <a:sym typeface="Monaco"/>
              </a:defRPr>
            </a:pPr>
            <a:r>
              <a:rPr sz="2400" dirty="0"/>
              <a:t>  </a:t>
            </a:r>
            <a:r>
              <a:rPr sz="2400" dirty="0">
                <a:solidFill>
                  <a:srgbClr val="931A68"/>
                </a:solidFill>
              </a:rPr>
              <a:t>public</a:t>
            </a:r>
            <a:r>
              <a:rPr sz="2400" dirty="0"/>
              <a:t> </a:t>
            </a:r>
            <a:r>
              <a:rPr sz="2400" dirty="0">
                <a:solidFill>
                  <a:srgbClr val="931A68"/>
                </a:solidFill>
              </a:rPr>
              <a:t>static</a:t>
            </a:r>
            <a:r>
              <a:rPr sz="2400" dirty="0"/>
              <a:t> </a:t>
            </a:r>
            <a:r>
              <a:rPr sz="2400" dirty="0">
                <a:solidFill>
                  <a:srgbClr val="931A68"/>
                </a:solidFill>
              </a:rPr>
              <a:t>void</a:t>
            </a:r>
            <a:r>
              <a:rPr sz="2400" dirty="0"/>
              <a:t> terminate(){</a:t>
            </a:r>
          </a:p>
          <a:p>
            <a:pPr>
              <a:defRPr sz="1800">
                <a:latin typeface="Monaco"/>
                <a:ea typeface="Monaco"/>
                <a:cs typeface="Monaco"/>
                <a:sym typeface="Monaco"/>
              </a:defRPr>
            </a:pPr>
            <a:r>
              <a:rPr lang="en-IE" sz="2400" dirty="0"/>
              <a:t>     </a:t>
            </a:r>
            <a:r>
              <a:rPr lang="en-IE" sz="2400" dirty="0" err="1"/>
              <a:t>System.out.println</a:t>
            </a:r>
            <a:r>
              <a:rPr lang="en-IE" sz="2400" dirty="0"/>
              <a:t>(“tearing down”);</a:t>
            </a:r>
            <a:endParaRPr lang="en-IE" sz="2400" b="1" dirty="0"/>
          </a:p>
          <a:p>
            <a:pPr>
              <a:defRPr sz="1800">
                <a:latin typeface="Monaco"/>
                <a:ea typeface="Monaco"/>
                <a:cs typeface="Monaco"/>
                <a:sym typeface="Monaco"/>
              </a:defRPr>
            </a:pPr>
            <a:r>
              <a:rPr sz="2400" dirty="0"/>
              <a:t>    </a:t>
            </a:r>
            <a:r>
              <a:rPr lang="en-IE" sz="2400" dirty="0"/>
              <a:t> </a:t>
            </a:r>
            <a:r>
              <a:rPr sz="2400" dirty="0"/>
              <a:t>//...</a:t>
            </a:r>
          </a:p>
          <a:p>
            <a:pPr>
              <a:defRPr sz="1800">
                <a:latin typeface="Monaco"/>
                <a:ea typeface="Monaco"/>
                <a:cs typeface="Monaco"/>
                <a:sym typeface="Monaco"/>
              </a:defRPr>
            </a:pPr>
            <a:r>
              <a:rPr sz="2400" dirty="0"/>
              <a:t>  }</a:t>
            </a:r>
          </a:p>
          <a:p>
            <a:pPr>
              <a:defRPr sz="1800">
                <a:latin typeface="Monaco"/>
                <a:ea typeface="Monaco"/>
                <a:cs typeface="Monaco"/>
                <a:sym typeface="Monaco"/>
              </a:defRPr>
            </a:pPr>
            <a:r>
              <a:rPr sz="2400" dirty="0"/>
              <a:t>}</a:t>
            </a:r>
          </a:p>
        </p:txBody>
      </p:sp>
      <p:sp>
        <p:nvSpPr>
          <p:cNvPr id="2" name="Rectangle 1"/>
          <p:cNvSpPr>
            <a:spLocks noChangeArrowheads="1"/>
          </p:cNvSpPr>
          <p:nvPr/>
        </p:nvSpPr>
        <p:spPr bwMode="auto">
          <a:xfrm>
            <a:off x="8145553" y="2303336"/>
            <a:ext cx="4320480" cy="2492990"/>
          </a:xfrm>
          <a:prstGeom prst="rect">
            <a:avLst/>
          </a:prstGeom>
          <a:solidFill>
            <a:schemeClr val="bg2">
              <a:lumMod val="20000"/>
              <a:lumOff val="80000"/>
            </a:schemeClr>
          </a:solidFill>
          <a:ln w="9525">
            <a:solidFill>
              <a:schemeClr val="tx1"/>
            </a:solidFill>
            <a:miter lim="800000"/>
            <a:headEnd/>
            <a:tailEnd/>
          </a:ln>
          <a:effectLs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8B"/>
                </a:solidFill>
                <a:effectLst/>
                <a:latin typeface="Consolas" pitchFamily="49" charset="0"/>
                <a:cs typeface="Consolas" pitchFamily="49" charset="0"/>
              </a:rPr>
              <a:t> public</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r>
              <a:rPr kumimoji="0" lang="en-US" altLang="en-US" sz="1800" b="0" i="0" u="none" strike="noStrike" cap="none" normalizeH="0" baseline="0" dirty="0">
                <a:ln>
                  <a:noFill/>
                </a:ln>
                <a:solidFill>
                  <a:srgbClr val="00008B"/>
                </a:solidFill>
                <a:effectLst/>
                <a:latin typeface="Consolas" pitchFamily="49" charset="0"/>
                <a:cs typeface="Consolas" pitchFamily="49" charset="0"/>
              </a:rPr>
              <a:t>class</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r>
              <a:rPr kumimoji="0" lang="en-US" altLang="en-US" sz="1800" b="0" i="0" u="none" strike="noStrike" cap="none" normalizeH="0" baseline="0" dirty="0" err="1">
                <a:ln>
                  <a:noFill/>
                </a:ln>
                <a:solidFill>
                  <a:srgbClr val="2B91AF"/>
                </a:solidFill>
                <a:effectLst/>
                <a:latin typeface="Consolas" pitchFamily="49" charset="0"/>
                <a:cs typeface="Consolas" pitchFamily="49" charset="0"/>
              </a:rPr>
              <a:t>Test</a:t>
            </a:r>
            <a:r>
              <a:rPr lang="en-US" altLang="en-US" sz="1800" dirty="0" err="1">
                <a:solidFill>
                  <a:srgbClr val="2B91AF"/>
                </a:solidFill>
                <a:latin typeface="Consolas" pitchFamily="49" charset="0"/>
                <a:cs typeface="Consolas" pitchFamily="49" charset="0"/>
              </a:rPr>
              <a:t>ClassOne</a:t>
            </a:r>
            <a:endParaRPr kumimoji="0" lang="en-US" altLang="en-US" sz="1800" b="0" i="0" u="none" strike="noStrike" cap="none" normalizeH="0" baseline="0" dirty="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itchFamily="49" charset="0"/>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a:ln>
                  <a:noFill/>
                </a:ln>
                <a:solidFill>
                  <a:srgbClr val="800000"/>
                </a:solidFill>
                <a:effectLst/>
                <a:latin typeface="Consolas" pitchFamily="49" charset="0"/>
                <a:cs typeface="Consolas" pitchFamily="49" charset="0"/>
              </a:rPr>
              <a:t>@Test</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a:ln>
                  <a:noFill/>
                </a:ln>
                <a:solidFill>
                  <a:srgbClr val="00008B"/>
                </a:solidFill>
                <a:effectLst/>
                <a:latin typeface="Consolas" pitchFamily="49" charset="0"/>
                <a:cs typeface="Consolas" pitchFamily="49" charset="0"/>
              </a:rPr>
              <a:t>public</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r>
              <a:rPr kumimoji="0" lang="en-US" altLang="en-US" sz="1800" b="0" i="0" u="none" strike="noStrike" cap="none" normalizeH="0" baseline="0" dirty="0">
                <a:ln>
                  <a:noFill/>
                </a:ln>
                <a:solidFill>
                  <a:srgbClr val="00008B"/>
                </a:solidFill>
                <a:effectLst/>
                <a:latin typeface="Consolas" pitchFamily="49" charset="0"/>
                <a:cs typeface="Consolas" pitchFamily="49" charset="0"/>
              </a:rPr>
              <a:t>void</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test1()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err="1">
                <a:ln>
                  <a:noFill/>
                </a:ln>
                <a:solidFill>
                  <a:srgbClr val="2B91AF"/>
                </a:solidFill>
                <a:effectLst/>
                <a:latin typeface="Consolas" pitchFamily="49" charset="0"/>
                <a:cs typeface="Consolas" pitchFamily="49" charset="0"/>
              </a:rPr>
              <a:t>System</a:t>
            </a:r>
            <a:r>
              <a:rPr kumimoji="0" lang="en-US" altLang="en-US" sz="1800" b="0" i="0" u="none" strike="noStrike" cap="none" normalizeH="0" baseline="0" dirty="0" err="1">
                <a:ln>
                  <a:noFill/>
                </a:ln>
                <a:solidFill>
                  <a:srgbClr val="000000"/>
                </a:solidFill>
                <a:effectLst/>
                <a:latin typeface="Consolas" pitchFamily="49" charset="0"/>
                <a:cs typeface="Consolas" pitchFamily="49" charset="0"/>
              </a:rPr>
              <a:t>.out.println</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a:t>
            </a:r>
            <a:r>
              <a:rPr kumimoji="0" lang="en-US" altLang="en-US" sz="1800" b="0" i="0" u="none" strike="noStrike" cap="none" normalizeH="0" baseline="0" dirty="0">
                <a:ln>
                  <a:noFill/>
                </a:ln>
                <a:solidFill>
                  <a:srgbClr val="800000"/>
                </a:solidFill>
                <a:effectLst/>
                <a:latin typeface="Consolas" pitchFamily="49" charset="0"/>
                <a:cs typeface="Consolas" pitchFamily="49" charset="0"/>
              </a:rPr>
              <a:t>"test1"</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endParaRPr kumimoji="0" lang="en-US" altLang="en-US" sz="1800" b="0" i="0" u="none" strike="noStrike" cap="none" normalizeH="0" baseline="0" dirty="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a:ln>
                  <a:noFill/>
                </a:ln>
                <a:solidFill>
                  <a:schemeClr val="tx1"/>
                </a:solidFill>
                <a:effectLst/>
                <a:latin typeface="Arial" pitchFamily="34" charset="0"/>
                <a:cs typeface="Arial" pitchFamily="34" charset="0"/>
              </a:rPr>
              <a:t> </a:t>
            </a:r>
            <a:endParaRPr kumimoji="0" lang="en-US" altLang="en-US" sz="4400" b="0" i="0" u="none" strike="noStrike" cap="none" normalizeH="0" baseline="0" dirty="0">
              <a:ln>
                <a:noFill/>
              </a:ln>
              <a:solidFill>
                <a:schemeClr val="tx1"/>
              </a:solidFill>
              <a:effectLst/>
              <a:latin typeface="Arial" pitchFamily="34" charset="0"/>
              <a:cs typeface="Arial" pitchFamily="34" charset="0"/>
            </a:endParaRPr>
          </a:p>
        </p:txBody>
      </p:sp>
      <p:sp>
        <p:nvSpPr>
          <p:cNvPr id="8" name="Rectangle 7"/>
          <p:cNvSpPr>
            <a:spLocks noChangeArrowheads="1"/>
          </p:cNvSpPr>
          <p:nvPr/>
        </p:nvSpPr>
        <p:spPr bwMode="auto">
          <a:xfrm>
            <a:off x="8129408" y="4850906"/>
            <a:ext cx="4320480" cy="2492990"/>
          </a:xfrm>
          <a:prstGeom prst="rect">
            <a:avLst/>
          </a:prstGeom>
          <a:solidFill>
            <a:schemeClr val="bg2">
              <a:lumMod val="20000"/>
              <a:lumOff val="80000"/>
            </a:schemeClr>
          </a:solidFill>
          <a:ln w="9525">
            <a:solidFill>
              <a:schemeClr val="tx1"/>
            </a:solidFill>
            <a:miter lim="800000"/>
            <a:headEnd/>
            <a:tailEnd/>
          </a:ln>
          <a:effectLs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8B"/>
                </a:solidFill>
                <a:effectLst/>
                <a:latin typeface="Consolas" pitchFamily="49" charset="0"/>
                <a:cs typeface="Consolas" pitchFamily="49" charset="0"/>
              </a:rPr>
              <a:t> public</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r>
              <a:rPr kumimoji="0" lang="en-US" altLang="en-US" sz="1800" b="0" i="0" u="none" strike="noStrike" cap="none" normalizeH="0" baseline="0" dirty="0">
                <a:ln>
                  <a:noFill/>
                </a:ln>
                <a:solidFill>
                  <a:srgbClr val="00008B"/>
                </a:solidFill>
                <a:effectLst/>
                <a:latin typeface="Consolas" pitchFamily="49" charset="0"/>
                <a:cs typeface="Consolas" pitchFamily="49" charset="0"/>
              </a:rPr>
              <a:t>class</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r>
              <a:rPr kumimoji="0" lang="en-US" altLang="en-US" sz="1800" b="0" i="0" u="none" strike="noStrike" cap="none" normalizeH="0" baseline="0" dirty="0" err="1">
                <a:ln>
                  <a:noFill/>
                </a:ln>
                <a:solidFill>
                  <a:srgbClr val="2B91AF"/>
                </a:solidFill>
                <a:effectLst/>
                <a:latin typeface="Consolas" pitchFamily="49" charset="0"/>
                <a:cs typeface="Consolas" pitchFamily="49" charset="0"/>
              </a:rPr>
              <a:t>Test</a:t>
            </a:r>
            <a:r>
              <a:rPr lang="en-US" altLang="en-US" sz="1800" dirty="0" err="1">
                <a:solidFill>
                  <a:srgbClr val="2B91AF"/>
                </a:solidFill>
                <a:latin typeface="Consolas" pitchFamily="49" charset="0"/>
                <a:cs typeface="Consolas" pitchFamily="49" charset="0"/>
              </a:rPr>
              <a:t>ClassTwo</a:t>
            </a:r>
            <a:endParaRPr kumimoji="0" lang="en-US" altLang="en-US" sz="1800" b="0" i="0" u="none" strike="noStrike" cap="none" normalizeH="0" baseline="0" dirty="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itchFamily="49" charset="0"/>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a:ln>
                  <a:noFill/>
                </a:ln>
                <a:solidFill>
                  <a:srgbClr val="800000"/>
                </a:solidFill>
                <a:effectLst/>
                <a:latin typeface="Consolas" pitchFamily="49" charset="0"/>
                <a:cs typeface="Consolas" pitchFamily="49" charset="0"/>
              </a:rPr>
              <a:t>@Test</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a:ln>
                  <a:noFill/>
                </a:ln>
                <a:solidFill>
                  <a:srgbClr val="00008B"/>
                </a:solidFill>
                <a:effectLst/>
                <a:latin typeface="Consolas" pitchFamily="49" charset="0"/>
                <a:cs typeface="Consolas" pitchFamily="49" charset="0"/>
              </a:rPr>
              <a:t>public</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r>
              <a:rPr kumimoji="0" lang="en-US" altLang="en-US" sz="1800" b="0" i="0" u="none" strike="noStrike" cap="none" normalizeH="0" baseline="0" dirty="0">
                <a:ln>
                  <a:noFill/>
                </a:ln>
                <a:solidFill>
                  <a:srgbClr val="00008B"/>
                </a:solidFill>
                <a:effectLst/>
                <a:latin typeface="Consolas" pitchFamily="49" charset="0"/>
                <a:cs typeface="Consolas" pitchFamily="49" charset="0"/>
              </a:rPr>
              <a:t>void</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test2()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err="1">
                <a:ln>
                  <a:noFill/>
                </a:ln>
                <a:solidFill>
                  <a:srgbClr val="2B91AF"/>
                </a:solidFill>
                <a:effectLst/>
                <a:latin typeface="Consolas" pitchFamily="49" charset="0"/>
                <a:cs typeface="Consolas" pitchFamily="49" charset="0"/>
              </a:rPr>
              <a:t>System</a:t>
            </a:r>
            <a:r>
              <a:rPr kumimoji="0" lang="en-US" altLang="en-US" sz="1800" b="0" i="0" u="none" strike="noStrike" cap="none" normalizeH="0" baseline="0" dirty="0" err="1">
                <a:ln>
                  <a:noFill/>
                </a:ln>
                <a:solidFill>
                  <a:srgbClr val="000000"/>
                </a:solidFill>
                <a:effectLst/>
                <a:latin typeface="Consolas" pitchFamily="49" charset="0"/>
                <a:cs typeface="Consolas" pitchFamily="49" charset="0"/>
              </a:rPr>
              <a:t>.out.println</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a:t>
            </a:r>
            <a:r>
              <a:rPr kumimoji="0" lang="en-US" altLang="en-US" sz="1800" b="0" i="0" u="none" strike="noStrike" cap="none" normalizeH="0" baseline="0" dirty="0">
                <a:ln>
                  <a:noFill/>
                </a:ln>
                <a:solidFill>
                  <a:srgbClr val="800000"/>
                </a:solidFill>
                <a:effectLst/>
                <a:latin typeface="Consolas" pitchFamily="49" charset="0"/>
                <a:cs typeface="Consolas" pitchFamily="49" charset="0"/>
              </a:rPr>
              <a:t>"test2"</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endParaRPr kumimoji="0" lang="en-US" altLang="en-US" sz="1800" b="0" i="0" u="none" strike="noStrike" cap="none" normalizeH="0" baseline="0" dirty="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a:ln>
                  <a:noFill/>
                </a:ln>
                <a:solidFill>
                  <a:srgbClr val="000000"/>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latin typeface="Consolas" pitchFamily="49" charset="0"/>
                <a:cs typeface="Consolas" pitchFamily="49" charset="0"/>
              </a:rPr>
              <a:t> }</a:t>
            </a:r>
            <a:r>
              <a:rPr kumimoji="0" lang="en-US" altLang="en-US" sz="1800" b="0" i="0" u="none" strike="noStrike" cap="none" normalizeH="0" baseline="0" dirty="0">
                <a:ln>
                  <a:noFill/>
                </a:ln>
                <a:solidFill>
                  <a:schemeClr val="tx1"/>
                </a:solidFill>
                <a:effectLst/>
                <a:latin typeface="Arial" pitchFamily="34" charset="0"/>
                <a:cs typeface="Arial" pitchFamily="34" charset="0"/>
              </a:rPr>
              <a:t> </a:t>
            </a:r>
            <a:endParaRPr kumimoji="0" lang="en-US" altLang="en-US" sz="4400" b="0" i="0" u="none" strike="noStrike" cap="none" normalizeH="0" baseline="0" dirty="0">
              <a:ln>
                <a:noFill/>
              </a:ln>
              <a:solidFill>
                <a:schemeClr val="tx1"/>
              </a:solidFill>
              <a:effectLst/>
              <a:latin typeface="Arial" pitchFamily="34" charset="0"/>
              <a:cs typeface="Arial" pitchFamily="34" charset="0"/>
            </a:endParaRPr>
          </a:p>
        </p:txBody>
      </p:sp>
      <p:sp>
        <p:nvSpPr>
          <p:cNvPr id="3" name="Rectangle 2"/>
          <p:cNvSpPr>
            <a:spLocks noChangeArrowheads="1"/>
          </p:cNvSpPr>
          <p:nvPr/>
        </p:nvSpPr>
        <p:spPr bwMode="auto">
          <a:xfrm>
            <a:off x="9315866" y="7642768"/>
            <a:ext cx="2592288" cy="1477328"/>
          </a:xfrm>
          <a:prstGeom prst="rect">
            <a:avLst/>
          </a:prstGeom>
          <a:solidFill>
            <a:schemeClr val="accent5">
              <a:lumMod val="20000"/>
              <a:lumOff val="80000"/>
            </a:schemeClr>
          </a:solidFill>
          <a:ln w="9525">
            <a:solidFill>
              <a:schemeClr val="tx1"/>
            </a:solidFill>
            <a:miter lim="800000"/>
            <a:headEnd/>
            <a:tailEnd/>
          </a:ln>
          <a:effectLs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itchFamily="49" charset="0"/>
                <a:cs typeface="Consolas" pitchFamily="49" charset="0"/>
              </a:rPr>
              <a:t>  setting up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itchFamily="49" charset="0"/>
                <a:cs typeface="Consolas" pitchFamily="49" charset="0"/>
              </a:rPr>
              <a:t>  test1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itchFamily="49" charset="0"/>
                <a:cs typeface="Consolas" pitchFamily="49" charset="0"/>
              </a:rPr>
              <a:t>  test2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itchFamily="49" charset="0"/>
                <a:cs typeface="Consolas" pitchFamily="49" charset="0"/>
              </a:rPr>
              <a:t>  tearing down</a:t>
            </a:r>
            <a:r>
              <a:rPr kumimoji="0" lang="en-US" altLang="en-US" sz="2400" b="0" i="0" u="none" strike="noStrike" cap="none" normalizeH="0" baseline="0" dirty="0">
                <a:ln>
                  <a:noFill/>
                </a:ln>
                <a:solidFill>
                  <a:schemeClr val="tx1"/>
                </a:solidFill>
                <a:effectLst/>
                <a:latin typeface="Arial" pitchFamily="34" charset="0"/>
                <a:cs typeface="Arial" pitchFamily="34" charset="0"/>
              </a:rPr>
              <a:t> </a:t>
            </a:r>
            <a:endParaRPr kumimoji="0" lang="en-US" altLang="en-US" sz="5400" b="0" i="0" u="none" strike="noStrike" cap="none" normalizeH="0" baseline="0" dirty="0">
              <a:ln>
                <a:noFill/>
              </a:ln>
              <a:solidFill>
                <a:schemeClr val="tx1"/>
              </a:solidFill>
              <a:effectLst/>
              <a:latin typeface="Arial" pitchFamily="34" charset="0"/>
              <a:cs typeface="Arial" pitchFamily="34" charset="0"/>
            </a:endParaRPr>
          </a:p>
        </p:txBody>
      </p:sp>
      <p:sp>
        <p:nvSpPr>
          <p:cNvPr id="4" name="TextBox 3"/>
          <p:cNvSpPr txBox="1"/>
          <p:nvPr/>
        </p:nvSpPr>
        <p:spPr>
          <a:xfrm>
            <a:off x="8091730" y="7498753"/>
            <a:ext cx="1364804" cy="533479"/>
          </a:xfrm>
          <a:prstGeom prst="rect">
            <a:avLst/>
          </a:prstGeom>
          <a:solidFill>
            <a:schemeClr val="accent5">
              <a:lumMod val="20000"/>
              <a:lumOff val="80000"/>
            </a:schemeClr>
          </a:solidFill>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IE" sz="2800" b="0" i="0" u="none" strike="noStrike" cap="none" spc="0" normalizeH="0" baseline="0" dirty="0">
                <a:ln>
                  <a:noFill/>
                </a:ln>
                <a:solidFill>
                  <a:srgbClr val="000000"/>
                </a:solidFill>
                <a:effectLst/>
                <a:uFillTx/>
                <a:latin typeface="Helvetica"/>
                <a:ea typeface="Helvetica"/>
                <a:cs typeface="Helvetica"/>
                <a:sym typeface="Helvetica"/>
              </a:rPr>
              <a:t>Output:</a:t>
            </a:r>
          </a:p>
        </p:txBody>
      </p:sp>
      <p:sp>
        <p:nvSpPr>
          <p:cNvPr id="5" name="Rectangle 4"/>
          <p:cNvSpPr/>
          <p:nvPr/>
        </p:nvSpPr>
        <p:spPr>
          <a:xfrm>
            <a:off x="0" y="9474765"/>
            <a:ext cx="8962710" cy="276999"/>
          </a:xfrm>
          <a:prstGeom prst="rect">
            <a:avLst/>
          </a:prstGeom>
        </p:spPr>
        <p:txBody>
          <a:bodyPr wrap="none">
            <a:spAutoFit/>
          </a:bodyPr>
          <a:lstStyle/>
          <a:p>
            <a:r>
              <a:rPr lang="en-IE" b="1" dirty="0"/>
              <a:t>Good Article on Test Order:  </a:t>
            </a:r>
            <a:r>
              <a:rPr lang="en-IE" b="1" dirty="0">
                <a:hlinkClick r:id="rId3"/>
              </a:rPr>
              <a:t>https://garygregory.wordpress.com/2011/09/25/understaning-junit-method-order-execution/</a:t>
            </a:r>
            <a:r>
              <a:rPr lang="en-IE" b="1" dirty="0"/>
              <a:t> </a:t>
            </a:r>
          </a:p>
        </p:txBody>
      </p:sp>
      <p:sp>
        <p:nvSpPr>
          <p:cNvPr id="10" name="Rectangle 9">
            <a:extLst>
              <a:ext uri="{FF2B5EF4-FFF2-40B4-BE49-F238E27FC236}">
                <a16:creationId xmlns:a16="http://schemas.microsoft.com/office/drawing/2014/main" id="{33D0B43C-4FEF-4C57-AAA2-4EAF539DA846}"/>
              </a:ext>
            </a:extLst>
          </p:cNvPr>
          <p:cNvSpPr/>
          <p:nvPr/>
        </p:nvSpPr>
        <p:spPr>
          <a:xfrm>
            <a:off x="39408" y="3927336"/>
            <a:ext cx="2502552"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IE" sz="2800" dirty="0"/>
              <a:t>One time teardown in class </a:t>
            </a:r>
            <a:r>
              <a:rPr lang="en-IE" sz="2800" dirty="0" err="1"/>
              <a:t>MetaTest</a:t>
            </a:r>
            <a:r>
              <a:rPr lang="en-IE" sz="2800" dirty="0"/>
              <a:t>.</a:t>
            </a:r>
          </a:p>
        </p:txBody>
      </p:sp>
      <p:sp>
        <p:nvSpPr>
          <p:cNvPr id="14" name="Oval 13">
            <a:extLst>
              <a:ext uri="{FF2B5EF4-FFF2-40B4-BE49-F238E27FC236}">
                <a16:creationId xmlns:a16="http://schemas.microsoft.com/office/drawing/2014/main" id="{4EF076E9-A69C-4440-BD2A-CA76DCC8C9AF}"/>
              </a:ext>
            </a:extLst>
          </p:cNvPr>
          <p:cNvSpPr/>
          <p:nvPr/>
        </p:nvSpPr>
        <p:spPr>
          <a:xfrm>
            <a:off x="796086" y="3044907"/>
            <a:ext cx="1008112" cy="1009848"/>
          </a:xfrm>
          <a:prstGeom prst="ellipse">
            <a:avLst/>
          </a:prstGeom>
          <a:solidFill>
            <a:srgbClr val="FF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IE" sz="4000" b="1" dirty="0">
                <a:latin typeface="+mn-lt"/>
                <a:ea typeface="+mn-ea"/>
                <a:cs typeface="+mn-cs"/>
                <a:sym typeface="Helvetica Neue Light"/>
              </a:rPr>
              <a:t>3</a:t>
            </a:r>
            <a:endParaRPr kumimoji="0" lang="en-IE" sz="3600" b="1" i="0" u="none" strike="noStrike" cap="none" spc="0" normalizeH="0" baseline="0" dirty="0">
              <a:ln>
                <a:noFill/>
              </a:ln>
              <a:solidFill>
                <a:srgbClr val="000000"/>
              </a:solidFill>
              <a:effectLst/>
              <a:uFillTx/>
              <a:latin typeface="+mn-lt"/>
              <a:ea typeface="+mn-ea"/>
              <a:cs typeface="+mn-cs"/>
              <a:sym typeface="Helvetica Neue Light"/>
            </a:endParaRPr>
          </a:p>
        </p:txBody>
      </p:sp>
      <p:cxnSp>
        <p:nvCxnSpPr>
          <p:cNvPr id="11" name="Straight Arrow Connector 10">
            <a:extLst>
              <a:ext uri="{FF2B5EF4-FFF2-40B4-BE49-F238E27FC236}">
                <a16:creationId xmlns:a16="http://schemas.microsoft.com/office/drawing/2014/main" id="{63311FEA-F971-46EC-BC4B-A760F78972D3}"/>
              </a:ext>
            </a:extLst>
          </p:cNvPr>
          <p:cNvCxnSpPr>
            <a:cxnSpLocks/>
            <a:stCxn id="10" idx="2"/>
          </p:cNvCxnSpPr>
          <p:nvPr/>
        </p:nvCxnSpPr>
        <p:spPr>
          <a:xfrm>
            <a:off x="1290684" y="5312331"/>
            <a:ext cx="1395292" cy="2186422"/>
          </a:xfrm>
          <a:prstGeom prst="straightConnector1">
            <a:avLst/>
          </a:prstGeom>
          <a:ln w="76200">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074243454"/>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Shape 336"/>
          <p:cNvSpPr>
            <a:spLocks noGrp="1"/>
          </p:cNvSpPr>
          <p:nvPr>
            <p:ph type="title"/>
          </p:nvPr>
        </p:nvSpPr>
        <p:spPr>
          <a:prstGeom prst="rect">
            <a:avLst/>
          </a:prstGeom>
        </p:spPr>
        <p:txBody>
          <a:bodyPr/>
          <a:lstStyle/>
          <a:p>
            <a:r>
              <a:t>JUnit &amp; Exceptions</a:t>
            </a:r>
          </a:p>
        </p:txBody>
      </p:sp>
      <p:sp>
        <p:nvSpPr>
          <p:cNvPr id="337" name="Shape 337"/>
          <p:cNvSpPr>
            <a:spLocks noGrp="1"/>
          </p:cNvSpPr>
          <p:nvPr>
            <p:ph type="body" idx="1"/>
          </p:nvPr>
        </p:nvSpPr>
        <p:spPr>
          <a:xfrm>
            <a:off x="393700" y="2324100"/>
            <a:ext cx="11941348" cy="6565900"/>
          </a:xfrm>
          <a:prstGeom prst="rect">
            <a:avLst/>
          </a:prstGeom>
        </p:spPr>
        <p:txBody>
          <a:bodyPr>
            <a:normAutofit/>
          </a:bodyPr>
          <a:lstStyle/>
          <a:p>
            <a:pPr>
              <a:buFont typeface="Arial" panose="020B0604020202020204" pitchFamily="34" charset="0"/>
              <a:buChar char="•"/>
            </a:pPr>
            <a:r>
              <a:rPr sz="2800" dirty="0"/>
              <a:t>There are two kinds of exceptions worth noting:</a:t>
            </a:r>
          </a:p>
          <a:p>
            <a:pPr marL="0" lvl="1" indent="444500">
              <a:buSzTx/>
              <a:buNone/>
            </a:pPr>
            <a:r>
              <a:rPr sz="2800" b="1" dirty="0">
                <a:solidFill>
                  <a:srgbClr val="7030A0"/>
                </a:solidFill>
              </a:rPr>
              <a:t>Case 1.</a:t>
            </a:r>
            <a:r>
              <a:rPr sz="2800" dirty="0"/>
              <a:t> </a:t>
            </a:r>
            <a:r>
              <a:rPr lang="en-IE" sz="2800" dirty="0"/>
              <a:t>	</a:t>
            </a:r>
            <a:r>
              <a:rPr sz="2800" dirty="0"/>
              <a:t>Expected exceptions resulting from a test</a:t>
            </a:r>
          </a:p>
          <a:p>
            <a:pPr marL="0" lvl="1" indent="444500">
              <a:buSzTx/>
              <a:buNone/>
            </a:pPr>
            <a:r>
              <a:rPr sz="2800" b="1" dirty="0">
                <a:solidFill>
                  <a:srgbClr val="7030A0"/>
                </a:solidFill>
              </a:rPr>
              <a:t>Case 2.</a:t>
            </a:r>
            <a:r>
              <a:rPr sz="2800" dirty="0"/>
              <a:t> </a:t>
            </a:r>
            <a:r>
              <a:rPr lang="en-IE" sz="2800" dirty="0"/>
              <a:t>	</a:t>
            </a:r>
            <a:r>
              <a:rPr sz="2800" dirty="0"/>
              <a:t>Unexpected exceptions from something that</a:t>
            </a:r>
            <a:r>
              <a:rPr lang="en-IE" sz="2800" dirty="0"/>
              <a:t>’</a:t>
            </a:r>
            <a:r>
              <a:rPr sz="2800" dirty="0"/>
              <a:t>s </a:t>
            </a:r>
            <a:br>
              <a:rPr lang="en-IE" sz="2800" dirty="0"/>
            </a:br>
            <a:r>
              <a:rPr lang="en-IE" sz="2800" dirty="0"/>
              <a:t>				</a:t>
            </a:r>
            <a:r>
              <a:rPr sz="2800" dirty="0"/>
              <a:t>gone horribly wrong</a:t>
            </a:r>
            <a:endParaRPr lang="en-IE" sz="2800" dirty="0"/>
          </a:p>
          <a:p>
            <a:pPr marL="0" indent="0">
              <a:buSzTx/>
              <a:buNone/>
            </a:pPr>
            <a:r>
              <a:rPr sz="2800" i="1" dirty="0"/>
              <a:t>For case 2 - JUnit will catch these and provide a complete stack trace. </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Shape 340"/>
          <p:cNvSpPr>
            <a:spLocks noGrp="1"/>
          </p:cNvSpPr>
          <p:nvPr>
            <p:ph type="title"/>
          </p:nvPr>
        </p:nvSpPr>
        <p:spPr>
          <a:prstGeom prst="rect">
            <a:avLst/>
          </a:prstGeom>
        </p:spPr>
        <p:txBody>
          <a:bodyPr/>
          <a:lstStyle/>
          <a:p>
            <a:r>
              <a:rPr dirty="0"/>
              <a:t>Expected Exceptions</a:t>
            </a:r>
          </a:p>
        </p:txBody>
      </p:sp>
      <p:sp>
        <p:nvSpPr>
          <p:cNvPr id="341" name="Shape 341"/>
          <p:cNvSpPr>
            <a:spLocks noGrp="1"/>
          </p:cNvSpPr>
          <p:nvPr>
            <p:ph type="body" sz="half" idx="1"/>
          </p:nvPr>
        </p:nvSpPr>
        <p:spPr>
          <a:xfrm>
            <a:off x="571500" y="6985080"/>
            <a:ext cx="4968552" cy="2404765"/>
          </a:xfrm>
          <a:prstGeom prst="rect">
            <a:avLst/>
          </a:prstGeom>
        </p:spPr>
        <p:style>
          <a:lnRef idx="1">
            <a:schemeClr val="accent4"/>
          </a:lnRef>
          <a:fillRef idx="2">
            <a:schemeClr val="accent4"/>
          </a:fillRef>
          <a:effectRef idx="1">
            <a:schemeClr val="accent4"/>
          </a:effectRef>
          <a:fontRef idx="minor">
            <a:schemeClr val="dk1"/>
          </a:fontRef>
        </p:style>
        <p:txBody>
          <a:bodyPr>
            <a:normAutofit/>
          </a:bodyPr>
          <a:lstStyle/>
          <a:p>
            <a:pPr marL="177800" indent="0">
              <a:spcBef>
                <a:spcPts val="1400"/>
              </a:spcBef>
              <a:buSzPct val="125000"/>
              <a:buNone/>
            </a:pPr>
            <a:r>
              <a:rPr lang="en-IE" sz="2800" b="1" i="1" dirty="0"/>
              <a:t>Simple School Approach:  </a:t>
            </a:r>
            <a:r>
              <a:rPr sz="2800" dirty="0"/>
              <a:t>“expected” annotation parameter declares that the specified exception should have been thrown.</a:t>
            </a:r>
          </a:p>
        </p:txBody>
      </p:sp>
      <p:sp>
        <p:nvSpPr>
          <p:cNvPr id="343" name="Shape 343"/>
          <p:cNvSpPr/>
          <p:nvPr/>
        </p:nvSpPr>
        <p:spPr>
          <a:xfrm>
            <a:off x="5954235" y="1519532"/>
            <a:ext cx="6743700" cy="4903907"/>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xmlns="" val="1"/>
            </a:ext>
          </a:extLst>
        </p:spPr>
        <p:txBody>
          <a:bodyPr lIns="50800" tIns="50800" rIns="50800" bIns="50800" anchor="b">
            <a:spAutoFit/>
          </a:bodyPr>
          <a:lstStyle/>
          <a:p>
            <a:pPr defTabSz="584200">
              <a:defRPr sz="1800">
                <a:latin typeface="+mn-lt"/>
                <a:ea typeface="+mn-ea"/>
                <a:cs typeface="+mn-cs"/>
                <a:sym typeface="Helvetica Neue Light"/>
              </a:defRPr>
            </a:pPr>
            <a:r>
              <a:rPr sz="2400" dirty="0">
                <a:latin typeface="Monaco"/>
                <a:ea typeface="Monaco"/>
                <a:cs typeface="Monaco"/>
                <a:sym typeface="Monaco"/>
              </a:rPr>
              <a:t>  @Test</a:t>
            </a:r>
          </a:p>
          <a:p>
            <a:pPr defTabSz="584200">
              <a:defRPr sz="1800">
                <a:latin typeface="+mn-lt"/>
                <a:ea typeface="+mn-ea"/>
                <a:cs typeface="+mn-cs"/>
                <a:sym typeface="Helvetica Neue Light"/>
              </a:defRPr>
            </a:pPr>
            <a:r>
              <a:rPr sz="2400" dirty="0">
                <a:latin typeface="Monaco"/>
                <a:ea typeface="Monaco"/>
                <a:cs typeface="Monaco"/>
                <a:sym typeface="Monaco"/>
              </a:rPr>
              <a:t>  </a:t>
            </a:r>
            <a:r>
              <a:rPr sz="2400" dirty="0">
                <a:solidFill>
                  <a:srgbClr val="931A68"/>
                </a:solidFill>
                <a:latin typeface="Monaco"/>
                <a:ea typeface="Monaco"/>
                <a:cs typeface="Monaco"/>
                <a:sym typeface="Monaco"/>
              </a:rPr>
              <a:t>public</a:t>
            </a:r>
            <a:r>
              <a:rPr sz="2400" dirty="0">
                <a:latin typeface="Monaco"/>
                <a:ea typeface="Monaco"/>
                <a:cs typeface="Monaco"/>
                <a:sym typeface="Monaco"/>
              </a:rPr>
              <a:t> </a:t>
            </a:r>
            <a:r>
              <a:rPr sz="2400" dirty="0">
                <a:solidFill>
                  <a:srgbClr val="931A68"/>
                </a:solidFill>
                <a:latin typeface="Monaco"/>
                <a:ea typeface="Monaco"/>
                <a:cs typeface="Monaco"/>
                <a:sym typeface="Monaco"/>
              </a:rPr>
              <a:t>void</a:t>
            </a:r>
            <a:r>
              <a:rPr sz="2400" dirty="0">
                <a:latin typeface="Monaco"/>
                <a:ea typeface="Monaco"/>
                <a:cs typeface="Monaco"/>
                <a:sym typeface="Monaco"/>
              </a:rPr>
              <a:t> </a:t>
            </a:r>
            <a:r>
              <a:rPr sz="2400" dirty="0" err="1">
                <a:latin typeface="Monaco"/>
                <a:ea typeface="Monaco"/>
                <a:cs typeface="Monaco"/>
                <a:sym typeface="Monaco"/>
              </a:rPr>
              <a:t>testEmpty</a:t>
            </a:r>
            <a:r>
              <a:rPr sz="2400" dirty="0">
                <a:latin typeface="Monaco"/>
                <a:ea typeface="Monaco"/>
                <a:cs typeface="Monaco"/>
                <a:sym typeface="Monaco"/>
              </a:rPr>
              <a:t> ()</a:t>
            </a:r>
          </a:p>
          <a:p>
            <a:pPr defTabSz="584200">
              <a:defRPr sz="1800">
                <a:latin typeface="+mn-lt"/>
                <a:ea typeface="+mn-ea"/>
                <a:cs typeface="+mn-cs"/>
                <a:sym typeface="Helvetica Neue Light"/>
              </a:defRPr>
            </a:pPr>
            <a:r>
              <a:rPr sz="2400" dirty="0">
                <a:latin typeface="Monaco"/>
                <a:ea typeface="Monaco"/>
                <a:cs typeface="Monaco"/>
                <a:sym typeface="Monaco"/>
              </a:rPr>
              <a:t>  {</a:t>
            </a:r>
          </a:p>
          <a:p>
            <a:pPr defTabSz="584200">
              <a:defRPr sz="1800">
                <a:latin typeface="+mn-lt"/>
                <a:ea typeface="+mn-ea"/>
                <a:cs typeface="+mn-cs"/>
                <a:sym typeface="Helvetica Neue Light"/>
              </a:defRPr>
            </a:pPr>
            <a:r>
              <a:rPr sz="2400" dirty="0">
                <a:latin typeface="Monaco"/>
                <a:ea typeface="Monaco"/>
                <a:cs typeface="Monaco"/>
                <a:sym typeface="Monaco"/>
              </a:rPr>
              <a:t>  </a:t>
            </a:r>
            <a:r>
              <a:rPr lang="en-IE" sz="2400" dirty="0">
                <a:latin typeface="Monaco"/>
                <a:ea typeface="Monaco"/>
                <a:cs typeface="Monaco"/>
                <a:sym typeface="Monaco"/>
              </a:rPr>
              <a:t>  </a:t>
            </a:r>
            <a:r>
              <a:rPr sz="2400" dirty="0">
                <a:latin typeface="Monaco"/>
                <a:ea typeface="Monaco"/>
                <a:cs typeface="Monaco"/>
                <a:sym typeface="Monaco"/>
              </a:rPr>
              <a:t>  </a:t>
            </a:r>
            <a:r>
              <a:rPr sz="2400" dirty="0">
                <a:solidFill>
                  <a:srgbClr val="931A68"/>
                </a:solidFill>
                <a:latin typeface="Monaco"/>
                <a:ea typeface="Monaco"/>
                <a:cs typeface="Monaco"/>
                <a:sym typeface="Monaco"/>
              </a:rPr>
              <a:t>try</a:t>
            </a:r>
            <a:endParaRPr sz="2400" dirty="0">
              <a:latin typeface="Monaco"/>
              <a:ea typeface="Monaco"/>
              <a:cs typeface="Monaco"/>
              <a:sym typeface="Monaco"/>
            </a:endParaRPr>
          </a:p>
          <a:p>
            <a:pPr defTabSz="584200">
              <a:defRPr sz="1800">
                <a:latin typeface="+mn-lt"/>
                <a:ea typeface="+mn-ea"/>
                <a:cs typeface="+mn-cs"/>
                <a:sym typeface="Helvetica Neue Light"/>
              </a:defRPr>
            </a:pPr>
            <a:r>
              <a:rPr lang="en-IE" sz="2400" dirty="0">
                <a:latin typeface="Monaco"/>
                <a:ea typeface="Monaco"/>
                <a:cs typeface="Monaco"/>
                <a:sym typeface="Monaco"/>
              </a:rPr>
              <a:t>  </a:t>
            </a:r>
            <a:r>
              <a:rPr sz="2400" dirty="0">
                <a:latin typeface="Monaco"/>
                <a:ea typeface="Monaco"/>
                <a:cs typeface="Monaco"/>
                <a:sym typeface="Monaco"/>
              </a:rPr>
              <a:t>    {</a:t>
            </a:r>
          </a:p>
          <a:p>
            <a:pPr defTabSz="584200">
              <a:defRPr sz="1800">
                <a:latin typeface="+mn-lt"/>
                <a:ea typeface="+mn-ea"/>
                <a:cs typeface="+mn-cs"/>
                <a:sym typeface="Helvetica Neue Light"/>
              </a:defRPr>
            </a:pPr>
            <a:r>
              <a:rPr sz="2400" dirty="0">
                <a:latin typeface="Monaco"/>
                <a:ea typeface="Monaco"/>
                <a:cs typeface="Monaco"/>
                <a:sym typeface="Monaco"/>
              </a:rPr>
              <a:t>  </a:t>
            </a:r>
            <a:r>
              <a:rPr lang="en-IE" sz="2400" dirty="0">
                <a:latin typeface="Monaco"/>
                <a:ea typeface="Monaco"/>
                <a:cs typeface="Monaco"/>
                <a:sym typeface="Monaco"/>
              </a:rPr>
              <a:t>  </a:t>
            </a:r>
            <a:r>
              <a:rPr sz="2400" dirty="0">
                <a:latin typeface="Monaco"/>
                <a:ea typeface="Monaco"/>
                <a:cs typeface="Monaco"/>
                <a:sym typeface="Monaco"/>
              </a:rPr>
              <a:t> </a:t>
            </a:r>
            <a:r>
              <a:rPr lang="en-IE" sz="2400" dirty="0">
                <a:latin typeface="Monaco"/>
                <a:ea typeface="Monaco"/>
                <a:cs typeface="Monaco"/>
                <a:sym typeface="Monaco"/>
              </a:rPr>
              <a:t>  </a:t>
            </a:r>
            <a:r>
              <a:rPr sz="2400" dirty="0">
                <a:latin typeface="Monaco"/>
                <a:ea typeface="Monaco"/>
                <a:cs typeface="Monaco"/>
                <a:sym typeface="Monaco"/>
              </a:rPr>
              <a:t>   </a:t>
            </a:r>
            <a:r>
              <a:rPr sz="2400" dirty="0" err="1">
                <a:latin typeface="Monaco"/>
                <a:ea typeface="Monaco"/>
                <a:cs typeface="Monaco"/>
                <a:sym typeface="Monaco"/>
              </a:rPr>
              <a:t>Largest.largest</a:t>
            </a:r>
            <a:r>
              <a:rPr sz="2400" dirty="0">
                <a:latin typeface="Monaco"/>
                <a:ea typeface="Monaco"/>
                <a:cs typeface="Monaco"/>
                <a:sym typeface="Monaco"/>
              </a:rPr>
              <a:t>(</a:t>
            </a:r>
            <a:r>
              <a:rPr sz="2400" dirty="0">
                <a:solidFill>
                  <a:srgbClr val="931A68"/>
                </a:solidFill>
                <a:latin typeface="Monaco"/>
                <a:ea typeface="Monaco"/>
                <a:cs typeface="Monaco"/>
                <a:sym typeface="Monaco"/>
              </a:rPr>
              <a:t>new</a:t>
            </a:r>
            <a:r>
              <a:rPr sz="2400" dirty="0">
                <a:latin typeface="Monaco"/>
                <a:ea typeface="Monaco"/>
                <a:cs typeface="Monaco"/>
                <a:sym typeface="Monaco"/>
              </a:rPr>
              <a:t> </a:t>
            </a:r>
            <a:r>
              <a:rPr sz="2400" dirty="0" err="1">
                <a:solidFill>
                  <a:srgbClr val="931A68"/>
                </a:solidFill>
                <a:latin typeface="Monaco"/>
                <a:ea typeface="Monaco"/>
                <a:cs typeface="Monaco"/>
                <a:sym typeface="Monaco"/>
              </a:rPr>
              <a:t>int</a:t>
            </a:r>
            <a:r>
              <a:rPr sz="2400" dirty="0">
                <a:latin typeface="Monaco"/>
                <a:ea typeface="Monaco"/>
                <a:cs typeface="Monaco"/>
                <a:sym typeface="Monaco"/>
              </a:rPr>
              <a:t>[] {});</a:t>
            </a:r>
          </a:p>
          <a:p>
            <a:pPr defTabSz="584200">
              <a:defRPr sz="1800">
                <a:latin typeface="+mn-lt"/>
                <a:ea typeface="+mn-ea"/>
                <a:cs typeface="+mn-cs"/>
                <a:sym typeface="Helvetica Neue Light"/>
              </a:defRPr>
            </a:pPr>
            <a:r>
              <a:rPr sz="2400" dirty="0">
                <a:latin typeface="Monaco"/>
                <a:ea typeface="Monaco"/>
                <a:cs typeface="Monaco"/>
                <a:sym typeface="Monaco"/>
              </a:rPr>
              <a:t> </a:t>
            </a:r>
            <a:r>
              <a:rPr lang="en-IE" sz="2400" dirty="0">
                <a:latin typeface="Monaco"/>
                <a:ea typeface="Monaco"/>
                <a:cs typeface="Monaco"/>
                <a:sym typeface="Monaco"/>
              </a:rPr>
              <a:t>    </a:t>
            </a:r>
            <a:r>
              <a:rPr sz="2400" dirty="0">
                <a:latin typeface="Monaco"/>
                <a:ea typeface="Monaco"/>
                <a:cs typeface="Monaco"/>
                <a:sym typeface="Monaco"/>
              </a:rPr>
              <a:t>     fail(</a:t>
            </a:r>
            <a:r>
              <a:rPr sz="2400" dirty="0">
                <a:solidFill>
                  <a:srgbClr val="3933FF"/>
                </a:solidFill>
                <a:latin typeface="Monaco"/>
                <a:ea typeface="Monaco"/>
                <a:cs typeface="Monaco"/>
                <a:sym typeface="Monaco"/>
              </a:rPr>
              <a:t>"Should have thrown an exception"</a:t>
            </a:r>
            <a:r>
              <a:rPr sz="2400" dirty="0">
                <a:latin typeface="Monaco"/>
                <a:ea typeface="Monaco"/>
                <a:cs typeface="Monaco"/>
                <a:sym typeface="Monaco"/>
              </a:rPr>
              <a:t>);</a:t>
            </a:r>
          </a:p>
          <a:p>
            <a:pPr defTabSz="584200">
              <a:defRPr sz="1800">
                <a:latin typeface="+mn-lt"/>
                <a:ea typeface="+mn-ea"/>
                <a:cs typeface="+mn-cs"/>
                <a:sym typeface="Helvetica Neue Light"/>
              </a:defRPr>
            </a:pPr>
            <a:r>
              <a:rPr lang="en-IE" sz="2400" dirty="0">
                <a:latin typeface="Monaco"/>
                <a:ea typeface="Monaco"/>
                <a:cs typeface="Monaco"/>
                <a:sym typeface="Monaco"/>
              </a:rPr>
              <a:t>  </a:t>
            </a:r>
            <a:r>
              <a:rPr sz="2400" dirty="0">
                <a:latin typeface="Monaco"/>
                <a:ea typeface="Monaco"/>
                <a:cs typeface="Monaco"/>
                <a:sym typeface="Monaco"/>
              </a:rPr>
              <a:t>    }</a:t>
            </a:r>
          </a:p>
          <a:p>
            <a:pPr defTabSz="584200">
              <a:defRPr sz="1800">
                <a:latin typeface="+mn-lt"/>
                <a:ea typeface="+mn-ea"/>
                <a:cs typeface="+mn-cs"/>
                <a:sym typeface="Helvetica Neue Light"/>
              </a:defRPr>
            </a:pPr>
            <a:r>
              <a:rPr sz="2400" dirty="0">
                <a:latin typeface="Monaco"/>
                <a:ea typeface="Monaco"/>
                <a:cs typeface="Monaco"/>
                <a:sym typeface="Monaco"/>
              </a:rPr>
              <a:t> </a:t>
            </a:r>
            <a:r>
              <a:rPr lang="en-IE" sz="2400" dirty="0">
                <a:latin typeface="Monaco"/>
                <a:ea typeface="Monaco"/>
                <a:cs typeface="Monaco"/>
                <a:sym typeface="Monaco"/>
              </a:rPr>
              <a:t>  </a:t>
            </a:r>
            <a:r>
              <a:rPr sz="2400" dirty="0">
                <a:latin typeface="Monaco"/>
                <a:ea typeface="Monaco"/>
                <a:cs typeface="Monaco"/>
                <a:sym typeface="Monaco"/>
              </a:rPr>
              <a:t>   </a:t>
            </a:r>
            <a:r>
              <a:rPr sz="2400" dirty="0">
                <a:solidFill>
                  <a:srgbClr val="931A68"/>
                </a:solidFill>
                <a:latin typeface="Monaco"/>
                <a:ea typeface="Monaco"/>
                <a:cs typeface="Monaco"/>
                <a:sym typeface="Monaco"/>
              </a:rPr>
              <a:t>catch</a:t>
            </a:r>
            <a:r>
              <a:rPr sz="2400" dirty="0">
                <a:latin typeface="Monaco"/>
                <a:ea typeface="Monaco"/>
                <a:cs typeface="Monaco"/>
                <a:sym typeface="Monaco"/>
              </a:rPr>
              <a:t> (</a:t>
            </a:r>
            <a:r>
              <a:rPr sz="2400" dirty="0" err="1">
                <a:latin typeface="Monaco"/>
                <a:ea typeface="Monaco"/>
                <a:cs typeface="Monaco"/>
                <a:sym typeface="Monaco"/>
              </a:rPr>
              <a:t>RuntimeException</a:t>
            </a:r>
            <a:r>
              <a:rPr sz="2400" dirty="0">
                <a:latin typeface="Monaco"/>
                <a:ea typeface="Monaco"/>
                <a:cs typeface="Monaco"/>
                <a:sym typeface="Monaco"/>
              </a:rPr>
              <a:t> e)</a:t>
            </a:r>
          </a:p>
          <a:p>
            <a:pPr defTabSz="584200">
              <a:defRPr sz="1800">
                <a:latin typeface="+mn-lt"/>
                <a:ea typeface="+mn-ea"/>
                <a:cs typeface="+mn-cs"/>
                <a:sym typeface="Helvetica Neue Light"/>
              </a:defRPr>
            </a:pPr>
            <a:r>
              <a:rPr sz="2400" dirty="0">
                <a:latin typeface="Monaco"/>
                <a:ea typeface="Monaco"/>
                <a:cs typeface="Monaco"/>
                <a:sym typeface="Monaco"/>
              </a:rPr>
              <a:t>  </a:t>
            </a:r>
            <a:r>
              <a:rPr lang="en-IE" sz="2400" dirty="0">
                <a:latin typeface="Monaco"/>
                <a:ea typeface="Monaco"/>
                <a:cs typeface="Monaco"/>
                <a:sym typeface="Monaco"/>
              </a:rPr>
              <a:t>  </a:t>
            </a:r>
            <a:r>
              <a:rPr sz="2400" dirty="0">
                <a:latin typeface="Monaco"/>
                <a:ea typeface="Monaco"/>
                <a:cs typeface="Monaco"/>
                <a:sym typeface="Monaco"/>
              </a:rPr>
              <a:t>  {</a:t>
            </a:r>
          </a:p>
          <a:p>
            <a:pPr defTabSz="584200">
              <a:defRPr sz="1800">
                <a:latin typeface="+mn-lt"/>
                <a:ea typeface="+mn-ea"/>
                <a:cs typeface="+mn-cs"/>
                <a:sym typeface="Helvetica Neue Light"/>
              </a:defRPr>
            </a:pPr>
            <a:r>
              <a:rPr sz="2400" dirty="0">
                <a:latin typeface="Monaco"/>
                <a:ea typeface="Monaco"/>
                <a:cs typeface="Monaco"/>
                <a:sym typeface="Monaco"/>
              </a:rPr>
              <a:t>  </a:t>
            </a:r>
            <a:r>
              <a:rPr lang="en-IE" sz="2400" dirty="0">
                <a:latin typeface="Monaco"/>
                <a:ea typeface="Monaco"/>
                <a:cs typeface="Monaco"/>
                <a:sym typeface="Monaco"/>
              </a:rPr>
              <a:t>   </a:t>
            </a:r>
            <a:r>
              <a:rPr sz="2400" dirty="0">
                <a:latin typeface="Monaco"/>
                <a:ea typeface="Monaco"/>
                <a:cs typeface="Monaco"/>
                <a:sym typeface="Monaco"/>
              </a:rPr>
              <a:t>    </a:t>
            </a:r>
            <a:r>
              <a:rPr sz="2400" dirty="0" err="1">
                <a:latin typeface="Monaco"/>
                <a:ea typeface="Monaco"/>
                <a:cs typeface="Monaco"/>
                <a:sym typeface="Monaco"/>
              </a:rPr>
              <a:t>assertTrue</a:t>
            </a:r>
            <a:r>
              <a:rPr sz="2400" dirty="0">
                <a:latin typeface="Monaco"/>
                <a:ea typeface="Monaco"/>
                <a:cs typeface="Monaco"/>
                <a:sym typeface="Monaco"/>
              </a:rPr>
              <a:t>(</a:t>
            </a:r>
            <a:r>
              <a:rPr sz="2400" dirty="0">
                <a:solidFill>
                  <a:srgbClr val="931A68"/>
                </a:solidFill>
                <a:latin typeface="Monaco"/>
                <a:ea typeface="Monaco"/>
                <a:cs typeface="Monaco"/>
                <a:sym typeface="Monaco"/>
              </a:rPr>
              <a:t>true</a:t>
            </a:r>
            <a:r>
              <a:rPr sz="2400" dirty="0">
                <a:latin typeface="Monaco"/>
                <a:ea typeface="Monaco"/>
                <a:cs typeface="Monaco"/>
                <a:sym typeface="Monaco"/>
              </a:rPr>
              <a:t>);</a:t>
            </a:r>
          </a:p>
          <a:p>
            <a:pPr defTabSz="584200">
              <a:defRPr sz="1800">
                <a:latin typeface="+mn-lt"/>
                <a:ea typeface="+mn-ea"/>
                <a:cs typeface="+mn-cs"/>
                <a:sym typeface="Helvetica Neue Light"/>
              </a:defRPr>
            </a:pPr>
            <a:r>
              <a:rPr sz="2400" dirty="0">
                <a:latin typeface="Monaco"/>
                <a:ea typeface="Monaco"/>
                <a:cs typeface="Monaco"/>
                <a:sym typeface="Monaco"/>
              </a:rPr>
              <a:t> </a:t>
            </a:r>
            <a:r>
              <a:rPr lang="en-IE" sz="2400" dirty="0">
                <a:latin typeface="Monaco"/>
                <a:ea typeface="Monaco"/>
                <a:cs typeface="Monaco"/>
                <a:sym typeface="Monaco"/>
              </a:rPr>
              <a:t> </a:t>
            </a:r>
            <a:r>
              <a:rPr sz="2400" dirty="0">
                <a:latin typeface="Monaco"/>
                <a:ea typeface="Monaco"/>
                <a:cs typeface="Monaco"/>
                <a:sym typeface="Monaco"/>
              </a:rPr>
              <a:t> </a:t>
            </a:r>
            <a:r>
              <a:rPr lang="en-IE" sz="2400" dirty="0">
                <a:latin typeface="Monaco"/>
                <a:ea typeface="Monaco"/>
                <a:cs typeface="Monaco"/>
                <a:sym typeface="Monaco"/>
              </a:rPr>
              <a:t> </a:t>
            </a:r>
            <a:r>
              <a:rPr sz="2400" dirty="0">
                <a:latin typeface="Monaco"/>
                <a:ea typeface="Monaco"/>
                <a:cs typeface="Monaco"/>
                <a:sym typeface="Monaco"/>
              </a:rPr>
              <a:t>  }</a:t>
            </a:r>
          </a:p>
          <a:p>
            <a:pPr defTabSz="584200">
              <a:defRPr sz="1800">
                <a:latin typeface="+mn-lt"/>
                <a:ea typeface="+mn-ea"/>
                <a:cs typeface="+mn-cs"/>
                <a:sym typeface="Helvetica Neue Light"/>
              </a:defRPr>
            </a:pPr>
            <a:r>
              <a:rPr sz="2400" dirty="0">
                <a:latin typeface="Monaco"/>
                <a:ea typeface="Monaco"/>
                <a:cs typeface="Monaco"/>
                <a:sym typeface="Monaco"/>
              </a:rPr>
              <a:t>  }</a:t>
            </a:r>
          </a:p>
        </p:txBody>
      </p:sp>
      <p:sp>
        <p:nvSpPr>
          <p:cNvPr id="344" name="Shape 344"/>
          <p:cNvSpPr/>
          <p:nvPr/>
        </p:nvSpPr>
        <p:spPr>
          <a:xfrm>
            <a:off x="5951388" y="7182060"/>
            <a:ext cx="6743700" cy="2010807"/>
          </a:xfrm>
          <a:prstGeom prst="rect">
            <a:avLst/>
          </a:prstGeom>
          <a:ln w="12700">
            <a:solidFill>
              <a:srgbClr val="000000"/>
            </a:solidFill>
            <a:miter lim="400000"/>
          </a:ln>
          <a:extLst>
            <a:ext uri="{C572A759-6A51-4108-AA02-DFA0A04FC94B}">
              <ma14:wrappingTextBoxFlag xmlns:ma14="http://schemas.microsoft.com/office/mac/drawingml/2011/main" xmlns="" val="1"/>
            </a:ext>
          </a:extLst>
        </p:spPr>
        <p:txBody>
          <a:bodyPr lIns="50800" tIns="50800" rIns="50800" bIns="50800" anchor="b">
            <a:spAutoFit/>
          </a:bodyPr>
          <a:lstStyle/>
          <a:p>
            <a:pPr>
              <a:defRPr sz="1800">
                <a:latin typeface="Monaco"/>
                <a:ea typeface="Monaco"/>
                <a:cs typeface="Monaco"/>
                <a:sym typeface="Monaco"/>
              </a:defRPr>
            </a:pPr>
            <a:r>
              <a:rPr sz="2800" dirty="0"/>
              <a:t>  </a:t>
            </a:r>
            <a:r>
              <a:rPr sz="2400" dirty="0">
                <a:solidFill>
                  <a:srgbClr val="777777"/>
                </a:solidFill>
              </a:rPr>
              <a:t>@Test</a:t>
            </a:r>
            <a:r>
              <a:rPr sz="2400" dirty="0"/>
              <a:t> (</a:t>
            </a:r>
            <a:r>
              <a:rPr sz="2400" dirty="0">
                <a:solidFill>
                  <a:srgbClr val="931A68"/>
                </a:solidFill>
                <a:latin typeface="Monaco"/>
              </a:rPr>
              <a:t>expected</a:t>
            </a:r>
            <a:r>
              <a:rPr sz="2400" dirty="0"/>
              <a:t> = </a:t>
            </a:r>
            <a:r>
              <a:rPr sz="2400" dirty="0" err="1"/>
              <a:t>RuntimeException.</a:t>
            </a:r>
            <a:r>
              <a:rPr sz="2400" dirty="0" err="1">
                <a:solidFill>
                  <a:srgbClr val="931A68"/>
                </a:solidFill>
              </a:rPr>
              <a:t>class</a:t>
            </a:r>
            <a:r>
              <a:rPr sz="2400" dirty="0"/>
              <a:t>)</a:t>
            </a:r>
          </a:p>
          <a:p>
            <a:pPr>
              <a:defRPr sz="1800">
                <a:latin typeface="Monaco"/>
                <a:ea typeface="Monaco"/>
                <a:cs typeface="Monaco"/>
                <a:sym typeface="Monaco"/>
              </a:defRPr>
            </a:pPr>
            <a:r>
              <a:rPr sz="2400" dirty="0"/>
              <a:t>  </a:t>
            </a:r>
            <a:r>
              <a:rPr sz="2400" dirty="0">
                <a:solidFill>
                  <a:srgbClr val="931A68"/>
                </a:solidFill>
              </a:rPr>
              <a:t>public</a:t>
            </a:r>
            <a:r>
              <a:rPr sz="2400" dirty="0"/>
              <a:t> </a:t>
            </a:r>
            <a:r>
              <a:rPr sz="2400" dirty="0">
                <a:solidFill>
                  <a:srgbClr val="931A68"/>
                </a:solidFill>
              </a:rPr>
              <a:t>void</a:t>
            </a:r>
            <a:r>
              <a:rPr sz="2400" dirty="0"/>
              <a:t> </a:t>
            </a:r>
            <a:r>
              <a:rPr sz="2400" dirty="0" err="1"/>
              <a:t>testEmpty</a:t>
            </a:r>
            <a:r>
              <a:rPr sz="2400" dirty="0"/>
              <a:t> ()</a:t>
            </a:r>
          </a:p>
          <a:p>
            <a:pPr>
              <a:defRPr sz="1800">
                <a:latin typeface="Monaco"/>
                <a:ea typeface="Monaco"/>
                <a:cs typeface="Monaco"/>
                <a:sym typeface="Monaco"/>
              </a:defRPr>
            </a:pPr>
            <a:r>
              <a:rPr sz="2400" dirty="0"/>
              <a:t>  {</a:t>
            </a:r>
          </a:p>
          <a:p>
            <a:pPr>
              <a:defRPr sz="1800">
                <a:latin typeface="Monaco"/>
                <a:ea typeface="Monaco"/>
                <a:cs typeface="Monaco"/>
                <a:sym typeface="Monaco"/>
              </a:defRPr>
            </a:pPr>
            <a:r>
              <a:rPr sz="2400" dirty="0"/>
              <a:t>  </a:t>
            </a:r>
            <a:r>
              <a:rPr lang="en-IE" sz="2400" dirty="0"/>
              <a:t>  </a:t>
            </a:r>
            <a:r>
              <a:rPr sz="2400" dirty="0"/>
              <a:t>  </a:t>
            </a:r>
            <a:r>
              <a:rPr sz="2400" dirty="0" err="1"/>
              <a:t>Largest.largest</a:t>
            </a:r>
            <a:r>
              <a:rPr sz="2400" dirty="0"/>
              <a:t>(</a:t>
            </a:r>
            <a:r>
              <a:rPr sz="2400" dirty="0">
                <a:solidFill>
                  <a:srgbClr val="931A68"/>
                </a:solidFill>
              </a:rPr>
              <a:t>new</a:t>
            </a:r>
            <a:r>
              <a:rPr sz="2400" dirty="0"/>
              <a:t> </a:t>
            </a:r>
            <a:r>
              <a:rPr sz="2400" dirty="0" err="1">
                <a:solidFill>
                  <a:srgbClr val="931A68"/>
                </a:solidFill>
              </a:rPr>
              <a:t>int</a:t>
            </a:r>
            <a:r>
              <a:rPr sz="2400" dirty="0"/>
              <a:t>[] {});</a:t>
            </a:r>
          </a:p>
          <a:p>
            <a:pPr>
              <a:defRPr sz="1800">
                <a:latin typeface="Monaco"/>
                <a:ea typeface="Monaco"/>
                <a:cs typeface="Monaco"/>
                <a:sym typeface="Monaco"/>
              </a:defRPr>
            </a:pPr>
            <a:r>
              <a:rPr sz="2400" dirty="0"/>
              <a:t>  }</a:t>
            </a:r>
          </a:p>
        </p:txBody>
      </p:sp>
      <p:sp>
        <p:nvSpPr>
          <p:cNvPr id="2" name="TextBox 1"/>
          <p:cNvSpPr txBox="1"/>
          <p:nvPr/>
        </p:nvSpPr>
        <p:spPr>
          <a:xfrm>
            <a:off x="9022680" y="1236524"/>
            <a:ext cx="3816424" cy="471924"/>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IE" sz="2400" b="0" i="0" u="none" strike="noStrike" cap="none" spc="0" normalizeH="0" baseline="0" dirty="0">
                <a:ln>
                  <a:noFill/>
                </a:ln>
                <a:solidFill>
                  <a:srgbClr val="000000"/>
                </a:solidFill>
                <a:effectLst/>
                <a:uFillTx/>
                <a:latin typeface="Helvetica"/>
                <a:ea typeface="Helvetica"/>
                <a:cs typeface="Helvetica"/>
                <a:sym typeface="Helvetica"/>
              </a:rPr>
              <a:t>Old School Approach</a:t>
            </a:r>
          </a:p>
        </p:txBody>
      </p:sp>
      <p:sp>
        <p:nvSpPr>
          <p:cNvPr id="8" name="TextBox 7"/>
          <p:cNvSpPr txBox="1"/>
          <p:nvPr/>
        </p:nvSpPr>
        <p:spPr>
          <a:xfrm>
            <a:off x="8964190" y="6788102"/>
            <a:ext cx="3874914" cy="471924"/>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IE" sz="2400" b="0" i="0" u="none" strike="noStrike" cap="none" spc="0" normalizeH="0" baseline="0" dirty="0">
                <a:ln>
                  <a:noFill/>
                </a:ln>
                <a:solidFill>
                  <a:srgbClr val="000000"/>
                </a:solidFill>
                <a:effectLst/>
                <a:uFillTx/>
                <a:latin typeface="Helvetica"/>
                <a:ea typeface="Helvetica"/>
                <a:cs typeface="Helvetica"/>
                <a:sym typeface="Helvetica"/>
              </a:rPr>
              <a:t>Simple School Approach</a:t>
            </a:r>
          </a:p>
        </p:txBody>
      </p:sp>
      <p:sp>
        <p:nvSpPr>
          <p:cNvPr id="3" name="Rectangle 2">
            <a:extLst>
              <a:ext uri="{FF2B5EF4-FFF2-40B4-BE49-F238E27FC236}">
                <a16:creationId xmlns:a16="http://schemas.microsoft.com/office/drawing/2014/main" id="{0EA8475D-D1D0-44DE-9E27-CB74F0ED483B}"/>
              </a:ext>
            </a:extLst>
          </p:cNvPr>
          <p:cNvSpPr/>
          <p:nvPr/>
        </p:nvSpPr>
        <p:spPr>
          <a:xfrm>
            <a:off x="576965" y="2572544"/>
            <a:ext cx="4876552" cy="255454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444500">
              <a:spcBef>
                <a:spcPts val="1400"/>
              </a:spcBef>
              <a:buSzPct val="125000"/>
            </a:pPr>
            <a:r>
              <a:rPr lang="en-IE" sz="3200" b="1" dirty="0">
                <a:solidFill>
                  <a:srgbClr val="7030A0"/>
                </a:solidFill>
              </a:rPr>
              <a:t>Case 1 </a:t>
            </a:r>
            <a:r>
              <a:rPr lang="en-IE" sz="3200" dirty="0"/>
              <a:t>- sometimes in a test, need to verify that the method under test has actually thrown an exception.</a:t>
            </a: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Shape 340"/>
          <p:cNvSpPr>
            <a:spLocks noGrp="1"/>
          </p:cNvSpPr>
          <p:nvPr>
            <p:ph type="title"/>
          </p:nvPr>
        </p:nvSpPr>
        <p:spPr>
          <a:prstGeom prst="rect">
            <a:avLst/>
          </a:prstGeom>
        </p:spPr>
        <p:txBody>
          <a:bodyPr>
            <a:normAutofit/>
          </a:bodyPr>
          <a:lstStyle/>
          <a:p>
            <a:r>
              <a:rPr sz="4000" dirty="0"/>
              <a:t>Expected Exceptions</a:t>
            </a:r>
            <a:r>
              <a:rPr lang="en-IE" sz="4000" dirty="0"/>
              <a:t> – New School Approach</a:t>
            </a:r>
            <a:endParaRPr sz="4000" dirty="0"/>
          </a:p>
        </p:txBody>
      </p:sp>
      <p:sp>
        <p:nvSpPr>
          <p:cNvPr id="4" name="Rectangle 3"/>
          <p:cNvSpPr/>
          <p:nvPr/>
        </p:nvSpPr>
        <p:spPr>
          <a:xfrm>
            <a:off x="3010523" y="2427152"/>
            <a:ext cx="9793088" cy="5693866"/>
          </a:xfrm>
          <a:prstGeom prst="rect">
            <a:avLst/>
          </a:prstGeom>
          <a:ln>
            <a:solidFill>
              <a:schemeClr val="tx1"/>
            </a:solidFill>
          </a:ln>
        </p:spPr>
        <p:txBody>
          <a:bodyPr wrap="square">
            <a:spAutoFit/>
          </a:bodyPr>
          <a:lstStyle/>
          <a:p>
            <a:r>
              <a:rPr lang="en-IE" sz="2800" dirty="0">
                <a:solidFill>
                  <a:srgbClr val="931A68"/>
                </a:solidFill>
                <a:latin typeface="Monaco"/>
              </a:rPr>
              <a:t>import</a:t>
            </a:r>
            <a:r>
              <a:rPr lang="en-IE" sz="2800" b="1" dirty="0">
                <a:latin typeface="Monaco"/>
              </a:rPr>
              <a:t> </a:t>
            </a:r>
            <a:r>
              <a:rPr lang="en-IE" sz="2800" dirty="0" err="1">
                <a:latin typeface="Monaco"/>
              </a:rPr>
              <a:t>org.junit.rules</a:t>
            </a:r>
            <a:r>
              <a:rPr lang="en-IE" sz="2800" dirty="0">
                <a:latin typeface="Monaco"/>
              </a:rPr>
              <a:t>.*;</a:t>
            </a:r>
          </a:p>
          <a:p>
            <a:r>
              <a:rPr lang="en-IE" sz="2800" i="1" dirty="0">
                <a:latin typeface="Monaco"/>
              </a:rPr>
              <a:t>	// ...</a:t>
            </a:r>
          </a:p>
          <a:p>
            <a:endParaRPr lang="en-IE" sz="2800" dirty="0">
              <a:latin typeface="Monaco"/>
            </a:endParaRPr>
          </a:p>
          <a:p>
            <a:r>
              <a:rPr lang="en-IE" sz="2800" dirty="0">
                <a:latin typeface="Monaco"/>
              </a:rPr>
              <a:t>	</a:t>
            </a:r>
            <a:r>
              <a:rPr lang="en-IE" sz="2800" b="1" dirty="0">
                <a:solidFill>
                  <a:srgbClr val="FF0000"/>
                </a:solidFill>
                <a:latin typeface="Monaco"/>
              </a:rPr>
              <a:t>@Rule</a:t>
            </a:r>
          </a:p>
          <a:p>
            <a:r>
              <a:rPr lang="en-IE" sz="2800" dirty="0">
                <a:latin typeface="Monaco"/>
              </a:rPr>
              <a:t>	</a:t>
            </a:r>
            <a:r>
              <a:rPr lang="en-IE" sz="2800" dirty="0">
                <a:solidFill>
                  <a:srgbClr val="931A68"/>
                </a:solidFill>
                <a:latin typeface="Monaco"/>
              </a:rPr>
              <a:t>public</a:t>
            </a:r>
            <a:r>
              <a:rPr lang="en-IE" sz="2800" b="1" dirty="0">
                <a:latin typeface="Monaco"/>
              </a:rPr>
              <a:t> </a:t>
            </a:r>
            <a:r>
              <a:rPr lang="en-IE" sz="2800" dirty="0" err="1">
                <a:latin typeface="Monaco"/>
              </a:rPr>
              <a:t>ExpectedException</a:t>
            </a:r>
            <a:r>
              <a:rPr lang="en-IE" sz="2800" dirty="0">
                <a:latin typeface="Monaco"/>
              </a:rPr>
              <a:t> thrown = </a:t>
            </a:r>
            <a:r>
              <a:rPr lang="en-IE" sz="2800" dirty="0" err="1">
                <a:latin typeface="Monaco"/>
              </a:rPr>
              <a:t>ExpectedException.none</a:t>
            </a:r>
            <a:r>
              <a:rPr lang="en-IE" sz="2800" dirty="0">
                <a:latin typeface="Monaco"/>
              </a:rPr>
              <a:t>();</a:t>
            </a:r>
          </a:p>
          <a:p>
            <a:endParaRPr lang="en-IE" sz="2800" dirty="0">
              <a:latin typeface="Monaco"/>
            </a:endParaRPr>
          </a:p>
          <a:p>
            <a:r>
              <a:rPr lang="en-IE" sz="2800" dirty="0">
                <a:latin typeface="Monaco"/>
              </a:rPr>
              <a:t>	@Test</a:t>
            </a:r>
          </a:p>
          <a:p>
            <a:r>
              <a:rPr lang="en-IE" sz="2800" b="1" dirty="0">
                <a:latin typeface="Monaco"/>
              </a:rPr>
              <a:t>	</a:t>
            </a:r>
            <a:r>
              <a:rPr lang="en-IE" sz="2800" dirty="0">
                <a:solidFill>
                  <a:srgbClr val="931A68"/>
                </a:solidFill>
                <a:latin typeface="Monaco"/>
              </a:rPr>
              <a:t>public</a:t>
            </a:r>
            <a:r>
              <a:rPr lang="en-IE" sz="2800" b="1" dirty="0">
                <a:latin typeface="Monaco"/>
              </a:rPr>
              <a:t> </a:t>
            </a:r>
            <a:r>
              <a:rPr lang="en-IE" sz="2800" dirty="0">
                <a:solidFill>
                  <a:srgbClr val="931A68"/>
                </a:solidFill>
                <a:latin typeface="Monaco"/>
              </a:rPr>
              <a:t>void</a:t>
            </a:r>
            <a:r>
              <a:rPr lang="en-IE" sz="2800" b="1" dirty="0">
                <a:latin typeface="Monaco"/>
              </a:rPr>
              <a:t> </a:t>
            </a:r>
            <a:r>
              <a:rPr lang="en-IE" sz="2800" dirty="0" err="1">
                <a:latin typeface="Monaco"/>
              </a:rPr>
              <a:t>exceptionRule</a:t>
            </a:r>
            <a:r>
              <a:rPr lang="en-IE" sz="2800" dirty="0">
                <a:latin typeface="Monaco"/>
              </a:rPr>
              <a:t>() {</a:t>
            </a:r>
          </a:p>
          <a:p>
            <a:r>
              <a:rPr lang="en-IE" sz="2800" dirty="0">
                <a:latin typeface="Monaco"/>
              </a:rPr>
              <a:t>		</a:t>
            </a:r>
            <a:r>
              <a:rPr lang="en-IE" sz="2800" dirty="0" err="1">
                <a:latin typeface="Monaco"/>
              </a:rPr>
              <a:t>thrown.expect</a:t>
            </a:r>
            <a:r>
              <a:rPr lang="en-IE" sz="2800" dirty="0">
                <a:latin typeface="Monaco"/>
              </a:rPr>
              <a:t>(</a:t>
            </a:r>
            <a:r>
              <a:rPr lang="en-IE" sz="2800" dirty="0" err="1">
                <a:latin typeface="Monaco"/>
              </a:rPr>
              <a:t>InsufficientFundsException.class</a:t>
            </a:r>
            <a:r>
              <a:rPr lang="en-IE" sz="2800" dirty="0">
                <a:latin typeface="Monaco"/>
              </a:rPr>
              <a:t>);</a:t>
            </a:r>
          </a:p>
          <a:p>
            <a:r>
              <a:rPr lang="en-IE" sz="2800" dirty="0">
                <a:latin typeface="Monaco"/>
              </a:rPr>
              <a:t>		</a:t>
            </a:r>
            <a:r>
              <a:rPr lang="en-IE" sz="2800" dirty="0" err="1">
                <a:latin typeface="Monaco"/>
              </a:rPr>
              <a:t>thrown.expectMessage</a:t>
            </a:r>
            <a:r>
              <a:rPr lang="en-IE" sz="2800" dirty="0">
                <a:solidFill>
                  <a:srgbClr val="3933FF"/>
                </a:solidFill>
                <a:latin typeface="Monaco"/>
              </a:rPr>
              <a:t>("balance only 0");</a:t>
            </a:r>
          </a:p>
          <a:p>
            <a:r>
              <a:rPr lang="en-IE" sz="2800" dirty="0">
                <a:latin typeface="Monaco"/>
              </a:rPr>
              <a:t>		</a:t>
            </a:r>
            <a:r>
              <a:rPr lang="en-IE" sz="2800" dirty="0" err="1">
                <a:latin typeface="Monaco"/>
              </a:rPr>
              <a:t>account.withdraw</a:t>
            </a:r>
            <a:r>
              <a:rPr lang="en-IE" sz="2800" dirty="0">
                <a:latin typeface="Monaco"/>
              </a:rPr>
              <a:t>(100);</a:t>
            </a:r>
          </a:p>
          <a:p>
            <a:r>
              <a:rPr lang="en-IE" sz="2800" dirty="0">
                <a:latin typeface="Monaco"/>
              </a:rPr>
              <a:t>	}</a:t>
            </a:r>
          </a:p>
          <a:p>
            <a:endParaRPr lang="en-IE" sz="2800" dirty="0"/>
          </a:p>
        </p:txBody>
      </p:sp>
      <p:sp>
        <p:nvSpPr>
          <p:cNvPr id="6" name="TextBox 5"/>
          <p:cNvSpPr txBox="1"/>
          <p:nvPr/>
        </p:nvSpPr>
        <p:spPr>
          <a:xfrm>
            <a:off x="7907067" y="2192566"/>
            <a:ext cx="4788021" cy="471924"/>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lang="en-IE" sz="2400" dirty="0">
                <a:solidFill>
                  <a:srgbClr val="000000"/>
                </a:solidFill>
                <a:latin typeface="Helvetica"/>
                <a:ea typeface="Helvetica"/>
                <a:cs typeface="Helvetica"/>
              </a:rPr>
              <a:t>New </a:t>
            </a:r>
            <a:r>
              <a:rPr kumimoji="0" lang="en-IE" sz="2400" b="0" i="0" u="none" strike="noStrike" cap="none" spc="0" normalizeH="0" baseline="0" dirty="0">
                <a:ln>
                  <a:noFill/>
                </a:ln>
                <a:solidFill>
                  <a:srgbClr val="000000"/>
                </a:solidFill>
                <a:effectLst/>
                <a:uFillTx/>
                <a:latin typeface="Helvetica"/>
                <a:ea typeface="Helvetica"/>
                <a:cs typeface="Helvetica"/>
                <a:sym typeface="Helvetica"/>
              </a:rPr>
              <a:t>School Approach (JUnit 4)</a:t>
            </a:r>
          </a:p>
        </p:txBody>
      </p:sp>
      <p:sp>
        <p:nvSpPr>
          <p:cNvPr id="5" name="Rectangle 4">
            <a:extLst>
              <a:ext uri="{FF2B5EF4-FFF2-40B4-BE49-F238E27FC236}">
                <a16:creationId xmlns:a16="http://schemas.microsoft.com/office/drawing/2014/main" id="{08BD3FDE-FEC7-42D6-8A14-72FE11E4C7F1}"/>
              </a:ext>
            </a:extLst>
          </p:cNvPr>
          <p:cNvSpPr/>
          <p:nvPr/>
        </p:nvSpPr>
        <p:spPr>
          <a:xfrm>
            <a:off x="165696" y="2765706"/>
            <a:ext cx="2700811" cy="501675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IE" sz="3200" dirty="0"/>
              <a:t>JUnit allows you to define </a:t>
            </a:r>
            <a:r>
              <a:rPr lang="en-IE" sz="3200" dirty="0">
                <a:solidFill>
                  <a:srgbClr val="FF0000"/>
                </a:solidFill>
              </a:rPr>
              <a:t>rules</a:t>
            </a:r>
            <a:r>
              <a:rPr lang="en-IE" sz="3200" dirty="0"/>
              <a:t>, which can provide greater control over what happens during the flow of test execution. </a:t>
            </a:r>
          </a:p>
        </p:txBody>
      </p:sp>
    </p:spTree>
    <p:extLst>
      <p:ext uri="{BB962C8B-B14F-4D97-AF65-F5344CB8AC3E}">
        <p14:creationId xmlns:p14="http://schemas.microsoft.com/office/powerpoint/2010/main" val="218614876"/>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Shape 340"/>
          <p:cNvSpPr>
            <a:spLocks noGrp="1"/>
          </p:cNvSpPr>
          <p:nvPr>
            <p:ph type="title"/>
          </p:nvPr>
        </p:nvSpPr>
        <p:spPr>
          <a:prstGeom prst="rect">
            <a:avLst/>
          </a:prstGeom>
        </p:spPr>
        <p:txBody>
          <a:bodyPr>
            <a:normAutofit/>
          </a:bodyPr>
          <a:lstStyle/>
          <a:p>
            <a:r>
              <a:rPr sz="4000" dirty="0"/>
              <a:t>Expected Exceptions</a:t>
            </a:r>
            <a:r>
              <a:rPr lang="en-IE" sz="4000" dirty="0"/>
              <a:t> – New School Approach</a:t>
            </a:r>
            <a:endParaRPr sz="4000" dirty="0"/>
          </a:p>
        </p:txBody>
      </p:sp>
      <p:sp>
        <p:nvSpPr>
          <p:cNvPr id="4" name="Rectangle 3"/>
          <p:cNvSpPr/>
          <p:nvPr/>
        </p:nvSpPr>
        <p:spPr>
          <a:xfrm>
            <a:off x="3010523" y="2427152"/>
            <a:ext cx="9793088" cy="5693866"/>
          </a:xfrm>
          <a:prstGeom prst="rect">
            <a:avLst/>
          </a:prstGeom>
          <a:ln>
            <a:solidFill>
              <a:schemeClr val="tx1"/>
            </a:solidFill>
          </a:ln>
        </p:spPr>
        <p:txBody>
          <a:bodyPr wrap="square">
            <a:spAutoFit/>
          </a:bodyPr>
          <a:lstStyle/>
          <a:p>
            <a:r>
              <a:rPr lang="en-IE" sz="2800" dirty="0">
                <a:solidFill>
                  <a:srgbClr val="931A68"/>
                </a:solidFill>
                <a:latin typeface="Monaco"/>
              </a:rPr>
              <a:t>import</a:t>
            </a:r>
            <a:r>
              <a:rPr lang="en-IE" sz="2800" b="1" dirty="0">
                <a:latin typeface="Monaco"/>
              </a:rPr>
              <a:t> </a:t>
            </a:r>
            <a:r>
              <a:rPr lang="en-IE" sz="2800" dirty="0" err="1">
                <a:latin typeface="Monaco"/>
              </a:rPr>
              <a:t>org.junit.rules</a:t>
            </a:r>
            <a:r>
              <a:rPr lang="en-IE" sz="2800" dirty="0">
                <a:latin typeface="Monaco"/>
              </a:rPr>
              <a:t>.*;</a:t>
            </a:r>
          </a:p>
          <a:p>
            <a:r>
              <a:rPr lang="en-IE" sz="2800" i="1" dirty="0">
                <a:latin typeface="Monaco"/>
              </a:rPr>
              <a:t>	// ...</a:t>
            </a:r>
          </a:p>
          <a:p>
            <a:endParaRPr lang="en-IE" sz="2800" dirty="0">
              <a:latin typeface="Monaco"/>
            </a:endParaRPr>
          </a:p>
          <a:p>
            <a:r>
              <a:rPr lang="en-IE" sz="2800" dirty="0">
                <a:latin typeface="Monaco"/>
              </a:rPr>
              <a:t>	</a:t>
            </a:r>
            <a:r>
              <a:rPr lang="en-IE" sz="2800" b="1" dirty="0">
                <a:solidFill>
                  <a:srgbClr val="FF0000"/>
                </a:solidFill>
                <a:latin typeface="Monaco"/>
              </a:rPr>
              <a:t>@Rule</a:t>
            </a:r>
          </a:p>
          <a:p>
            <a:r>
              <a:rPr lang="en-IE" sz="2800" dirty="0">
                <a:latin typeface="Monaco"/>
              </a:rPr>
              <a:t>	</a:t>
            </a:r>
            <a:r>
              <a:rPr lang="en-IE" sz="2800" dirty="0">
                <a:solidFill>
                  <a:srgbClr val="931A68"/>
                </a:solidFill>
                <a:latin typeface="Monaco"/>
              </a:rPr>
              <a:t>public</a:t>
            </a:r>
            <a:r>
              <a:rPr lang="en-IE" sz="2800" b="1" dirty="0">
                <a:latin typeface="Monaco"/>
              </a:rPr>
              <a:t> </a:t>
            </a:r>
            <a:r>
              <a:rPr lang="en-IE" sz="2800" dirty="0" err="1">
                <a:latin typeface="Monaco"/>
              </a:rPr>
              <a:t>ExpectedException</a:t>
            </a:r>
            <a:r>
              <a:rPr lang="en-IE" sz="2800" dirty="0">
                <a:latin typeface="Monaco"/>
              </a:rPr>
              <a:t> thrown = </a:t>
            </a:r>
            <a:r>
              <a:rPr lang="en-IE" sz="2800" dirty="0" err="1">
                <a:latin typeface="Monaco"/>
              </a:rPr>
              <a:t>ExpectedException.none</a:t>
            </a:r>
            <a:r>
              <a:rPr lang="en-IE" sz="2800" dirty="0">
                <a:latin typeface="Monaco"/>
              </a:rPr>
              <a:t>();</a:t>
            </a:r>
          </a:p>
          <a:p>
            <a:endParaRPr lang="en-IE" sz="2800" dirty="0">
              <a:latin typeface="Monaco"/>
            </a:endParaRPr>
          </a:p>
          <a:p>
            <a:r>
              <a:rPr lang="en-IE" sz="2800" dirty="0">
                <a:latin typeface="Monaco"/>
              </a:rPr>
              <a:t>	@Test</a:t>
            </a:r>
          </a:p>
          <a:p>
            <a:r>
              <a:rPr lang="en-IE" sz="2800" b="1" dirty="0">
                <a:latin typeface="Monaco"/>
              </a:rPr>
              <a:t>	</a:t>
            </a:r>
            <a:r>
              <a:rPr lang="en-IE" sz="2800" dirty="0">
                <a:solidFill>
                  <a:srgbClr val="931A68"/>
                </a:solidFill>
                <a:latin typeface="Monaco"/>
              </a:rPr>
              <a:t>public</a:t>
            </a:r>
            <a:r>
              <a:rPr lang="en-IE" sz="2800" b="1" dirty="0">
                <a:latin typeface="Monaco"/>
              </a:rPr>
              <a:t> </a:t>
            </a:r>
            <a:r>
              <a:rPr lang="en-IE" sz="2800" dirty="0">
                <a:solidFill>
                  <a:srgbClr val="931A68"/>
                </a:solidFill>
                <a:latin typeface="Monaco"/>
              </a:rPr>
              <a:t>void</a:t>
            </a:r>
            <a:r>
              <a:rPr lang="en-IE" sz="2800" b="1" dirty="0">
                <a:latin typeface="Monaco"/>
              </a:rPr>
              <a:t> </a:t>
            </a:r>
            <a:r>
              <a:rPr lang="en-IE" sz="2800" dirty="0" err="1">
                <a:latin typeface="Monaco"/>
              </a:rPr>
              <a:t>exceptionRule</a:t>
            </a:r>
            <a:r>
              <a:rPr lang="en-IE" sz="2800" dirty="0">
                <a:latin typeface="Monaco"/>
              </a:rPr>
              <a:t>() {</a:t>
            </a:r>
          </a:p>
          <a:p>
            <a:r>
              <a:rPr lang="en-IE" sz="2800" dirty="0">
                <a:latin typeface="Monaco"/>
              </a:rPr>
              <a:t>		</a:t>
            </a:r>
            <a:r>
              <a:rPr lang="en-IE" sz="2800" dirty="0" err="1">
                <a:latin typeface="Monaco"/>
              </a:rPr>
              <a:t>thrown.expect</a:t>
            </a:r>
            <a:r>
              <a:rPr lang="en-IE" sz="2800" dirty="0">
                <a:latin typeface="Monaco"/>
              </a:rPr>
              <a:t>(</a:t>
            </a:r>
            <a:r>
              <a:rPr lang="en-IE" sz="2800" dirty="0" err="1">
                <a:latin typeface="Monaco"/>
              </a:rPr>
              <a:t>InsufficientFundsException.class</a:t>
            </a:r>
            <a:r>
              <a:rPr lang="en-IE" sz="2800" dirty="0">
                <a:latin typeface="Monaco"/>
              </a:rPr>
              <a:t>);</a:t>
            </a:r>
          </a:p>
          <a:p>
            <a:r>
              <a:rPr lang="en-IE" sz="2800" dirty="0">
                <a:latin typeface="Monaco"/>
              </a:rPr>
              <a:t>		</a:t>
            </a:r>
            <a:r>
              <a:rPr lang="en-IE" sz="2800" dirty="0" err="1">
                <a:latin typeface="Monaco"/>
              </a:rPr>
              <a:t>thrown.expectMessage</a:t>
            </a:r>
            <a:r>
              <a:rPr lang="en-IE" sz="2800" dirty="0">
                <a:solidFill>
                  <a:srgbClr val="3933FF"/>
                </a:solidFill>
                <a:latin typeface="Monaco"/>
              </a:rPr>
              <a:t>("balance only 0");</a:t>
            </a:r>
          </a:p>
          <a:p>
            <a:r>
              <a:rPr lang="en-IE" sz="2800" dirty="0">
                <a:latin typeface="Monaco"/>
              </a:rPr>
              <a:t>		</a:t>
            </a:r>
            <a:r>
              <a:rPr lang="en-IE" sz="2800" dirty="0" err="1">
                <a:latin typeface="Monaco"/>
              </a:rPr>
              <a:t>account.withdraw</a:t>
            </a:r>
            <a:r>
              <a:rPr lang="en-IE" sz="2800" dirty="0">
                <a:latin typeface="Monaco"/>
              </a:rPr>
              <a:t>(100);</a:t>
            </a:r>
          </a:p>
          <a:p>
            <a:r>
              <a:rPr lang="en-IE" sz="2800" dirty="0">
                <a:latin typeface="Monaco"/>
              </a:rPr>
              <a:t>	}</a:t>
            </a:r>
          </a:p>
          <a:p>
            <a:endParaRPr lang="en-IE" sz="2800" dirty="0"/>
          </a:p>
        </p:txBody>
      </p:sp>
      <p:sp>
        <p:nvSpPr>
          <p:cNvPr id="6" name="TextBox 5"/>
          <p:cNvSpPr txBox="1"/>
          <p:nvPr/>
        </p:nvSpPr>
        <p:spPr>
          <a:xfrm>
            <a:off x="7907067" y="2192566"/>
            <a:ext cx="4788021" cy="471924"/>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lang="en-IE" sz="2400" dirty="0">
                <a:solidFill>
                  <a:srgbClr val="000000"/>
                </a:solidFill>
                <a:latin typeface="Helvetica"/>
                <a:ea typeface="Helvetica"/>
                <a:cs typeface="Helvetica"/>
              </a:rPr>
              <a:t>New </a:t>
            </a:r>
            <a:r>
              <a:rPr kumimoji="0" lang="en-IE" sz="2400" b="0" i="0" u="none" strike="noStrike" cap="none" spc="0" normalizeH="0" baseline="0" dirty="0">
                <a:ln>
                  <a:noFill/>
                </a:ln>
                <a:solidFill>
                  <a:srgbClr val="000000"/>
                </a:solidFill>
                <a:effectLst/>
                <a:uFillTx/>
                <a:latin typeface="Helvetica"/>
                <a:ea typeface="Helvetica"/>
                <a:cs typeface="Helvetica"/>
                <a:sym typeface="Helvetica"/>
              </a:rPr>
              <a:t>School Approach (JUnit 4)</a:t>
            </a:r>
          </a:p>
        </p:txBody>
      </p:sp>
      <p:sp>
        <p:nvSpPr>
          <p:cNvPr id="5" name="Rectangle 4">
            <a:extLst>
              <a:ext uri="{FF2B5EF4-FFF2-40B4-BE49-F238E27FC236}">
                <a16:creationId xmlns:a16="http://schemas.microsoft.com/office/drawing/2014/main" id="{08BD3FDE-FEC7-42D6-8A14-72FE11E4C7F1}"/>
              </a:ext>
            </a:extLst>
          </p:cNvPr>
          <p:cNvSpPr/>
          <p:nvPr/>
        </p:nvSpPr>
        <p:spPr>
          <a:xfrm>
            <a:off x="586852" y="8355604"/>
            <a:ext cx="12108236" cy="107721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IE" sz="3200" dirty="0"/>
              <a:t>To use the </a:t>
            </a:r>
            <a:r>
              <a:rPr lang="en-IE" sz="3200" b="1" i="1" dirty="0" err="1">
                <a:solidFill>
                  <a:srgbClr val="FF0000"/>
                </a:solidFill>
              </a:rPr>
              <a:t>ExpectedException</a:t>
            </a:r>
            <a:r>
              <a:rPr lang="en-IE" sz="3200" dirty="0"/>
              <a:t> rule, declare a public instance of </a:t>
            </a:r>
            <a:r>
              <a:rPr lang="en-IE" sz="3200" dirty="0" err="1"/>
              <a:t>ExpectedException</a:t>
            </a:r>
            <a:r>
              <a:rPr lang="en-IE" sz="3200" dirty="0"/>
              <a:t> in the test class and mark it with </a:t>
            </a:r>
            <a:r>
              <a:rPr lang="en-IE" sz="3200" b="1" i="1" dirty="0">
                <a:solidFill>
                  <a:srgbClr val="FF0000"/>
                </a:solidFill>
              </a:rPr>
              <a:t>@Rule</a:t>
            </a:r>
            <a:r>
              <a:rPr lang="en-IE" sz="3200" dirty="0">
                <a:solidFill>
                  <a:srgbClr val="FF0000"/>
                </a:solidFill>
              </a:rPr>
              <a:t>.</a:t>
            </a:r>
          </a:p>
        </p:txBody>
      </p:sp>
      <p:sp>
        <p:nvSpPr>
          <p:cNvPr id="7" name="Rectangle 6">
            <a:extLst>
              <a:ext uri="{FF2B5EF4-FFF2-40B4-BE49-F238E27FC236}">
                <a16:creationId xmlns:a16="http://schemas.microsoft.com/office/drawing/2014/main" id="{65B7B427-B85F-4AD6-898D-1411DE69BF8D}"/>
              </a:ext>
            </a:extLst>
          </p:cNvPr>
          <p:cNvSpPr/>
          <p:nvPr/>
        </p:nvSpPr>
        <p:spPr>
          <a:xfrm>
            <a:off x="93688" y="4156720"/>
            <a:ext cx="3347861" cy="304698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IE" sz="2400" dirty="0"/>
              <a:t>Suppose we’re designing a test in which we withdraw funds from a new account—that is, one with no money. Withdrawing any money from the account should generate an exception.</a:t>
            </a:r>
          </a:p>
        </p:txBody>
      </p:sp>
    </p:spTree>
    <p:extLst>
      <p:ext uri="{BB962C8B-B14F-4D97-AF65-F5344CB8AC3E}">
        <p14:creationId xmlns:p14="http://schemas.microsoft.com/office/powerpoint/2010/main" val="3162502563"/>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B8BAB59-F111-4A23-AAA4-05FADDB9A102}"/>
              </a:ext>
            </a:extLst>
          </p:cNvPr>
          <p:cNvSpPr/>
          <p:nvPr/>
        </p:nvSpPr>
        <p:spPr>
          <a:xfrm>
            <a:off x="6530082" y="2243093"/>
            <a:ext cx="6286376" cy="4093428"/>
          </a:xfrm>
          <a:prstGeom prst="rect">
            <a:avLst/>
          </a:prstGeom>
          <a:ln>
            <a:solidFill>
              <a:schemeClr val="tx1"/>
            </a:solidFill>
          </a:ln>
        </p:spPr>
        <p:txBody>
          <a:bodyPr wrap="square">
            <a:spAutoFit/>
          </a:bodyPr>
          <a:lstStyle/>
          <a:p>
            <a:r>
              <a:rPr lang="en-IE" sz="2000" dirty="0">
                <a:solidFill>
                  <a:srgbClr val="931A68"/>
                </a:solidFill>
                <a:latin typeface="Monaco"/>
              </a:rPr>
              <a:t>import</a:t>
            </a:r>
            <a:r>
              <a:rPr lang="en-IE" sz="2000" b="1" dirty="0">
                <a:latin typeface="Monaco"/>
              </a:rPr>
              <a:t> </a:t>
            </a:r>
            <a:r>
              <a:rPr lang="en-IE" sz="2000" dirty="0" err="1">
                <a:latin typeface="Monaco"/>
              </a:rPr>
              <a:t>org.junit.rules</a:t>
            </a:r>
            <a:r>
              <a:rPr lang="en-IE" sz="2000" dirty="0">
                <a:latin typeface="Monaco"/>
              </a:rPr>
              <a:t>.*;</a:t>
            </a:r>
          </a:p>
          <a:p>
            <a:r>
              <a:rPr lang="en-IE" sz="2000" i="1" dirty="0">
                <a:latin typeface="Monaco"/>
              </a:rPr>
              <a:t>	// ...</a:t>
            </a:r>
            <a:endParaRPr lang="en-IE" sz="2000" dirty="0">
              <a:latin typeface="Monaco"/>
            </a:endParaRPr>
          </a:p>
          <a:p>
            <a:r>
              <a:rPr lang="en-IE" sz="2000" dirty="0">
                <a:latin typeface="Monaco"/>
              </a:rPr>
              <a:t>	</a:t>
            </a:r>
          </a:p>
          <a:p>
            <a:r>
              <a:rPr lang="en-IE" sz="2000" b="1" dirty="0">
                <a:solidFill>
                  <a:srgbClr val="FF0000"/>
                </a:solidFill>
                <a:latin typeface="Monaco"/>
              </a:rPr>
              <a:t>	@Rule</a:t>
            </a:r>
          </a:p>
          <a:p>
            <a:r>
              <a:rPr lang="en-IE" sz="2000" dirty="0">
                <a:latin typeface="Monaco"/>
              </a:rPr>
              <a:t>	</a:t>
            </a:r>
            <a:r>
              <a:rPr lang="en-IE" sz="2000" dirty="0">
                <a:solidFill>
                  <a:srgbClr val="931A68"/>
                </a:solidFill>
                <a:latin typeface="Monaco"/>
              </a:rPr>
              <a:t>public</a:t>
            </a:r>
            <a:r>
              <a:rPr lang="en-IE" sz="2000" b="1" dirty="0">
                <a:latin typeface="Monaco"/>
              </a:rPr>
              <a:t> </a:t>
            </a:r>
            <a:r>
              <a:rPr lang="en-IE" sz="2000" dirty="0" err="1">
                <a:latin typeface="Monaco"/>
              </a:rPr>
              <a:t>ExpectedException</a:t>
            </a:r>
            <a:r>
              <a:rPr lang="en-IE" sz="2000" dirty="0">
                <a:latin typeface="Monaco"/>
              </a:rPr>
              <a:t> thrown </a:t>
            </a:r>
          </a:p>
          <a:p>
            <a:r>
              <a:rPr lang="en-IE" sz="2000" dirty="0">
                <a:latin typeface="Monaco"/>
              </a:rPr>
              <a:t>			= </a:t>
            </a:r>
            <a:r>
              <a:rPr lang="en-IE" sz="2000" dirty="0" err="1">
                <a:latin typeface="Monaco"/>
              </a:rPr>
              <a:t>ExpectedException.none</a:t>
            </a:r>
            <a:r>
              <a:rPr lang="en-IE" sz="2000" dirty="0">
                <a:latin typeface="Monaco"/>
              </a:rPr>
              <a:t>();</a:t>
            </a:r>
          </a:p>
          <a:p>
            <a:endParaRPr lang="en-IE" sz="2000" dirty="0">
              <a:latin typeface="Monaco"/>
            </a:endParaRPr>
          </a:p>
          <a:p>
            <a:r>
              <a:rPr lang="en-IE" sz="2000" dirty="0">
                <a:latin typeface="Monaco"/>
              </a:rPr>
              <a:t>	@Test</a:t>
            </a:r>
          </a:p>
          <a:p>
            <a:r>
              <a:rPr lang="en-IE" sz="2000" b="1" dirty="0">
                <a:latin typeface="Monaco"/>
              </a:rPr>
              <a:t>	</a:t>
            </a:r>
            <a:r>
              <a:rPr lang="en-IE" sz="2000" dirty="0">
                <a:solidFill>
                  <a:srgbClr val="931A68"/>
                </a:solidFill>
                <a:latin typeface="Monaco"/>
              </a:rPr>
              <a:t>public</a:t>
            </a:r>
            <a:r>
              <a:rPr lang="en-IE" sz="2000" b="1" dirty="0">
                <a:latin typeface="Monaco"/>
              </a:rPr>
              <a:t> </a:t>
            </a:r>
            <a:r>
              <a:rPr lang="en-IE" sz="2000" dirty="0">
                <a:solidFill>
                  <a:srgbClr val="931A68"/>
                </a:solidFill>
                <a:latin typeface="Monaco"/>
              </a:rPr>
              <a:t>void</a:t>
            </a:r>
            <a:r>
              <a:rPr lang="en-IE" sz="2000" b="1" dirty="0">
                <a:latin typeface="Monaco"/>
              </a:rPr>
              <a:t> </a:t>
            </a:r>
            <a:r>
              <a:rPr lang="en-IE" sz="2000" dirty="0" err="1">
                <a:latin typeface="Monaco"/>
              </a:rPr>
              <a:t>exceptionRule</a:t>
            </a:r>
            <a:r>
              <a:rPr lang="en-IE" sz="2000" dirty="0">
                <a:latin typeface="Monaco"/>
              </a:rPr>
              <a:t>() {</a:t>
            </a:r>
          </a:p>
          <a:p>
            <a:r>
              <a:rPr lang="en-IE" sz="2000" dirty="0">
                <a:latin typeface="Monaco"/>
              </a:rPr>
              <a:t>		</a:t>
            </a:r>
            <a:r>
              <a:rPr lang="en-IE" sz="2000" dirty="0" err="1">
                <a:latin typeface="Monaco"/>
              </a:rPr>
              <a:t>thrown.expect</a:t>
            </a:r>
            <a:r>
              <a:rPr lang="en-IE" sz="2000" dirty="0">
                <a:latin typeface="Monaco"/>
              </a:rPr>
              <a:t>(</a:t>
            </a:r>
            <a:r>
              <a:rPr lang="en-IE" sz="2000" dirty="0" err="1">
                <a:latin typeface="Monaco"/>
              </a:rPr>
              <a:t>InsufficientFundsException.class</a:t>
            </a:r>
            <a:r>
              <a:rPr lang="en-IE" sz="2000" dirty="0">
                <a:latin typeface="Monaco"/>
              </a:rPr>
              <a:t>);</a:t>
            </a:r>
          </a:p>
          <a:p>
            <a:r>
              <a:rPr lang="en-IE" sz="2000" dirty="0">
                <a:latin typeface="Monaco"/>
              </a:rPr>
              <a:t>		</a:t>
            </a:r>
            <a:r>
              <a:rPr lang="en-IE" sz="2000" dirty="0" err="1">
                <a:latin typeface="Monaco"/>
              </a:rPr>
              <a:t>thrown.expectMessage</a:t>
            </a:r>
            <a:r>
              <a:rPr lang="en-IE" sz="2000" dirty="0">
                <a:solidFill>
                  <a:srgbClr val="3933FF"/>
                </a:solidFill>
                <a:latin typeface="Monaco"/>
              </a:rPr>
              <a:t>("balance only 0");</a:t>
            </a:r>
          </a:p>
          <a:p>
            <a:r>
              <a:rPr lang="en-IE" sz="2000" dirty="0">
                <a:latin typeface="Monaco"/>
              </a:rPr>
              <a:t>		</a:t>
            </a:r>
            <a:r>
              <a:rPr lang="en-IE" sz="2000" dirty="0" err="1">
                <a:latin typeface="Monaco"/>
              </a:rPr>
              <a:t>account.withdraw</a:t>
            </a:r>
            <a:r>
              <a:rPr lang="en-IE" sz="2000" dirty="0">
                <a:latin typeface="Monaco"/>
              </a:rPr>
              <a:t>(100);</a:t>
            </a:r>
          </a:p>
          <a:p>
            <a:r>
              <a:rPr lang="en-IE" sz="2000" dirty="0">
                <a:latin typeface="Monaco"/>
              </a:rPr>
              <a:t>	}</a:t>
            </a:r>
          </a:p>
        </p:txBody>
      </p:sp>
      <p:sp>
        <p:nvSpPr>
          <p:cNvPr id="340" name="Shape 340"/>
          <p:cNvSpPr>
            <a:spLocks noGrp="1"/>
          </p:cNvSpPr>
          <p:nvPr>
            <p:ph type="title"/>
          </p:nvPr>
        </p:nvSpPr>
        <p:spPr>
          <a:xfrm>
            <a:off x="571500" y="254000"/>
            <a:ext cx="11861800" cy="1397000"/>
          </a:xfrm>
          <a:prstGeom prst="rect">
            <a:avLst/>
          </a:prstGeom>
        </p:spPr>
        <p:txBody>
          <a:bodyPr>
            <a:normAutofit/>
          </a:bodyPr>
          <a:lstStyle/>
          <a:p>
            <a:r>
              <a:rPr sz="4000" dirty="0"/>
              <a:t>Expected Exceptions</a:t>
            </a:r>
            <a:r>
              <a:rPr lang="en-IE" sz="4000" dirty="0"/>
              <a:t> – New School Approach</a:t>
            </a:r>
            <a:endParaRPr sz="4000" dirty="0"/>
          </a:p>
        </p:txBody>
      </p:sp>
      <p:sp>
        <p:nvSpPr>
          <p:cNvPr id="2" name="Rectangle 1">
            <a:extLst>
              <a:ext uri="{FF2B5EF4-FFF2-40B4-BE49-F238E27FC236}">
                <a16:creationId xmlns:a16="http://schemas.microsoft.com/office/drawing/2014/main" id="{92C4F92C-B90F-44F1-A752-D901E86CAB6E}"/>
              </a:ext>
            </a:extLst>
          </p:cNvPr>
          <p:cNvSpPr/>
          <p:nvPr/>
        </p:nvSpPr>
        <p:spPr>
          <a:xfrm>
            <a:off x="574452" y="3508648"/>
            <a:ext cx="5031830" cy="1569660"/>
          </a:xfrm>
          <a:prstGeom prst="rect">
            <a:avLst/>
          </a:prstGeom>
          <a:ln>
            <a:solidFill>
              <a:schemeClr val="accent1"/>
            </a:solidFill>
          </a:ln>
        </p:spPr>
        <p:txBody>
          <a:bodyPr wrap="square">
            <a:spAutoFit/>
          </a:bodyPr>
          <a:lstStyle/>
          <a:p>
            <a:pPr algn="ctr"/>
            <a:r>
              <a:rPr lang="en-IE" sz="2400" dirty="0"/>
              <a:t>We tell the </a:t>
            </a:r>
            <a:r>
              <a:rPr lang="en-IE" sz="2400" b="1" i="1" dirty="0"/>
              <a:t>thrown </a:t>
            </a:r>
            <a:r>
              <a:rPr lang="en-IE" sz="2400" dirty="0"/>
              <a:t>rule instance to </a:t>
            </a:r>
            <a:r>
              <a:rPr lang="en-IE" sz="2400" b="1" dirty="0">
                <a:solidFill>
                  <a:srgbClr val="FF0000"/>
                </a:solidFill>
              </a:rPr>
              <a:t>expect</a:t>
            </a:r>
            <a:r>
              <a:rPr lang="en-IE" sz="2400" dirty="0"/>
              <a:t> that an </a:t>
            </a:r>
            <a:r>
              <a:rPr lang="en-IE" sz="2400" b="1" i="1" dirty="0" err="1"/>
              <a:t>InsufficientFundsException</a:t>
            </a:r>
            <a:r>
              <a:rPr lang="en-IE" sz="2400" dirty="0"/>
              <a:t> gets thrown.</a:t>
            </a:r>
          </a:p>
        </p:txBody>
      </p:sp>
      <p:sp>
        <p:nvSpPr>
          <p:cNvPr id="3" name="Rectangle 2">
            <a:extLst>
              <a:ext uri="{FF2B5EF4-FFF2-40B4-BE49-F238E27FC236}">
                <a16:creationId xmlns:a16="http://schemas.microsoft.com/office/drawing/2014/main" id="{4FFC8756-EB87-4DA5-A375-A019B1AFD9E7}"/>
              </a:ext>
            </a:extLst>
          </p:cNvPr>
          <p:cNvSpPr/>
          <p:nvPr/>
        </p:nvSpPr>
        <p:spPr>
          <a:xfrm>
            <a:off x="571500" y="5422275"/>
            <a:ext cx="5031830" cy="1569660"/>
          </a:xfrm>
          <a:prstGeom prst="rect">
            <a:avLst/>
          </a:prstGeom>
          <a:ln>
            <a:solidFill>
              <a:schemeClr val="accent1"/>
            </a:solidFill>
          </a:ln>
        </p:spPr>
        <p:txBody>
          <a:bodyPr wrap="square">
            <a:spAutoFit/>
          </a:bodyPr>
          <a:lstStyle/>
          <a:p>
            <a:r>
              <a:rPr lang="en-IE" sz="2400" dirty="0"/>
              <a:t>We set another </a:t>
            </a:r>
            <a:r>
              <a:rPr lang="en-IE" sz="2400" b="1" dirty="0">
                <a:solidFill>
                  <a:srgbClr val="FF0000"/>
                </a:solidFill>
              </a:rPr>
              <a:t>expectation</a:t>
            </a:r>
            <a:r>
              <a:rPr lang="en-IE" sz="2400" dirty="0"/>
              <a:t> on the </a:t>
            </a:r>
            <a:r>
              <a:rPr lang="en-IE" sz="2400" b="1" i="1" dirty="0"/>
              <a:t>thrown</a:t>
            </a:r>
            <a:r>
              <a:rPr lang="en-IE" sz="2400" dirty="0"/>
              <a:t> rule…the thrown exception should contain the passed substring.</a:t>
            </a:r>
          </a:p>
        </p:txBody>
      </p:sp>
      <p:sp>
        <p:nvSpPr>
          <p:cNvPr id="9" name="Rectangle 8">
            <a:extLst>
              <a:ext uri="{FF2B5EF4-FFF2-40B4-BE49-F238E27FC236}">
                <a16:creationId xmlns:a16="http://schemas.microsoft.com/office/drawing/2014/main" id="{D91884C7-C321-4BC7-B45A-4E70CE5CF325}"/>
              </a:ext>
            </a:extLst>
          </p:cNvPr>
          <p:cNvSpPr/>
          <p:nvPr/>
        </p:nvSpPr>
        <p:spPr>
          <a:xfrm>
            <a:off x="2348818" y="7246640"/>
            <a:ext cx="8834102" cy="1569660"/>
          </a:xfrm>
          <a:prstGeom prst="rect">
            <a:avLst/>
          </a:prstGeom>
          <a:ln>
            <a:solidFill>
              <a:schemeClr val="accent1"/>
            </a:solidFill>
          </a:ln>
        </p:spPr>
        <p:txBody>
          <a:bodyPr wrap="square">
            <a:spAutoFit/>
          </a:bodyPr>
          <a:lstStyle/>
          <a:p>
            <a:r>
              <a:rPr lang="en-IE" sz="2400" dirty="0"/>
              <a:t>Finally, our </a:t>
            </a:r>
            <a:r>
              <a:rPr lang="en-IE" sz="2400" i="1" dirty="0"/>
              <a:t>act </a:t>
            </a:r>
            <a:r>
              <a:rPr lang="en-IE" sz="2400" dirty="0"/>
              <a:t>portion of the test withdraws money which hopefully triggers the exception we expect. JUnit’s rule mechanism handles the rest, passing the test if all expectations on the rule were met and failing the test otherwise.</a:t>
            </a:r>
          </a:p>
        </p:txBody>
      </p:sp>
      <p:cxnSp>
        <p:nvCxnSpPr>
          <p:cNvPr id="11" name="Straight Arrow Connector 10">
            <a:extLst>
              <a:ext uri="{FF2B5EF4-FFF2-40B4-BE49-F238E27FC236}">
                <a16:creationId xmlns:a16="http://schemas.microsoft.com/office/drawing/2014/main" id="{634D26E3-FDBD-47E4-85F6-DDB002671965}"/>
              </a:ext>
            </a:extLst>
          </p:cNvPr>
          <p:cNvCxnSpPr>
            <a:cxnSpLocks/>
          </p:cNvCxnSpPr>
          <p:nvPr/>
        </p:nvCxnSpPr>
        <p:spPr>
          <a:xfrm>
            <a:off x="5606282" y="4217278"/>
            <a:ext cx="1832222" cy="964515"/>
          </a:xfrm>
          <a:prstGeom prst="straightConnector1">
            <a:avLst/>
          </a:prstGeom>
          <a:noFill/>
          <a:ln w="5715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378AF5DD-A6C0-43A0-B495-4D59B29FCAB2}"/>
              </a:ext>
            </a:extLst>
          </p:cNvPr>
          <p:cNvCxnSpPr>
            <a:cxnSpLocks/>
          </p:cNvCxnSpPr>
          <p:nvPr/>
        </p:nvCxnSpPr>
        <p:spPr>
          <a:xfrm flipV="1">
            <a:off x="5611019" y="5524872"/>
            <a:ext cx="1827485" cy="640705"/>
          </a:xfrm>
          <a:prstGeom prst="straightConnector1">
            <a:avLst/>
          </a:prstGeom>
          <a:noFill/>
          <a:ln w="5715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0" name="Straight Arrow Connector 19">
            <a:extLst>
              <a:ext uri="{FF2B5EF4-FFF2-40B4-BE49-F238E27FC236}">
                <a16:creationId xmlns:a16="http://schemas.microsoft.com/office/drawing/2014/main" id="{1F16B99B-3483-4151-A3C6-2F58A8D79234}"/>
              </a:ext>
            </a:extLst>
          </p:cNvPr>
          <p:cNvCxnSpPr>
            <a:cxnSpLocks/>
            <a:stCxn id="9" idx="0"/>
          </p:cNvCxnSpPr>
          <p:nvPr/>
        </p:nvCxnSpPr>
        <p:spPr>
          <a:xfrm flipV="1">
            <a:off x="6765869" y="6038896"/>
            <a:ext cx="1924056" cy="1207744"/>
          </a:xfrm>
          <a:prstGeom prst="straightConnector1">
            <a:avLst/>
          </a:prstGeom>
          <a:noFill/>
          <a:ln w="5715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3" name="TextBox 22">
            <a:extLst>
              <a:ext uri="{FF2B5EF4-FFF2-40B4-BE49-F238E27FC236}">
                <a16:creationId xmlns:a16="http://schemas.microsoft.com/office/drawing/2014/main" id="{4721CD04-5F16-45E1-BBB7-0727CE1DB5B8}"/>
              </a:ext>
            </a:extLst>
          </p:cNvPr>
          <p:cNvSpPr txBox="1"/>
          <p:nvPr/>
        </p:nvSpPr>
        <p:spPr>
          <a:xfrm>
            <a:off x="8028437" y="1838893"/>
            <a:ext cx="4788021" cy="471924"/>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lang="en-IE" sz="2400" dirty="0">
                <a:solidFill>
                  <a:srgbClr val="000000"/>
                </a:solidFill>
                <a:latin typeface="Helvetica"/>
                <a:ea typeface="Helvetica"/>
                <a:cs typeface="Helvetica"/>
              </a:rPr>
              <a:t>New </a:t>
            </a:r>
            <a:r>
              <a:rPr kumimoji="0" lang="en-IE" sz="2400" b="0" i="0" u="none" strike="noStrike" cap="none" spc="0" normalizeH="0" baseline="0" dirty="0">
                <a:ln>
                  <a:noFill/>
                </a:ln>
                <a:solidFill>
                  <a:srgbClr val="000000"/>
                </a:solidFill>
                <a:effectLst/>
                <a:uFillTx/>
                <a:latin typeface="Helvetica"/>
                <a:ea typeface="Helvetica"/>
                <a:cs typeface="Helvetica"/>
                <a:sym typeface="Helvetica"/>
              </a:rPr>
              <a:t>School Approach (JUnit 4)</a:t>
            </a:r>
          </a:p>
        </p:txBody>
      </p:sp>
    </p:spTree>
    <p:extLst>
      <p:ext uri="{BB962C8B-B14F-4D97-AF65-F5344CB8AC3E}">
        <p14:creationId xmlns:p14="http://schemas.microsoft.com/office/powerpoint/2010/main" val="45838137"/>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Anatomy of a Unit Test</a:t>
            </a:r>
          </a:p>
        </p:txBody>
      </p:sp>
      <p:sp>
        <p:nvSpPr>
          <p:cNvPr id="7" name="Text Placeholder 6"/>
          <p:cNvSpPr>
            <a:spLocks noGrp="1"/>
          </p:cNvSpPr>
          <p:nvPr>
            <p:ph type="body" sz="half" idx="1"/>
          </p:nvPr>
        </p:nvSpPr>
        <p:spPr>
          <a:xfrm>
            <a:off x="571500" y="2324100"/>
            <a:ext cx="5714876" cy="6565900"/>
          </a:xfrm>
        </p:spPr>
        <p:txBody>
          <a:bodyPr/>
          <a:lstStyle/>
          <a:p>
            <a:pPr>
              <a:spcBef>
                <a:spcPts val="1200"/>
              </a:spcBef>
            </a:pPr>
            <a:r>
              <a:rPr lang="en-IE" dirty="0"/>
              <a:t>Four Phase Test i.e. Setup, Exercise, Verify, Teardown.</a:t>
            </a:r>
          </a:p>
          <a:p>
            <a:pPr marL="0" indent="0">
              <a:spcBef>
                <a:spcPts val="1200"/>
              </a:spcBef>
              <a:buNone/>
            </a:pPr>
            <a:endParaRPr lang="en-IE" dirty="0"/>
          </a:p>
          <a:p>
            <a:pPr>
              <a:spcBef>
                <a:spcPts val="1200"/>
              </a:spcBef>
            </a:pPr>
            <a:r>
              <a:rPr lang="en-IE" dirty="0"/>
              <a:t>In-Line Setup and Teardown.</a:t>
            </a:r>
          </a:p>
          <a:p>
            <a:pPr>
              <a:spcBef>
                <a:spcPts val="1200"/>
              </a:spcBef>
            </a:pPr>
            <a:endParaRPr lang="en-IE" dirty="0"/>
          </a:p>
          <a:p>
            <a:pPr>
              <a:spcBef>
                <a:spcPts val="1200"/>
              </a:spcBef>
            </a:pPr>
            <a:r>
              <a:rPr lang="en-IE" dirty="0"/>
              <a:t>Arrange, Act, Assert.</a:t>
            </a:r>
          </a:p>
          <a:p>
            <a:pPr>
              <a:spcBef>
                <a:spcPts val="1200"/>
              </a:spcBef>
            </a:pPr>
            <a:endParaRPr lang="en-IE" dirty="0"/>
          </a:p>
          <a:p>
            <a:pPr>
              <a:spcBef>
                <a:spcPts val="1200"/>
              </a:spcBef>
            </a:pPr>
            <a:r>
              <a:rPr lang="en-IE" dirty="0"/>
              <a:t>Structuring Tests.</a:t>
            </a:r>
          </a:p>
          <a:p>
            <a:pPr>
              <a:spcBef>
                <a:spcPts val="1200"/>
              </a:spcBef>
            </a:pPr>
            <a:endParaRPr lang="en-IE" dirty="0"/>
          </a:p>
          <a:p>
            <a:pPr>
              <a:spcBef>
                <a:spcPts val="1200"/>
              </a:spcBef>
            </a:pPr>
            <a:r>
              <a:rPr lang="en-IE" dirty="0"/>
              <a:t>JUnit4 Assertions.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6416" y="2428528"/>
            <a:ext cx="5541084" cy="653563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Rectangle 4"/>
          <p:cNvSpPr/>
          <p:nvPr/>
        </p:nvSpPr>
        <p:spPr>
          <a:xfrm>
            <a:off x="6718424" y="9053264"/>
            <a:ext cx="5537093" cy="338554"/>
          </a:xfrm>
          <a:prstGeom prst="rect">
            <a:avLst/>
          </a:prstGeom>
        </p:spPr>
        <p:txBody>
          <a:bodyPr wrap="none">
            <a:spAutoFit/>
          </a:bodyPr>
          <a:lstStyle/>
          <a:p>
            <a:r>
              <a:rPr lang="en-IE" sz="1600" dirty="0"/>
              <a:t>Source Code: </a:t>
            </a:r>
            <a:r>
              <a:rPr lang="en-IE" sz="1600" dirty="0">
                <a:hlinkClick r:id="rId3"/>
              </a:rPr>
              <a:t>https://pragprog.com/titles/utj2/source_code</a:t>
            </a:r>
            <a:r>
              <a:rPr lang="en-IE" sz="1600" dirty="0"/>
              <a:t> </a:t>
            </a:r>
          </a:p>
        </p:txBody>
      </p:sp>
      <p:sp>
        <p:nvSpPr>
          <p:cNvPr id="3" name="Rectangle 2"/>
          <p:cNvSpPr/>
          <p:nvPr/>
        </p:nvSpPr>
        <p:spPr>
          <a:xfrm>
            <a:off x="453728" y="3724672"/>
            <a:ext cx="4824536" cy="792088"/>
          </a:xfrm>
          <a:prstGeom prst="rect">
            <a:avLst/>
          </a:prstGeom>
          <a:noFill/>
          <a:ln w="381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E" sz="3600" b="0" i="0" u="none" strike="noStrike" cap="none" spc="0" normalizeH="0" baseline="0">
              <a:ln>
                <a:noFill/>
              </a:ln>
              <a:solidFill>
                <a:srgbClr val="000000"/>
              </a:solidFill>
              <a:effectLst/>
              <a:uFillTx/>
              <a:latin typeface="+mn-lt"/>
              <a:ea typeface="+mn-ea"/>
              <a:cs typeface="+mn-cs"/>
              <a:sym typeface="Helvetica Neue Light"/>
            </a:endParaRPr>
          </a:p>
        </p:txBody>
      </p:sp>
    </p:spTree>
    <p:extLst>
      <p:ext uri="{BB962C8B-B14F-4D97-AF65-F5344CB8AC3E}">
        <p14:creationId xmlns:p14="http://schemas.microsoft.com/office/powerpoint/2010/main" val="2284003253"/>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Shape 340"/>
          <p:cNvSpPr>
            <a:spLocks noGrp="1"/>
          </p:cNvSpPr>
          <p:nvPr>
            <p:ph type="title"/>
          </p:nvPr>
        </p:nvSpPr>
        <p:spPr>
          <a:prstGeom prst="rect">
            <a:avLst/>
          </a:prstGeom>
        </p:spPr>
        <p:txBody>
          <a:bodyPr>
            <a:normAutofit/>
          </a:bodyPr>
          <a:lstStyle/>
          <a:p>
            <a:r>
              <a:rPr lang="en-IE" sz="3600" dirty="0"/>
              <a:t>Testing Exceptions - New School Approach (JUnit 5)</a:t>
            </a:r>
            <a:endParaRPr sz="3600" dirty="0"/>
          </a:p>
        </p:txBody>
      </p:sp>
      <p:sp>
        <p:nvSpPr>
          <p:cNvPr id="341" name="Shape 341"/>
          <p:cNvSpPr>
            <a:spLocks noGrp="1"/>
          </p:cNvSpPr>
          <p:nvPr>
            <p:ph type="body" idx="1"/>
          </p:nvPr>
        </p:nvSpPr>
        <p:spPr>
          <a:xfrm>
            <a:off x="571500" y="2068488"/>
            <a:ext cx="11835556" cy="6565900"/>
          </a:xfrm>
          <a:prstGeom prst="rect">
            <a:avLst/>
          </a:prstGeom>
        </p:spPr>
        <p:txBody>
          <a:bodyPr>
            <a:normAutofit/>
          </a:bodyPr>
          <a:lstStyle/>
          <a:p>
            <a:pPr>
              <a:spcBef>
                <a:spcPts val="0"/>
              </a:spcBef>
            </a:pPr>
            <a:r>
              <a:rPr lang="en-IE" dirty="0"/>
              <a:t>The </a:t>
            </a:r>
            <a:r>
              <a:rPr lang="en-IE" b="1" dirty="0">
                <a:solidFill>
                  <a:srgbClr val="FF0000"/>
                </a:solidFill>
              </a:rPr>
              <a:t>@Rule </a:t>
            </a:r>
            <a:r>
              <a:rPr lang="en-IE" dirty="0"/>
              <a:t>annotation no longer exists in JUnit5; use </a:t>
            </a:r>
            <a:r>
              <a:rPr lang="en-IE" b="1" dirty="0" err="1"/>
              <a:t>assertThrows</a:t>
            </a:r>
            <a:r>
              <a:rPr lang="en-IE" b="1" dirty="0"/>
              <a:t> </a:t>
            </a:r>
            <a:r>
              <a:rPr lang="en-IE" dirty="0"/>
              <a:t>instead!</a:t>
            </a:r>
          </a:p>
          <a:p>
            <a:pPr>
              <a:spcBef>
                <a:spcPts val="0"/>
              </a:spcBef>
            </a:pPr>
            <a:endParaRPr lang="en-IE" altLang="en-US" sz="2400" i="1" dirty="0">
              <a:solidFill>
                <a:schemeClr val="tx1"/>
              </a:solidFill>
              <a:latin typeface="+mn-lt"/>
              <a:cs typeface="Courier New" panose="02070309020205020404" pitchFamily="49" charset="0"/>
              <a:hlinkClick r:id="rId2"/>
            </a:endParaRPr>
          </a:p>
          <a:p>
            <a:pPr>
              <a:spcBef>
                <a:spcPts val="0"/>
              </a:spcBef>
            </a:pPr>
            <a:endParaRPr lang="en-US" altLang="en-US" sz="2400" dirty="0">
              <a:solidFill>
                <a:schemeClr val="tx1"/>
              </a:solidFill>
              <a:latin typeface="+mn-lt"/>
            </a:endParaRPr>
          </a:p>
          <a:p>
            <a:pPr>
              <a:spcBef>
                <a:spcPts val="0"/>
              </a:spcBef>
            </a:pPr>
            <a:endParaRPr lang="en-IE" dirty="0"/>
          </a:p>
          <a:p>
            <a:pPr>
              <a:spcBef>
                <a:spcPts val="0"/>
              </a:spcBef>
            </a:pPr>
            <a:endParaRPr lang="en-IE" dirty="0"/>
          </a:p>
          <a:p>
            <a:pPr>
              <a:spcBef>
                <a:spcPts val="0"/>
              </a:spcBef>
            </a:pPr>
            <a:endParaRPr dirty="0"/>
          </a:p>
        </p:txBody>
      </p:sp>
      <p:pic>
        <p:nvPicPr>
          <p:cNvPr id="6" name="Picture 5"/>
          <p:cNvPicPr>
            <a:picLocks noChangeAspect="1"/>
          </p:cNvPicPr>
          <p:nvPr/>
        </p:nvPicPr>
        <p:blipFill>
          <a:blip r:embed="rId3"/>
          <a:stretch>
            <a:fillRect/>
          </a:stretch>
        </p:blipFill>
        <p:spPr>
          <a:xfrm>
            <a:off x="429452" y="8435080"/>
            <a:ext cx="12191032" cy="742017"/>
          </a:xfrm>
          <a:prstGeom prst="rect">
            <a:avLst/>
          </a:prstGeom>
          <a:ln>
            <a:solidFill>
              <a:schemeClr val="accent1"/>
            </a:solidFill>
          </a:ln>
        </p:spPr>
      </p:pic>
      <p:pic>
        <p:nvPicPr>
          <p:cNvPr id="7" name="Picture 6"/>
          <p:cNvPicPr>
            <a:picLocks noChangeAspect="1"/>
          </p:cNvPicPr>
          <p:nvPr/>
        </p:nvPicPr>
        <p:blipFill>
          <a:blip r:embed="rId4"/>
          <a:stretch>
            <a:fillRect/>
          </a:stretch>
        </p:blipFill>
        <p:spPr>
          <a:xfrm>
            <a:off x="1605856" y="2950984"/>
            <a:ext cx="9484825" cy="5313452"/>
          </a:xfrm>
          <a:prstGeom prst="rect">
            <a:avLst/>
          </a:prstGeom>
          <a:ln>
            <a:solidFill>
              <a:srgbClr val="FF0000"/>
            </a:solidFill>
          </a:ln>
        </p:spPr>
      </p:pic>
    </p:spTree>
    <p:extLst>
      <p:ext uri="{BB962C8B-B14F-4D97-AF65-F5344CB8AC3E}">
        <p14:creationId xmlns:p14="http://schemas.microsoft.com/office/powerpoint/2010/main" val="3192393598"/>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Shape 340"/>
          <p:cNvSpPr>
            <a:spLocks noGrp="1"/>
          </p:cNvSpPr>
          <p:nvPr>
            <p:ph type="title"/>
          </p:nvPr>
        </p:nvSpPr>
        <p:spPr>
          <a:prstGeom prst="rect">
            <a:avLst/>
          </a:prstGeom>
        </p:spPr>
        <p:txBody>
          <a:bodyPr>
            <a:normAutofit/>
          </a:bodyPr>
          <a:lstStyle/>
          <a:p>
            <a:r>
              <a:rPr lang="en-IE" sz="3600" dirty="0"/>
              <a:t>Testing Exceptions - New School Approach (JUnit 5)</a:t>
            </a:r>
            <a:endParaRPr sz="3600" dirty="0"/>
          </a:p>
        </p:txBody>
      </p:sp>
      <p:sp>
        <p:nvSpPr>
          <p:cNvPr id="341" name="Shape 341"/>
          <p:cNvSpPr>
            <a:spLocks noGrp="1"/>
          </p:cNvSpPr>
          <p:nvPr>
            <p:ph type="body" idx="1"/>
          </p:nvPr>
        </p:nvSpPr>
        <p:spPr>
          <a:xfrm>
            <a:off x="587664" y="1996480"/>
            <a:ext cx="11835556" cy="6565900"/>
          </a:xfrm>
          <a:prstGeom prst="rect">
            <a:avLst/>
          </a:prstGeom>
        </p:spPr>
        <p:txBody>
          <a:bodyPr>
            <a:normAutofit/>
          </a:bodyPr>
          <a:lstStyle/>
          <a:p>
            <a:pPr marL="0" indent="0">
              <a:spcBef>
                <a:spcPts val="0"/>
              </a:spcBef>
              <a:buNone/>
            </a:pPr>
            <a:endParaRPr lang="en-IE" dirty="0"/>
          </a:p>
          <a:p>
            <a:pPr>
              <a:spcBef>
                <a:spcPts val="0"/>
              </a:spcBef>
            </a:pPr>
            <a:endParaRPr lang="en-IE" dirty="0"/>
          </a:p>
          <a:p>
            <a:pPr>
              <a:spcBef>
                <a:spcPts val="0"/>
              </a:spcBef>
            </a:pPr>
            <a:endParaRPr lang="en-IE" dirty="0"/>
          </a:p>
          <a:p>
            <a:pPr>
              <a:spcBef>
                <a:spcPts val="0"/>
              </a:spcBef>
            </a:pPr>
            <a:endParaRPr lang="en-IE" dirty="0"/>
          </a:p>
          <a:p>
            <a:pPr>
              <a:spcBef>
                <a:spcPts val="0"/>
              </a:spcBef>
            </a:pPr>
            <a:endParaRPr lang="en-IE" dirty="0"/>
          </a:p>
          <a:p>
            <a:pPr>
              <a:spcBef>
                <a:spcPts val="0"/>
              </a:spcBef>
            </a:pPr>
            <a:endParaRPr lang="en-IE" dirty="0"/>
          </a:p>
          <a:p>
            <a:pPr>
              <a:spcBef>
                <a:spcPts val="0"/>
              </a:spcBef>
            </a:pPr>
            <a:endParaRPr lang="en-IE" dirty="0"/>
          </a:p>
          <a:p>
            <a:pPr>
              <a:spcBef>
                <a:spcPts val="0"/>
              </a:spcBef>
            </a:pPr>
            <a:endParaRPr lang="en-IE" dirty="0"/>
          </a:p>
          <a:p>
            <a:pPr>
              <a:spcBef>
                <a:spcPts val="0"/>
              </a:spcBef>
            </a:pPr>
            <a:endParaRPr lang="en-IE" dirty="0"/>
          </a:p>
          <a:p>
            <a:pPr>
              <a:spcBef>
                <a:spcPts val="0"/>
              </a:spcBef>
            </a:pPr>
            <a:endParaRPr lang="en-IE" dirty="0"/>
          </a:p>
          <a:p>
            <a:pPr marL="0" indent="0">
              <a:spcBef>
                <a:spcPts val="0"/>
              </a:spcBef>
              <a:buNone/>
            </a:pPr>
            <a:endParaRPr lang="en-IE" altLang="en-US" sz="2400" i="1" dirty="0">
              <a:solidFill>
                <a:schemeClr val="tx1"/>
              </a:solidFill>
              <a:latin typeface="+mn-lt"/>
              <a:cs typeface="Courier New" panose="02070309020205020404" pitchFamily="49" charset="0"/>
              <a:hlinkClick r:id="rId3"/>
            </a:endParaRPr>
          </a:p>
          <a:p>
            <a:pPr>
              <a:spcBef>
                <a:spcPts val="0"/>
              </a:spcBef>
            </a:pPr>
            <a:endParaRPr lang="en-US" altLang="en-US" sz="2400" dirty="0">
              <a:solidFill>
                <a:schemeClr val="tx1"/>
              </a:solidFill>
              <a:latin typeface="+mn-lt"/>
            </a:endParaRPr>
          </a:p>
          <a:p>
            <a:pPr>
              <a:spcBef>
                <a:spcPts val="0"/>
              </a:spcBef>
            </a:pPr>
            <a:endParaRPr lang="en-IE" dirty="0"/>
          </a:p>
          <a:p>
            <a:pPr>
              <a:spcBef>
                <a:spcPts val="0"/>
              </a:spcBef>
            </a:pPr>
            <a:endParaRPr lang="en-IE" dirty="0"/>
          </a:p>
          <a:p>
            <a:pPr>
              <a:spcBef>
                <a:spcPts val="0"/>
              </a:spcBef>
            </a:pPr>
            <a:endParaRPr dirty="0"/>
          </a:p>
        </p:txBody>
      </p:sp>
      <p:pic>
        <p:nvPicPr>
          <p:cNvPr id="6" name="Picture 5"/>
          <p:cNvPicPr>
            <a:picLocks noChangeAspect="1"/>
          </p:cNvPicPr>
          <p:nvPr/>
        </p:nvPicPr>
        <p:blipFill>
          <a:blip r:embed="rId4"/>
          <a:stretch>
            <a:fillRect/>
          </a:stretch>
        </p:blipFill>
        <p:spPr>
          <a:xfrm>
            <a:off x="406884" y="2068488"/>
            <a:ext cx="12191032" cy="742017"/>
          </a:xfrm>
          <a:prstGeom prst="rect">
            <a:avLst/>
          </a:prstGeom>
          <a:ln>
            <a:solidFill>
              <a:schemeClr val="accent1"/>
            </a:solidFill>
          </a:ln>
        </p:spPr>
      </p:pic>
      <p:pic>
        <p:nvPicPr>
          <p:cNvPr id="2" name="Picture 1"/>
          <p:cNvPicPr>
            <a:picLocks noChangeAspect="1"/>
          </p:cNvPicPr>
          <p:nvPr/>
        </p:nvPicPr>
        <p:blipFill>
          <a:blip r:embed="rId5"/>
          <a:stretch>
            <a:fillRect/>
          </a:stretch>
        </p:blipFill>
        <p:spPr>
          <a:xfrm>
            <a:off x="525736" y="2860576"/>
            <a:ext cx="11982846" cy="2549542"/>
          </a:xfrm>
          <a:prstGeom prst="rect">
            <a:avLst/>
          </a:prstGeom>
          <a:ln>
            <a:solidFill>
              <a:schemeClr val="accent1"/>
            </a:solidFill>
          </a:ln>
        </p:spPr>
      </p:pic>
      <p:sp>
        <p:nvSpPr>
          <p:cNvPr id="3" name="Rectangle 2"/>
          <p:cNvSpPr/>
          <p:nvPr/>
        </p:nvSpPr>
        <p:spPr>
          <a:xfrm>
            <a:off x="2109912" y="5524872"/>
            <a:ext cx="8064896" cy="4093428"/>
          </a:xfrm>
          <a:prstGeom prst="rect">
            <a:avLst/>
          </a:prstGeom>
          <a:ln>
            <a:solidFill>
              <a:schemeClr val="accent1"/>
            </a:solidFill>
          </a:ln>
        </p:spPr>
        <p:txBody>
          <a:bodyPr wrap="square">
            <a:spAutoFit/>
          </a:bodyPr>
          <a:lstStyle/>
          <a:p>
            <a:r>
              <a:rPr lang="en-IE" sz="2000" dirty="0">
                <a:latin typeface="Monaco"/>
              </a:rPr>
              <a:t>@Test </a:t>
            </a:r>
          </a:p>
          <a:p>
            <a:r>
              <a:rPr lang="en-IE" sz="2000" dirty="0">
                <a:latin typeface="Monaco"/>
              </a:rPr>
              <a:t>@</a:t>
            </a:r>
            <a:r>
              <a:rPr lang="en-IE" sz="2000" dirty="0" err="1">
                <a:latin typeface="Monaco"/>
              </a:rPr>
              <a:t>DisplayName</a:t>
            </a:r>
            <a:r>
              <a:rPr lang="en-IE" sz="2000" dirty="0">
                <a:solidFill>
                  <a:srgbClr val="0070C0"/>
                </a:solidFill>
                <a:latin typeface="Monaco"/>
              </a:rPr>
              <a:t>("throws </a:t>
            </a:r>
            <a:r>
              <a:rPr lang="en-IE" sz="2000" dirty="0" err="1">
                <a:solidFill>
                  <a:srgbClr val="0070C0"/>
                </a:solidFill>
                <a:latin typeface="Monaco"/>
              </a:rPr>
              <a:t>EmptyStackException</a:t>
            </a:r>
            <a:r>
              <a:rPr lang="en-IE" sz="2000" dirty="0">
                <a:solidFill>
                  <a:srgbClr val="0070C0"/>
                </a:solidFill>
                <a:latin typeface="Monaco"/>
              </a:rPr>
              <a:t> when popped") </a:t>
            </a:r>
          </a:p>
          <a:p>
            <a:r>
              <a:rPr lang="en-IE" sz="2000" dirty="0">
                <a:solidFill>
                  <a:srgbClr val="C00000"/>
                </a:solidFill>
                <a:latin typeface="Monaco"/>
              </a:rPr>
              <a:t>void</a:t>
            </a:r>
            <a:r>
              <a:rPr lang="en-IE" sz="2000" dirty="0">
                <a:latin typeface="Monaco"/>
              </a:rPr>
              <a:t> </a:t>
            </a:r>
            <a:r>
              <a:rPr lang="en-IE" sz="2000" dirty="0" err="1">
                <a:latin typeface="Monaco"/>
              </a:rPr>
              <a:t>throwsExceptionWhenPopped</a:t>
            </a:r>
            <a:r>
              <a:rPr lang="en-IE" sz="2000" dirty="0">
                <a:latin typeface="Monaco"/>
              </a:rPr>
              <a:t>() </a:t>
            </a:r>
          </a:p>
          <a:p>
            <a:r>
              <a:rPr lang="en-IE" sz="2000" dirty="0">
                <a:latin typeface="Monaco"/>
              </a:rPr>
              <a:t>{ </a:t>
            </a:r>
          </a:p>
          <a:p>
            <a:r>
              <a:rPr lang="en-IE" sz="2000" dirty="0">
                <a:latin typeface="Monaco"/>
              </a:rPr>
              <a:t>	</a:t>
            </a:r>
            <a:r>
              <a:rPr lang="en-IE" sz="2000" dirty="0" err="1">
                <a:latin typeface="Monaco"/>
              </a:rPr>
              <a:t>assertThrows</a:t>
            </a:r>
            <a:r>
              <a:rPr lang="en-IE" sz="2000" dirty="0">
                <a:latin typeface="Monaco"/>
              </a:rPr>
              <a:t>(</a:t>
            </a:r>
            <a:r>
              <a:rPr lang="en-IE" sz="2000" dirty="0" err="1">
                <a:latin typeface="Monaco"/>
              </a:rPr>
              <a:t>EmptyStackException.class</a:t>
            </a:r>
            <a:r>
              <a:rPr lang="en-IE" sz="2000" dirty="0">
                <a:latin typeface="Monaco"/>
              </a:rPr>
              <a:t>, () -&gt; </a:t>
            </a:r>
            <a:r>
              <a:rPr lang="en-IE" sz="2000" dirty="0" err="1">
                <a:latin typeface="Monaco"/>
              </a:rPr>
              <a:t>stack.pop</a:t>
            </a:r>
            <a:r>
              <a:rPr lang="en-IE" sz="2000" dirty="0">
                <a:latin typeface="Monaco"/>
              </a:rPr>
              <a:t>()); </a:t>
            </a:r>
          </a:p>
          <a:p>
            <a:r>
              <a:rPr lang="en-IE" sz="2000" dirty="0">
                <a:latin typeface="Monaco"/>
              </a:rPr>
              <a:t>} </a:t>
            </a:r>
          </a:p>
          <a:p>
            <a:endParaRPr lang="en-IE" sz="2000" dirty="0">
              <a:latin typeface="Monaco"/>
            </a:endParaRPr>
          </a:p>
          <a:p>
            <a:r>
              <a:rPr lang="en-IE" sz="2000" dirty="0">
                <a:latin typeface="Monaco"/>
              </a:rPr>
              <a:t>@Test </a:t>
            </a:r>
          </a:p>
          <a:p>
            <a:r>
              <a:rPr lang="en-IE" sz="2000" dirty="0">
                <a:latin typeface="Monaco"/>
              </a:rPr>
              <a:t>@</a:t>
            </a:r>
            <a:r>
              <a:rPr lang="en-IE" sz="2000" dirty="0" err="1">
                <a:latin typeface="Monaco"/>
              </a:rPr>
              <a:t>DisplayName</a:t>
            </a:r>
            <a:r>
              <a:rPr lang="en-IE" sz="2000" dirty="0">
                <a:solidFill>
                  <a:srgbClr val="0070C0"/>
                </a:solidFill>
                <a:latin typeface="Monaco"/>
              </a:rPr>
              <a:t>("throws </a:t>
            </a:r>
            <a:r>
              <a:rPr lang="en-IE" sz="2000" dirty="0" err="1">
                <a:solidFill>
                  <a:srgbClr val="0070C0"/>
                </a:solidFill>
                <a:latin typeface="Monaco"/>
              </a:rPr>
              <a:t>EmptyStackException</a:t>
            </a:r>
            <a:r>
              <a:rPr lang="en-IE" sz="2000" dirty="0">
                <a:solidFill>
                  <a:srgbClr val="0070C0"/>
                </a:solidFill>
                <a:latin typeface="Monaco"/>
              </a:rPr>
              <a:t> when peeked") </a:t>
            </a:r>
          </a:p>
          <a:p>
            <a:r>
              <a:rPr lang="en-IE" sz="2000" dirty="0">
                <a:solidFill>
                  <a:srgbClr val="C00000"/>
                </a:solidFill>
                <a:latin typeface="Monaco"/>
              </a:rPr>
              <a:t>void</a:t>
            </a:r>
            <a:r>
              <a:rPr lang="en-IE" sz="2000" dirty="0">
                <a:latin typeface="Monaco"/>
              </a:rPr>
              <a:t> </a:t>
            </a:r>
            <a:r>
              <a:rPr lang="en-IE" sz="2000" dirty="0" err="1">
                <a:latin typeface="Monaco"/>
              </a:rPr>
              <a:t>throwsExceptionWhenPeeked</a:t>
            </a:r>
            <a:r>
              <a:rPr lang="en-IE" sz="2000" dirty="0">
                <a:latin typeface="Monaco"/>
              </a:rPr>
              <a:t>() </a:t>
            </a:r>
          </a:p>
          <a:p>
            <a:r>
              <a:rPr lang="en-IE" sz="2000" dirty="0">
                <a:latin typeface="Monaco"/>
              </a:rPr>
              <a:t>{ </a:t>
            </a:r>
          </a:p>
          <a:p>
            <a:r>
              <a:rPr lang="en-IE" sz="2000" dirty="0">
                <a:latin typeface="Monaco"/>
              </a:rPr>
              <a:t>	</a:t>
            </a:r>
            <a:r>
              <a:rPr lang="en-IE" sz="2000" dirty="0" err="1">
                <a:latin typeface="Monaco"/>
              </a:rPr>
              <a:t>assertThrows</a:t>
            </a:r>
            <a:r>
              <a:rPr lang="en-IE" sz="2000" dirty="0">
                <a:latin typeface="Monaco"/>
              </a:rPr>
              <a:t>(</a:t>
            </a:r>
            <a:r>
              <a:rPr lang="en-IE" sz="2000" dirty="0" err="1">
                <a:latin typeface="Monaco"/>
              </a:rPr>
              <a:t>EmptyStackException.class</a:t>
            </a:r>
            <a:r>
              <a:rPr lang="en-IE" sz="2000" dirty="0">
                <a:latin typeface="Monaco"/>
              </a:rPr>
              <a:t>, () -&gt; </a:t>
            </a:r>
            <a:r>
              <a:rPr lang="en-IE" sz="2000" dirty="0" err="1">
                <a:latin typeface="Monaco"/>
              </a:rPr>
              <a:t>stack.peek</a:t>
            </a:r>
            <a:r>
              <a:rPr lang="en-IE" sz="2000" dirty="0">
                <a:latin typeface="Monaco"/>
              </a:rPr>
              <a:t>()); </a:t>
            </a:r>
          </a:p>
          <a:p>
            <a:r>
              <a:rPr lang="en-IE" sz="2000" dirty="0">
                <a:latin typeface="Monaco"/>
              </a:rPr>
              <a:t>} </a:t>
            </a:r>
          </a:p>
        </p:txBody>
      </p:sp>
    </p:spTree>
    <p:extLst>
      <p:ext uri="{BB962C8B-B14F-4D97-AF65-F5344CB8AC3E}">
        <p14:creationId xmlns:p14="http://schemas.microsoft.com/office/powerpoint/2010/main" val="1519569798"/>
      </p:ext>
    </p:extLst>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a:t>JUnit Testing Advice (so far)</a:t>
            </a:r>
          </a:p>
        </p:txBody>
      </p:sp>
      <p:sp>
        <p:nvSpPr>
          <p:cNvPr id="6" name="Text Placeholder 5"/>
          <p:cNvSpPr>
            <a:spLocks noGrp="1"/>
          </p:cNvSpPr>
          <p:nvPr>
            <p:ph type="body" idx="1"/>
          </p:nvPr>
        </p:nvSpPr>
        <p:spPr>
          <a:xfrm>
            <a:off x="597744" y="2324100"/>
            <a:ext cx="11861800" cy="6565900"/>
          </a:xfrm>
        </p:spPr>
        <p:txBody>
          <a:bodyPr>
            <a:normAutofit fontScale="92500" lnSpcReduction="10000"/>
          </a:bodyPr>
          <a:lstStyle/>
          <a:p>
            <a:r>
              <a:rPr lang="en-IE" sz="3200" dirty="0"/>
              <a:t>You should make your tests visually consistent using AAA</a:t>
            </a:r>
            <a:r>
              <a:rPr lang="en-IE" sz="3200" i="1" dirty="0"/>
              <a:t>(A)</a:t>
            </a:r>
            <a:r>
              <a:rPr lang="en-IE" sz="3200" dirty="0"/>
              <a:t>.</a:t>
            </a:r>
          </a:p>
          <a:p>
            <a:r>
              <a:rPr lang="en-IE" sz="3200" dirty="0"/>
              <a:t>You should keep your tests maintainable by testing behaviour, not methods (i.e. focus on the behaviours of your class and not individual methods).</a:t>
            </a:r>
          </a:p>
          <a:p>
            <a:r>
              <a:rPr lang="en-IE" sz="3200" dirty="0"/>
              <a:t>Adhere to test naming conventions (and separate folder structures).</a:t>
            </a:r>
          </a:p>
          <a:p>
            <a:r>
              <a:rPr lang="en-IE" sz="3200" dirty="0"/>
              <a:t>Use @Before and @After for common initialisation and </a:t>
            </a:r>
            <a:r>
              <a:rPr lang="en-IE" sz="3200" dirty="0" err="1"/>
              <a:t>cleanup</a:t>
            </a:r>
            <a:r>
              <a:rPr lang="en-IE" sz="3200" dirty="0"/>
              <a:t> needs.  You can have multiples of these methods (can’t guarantee order of execution, though).</a:t>
            </a:r>
          </a:p>
          <a:p>
            <a:r>
              <a:rPr lang="en-IE" sz="3200" dirty="0"/>
              <a:t>Safely ignore tests getting in your way.</a:t>
            </a:r>
          </a:p>
        </p:txBody>
      </p:sp>
      <p:sp>
        <p:nvSpPr>
          <p:cNvPr id="7" name="Rectangle 6"/>
          <p:cNvSpPr/>
          <p:nvPr/>
        </p:nvSpPr>
        <p:spPr>
          <a:xfrm>
            <a:off x="6070352" y="9366587"/>
            <a:ext cx="6336991" cy="338554"/>
          </a:xfrm>
          <a:prstGeom prst="rect">
            <a:avLst/>
          </a:prstGeom>
        </p:spPr>
        <p:txBody>
          <a:bodyPr wrap="none">
            <a:spAutoFit/>
          </a:bodyPr>
          <a:lstStyle/>
          <a:p>
            <a:r>
              <a:rPr lang="en-IE" sz="1600" dirty="0"/>
              <a:t>Source: </a:t>
            </a:r>
            <a:r>
              <a:rPr lang="en-IE" sz="1600" dirty="0">
                <a:hlinkClick r:id="rId2"/>
              </a:rPr>
              <a:t>http://www.agile-code.com/blog/the-anatomy-of-a-unit-test/</a:t>
            </a:r>
            <a:r>
              <a:rPr lang="en-IE" sz="1600" dirty="0"/>
              <a:t> </a:t>
            </a:r>
          </a:p>
        </p:txBody>
      </p:sp>
    </p:spTree>
    <p:extLst>
      <p:ext uri="{BB962C8B-B14F-4D97-AF65-F5344CB8AC3E}">
        <p14:creationId xmlns:p14="http://schemas.microsoft.com/office/powerpoint/2010/main" val="2832764012"/>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Shape 282"/>
          <p:cNvSpPr/>
          <p:nvPr/>
        </p:nvSpPr>
        <p:spPr>
          <a:xfrm>
            <a:off x="676291" y="2429882"/>
            <a:ext cx="2460610"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r" defTabSz="584200">
              <a:spcBef>
                <a:spcPts val="4800"/>
              </a:spcBef>
              <a:defRPr sz="2600">
                <a:latin typeface="+mj-lt"/>
                <a:ea typeface="+mj-ea"/>
                <a:cs typeface="+mj-cs"/>
                <a:sym typeface="Helvetica Neue"/>
              </a:defRPr>
            </a:lvl1pPr>
          </a:lstStyle>
          <a:p>
            <a:r>
              <a:rPr dirty="0"/>
              <a:t>Phase 1</a:t>
            </a:r>
            <a:r>
              <a:rPr lang="en-IE" dirty="0"/>
              <a:t> (setup)</a:t>
            </a:r>
            <a:endParaRPr dirty="0"/>
          </a:p>
        </p:txBody>
      </p:sp>
      <p:sp>
        <p:nvSpPr>
          <p:cNvPr id="283" name="Shape 283"/>
          <p:cNvSpPr/>
          <p:nvPr/>
        </p:nvSpPr>
        <p:spPr>
          <a:xfrm>
            <a:off x="344470" y="4049453"/>
            <a:ext cx="2792431"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r" defTabSz="584200">
              <a:spcBef>
                <a:spcPts val="4800"/>
              </a:spcBef>
              <a:defRPr sz="2600">
                <a:latin typeface="+mj-lt"/>
                <a:ea typeface="+mj-ea"/>
                <a:cs typeface="+mj-cs"/>
                <a:sym typeface="Helvetica Neue"/>
              </a:defRPr>
            </a:lvl1pPr>
          </a:lstStyle>
          <a:p>
            <a:r>
              <a:rPr dirty="0"/>
              <a:t>Phase 2</a:t>
            </a:r>
            <a:r>
              <a:rPr lang="en-IE" dirty="0"/>
              <a:t>(exercise)</a:t>
            </a:r>
            <a:endParaRPr dirty="0"/>
          </a:p>
        </p:txBody>
      </p:sp>
      <p:sp>
        <p:nvSpPr>
          <p:cNvPr id="284" name="Shape 284"/>
          <p:cNvSpPr/>
          <p:nvPr/>
        </p:nvSpPr>
        <p:spPr>
          <a:xfrm>
            <a:off x="697131" y="6606346"/>
            <a:ext cx="2439770"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r" defTabSz="584200">
              <a:spcBef>
                <a:spcPts val="4800"/>
              </a:spcBef>
              <a:defRPr sz="2600">
                <a:latin typeface="+mj-lt"/>
                <a:ea typeface="+mj-ea"/>
                <a:cs typeface="+mj-cs"/>
                <a:sym typeface="Helvetica Neue"/>
              </a:defRPr>
            </a:lvl1pPr>
          </a:lstStyle>
          <a:p>
            <a:r>
              <a:rPr dirty="0"/>
              <a:t>Phase 3</a:t>
            </a:r>
            <a:r>
              <a:rPr lang="en-IE" dirty="0"/>
              <a:t> (verify)</a:t>
            </a:r>
            <a:endParaRPr dirty="0"/>
          </a:p>
        </p:txBody>
      </p:sp>
      <p:sp>
        <p:nvSpPr>
          <p:cNvPr id="285" name="Shape 285"/>
          <p:cNvSpPr/>
          <p:nvPr/>
        </p:nvSpPr>
        <p:spPr>
          <a:xfrm>
            <a:off x="120049" y="8261176"/>
            <a:ext cx="3016852"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r" defTabSz="584200">
              <a:spcBef>
                <a:spcPts val="4800"/>
              </a:spcBef>
              <a:defRPr sz="2600">
                <a:latin typeface="+mj-lt"/>
                <a:ea typeface="+mj-ea"/>
                <a:cs typeface="+mj-cs"/>
                <a:sym typeface="Helvetica Neue"/>
              </a:defRPr>
            </a:lvl1pPr>
          </a:lstStyle>
          <a:p>
            <a:r>
              <a:rPr dirty="0"/>
              <a:t>Phase 4</a:t>
            </a:r>
            <a:r>
              <a:rPr lang="en-IE" dirty="0"/>
              <a:t> (teardown)</a:t>
            </a:r>
            <a:endParaRPr dirty="0"/>
          </a:p>
        </p:txBody>
      </p:sp>
      <p:sp>
        <p:nvSpPr>
          <p:cNvPr id="10" name="Shape 276"/>
          <p:cNvSpPr/>
          <p:nvPr/>
        </p:nvSpPr>
        <p:spPr>
          <a:xfrm>
            <a:off x="3550072" y="628328"/>
            <a:ext cx="9066585" cy="8412559"/>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1500">
                <a:solidFill>
                  <a:srgbClr val="777777"/>
                </a:solidFill>
                <a:latin typeface="Monaco"/>
                <a:ea typeface="Monaco"/>
                <a:cs typeface="Monaco"/>
                <a:sym typeface="Monaco"/>
              </a:defRPr>
            </a:pPr>
            <a:r>
              <a:rPr sz="2000" dirty="0">
                <a:solidFill>
                  <a:srgbClr val="000000"/>
                </a:solidFill>
              </a:rPr>
              <a:t>  </a:t>
            </a:r>
            <a:r>
              <a:rPr sz="2000" dirty="0"/>
              <a:t>@Test</a:t>
            </a:r>
            <a:endParaRPr sz="2000" dirty="0">
              <a:solidFill>
                <a:srgbClr val="000000"/>
              </a:solidFill>
            </a:endParaRPr>
          </a:p>
          <a:p>
            <a:pPr>
              <a:defRPr sz="1500">
                <a:latin typeface="Monaco"/>
                <a:ea typeface="Monaco"/>
                <a:cs typeface="Monaco"/>
                <a:sym typeface="Monaco"/>
              </a:defRPr>
            </a:pPr>
            <a:r>
              <a:rPr sz="2000" dirty="0"/>
              <a:t>  </a:t>
            </a:r>
            <a:r>
              <a:rPr sz="2000" dirty="0">
                <a:solidFill>
                  <a:srgbClr val="931A68"/>
                </a:solidFill>
              </a:rPr>
              <a:t>public</a:t>
            </a:r>
            <a:r>
              <a:rPr sz="2000" dirty="0"/>
              <a:t> </a:t>
            </a:r>
            <a:r>
              <a:rPr sz="2000" dirty="0">
                <a:solidFill>
                  <a:srgbClr val="931A68"/>
                </a:solidFill>
              </a:rPr>
              <a:t>void</a:t>
            </a:r>
            <a:r>
              <a:rPr sz="2000" dirty="0"/>
              <a:t> </a:t>
            </a:r>
            <a:r>
              <a:rPr sz="2000" dirty="0" err="1"/>
              <a:t>testXMLSerializer</a:t>
            </a:r>
            <a:r>
              <a:rPr sz="2000" dirty="0"/>
              <a:t>() </a:t>
            </a:r>
            <a:r>
              <a:rPr sz="2000" dirty="0">
                <a:solidFill>
                  <a:srgbClr val="931A68"/>
                </a:solidFill>
              </a:rPr>
              <a:t>throws</a:t>
            </a:r>
            <a:r>
              <a:rPr sz="2000" dirty="0"/>
              <a:t> Exception</a:t>
            </a:r>
          </a:p>
          <a:p>
            <a:pPr>
              <a:defRPr sz="1500">
                <a:latin typeface="Monaco"/>
                <a:ea typeface="Monaco"/>
                <a:cs typeface="Monaco"/>
                <a:sym typeface="Monaco"/>
              </a:defRPr>
            </a:pPr>
            <a:r>
              <a:rPr sz="2000" dirty="0"/>
              <a:t>  { </a:t>
            </a:r>
          </a:p>
          <a:p>
            <a:pPr>
              <a:defRPr sz="1500">
                <a:latin typeface="Monaco"/>
                <a:ea typeface="Monaco"/>
                <a:cs typeface="Monaco"/>
                <a:sym typeface="Monaco"/>
              </a:defRPr>
            </a:pPr>
            <a:r>
              <a:rPr sz="2000" dirty="0"/>
              <a:t>  </a:t>
            </a:r>
            <a:r>
              <a:rPr lang="en-IE" sz="2000" dirty="0"/>
              <a:t>  </a:t>
            </a:r>
            <a:r>
              <a:rPr sz="2000" dirty="0"/>
              <a:t>  String </a:t>
            </a:r>
            <a:r>
              <a:rPr sz="2000" dirty="0" err="1"/>
              <a:t>datastoreFile</a:t>
            </a:r>
            <a:r>
              <a:rPr sz="2000" dirty="0"/>
              <a:t> = </a:t>
            </a:r>
            <a:r>
              <a:rPr sz="2000" dirty="0">
                <a:solidFill>
                  <a:srgbClr val="3933FF"/>
                </a:solidFill>
              </a:rPr>
              <a:t>"testdatastore.xml"</a:t>
            </a:r>
            <a:r>
              <a:rPr sz="2000" dirty="0"/>
              <a:t>;</a:t>
            </a:r>
          </a:p>
          <a:p>
            <a:pPr>
              <a:defRPr sz="1500">
                <a:latin typeface="Monaco"/>
                <a:ea typeface="Monaco"/>
                <a:cs typeface="Monaco"/>
                <a:sym typeface="Monaco"/>
              </a:defRPr>
            </a:pPr>
            <a:r>
              <a:rPr sz="2000" dirty="0"/>
              <a:t>   </a:t>
            </a:r>
            <a:r>
              <a:rPr lang="en-IE" sz="2000" dirty="0"/>
              <a:t>  </a:t>
            </a:r>
            <a:r>
              <a:rPr sz="2000" dirty="0"/>
              <a:t> </a:t>
            </a:r>
            <a:r>
              <a:rPr sz="2000" dirty="0" err="1"/>
              <a:t>deleteFile</a:t>
            </a:r>
            <a:r>
              <a:rPr sz="2000" dirty="0"/>
              <a:t> (</a:t>
            </a:r>
            <a:r>
              <a:rPr sz="2000" dirty="0" err="1"/>
              <a:t>datastoreFile</a:t>
            </a:r>
            <a:r>
              <a:rPr sz="2000" dirty="0"/>
              <a:t>);</a:t>
            </a:r>
          </a:p>
          <a:p>
            <a:pPr>
              <a:defRPr sz="1500">
                <a:latin typeface="Monaco"/>
                <a:ea typeface="Monaco"/>
                <a:cs typeface="Monaco"/>
                <a:sym typeface="Monaco"/>
              </a:defRPr>
            </a:pPr>
            <a:r>
              <a:rPr sz="2000" dirty="0"/>
              <a:t>    </a:t>
            </a:r>
          </a:p>
          <a:p>
            <a:pPr>
              <a:defRPr sz="1500">
                <a:latin typeface="Monaco"/>
                <a:ea typeface="Monaco"/>
                <a:cs typeface="Monaco"/>
                <a:sym typeface="Monaco"/>
              </a:defRPr>
            </a:pPr>
            <a:r>
              <a:rPr sz="2000" dirty="0"/>
              <a:t> </a:t>
            </a:r>
            <a:r>
              <a:rPr lang="en-IE" sz="2000" dirty="0"/>
              <a:t>  </a:t>
            </a:r>
            <a:r>
              <a:rPr sz="2000" dirty="0"/>
              <a:t>   </a:t>
            </a:r>
            <a:r>
              <a:rPr sz="2000" dirty="0" err="1"/>
              <a:t>Serializer</a:t>
            </a:r>
            <a:r>
              <a:rPr sz="2000" dirty="0"/>
              <a:t> </a:t>
            </a:r>
            <a:r>
              <a:rPr sz="2000" dirty="0" err="1"/>
              <a:t>serializer</a:t>
            </a:r>
            <a:r>
              <a:rPr sz="2000" dirty="0"/>
              <a:t> = </a:t>
            </a:r>
            <a:r>
              <a:rPr sz="2000" dirty="0">
                <a:solidFill>
                  <a:srgbClr val="931A68"/>
                </a:solidFill>
              </a:rPr>
              <a:t>new</a:t>
            </a:r>
            <a:r>
              <a:rPr sz="2000" dirty="0"/>
              <a:t> </a:t>
            </a:r>
            <a:r>
              <a:rPr sz="2000" dirty="0" err="1"/>
              <a:t>XMLSerializer</a:t>
            </a:r>
            <a:r>
              <a:rPr sz="2000" dirty="0"/>
              <a:t>(</a:t>
            </a:r>
            <a:r>
              <a:rPr sz="2000" dirty="0">
                <a:solidFill>
                  <a:srgbClr val="931A68"/>
                </a:solidFill>
              </a:rPr>
              <a:t>new</a:t>
            </a:r>
            <a:r>
              <a:rPr sz="2000" dirty="0"/>
              <a:t> File (</a:t>
            </a:r>
            <a:r>
              <a:rPr sz="2000" dirty="0" err="1"/>
              <a:t>datastoreFile</a:t>
            </a:r>
            <a:r>
              <a:rPr sz="2000" dirty="0"/>
              <a:t>));</a:t>
            </a:r>
          </a:p>
          <a:p>
            <a:pPr>
              <a:defRPr sz="1500">
                <a:latin typeface="Monaco"/>
                <a:ea typeface="Monaco"/>
                <a:cs typeface="Monaco"/>
                <a:sym typeface="Monaco"/>
              </a:defRPr>
            </a:pPr>
            <a:r>
              <a:rPr sz="2000" dirty="0"/>
              <a:t>    </a:t>
            </a:r>
          </a:p>
          <a:p>
            <a:pPr>
              <a:defRPr sz="1500">
                <a:latin typeface="Monaco"/>
                <a:ea typeface="Monaco"/>
                <a:cs typeface="Monaco"/>
                <a:sym typeface="Monaco"/>
              </a:defRPr>
            </a:pPr>
            <a:r>
              <a:rPr sz="2000" dirty="0"/>
              <a:t>   </a:t>
            </a:r>
            <a:r>
              <a:rPr lang="en-IE" sz="2000" dirty="0"/>
              <a:t>  </a:t>
            </a:r>
            <a:r>
              <a:rPr sz="2000" dirty="0"/>
              <a:t> </a:t>
            </a:r>
            <a:r>
              <a:rPr sz="2000" dirty="0">
                <a:solidFill>
                  <a:srgbClr val="0326CC"/>
                </a:solidFill>
              </a:rPr>
              <a:t>pacemaker</a:t>
            </a:r>
            <a:r>
              <a:rPr sz="2000" dirty="0"/>
              <a:t> = </a:t>
            </a:r>
            <a:r>
              <a:rPr sz="2000" dirty="0">
                <a:solidFill>
                  <a:srgbClr val="931A68"/>
                </a:solidFill>
              </a:rPr>
              <a:t>new</a:t>
            </a:r>
            <a:r>
              <a:rPr sz="2000" dirty="0"/>
              <a:t> </a:t>
            </a:r>
            <a:r>
              <a:rPr sz="2000" dirty="0" err="1"/>
              <a:t>PacemakerAPI</a:t>
            </a:r>
            <a:r>
              <a:rPr sz="2000" dirty="0"/>
              <a:t>(</a:t>
            </a:r>
            <a:r>
              <a:rPr sz="2000" dirty="0" err="1"/>
              <a:t>serializer</a:t>
            </a:r>
            <a:r>
              <a:rPr sz="2000" dirty="0"/>
              <a:t>); </a:t>
            </a:r>
          </a:p>
          <a:p>
            <a:pPr>
              <a:defRPr sz="1500">
                <a:latin typeface="Monaco"/>
                <a:ea typeface="Monaco"/>
                <a:cs typeface="Monaco"/>
                <a:sym typeface="Monaco"/>
              </a:defRPr>
            </a:pPr>
            <a:r>
              <a:rPr sz="2000" dirty="0"/>
              <a:t>    </a:t>
            </a:r>
            <a:r>
              <a:rPr lang="en-IE" sz="2000" dirty="0"/>
              <a:t>  </a:t>
            </a:r>
            <a:r>
              <a:rPr sz="2000" dirty="0"/>
              <a:t>populate(</a:t>
            </a:r>
            <a:r>
              <a:rPr sz="2000" dirty="0">
                <a:solidFill>
                  <a:srgbClr val="0326CC"/>
                </a:solidFill>
              </a:rPr>
              <a:t>pacemaker</a:t>
            </a:r>
            <a:r>
              <a:rPr sz="2000" dirty="0"/>
              <a:t>);</a:t>
            </a:r>
          </a:p>
          <a:p>
            <a:pPr>
              <a:defRPr sz="1500">
                <a:latin typeface="Monaco"/>
                <a:ea typeface="Monaco"/>
                <a:cs typeface="Monaco"/>
                <a:sym typeface="Monaco"/>
              </a:defRPr>
            </a:pPr>
            <a:r>
              <a:rPr sz="2000" dirty="0"/>
              <a:t>    </a:t>
            </a:r>
            <a:r>
              <a:rPr lang="en-IE" sz="2000" dirty="0"/>
              <a:t>  </a:t>
            </a:r>
            <a:r>
              <a:rPr sz="2000" dirty="0" err="1">
                <a:solidFill>
                  <a:srgbClr val="0326CC"/>
                </a:solidFill>
              </a:rPr>
              <a:t>pacemaker</a:t>
            </a:r>
            <a:r>
              <a:rPr sz="2000" dirty="0" err="1"/>
              <a:t>.store</a:t>
            </a:r>
            <a:r>
              <a:rPr sz="2000" dirty="0"/>
              <a:t>();</a:t>
            </a:r>
          </a:p>
          <a:p>
            <a:pPr>
              <a:defRPr sz="1500">
                <a:latin typeface="Monaco"/>
                <a:ea typeface="Monaco"/>
                <a:cs typeface="Monaco"/>
                <a:sym typeface="Monaco"/>
              </a:defRPr>
            </a:pPr>
            <a:r>
              <a:rPr sz="2000" dirty="0"/>
              <a:t>    </a:t>
            </a:r>
          </a:p>
          <a:p>
            <a:pPr>
              <a:defRPr sz="1500">
                <a:latin typeface="Monaco"/>
                <a:ea typeface="Monaco"/>
                <a:cs typeface="Monaco"/>
                <a:sym typeface="Monaco"/>
              </a:defRPr>
            </a:pPr>
            <a:r>
              <a:rPr sz="2000" dirty="0"/>
              <a:t>   </a:t>
            </a:r>
            <a:r>
              <a:rPr lang="en-IE" sz="2000" dirty="0"/>
              <a:t>  </a:t>
            </a:r>
            <a:r>
              <a:rPr sz="2000" dirty="0"/>
              <a:t> </a:t>
            </a:r>
            <a:r>
              <a:rPr sz="2000" dirty="0" err="1"/>
              <a:t>PacemakerAPI</a:t>
            </a:r>
            <a:r>
              <a:rPr sz="2000" dirty="0"/>
              <a:t> pacemaker2 =  </a:t>
            </a:r>
            <a:r>
              <a:rPr sz="2000" dirty="0">
                <a:solidFill>
                  <a:srgbClr val="931A68"/>
                </a:solidFill>
              </a:rPr>
              <a:t>new</a:t>
            </a:r>
            <a:r>
              <a:rPr sz="2000" dirty="0"/>
              <a:t> </a:t>
            </a:r>
            <a:r>
              <a:rPr sz="2000" dirty="0" err="1"/>
              <a:t>PacemakerAPI</a:t>
            </a:r>
            <a:r>
              <a:rPr sz="2000" dirty="0"/>
              <a:t>(</a:t>
            </a:r>
            <a:r>
              <a:rPr sz="2000" dirty="0" err="1"/>
              <a:t>serializer</a:t>
            </a:r>
            <a:r>
              <a:rPr sz="2000" dirty="0"/>
              <a:t>);</a:t>
            </a:r>
          </a:p>
          <a:p>
            <a:pPr>
              <a:defRPr sz="1500">
                <a:latin typeface="Monaco"/>
                <a:ea typeface="Monaco"/>
                <a:cs typeface="Monaco"/>
                <a:sym typeface="Monaco"/>
              </a:defRPr>
            </a:pPr>
            <a:r>
              <a:rPr sz="2000" dirty="0"/>
              <a:t>    </a:t>
            </a:r>
            <a:r>
              <a:rPr lang="en-IE" sz="2000" dirty="0"/>
              <a:t>  </a:t>
            </a:r>
            <a:r>
              <a:rPr sz="2000" dirty="0"/>
              <a:t>pacemaker2.load();</a:t>
            </a:r>
          </a:p>
          <a:p>
            <a:pPr>
              <a:defRPr sz="1500">
                <a:latin typeface="Monaco"/>
                <a:ea typeface="Monaco"/>
                <a:cs typeface="Monaco"/>
                <a:sym typeface="Monaco"/>
              </a:defRPr>
            </a:pPr>
            <a:r>
              <a:rPr sz="2000" dirty="0"/>
              <a:t>    </a:t>
            </a:r>
          </a:p>
          <a:p>
            <a:pPr>
              <a:defRPr sz="1500">
                <a:latin typeface="Monaco"/>
                <a:ea typeface="Monaco"/>
                <a:cs typeface="Monaco"/>
                <a:sym typeface="Monaco"/>
              </a:defRPr>
            </a:pPr>
            <a:r>
              <a:rPr sz="2000" dirty="0"/>
              <a:t>    </a:t>
            </a:r>
            <a:r>
              <a:rPr lang="en-IE" sz="2000" dirty="0"/>
              <a:t>  </a:t>
            </a:r>
            <a:r>
              <a:rPr sz="2000" dirty="0" err="1"/>
              <a:t>assertEquals</a:t>
            </a:r>
            <a:r>
              <a:rPr sz="2000" dirty="0"/>
              <a:t> (</a:t>
            </a:r>
            <a:r>
              <a:rPr sz="2000" dirty="0" err="1">
                <a:solidFill>
                  <a:srgbClr val="0326CC"/>
                </a:solidFill>
              </a:rPr>
              <a:t>pacemaker</a:t>
            </a:r>
            <a:r>
              <a:rPr sz="2000" dirty="0" err="1"/>
              <a:t>.getUsers</a:t>
            </a:r>
            <a:r>
              <a:rPr sz="2000" dirty="0"/>
              <a:t>().size(), pacemaker2.getUsers().size());</a:t>
            </a:r>
          </a:p>
          <a:p>
            <a:pPr>
              <a:defRPr sz="1500">
                <a:latin typeface="Monaco"/>
                <a:ea typeface="Monaco"/>
                <a:cs typeface="Monaco"/>
                <a:sym typeface="Monaco"/>
              </a:defRPr>
            </a:pPr>
            <a:r>
              <a:rPr sz="2000" dirty="0"/>
              <a:t>    </a:t>
            </a:r>
            <a:r>
              <a:rPr lang="en-IE" sz="2000" dirty="0"/>
              <a:t>  </a:t>
            </a:r>
            <a:r>
              <a:rPr sz="2000" dirty="0">
                <a:solidFill>
                  <a:srgbClr val="931A68"/>
                </a:solidFill>
              </a:rPr>
              <a:t>for</a:t>
            </a:r>
            <a:r>
              <a:rPr sz="2000" dirty="0"/>
              <a:t> (User </a:t>
            </a:r>
            <a:r>
              <a:rPr sz="2000" dirty="0" err="1"/>
              <a:t>user</a:t>
            </a:r>
            <a:r>
              <a:rPr sz="2000" dirty="0"/>
              <a:t> : </a:t>
            </a:r>
            <a:r>
              <a:rPr sz="2000" dirty="0" err="1">
                <a:solidFill>
                  <a:srgbClr val="0326CC"/>
                </a:solidFill>
              </a:rPr>
              <a:t>pacemaker</a:t>
            </a:r>
            <a:r>
              <a:rPr sz="2000" dirty="0" err="1"/>
              <a:t>.getUsers</a:t>
            </a:r>
            <a:r>
              <a:rPr sz="2000" dirty="0"/>
              <a:t>())</a:t>
            </a:r>
          </a:p>
          <a:p>
            <a:pPr>
              <a:defRPr sz="1500">
                <a:latin typeface="Monaco"/>
                <a:ea typeface="Monaco"/>
                <a:cs typeface="Monaco"/>
                <a:sym typeface="Monaco"/>
              </a:defRPr>
            </a:pPr>
            <a:r>
              <a:rPr sz="2000" dirty="0"/>
              <a:t>    </a:t>
            </a:r>
            <a:r>
              <a:rPr lang="en-IE" sz="2000" dirty="0"/>
              <a:t>  </a:t>
            </a:r>
            <a:r>
              <a:rPr sz="2000" dirty="0"/>
              <a:t>{</a:t>
            </a:r>
          </a:p>
          <a:p>
            <a:pPr>
              <a:defRPr sz="1500">
                <a:latin typeface="Monaco"/>
                <a:ea typeface="Monaco"/>
                <a:cs typeface="Monaco"/>
                <a:sym typeface="Monaco"/>
              </a:defRPr>
            </a:pPr>
            <a:r>
              <a:rPr sz="2000" dirty="0"/>
              <a:t>      </a:t>
            </a:r>
            <a:r>
              <a:rPr lang="en-IE" sz="2000" dirty="0"/>
              <a:t>    </a:t>
            </a:r>
            <a:r>
              <a:rPr sz="2000" dirty="0"/>
              <a:t>Collection&lt;User&gt; users = pacemaker2.getUsers();</a:t>
            </a:r>
          </a:p>
          <a:p>
            <a:pPr>
              <a:defRPr sz="1500">
                <a:solidFill>
                  <a:srgbClr val="3933FF"/>
                </a:solidFill>
                <a:latin typeface="Monaco"/>
                <a:ea typeface="Monaco"/>
                <a:cs typeface="Monaco"/>
                <a:sym typeface="Monaco"/>
              </a:defRPr>
            </a:pPr>
            <a:r>
              <a:rPr sz="2000" dirty="0">
                <a:solidFill>
                  <a:srgbClr val="000000"/>
                </a:solidFill>
              </a:rPr>
              <a:t>      </a:t>
            </a:r>
            <a:r>
              <a:rPr lang="en-IE" sz="2000" dirty="0">
                <a:solidFill>
                  <a:srgbClr val="000000"/>
                </a:solidFill>
              </a:rPr>
              <a:t>    </a:t>
            </a:r>
            <a:r>
              <a:rPr sz="2000" dirty="0" err="1">
                <a:solidFill>
                  <a:srgbClr val="000000"/>
                </a:solidFill>
              </a:rPr>
              <a:t>System.</a:t>
            </a:r>
            <a:r>
              <a:rPr sz="2000" dirty="0" err="1">
                <a:solidFill>
                  <a:srgbClr val="0326CC"/>
                </a:solidFill>
              </a:rPr>
              <a:t>out</a:t>
            </a:r>
            <a:r>
              <a:rPr sz="2000" dirty="0" err="1">
                <a:solidFill>
                  <a:srgbClr val="000000"/>
                </a:solidFill>
              </a:rPr>
              <a:t>.println</a:t>
            </a:r>
            <a:r>
              <a:rPr sz="2000" dirty="0">
                <a:solidFill>
                  <a:srgbClr val="000000"/>
                </a:solidFill>
              </a:rPr>
              <a:t>(</a:t>
            </a:r>
            <a:r>
              <a:rPr sz="2000" dirty="0"/>
              <a:t>"User to search for:"</a:t>
            </a:r>
            <a:r>
              <a:rPr sz="2000" dirty="0">
                <a:solidFill>
                  <a:srgbClr val="000000"/>
                </a:solidFill>
              </a:rPr>
              <a:t>);</a:t>
            </a:r>
          </a:p>
          <a:p>
            <a:pPr>
              <a:defRPr sz="1500">
                <a:latin typeface="Monaco"/>
                <a:ea typeface="Monaco"/>
                <a:cs typeface="Monaco"/>
                <a:sym typeface="Monaco"/>
              </a:defRPr>
            </a:pPr>
            <a:r>
              <a:rPr sz="2000" dirty="0"/>
              <a:t>     </a:t>
            </a:r>
            <a:r>
              <a:rPr lang="en-IE" sz="2000" dirty="0"/>
              <a:t>    </a:t>
            </a:r>
            <a:r>
              <a:rPr sz="2000" dirty="0"/>
              <a:t> </a:t>
            </a:r>
            <a:r>
              <a:rPr sz="2000" dirty="0" err="1"/>
              <a:t>System.</a:t>
            </a:r>
            <a:r>
              <a:rPr sz="2000" dirty="0" err="1">
                <a:solidFill>
                  <a:srgbClr val="0326CC"/>
                </a:solidFill>
              </a:rPr>
              <a:t>out</a:t>
            </a:r>
            <a:r>
              <a:rPr sz="2000" dirty="0" err="1"/>
              <a:t>.println</a:t>
            </a:r>
            <a:r>
              <a:rPr sz="2000" dirty="0"/>
              <a:t>(user);</a:t>
            </a:r>
          </a:p>
          <a:p>
            <a:pPr>
              <a:defRPr sz="1500">
                <a:latin typeface="Monaco"/>
                <a:ea typeface="Monaco"/>
                <a:cs typeface="Monaco"/>
                <a:sym typeface="Monaco"/>
              </a:defRPr>
            </a:pPr>
            <a:r>
              <a:rPr sz="2000" dirty="0"/>
              <a:t>     </a:t>
            </a:r>
            <a:r>
              <a:rPr lang="en-IE" sz="2000" dirty="0"/>
              <a:t>    </a:t>
            </a:r>
            <a:r>
              <a:rPr sz="2000" dirty="0"/>
              <a:t> </a:t>
            </a:r>
            <a:r>
              <a:rPr sz="2000" dirty="0" err="1"/>
              <a:t>System.</a:t>
            </a:r>
            <a:r>
              <a:rPr sz="2000" dirty="0" err="1">
                <a:solidFill>
                  <a:srgbClr val="0326CC"/>
                </a:solidFill>
              </a:rPr>
              <a:t>out</a:t>
            </a:r>
            <a:r>
              <a:rPr sz="2000" dirty="0" err="1"/>
              <a:t>.println</a:t>
            </a:r>
            <a:r>
              <a:rPr sz="2000" dirty="0"/>
              <a:t>(</a:t>
            </a:r>
            <a:r>
              <a:rPr sz="2000" dirty="0">
                <a:solidFill>
                  <a:srgbClr val="3933FF"/>
                </a:solidFill>
              </a:rPr>
              <a:t>"Collection"</a:t>
            </a:r>
            <a:r>
              <a:rPr sz="2000" dirty="0"/>
              <a:t>);</a:t>
            </a:r>
          </a:p>
          <a:p>
            <a:pPr>
              <a:defRPr sz="1500">
                <a:latin typeface="Monaco"/>
                <a:ea typeface="Monaco"/>
                <a:cs typeface="Monaco"/>
                <a:sym typeface="Monaco"/>
              </a:defRPr>
            </a:pPr>
            <a:r>
              <a:rPr sz="2000" dirty="0"/>
              <a:t>     </a:t>
            </a:r>
            <a:r>
              <a:rPr lang="en-IE" sz="2000" dirty="0"/>
              <a:t>    </a:t>
            </a:r>
            <a:r>
              <a:rPr sz="2000" dirty="0"/>
              <a:t> </a:t>
            </a:r>
            <a:r>
              <a:rPr sz="2000" dirty="0" err="1"/>
              <a:t>System.</a:t>
            </a:r>
            <a:r>
              <a:rPr sz="2000" dirty="0" err="1">
                <a:solidFill>
                  <a:srgbClr val="0326CC"/>
                </a:solidFill>
              </a:rPr>
              <a:t>out</a:t>
            </a:r>
            <a:r>
              <a:rPr sz="2000" dirty="0" err="1"/>
              <a:t>.println</a:t>
            </a:r>
            <a:r>
              <a:rPr sz="2000" dirty="0"/>
              <a:t>(users);</a:t>
            </a:r>
          </a:p>
          <a:p>
            <a:pPr>
              <a:defRPr sz="1500">
                <a:latin typeface="Monaco"/>
                <a:ea typeface="Monaco"/>
                <a:cs typeface="Monaco"/>
                <a:sym typeface="Monaco"/>
              </a:defRPr>
            </a:pPr>
            <a:r>
              <a:rPr sz="2000" dirty="0"/>
              <a:t>      </a:t>
            </a:r>
            <a:r>
              <a:rPr lang="en-IE" sz="2000" dirty="0"/>
              <a:t>    </a:t>
            </a:r>
            <a:r>
              <a:rPr sz="2000" dirty="0" err="1"/>
              <a:t>assertTrue</a:t>
            </a:r>
            <a:r>
              <a:rPr sz="2000" dirty="0"/>
              <a:t> (</a:t>
            </a:r>
            <a:r>
              <a:rPr sz="2000" dirty="0" err="1"/>
              <a:t>users.contains</a:t>
            </a:r>
            <a:r>
              <a:rPr sz="2000" dirty="0"/>
              <a:t>(user));</a:t>
            </a:r>
          </a:p>
          <a:p>
            <a:pPr>
              <a:defRPr sz="1500">
                <a:latin typeface="Monaco"/>
                <a:ea typeface="Monaco"/>
                <a:cs typeface="Monaco"/>
                <a:sym typeface="Monaco"/>
              </a:defRPr>
            </a:pPr>
            <a:r>
              <a:rPr sz="2000" dirty="0"/>
              <a:t>    </a:t>
            </a:r>
            <a:r>
              <a:rPr lang="en-IE" sz="2000" dirty="0"/>
              <a:t>  </a:t>
            </a:r>
            <a:r>
              <a:rPr sz="2000" dirty="0"/>
              <a:t>}</a:t>
            </a:r>
          </a:p>
          <a:p>
            <a:pPr>
              <a:defRPr sz="1500">
                <a:solidFill>
                  <a:srgbClr val="3933FF"/>
                </a:solidFill>
                <a:latin typeface="Monaco"/>
                <a:ea typeface="Monaco"/>
                <a:cs typeface="Monaco"/>
                <a:sym typeface="Monaco"/>
              </a:defRPr>
            </a:pPr>
            <a:r>
              <a:rPr sz="2000" dirty="0">
                <a:solidFill>
                  <a:schemeClr val="tx1"/>
                </a:solidFill>
                <a:latin typeface="Monaco"/>
                <a:ea typeface="Monaco"/>
                <a:cs typeface="Monaco"/>
              </a:rPr>
              <a:t>    </a:t>
            </a:r>
            <a:r>
              <a:rPr lang="en-IE" sz="2000" dirty="0">
                <a:solidFill>
                  <a:schemeClr val="tx1"/>
                </a:solidFill>
                <a:latin typeface="Monaco"/>
                <a:ea typeface="Monaco"/>
                <a:cs typeface="Monaco"/>
              </a:rPr>
              <a:t>  </a:t>
            </a:r>
            <a:r>
              <a:rPr sz="2000" dirty="0" err="1">
                <a:solidFill>
                  <a:schemeClr val="tx1"/>
                </a:solidFill>
                <a:latin typeface="Monaco"/>
                <a:ea typeface="Monaco"/>
                <a:cs typeface="Monaco"/>
              </a:rPr>
              <a:t>deleteFile</a:t>
            </a:r>
            <a:r>
              <a:rPr sz="2000" dirty="0">
                <a:solidFill>
                  <a:schemeClr val="tx1"/>
                </a:solidFill>
                <a:latin typeface="Monaco"/>
                <a:ea typeface="Monaco"/>
                <a:cs typeface="Monaco"/>
              </a:rPr>
              <a:t> (</a:t>
            </a:r>
            <a:r>
              <a:rPr lang="en-IE" sz="2000" dirty="0" err="1">
                <a:solidFill>
                  <a:schemeClr val="tx1"/>
                </a:solidFill>
                <a:latin typeface="Monaco"/>
                <a:ea typeface="Monaco"/>
                <a:cs typeface="Monaco"/>
              </a:rPr>
              <a:t>datastoreFile</a:t>
            </a:r>
            <a:r>
              <a:rPr sz="2000" dirty="0">
                <a:solidFill>
                  <a:schemeClr val="tx1"/>
                </a:solidFill>
                <a:latin typeface="Monaco"/>
                <a:ea typeface="Monaco"/>
                <a:cs typeface="Monaco"/>
              </a:rPr>
              <a:t>);</a:t>
            </a:r>
          </a:p>
          <a:p>
            <a:pPr>
              <a:defRPr sz="1500">
                <a:latin typeface="Monaco"/>
                <a:ea typeface="Monaco"/>
                <a:cs typeface="Monaco"/>
                <a:sym typeface="Monaco"/>
              </a:defRPr>
            </a:pPr>
            <a:r>
              <a:rPr sz="2000" dirty="0"/>
              <a:t>  }</a:t>
            </a:r>
          </a:p>
        </p:txBody>
      </p:sp>
      <p:sp>
        <p:nvSpPr>
          <p:cNvPr id="2" name="Left Brace 1"/>
          <p:cNvSpPr/>
          <p:nvPr/>
        </p:nvSpPr>
        <p:spPr>
          <a:xfrm>
            <a:off x="3271478" y="1708447"/>
            <a:ext cx="269155" cy="2016225"/>
          </a:xfrm>
          <a:prstGeom prst="leftBrace">
            <a:avLst/>
          </a:prstGeom>
          <a:noFill/>
          <a:ln w="28575" cap="flat">
            <a:solidFill>
              <a:srgbClr val="FF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IE" sz="1800" b="0" i="0" u="none" strike="noStrike" cap="none" spc="0" normalizeH="0" baseline="0">
              <a:ln>
                <a:noFill/>
              </a:ln>
              <a:solidFill>
                <a:srgbClr val="000000"/>
              </a:solidFill>
              <a:effectLst/>
              <a:uFillTx/>
            </a:endParaRPr>
          </a:p>
        </p:txBody>
      </p:sp>
      <p:sp>
        <p:nvSpPr>
          <p:cNvPr id="12" name="Left Brace 11"/>
          <p:cNvSpPr/>
          <p:nvPr/>
        </p:nvSpPr>
        <p:spPr>
          <a:xfrm>
            <a:off x="3271477" y="3868688"/>
            <a:ext cx="278595" cy="1152128"/>
          </a:xfrm>
          <a:prstGeom prst="leftBrace">
            <a:avLst/>
          </a:prstGeom>
          <a:noFill/>
          <a:ln w="28575" cap="flat">
            <a:solidFill>
              <a:srgbClr val="FF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IE" sz="1800" b="0" i="0" u="none" strike="noStrike" cap="none" spc="0" normalizeH="0" baseline="0">
              <a:ln>
                <a:noFill/>
              </a:ln>
              <a:solidFill>
                <a:srgbClr val="000000"/>
              </a:solidFill>
              <a:effectLst/>
              <a:uFillTx/>
            </a:endParaRPr>
          </a:p>
        </p:txBody>
      </p:sp>
      <p:sp>
        <p:nvSpPr>
          <p:cNvPr id="13" name="Left Brace 12"/>
          <p:cNvSpPr/>
          <p:nvPr/>
        </p:nvSpPr>
        <p:spPr>
          <a:xfrm>
            <a:off x="3190032" y="5380855"/>
            <a:ext cx="350601" cy="2968599"/>
          </a:xfrm>
          <a:prstGeom prst="leftBrace">
            <a:avLst/>
          </a:prstGeom>
          <a:noFill/>
          <a:ln w="28575" cap="flat">
            <a:solidFill>
              <a:srgbClr val="FF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IE" sz="1800" b="0" i="0" u="none" strike="noStrike" cap="none" spc="0" normalizeH="0" baseline="0">
              <a:ln>
                <a:noFill/>
              </a:ln>
              <a:solidFill>
                <a:srgbClr val="000000"/>
              </a:solidFill>
              <a:effectLst/>
              <a:uFillTx/>
            </a:endParaRPr>
          </a:p>
        </p:txBody>
      </p:sp>
      <p:sp>
        <p:nvSpPr>
          <p:cNvPr id="14" name="Left Brace 13"/>
          <p:cNvSpPr/>
          <p:nvPr/>
        </p:nvSpPr>
        <p:spPr>
          <a:xfrm>
            <a:off x="3190032" y="8405192"/>
            <a:ext cx="350601" cy="324713"/>
          </a:xfrm>
          <a:prstGeom prst="leftBrace">
            <a:avLst/>
          </a:prstGeom>
          <a:noFill/>
          <a:ln w="28575" cap="flat">
            <a:solidFill>
              <a:srgbClr val="FF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IE" sz="1800" b="0" i="0" u="none" strike="noStrike" cap="none" spc="0" normalizeH="0" baseline="0">
              <a:ln>
                <a:noFill/>
              </a:ln>
              <a:solidFill>
                <a:srgbClr val="000000"/>
              </a:solidFill>
              <a:effectLst/>
              <a:uFillTx/>
            </a:endParaRPr>
          </a:p>
        </p:txBody>
      </p:sp>
      <p:sp>
        <p:nvSpPr>
          <p:cNvPr id="15" name="Shape 274"/>
          <p:cNvSpPr txBox="1">
            <a:spLocks/>
          </p:cNvSpPr>
          <p:nvPr/>
        </p:nvSpPr>
        <p:spPr>
          <a:xfrm>
            <a:off x="525736" y="556320"/>
            <a:ext cx="2808312" cy="1397000"/>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50800" tIns="50800" rIns="50800" bIns="50800" anchor="b">
            <a:noAutofit/>
          </a:bodyPr>
          <a:lstStyle>
            <a:lvl1pPr marL="0" marR="0" indent="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1pPr>
            <a:lvl2pPr marL="0" marR="0" indent="2286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2pPr>
            <a:lvl3pPr marL="0" marR="0" indent="4572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3pPr>
            <a:lvl4pPr marL="0" marR="0" indent="6858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4pPr>
            <a:lvl5pPr marL="0" marR="0" indent="9144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5pPr>
            <a:lvl6pPr marL="0" marR="0" indent="11430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6pPr>
            <a:lvl7pPr marL="0" marR="0" indent="13716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7pPr>
            <a:lvl8pPr marL="0" marR="0" indent="16002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8pPr>
            <a:lvl9pPr marL="0" marR="0" indent="18288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9pPr>
          </a:lstStyle>
          <a:p>
            <a:pPr hangingPunct="1"/>
            <a:br>
              <a:rPr lang="en-IE" sz="2800" dirty="0"/>
            </a:br>
            <a:r>
              <a:rPr lang="en-IE" sz="2800" dirty="0">
                <a:latin typeface="Helvetica"/>
                <a:ea typeface="Helvetica"/>
                <a:cs typeface="Helvetica"/>
                <a:sym typeface="Helvetica"/>
              </a:rPr>
              <a:t>In-line Setup</a:t>
            </a:r>
            <a:br>
              <a:rPr lang="en-IE" sz="2800" dirty="0">
                <a:latin typeface="Helvetica"/>
                <a:ea typeface="Helvetica"/>
                <a:cs typeface="Helvetica"/>
                <a:sym typeface="Helvetica"/>
              </a:rPr>
            </a:br>
            <a:r>
              <a:rPr lang="en-IE" sz="2800" dirty="0">
                <a:latin typeface="Helvetica"/>
                <a:ea typeface="Helvetica"/>
                <a:cs typeface="Helvetica"/>
                <a:sym typeface="Helvetica"/>
              </a:rPr>
              <a:t>and Teardown</a:t>
            </a:r>
          </a:p>
          <a:p>
            <a:pPr hangingPunct="1"/>
            <a:endParaRPr lang="en-IE" sz="2800" dirty="0"/>
          </a:p>
        </p:txBody>
      </p:sp>
    </p:spTree>
    <p:extLst>
      <p:ext uri="{BB962C8B-B14F-4D97-AF65-F5344CB8AC3E}">
        <p14:creationId xmlns:p14="http://schemas.microsoft.com/office/powerpoint/2010/main" val="1365125615"/>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Anatomy of a Unit Test</a:t>
            </a:r>
          </a:p>
        </p:txBody>
      </p:sp>
      <p:sp>
        <p:nvSpPr>
          <p:cNvPr id="7" name="Text Placeholder 6"/>
          <p:cNvSpPr>
            <a:spLocks noGrp="1"/>
          </p:cNvSpPr>
          <p:nvPr>
            <p:ph type="body" sz="half" idx="1"/>
          </p:nvPr>
        </p:nvSpPr>
        <p:spPr>
          <a:xfrm>
            <a:off x="571500" y="2324100"/>
            <a:ext cx="5714876" cy="6565900"/>
          </a:xfrm>
        </p:spPr>
        <p:txBody>
          <a:bodyPr/>
          <a:lstStyle/>
          <a:p>
            <a:pPr>
              <a:spcBef>
                <a:spcPts val="1200"/>
              </a:spcBef>
            </a:pPr>
            <a:r>
              <a:rPr lang="en-IE" dirty="0"/>
              <a:t>Four Phase Test i.e. Setup, Exercise, Verify, Teardown.</a:t>
            </a:r>
          </a:p>
          <a:p>
            <a:pPr marL="0" indent="0">
              <a:spcBef>
                <a:spcPts val="1200"/>
              </a:spcBef>
              <a:buNone/>
            </a:pPr>
            <a:endParaRPr lang="en-IE" dirty="0"/>
          </a:p>
          <a:p>
            <a:pPr>
              <a:spcBef>
                <a:spcPts val="1200"/>
              </a:spcBef>
            </a:pPr>
            <a:r>
              <a:rPr lang="en-IE" dirty="0"/>
              <a:t>In-Line Setup and Teardown.</a:t>
            </a:r>
          </a:p>
          <a:p>
            <a:pPr>
              <a:spcBef>
                <a:spcPts val="1200"/>
              </a:spcBef>
            </a:pPr>
            <a:endParaRPr lang="en-IE" dirty="0"/>
          </a:p>
          <a:p>
            <a:pPr>
              <a:spcBef>
                <a:spcPts val="1200"/>
              </a:spcBef>
            </a:pPr>
            <a:r>
              <a:rPr lang="en-IE" dirty="0"/>
              <a:t>Arrange, Act, Assert.</a:t>
            </a:r>
          </a:p>
          <a:p>
            <a:pPr>
              <a:spcBef>
                <a:spcPts val="1200"/>
              </a:spcBef>
            </a:pPr>
            <a:endParaRPr lang="en-IE" dirty="0"/>
          </a:p>
          <a:p>
            <a:pPr>
              <a:spcBef>
                <a:spcPts val="1200"/>
              </a:spcBef>
            </a:pPr>
            <a:r>
              <a:rPr lang="en-IE" dirty="0"/>
              <a:t>Structuring Tests.</a:t>
            </a:r>
          </a:p>
          <a:p>
            <a:pPr>
              <a:spcBef>
                <a:spcPts val="1200"/>
              </a:spcBef>
            </a:pPr>
            <a:endParaRPr lang="en-IE" dirty="0"/>
          </a:p>
          <a:p>
            <a:pPr>
              <a:spcBef>
                <a:spcPts val="1200"/>
              </a:spcBef>
            </a:pPr>
            <a:r>
              <a:rPr lang="en-IE" dirty="0"/>
              <a:t>JUnit4 Assertions.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6416" y="2428528"/>
            <a:ext cx="5541084" cy="653563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Rectangle 4"/>
          <p:cNvSpPr/>
          <p:nvPr/>
        </p:nvSpPr>
        <p:spPr>
          <a:xfrm>
            <a:off x="6718424" y="9053264"/>
            <a:ext cx="5537093" cy="338554"/>
          </a:xfrm>
          <a:prstGeom prst="rect">
            <a:avLst/>
          </a:prstGeom>
        </p:spPr>
        <p:txBody>
          <a:bodyPr wrap="none">
            <a:spAutoFit/>
          </a:bodyPr>
          <a:lstStyle/>
          <a:p>
            <a:r>
              <a:rPr lang="en-IE" sz="1600" dirty="0"/>
              <a:t>Source Code: </a:t>
            </a:r>
            <a:r>
              <a:rPr lang="en-IE" sz="1600" dirty="0">
                <a:hlinkClick r:id="rId3"/>
              </a:rPr>
              <a:t>https://pragprog.com/titles/utj2/source_code</a:t>
            </a:r>
            <a:r>
              <a:rPr lang="en-IE" sz="1600" dirty="0"/>
              <a:t> </a:t>
            </a:r>
          </a:p>
        </p:txBody>
      </p:sp>
      <p:sp>
        <p:nvSpPr>
          <p:cNvPr id="3" name="Rectangle 2"/>
          <p:cNvSpPr/>
          <p:nvPr/>
        </p:nvSpPr>
        <p:spPr>
          <a:xfrm>
            <a:off x="453728" y="4732784"/>
            <a:ext cx="4824536" cy="792088"/>
          </a:xfrm>
          <a:prstGeom prst="rect">
            <a:avLst/>
          </a:prstGeom>
          <a:noFill/>
          <a:ln w="381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E" sz="3600" b="0" i="0" u="none" strike="noStrike" cap="none" spc="0" normalizeH="0" baseline="0">
              <a:ln>
                <a:noFill/>
              </a:ln>
              <a:solidFill>
                <a:srgbClr val="000000"/>
              </a:solidFill>
              <a:effectLst/>
              <a:uFillTx/>
              <a:latin typeface="+mn-lt"/>
              <a:ea typeface="+mn-ea"/>
              <a:cs typeface="+mn-cs"/>
              <a:sym typeface="Helvetica Neue Light"/>
            </a:endParaRPr>
          </a:p>
        </p:txBody>
      </p:sp>
    </p:spTree>
    <p:extLst>
      <p:ext uri="{BB962C8B-B14F-4D97-AF65-F5344CB8AC3E}">
        <p14:creationId xmlns:p14="http://schemas.microsoft.com/office/powerpoint/2010/main" val="336729180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a:t>Arrange, Act, Assert (AAA)</a:t>
            </a:r>
          </a:p>
        </p:txBody>
      </p:sp>
      <p:sp>
        <p:nvSpPr>
          <p:cNvPr id="6" name="Text Placeholder 5"/>
          <p:cNvSpPr>
            <a:spLocks noGrp="1"/>
          </p:cNvSpPr>
          <p:nvPr>
            <p:ph type="body" idx="1"/>
          </p:nvPr>
        </p:nvSpPr>
        <p:spPr>
          <a:xfrm>
            <a:off x="1821880" y="5164832"/>
            <a:ext cx="9217024" cy="3528392"/>
          </a:xfrm>
        </p:spPr>
        <p:txBody>
          <a:bodyPr>
            <a:normAutofit/>
          </a:bodyPr>
          <a:lstStyle/>
          <a:p>
            <a:pPr marL="0" indent="0" algn="ctr">
              <a:buNone/>
            </a:pPr>
            <a:r>
              <a:rPr lang="en-IE" sz="4000" i="1" dirty="0">
                <a:solidFill>
                  <a:srgbClr val="C00000"/>
                </a:solidFill>
              </a:rPr>
              <a:t>Arrange, Act, Assert (AAA) </a:t>
            </a:r>
            <a:br>
              <a:rPr lang="en-IE" sz="4000" i="1" dirty="0">
                <a:solidFill>
                  <a:srgbClr val="C00000"/>
                </a:solidFill>
              </a:rPr>
            </a:br>
            <a:r>
              <a:rPr lang="en-IE" sz="4000" i="1" dirty="0">
                <a:solidFill>
                  <a:srgbClr val="C00000"/>
                </a:solidFill>
              </a:rPr>
              <a:t>is a pattern of arranging the code </a:t>
            </a:r>
            <a:br>
              <a:rPr lang="en-IE" sz="4000" i="1" dirty="0">
                <a:solidFill>
                  <a:srgbClr val="C00000"/>
                </a:solidFill>
              </a:rPr>
            </a:br>
            <a:r>
              <a:rPr lang="en-IE" sz="4000" i="1" dirty="0">
                <a:solidFill>
                  <a:srgbClr val="C00000"/>
                </a:solidFill>
              </a:rPr>
              <a:t>within the method, </a:t>
            </a:r>
            <a:br>
              <a:rPr lang="en-IE" sz="4000" i="1" dirty="0">
                <a:solidFill>
                  <a:srgbClr val="C00000"/>
                </a:solidFill>
              </a:rPr>
            </a:br>
            <a:r>
              <a:rPr lang="en-IE" sz="4000" i="1" dirty="0">
                <a:solidFill>
                  <a:srgbClr val="C00000"/>
                </a:solidFill>
              </a:rPr>
              <a:t>something similar to </a:t>
            </a:r>
            <a:br>
              <a:rPr lang="en-IE" sz="4000" i="1" dirty="0">
                <a:solidFill>
                  <a:srgbClr val="C00000"/>
                </a:solidFill>
              </a:rPr>
            </a:br>
            <a:r>
              <a:rPr lang="en-IE" sz="4000" i="1" dirty="0">
                <a:solidFill>
                  <a:srgbClr val="C00000"/>
                </a:solidFill>
              </a:rPr>
              <a:t>In-Line Setup and Teardown.</a:t>
            </a:r>
          </a:p>
        </p:txBody>
      </p:sp>
      <p:sp>
        <p:nvSpPr>
          <p:cNvPr id="7" name="Rectangle 6"/>
          <p:cNvSpPr/>
          <p:nvPr/>
        </p:nvSpPr>
        <p:spPr>
          <a:xfrm>
            <a:off x="6070352" y="9366587"/>
            <a:ext cx="6336991" cy="338554"/>
          </a:xfrm>
          <a:prstGeom prst="rect">
            <a:avLst/>
          </a:prstGeom>
        </p:spPr>
        <p:txBody>
          <a:bodyPr wrap="none">
            <a:spAutoFit/>
          </a:bodyPr>
          <a:lstStyle/>
          <a:p>
            <a:r>
              <a:rPr lang="en-IE" sz="1600" dirty="0"/>
              <a:t>Source: </a:t>
            </a:r>
            <a:r>
              <a:rPr lang="en-IE" sz="1600" dirty="0">
                <a:hlinkClick r:id="rId2"/>
              </a:rPr>
              <a:t>http://www.agile-code.com/blog/the-anatomy-of-a-unit-test/</a:t>
            </a:r>
            <a:r>
              <a:rPr lang="en-IE" sz="1600" dirty="0"/>
              <a:t> </a:t>
            </a:r>
          </a:p>
        </p:txBody>
      </p:sp>
      <p:pic>
        <p:nvPicPr>
          <p:cNvPr id="8" name="Screen shot 2009-12-03 at 11.16.45.png">
            <a:extLst>
              <a:ext uri="{FF2B5EF4-FFF2-40B4-BE49-F238E27FC236}">
                <a16:creationId xmlns:a16="http://schemas.microsoft.com/office/drawing/2014/main" id="{1F249E45-5263-46EA-BE55-EDBCFC38B9A8}"/>
              </a:ext>
            </a:extLst>
          </p:cNvPr>
          <p:cNvPicPr>
            <a:picLocks noChangeAspect="1"/>
          </p:cNvPicPr>
          <p:nvPr/>
        </p:nvPicPr>
        <p:blipFill>
          <a:blip r:embed="rId3">
            <a:extLst/>
          </a:blip>
          <a:stretch>
            <a:fillRect/>
          </a:stretch>
        </p:blipFill>
        <p:spPr>
          <a:xfrm>
            <a:off x="7006456" y="2203787"/>
            <a:ext cx="5778500" cy="2146300"/>
          </a:xfrm>
          <a:prstGeom prst="rect">
            <a:avLst/>
          </a:prstGeom>
          <a:ln w="12700">
            <a:solidFill>
              <a:schemeClr val="tx1"/>
            </a:solidFill>
            <a:miter lim="400000"/>
          </a:ln>
        </p:spPr>
      </p:pic>
      <p:sp>
        <p:nvSpPr>
          <p:cNvPr id="2" name="Rectangle 1">
            <a:extLst>
              <a:ext uri="{FF2B5EF4-FFF2-40B4-BE49-F238E27FC236}">
                <a16:creationId xmlns:a16="http://schemas.microsoft.com/office/drawing/2014/main" id="{09871C81-B3A1-407E-9B90-A6464452724E}"/>
              </a:ext>
            </a:extLst>
          </p:cNvPr>
          <p:cNvSpPr/>
          <p:nvPr/>
        </p:nvSpPr>
        <p:spPr>
          <a:xfrm>
            <a:off x="3118024" y="2515382"/>
            <a:ext cx="3960440" cy="1384995"/>
          </a:xfrm>
          <a:prstGeom prst="rect">
            <a:avLst/>
          </a:prstGeom>
        </p:spPr>
        <p:txBody>
          <a:bodyPr wrap="square">
            <a:spAutoFit/>
          </a:bodyPr>
          <a:lstStyle/>
          <a:p>
            <a:r>
              <a:rPr lang="en-IE" sz="2800" dirty="0">
                <a:solidFill>
                  <a:srgbClr val="7030A0"/>
                </a:solidFill>
              </a:rPr>
              <a:t>AAA is an alternative, or a complement to the Four-phases pattern:</a:t>
            </a:r>
          </a:p>
        </p:txBody>
      </p:sp>
    </p:spTree>
    <p:extLst>
      <p:ext uri="{BB962C8B-B14F-4D97-AF65-F5344CB8AC3E}">
        <p14:creationId xmlns:p14="http://schemas.microsoft.com/office/powerpoint/2010/main" val="2361191754"/>
      </p:ext>
    </p:extLst>
  </p:cSld>
  <p:clrMapOvr>
    <a:masterClrMapping/>
  </p:clrMapOvr>
  <p:transition spd="med"/>
</p:sld>
</file>

<file path=ppt/theme/theme1.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a:ea typeface="Helvetica Neue"/>
        <a:cs typeface="Helvetica Neue"/>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a:ea typeface="Helvetica Neue"/>
        <a:cs typeface="Helvetica Neue"/>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2675</TotalTime>
  <Words>4439</Words>
  <Application>Microsoft Office PowerPoint</Application>
  <PresentationFormat>Custom</PresentationFormat>
  <Paragraphs>816</Paragraphs>
  <Slides>63</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63</vt:i4>
      </vt:variant>
    </vt:vector>
  </HeadingPairs>
  <TitlesOfParts>
    <vt:vector size="75" baseType="lpstr">
      <vt:lpstr>Arial</vt:lpstr>
      <vt:lpstr>Consolas</vt:lpstr>
      <vt:lpstr>Courier New</vt:lpstr>
      <vt:lpstr>Gill Sans</vt:lpstr>
      <vt:lpstr>Helvetica</vt:lpstr>
      <vt:lpstr>Helvetica Neue</vt:lpstr>
      <vt:lpstr>Helvetica Neue Light</vt:lpstr>
      <vt:lpstr>Helvetica Neue UltraLight</vt:lpstr>
      <vt:lpstr>Lucida Grande</vt:lpstr>
      <vt:lpstr>Monaco</vt:lpstr>
      <vt:lpstr>Wingdings</vt:lpstr>
      <vt:lpstr>ModernPortfolio</vt:lpstr>
      <vt:lpstr>Writing JUnit Tests</vt:lpstr>
      <vt:lpstr>Anatomy of a Unit Test</vt:lpstr>
      <vt:lpstr>Four Phase Test</vt:lpstr>
      <vt:lpstr>How it works</vt:lpstr>
      <vt:lpstr>Four Phase Test:  Example</vt:lpstr>
      <vt:lpstr>Anatomy of a Unit Test</vt:lpstr>
      <vt:lpstr>PowerPoint Presentation</vt:lpstr>
      <vt:lpstr>Anatomy of a Unit Test</vt:lpstr>
      <vt:lpstr>Arrange, Act, Assert (AAA)</vt:lpstr>
      <vt:lpstr>Arrange, Act, Assert</vt:lpstr>
      <vt:lpstr>First, a note on the iloveyouboss project</vt:lpstr>
      <vt:lpstr>Arrange, Act, Assert:  Basic Example (iloveyouboss)</vt:lpstr>
      <vt:lpstr>Arrange, Act, Assert:  Basic Example</vt:lpstr>
      <vt:lpstr>Arrange, Act, Assert:  Basic Example</vt:lpstr>
      <vt:lpstr>Using AAA to  complement  Four Phase Test</vt:lpstr>
      <vt:lpstr>Using AAA to  complement  Four Phase Test</vt:lpstr>
      <vt:lpstr>Anatomy of a Unit Test</vt:lpstr>
      <vt:lpstr>Structuring Tests</vt:lpstr>
      <vt:lpstr>Structuring Tests</vt:lpstr>
      <vt:lpstr>Naming Individual Tests (1)</vt:lpstr>
      <vt:lpstr>Naming Individual Tests (1)</vt:lpstr>
      <vt:lpstr>Naming Individual Tests (2)</vt:lpstr>
      <vt:lpstr>Naming Individual Tests (2)</vt:lpstr>
      <vt:lpstr>Naming Individual Tests (2)</vt:lpstr>
      <vt:lpstr>Naming Individual Tests (2)</vt:lpstr>
      <vt:lpstr>Naming Individual Tests (2)</vt:lpstr>
      <vt:lpstr>Anatomy of a Unit Test</vt:lpstr>
      <vt:lpstr>JUnit Asserts</vt:lpstr>
      <vt:lpstr>JUnit Asserts</vt:lpstr>
      <vt:lpstr>JUnit Asserts</vt:lpstr>
      <vt:lpstr>assertTrue</vt:lpstr>
      <vt:lpstr>assertTrue / assertFalse</vt:lpstr>
      <vt:lpstr>assertThat (using Hamcrest assertion, equalTo)</vt:lpstr>
      <vt:lpstr>assertThat (using Hamcrest assertion, equalTo)</vt:lpstr>
      <vt:lpstr>assertThat (using Hamcrest assertion, equalTo)</vt:lpstr>
      <vt:lpstr>assertThat (other Hamcrest assertions)</vt:lpstr>
      <vt:lpstr>assertThat (other Hamcrest assertions)</vt:lpstr>
      <vt:lpstr>assertEquals</vt:lpstr>
      <vt:lpstr>assertEquals (with Tolerance)</vt:lpstr>
      <vt:lpstr>assertNull / assertNotNull</vt:lpstr>
      <vt:lpstr>assertSame / assertNotSame</vt:lpstr>
      <vt:lpstr>fail</vt:lpstr>
      <vt:lpstr>Using asserts</vt:lpstr>
      <vt:lpstr>JUnit4 Framework</vt:lpstr>
      <vt:lpstr>@Before / @After</vt:lpstr>
      <vt:lpstr>@Before / @After Example</vt:lpstr>
      <vt:lpstr>@BeforeClass / @AfterClass</vt:lpstr>
      <vt:lpstr>@Ignore</vt:lpstr>
      <vt:lpstr>Composed Tests</vt:lpstr>
      <vt:lpstr>Composed Tests</vt:lpstr>
      <vt:lpstr>Composed Tests: @BeforeClass / @AfterClass</vt:lpstr>
      <vt:lpstr>Composed Tests: @BeforeClass / @AfterClass</vt:lpstr>
      <vt:lpstr>Composed Tests: @BeforeClass / @AfterClass</vt:lpstr>
      <vt:lpstr>Composed Tests: @BeforeClass / @AfterClass</vt:lpstr>
      <vt:lpstr>JUnit &amp; Exceptions</vt:lpstr>
      <vt:lpstr>Expected Exceptions</vt:lpstr>
      <vt:lpstr>Expected Exceptions – New School Approach</vt:lpstr>
      <vt:lpstr>Expected Exceptions – New School Approach</vt:lpstr>
      <vt:lpstr>Expected Exceptions – New School Approach</vt:lpstr>
      <vt:lpstr>Testing Exceptions - New School Approach (JUnit 5)</vt:lpstr>
      <vt:lpstr>Testing Exceptions - New School Approach (JUnit 5)</vt:lpstr>
      <vt:lpstr>JUnit Testing Advice (so far)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Software Development</dc:title>
  <dc:creator>Siobhan Drohan</dc:creator>
  <cp:lastModifiedBy>Siobhan Drohan</cp:lastModifiedBy>
  <cp:revision>99</cp:revision>
  <dcterms:modified xsi:type="dcterms:W3CDTF">2017-11-08T11:55:10Z</dcterms:modified>
</cp:coreProperties>
</file>