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71" r:id="rId2"/>
    <p:sldId id="270" r:id="rId3"/>
    <p:sldId id="258" r:id="rId4"/>
    <p:sldId id="259" r:id="rId5"/>
    <p:sldId id="292" r:id="rId6"/>
    <p:sldId id="272" r:id="rId7"/>
    <p:sldId id="260" r:id="rId8"/>
    <p:sldId id="293" r:id="rId9"/>
    <p:sldId id="288" r:id="rId10"/>
    <p:sldId id="294" r:id="rId11"/>
    <p:sldId id="295" r:id="rId12"/>
    <p:sldId id="296" r:id="rId13"/>
    <p:sldId id="297" r:id="rId14"/>
    <p:sldId id="298" r:id="rId15"/>
    <p:sldId id="299" r:id="rId16"/>
    <p:sldId id="277" r:id="rId17"/>
    <p:sldId id="279" r:id="rId18"/>
    <p:sldId id="281" r:id="rId19"/>
    <p:sldId id="283" r:id="rId20"/>
    <p:sldId id="284" r:id="rId21"/>
    <p:sldId id="285" r:id="rId22"/>
    <p:sldId id="286" r:id="rId23"/>
    <p:sldId id="287" r:id="rId24"/>
    <p:sldId id="262" r:id="rId25"/>
    <p:sldId id="273" r:id="rId26"/>
    <p:sldId id="263" r:id="rId27"/>
    <p:sldId id="274" r:id="rId28"/>
    <p:sldId id="264" r:id="rId29"/>
    <p:sldId id="265" r:id="rId30"/>
    <p:sldId id="275" r:id="rId31"/>
    <p:sldId id="266" r:id="rId32"/>
    <p:sldId id="290" r:id="rId33"/>
    <p:sldId id="276" r:id="rId34"/>
    <p:sldId id="267" r:id="rId35"/>
    <p:sldId id="268" r:id="rId36"/>
    <p:sldId id="291" r:id="rId37"/>
    <p:sldId id="269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31" autoAdjust="0"/>
  </p:normalViewPr>
  <p:slideViewPr>
    <p:cSldViewPr>
      <p:cViewPr varScale="1">
        <p:scale>
          <a:sx n="49" d="100"/>
          <a:sy n="49" d="100"/>
        </p:scale>
        <p:origin x="1176" y="2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57296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07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584200">
              <a:lnSpc>
                <a:spcPct val="80000"/>
              </a:lnSpc>
              <a:def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210" name="Shape 210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584200">
                <a:lnSpc>
                  <a:spcPct val="120000"/>
                </a:lnSpc>
                <a:def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214" name="Shape 214"/>
          <p:cNvSpPr>
            <a:spLocks noGrp="1"/>
          </p:cNvSpPr>
          <p:nvPr>
            <p:ph type="body" sz="quarter" idx="13"/>
          </p:nvPr>
        </p:nvSpPr>
        <p:spPr>
          <a:xfrm>
            <a:off x="895350" y="3476594"/>
            <a:ext cx="11239500" cy="52344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800">
                <a:solidFill>
                  <a:srgbClr val="606060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 anchor="ctr"/>
          <a:lstStyle>
            <a:lvl1pPr>
              <a:defRPr sz="4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body" sz="quarter" idx="13"/>
          </p:nvPr>
        </p:nvSpPr>
        <p:spPr>
          <a:xfrm>
            <a:off x="5981700" y="8496300"/>
            <a:ext cx="65151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Group 228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226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7" name="Shape 227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  <a:p>
              <a:pPr defTabSz="584200">
                <a:lnSpc>
                  <a:spcPct val="120000"/>
                </a:lnSpc>
                <a:defRPr sz="14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eleastar@wit.i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sdrohan@wit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agprog.com/titles/utj2/source_cod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ragprog.com/titles/utj2/source_cod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ragprog.com/titles/utj2/source_cod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agprog.com/titles/utj2/source_cod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ragprog.com/titles/utj2/source_cod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ragprog.com/titles/utj2/source_cod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xxxxxxxxxx.com" TargetMode="External"/><Relationship Id="rId2" Type="http://schemas.openxmlformats.org/officeDocument/2006/relationships/hyperlink" Target="http://www.clarkware.com/software/JUnitPerf.html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agprog.com/titles/utj2/source_cod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1" y="2212622"/>
            <a:ext cx="11428871" cy="168881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E" sz="5689" dirty="0"/>
              <a:t>Right B.I.C.E.P.</a:t>
            </a:r>
            <a:endParaRPr lang="en-IE" sz="5689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565" y="4745849"/>
            <a:ext cx="2734168" cy="1282418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65" y="8128001"/>
            <a:ext cx="5364480" cy="12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41068" y="8367325"/>
            <a:ext cx="6048587" cy="831760"/>
          </a:xfrm>
          <a:prstGeom prst="rect">
            <a:avLst/>
          </a:prstGeom>
          <a:noFill/>
        </p:spPr>
        <p:txBody>
          <a:bodyPr lIns="130041" tIns="65021" rIns="130041" bIns="65021">
            <a:spAutoFit/>
          </a:bodyPr>
          <a:lstStyle/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Department of Computing and Mathematics</a:t>
            </a:r>
          </a:p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69753" y="3866445"/>
            <a:ext cx="1166529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27" name="Shape 240"/>
          <p:cNvSpPr txBox="1">
            <a:spLocks/>
          </p:cNvSpPr>
          <p:nvPr/>
        </p:nvSpPr>
        <p:spPr bwMode="auto">
          <a:xfrm>
            <a:off x="4012963" y="4445566"/>
            <a:ext cx="8351521" cy="198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>
            <a:lvl1pPr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711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155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600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044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5019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29591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4163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38735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IE" altLang="en-US" sz="3556" dirty="0">
                <a:sym typeface="Helvetica Neue" charset="0"/>
              </a:rPr>
              <a:t>Eamonn de Leastar	(</a:t>
            </a:r>
            <a:r>
              <a:rPr lang="en-IE" altLang="en-US" sz="3556" dirty="0">
                <a:sym typeface="Helvetica Neue" charset="0"/>
                <a:hlinkClick r:id="rId3"/>
              </a:rPr>
              <a:t>edeleastar@wit.ie</a:t>
            </a:r>
            <a:r>
              <a:rPr lang="en-IE" altLang="en-US" sz="3556" dirty="0">
                <a:sym typeface="Helvetica Neue" charset="0"/>
              </a:rPr>
              <a:t>)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E" altLang="en-US" sz="3556" dirty="0" err="1">
                <a:sym typeface="Helvetica Neue" charset="0"/>
              </a:rPr>
              <a:t>Dr.</a:t>
            </a:r>
            <a:r>
              <a:rPr lang="en-IE" altLang="en-US" sz="3556" dirty="0">
                <a:sym typeface="Helvetica Neue" charset="0"/>
              </a:rPr>
              <a:t> </a:t>
            </a:r>
            <a:r>
              <a:rPr lang="en-IE" altLang="en-US" sz="3556" dirty="0" err="1">
                <a:sym typeface="Helvetica Neue" charset="0"/>
              </a:rPr>
              <a:t>Siobhán</a:t>
            </a:r>
            <a:r>
              <a:rPr lang="en-IE" altLang="en-US" sz="3556" dirty="0">
                <a:sym typeface="Helvetica Neue" charset="0"/>
              </a:rPr>
              <a:t> Drohan (</a:t>
            </a:r>
            <a:r>
              <a:rPr lang="en-IE" altLang="en-US" sz="3556" dirty="0">
                <a:sym typeface="Helvetica Neue" charset="0"/>
                <a:hlinkClick r:id="rId4"/>
              </a:rPr>
              <a:t>sdrohan@wit.ie</a:t>
            </a:r>
            <a:r>
              <a:rPr lang="en-IE" altLang="en-US" sz="3556" dirty="0">
                <a:sym typeface="Helvetica Neue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5362055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Boundaries: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7188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</a:pPr>
            <a:r>
              <a:rPr dirty="0"/>
              <a:t>Totally bogus or inconsistent input values, such as a file name of "!*</a:t>
            </a:r>
            <a:r>
              <a:rPr dirty="0" err="1"/>
              <a:t>W:Xn&amp;Gi</a:t>
            </a:r>
            <a:r>
              <a:rPr dirty="0"/>
              <a:t>/w&gt;g/</a:t>
            </a:r>
            <a:r>
              <a:rPr dirty="0" err="1"/>
              <a:t>h#WQ</a:t>
            </a:r>
            <a:r>
              <a:rPr dirty="0"/>
              <a:t>@".</a:t>
            </a:r>
          </a:p>
          <a:p>
            <a:pPr>
              <a:spcBef>
                <a:spcPts val="1600"/>
              </a:spcBef>
            </a:pPr>
            <a:r>
              <a:rPr dirty="0"/>
              <a:t>Badly formatted data, such as an e-mail address without a top-level domain ("</a:t>
            </a:r>
            <a:r>
              <a:rPr dirty="0" err="1"/>
              <a:t>fred@foobar</a:t>
            </a:r>
            <a:r>
              <a:rPr dirty="0"/>
              <a:t>.").</a:t>
            </a:r>
            <a:endParaRPr lang="en-IE" dirty="0"/>
          </a:p>
          <a:p>
            <a:pPr>
              <a:spcBef>
                <a:spcPts val="1600"/>
              </a:spcBef>
            </a:pPr>
            <a:r>
              <a:rPr lang="en-IE" dirty="0"/>
              <a:t>Computations that can result in numeric overflow.</a:t>
            </a:r>
            <a:endParaRPr dirty="0"/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01130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Boundaries: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7188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</a:pPr>
            <a:r>
              <a:rPr dirty="0"/>
              <a:t>Totally bogus or inconsistent input values, such as a file name of "!*</a:t>
            </a:r>
            <a:r>
              <a:rPr dirty="0" err="1"/>
              <a:t>W:Xn&amp;Gi</a:t>
            </a:r>
            <a:r>
              <a:rPr dirty="0"/>
              <a:t>/w&gt;g/</a:t>
            </a:r>
            <a:r>
              <a:rPr dirty="0" err="1"/>
              <a:t>h#WQ</a:t>
            </a:r>
            <a:r>
              <a:rPr dirty="0"/>
              <a:t>@".</a:t>
            </a:r>
          </a:p>
          <a:p>
            <a:pPr>
              <a:spcBef>
                <a:spcPts val="1600"/>
              </a:spcBef>
            </a:pPr>
            <a:r>
              <a:rPr dirty="0"/>
              <a:t>Badly formatted data, such as an e-mail address without a top-level domain ("</a:t>
            </a:r>
            <a:r>
              <a:rPr dirty="0" err="1"/>
              <a:t>fred@foobar</a:t>
            </a:r>
            <a:r>
              <a:rPr dirty="0"/>
              <a:t>.").</a:t>
            </a:r>
            <a:endParaRPr lang="en-IE" dirty="0"/>
          </a:p>
          <a:p>
            <a:pPr>
              <a:spcBef>
                <a:spcPts val="1600"/>
              </a:spcBef>
            </a:pPr>
            <a:r>
              <a:rPr lang="en-IE" dirty="0"/>
              <a:t>Computations that can result in numeric overflow.</a:t>
            </a:r>
            <a:endParaRPr dirty="0"/>
          </a:p>
          <a:p>
            <a:pPr>
              <a:spcBef>
                <a:spcPts val="1600"/>
              </a:spcBef>
            </a:pPr>
            <a:r>
              <a:rPr dirty="0"/>
              <a:t>Empty or missing values (such as 0, 0:0, "", or null).</a:t>
            </a:r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47472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Boundaries: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7188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</a:pPr>
            <a:r>
              <a:rPr dirty="0"/>
              <a:t>Totally bogus or inconsistent input values, such as a file name of "!*</a:t>
            </a:r>
            <a:r>
              <a:rPr dirty="0" err="1"/>
              <a:t>W:Xn&amp;Gi</a:t>
            </a:r>
            <a:r>
              <a:rPr dirty="0"/>
              <a:t>/w&gt;g/</a:t>
            </a:r>
            <a:r>
              <a:rPr dirty="0" err="1"/>
              <a:t>h#WQ</a:t>
            </a:r>
            <a:r>
              <a:rPr dirty="0"/>
              <a:t>@".</a:t>
            </a:r>
          </a:p>
          <a:p>
            <a:pPr>
              <a:spcBef>
                <a:spcPts val="1600"/>
              </a:spcBef>
            </a:pPr>
            <a:r>
              <a:rPr dirty="0"/>
              <a:t>Badly formatted data, such as an e-mail address without a top-level domain ("</a:t>
            </a:r>
            <a:r>
              <a:rPr dirty="0" err="1"/>
              <a:t>fred@foobar</a:t>
            </a:r>
            <a:r>
              <a:rPr dirty="0"/>
              <a:t>.").</a:t>
            </a:r>
            <a:endParaRPr lang="en-IE" dirty="0"/>
          </a:p>
          <a:p>
            <a:pPr>
              <a:spcBef>
                <a:spcPts val="1600"/>
              </a:spcBef>
            </a:pPr>
            <a:r>
              <a:rPr lang="en-IE" dirty="0"/>
              <a:t>Computations that can result in numeric overflow.</a:t>
            </a:r>
            <a:endParaRPr dirty="0"/>
          </a:p>
          <a:p>
            <a:pPr>
              <a:spcBef>
                <a:spcPts val="1600"/>
              </a:spcBef>
            </a:pPr>
            <a:r>
              <a:rPr dirty="0"/>
              <a:t>Empty or missing values (such as 0, 0:0, "", or null).</a:t>
            </a:r>
          </a:p>
          <a:p>
            <a:pPr>
              <a:spcBef>
                <a:spcPts val="1600"/>
              </a:spcBef>
            </a:pPr>
            <a:r>
              <a:rPr dirty="0"/>
              <a:t>Values far in excess of reasonable expectations, such as a person's age of 1</a:t>
            </a:r>
            <a:r>
              <a:rPr lang="en-IE" dirty="0"/>
              <a:t>50 </a:t>
            </a:r>
            <a:r>
              <a:rPr dirty="0"/>
              <a:t>years.</a:t>
            </a:r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535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Boundaries: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7188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</a:pPr>
            <a:r>
              <a:rPr dirty="0"/>
              <a:t>Totally bogus or inconsistent input values, such as a file name of "!*</a:t>
            </a:r>
            <a:r>
              <a:rPr dirty="0" err="1"/>
              <a:t>W:Xn&amp;Gi</a:t>
            </a:r>
            <a:r>
              <a:rPr dirty="0"/>
              <a:t>/w&gt;g/</a:t>
            </a:r>
            <a:r>
              <a:rPr dirty="0" err="1"/>
              <a:t>h#WQ</a:t>
            </a:r>
            <a:r>
              <a:rPr dirty="0"/>
              <a:t>@".</a:t>
            </a:r>
          </a:p>
          <a:p>
            <a:pPr>
              <a:spcBef>
                <a:spcPts val="1600"/>
              </a:spcBef>
            </a:pPr>
            <a:r>
              <a:rPr dirty="0"/>
              <a:t>Badly formatted data, such as an e-mail address without a top-level domain ("</a:t>
            </a:r>
            <a:r>
              <a:rPr dirty="0" err="1"/>
              <a:t>fred@foobar</a:t>
            </a:r>
            <a:r>
              <a:rPr dirty="0"/>
              <a:t>.").</a:t>
            </a:r>
            <a:endParaRPr lang="en-IE" dirty="0"/>
          </a:p>
          <a:p>
            <a:pPr>
              <a:spcBef>
                <a:spcPts val="1600"/>
              </a:spcBef>
            </a:pPr>
            <a:r>
              <a:rPr lang="en-IE" dirty="0"/>
              <a:t>Computations that can result in numeric overflow.</a:t>
            </a:r>
            <a:endParaRPr dirty="0"/>
          </a:p>
          <a:p>
            <a:pPr>
              <a:spcBef>
                <a:spcPts val="1600"/>
              </a:spcBef>
            </a:pPr>
            <a:r>
              <a:rPr dirty="0"/>
              <a:t>Empty or missing values (such as 0, 0:0, "", or null).</a:t>
            </a:r>
          </a:p>
          <a:p>
            <a:pPr>
              <a:spcBef>
                <a:spcPts val="1600"/>
              </a:spcBef>
            </a:pPr>
            <a:r>
              <a:rPr dirty="0"/>
              <a:t>Values far in excess of reasonable expectations, such as a person's age of 1</a:t>
            </a:r>
            <a:r>
              <a:rPr lang="en-IE" dirty="0"/>
              <a:t>50 </a:t>
            </a:r>
            <a:r>
              <a:rPr dirty="0"/>
              <a:t>years.</a:t>
            </a:r>
          </a:p>
          <a:p>
            <a:pPr>
              <a:spcBef>
                <a:spcPts val="1600"/>
              </a:spcBef>
            </a:pPr>
            <a:r>
              <a:rPr dirty="0"/>
              <a:t>Duplicates in lists that shouldn't have duplicates</a:t>
            </a:r>
            <a:r>
              <a:rPr lang="en-IE" dirty="0"/>
              <a:t> e.g. class attendance</a:t>
            </a:r>
            <a:r>
              <a:rPr dirty="0"/>
              <a:t>.</a:t>
            </a:r>
            <a:endParaRPr lang="en-IE" dirty="0"/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65163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Boundaries: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7188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</a:pPr>
            <a:r>
              <a:rPr dirty="0"/>
              <a:t>Totally bogus or inconsistent input values, such as a file name of "!*</a:t>
            </a:r>
            <a:r>
              <a:rPr dirty="0" err="1"/>
              <a:t>W:Xn&amp;Gi</a:t>
            </a:r>
            <a:r>
              <a:rPr dirty="0"/>
              <a:t>/w&gt;g/</a:t>
            </a:r>
            <a:r>
              <a:rPr dirty="0" err="1"/>
              <a:t>h#WQ</a:t>
            </a:r>
            <a:r>
              <a:rPr dirty="0"/>
              <a:t>@".</a:t>
            </a:r>
          </a:p>
          <a:p>
            <a:pPr>
              <a:spcBef>
                <a:spcPts val="1600"/>
              </a:spcBef>
            </a:pPr>
            <a:r>
              <a:rPr dirty="0"/>
              <a:t>Badly formatted data, such as an e-mail address without a top-level domain ("</a:t>
            </a:r>
            <a:r>
              <a:rPr dirty="0" err="1"/>
              <a:t>fred@foobar</a:t>
            </a:r>
            <a:r>
              <a:rPr dirty="0"/>
              <a:t>.").</a:t>
            </a:r>
            <a:endParaRPr lang="en-IE" dirty="0"/>
          </a:p>
          <a:p>
            <a:pPr>
              <a:spcBef>
                <a:spcPts val="1600"/>
              </a:spcBef>
            </a:pPr>
            <a:r>
              <a:rPr lang="en-IE" dirty="0"/>
              <a:t>Computations that can result in numeric overflow.</a:t>
            </a:r>
            <a:endParaRPr dirty="0"/>
          </a:p>
          <a:p>
            <a:pPr>
              <a:spcBef>
                <a:spcPts val="1600"/>
              </a:spcBef>
            </a:pPr>
            <a:r>
              <a:rPr dirty="0"/>
              <a:t>Empty or missing values (such as 0, 0:0, "", or null).</a:t>
            </a:r>
          </a:p>
          <a:p>
            <a:pPr>
              <a:spcBef>
                <a:spcPts val="1600"/>
              </a:spcBef>
            </a:pPr>
            <a:r>
              <a:rPr dirty="0"/>
              <a:t>Values far in excess of reasonable expectations, such as a person's age of 1</a:t>
            </a:r>
            <a:r>
              <a:rPr lang="en-IE" dirty="0"/>
              <a:t>50 </a:t>
            </a:r>
            <a:r>
              <a:rPr dirty="0"/>
              <a:t>years.</a:t>
            </a:r>
          </a:p>
          <a:p>
            <a:pPr>
              <a:spcBef>
                <a:spcPts val="1600"/>
              </a:spcBef>
            </a:pPr>
            <a:r>
              <a:rPr dirty="0"/>
              <a:t>Duplicates in lists that shouldn't have duplicates</a:t>
            </a:r>
            <a:r>
              <a:rPr lang="en-IE" dirty="0"/>
              <a:t> e.g. class attendance</a:t>
            </a:r>
            <a:r>
              <a:rPr dirty="0"/>
              <a:t>.</a:t>
            </a:r>
            <a:endParaRPr lang="en-IE" dirty="0"/>
          </a:p>
          <a:p>
            <a:pPr>
              <a:spcBef>
                <a:spcPts val="1600"/>
              </a:spcBef>
            </a:pPr>
            <a:r>
              <a:rPr lang="en-IE" dirty="0"/>
              <a:t>Ordered lists that aren't, and vice-versa. Try handing a pre-sorted list to a sort algorithm, for instance, or even a reverse-sorted list.</a:t>
            </a:r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87641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Boundaries: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7188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</a:pPr>
            <a:r>
              <a:rPr dirty="0"/>
              <a:t>Totally bogus or inconsistent input values, such as a file name of "!*</a:t>
            </a:r>
            <a:r>
              <a:rPr dirty="0" err="1"/>
              <a:t>W:Xn&amp;Gi</a:t>
            </a:r>
            <a:r>
              <a:rPr dirty="0"/>
              <a:t>/w&gt;g/</a:t>
            </a:r>
            <a:r>
              <a:rPr dirty="0" err="1"/>
              <a:t>h#WQ</a:t>
            </a:r>
            <a:r>
              <a:rPr dirty="0"/>
              <a:t>@".</a:t>
            </a:r>
          </a:p>
          <a:p>
            <a:pPr>
              <a:spcBef>
                <a:spcPts val="1600"/>
              </a:spcBef>
            </a:pPr>
            <a:r>
              <a:rPr dirty="0"/>
              <a:t>Badly formatted data, such as an e-mail address without a top-level domain ("</a:t>
            </a:r>
            <a:r>
              <a:rPr dirty="0" err="1"/>
              <a:t>fred@foobar</a:t>
            </a:r>
            <a:r>
              <a:rPr dirty="0"/>
              <a:t>.").</a:t>
            </a:r>
            <a:endParaRPr lang="en-IE" dirty="0"/>
          </a:p>
          <a:p>
            <a:pPr>
              <a:spcBef>
                <a:spcPts val="1600"/>
              </a:spcBef>
            </a:pPr>
            <a:r>
              <a:rPr lang="en-IE" dirty="0"/>
              <a:t>Computations that can result in numeric overflow.</a:t>
            </a:r>
            <a:endParaRPr dirty="0"/>
          </a:p>
          <a:p>
            <a:pPr>
              <a:spcBef>
                <a:spcPts val="1600"/>
              </a:spcBef>
            </a:pPr>
            <a:r>
              <a:rPr dirty="0"/>
              <a:t>Empty or missing values (such as 0, 0:0, "", or null).</a:t>
            </a:r>
          </a:p>
          <a:p>
            <a:pPr>
              <a:spcBef>
                <a:spcPts val="1600"/>
              </a:spcBef>
            </a:pPr>
            <a:r>
              <a:rPr dirty="0"/>
              <a:t>Values far in excess of reasonable expectations, such as a person's age of 1</a:t>
            </a:r>
            <a:r>
              <a:rPr lang="en-IE" dirty="0"/>
              <a:t>50 </a:t>
            </a:r>
            <a:r>
              <a:rPr dirty="0"/>
              <a:t>years.</a:t>
            </a:r>
          </a:p>
          <a:p>
            <a:pPr>
              <a:spcBef>
                <a:spcPts val="1600"/>
              </a:spcBef>
            </a:pPr>
            <a:r>
              <a:rPr dirty="0"/>
              <a:t>Duplicates in lists that shouldn't have duplicates</a:t>
            </a:r>
            <a:r>
              <a:rPr lang="en-IE" dirty="0"/>
              <a:t> e.g. class attendance</a:t>
            </a:r>
            <a:r>
              <a:rPr dirty="0"/>
              <a:t>.</a:t>
            </a:r>
            <a:endParaRPr lang="en-IE" dirty="0"/>
          </a:p>
          <a:p>
            <a:pPr>
              <a:spcBef>
                <a:spcPts val="1600"/>
              </a:spcBef>
            </a:pPr>
            <a:r>
              <a:rPr lang="en-IE" dirty="0"/>
              <a:t>Ordered lists that aren't, and vice-versa. Try handing a pre-sorted list to a sort algorithm, for instance, or even a reverse-sorted list.</a:t>
            </a:r>
          </a:p>
          <a:p>
            <a:pPr>
              <a:spcBef>
                <a:spcPts val="1600"/>
              </a:spcBef>
            </a:pPr>
            <a:r>
              <a:rPr lang="en-IE" dirty="0"/>
              <a:t>Things that arrive out of order, or happen out of expected order, such as trying to print a document before logging in.</a:t>
            </a:r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601932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Recall this class from a previous lecture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4" y="2068488"/>
            <a:ext cx="9649072" cy="6055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87524" y="7397080"/>
            <a:ext cx="11979572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A </a:t>
            </a:r>
            <a:r>
              <a:rPr lang="en-IE" sz="2800" dirty="0" err="1">
                <a:solidFill>
                  <a:srgbClr val="FF0000"/>
                </a:solidFill>
              </a:rPr>
              <a:t>ScoreCollection</a:t>
            </a:r>
            <a:r>
              <a:rPr lang="en-IE" sz="2800" dirty="0"/>
              <a:t> class accepts a </a:t>
            </a:r>
            <a:r>
              <a:rPr lang="en-IE" sz="2800" dirty="0">
                <a:solidFill>
                  <a:srgbClr val="FF0000"/>
                </a:solidFill>
              </a:rPr>
              <a:t>Scoreable </a:t>
            </a:r>
            <a:r>
              <a:rPr lang="en-IE" sz="2800" dirty="0"/>
              <a:t>instance through its </a:t>
            </a:r>
            <a:r>
              <a:rPr lang="en-IE" sz="2800" dirty="0">
                <a:solidFill>
                  <a:srgbClr val="7030A0"/>
                </a:solidFill>
              </a:rPr>
              <a:t>add() </a:t>
            </a:r>
            <a:r>
              <a:rPr lang="en-IE" sz="2800" dirty="0"/>
              <a:t>method.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A </a:t>
            </a:r>
            <a:r>
              <a:rPr lang="en-IE" sz="2800" dirty="0">
                <a:solidFill>
                  <a:srgbClr val="FF0000"/>
                </a:solidFill>
              </a:rPr>
              <a:t>Scoreable</a:t>
            </a:r>
            <a:r>
              <a:rPr lang="en-IE" sz="2800" dirty="0"/>
              <a:t> object is simply one that returns an </a:t>
            </a:r>
            <a:r>
              <a:rPr lang="en-IE" sz="2800" dirty="0" err="1">
                <a:solidFill>
                  <a:srgbClr val="0070C0"/>
                </a:solidFill>
              </a:rPr>
              <a:t>int</a:t>
            </a:r>
            <a:r>
              <a:rPr lang="en-IE" sz="2800" dirty="0">
                <a:solidFill>
                  <a:srgbClr val="0070C0"/>
                </a:solidFill>
              </a:rPr>
              <a:t> </a:t>
            </a:r>
            <a:r>
              <a:rPr lang="en-IE" sz="2800" dirty="0"/>
              <a:t>score.</a:t>
            </a:r>
            <a:endParaRPr lang="en-IE" sz="28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 err="1">
                <a:solidFill>
                  <a:srgbClr val="7030A0"/>
                </a:solidFill>
              </a:rPr>
              <a:t>arithmeticMean</a:t>
            </a:r>
            <a:r>
              <a:rPr lang="en-IE" sz="2800" dirty="0">
                <a:solidFill>
                  <a:srgbClr val="7030A0"/>
                </a:solidFill>
              </a:rPr>
              <a:t>() </a:t>
            </a:r>
            <a:r>
              <a:rPr lang="en-IE" sz="2800" dirty="0"/>
              <a:t>returns the average score for a collection of </a:t>
            </a:r>
            <a:r>
              <a:rPr lang="en-IE" sz="2800" dirty="0">
                <a:solidFill>
                  <a:srgbClr val="FF0000"/>
                </a:solidFill>
              </a:rPr>
              <a:t>Scoreable </a:t>
            </a:r>
            <a:r>
              <a:rPr lang="en-IE" sz="2800" dirty="0"/>
              <a:t>objects.</a:t>
            </a:r>
          </a:p>
        </p:txBody>
      </p:sp>
    </p:spTree>
    <p:extLst>
      <p:ext uri="{BB962C8B-B14F-4D97-AF65-F5344CB8AC3E}">
        <p14:creationId xmlns:p14="http://schemas.microsoft.com/office/powerpoint/2010/main" val="228359898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Recall it’s associated (very, very basic) 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4" y="2068488"/>
            <a:ext cx="8955236" cy="7396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8662640" y="5228123"/>
            <a:ext cx="4176464" cy="44012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800" dirty="0"/>
              <a:t>—a </a:t>
            </a:r>
            <a:r>
              <a:rPr lang="en-IE" sz="2800" i="1" dirty="0"/>
              <a:t>test case</a:t>
            </a:r>
            <a:r>
              <a:rPr lang="en-IE" sz="2800" dirty="0"/>
              <a:t>—</a:t>
            </a:r>
          </a:p>
          <a:p>
            <a:endParaRPr lang="en-IE" sz="2800" dirty="0"/>
          </a:p>
          <a:p>
            <a:r>
              <a:rPr lang="en-IE" sz="2800" dirty="0"/>
              <a:t>To test a </a:t>
            </a:r>
            <a:r>
              <a:rPr lang="en-IE" sz="2800" dirty="0" err="1"/>
              <a:t>ScoreCollection</a:t>
            </a:r>
            <a:r>
              <a:rPr lang="en-IE" sz="2800" dirty="0"/>
              <a:t> object, we can add</a:t>
            </a:r>
          </a:p>
          <a:p>
            <a:r>
              <a:rPr lang="en-IE" sz="2800" dirty="0"/>
              <a:t>the numbers 5 and 7 to it and expect that the </a:t>
            </a:r>
            <a:r>
              <a:rPr lang="en-IE" sz="2800" dirty="0" err="1"/>
              <a:t>arithmeticMean</a:t>
            </a:r>
            <a:r>
              <a:rPr lang="en-IE" sz="2800" dirty="0"/>
              <a:t>() method will return 6.</a:t>
            </a:r>
          </a:p>
          <a:p>
            <a:endParaRPr lang="en-IE" sz="2800" dirty="0"/>
          </a:p>
          <a:p>
            <a:r>
              <a:rPr lang="en-IE" sz="2800" dirty="0"/>
              <a:t>i.e. (5 + 7) / 2 = 6</a:t>
            </a:r>
          </a:p>
        </p:txBody>
      </p:sp>
    </p:spTree>
    <p:extLst>
      <p:ext uri="{BB962C8B-B14F-4D97-AF65-F5344CB8AC3E}">
        <p14:creationId xmlns:p14="http://schemas.microsoft.com/office/powerpoint/2010/main" val="250658099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New boundary test (1): </a:t>
            </a:r>
            <a:r>
              <a:rPr lang="en-IE" sz="4000" dirty="0">
                <a:solidFill>
                  <a:srgbClr val="FF0000"/>
                </a:solidFill>
              </a:rPr>
              <a:t>adding a null to the collection</a:t>
            </a:r>
            <a:endParaRPr lang="en-IE" sz="44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20" y="2284513"/>
            <a:ext cx="12171295" cy="6840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4126136" y="4588768"/>
            <a:ext cx="2880320" cy="3096344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17792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New boundary test (1): </a:t>
            </a:r>
            <a:r>
              <a:rPr lang="en-IE" sz="4000" dirty="0">
                <a:solidFill>
                  <a:srgbClr val="FF0000"/>
                </a:solidFill>
              </a:rPr>
              <a:t>adding a null to the collection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4" y="2788568"/>
            <a:ext cx="11416588" cy="6618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101800" y="6097724"/>
            <a:ext cx="8352928" cy="72329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40" y="1877851"/>
            <a:ext cx="5841460" cy="3158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362232" y="6161854"/>
            <a:ext cx="1828800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Code Fix</a:t>
            </a:r>
          </a:p>
        </p:txBody>
      </p:sp>
      <p:cxnSp>
        <p:nvCxnSpPr>
          <p:cNvPr id="11" name="Straight Arrow Connector 10"/>
          <p:cNvCxnSpPr>
            <a:endCxn id="6" idx="3"/>
          </p:cNvCxnSpPr>
          <p:nvPr/>
        </p:nvCxnSpPr>
        <p:spPr>
          <a:xfrm flipH="1">
            <a:off x="9454728" y="6459370"/>
            <a:ext cx="864096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310609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Right B.I.C.E.P.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714876" cy="6565900"/>
          </a:xfrm>
        </p:spPr>
        <p:txBody>
          <a:bodyPr/>
          <a:lstStyle/>
          <a:p>
            <a:pPr marL="0" indent="0">
              <a:buNone/>
            </a:pPr>
            <a:endParaRPr lang="en-IE" sz="3600"/>
          </a:p>
          <a:p>
            <a:pPr marL="0" indent="0">
              <a:buNone/>
            </a:pPr>
            <a:r>
              <a:rPr lang="en-IE" sz="3600"/>
              <a:t>It’s essential to understand what’s important to test.</a:t>
            </a:r>
          </a:p>
          <a:p>
            <a:pPr marL="0" indent="0">
              <a:buNone/>
            </a:pPr>
            <a:r>
              <a:rPr lang="en-IE" sz="3600"/>
              <a:t>Right BICEP helps you ask the right questions about what to test.</a:t>
            </a:r>
          </a:p>
          <a:p>
            <a:pPr marL="0" indent="0">
              <a:buNone/>
            </a:pPr>
            <a:endParaRPr lang="en-IE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16" y="2428528"/>
            <a:ext cx="5541084" cy="6535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18424" y="9053264"/>
            <a:ext cx="5537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dirty="0"/>
              <a:t>Source Code: </a:t>
            </a:r>
            <a:r>
              <a:rPr lang="en-IE" sz="1600" dirty="0">
                <a:hlinkClick r:id="rId3"/>
              </a:rPr>
              <a:t>https://pragprog.com/titles/utj2/source_code</a:t>
            </a:r>
            <a:r>
              <a:rPr lang="en-I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02196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New boundary test (2): </a:t>
            </a:r>
            <a:r>
              <a:rPr lang="en-IE" sz="4000" dirty="0">
                <a:solidFill>
                  <a:srgbClr val="FF0000"/>
                </a:solidFill>
              </a:rPr>
              <a:t>handling an empty collection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218148"/>
            <a:ext cx="11811902" cy="71951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4486176" y="4516760"/>
            <a:ext cx="1872208" cy="3384376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49285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1" y="3278613"/>
            <a:ext cx="9462665" cy="6361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New boundary test (2): </a:t>
            </a:r>
            <a:r>
              <a:rPr lang="en-IE" sz="4000" dirty="0">
                <a:solidFill>
                  <a:srgbClr val="FF0000"/>
                </a:solidFill>
              </a:rPr>
              <a:t>handling an empty collection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1800" y="7681900"/>
            <a:ext cx="5544616" cy="57927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33702" y="7746028"/>
            <a:ext cx="1828800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Code Fix</a:t>
            </a:r>
          </a:p>
        </p:txBody>
      </p:sp>
      <p:cxnSp>
        <p:nvCxnSpPr>
          <p:cNvPr id="11" name="Straight Arrow Connector 10"/>
          <p:cNvCxnSpPr>
            <a:endCxn id="6" idx="3"/>
          </p:cNvCxnSpPr>
          <p:nvPr/>
        </p:nvCxnSpPr>
        <p:spPr>
          <a:xfrm flipH="1" flipV="1">
            <a:off x="6646416" y="7971538"/>
            <a:ext cx="3672408" cy="7200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520" y="1759135"/>
            <a:ext cx="5197747" cy="3117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88033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0" y="2284512"/>
            <a:ext cx="12046654" cy="6408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New boundary test (3): </a:t>
            </a:r>
            <a:r>
              <a:rPr lang="en-IE" sz="4000" dirty="0">
                <a:solidFill>
                  <a:srgbClr val="FF0000"/>
                </a:solidFill>
              </a:rPr>
              <a:t>sum exceeds </a:t>
            </a:r>
            <a:r>
              <a:rPr lang="en-IE" sz="4000" dirty="0" err="1">
                <a:solidFill>
                  <a:srgbClr val="FF0000"/>
                </a:solidFill>
              </a:rPr>
              <a:t>MAX_Integer</a:t>
            </a:r>
            <a:r>
              <a:rPr lang="en-IE" sz="4000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50072" y="4444752"/>
            <a:ext cx="2088232" cy="316835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00115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4" y="2284512"/>
            <a:ext cx="11155238" cy="72037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New boundary test (3): </a:t>
            </a:r>
            <a:r>
              <a:rPr lang="en-IE" sz="4000" dirty="0">
                <a:solidFill>
                  <a:srgbClr val="FF0000"/>
                </a:solidFill>
              </a:rPr>
              <a:t>sum exceeds </a:t>
            </a:r>
            <a:r>
              <a:rPr lang="en-IE" sz="4000" dirty="0" err="1">
                <a:solidFill>
                  <a:srgbClr val="FF0000"/>
                </a:solidFill>
              </a:rPr>
              <a:t>MAX_Integer</a:t>
            </a:r>
            <a:r>
              <a:rPr lang="en-IE" sz="4000" dirty="0">
                <a:solidFill>
                  <a:srgbClr val="FF0000"/>
                </a:solidFill>
              </a:rPr>
              <a:t>?</a:t>
            </a:r>
            <a:endParaRPr lang="en-IE" sz="4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4594" y="8095585"/>
            <a:ext cx="9768348" cy="80278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70752" y="5684758"/>
            <a:ext cx="3197448" cy="20723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FF0000"/>
                </a:solidFill>
              </a:rPr>
              <a:t>Instead of </a:t>
            </a:r>
            <a:r>
              <a:rPr lang="en-US" sz="3200" dirty="0" err="1">
                <a:solidFill>
                  <a:srgbClr val="FF0000"/>
                </a:solidFill>
              </a:rPr>
              <a:t>int</a:t>
            </a:r>
            <a:r>
              <a:rPr lang="en-US" sz="3200" dirty="0">
                <a:solidFill>
                  <a:srgbClr val="FF0000"/>
                </a:solidFill>
              </a:rPr>
              <a:t>, use long type followed by an </a:t>
            </a:r>
            <a:r>
              <a:rPr lang="en-US" sz="3200" dirty="0" err="1">
                <a:solidFill>
                  <a:srgbClr val="FF0000"/>
                </a:solidFill>
              </a:rPr>
              <a:t>int</a:t>
            </a:r>
            <a:r>
              <a:rPr lang="en-US" sz="3200" dirty="0">
                <a:solidFill>
                  <a:srgbClr val="FF0000"/>
                </a:solidFill>
              </a:rPr>
              <a:t> cast.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351676" y="7752864"/>
            <a:ext cx="767348" cy="70436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640" y="1761088"/>
            <a:ext cx="4052887" cy="2628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149386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IE" dirty="0"/>
              <a:t>You can remember </a:t>
            </a:r>
            <a:r>
              <a:rPr dirty="0"/>
              <a:t>Boundary Conditions </a:t>
            </a:r>
            <a:r>
              <a:rPr lang="en-IE" dirty="0"/>
              <a:t>with </a:t>
            </a:r>
            <a:r>
              <a:rPr b="1" dirty="0">
                <a:solidFill>
                  <a:srgbClr val="FF0000"/>
                </a:solidFill>
              </a:rPr>
              <a:t>C.O.R.R.E.C.T.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</a:pPr>
            <a:r>
              <a:rPr b="1" dirty="0">
                <a:solidFill>
                  <a:srgbClr val="FF0000"/>
                </a:solidFill>
              </a:rPr>
              <a:t>C</a:t>
            </a:r>
            <a:r>
              <a:rPr dirty="0"/>
              <a:t>onformance - Does the value conform to an expected format?</a:t>
            </a:r>
          </a:p>
          <a:p>
            <a:pPr>
              <a:spcBef>
                <a:spcPts val="2200"/>
              </a:spcBef>
            </a:pPr>
            <a:r>
              <a:rPr b="1" dirty="0">
                <a:solidFill>
                  <a:srgbClr val="FF0000"/>
                </a:solidFill>
              </a:rPr>
              <a:t>O</a:t>
            </a:r>
            <a:r>
              <a:rPr dirty="0"/>
              <a:t>rdering - Is the set of values ordered or unordered as appropriate?</a:t>
            </a:r>
          </a:p>
          <a:p>
            <a:pPr>
              <a:spcBef>
                <a:spcPts val="2200"/>
              </a:spcBef>
            </a:pPr>
            <a:r>
              <a:rPr b="1" dirty="0">
                <a:solidFill>
                  <a:srgbClr val="FF0000"/>
                </a:solidFill>
              </a:rPr>
              <a:t>R</a:t>
            </a:r>
            <a:r>
              <a:rPr dirty="0"/>
              <a:t>ange - Is the value within reasonable minimum and maximum values?</a:t>
            </a:r>
          </a:p>
          <a:p>
            <a:pPr>
              <a:spcBef>
                <a:spcPts val="2200"/>
              </a:spcBef>
            </a:pPr>
            <a:r>
              <a:rPr b="1" dirty="0">
                <a:solidFill>
                  <a:srgbClr val="FF0000"/>
                </a:solidFill>
              </a:rPr>
              <a:t>R</a:t>
            </a:r>
            <a:r>
              <a:rPr dirty="0"/>
              <a:t>eference - Does the code reference anything external that isn't under direct control of the code itself?</a:t>
            </a:r>
          </a:p>
          <a:p>
            <a:pPr>
              <a:spcBef>
                <a:spcPts val="2200"/>
              </a:spcBef>
            </a:pPr>
            <a:r>
              <a:rPr b="1" dirty="0">
                <a:solidFill>
                  <a:srgbClr val="FF0000"/>
                </a:solidFill>
              </a:rPr>
              <a:t>E</a:t>
            </a:r>
            <a:r>
              <a:rPr dirty="0"/>
              <a:t>xistence - Does the value exist (e.g., is non-null, nonzero, present in a set, etc.)?</a:t>
            </a:r>
          </a:p>
          <a:p>
            <a:pPr>
              <a:spcBef>
                <a:spcPts val="2200"/>
              </a:spcBef>
            </a:pPr>
            <a:r>
              <a:rPr b="1" dirty="0">
                <a:solidFill>
                  <a:srgbClr val="FF0000"/>
                </a:solidFill>
              </a:rPr>
              <a:t>C</a:t>
            </a:r>
            <a:r>
              <a:rPr dirty="0"/>
              <a:t>ardinality - Are there exactly enough values?</a:t>
            </a:r>
          </a:p>
          <a:p>
            <a:pPr>
              <a:spcBef>
                <a:spcPts val="2200"/>
              </a:spcBef>
            </a:pPr>
            <a:r>
              <a:rPr b="1" dirty="0">
                <a:solidFill>
                  <a:srgbClr val="FF0000"/>
                </a:solidFill>
              </a:rPr>
              <a:t>T</a:t>
            </a:r>
            <a:r>
              <a:rPr dirty="0"/>
              <a:t>ime (absolute and relative) - Is everything happening in order? At the right time? In time?</a:t>
            </a:r>
          </a:p>
        </p:txBody>
      </p:sp>
      <p:sp>
        <p:nvSpPr>
          <p:cNvPr id="276" name="Shape 27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73808" y="8356521"/>
            <a:ext cx="10395396" cy="53347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We will cover these in more detail in a subsequent lecture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7239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Right B.I.C.E.P.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571499" y="2324100"/>
            <a:ext cx="8665439" cy="6565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dirty="0"/>
              <a:t>Guidelines of some areas that </a:t>
            </a:r>
            <a:r>
              <a:rPr lang="en-IE" dirty="0"/>
              <a:t>are</a:t>
            </a:r>
            <a:r>
              <a:rPr dirty="0"/>
              <a:t> important to test:</a:t>
            </a:r>
          </a:p>
          <a:p>
            <a:pPr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Right</a:t>
            </a:r>
            <a:r>
              <a:rPr dirty="0"/>
              <a:t> - Are the results right?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B </a:t>
            </a:r>
            <a:r>
              <a:rPr dirty="0"/>
              <a:t>- Are all the boundary conditions CORRECT?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I </a:t>
            </a:r>
            <a:r>
              <a:rPr dirty="0"/>
              <a:t>- Can you check inverse relationships?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C </a:t>
            </a:r>
            <a:r>
              <a:rPr dirty="0"/>
              <a:t>- Can you cross-check results using other means?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E</a:t>
            </a:r>
            <a:r>
              <a:rPr dirty="0"/>
              <a:t> - Can you force error conditions to happen?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P </a:t>
            </a:r>
            <a:r>
              <a:rPr dirty="0"/>
              <a:t>- Are performance characteristics within bounds?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25</a:t>
            </a:fld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885776" y="4804792"/>
            <a:ext cx="6840760" cy="79208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725" y="124272"/>
            <a:ext cx="2844379" cy="3354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42160" y="9330323"/>
            <a:ext cx="6433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/>
              <a:t>Source Code: </a:t>
            </a:r>
            <a:r>
              <a:rPr lang="en-IE" sz="1600" dirty="0">
                <a:hlinkClick r:id="rId3"/>
              </a:rPr>
              <a:t>https://pragprog.com/titles/utj2/source_code</a:t>
            </a:r>
            <a:r>
              <a:rPr lang="en-I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1364152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I.</a:t>
            </a:r>
            <a:r>
              <a:rPr dirty="0"/>
              <a:t> Check Inverse Relationships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6819900" cy="65659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800"/>
              </a:spcBef>
              <a:buNone/>
            </a:pPr>
            <a:r>
              <a:rPr dirty="0"/>
              <a:t>Some methods can be checked by applying their logical inverse. </a:t>
            </a:r>
          </a:p>
          <a:p>
            <a:pPr>
              <a:spcBef>
                <a:spcPts val="3800"/>
              </a:spcBef>
            </a:pPr>
            <a:r>
              <a:rPr lang="en-IE" dirty="0"/>
              <a:t>e</a:t>
            </a:r>
            <a:r>
              <a:rPr dirty="0"/>
              <a:t>.g</a:t>
            </a:r>
            <a:r>
              <a:rPr lang="en-IE" dirty="0"/>
              <a:t>.</a:t>
            </a:r>
            <a:r>
              <a:rPr dirty="0"/>
              <a:t> check a method that calculates a square root by squaring the result, and testing that it is tolerably close to the original number</a:t>
            </a:r>
            <a:r>
              <a:rPr lang="en-IE" dirty="0"/>
              <a:t>.</a:t>
            </a:r>
          </a:p>
          <a:p>
            <a:pPr>
              <a:spcBef>
                <a:spcPts val="3800"/>
              </a:spcBef>
            </a:pPr>
            <a:r>
              <a:rPr lang="en-IE" dirty="0"/>
              <a:t>or – verify division by performing multiplication.</a:t>
            </a:r>
            <a:endParaRPr dirty="0"/>
          </a:p>
          <a:p>
            <a:pPr>
              <a:spcBef>
                <a:spcPts val="3800"/>
              </a:spcBef>
            </a:pPr>
            <a:r>
              <a:rPr lang="en-IE" dirty="0"/>
              <a:t>o</a:t>
            </a:r>
            <a:r>
              <a:rPr dirty="0"/>
              <a:t>r</a:t>
            </a:r>
            <a:r>
              <a:rPr lang="en-IE" dirty="0"/>
              <a:t> - </a:t>
            </a:r>
            <a:r>
              <a:rPr dirty="0"/>
              <a:t>check that some data was successfully inserted into a database by then searching for it.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078464" y="3796680"/>
            <a:ext cx="5109096" cy="231858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4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4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public void </a:t>
            </a:r>
            <a:r>
              <a:rPr sz="24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testSquareRootUsingInverse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() 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{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4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double 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x = </a:t>
            </a:r>
            <a:r>
              <a:rPr sz="24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mySquareRoot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(4.0);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IE"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4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assertEquals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(4.0, x * x, 0.0001);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7239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Right B.I.C.E.P.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571499" y="2324100"/>
            <a:ext cx="8665439" cy="6565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dirty="0"/>
              <a:t>Guidelines of some areas that </a:t>
            </a:r>
            <a:r>
              <a:rPr lang="en-IE" dirty="0"/>
              <a:t>are</a:t>
            </a:r>
            <a:r>
              <a:rPr dirty="0"/>
              <a:t> important to test:</a:t>
            </a:r>
          </a:p>
          <a:p>
            <a:pPr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Right</a:t>
            </a:r>
            <a:r>
              <a:rPr dirty="0"/>
              <a:t> - Are the results right?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B </a:t>
            </a:r>
            <a:r>
              <a:rPr dirty="0"/>
              <a:t>- Are all the boundary conditions CORRECT?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I </a:t>
            </a:r>
            <a:r>
              <a:rPr dirty="0"/>
              <a:t>- Can you check inverse relationships?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C </a:t>
            </a:r>
            <a:r>
              <a:rPr dirty="0"/>
              <a:t>- Can you cross-check results using other means?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E</a:t>
            </a:r>
            <a:r>
              <a:rPr dirty="0"/>
              <a:t> - Can you force error conditions to happen?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P </a:t>
            </a:r>
            <a:r>
              <a:rPr dirty="0"/>
              <a:t>- Are performance characteristics within bounds?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27</a:t>
            </a:fld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885776" y="5596880"/>
            <a:ext cx="8351162" cy="79208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725" y="124272"/>
            <a:ext cx="2844379" cy="3354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42160" y="9330323"/>
            <a:ext cx="6433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/>
              <a:t>Source Code: </a:t>
            </a:r>
            <a:r>
              <a:rPr lang="en-IE" sz="1600" dirty="0">
                <a:hlinkClick r:id="rId3"/>
              </a:rPr>
              <a:t>https://pragprog.com/titles/utj2/source_code</a:t>
            </a:r>
            <a:r>
              <a:rPr lang="en-I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7988294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C.</a:t>
            </a:r>
            <a:r>
              <a:rPr dirty="0"/>
              <a:t> Cross-check Using Other Means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sz="half" idx="1"/>
          </p:nvPr>
        </p:nvSpPr>
        <p:spPr>
          <a:xfrm>
            <a:off x="615256" y="2127324"/>
            <a:ext cx="6247184" cy="737227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dirty="0"/>
              <a:t>Where possible, use a different source for the inverse test (bug could be in original and in inverse)</a:t>
            </a:r>
            <a:r>
              <a:rPr lang="en-IE" dirty="0"/>
              <a:t>.</a:t>
            </a:r>
            <a:br>
              <a:rPr lang="en-IE" dirty="0"/>
            </a:br>
            <a:endParaRPr dirty="0"/>
          </a:p>
          <a:p>
            <a:pPr>
              <a:spcBef>
                <a:spcPts val="500"/>
              </a:spcBef>
            </a:pPr>
            <a:r>
              <a:rPr dirty="0"/>
              <a:t>Usually there is more than one way to calculate some quantity; </a:t>
            </a:r>
          </a:p>
          <a:p>
            <a:pPr lvl="1">
              <a:spcBef>
                <a:spcPts val="500"/>
              </a:spcBef>
            </a:pPr>
            <a:r>
              <a:rPr lang="en-IE" dirty="0"/>
              <a:t>p</a:t>
            </a:r>
            <a:r>
              <a:rPr dirty="0"/>
              <a:t>ick one algorithm over the others because it performs better, or has other desirable characteristics - use that one in production.</a:t>
            </a:r>
          </a:p>
          <a:p>
            <a:pPr lvl="1">
              <a:spcBef>
                <a:spcPts val="500"/>
              </a:spcBef>
            </a:pPr>
            <a:r>
              <a:rPr lang="en-IE" dirty="0"/>
              <a:t>u</a:t>
            </a:r>
            <a:r>
              <a:rPr dirty="0"/>
              <a:t>se one of the other versions to cross-check our results in the test system.</a:t>
            </a:r>
          </a:p>
          <a:p>
            <a:pPr marL="0" indent="0">
              <a:spcBef>
                <a:spcPts val="500"/>
              </a:spcBef>
              <a:buNone/>
            </a:pPr>
            <a:endParaRPr lang="en-IE" dirty="0"/>
          </a:p>
          <a:p>
            <a:pPr>
              <a:spcBef>
                <a:spcPts val="500"/>
              </a:spcBef>
            </a:pPr>
            <a:r>
              <a:rPr dirty="0"/>
              <a:t>Especially helpful when there's a proven, known way of accomplishing the task that happens to be too slow or too complex to use in production code.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6862440" y="3724672"/>
            <a:ext cx="6048672" cy="26879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4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4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public void </a:t>
            </a:r>
            <a:r>
              <a:rPr sz="24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testSquareRootUsingStd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() 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{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4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4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 double 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number = 3880900.0;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IE" sz="24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4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double 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root1 = </a:t>
            </a:r>
            <a:r>
              <a:rPr sz="24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mySquareRoot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(number);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IE" sz="24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400" b="1" dirty="0">
                <a:solidFill>
                  <a:srgbClr val="7B2742"/>
                </a:solidFill>
                <a:latin typeface="Helvetica"/>
                <a:ea typeface="Helvetica"/>
                <a:cs typeface="Helvetica"/>
                <a:sym typeface="Helvetica"/>
              </a:rPr>
              <a:t> double 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root2 = </a:t>
            </a:r>
            <a:r>
              <a:rPr sz="24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Math.sqrt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(number);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en-IE"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2400" dirty="0" err="1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assertEquals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(root2, root1, 0.0001);</a:t>
            </a:r>
          </a:p>
          <a:p>
            <a:pPr defTabSz="584200">
              <a:defRPr sz="1800"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400" dirty="0">
                <a:solidFill>
                  <a:srgbClr val="021EAB"/>
                </a:solidFill>
                <a:latin typeface="Helvetica"/>
                <a:ea typeface="Helvetica"/>
                <a:cs typeface="Helvetica"/>
                <a:sym typeface="Helvetica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C.</a:t>
            </a:r>
            <a:r>
              <a:rPr lang="en-IE" dirty="0"/>
              <a:t> </a:t>
            </a:r>
            <a:r>
              <a:rPr dirty="0"/>
              <a:t>Cross-check Using Other Means (2)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Another example</a:t>
            </a:r>
            <a:r>
              <a:rPr lang="en-IE" dirty="0"/>
              <a:t> - </a:t>
            </a:r>
            <a:r>
              <a:rPr dirty="0"/>
              <a:t>a library database system:</a:t>
            </a:r>
          </a:p>
          <a:p>
            <a:pPr lvl="1"/>
            <a:r>
              <a:rPr dirty="0"/>
              <a:t>The number of copies of a particular book should always balance</a:t>
            </a:r>
            <a:r>
              <a:rPr lang="en-IE" dirty="0"/>
              <a:t>:</a:t>
            </a:r>
            <a:r>
              <a:rPr dirty="0"/>
              <a:t> </a:t>
            </a:r>
            <a:endParaRPr lang="en-IE" dirty="0"/>
          </a:p>
          <a:p>
            <a:pPr marL="889000" lvl="2" indent="0">
              <a:buNone/>
            </a:pPr>
            <a:r>
              <a:rPr lang="en-IE" dirty="0"/>
              <a:t>	e.g. </a:t>
            </a:r>
            <a:r>
              <a:rPr dirty="0"/>
              <a:t>number of copies that are checked out </a:t>
            </a:r>
            <a:r>
              <a:rPr lang="en-IE" dirty="0"/>
              <a:t>+ </a:t>
            </a:r>
            <a:r>
              <a:rPr dirty="0"/>
              <a:t>number of copies sitting </a:t>
            </a:r>
            <a:br>
              <a:rPr lang="en-IE" dirty="0"/>
            </a:br>
            <a:r>
              <a:rPr lang="en-IE" dirty="0"/>
              <a:t>	</a:t>
            </a:r>
            <a:r>
              <a:rPr dirty="0"/>
              <a:t>on the shelves should always equal</a:t>
            </a:r>
            <a:r>
              <a:rPr lang="en-IE" dirty="0"/>
              <a:t> </a:t>
            </a:r>
            <a:r>
              <a:rPr dirty="0"/>
              <a:t>the total number of copies.</a:t>
            </a:r>
          </a:p>
          <a:p>
            <a:pPr lvl="1"/>
            <a:r>
              <a:rPr lang="en-IE" dirty="0"/>
              <a:t>These are separate </a:t>
            </a:r>
            <a:r>
              <a:rPr dirty="0"/>
              <a:t>pieces of data, and </a:t>
            </a:r>
            <a:r>
              <a:rPr lang="en-IE" dirty="0"/>
              <a:t>they </a:t>
            </a:r>
            <a:r>
              <a:rPr dirty="0"/>
              <a:t>may even be reported by objects of different classes, but they still have to agree, and so can be used to cross-check one another.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7239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Right B.I.C.E.P.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571499" y="2324100"/>
            <a:ext cx="8665439" cy="6565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dirty="0"/>
              <a:t>Guidelines of some areas that </a:t>
            </a:r>
            <a:r>
              <a:rPr lang="en-IE" dirty="0"/>
              <a:t>are</a:t>
            </a:r>
            <a:r>
              <a:rPr dirty="0"/>
              <a:t> important to test:</a:t>
            </a:r>
          </a:p>
          <a:p>
            <a:pPr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Right</a:t>
            </a:r>
            <a:r>
              <a:rPr dirty="0"/>
              <a:t> - Are the results right?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B </a:t>
            </a:r>
            <a:r>
              <a:rPr dirty="0"/>
              <a:t>- Are all the boundary conditions CORRECT?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I </a:t>
            </a:r>
            <a:r>
              <a:rPr dirty="0"/>
              <a:t>- Can you check inverse relationships?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C </a:t>
            </a:r>
            <a:r>
              <a:rPr dirty="0"/>
              <a:t>- Can you cross-check results using other means?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E</a:t>
            </a:r>
            <a:r>
              <a:rPr dirty="0"/>
              <a:t> - Can you force error conditions to happen?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P </a:t>
            </a:r>
            <a:r>
              <a:rPr dirty="0"/>
              <a:t>- Are performance characteristics within bounds?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885776" y="3148608"/>
            <a:ext cx="5112568" cy="79208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725" y="124272"/>
            <a:ext cx="2844379" cy="3354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42160" y="9330323"/>
            <a:ext cx="6433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/>
              <a:t>Source Code: </a:t>
            </a:r>
            <a:r>
              <a:rPr lang="en-IE" sz="1600" dirty="0">
                <a:hlinkClick r:id="rId3"/>
              </a:rPr>
              <a:t>https://pragprog.com/titles/utj2/source_code</a:t>
            </a:r>
            <a:r>
              <a:rPr lang="en-IE" sz="1600" dirty="0"/>
              <a:t> 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7239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Right B.I.C.E.P.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571499" y="2324100"/>
            <a:ext cx="8665439" cy="6565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dirty="0"/>
              <a:t>Guidelines of some areas that </a:t>
            </a:r>
            <a:r>
              <a:rPr lang="en-IE" dirty="0"/>
              <a:t>are</a:t>
            </a:r>
            <a:r>
              <a:rPr dirty="0"/>
              <a:t> important to test:</a:t>
            </a:r>
          </a:p>
          <a:p>
            <a:pPr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Right</a:t>
            </a:r>
            <a:r>
              <a:rPr dirty="0"/>
              <a:t> - Are the results right?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B </a:t>
            </a:r>
            <a:r>
              <a:rPr dirty="0"/>
              <a:t>- Are all the boundary conditions CORRECT?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I </a:t>
            </a:r>
            <a:r>
              <a:rPr dirty="0"/>
              <a:t>- Can you check inverse relationships?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C </a:t>
            </a:r>
            <a:r>
              <a:rPr dirty="0"/>
              <a:t>- Can you cross-check results using other means?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E</a:t>
            </a:r>
            <a:r>
              <a:rPr dirty="0"/>
              <a:t> - Can you force error conditions to happen?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P </a:t>
            </a:r>
            <a:r>
              <a:rPr dirty="0"/>
              <a:t>- Are performance characteristics within bounds?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30</a:t>
            </a:fld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885776" y="6532984"/>
            <a:ext cx="8351162" cy="79208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725" y="124272"/>
            <a:ext cx="2844379" cy="3354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42160" y="9330323"/>
            <a:ext cx="6433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/>
              <a:t>Source Code: </a:t>
            </a:r>
            <a:r>
              <a:rPr lang="en-IE" sz="1600" dirty="0">
                <a:hlinkClick r:id="rId3"/>
              </a:rPr>
              <a:t>https://pragprog.com/titles/utj2/source_code</a:t>
            </a:r>
            <a:r>
              <a:rPr lang="en-I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39563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E.</a:t>
            </a:r>
            <a:r>
              <a:rPr dirty="0"/>
              <a:t> Force Error Conditions</a:t>
            </a:r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555720" y="2178050"/>
            <a:ext cx="11861800" cy="6565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44500">
              <a:spcBef>
                <a:spcPts val="1100"/>
              </a:spcBef>
            </a:pPr>
            <a:r>
              <a:rPr sz="3200" dirty="0"/>
              <a:t>In the real world, errors happen: </a:t>
            </a:r>
            <a:endParaRPr lang="en-IE" sz="3200" dirty="0"/>
          </a:p>
          <a:p>
            <a:pPr marL="1333500" lvl="2">
              <a:spcBef>
                <a:spcPts val="1100"/>
              </a:spcBef>
            </a:pPr>
            <a:r>
              <a:rPr sz="3200" dirty="0"/>
              <a:t>disks fill up, </a:t>
            </a:r>
            <a:endParaRPr lang="en-IE" sz="3200" dirty="0"/>
          </a:p>
          <a:p>
            <a:pPr marL="1333500" lvl="2">
              <a:spcBef>
                <a:spcPts val="1100"/>
              </a:spcBef>
            </a:pPr>
            <a:r>
              <a:rPr sz="3200" dirty="0"/>
              <a:t>network lines drop, </a:t>
            </a:r>
            <a:endParaRPr lang="en-IE" sz="3200" dirty="0"/>
          </a:p>
          <a:p>
            <a:pPr marL="1333500" lvl="2">
              <a:spcBef>
                <a:spcPts val="1100"/>
              </a:spcBef>
            </a:pPr>
            <a:r>
              <a:rPr sz="3200" dirty="0"/>
              <a:t>e-mail goes down, </a:t>
            </a:r>
            <a:endParaRPr lang="en-IE" sz="3200" dirty="0"/>
          </a:p>
          <a:p>
            <a:pPr marL="1333500" lvl="2">
              <a:spcBef>
                <a:spcPts val="1100"/>
              </a:spcBef>
            </a:pPr>
            <a:r>
              <a:rPr sz="3200" dirty="0"/>
              <a:t>and programs crash. </a:t>
            </a:r>
            <a:endParaRPr lang="en-IE" sz="3200" dirty="0"/>
          </a:p>
          <a:p>
            <a:pPr marL="1333500" lvl="2">
              <a:spcBef>
                <a:spcPts val="1100"/>
              </a:spcBef>
            </a:pPr>
            <a:endParaRPr lang="en-IE" sz="3200" dirty="0"/>
          </a:p>
          <a:p>
            <a:pPr marL="444500">
              <a:spcBef>
                <a:spcPts val="1100"/>
              </a:spcBef>
            </a:pPr>
            <a:r>
              <a:rPr sz="3200" dirty="0"/>
              <a:t>Developer</a:t>
            </a:r>
            <a:r>
              <a:rPr lang="en-IE" sz="3200" dirty="0"/>
              <a:t>s</a:t>
            </a:r>
            <a:r>
              <a:rPr sz="3200" dirty="0"/>
              <a:t> should test that code handles many of these real world problems by forcing errors to occur.</a:t>
            </a:r>
            <a:endParaRPr lang="en-IE" sz="3200" dirty="0"/>
          </a:p>
          <a:p>
            <a:pPr marL="177800" indent="0">
              <a:spcBef>
                <a:spcPts val="1100"/>
              </a:spcBef>
              <a:buNone/>
            </a:pPr>
            <a:r>
              <a:rPr lang="en-IE" sz="3200" dirty="0"/>
              <a:t>		</a:t>
            </a:r>
            <a:r>
              <a:rPr sz="3200" dirty="0"/>
              <a:t>That's easy enough to do with invalid parameters and the </a:t>
            </a:r>
            <a:r>
              <a:rPr lang="en-IE" sz="3200" dirty="0"/>
              <a:t>			</a:t>
            </a:r>
            <a:r>
              <a:rPr sz="3200" dirty="0"/>
              <a:t>like, but to simulate specific network errors without </a:t>
            </a:r>
            <a:r>
              <a:rPr lang="en-IE" sz="3200" dirty="0"/>
              <a:t>					</a:t>
            </a:r>
            <a:r>
              <a:rPr sz="3200" dirty="0"/>
              <a:t>unplugging any cables takes some special techniques</a:t>
            </a:r>
            <a:r>
              <a:rPr lang="en-IE" sz="3200" dirty="0"/>
              <a:t> (we 		will cover this in a later lecture)</a:t>
            </a:r>
            <a:r>
              <a:rPr sz="3200" dirty="0"/>
              <a:t>.</a:t>
            </a:r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E.</a:t>
            </a:r>
            <a:r>
              <a:rPr dirty="0"/>
              <a:t> Force Error Conditions</a:t>
            </a:r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177800" indent="0">
              <a:spcBef>
                <a:spcPts val="1100"/>
              </a:spcBef>
              <a:buNone/>
            </a:pPr>
            <a:r>
              <a:rPr lang="en-IE" sz="3600" dirty="0"/>
              <a:t>Some scenarios you might consider when writing tests</a:t>
            </a:r>
            <a:r>
              <a:rPr sz="3600" dirty="0"/>
              <a:t>:</a:t>
            </a:r>
            <a:endParaRPr lang="en-IE" sz="3600" dirty="0"/>
          </a:p>
          <a:p>
            <a:pPr marL="177800" indent="0">
              <a:spcBef>
                <a:spcPts val="1100"/>
              </a:spcBef>
              <a:buNone/>
            </a:pPr>
            <a:endParaRPr sz="3600" dirty="0"/>
          </a:p>
          <a:p>
            <a:pPr lvl="1">
              <a:spcBef>
                <a:spcPts val="1100"/>
              </a:spcBef>
            </a:pPr>
            <a:r>
              <a:rPr sz="3200" dirty="0"/>
              <a:t>Running out of memory</a:t>
            </a:r>
            <a:r>
              <a:rPr lang="en-IE" sz="3200" dirty="0"/>
              <a:t>.</a:t>
            </a:r>
            <a:endParaRPr sz="3200" dirty="0"/>
          </a:p>
          <a:p>
            <a:pPr lvl="1">
              <a:spcBef>
                <a:spcPts val="1100"/>
              </a:spcBef>
            </a:pPr>
            <a:r>
              <a:rPr sz="3200" dirty="0"/>
              <a:t>Running out of disk space</a:t>
            </a:r>
            <a:r>
              <a:rPr lang="en-IE" sz="3200" dirty="0"/>
              <a:t>.</a:t>
            </a:r>
          </a:p>
          <a:p>
            <a:pPr lvl="1">
              <a:spcBef>
                <a:spcPts val="1100"/>
              </a:spcBef>
            </a:pPr>
            <a:r>
              <a:rPr lang="en-IE" sz="3200" dirty="0"/>
              <a:t>Issues with wall-clock time.</a:t>
            </a:r>
            <a:endParaRPr sz="3200" dirty="0"/>
          </a:p>
          <a:p>
            <a:pPr lvl="1">
              <a:spcBef>
                <a:spcPts val="1100"/>
              </a:spcBef>
            </a:pPr>
            <a:r>
              <a:rPr sz="3200" dirty="0"/>
              <a:t>Network availability and errors</a:t>
            </a:r>
            <a:r>
              <a:rPr lang="en-IE" sz="3200" dirty="0"/>
              <a:t>.</a:t>
            </a:r>
            <a:endParaRPr sz="3200" dirty="0"/>
          </a:p>
          <a:p>
            <a:pPr lvl="1">
              <a:spcBef>
                <a:spcPts val="1100"/>
              </a:spcBef>
            </a:pPr>
            <a:r>
              <a:rPr sz="3200" dirty="0"/>
              <a:t>System </a:t>
            </a:r>
            <a:r>
              <a:rPr sz="3200" dirty="0" err="1"/>
              <a:t>loa</a:t>
            </a:r>
            <a:r>
              <a:rPr lang="en-IE" sz="3200" dirty="0"/>
              <a:t>d.</a:t>
            </a:r>
            <a:endParaRPr sz="3200" dirty="0"/>
          </a:p>
          <a:p>
            <a:pPr lvl="1">
              <a:spcBef>
                <a:spcPts val="1100"/>
              </a:spcBef>
            </a:pPr>
            <a:r>
              <a:rPr sz="3200" dirty="0"/>
              <a:t>Limited color palette</a:t>
            </a:r>
            <a:r>
              <a:rPr lang="en-IE" sz="3200" dirty="0"/>
              <a:t>.</a:t>
            </a:r>
            <a:endParaRPr sz="3200" dirty="0"/>
          </a:p>
          <a:p>
            <a:pPr lvl="1">
              <a:spcBef>
                <a:spcPts val="1100"/>
              </a:spcBef>
            </a:pPr>
            <a:r>
              <a:rPr sz="3200" dirty="0"/>
              <a:t>Very high or very low video resolution</a:t>
            </a:r>
            <a:r>
              <a:rPr lang="en-IE" sz="3200" dirty="0"/>
              <a:t>.</a:t>
            </a:r>
            <a:endParaRPr sz="3200" dirty="0"/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957826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7239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Right B.I.C.E.P.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571499" y="2324100"/>
            <a:ext cx="8665439" cy="6565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dirty="0"/>
              <a:t>Guidelines of some areas that </a:t>
            </a:r>
            <a:r>
              <a:rPr lang="en-IE" dirty="0"/>
              <a:t>are</a:t>
            </a:r>
            <a:r>
              <a:rPr dirty="0"/>
              <a:t> important to test:</a:t>
            </a:r>
          </a:p>
          <a:p>
            <a:pPr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Right</a:t>
            </a:r>
            <a:r>
              <a:rPr dirty="0"/>
              <a:t> - Are the results right?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B </a:t>
            </a:r>
            <a:r>
              <a:rPr dirty="0"/>
              <a:t>- Are all the boundary conditions CORRECT?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I </a:t>
            </a:r>
            <a:r>
              <a:rPr dirty="0"/>
              <a:t>- Can you check inverse relationships?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C </a:t>
            </a:r>
            <a:r>
              <a:rPr dirty="0"/>
              <a:t>- Can you cross-check results using other means?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E</a:t>
            </a:r>
            <a:r>
              <a:rPr dirty="0"/>
              <a:t> - Can you force error conditions to happen?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P </a:t>
            </a:r>
            <a:r>
              <a:rPr dirty="0"/>
              <a:t>- Are performance characteristics within bounds?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33</a:t>
            </a:fld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885776" y="7325072"/>
            <a:ext cx="8351162" cy="79208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725" y="124272"/>
            <a:ext cx="2844379" cy="3354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42160" y="9330323"/>
            <a:ext cx="6433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/>
              <a:t>Source Code: </a:t>
            </a:r>
            <a:r>
              <a:rPr lang="en-IE" sz="1600" dirty="0">
                <a:hlinkClick r:id="rId3"/>
              </a:rPr>
              <a:t>https://pragprog.com/titles/utj2/source_code</a:t>
            </a:r>
            <a:r>
              <a:rPr lang="en-I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2140908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P. </a:t>
            </a:r>
            <a:r>
              <a:rPr dirty="0"/>
              <a:t>Performance Characteristics</a:t>
            </a:r>
          </a:p>
        </p:txBody>
      </p:sp>
      <p:sp>
        <p:nvSpPr>
          <p:cNvPr id="297" name="Shape 2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Performance characteristics - does not necessarily mean measuring performance itself - but rather </a:t>
            </a:r>
            <a:r>
              <a:rPr lang="en-IE" sz="3200" dirty="0"/>
              <a:t>performance </a:t>
            </a:r>
            <a:r>
              <a:rPr sz="3200" dirty="0"/>
              <a:t>trends as input sizes grow, as problems become more complex.</a:t>
            </a:r>
          </a:p>
          <a:p>
            <a:r>
              <a:rPr sz="3200" dirty="0"/>
              <a:t>The </a:t>
            </a:r>
            <a:r>
              <a:rPr lang="en-IE" sz="3200" dirty="0"/>
              <a:t>approach is </a:t>
            </a:r>
            <a:r>
              <a:rPr sz="3200" dirty="0"/>
              <a:t>not to objectively measure performance, but to incorporate general tests just to make sure that the </a:t>
            </a:r>
            <a:r>
              <a:rPr sz="3200" b="1" i="1" dirty="0"/>
              <a:t>performance curve remains stable</a:t>
            </a:r>
            <a:r>
              <a:rPr lang="en-IE" sz="3200" dirty="0"/>
              <a:t>.</a:t>
            </a:r>
            <a:endParaRPr sz="3200" dirty="0"/>
          </a:p>
        </p:txBody>
      </p:sp>
      <p:sp>
        <p:nvSpPr>
          <p:cNvPr id="298" name="Shape 29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34</a:t>
            </a:fld>
            <a:endParaRPr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xfrm>
            <a:off x="571500" y="330200"/>
            <a:ext cx="4051300" cy="1397000"/>
          </a:xfrm>
          <a:prstGeom prst="rect">
            <a:avLst/>
          </a:prstGeom>
        </p:spPr>
        <p:txBody>
          <a:bodyPr/>
          <a:lstStyle/>
          <a:p>
            <a:r>
              <a:t>Performance example</a:t>
            </a:r>
          </a:p>
        </p:txBody>
      </p:sp>
      <p:sp>
        <p:nvSpPr>
          <p:cNvPr id="301" name="Shape 301"/>
          <p:cNvSpPr>
            <a:spLocks noGrp="1"/>
          </p:cNvSpPr>
          <p:nvPr>
            <p:ph type="body" sz="half" idx="1"/>
          </p:nvPr>
        </p:nvSpPr>
        <p:spPr>
          <a:xfrm>
            <a:off x="669752" y="2284512"/>
            <a:ext cx="4800600" cy="65659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A filter that identifies web sites to block.</a:t>
            </a:r>
          </a:p>
          <a:p>
            <a:r>
              <a:rPr dirty="0"/>
              <a:t>The code may works well with a few dozen sample sites, but will it work as well with 10,000? 100,000</a:t>
            </a:r>
            <a:r>
              <a:rPr lang="en-IE" dirty="0"/>
              <a:t>?</a:t>
            </a:r>
            <a:endParaRPr dirty="0"/>
          </a:p>
          <a:p>
            <a:r>
              <a:rPr dirty="0"/>
              <a:t>This test may take 6-7 seconds to run, so may run only nightly.</a:t>
            </a:r>
          </a:p>
          <a:p>
            <a:r>
              <a:rPr dirty="0"/>
              <a:t>See </a:t>
            </a:r>
            <a:r>
              <a:rPr dirty="0">
                <a:hlinkClick r:id="rId2"/>
              </a:rPr>
              <a:t>JUnitPerf </a:t>
            </a:r>
            <a:r>
              <a:rPr dirty="0"/>
              <a:t>for tools to simplify </a:t>
            </a:r>
            <a:r>
              <a:rPr lang="en-IE" dirty="0"/>
              <a:t>unit-level performance measurement</a:t>
            </a:r>
            <a:r>
              <a:rPr dirty="0"/>
              <a:t>.</a:t>
            </a:r>
          </a:p>
        </p:txBody>
      </p:sp>
      <p:sp>
        <p:nvSpPr>
          <p:cNvPr id="302" name="Shape 30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854328" y="84253"/>
            <a:ext cx="6912768" cy="970522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public void </a:t>
            </a:r>
            <a:r>
              <a:rPr sz="2400" dirty="0" err="1"/>
              <a:t>testURLFilter</a:t>
            </a:r>
            <a:r>
              <a:rPr sz="2400" dirty="0"/>
              <a:t>()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Timer </a:t>
            </a:r>
            <a:r>
              <a:rPr sz="2400" dirty="0" err="1"/>
              <a:t>timer</a:t>
            </a:r>
            <a:r>
              <a:rPr sz="2400" dirty="0"/>
              <a:t> = new Timer();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String </a:t>
            </a:r>
            <a:r>
              <a:rPr sz="2400" dirty="0" err="1"/>
              <a:t>naughty_url</a:t>
            </a:r>
            <a:r>
              <a:rPr sz="2400" dirty="0"/>
              <a:t> = "</a:t>
            </a:r>
            <a:r>
              <a:rPr sz="2400" dirty="0">
                <a:hlinkClick r:id="rId3"/>
              </a:rPr>
              <a:t>http://www.xxxxxxxxxxx.com</a:t>
            </a:r>
            <a:r>
              <a:rPr sz="2400" dirty="0"/>
              <a:t>";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// First, check a bad URL against a small list 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URLFilter</a:t>
            </a:r>
            <a:r>
              <a:rPr sz="2400" dirty="0"/>
              <a:t> filter = new </a:t>
            </a:r>
            <a:r>
              <a:rPr sz="2400" dirty="0" err="1"/>
              <a:t>URLFilter</a:t>
            </a:r>
            <a:r>
              <a:rPr sz="2400" dirty="0"/>
              <a:t>(</a:t>
            </a:r>
            <a:r>
              <a:rPr sz="2400" dirty="0" err="1"/>
              <a:t>small_list</a:t>
            </a:r>
            <a:r>
              <a:rPr sz="2400" dirty="0"/>
              <a:t>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timer.start</a:t>
            </a:r>
            <a:r>
              <a:rPr sz="2400" dirty="0"/>
              <a:t>();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filter.check</a:t>
            </a:r>
            <a:r>
              <a:rPr sz="2400" dirty="0"/>
              <a:t>(</a:t>
            </a:r>
            <a:r>
              <a:rPr sz="2400" dirty="0" err="1"/>
              <a:t>naughty_url</a:t>
            </a:r>
            <a:r>
              <a:rPr sz="2400" dirty="0"/>
              <a:t>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timer.end</a:t>
            </a:r>
            <a:r>
              <a:rPr sz="2400" dirty="0"/>
              <a:t>();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assertTrue</a:t>
            </a:r>
            <a:r>
              <a:rPr sz="2400" dirty="0"/>
              <a:t>(</a:t>
            </a:r>
            <a:r>
              <a:rPr sz="2400" dirty="0" err="1"/>
              <a:t>timer.elapsedTime</a:t>
            </a:r>
            <a:r>
              <a:rPr sz="2400" dirty="0"/>
              <a:t>() &lt; 1.0);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// Next, check a bad URL against a big list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URLFilter</a:t>
            </a:r>
            <a:r>
              <a:rPr sz="2400" dirty="0"/>
              <a:t> f = new </a:t>
            </a:r>
            <a:r>
              <a:rPr sz="2400" dirty="0" err="1"/>
              <a:t>URLFilter</a:t>
            </a:r>
            <a:r>
              <a:rPr sz="2400" dirty="0"/>
              <a:t>(</a:t>
            </a:r>
            <a:r>
              <a:rPr sz="2400" dirty="0" err="1"/>
              <a:t>big_list</a:t>
            </a:r>
            <a:r>
              <a:rPr sz="2400" dirty="0"/>
              <a:t>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timer.start</a:t>
            </a:r>
            <a:r>
              <a:rPr sz="2400" dirty="0"/>
              <a:t>();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filter.check</a:t>
            </a:r>
            <a:r>
              <a:rPr sz="2400" dirty="0"/>
              <a:t>(</a:t>
            </a:r>
            <a:r>
              <a:rPr sz="2400" dirty="0" err="1"/>
              <a:t>naughty_url</a:t>
            </a:r>
            <a:r>
              <a:rPr sz="2400" dirty="0"/>
              <a:t>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timer.end</a:t>
            </a:r>
            <a:r>
              <a:rPr sz="2400" dirty="0"/>
              <a:t>();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assertTrue</a:t>
            </a:r>
            <a:r>
              <a:rPr sz="2400" dirty="0"/>
              <a:t>(</a:t>
            </a:r>
            <a:r>
              <a:rPr sz="2400" dirty="0" err="1"/>
              <a:t>timer.elapsedTime</a:t>
            </a:r>
            <a:r>
              <a:rPr sz="2400" dirty="0"/>
              <a:t>() &lt; 2.0);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// Finally, check a bad URL against a huge list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URLFilter</a:t>
            </a:r>
            <a:r>
              <a:rPr sz="2400" dirty="0"/>
              <a:t> f = new </a:t>
            </a:r>
            <a:r>
              <a:rPr sz="2400" dirty="0" err="1"/>
              <a:t>URLFilter</a:t>
            </a:r>
            <a:r>
              <a:rPr sz="2400" dirty="0"/>
              <a:t>(</a:t>
            </a:r>
            <a:r>
              <a:rPr sz="2400" dirty="0" err="1"/>
              <a:t>huge_list</a:t>
            </a:r>
            <a:r>
              <a:rPr sz="2400" dirty="0"/>
              <a:t>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timer.start</a:t>
            </a:r>
            <a:r>
              <a:rPr sz="2400" dirty="0"/>
              <a:t>();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filter.check</a:t>
            </a:r>
            <a:r>
              <a:rPr sz="2400" dirty="0"/>
              <a:t>(</a:t>
            </a:r>
            <a:r>
              <a:rPr sz="2400" dirty="0" err="1"/>
              <a:t>naughty_url</a:t>
            </a:r>
            <a:r>
              <a:rPr sz="2400" dirty="0"/>
              <a:t>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timer.end</a:t>
            </a:r>
            <a:r>
              <a:rPr sz="2400" dirty="0"/>
              <a:t>();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assertTrue</a:t>
            </a:r>
            <a:r>
              <a:rPr sz="2400" dirty="0"/>
              <a:t>(</a:t>
            </a:r>
            <a:r>
              <a:rPr sz="2400" dirty="0" err="1"/>
              <a:t>timer.elapsedTime</a:t>
            </a:r>
            <a:r>
              <a:rPr sz="2400" dirty="0"/>
              <a:t>() &lt; 3.0);</a:t>
            </a:r>
          </a:p>
          <a:p>
            <a:pPr defTabSz="584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P.</a:t>
            </a:r>
            <a:r>
              <a:rPr dirty="0"/>
              <a:t> Performance Characteristics</a:t>
            </a:r>
          </a:p>
        </p:txBody>
      </p:sp>
      <p:sp>
        <p:nvSpPr>
          <p:cNvPr id="297" name="Shape 2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dirty="0"/>
              <a:t>A better use of a unit-level performance measurement is to provide baseline information for purposes of making changes. </a:t>
            </a:r>
          </a:p>
          <a:p>
            <a:r>
              <a:rPr lang="en-IE" dirty="0"/>
              <a:t>Suppose you suspect that a Java 8 lambda-oriented solution is suboptimal. You’d like to replace it with a more classic solution to see if the performance improves.  Approach:</a:t>
            </a:r>
          </a:p>
          <a:p>
            <a:pPr marL="958850" lvl="1" indent="-514350">
              <a:buFont typeface="+mj-lt"/>
              <a:buAutoNum type="arabicPeriod"/>
            </a:pPr>
            <a:r>
              <a:rPr lang="en-IE" dirty="0"/>
              <a:t>Before making optimizations, first write a performance “test” that simply captures the current elapsed time as a baseline. (Run it a few times and grab the average.) </a:t>
            </a:r>
          </a:p>
          <a:p>
            <a:pPr marL="958850" lvl="1" indent="-514350">
              <a:buFont typeface="+mj-lt"/>
              <a:buAutoNum type="arabicPeriod"/>
            </a:pPr>
            <a:r>
              <a:rPr lang="en-IE" dirty="0"/>
              <a:t>Change the code, run the performance test again, and compare results. You’re seeking relative improvement—the actual numbers themselves don’t matter.</a:t>
            </a:r>
            <a:endParaRPr sz="3200" dirty="0"/>
          </a:p>
        </p:txBody>
      </p:sp>
      <p:sp>
        <p:nvSpPr>
          <p:cNvPr id="298" name="Shape 29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900808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[</a:t>
            </a:r>
            <a:r>
              <a:rPr dirty="0"/>
              <a:t>Right</a:t>
            </a:r>
            <a:r>
              <a:rPr lang="en-IE" dirty="0"/>
              <a:t>] – B.I.C.E.P</a:t>
            </a:r>
            <a:endParaRPr dirty="0"/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dirty="0">
                <a:solidFill>
                  <a:srgbClr val="FF0000"/>
                </a:solidFill>
              </a:rPr>
              <a:t>Key question : </a:t>
            </a:r>
            <a:r>
              <a:rPr i="1" dirty="0">
                <a:solidFill>
                  <a:srgbClr val="FF0000"/>
                </a:solidFill>
              </a:rPr>
              <a:t>If the code ran correctly, how would  the developer know?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dirty="0"/>
              <a:t>If this question cannot be answered satisfactorily, then writing the code or the test may be a complete waste of time.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endParaRPr lang="en-IE" dirty="0"/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[</a:t>
            </a:r>
            <a:r>
              <a:rPr dirty="0"/>
              <a:t>Right</a:t>
            </a:r>
            <a:r>
              <a:rPr lang="en-IE" dirty="0"/>
              <a:t>] – B.I.C.E.P</a:t>
            </a:r>
            <a:endParaRPr dirty="0"/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dirty="0">
                <a:solidFill>
                  <a:srgbClr val="FF0000"/>
                </a:solidFill>
              </a:rPr>
              <a:t>Key question : </a:t>
            </a:r>
            <a:r>
              <a:rPr i="1" dirty="0">
                <a:solidFill>
                  <a:srgbClr val="FF0000"/>
                </a:solidFill>
              </a:rPr>
              <a:t>If the code ran correctly, how would  the developer know?</a:t>
            </a:r>
          </a:p>
          <a:p>
            <a:pPr lvl="1">
              <a:lnSpc>
                <a:spcPct val="90000"/>
              </a:lnSpc>
              <a:spcBef>
                <a:spcPts val="1600"/>
              </a:spcBef>
            </a:pPr>
            <a:r>
              <a:rPr dirty="0"/>
              <a:t>If this question cannot be answered satisfactorily, then writing the code or the test may be a complete waste of time.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endParaRPr lang="en-IE" dirty="0"/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i="1" dirty="0">
                <a:solidFill>
                  <a:srgbClr val="FF0000"/>
                </a:solidFill>
              </a:rPr>
              <a:t>Does that mean code cannot be written until all the requirements are in?</a:t>
            </a:r>
            <a:br>
              <a:rPr lang="en-IE" dirty="0"/>
            </a:br>
            <a:endParaRPr dirty="0"/>
          </a:p>
          <a:p>
            <a:pPr lvl="1">
              <a:spcBef>
                <a:spcPts val="0"/>
              </a:spcBef>
            </a:pPr>
            <a:r>
              <a:rPr lang="en-IE" dirty="0"/>
              <a:t>Nothing stops you from proceeding without answers to every last question.</a:t>
            </a:r>
          </a:p>
          <a:p>
            <a:pPr lvl="1">
              <a:spcBef>
                <a:spcPts val="0"/>
              </a:spcBef>
            </a:pPr>
            <a:endParaRPr lang="en-IE" dirty="0"/>
          </a:p>
          <a:p>
            <a:pPr lvl="1">
              <a:spcBef>
                <a:spcPts val="0"/>
              </a:spcBef>
            </a:pPr>
            <a:r>
              <a:rPr lang="en-IE" dirty="0"/>
              <a:t>Use your best judgment to make a choice about how to code things, and later refine the code when answers do come. </a:t>
            </a:r>
          </a:p>
          <a:p>
            <a:r>
              <a:rPr dirty="0"/>
              <a:t>The definition of correct may change over the lifetime of the code in question, but at any point, developer should be able to prove that it's doing what he/she thinks it should be doing.</a:t>
            </a:r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66654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7239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Right B.I.C.E.P.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571499" y="2324100"/>
            <a:ext cx="8665439" cy="6565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dirty="0"/>
              <a:t>Guidelines of some areas that </a:t>
            </a:r>
            <a:r>
              <a:rPr lang="en-IE" dirty="0"/>
              <a:t>are</a:t>
            </a:r>
            <a:r>
              <a:rPr dirty="0"/>
              <a:t> important to test:</a:t>
            </a:r>
          </a:p>
          <a:p>
            <a:pPr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Right</a:t>
            </a:r>
            <a:r>
              <a:rPr dirty="0"/>
              <a:t> - Are the results right?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B </a:t>
            </a:r>
            <a:r>
              <a:rPr dirty="0"/>
              <a:t>- Are all the boundary conditions CORRECT?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I </a:t>
            </a:r>
            <a:r>
              <a:rPr dirty="0"/>
              <a:t>- Can you check inverse relationships?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C </a:t>
            </a:r>
            <a:r>
              <a:rPr dirty="0"/>
              <a:t>- Can you cross-check results using other means?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E</a:t>
            </a:r>
            <a:r>
              <a:rPr dirty="0"/>
              <a:t> - Can you force error conditions to happen?</a:t>
            </a:r>
          </a:p>
          <a:p>
            <a:pPr lvl="1">
              <a:spcBef>
                <a:spcPts val="300"/>
              </a:spcBef>
            </a:pPr>
            <a:endParaRPr dirty="0"/>
          </a:p>
          <a:p>
            <a:pPr lvl="1">
              <a:spcBef>
                <a:spcPts val="300"/>
              </a:spcBef>
            </a:pPr>
            <a:r>
              <a:rPr b="1" dirty="0"/>
              <a:t> P </a:t>
            </a:r>
            <a:r>
              <a:rPr dirty="0"/>
              <a:t>- Are performance characteristics within bounds?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885776" y="3868688"/>
            <a:ext cx="7776864" cy="79208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725" y="124272"/>
            <a:ext cx="2844379" cy="3354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42160" y="9330323"/>
            <a:ext cx="6433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/>
              <a:t>Source Code: </a:t>
            </a:r>
            <a:r>
              <a:rPr lang="en-IE" sz="1600" dirty="0">
                <a:hlinkClick r:id="rId3"/>
              </a:rPr>
              <a:t>https://pragprog.com/titles/utj2/source_code</a:t>
            </a:r>
            <a:r>
              <a:rPr lang="en-I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46208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xfrm>
            <a:off x="3429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B</a:t>
            </a:r>
            <a:r>
              <a:rPr lang="en-IE" dirty="0">
                <a:solidFill>
                  <a:srgbClr val="FF0000"/>
                </a:solidFill>
              </a:rPr>
              <a:t>. </a:t>
            </a:r>
            <a:r>
              <a:rPr lang="en-IE" dirty="0">
                <a:solidFill>
                  <a:schemeClr val="tx1"/>
                </a:solidFill>
              </a:rPr>
              <a:t>B</a:t>
            </a:r>
            <a:r>
              <a:rPr dirty="0" err="1"/>
              <a:t>oundary</a:t>
            </a:r>
            <a:r>
              <a:rPr dirty="0"/>
              <a:t> Conditions</a:t>
            </a:r>
          </a:p>
        </p:txBody>
      </p:sp>
      <p:sp>
        <p:nvSpPr>
          <p:cNvPr id="266" name="Shape 266"/>
          <p:cNvSpPr>
            <a:spLocks noGrp="1"/>
          </p:cNvSpPr>
          <p:nvPr>
            <p:ph type="body" sz="half" idx="1"/>
          </p:nvPr>
        </p:nvSpPr>
        <p:spPr>
          <a:xfrm>
            <a:off x="546100" y="2343348"/>
            <a:ext cx="4699000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Identifying boundary conditions is one of the most valuable parts of unit testing, because this is where most bugs generally live - at the edges</a:t>
            </a:r>
            <a:r>
              <a:rPr lang="en-IE" dirty="0"/>
              <a:t>.</a:t>
            </a:r>
            <a:endParaRPr dirty="0"/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 dirty="0"/>
          </a:p>
        </p:txBody>
      </p:sp>
      <p:sp>
        <p:nvSpPr>
          <p:cNvPr id="268" name="Shape 268"/>
          <p:cNvSpPr/>
          <p:nvPr/>
        </p:nvSpPr>
        <p:spPr>
          <a:xfrm>
            <a:off x="6217326" y="163711"/>
            <a:ext cx="6552728" cy="93358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testOrder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(){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[] { 9, 8, 7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[] { 8, 9, 7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[] { 7, 8, 9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testDups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(){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[] { 9, 7, 9, 8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testOne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(){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(1,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[] { 1 }));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testNegative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(){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[]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negList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[] { -9, -8, -7 };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(-7,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negList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testEmpty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(){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try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[] {});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  fail(</a:t>
            </a:r>
            <a:r>
              <a:rPr sz="20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"Should have thrown an exception"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catch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RuntimeException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e)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000" dirty="0" err="1">
                <a:latin typeface="Monaco"/>
                <a:ea typeface="Monaco"/>
                <a:cs typeface="Monaco"/>
                <a:sym typeface="Monaco"/>
              </a:rPr>
              <a:t>assertTrue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0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defTabSz="584200">
              <a:defRPr sz="14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20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Boundaries: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7188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</a:pPr>
            <a:r>
              <a:rPr dirty="0"/>
              <a:t>Totally bogus or inconsistent input values, such as a file name of "!*</a:t>
            </a:r>
            <a:r>
              <a:rPr dirty="0" err="1"/>
              <a:t>W:Xn&amp;Gi</a:t>
            </a:r>
            <a:r>
              <a:rPr dirty="0"/>
              <a:t>/w&gt;g/</a:t>
            </a:r>
            <a:r>
              <a:rPr dirty="0" err="1"/>
              <a:t>h#WQ</a:t>
            </a:r>
            <a:r>
              <a:rPr dirty="0"/>
              <a:t>@".</a:t>
            </a:r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373378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Boundaries: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7188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</a:pPr>
            <a:r>
              <a:rPr dirty="0"/>
              <a:t>Totally bogus or inconsistent input values, such as a file name of "!*</a:t>
            </a:r>
            <a:r>
              <a:rPr dirty="0" err="1"/>
              <a:t>W:Xn&amp;Gi</a:t>
            </a:r>
            <a:r>
              <a:rPr dirty="0"/>
              <a:t>/w&gt;g/</a:t>
            </a:r>
            <a:r>
              <a:rPr dirty="0" err="1"/>
              <a:t>h#WQ</a:t>
            </a:r>
            <a:r>
              <a:rPr dirty="0"/>
              <a:t>@".</a:t>
            </a:r>
          </a:p>
          <a:p>
            <a:pPr>
              <a:spcBef>
                <a:spcPts val="1600"/>
              </a:spcBef>
            </a:pPr>
            <a:r>
              <a:rPr dirty="0"/>
              <a:t>Badly formatted data, such as an e-mail address without a top-level domain ("</a:t>
            </a:r>
            <a:r>
              <a:rPr dirty="0" err="1"/>
              <a:t>fred@foobar</a:t>
            </a:r>
            <a:r>
              <a:rPr dirty="0"/>
              <a:t>.").</a:t>
            </a:r>
            <a:endParaRPr lang="en-IE" dirty="0"/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257156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2743</Words>
  <Application>Microsoft Office PowerPoint</Application>
  <PresentationFormat>Custom</PresentationFormat>
  <Paragraphs>332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Gill Sans</vt:lpstr>
      <vt:lpstr>Helvetica</vt:lpstr>
      <vt:lpstr>Helvetica Neue</vt:lpstr>
      <vt:lpstr>Helvetica Neue Light</vt:lpstr>
      <vt:lpstr>Helvetica Neue UltraLight</vt:lpstr>
      <vt:lpstr>Lucida Grande</vt:lpstr>
      <vt:lpstr>Monaco</vt:lpstr>
      <vt:lpstr>ModernPortfolio</vt:lpstr>
      <vt:lpstr>Right B.I.C.E.P.</vt:lpstr>
      <vt:lpstr>Right B.I.C.E.P.</vt:lpstr>
      <vt:lpstr>Right B.I.C.E.P.</vt:lpstr>
      <vt:lpstr>[Right] – B.I.C.E.P</vt:lpstr>
      <vt:lpstr>[Right] – B.I.C.E.P</vt:lpstr>
      <vt:lpstr>Right B.I.C.E.P.</vt:lpstr>
      <vt:lpstr>B. Boundary Conditions</vt:lpstr>
      <vt:lpstr>Example Boundaries:</vt:lpstr>
      <vt:lpstr>Example Boundaries:</vt:lpstr>
      <vt:lpstr>Example Boundaries:</vt:lpstr>
      <vt:lpstr>Example Boundaries:</vt:lpstr>
      <vt:lpstr>Example Boundaries:</vt:lpstr>
      <vt:lpstr>Example Boundaries:</vt:lpstr>
      <vt:lpstr>Example Boundaries:</vt:lpstr>
      <vt:lpstr>Example Boundaries:</vt:lpstr>
      <vt:lpstr>Recall this class from a previous lecture</vt:lpstr>
      <vt:lpstr>Recall it’s associated (very, very basic) test</vt:lpstr>
      <vt:lpstr>New boundary test (1): adding a null to the collection</vt:lpstr>
      <vt:lpstr>New boundary test (1): adding a null to the collection</vt:lpstr>
      <vt:lpstr>New boundary test (2): handling an empty collection</vt:lpstr>
      <vt:lpstr>New boundary test (2): handling an empty collection</vt:lpstr>
      <vt:lpstr>New boundary test (3): sum exceeds MAX_Integer?</vt:lpstr>
      <vt:lpstr>New boundary test (3): sum exceeds MAX_Integer?</vt:lpstr>
      <vt:lpstr>You can remember Boundary Conditions with C.O.R.R.E.C.T.</vt:lpstr>
      <vt:lpstr>Right B.I.C.E.P.</vt:lpstr>
      <vt:lpstr>I. Check Inverse Relationships</vt:lpstr>
      <vt:lpstr>Right B.I.C.E.P.</vt:lpstr>
      <vt:lpstr>C. Cross-check Using Other Means</vt:lpstr>
      <vt:lpstr>C. Cross-check Using Other Means (2)</vt:lpstr>
      <vt:lpstr>Right B.I.C.E.P.</vt:lpstr>
      <vt:lpstr>E. Force Error Conditions</vt:lpstr>
      <vt:lpstr>E. Force Error Conditions</vt:lpstr>
      <vt:lpstr>Right B.I.C.E.P.</vt:lpstr>
      <vt:lpstr>P. Performance Characteristics</vt:lpstr>
      <vt:lpstr>Performance example</vt:lpstr>
      <vt:lpstr>P. Performance Characteristics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Siobhan Drohan</cp:lastModifiedBy>
  <cp:revision>49</cp:revision>
  <dcterms:modified xsi:type="dcterms:W3CDTF">2017-11-08T14:08:26Z</dcterms:modified>
</cp:coreProperties>
</file>