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2"/>
  </p:notesMasterIdLst>
  <p:sldIdLst>
    <p:sldId id="281" r:id="rId2"/>
    <p:sldId id="283" r:id="rId3"/>
    <p:sldId id="332" r:id="rId4"/>
    <p:sldId id="282" r:id="rId5"/>
    <p:sldId id="286" r:id="rId6"/>
    <p:sldId id="296" r:id="rId7"/>
    <p:sldId id="297" r:id="rId8"/>
    <p:sldId id="298" r:id="rId9"/>
    <p:sldId id="299" r:id="rId10"/>
    <p:sldId id="300" r:id="rId11"/>
    <p:sldId id="302" r:id="rId12"/>
    <p:sldId id="303" r:id="rId13"/>
    <p:sldId id="304" r:id="rId14"/>
    <p:sldId id="305" r:id="rId15"/>
    <p:sldId id="333" r:id="rId16"/>
    <p:sldId id="284" r:id="rId17"/>
    <p:sldId id="315" r:id="rId18"/>
    <p:sldId id="316" r:id="rId19"/>
    <p:sldId id="317" r:id="rId20"/>
    <p:sldId id="318" r:id="rId21"/>
    <p:sldId id="325" r:id="rId22"/>
    <p:sldId id="326" r:id="rId23"/>
    <p:sldId id="327" r:id="rId24"/>
    <p:sldId id="328" r:id="rId25"/>
    <p:sldId id="329" r:id="rId26"/>
    <p:sldId id="330" r:id="rId27"/>
    <p:sldId id="359" r:id="rId28"/>
    <p:sldId id="360" r:id="rId29"/>
    <p:sldId id="361" r:id="rId30"/>
    <p:sldId id="334" r:id="rId31"/>
    <p:sldId id="336" r:id="rId32"/>
    <p:sldId id="362" r:id="rId33"/>
    <p:sldId id="363" r:id="rId34"/>
    <p:sldId id="364" r:id="rId35"/>
    <p:sldId id="335" r:id="rId36"/>
    <p:sldId id="365" r:id="rId37"/>
    <p:sldId id="366" r:id="rId38"/>
    <p:sldId id="331" r:id="rId39"/>
    <p:sldId id="342" r:id="rId40"/>
    <p:sldId id="343" r:id="rId41"/>
    <p:sldId id="345" r:id="rId42"/>
    <p:sldId id="344" r:id="rId43"/>
    <p:sldId id="346" r:id="rId44"/>
    <p:sldId id="337" r:id="rId45"/>
    <p:sldId id="338" r:id="rId46"/>
    <p:sldId id="339" r:id="rId47"/>
    <p:sldId id="340" r:id="rId48"/>
    <p:sldId id="285" r:id="rId49"/>
    <p:sldId id="348" r:id="rId50"/>
    <p:sldId id="349" r:id="rId51"/>
    <p:sldId id="350" r:id="rId52"/>
    <p:sldId id="351" r:id="rId53"/>
    <p:sldId id="353" r:id="rId54"/>
    <p:sldId id="355" r:id="rId55"/>
    <p:sldId id="356" r:id="rId56"/>
    <p:sldId id="354" r:id="rId57"/>
    <p:sldId id="357" r:id="rId58"/>
    <p:sldId id="358" r:id="rId59"/>
    <p:sldId id="288" r:id="rId60"/>
    <p:sldId id="278" r:id="rId6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1pPr>
    <a:lvl2pPr marL="0" marR="0" indent="2286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2pPr>
    <a:lvl3pPr marL="0" marR="0" indent="4572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3pPr>
    <a:lvl4pPr marL="0" marR="0" indent="6858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4pPr>
    <a:lvl5pPr marL="0" marR="0" indent="9144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5pPr>
    <a:lvl6pPr marL="0" marR="0" indent="11430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6pPr>
    <a:lvl7pPr marL="0" marR="0" indent="13716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7pPr>
    <a:lvl8pPr marL="0" marR="0" indent="16002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8pPr>
    <a:lvl9pPr marL="0" marR="0" indent="18288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7B19"/>
    <a:srgbClr val="E4A61C"/>
    <a:srgbClr val="DEF3FE"/>
    <a:srgbClr val="BEE9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940675A-B579-460E-94D1-54222C63F5DA}">
  <a:tblStyle styleId="{4C3C2611-4C71-4FC5-86AE-919BDF0F9419}" styleName="">
    <a:tblBg/>
    <a:wholeTbl>
      <a:tcTxStyle>
        <a:fontRef idx="major">
          <a:srgbClr val="444444"/>
        </a:fontRef>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noFill/>
        </a:fill>
      </a:tcStyle>
    </a:wholeTbl>
    <a:band2H>
      <a:tcTxStyle/>
      <a:tcStyle>
        <a:tcBdr/>
        <a:fill>
          <a:solidFill>
            <a:srgbClr val="F2F2F2"/>
          </a:solidFill>
        </a:fill>
      </a:tcStyle>
    </a:band2H>
    <a:firstCol>
      <a:tcTxStyle>
        <a:fontRef idx="major">
          <a:srgbClr val="444444"/>
        </a:fontRef>
        <a:srgbClr val="444444"/>
      </a:tcTxStyle>
      <a:tcStyle>
        <a:tcBdr>
          <a:left>
            <a:ln w="12700" cap="flat">
              <a:solidFill>
                <a:srgbClr val="000000"/>
              </a:solidFill>
              <a:prstDash val="solid"/>
              <a:miter lim="400000"/>
            </a:ln>
          </a:left>
          <a:right>
            <a:ln w="12700" cap="flat">
              <a:solidFill>
                <a:srgbClr val="C4C6C6"/>
              </a:solidFill>
              <a:prstDash val="solid"/>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E8E9E8"/>
          </a:solidFill>
        </a:fill>
      </a:tcStyle>
    </a:firstCol>
    <a:lastRow>
      <a:tcTxStyle>
        <a:fontRef idx="major">
          <a:srgbClr val="444444"/>
        </a:fontRef>
        <a:srgbClr val="44444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a:fontRef idx="major">
          <a:srgbClr val="FFFFFF"/>
        </a:fontRef>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solidFill>
            <a:schemeClr val="accent1">
              <a:satOff val="12166"/>
              <a:lumOff val="-13042"/>
            </a:schemeClr>
          </a:solidFill>
        </a:fill>
      </a:tcStyle>
    </a:firstRow>
  </a:tblStyle>
  <a:tblStyle styleId="{C7B018BB-80A7-4F77-B60F-C8B233D01FF8}" styleName="">
    <a:tblBg/>
    <a:wholeTbl>
      <a:tcTxStyle>
        <a:fontRef idx="major">
          <a:srgbClr val="444444"/>
        </a:fontRef>
        <a:srgbClr val="444444"/>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EFF8FA"/>
          </a:solidFill>
        </a:fill>
      </a:tcStyle>
    </a:band2H>
    <a:firstCol>
      <a:tcTxStyle>
        <a:fontRef idx="major">
          <a:srgbClr val="444444"/>
        </a:fontRef>
        <a:srgbClr val="444444"/>
      </a:tcTxStyle>
      <a:tcStyle>
        <a:tcBdr>
          <a:left>
            <a:ln w="12700" cap="flat">
              <a:noFill/>
              <a:miter lim="400000"/>
            </a:ln>
          </a:left>
          <a:right>
            <a:ln w="12700" cap="flat">
              <a:noFill/>
              <a:miter lim="400000"/>
            </a:ln>
          </a:right>
          <a:top>
            <a:ln w="12700" cap="flat">
              <a:solidFill>
                <a:srgbClr val="4F728F"/>
              </a:solidFill>
              <a:prstDash val="solid"/>
              <a:miter lim="400000"/>
            </a:ln>
          </a:top>
          <a:bottom>
            <a:ln w="12700" cap="flat">
              <a:solidFill>
                <a:srgbClr val="4F728F"/>
              </a:solidFill>
              <a:prstDash val="solid"/>
              <a:miter lim="400000"/>
            </a:ln>
          </a:bottom>
          <a:insideH>
            <a:ln w="12700" cap="flat">
              <a:solidFill>
                <a:srgbClr val="4F728F"/>
              </a:solidFill>
              <a:prstDash val="solid"/>
              <a:miter lim="400000"/>
            </a:ln>
          </a:insideH>
          <a:insideV>
            <a:ln w="12700" cap="flat">
              <a:noFill/>
              <a:miter lim="400000"/>
            </a:ln>
          </a:insideV>
        </a:tcBdr>
        <a:fill>
          <a:solidFill>
            <a:srgbClr val="D4DADF"/>
          </a:solidFill>
        </a:fill>
      </a:tcStyle>
    </a:firstCol>
    <a:lastRow>
      <a:tcTxStyle>
        <a:fontRef idx="major">
          <a:srgbClr val="FFFFFF"/>
        </a:fontRef>
        <a:srgbClr val="FFFFFF"/>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638EB0"/>
          </a:solidFill>
        </a:fill>
      </a:tcStyle>
    </a:lastRow>
    <a:firstRow>
      <a:tcTxStyle>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173D59"/>
          </a:solidFill>
        </a:fill>
      </a:tcStyle>
    </a:firstRow>
  </a:tblStyle>
  <a:tblStyle styleId="{EEE7283C-3CF3-47DC-8721-378D4A62B228}" styleName="">
    <a:tblBg/>
    <a:wholeTbl>
      <a:tcTxStyle>
        <a:fontRef idx="major">
          <a:srgbClr val="444444"/>
        </a:fontRef>
        <a:srgbClr val="444444"/>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F2F2F2"/>
          </a:solidFill>
        </a:fill>
      </a:tcStyle>
    </a:band2H>
    <a:firstCol>
      <a:tcTxStyle>
        <a:fontRef idx="major">
          <a:srgbClr val="444444"/>
        </a:fontRef>
        <a:srgbClr val="444444"/>
      </a:tcTxStyle>
      <a:tcStyle>
        <a:tcBdr>
          <a:left>
            <a:ln w="12700" cap="flat">
              <a:solidFill>
                <a:srgbClr val="3C3C1D"/>
              </a:solidFill>
              <a:prstDash val="solid"/>
              <a:miter lim="400000"/>
            </a:ln>
          </a:left>
          <a:right>
            <a:ln w="12700" cap="flat">
              <a:solidFill>
                <a:schemeClr val="accent2">
                  <a:hueOff val="-487087"/>
                  <a:satOff val="-2686"/>
                  <a:lumOff val="14808"/>
                </a:schemeClr>
              </a:solidFill>
              <a:prstDash val="solid"/>
              <a:miter lim="400000"/>
            </a:ln>
          </a:right>
          <a:top>
            <a:ln w="12700" cap="flat">
              <a:solidFill>
                <a:schemeClr val="accent2">
                  <a:hueOff val="-487087"/>
                  <a:satOff val="-2686"/>
                  <a:lumOff val="14808"/>
                </a:schemeClr>
              </a:solidFill>
              <a:prstDash val="solid"/>
              <a:miter lim="400000"/>
            </a:ln>
          </a:top>
          <a:bottom>
            <a:ln w="12700" cap="flat">
              <a:solidFill>
                <a:schemeClr val="accent2">
                  <a:hueOff val="-487087"/>
                  <a:satOff val="-2686"/>
                  <a:lumOff val="14808"/>
                </a:schemeClr>
              </a:solidFill>
              <a:prstDash val="solid"/>
              <a:miter lim="400000"/>
            </a:ln>
          </a:bottom>
          <a:insideH>
            <a:ln w="12700" cap="flat">
              <a:solidFill>
                <a:schemeClr val="accent2">
                  <a:hueOff val="-487087"/>
                  <a:satOff val="-2686"/>
                  <a:lumOff val="14808"/>
                </a:schemeClr>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CFCDBB"/>
          </a:solidFill>
        </a:fill>
      </a:tcStyle>
    </a:firstCol>
    <a:lastRow>
      <a:tcTxStyle>
        <a:fontRef idx="major">
          <a:srgbClr val="444444"/>
        </a:fontRef>
        <a:srgbClr val="444444"/>
      </a:tcTxStyle>
      <a:tcStyle>
        <a:tcBdr>
          <a:left>
            <a:ln w="12700" cap="flat">
              <a:solidFill>
                <a:srgbClr val="C6C6C6"/>
              </a:solidFill>
              <a:prstDash val="solid"/>
              <a:miter lim="400000"/>
            </a:ln>
          </a:left>
          <a:right>
            <a:ln w="12700" cap="flat">
              <a:solidFill>
                <a:srgbClr val="C6C6C6"/>
              </a:solidFill>
              <a:prstDash val="solid"/>
              <a:miter lim="400000"/>
            </a:ln>
          </a:right>
          <a:top>
            <a:ln w="12700" cap="flat">
              <a:solidFill>
                <a:srgbClr val="656839"/>
              </a:solidFill>
              <a:prstDash val="solid"/>
              <a:miter lim="400000"/>
            </a:ln>
          </a:top>
          <a:bottom>
            <a:ln w="12700" cap="flat">
              <a:solidFill>
                <a:srgbClr val="3C3C1D"/>
              </a:solidFill>
              <a:prstDash val="solid"/>
              <a:miter lim="400000"/>
            </a:ln>
          </a:bottom>
          <a:insideH>
            <a:ln w="12700" cap="flat">
              <a:solidFill>
                <a:srgbClr val="C6C6C6"/>
              </a:solidFill>
              <a:prstDash val="solid"/>
              <a:miter lim="400000"/>
            </a:ln>
          </a:insideH>
          <a:insideV>
            <a:ln w="12700" cap="flat">
              <a:solidFill>
                <a:srgbClr val="C6C6C6"/>
              </a:solidFill>
              <a:prstDash val="solid"/>
              <a:miter lim="400000"/>
            </a:ln>
          </a:insideV>
        </a:tcBdr>
        <a:fill>
          <a:solidFill>
            <a:srgbClr val="E8E9E8"/>
          </a:solidFill>
        </a:fill>
      </a:tcStyle>
    </a:lastRow>
    <a:firstRow>
      <a:tcTxStyle>
        <a:fontRef idx="major">
          <a:srgbClr val="FFFFFF"/>
        </a:fontRef>
        <a:srgbClr val="FFFFFF"/>
      </a:tcTxStyle>
      <a:tcStyle>
        <a:tcBdr>
          <a:left>
            <a:ln w="12700" cap="flat">
              <a:solidFill>
                <a:schemeClr val="accent2">
                  <a:hueOff val="-487087"/>
                  <a:satOff val="-2686"/>
                  <a:lumOff val="14808"/>
                </a:schemeClr>
              </a:solidFill>
              <a:prstDash val="solid"/>
              <a:miter lim="400000"/>
            </a:ln>
          </a:left>
          <a:right>
            <a:ln w="12700" cap="flat">
              <a:solidFill>
                <a:schemeClr val="accent2">
                  <a:hueOff val="-487087"/>
                  <a:satOff val="-2686"/>
                  <a:lumOff val="14808"/>
                </a:schemeClr>
              </a:solidFill>
              <a:prstDash val="solid"/>
              <a:miter lim="400000"/>
            </a:ln>
          </a:right>
          <a:top>
            <a:ln w="12700" cap="flat">
              <a:solidFill>
                <a:srgbClr val="3C3C1D"/>
              </a:solidFill>
              <a:prstDash val="solid"/>
              <a:miter lim="400000"/>
            </a:ln>
          </a:top>
          <a:bottom>
            <a:ln w="12700" cap="flat">
              <a:solidFill>
                <a:srgbClr val="CBCBCB"/>
              </a:solidFill>
              <a:prstDash val="solid"/>
              <a:miter lim="400000"/>
            </a:ln>
          </a:bottom>
          <a:insideH>
            <a:ln w="12700" cap="flat">
              <a:solidFill>
                <a:srgbClr val="AAA485"/>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656839"/>
          </a:solidFill>
        </a:fill>
      </a:tcStyle>
    </a:firstRow>
  </a:tblStyle>
  <a:tblStyle styleId="{CF821DB8-F4EB-4A41-A1BA-3FCAFE7338EE}" styleName="">
    <a:tblBg/>
    <a:wholeTbl>
      <a:tcTxStyle>
        <a:fontRef idx="major">
          <a:srgbClr val="444444"/>
        </a:fontRef>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F1F1F1"/>
          </a:solidFill>
        </a:fill>
      </a:tcStyle>
    </a:wholeTbl>
    <a:band2H>
      <a:tcTxStyle/>
      <a:tcStyle>
        <a:tcBdr/>
        <a:fill>
          <a:solidFill>
            <a:srgbClr val="E4E4E0"/>
          </a:solidFill>
        </a:fill>
      </a:tcStyle>
    </a:band2H>
    <a:firstCol>
      <a:tcTxStyle>
        <a:fontRef idx="major">
          <a:srgbClr val="FFFFFF"/>
        </a:fontRef>
        <a:srgbClr val="FFFFFF"/>
      </a:tcTxStyle>
      <a:tcStyle>
        <a:tcBdr>
          <a:left>
            <a:ln w="12700" cap="flat">
              <a:solidFill>
                <a:srgbClr val="515151"/>
              </a:solidFill>
              <a:prstDash val="solid"/>
              <a:miter lim="400000"/>
            </a:ln>
          </a:left>
          <a:right>
            <a:ln w="12700" cap="flat">
              <a:noFill/>
              <a:miter lim="400000"/>
            </a:ln>
          </a:right>
          <a:top>
            <a:ln w="12700" cap="flat">
              <a:solidFill>
                <a:srgbClr val="7D7766"/>
              </a:solidFill>
              <a:prstDash val="solid"/>
              <a:miter lim="400000"/>
            </a:ln>
          </a:top>
          <a:bottom>
            <a:ln w="12700" cap="flat">
              <a:solidFill>
                <a:srgbClr val="7D7766"/>
              </a:solidFill>
              <a:prstDash val="solid"/>
              <a:miter lim="400000"/>
            </a:ln>
          </a:bottom>
          <a:insideH>
            <a:ln w="12700" cap="flat">
              <a:solidFill>
                <a:srgbClr val="7D7766"/>
              </a:solidFill>
              <a:prstDash val="solid"/>
              <a:miter lim="400000"/>
            </a:ln>
          </a:insideH>
          <a:insideV>
            <a:ln w="12700" cap="flat">
              <a:noFill/>
              <a:miter lim="400000"/>
            </a:ln>
          </a:insideV>
        </a:tcBdr>
        <a:fill>
          <a:solidFill>
            <a:srgbClr val="8F8B7E"/>
          </a:solidFill>
        </a:fill>
      </a:tcStyle>
    </a:firstCol>
    <a:lastRow>
      <a:tcTxStyle>
        <a:fontRef idx="major">
          <a:srgbClr val="444444"/>
        </a:fontRef>
        <a:srgbClr val="444444"/>
      </a:tcTxStyle>
      <a:tcStyle>
        <a:tcBdr>
          <a:left>
            <a:ln w="12700" cap="flat">
              <a:noFill/>
              <a:miter lim="400000"/>
            </a:ln>
          </a:left>
          <a:right>
            <a:ln w="12700" cap="flat">
              <a:noFill/>
              <a:miter lim="400000"/>
            </a:ln>
          </a:right>
          <a:top>
            <a:ln w="25400" cap="flat">
              <a:solidFill>
                <a:srgbClr val="747474"/>
              </a:solidFill>
              <a:prstDash val="solid"/>
              <a:miter lim="400000"/>
            </a:ln>
          </a:top>
          <a:bottom>
            <a:ln w="12700" cap="flat">
              <a:solidFill>
                <a:srgbClr val="515151"/>
              </a:solidFill>
              <a:prstDash val="solid"/>
              <a:miter lim="400000"/>
            </a:ln>
          </a:bottom>
          <a:insideH>
            <a:ln w="12700" cap="flat">
              <a:noFill/>
              <a:miter lim="400000"/>
            </a:ln>
          </a:insideH>
          <a:insideV>
            <a:ln w="12700" cap="flat">
              <a:noFill/>
              <a:miter lim="400000"/>
            </a:ln>
          </a:insideV>
        </a:tcBdr>
        <a:fill>
          <a:solidFill>
            <a:srgbClr val="F1F1F1"/>
          </a:solidFill>
        </a:fill>
      </a:tcStyle>
    </a:lastRow>
    <a:firstRow>
      <a:tcTxStyle>
        <a:fontRef idx="major">
          <a:srgbClr val="FFFFFF"/>
        </a:fontRef>
        <a:srgbClr val="FFFFFF"/>
      </a:tcTxStyle>
      <a:tcStyle>
        <a:tcBdr>
          <a:left>
            <a:ln w="12700" cap="flat">
              <a:noFill/>
              <a:miter lim="400000"/>
            </a:ln>
          </a:left>
          <a:right>
            <a:ln w="12700" cap="flat">
              <a:noFill/>
              <a:miter lim="400000"/>
            </a:ln>
          </a:right>
          <a:top>
            <a:ln w="12700" cap="flat">
              <a:solidFill>
                <a:srgbClr val="515151"/>
              </a:solidFill>
              <a:prstDash val="solid"/>
              <a:miter lim="400000"/>
            </a:ln>
          </a:top>
          <a:bottom>
            <a:ln w="25400" cap="flat">
              <a:solidFill>
                <a:schemeClr val="accent2">
                  <a:hueOff val="-487087"/>
                  <a:satOff val="-2686"/>
                  <a:lumOff val="14808"/>
                </a:schemeClr>
              </a:solidFill>
              <a:prstDash val="solid"/>
              <a:miter lim="400000"/>
            </a:ln>
          </a:bottom>
          <a:insideH>
            <a:ln w="12700" cap="flat">
              <a:noFill/>
              <a:miter lim="400000"/>
            </a:ln>
          </a:insideH>
          <a:insideV>
            <a:ln w="12700" cap="flat">
              <a:noFill/>
              <a:miter lim="400000"/>
            </a:ln>
          </a:insideV>
        </a:tcBdr>
        <a:fill>
          <a:solidFill>
            <a:srgbClr val="5E5A4C"/>
          </a:solidFill>
        </a:fill>
      </a:tcStyle>
    </a:firstRow>
  </a:tblStyle>
  <a:tblStyle styleId="{33BA23B1-9221-436E-865A-0063620EA4FD}" styleName="">
    <a:tblBg/>
    <a:wholeTbl>
      <a:tcTxStyle>
        <a:fontRef idx="major">
          <a:srgbClr val="444444"/>
        </a:fontRef>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solidFill>
                <a:srgbClr val="747474"/>
              </a:solidFill>
              <a:prstDash val="solid"/>
              <a:miter lim="400000"/>
            </a:ln>
          </a:insideH>
          <a:insideV>
            <a:ln w="12700" cap="flat">
              <a:solidFill>
                <a:srgbClr val="747474"/>
              </a:solidFill>
              <a:prstDash val="solid"/>
              <a:miter lim="400000"/>
            </a:ln>
          </a:insideV>
        </a:tcBdr>
        <a:fill>
          <a:noFill/>
        </a:fill>
      </a:tcStyle>
    </a:wholeTbl>
    <a:band2H>
      <a:tcTxStyle/>
      <a:tcStyle>
        <a:tcBdr/>
        <a:fill>
          <a:solidFill>
            <a:srgbClr val="F2F2F2"/>
          </a:solidFill>
        </a:fill>
      </a:tcStyle>
    </a:band2H>
    <a:firstCol>
      <a:tcTxStyle>
        <a:fontRef idx="major">
          <a:srgbClr val="444444"/>
        </a:fontRef>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firstCol>
    <a:lastRow>
      <a:tcTxStyle>
        <a:fontRef idx="major">
          <a:srgbClr val="444444"/>
        </a:fontRef>
        <a:srgbClr val="444444"/>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lastRow>
    <a:firstRow>
      <a:tcTxStyle>
        <a:fontRef idx="major">
          <a:srgbClr val="444444"/>
        </a:fontRef>
        <a:srgbClr val="444444"/>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firstRow>
  </a:tblStyle>
  <a:tblStyle styleId="{2708684C-4D16-4618-839F-0558EEFCDFE6}" styleName="">
    <a:tblBg/>
    <a:wholeTbl>
      <a:tcTxStyle>
        <a:fontRef idx="major">
          <a:srgbClr val="777777"/>
        </a:fontRef>
        <a:srgbClr val="777777"/>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525252"/>
              </a:solidFill>
              <a:custDash>
                <a:ds d="200000" sp="200000"/>
              </a:custDash>
              <a:miter lim="400000"/>
            </a:ln>
          </a:top>
          <a:bottom>
            <a:ln w="12700" cap="flat">
              <a:solidFill>
                <a:srgbClr val="525252"/>
              </a:solidFill>
              <a:custDash>
                <a:ds d="200000" sp="200000"/>
              </a:custDash>
              <a:miter lim="400000"/>
            </a:ln>
          </a:bottom>
          <a:insideH>
            <a:ln w="12700" cap="flat">
              <a:solidFill>
                <a:srgbClr val="525252"/>
              </a:solidFill>
              <a:custDash>
                <a:ds d="200000" sp="200000"/>
              </a:custDash>
              <a:miter lim="400000"/>
            </a:ln>
          </a:insideH>
          <a:insideV>
            <a:ln w="12700" cap="flat">
              <a:solidFill>
                <a:srgbClr val="C9C9C9"/>
              </a:solidFill>
              <a:prstDash val="solid"/>
              <a:miter lim="400000"/>
            </a:ln>
          </a:insideV>
        </a:tcBdr>
        <a:fill>
          <a:noFill/>
        </a:fill>
      </a:tcStyle>
    </a:wholeTbl>
    <a:band2H>
      <a:tcTxStyle/>
      <a:tcStyle>
        <a:tcBdr/>
        <a:fill>
          <a:solidFill>
            <a:srgbClr val="D2D2D2">
              <a:alpha val="30000"/>
            </a:srgbClr>
          </a:solidFill>
        </a:fill>
      </a:tcStyle>
    </a:band2H>
    <a:firstCol>
      <a:tcTxStyle>
        <a:font>
          <a:latin typeface="Helvetica Neue Medium"/>
          <a:ea typeface="Helvetica Neue Medium"/>
          <a:cs typeface="Helvetica Neue Medium"/>
        </a:font>
        <a:srgbClr val="555555"/>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C9C9C9"/>
              </a:solidFill>
              <a:prstDash val="solid"/>
              <a:miter lim="400000"/>
            </a:ln>
          </a:top>
          <a:bottom>
            <a:ln w="12700" cap="flat">
              <a:solidFill>
                <a:srgbClr val="C9C9C9"/>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Col>
    <a:lastRow>
      <a:tcTxStyle>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lastRow>
    <a:firstRow>
      <a:tcTxStyle>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Row>
  </a:tblStyle>
  <a:tblStyle styleId="{8F44A2F1-9E1F-4B54-A3A2-5F16C0AD49E2}" styleName="">
    <a:tblBg/>
    <a:wholeTb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D2D2D2">
              <a:alpha val="30000"/>
            </a:srgbClr>
          </a:solidFill>
        </a:fill>
      </a:tcStyle>
    </a:band2H>
    <a:firstCo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Col>
    <a:lastRow>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lastRow>
    <a:firstRow>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Row>
  </a:tblStyle>
  <a:tblStyle styleId="{D51ADE6A-740E-44AE-83CC-AE7238B6C88D}"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11" autoAdjust="0"/>
  </p:normalViewPr>
  <p:slideViewPr>
    <p:cSldViewPr>
      <p:cViewPr varScale="1">
        <p:scale>
          <a:sx n="50" d="100"/>
          <a:sy n="50" d="100"/>
        </p:scale>
        <p:origin x="1134" y="42"/>
      </p:cViewPr>
      <p:guideLst>
        <p:guide orient="horz" pos="3072"/>
        <p:guide pos="4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4F9C64-E051-48BA-A2F2-6C51F5FA5C72}" type="doc">
      <dgm:prSet loTypeId="urn:microsoft.com/office/officeart/2005/8/layout/hierarchy3" loCatId="list" qsTypeId="urn:microsoft.com/office/officeart/2005/8/quickstyle/3d6" qsCatId="3D" csTypeId="urn:microsoft.com/office/officeart/2005/8/colors/accent1_2" csCatId="accent1" phldr="1"/>
      <dgm:spPr/>
      <dgm:t>
        <a:bodyPr/>
        <a:lstStyle/>
        <a:p>
          <a:endParaRPr lang="en-US"/>
        </a:p>
      </dgm:t>
    </dgm:pt>
    <dgm:pt modelId="{EB928709-3395-42F6-B1B7-1011999FF9B4}">
      <dgm:prSet phldrT="[Text]"/>
      <dgm:spPr/>
      <dgm:t>
        <a:bodyPr/>
        <a:lstStyle/>
        <a:p>
          <a:r>
            <a:rPr lang="en-IE" dirty="0"/>
            <a:t>A type in Java.  Similar(</a:t>
          </a:r>
          <a:r>
            <a:rPr lang="en-IE" dirty="0" err="1"/>
            <a:t>ish</a:t>
          </a:r>
          <a:r>
            <a:rPr lang="en-IE" dirty="0"/>
            <a:t>) to a class</a:t>
          </a:r>
          <a:endParaRPr lang="en-US" dirty="0"/>
        </a:p>
      </dgm:t>
    </dgm:pt>
    <dgm:pt modelId="{431D7A70-5586-4E39-A312-92188E0E542D}" type="parTrans" cxnId="{CF284049-797B-4153-8755-3EF41565F27D}">
      <dgm:prSet/>
      <dgm:spPr/>
      <dgm:t>
        <a:bodyPr/>
        <a:lstStyle/>
        <a:p>
          <a:endParaRPr lang="en-US"/>
        </a:p>
      </dgm:t>
    </dgm:pt>
    <dgm:pt modelId="{FC71258C-914A-474A-B245-3AE9642207F0}" type="sibTrans" cxnId="{CF284049-797B-4153-8755-3EF41565F27D}">
      <dgm:prSet/>
      <dgm:spPr/>
      <dgm:t>
        <a:bodyPr/>
        <a:lstStyle/>
        <a:p>
          <a:endParaRPr lang="en-US"/>
        </a:p>
      </dgm:t>
    </dgm:pt>
    <dgm:pt modelId="{568A03A2-BEB2-4EC5-AF9B-289B2D567752}">
      <dgm:prSet phldrT="[Text]" custT="1"/>
      <dgm:spPr/>
      <dgm:t>
        <a:bodyPr/>
        <a:lstStyle/>
        <a:p>
          <a:pPr>
            <a:buClr>
              <a:srgbClr val="000000"/>
            </a:buClr>
            <a:buFont typeface="Wingdings"/>
            <a:buChar char=""/>
          </a:pPr>
          <a:r>
            <a:rPr lang="en-IE" sz="3200" dirty="0">
              <a:uFillTx/>
            </a:rPr>
            <a:t>constants (final </a:t>
          </a:r>
          <a:br>
            <a:rPr lang="en-IE" sz="3200" dirty="0">
              <a:uFillTx/>
            </a:rPr>
          </a:br>
          <a:r>
            <a:rPr lang="en-IE" sz="3200" dirty="0">
              <a:uFillTx/>
            </a:rPr>
            <a:t>static fields) </a:t>
          </a:r>
          <a:endParaRPr lang="en-US" sz="3200" dirty="0"/>
        </a:p>
      </dgm:t>
    </dgm:pt>
    <dgm:pt modelId="{70F9B11E-4899-4D0B-94E0-EA22239B0949}" type="parTrans" cxnId="{4E7A963A-3FCE-4B1A-B005-757B21EA1560}">
      <dgm:prSet/>
      <dgm:spPr/>
      <dgm:t>
        <a:bodyPr/>
        <a:lstStyle/>
        <a:p>
          <a:endParaRPr lang="en-US"/>
        </a:p>
      </dgm:t>
    </dgm:pt>
    <dgm:pt modelId="{62A4F668-A03B-493D-BF60-4326103AB967}" type="sibTrans" cxnId="{4E7A963A-3FCE-4B1A-B005-757B21EA1560}">
      <dgm:prSet/>
      <dgm:spPr/>
      <dgm:t>
        <a:bodyPr/>
        <a:lstStyle/>
        <a:p>
          <a:endParaRPr lang="en-US"/>
        </a:p>
      </dgm:t>
    </dgm:pt>
    <dgm:pt modelId="{92A94695-3AF9-4CE3-BA22-01EA91AB2B56}">
      <dgm:prSet custT="1"/>
      <dgm:spPr/>
      <dgm:t>
        <a:bodyPr/>
        <a:lstStyle/>
        <a:p>
          <a:r>
            <a:rPr lang="en-IE" sz="5400" dirty="0"/>
            <a:t>Can contain</a:t>
          </a:r>
        </a:p>
      </dgm:t>
    </dgm:pt>
    <dgm:pt modelId="{1985D87D-6772-483E-A95A-A2374FF3E29E}" type="parTrans" cxnId="{AB1083A2-F005-4032-8455-6DC3C4B70ED1}">
      <dgm:prSet/>
      <dgm:spPr/>
      <dgm:t>
        <a:bodyPr/>
        <a:lstStyle/>
        <a:p>
          <a:endParaRPr lang="en-US"/>
        </a:p>
      </dgm:t>
    </dgm:pt>
    <dgm:pt modelId="{73F805AE-97FD-4F61-8D4C-922F1C141DE7}" type="sibTrans" cxnId="{AB1083A2-F005-4032-8455-6DC3C4B70ED1}">
      <dgm:prSet/>
      <dgm:spPr/>
      <dgm:t>
        <a:bodyPr/>
        <a:lstStyle/>
        <a:p>
          <a:endParaRPr lang="en-US"/>
        </a:p>
      </dgm:t>
    </dgm:pt>
    <dgm:pt modelId="{84497854-8989-4077-A1BA-37763B3C7847}">
      <dgm:prSet custT="1"/>
      <dgm:spPr/>
      <dgm:t>
        <a:bodyPr/>
        <a:lstStyle/>
        <a:p>
          <a:r>
            <a:rPr lang="en-IE" sz="2800" dirty="0">
              <a:uFillTx/>
            </a:rPr>
            <a:t>default &amp; static </a:t>
          </a:r>
          <a:br>
            <a:rPr lang="en-IE" sz="2800" dirty="0">
              <a:uFillTx/>
            </a:rPr>
          </a:br>
          <a:r>
            <a:rPr lang="en-IE" sz="2800" dirty="0">
              <a:uFillTx/>
            </a:rPr>
            <a:t>methods and their </a:t>
          </a:r>
          <a:br>
            <a:rPr lang="en-IE" sz="2800" dirty="0">
              <a:uFillTx/>
            </a:rPr>
          </a:br>
          <a:r>
            <a:rPr lang="en-IE" sz="2800" dirty="0">
              <a:uFillTx/>
            </a:rPr>
            <a:t>bodies (java 8+)</a:t>
          </a:r>
        </a:p>
      </dgm:t>
    </dgm:pt>
    <dgm:pt modelId="{8D3A1C10-DFBA-4B98-9A72-EB905FC18F45}" type="parTrans" cxnId="{5003032D-E745-4EE6-B199-FF19092997F5}">
      <dgm:prSet/>
      <dgm:spPr/>
      <dgm:t>
        <a:bodyPr/>
        <a:lstStyle/>
        <a:p>
          <a:endParaRPr lang="en-US"/>
        </a:p>
      </dgm:t>
    </dgm:pt>
    <dgm:pt modelId="{33A24B40-0A5F-4BE8-A7EF-202652FF5B6D}" type="sibTrans" cxnId="{5003032D-E745-4EE6-B199-FF19092997F5}">
      <dgm:prSet/>
      <dgm:spPr/>
      <dgm:t>
        <a:bodyPr/>
        <a:lstStyle/>
        <a:p>
          <a:endParaRPr lang="en-US"/>
        </a:p>
      </dgm:t>
    </dgm:pt>
    <dgm:pt modelId="{91684486-DE93-4AB3-8E88-99809C6960AD}">
      <dgm:prSet custT="1"/>
      <dgm:spPr/>
      <dgm:t>
        <a:bodyPr/>
        <a:lstStyle/>
        <a:p>
          <a:r>
            <a:rPr lang="en-IE" sz="3200" dirty="0"/>
            <a:t>abstract method</a:t>
          </a:r>
          <a:br>
            <a:rPr lang="en-IE" sz="3200" dirty="0"/>
          </a:br>
          <a:r>
            <a:rPr lang="en-IE" sz="3200" dirty="0"/>
            <a:t> signatures</a:t>
          </a:r>
        </a:p>
      </dgm:t>
    </dgm:pt>
    <dgm:pt modelId="{E48804B1-BD20-4DFA-9960-FDA37DF33B83}" type="parTrans" cxnId="{2EE0BC85-D76F-4C69-9FF3-DF4A0F7F73C4}">
      <dgm:prSet/>
      <dgm:spPr/>
      <dgm:t>
        <a:bodyPr/>
        <a:lstStyle/>
        <a:p>
          <a:endParaRPr lang="en-US"/>
        </a:p>
      </dgm:t>
    </dgm:pt>
    <dgm:pt modelId="{465F06A8-46DB-4411-9998-06880BD66188}" type="sibTrans" cxnId="{2EE0BC85-D76F-4C69-9FF3-DF4A0F7F73C4}">
      <dgm:prSet/>
      <dgm:spPr/>
      <dgm:t>
        <a:bodyPr/>
        <a:lstStyle/>
        <a:p>
          <a:endParaRPr lang="en-US"/>
        </a:p>
      </dgm:t>
    </dgm:pt>
    <dgm:pt modelId="{65175185-AE31-46F4-BB87-FEC797417DB8}">
      <dgm:prSet custT="1"/>
      <dgm:spPr/>
      <dgm:t>
        <a:bodyPr/>
        <a:lstStyle/>
        <a:p>
          <a:pPr>
            <a:buClr>
              <a:srgbClr val="000000"/>
            </a:buClr>
            <a:buFont typeface="Wingdings"/>
            <a:buChar char=""/>
          </a:pPr>
          <a:r>
            <a:rPr lang="en-IE" sz="4800" dirty="0">
              <a:uFillTx/>
            </a:rPr>
            <a:t>Cannot contain</a:t>
          </a:r>
        </a:p>
      </dgm:t>
    </dgm:pt>
    <dgm:pt modelId="{84570F73-41C5-45A9-9B07-FDECBFC705A5}" type="parTrans" cxnId="{4FED286B-5F2C-42DF-9DA0-06E62622C718}">
      <dgm:prSet/>
      <dgm:spPr/>
      <dgm:t>
        <a:bodyPr/>
        <a:lstStyle/>
        <a:p>
          <a:endParaRPr lang="en-US"/>
        </a:p>
      </dgm:t>
    </dgm:pt>
    <dgm:pt modelId="{5F050E82-0003-455D-90B7-F0D2ECA73961}" type="sibTrans" cxnId="{4FED286B-5F2C-42DF-9DA0-06E62622C718}">
      <dgm:prSet/>
      <dgm:spPr/>
      <dgm:t>
        <a:bodyPr/>
        <a:lstStyle/>
        <a:p>
          <a:endParaRPr lang="en-US"/>
        </a:p>
      </dgm:t>
    </dgm:pt>
    <dgm:pt modelId="{AE0298F6-B46C-4435-8C1C-807D340F5BC7}">
      <dgm:prSet custT="1"/>
      <dgm:spPr/>
      <dgm:t>
        <a:bodyPr/>
        <a:lstStyle/>
        <a:p>
          <a:r>
            <a:rPr lang="en-IE" sz="3200" dirty="0">
              <a:uFillTx/>
            </a:rPr>
            <a:t>Any fields other than constants</a:t>
          </a:r>
        </a:p>
      </dgm:t>
    </dgm:pt>
    <dgm:pt modelId="{50A50DD9-60D5-4548-9EB1-B762FECFCC42}" type="parTrans" cxnId="{F8640ED5-A716-4213-BC25-0A0089B451E0}">
      <dgm:prSet/>
      <dgm:spPr/>
      <dgm:t>
        <a:bodyPr/>
        <a:lstStyle/>
        <a:p>
          <a:endParaRPr lang="en-US"/>
        </a:p>
      </dgm:t>
    </dgm:pt>
    <dgm:pt modelId="{743CF023-6F6C-4830-B539-863E9E373599}" type="sibTrans" cxnId="{F8640ED5-A716-4213-BC25-0A0089B451E0}">
      <dgm:prSet/>
      <dgm:spPr/>
      <dgm:t>
        <a:bodyPr/>
        <a:lstStyle/>
        <a:p>
          <a:endParaRPr lang="en-US"/>
        </a:p>
      </dgm:t>
    </dgm:pt>
    <dgm:pt modelId="{88966DEB-5981-4964-A332-D250CECBBDF6}">
      <dgm:prSet custT="1"/>
      <dgm:spPr/>
      <dgm:t>
        <a:bodyPr/>
        <a:lstStyle/>
        <a:p>
          <a:r>
            <a:rPr lang="en-IE" sz="3200" dirty="0">
              <a:uFillTx/>
            </a:rPr>
            <a:t>Any constructors</a:t>
          </a:r>
        </a:p>
      </dgm:t>
    </dgm:pt>
    <dgm:pt modelId="{1184BAC4-4F04-4AD7-B905-FF2554E4C1AE}" type="parTrans" cxnId="{847E63AA-C343-4A26-9148-0BD58AA129E5}">
      <dgm:prSet/>
      <dgm:spPr/>
      <dgm:t>
        <a:bodyPr/>
        <a:lstStyle/>
        <a:p>
          <a:endParaRPr lang="en-US"/>
        </a:p>
      </dgm:t>
    </dgm:pt>
    <dgm:pt modelId="{3AAFC018-8CA1-4988-ABD1-323BB287E7DB}" type="sibTrans" cxnId="{847E63AA-C343-4A26-9148-0BD58AA129E5}">
      <dgm:prSet/>
      <dgm:spPr/>
      <dgm:t>
        <a:bodyPr/>
        <a:lstStyle/>
        <a:p>
          <a:endParaRPr lang="en-US"/>
        </a:p>
      </dgm:t>
    </dgm:pt>
    <dgm:pt modelId="{5C544FBC-E815-415E-B669-B865B20AECA7}">
      <dgm:prSet/>
      <dgm:spPr/>
      <dgm:t>
        <a:bodyPr/>
        <a:lstStyle/>
        <a:p>
          <a:r>
            <a:rPr lang="en-IE" dirty="0">
              <a:uFillTx/>
            </a:rPr>
            <a:t>Any concrete methods except default and static(Java 8) and private (Java 9)</a:t>
          </a:r>
          <a:endParaRPr lang="en-IE" dirty="0"/>
        </a:p>
      </dgm:t>
    </dgm:pt>
    <dgm:pt modelId="{338289E1-35BB-444A-B6F6-99A7187A1A53}" type="parTrans" cxnId="{7B5605BF-D5F9-4DA9-BAC5-228235AFBA43}">
      <dgm:prSet/>
      <dgm:spPr/>
      <dgm:t>
        <a:bodyPr/>
        <a:lstStyle/>
        <a:p>
          <a:endParaRPr lang="en-US"/>
        </a:p>
      </dgm:t>
    </dgm:pt>
    <dgm:pt modelId="{3D72D79B-E5C5-4141-9FC7-E20AA4AAC6EE}" type="sibTrans" cxnId="{7B5605BF-D5F9-4DA9-BAC5-228235AFBA43}">
      <dgm:prSet/>
      <dgm:spPr/>
      <dgm:t>
        <a:bodyPr/>
        <a:lstStyle/>
        <a:p>
          <a:endParaRPr lang="en-US"/>
        </a:p>
      </dgm:t>
    </dgm:pt>
    <dgm:pt modelId="{940EF7EF-73E1-41F7-903B-5FAB42694B87}">
      <dgm:prSet custT="1"/>
      <dgm:spPr/>
      <dgm:t>
        <a:bodyPr/>
        <a:lstStyle/>
        <a:p>
          <a:r>
            <a:rPr lang="en-IE" sz="2800" dirty="0">
              <a:uFillTx/>
            </a:rPr>
            <a:t>Private methods </a:t>
          </a:r>
          <a:br>
            <a:rPr lang="en-IE" sz="2800" dirty="0">
              <a:uFillTx/>
            </a:rPr>
          </a:br>
          <a:r>
            <a:rPr lang="en-IE" sz="2800" dirty="0">
              <a:uFillTx/>
            </a:rPr>
            <a:t>and their bodies </a:t>
          </a:r>
          <a:br>
            <a:rPr lang="en-IE" sz="2800" dirty="0">
              <a:uFillTx/>
            </a:rPr>
          </a:br>
          <a:r>
            <a:rPr lang="en-IE" sz="2800" dirty="0">
              <a:uFillTx/>
            </a:rPr>
            <a:t>(java 9+)</a:t>
          </a:r>
        </a:p>
      </dgm:t>
    </dgm:pt>
    <dgm:pt modelId="{BACD5EAA-CCB6-4FEF-9A94-62355C7A1C3A}" type="parTrans" cxnId="{6EACAD41-A274-4B5D-A303-89E85F554FEC}">
      <dgm:prSet/>
      <dgm:spPr/>
      <dgm:t>
        <a:bodyPr/>
        <a:lstStyle/>
        <a:p>
          <a:endParaRPr lang="en-US"/>
        </a:p>
      </dgm:t>
    </dgm:pt>
    <dgm:pt modelId="{B5721E52-EB70-4A0A-B2D5-AFCD3BC61280}" type="sibTrans" cxnId="{6EACAD41-A274-4B5D-A303-89E85F554FEC}">
      <dgm:prSet/>
      <dgm:spPr/>
      <dgm:t>
        <a:bodyPr/>
        <a:lstStyle/>
        <a:p>
          <a:endParaRPr lang="en-US"/>
        </a:p>
      </dgm:t>
    </dgm:pt>
    <dgm:pt modelId="{32E36D53-5BB6-4D06-8C4E-4682B3CD9F53}" type="pres">
      <dgm:prSet presAssocID="{8B4F9C64-E051-48BA-A2F2-6C51F5FA5C72}" presName="diagram" presStyleCnt="0">
        <dgm:presLayoutVars>
          <dgm:chPref val="1"/>
          <dgm:dir/>
          <dgm:animOne val="branch"/>
          <dgm:animLvl val="lvl"/>
          <dgm:resizeHandles/>
        </dgm:presLayoutVars>
      </dgm:prSet>
      <dgm:spPr/>
    </dgm:pt>
    <dgm:pt modelId="{5B556EFF-5518-4F09-8548-8EEF7F61658C}" type="pres">
      <dgm:prSet presAssocID="{EB928709-3395-42F6-B1B7-1011999FF9B4}" presName="root" presStyleCnt="0"/>
      <dgm:spPr/>
    </dgm:pt>
    <dgm:pt modelId="{E7C1EB43-D1AE-48ED-9AD0-F364170C9FD5}" type="pres">
      <dgm:prSet presAssocID="{EB928709-3395-42F6-B1B7-1011999FF9B4}" presName="rootComposite" presStyleCnt="0"/>
      <dgm:spPr/>
    </dgm:pt>
    <dgm:pt modelId="{40974602-2BBF-4A79-A289-980B90C7D15D}" type="pres">
      <dgm:prSet presAssocID="{EB928709-3395-42F6-B1B7-1011999FF9B4}" presName="rootText" presStyleLbl="node1" presStyleIdx="0" presStyleCnt="3"/>
      <dgm:spPr/>
    </dgm:pt>
    <dgm:pt modelId="{3B077081-02AD-4856-ADBE-37E6608D3AF2}" type="pres">
      <dgm:prSet presAssocID="{EB928709-3395-42F6-B1B7-1011999FF9B4}" presName="rootConnector" presStyleLbl="node1" presStyleIdx="0" presStyleCnt="3"/>
      <dgm:spPr/>
    </dgm:pt>
    <dgm:pt modelId="{9D83EB07-E1E6-4D2D-833E-A3D942B6672E}" type="pres">
      <dgm:prSet presAssocID="{EB928709-3395-42F6-B1B7-1011999FF9B4}" presName="childShape" presStyleCnt="0"/>
      <dgm:spPr/>
    </dgm:pt>
    <dgm:pt modelId="{76E6B14D-9B62-4F15-A1F2-143BD5805A02}" type="pres">
      <dgm:prSet presAssocID="{92A94695-3AF9-4CE3-BA22-01EA91AB2B56}" presName="root" presStyleCnt="0"/>
      <dgm:spPr/>
    </dgm:pt>
    <dgm:pt modelId="{13D3012B-DC7F-43F2-B0CC-223093AFC9EC}" type="pres">
      <dgm:prSet presAssocID="{92A94695-3AF9-4CE3-BA22-01EA91AB2B56}" presName="rootComposite" presStyleCnt="0"/>
      <dgm:spPr/>
    </dgm:pt>
    <dgm:pt modelId="{3C76765A-6D0C-45CD-879C-ADBB3AC9976B}" type="pres">
      <dgm:prSet presAssocID="{92A94695-3AF9-4CE3-BA22-01EA91AB2B56}" presName="rootText" presStyleLbl="node1" presStyleIdx="1" presStyleCnt="3"/>
      <dgm:spPr/>
    </dgm:pt>
    <dgm:pt modelId="{D560792A-481E-4123-A931-9EF456DB622A}" type="pres">
      <dgm:prSet presAssocID="{92A94695-3AF9-4CE3-BA22-01EA91AB2B56}" presName="rootConnector" presStyleLbl="node1" presStyleIdx="1" presStyleCnt="3"/>
      <dgm:spPr/>
    </dgm:pt>
    <dgm:pt modelId="{96CCF95B-D648-4422-AB9C-FDF69F866B2A}" type="pres">
      <dgm:prSet presAssocID="{92A94695-3AF9-4CE3-BA22-01EA91AB2B56}" presName="childShape" presStyleCnt="0"/>
      <dgm:spPr/>
    </dgm:pt>
    <dgm:pt modelId="{572FBBFE-B356-4A7B-9779-D9335EA4BB15}" type="pres">
      <dgm:prSet presAssocID="{E48804B1-BD20-4DFA-9960-FDA37DF33B83}" presName="Name13" presStyleLbl="parChTrans1D2" presStyleIdx="0" presStyleCnt="7"/>
      <dgm:spPr/>
    </dgm:pt>
    <dgm:pt modelId="{FFB31447-1964-4EEC-B754-3C687A686BE9}" type="pres">
      <dgm:prSet presAssocID="{91684486-DE93-4AB3-8E88-99809C6960AD}" presName="childText" presStyleLbl="bgAcc1" presStyleIdx="0" presStyleCnt="7" custLinFactNeighborY="-7068">
        <dgm:presLayoutVars>
          <dgm:bulletEnabled val="1"/>
        </dgm:presLayoutVars>
      </dgm:prSet>
      <dgm:spPr/>
    </dgm:pt>
    <dgm:pt modelId="{97D7166F-E257-4AAA-9272-4A25518877BE}" type="pres">
      <dgm:prSet presAssocID="{70F9B11E-4899-4D0B-94E0-EA22239B0949}" presName="Name13" presStyleLbl="parChTrans1D2" presStyleIdx="1" presStyleCnt="7"/>
      <dgm:spPr/>
    </dgm:pt>
    <dgm:pt modelId="{2FB6D73F-5666-435A-8E94-F57840978D57}" type="pres">
      <dgm:prSet presAssocID="{568A03A2-BEB2-4EC5-AF9B-289B2D567752}" presName="childText" presStyleLbl="bgAcc1" presStyleIdx="1" presStyleCnt="7">
        <dgm:presLayoutVars>
          <dgm:bulletEnabled val="1"/>
        </dgm:presLayoutVars>
      </dgm:prSet>
      <dgm:spPr/>
    </dgm:pt>
    <dgm:pt modelId="{DD200EFB-D9DB-4A00-8A5B-C086AC692C7E}" type="pres">
      <dgm:prSet presAssocID="{8D3A1C10-DFBA-4B98-9A72-EB905FC18F45}" presName="Name13" presStyleLbl="parChTrans1D2" presStyleIdx="2" presStyleCnt="7"/>
      <dgm:spPr/>
    </dgm:pt>
    <dgm:pt modelId="{3CDB8394-DD5A-4B05-945F-DEE35CD78366}" type="pres">
      <dgm:prSet presAssocID="{84497854-8989-4077-A1BA-37763B3C7847}" presName="childText" presStyleLbl="bgAcc1" presStyleIdx="2" presStyleCnt="7">
        <dgm:presLayoutVars>
          <dgm:bulletEnabled val="1"/>
        </dgm:presLayoutVars>
      </dgm:prSet>
      <dgm:spPr/>
    </dgm:pt>
    <dgm:pt modelId="{A322B5CA-04EE-4231-82E6-F54DF094CBBF}" type="pres">
      <dgm:prSet presAssocID="{BACD5EAA-CCB6-4FEF-9A94-62355C7A1C3A}" presName="Name13" presStyleLbl="parChTrans1D2" presStyleIdx="3" presStyleCnt="7"/>
      <dgm:spPr/>
    </dgm:pt>
    <dgm:pt modelId="{6315FB38-E303-483A-B112-C2EB2346BCB9}" type="pres">
      <dgm:prSet presAssocID="{940EF7EF-73E1-41F7-903B-5FAB42694B87}" presName="childText" presStyleLbl="bgAcc1" presStyleIdx="3" presStyleCnt="7">
        <dgm:presLayoutVars>
          <dgm:bulletEnabled val="1"/>
        </dgm:presLayoutVars>
      </dgm:prSet>
      <dgm:spPr/>
    </dgm:pt>
    <dgm:pt modelId="{99534D6C-387F-4085-BC89-723D6B9DECF0}" type="pres">
      <dgm:prSet presAssocID="{65175185-AE31-46F4-BB87-FEC797417DB8}" presName="root" presStyleCnt="0"/>
      <dgm:spPr/>
    </dgm:pt>
    <dgm:pt modelId="{FA58B10D-9C93-4432-B16C-BD9EE4051843}" type="pres">
      <dgm:prSet presAssocID="{65175185-AE31-46F4-BB87-FEC797417DB8}" presName="rootComposite" presStyleCnt="0"/>
      <dgm:spPr/>
    </dgm:pt>
    <dgm:pt modelId="{1D9EF606-3D5A-442B-A686-34B7DA0807C3}" type="pres">
      <dgm:prSet presAssocID="{65175185-AE31-46F4-BB87-FEC797417DB8}" presName="rootText" presStyleLbl="node1" presStyleIdx="2" presStyleCnt="3"/>
      <dgm:spPr/>
    </dgm:pt>
    <dgm:pt modelId="{0F40B06C-226C-41D5-B558-A6849791BA3E}" type="pres">
      <dgm:prSet presAssocID="{65175185-AE31-46F4-BB87-FEC797417DB8}" presName="rootConnector" presStyleLbl="node1" presStyleIdx="2" presStyleCnt="3"/>
      <dgm:spPr/>
    </dgm:pt>
    <dgm:pt modelId="{A1CAAA13-8DA7-4BA6-9EFA-02A39A492CB0}" type="pres">
      <dgm:prSet presAssocID="{65175185-AE31-46F4-BB87-FEC797417DB8}" presName="childShape" presStyleCnt="0"/>
      <dgm:spPr/>
    </dgm:pt>
    <dgm:pt modelId="{7E95B11F-7373-4154-87FD-D85D9C7DA703}" type="pres">
      <dgm:prSet presAssocID="{50A50DD9-60D5-4548-9EB1-B762FECFCC42}" presName="Name13" presStyleLbl="parChTrans1D2" presStyleIdx="4" presStyleCnt="7"/>
      <dgm:spPr/>
    </dgm:pt>
    <dgm:pt modelId="{ED238F74-8E45-4CD5-882B-C772130B3FC0}" type="pres">
      <dgm:prSet presAssocID="{AE0298F6-B46C-4435-8C1C-807D340F5BC7}" presName="childText" presStyleLbl="bgAcc1" presStyleIdx="4" presStyleCnt="7">
        <dgm:presLayoutVars>
          <dgm:bulletEnabled val="1"/>
        </dgm:presLayoutVars>
      </dgm:prSet>
      <dgm:spPr/>
    </dgm:pt>
    <dgm:pt modelId="{1C569FED-1AF0-4773-8ED5-19092D395DF7}" type="pres">
      <dgm:prSet presAssocID="{1184BAC4-4F04-4AD7-B905-FF2554E4C1AE}" presName="Name13" presStyleLbl="parChTrans1D2" presStyleIdx="5" presStyleCnt="7"/>
      <dgm:spPr/>
    </dgm:pt>
    <dgm:pt modelId="{5415C092-A33B-4D94-BE3C-686CC38B6248}" type="pres">
      <dgm:prSet presAssocID="{88966DEB-5981-4964-A332-D250CECBBDF6}" presName="childText" presStyleLbl="bgAcc1" presStyleIdx="5" presStyleCnt="7">
        <dgm:presLayoutVars>
          <dgm:bulletEnabled val="1"/>
        </dgm:presLayoutVars>
      </dgm:prSet>
      <dgm:spPr/>
    </dgm:pt>
    <dgm:pt modelId="{8C28BBFD-4C66-468C-B975-637F38181E7A}" type="pres">
      <dgm:prSet presAssocID="{338289E1-35BB-444A-B6F6-99A7187A1A53}" presName="Name13" presStyleLbl="parChTrans1D2" presStyleIdx="6" presStyleCnt="7"/>
      <dgm:spPr/>
    </dgm:pt>
    <dgm:pt modelId="{08C1C0CE-439B-4926-9D67-6301E13A53D9}" type="pres">
      <dgm:prSet presAssocID="{5C544FBC-E815-415E-B669-B865B20AECA7}" presName="childText" presStyleLbl="bgAcc1" presStyleIdx="6" presStyleCnt="7">
        <dgm:presLayoutVars>
          <dgm:bulletEnabled val="1"/>
        </dgm:presLayoutVars>
      </dgm:prSet>
      <dgm:spPr/>
    </dgm:pt>
  </dgm:ptLst>
  <dgm:cxnLst>
    <dgm:cxn modelId="{D1253B27-2C4D-4C0C-9E49-ABB2C26E049C}" type="presOf" srcId="{88966DEB-5981-4964-A332-D250CECBBDF6}" destId="{5415C092-A33B-4D94-BE3C-686CC38B6248}" srcOrd="0" destOrd="0" presId="urn:microsoft.com/office/officeart/2005/8/layout/hierarchy3"/>
    <dgm:cxn modelId="{5003032D-E745-4EE6-B199-FF19092997F5}" srcId="{92A94695-3AF9-4CE3-BA22-01EA91AB2B56}" destId="{84497854-8989-4077-A1BA-37763B3C7847}" srcOrd="2" destOrd="0" parTransId="{8D3A1C10-DFBA-4B98-9A72-EB905FC18F45}" sibTransId="{33A24B40-0A5F-4BE8-A7EF-202652FF5B6D}"/>
    <dgm:cxn modelId="{4E7A963A-3FCE-4B1A-B005-757B21EA1560}" srcId="{92A94695-3AF9-4CE3-BA22-01EA91AB2B56}" destId="{568A03A2-BEB2-4EC5-AF9B-289B2D567752}" srcOrd="1" destOrd="0" parTransId="{70F9B11E-4899-4D0B-94E0-EA22239B0949}" sibTransId="{62A4F668-A03B-493D-BF60-4326103AB967}"/>
    <dgm:cxn modelId="{6EACAD41-A274-4B5D-A303-89E85F554FEC}" srcId="{92A94695-3AF9-4CE3-BA22-01EA91AB2B56}" destId="{940EF7EF-73E1-41F7-903B-5FAB42694B87}" srcOrd="3" destOrd="0" parTransId="{BACD5EAA-CCB6-4FEF-9A94-62355C7A1C3A}" sibTransId="{B5721E52-EB70-4A0A-B2D5-AFCD3BC61280}"/>
    <dgm:cxn modelId="{CF284049-797B-4153-8755-3EF41565F27D}" srcId="{8B4F9C64-E051-48BA-A2F2-6C51F5FA5C72}" destId="{EB928709-3395-42F6-B1B7-1011999FF9B4}" srcOrd="0" destOrd="0" parTransId="{431D7A70-5586-4E39-A312-92188E0E542D}" sibTransId="{FC71258C-914A-474A-B245-3AE9642207F0}"/>
    <dgm:cxn modelId="{4FED286B-5F2C-42DF-9DA0-06E62622C718}" srcId="{8B4F9C64-E051-48BA-A2F2-6C51F5FA5C72}" destId="{65175185-AE31-46F4-BB87-FEC797417DB8}" srcOrd="2" destOrd="0" parTransId="{84570F73-41C5-45A9-9B07-FDECBFC705A5}" sibTransId="{5F050E82-0003-455D-90B7-F0D2ECA73961}"/>
    <dgm:cxn modelId="{2F93C04E-9117-442C-BAF4-658C475B3162}" type="presOf" srcId="{568A03A2-BEB2-4EC5-AF9B-289B2D567752}" destId="{2FB6D73F-5666-435A-8E94-F57840978D57}" srcOrd="0" destOrd="0" presId="urn:microsoft.com/office/officeart/2005/8/layout/hierarchy3"/>
    <dgm:cxn modelId="{272F3F50-9A1A-481E-B809-EB3E177FFC02}" type="presOf" srcId="{E48804B1-BD20-4DFA-9960-FDA37DF33B83}" destId="{572FBBFE-B356-4A7B-9779-D9335EA4BB15}" srcOrd="0" destOrd="0" presId="urn:microsoft.com/office/officeart/2005/8/layout/hierarchy3"/>
    <dgm:cxn modelId="{2484B653-4ED1-43C7-A260-784619A7FB6F}" type="presOf" srcId="{50A50DD9-60D5-4548-9EB1-B762FECFCC42}" destId="{7E95B11F-7373-4154-87FD-D85D9C7DA703}" srcOrd="0" destOrd="0" presId="urn:microsoft.com/office/officeart/2005/8/layout/hierarchy3"/>
    <dgm:cxn modelId="{F106BD77-D4A0-436D-A85F-7B371915B6FE}" type="presOf" srcId="{92A94695-3AF9-4CE3-BA22-01EA91AB2B56}" destId="{D560792A-481E-4123-A931-9EF456DB622A}" srcOrd="1" destOrd="0" presId="urn:microsoft.com/office/officeart/2005/8/layout/hierarchy3"/>
    <dgm:cxn modelId="{FA0E3F7D-8E91-4E2D-9E66-E246A6CAA3EE}" type="presOf" srcId="{5C544FBC-E815-415E-B669-B865B20AECA7}" destId="{08C1C0CE-439B-4926-9D67-6301E13A53D9}" srcOrd="0" destOrd="0" presId="urn:microsoft.com/office/officeart/2005/8/layout/hierarchy3"/>
    <dgm:cxn modelId="{DFEAF37F-7F1A-451E-AFE7-5AEB16ADA2C9}" type="presOf" srcId="{940EF7EF-73E1-41F7-903B-5FAB42694B87}" destId="{6315FB38-E303-483A-B112-C2EB2346BCB9}" srcOrd="0" destOrd="0" presId="urn:microsoft.com/office/officeart/2005/8/layout/hierarchy3"/>
    <dgm:cxn modelId="{2EE0BC85-D76F-4C69-9FF3-DF4A0F7F73C4}" srcId="{92A94695-3AF9-4CE3-BA22-01EA91AB2B56}" destId="{91684486-DE93-4AB3-8E88-99809C6960AD}" srcOrd="0" destOrd="0" parTransId="{E48804B1-BD20-4DFA-9960-FDA37DF33B83}" sibTransId="{465F06A8-46DB-4411-9998-06880BD66188}"/>
    <dgm:cxn modelId="{DDEB2588-6B80-47C9-A714-653A5704585F}" type="presOf" srcId="{65175185-AE31-46F4-BB87-FEC797417DB8}" destId="{1D9EF606-3D5A-442B-A686-34B7DA0807C3}" srcOrd="0" destOrd="0" presId="urn:microsoft.com/office/officeart/2005/8/layout/hierarchy3"/>
    <dgm:cxn modelId="{DB51E18B-E6E2-4530-ABF2-14A8E8945259}" type="presOf" srcId="{EB928709-3395-42F6-B1B7-1011999FF9B4}" destId="{40974602-2BBF-4A79-A289-980B90C7D15D}" srcOrd="0" destOrd="0" presId="urn:microsoft.com/office/officeart/2005/8/layout/hierarchy3"/>
    <dgm:cxn modelId="{2E05BA8E-D982-4925-A676-C823596E93BE}" type="presOf" srcId="{338289E1-35BB-444A-B6F6-99A7187A1A53}" destId="{8C28BBFD-4C66-468C-B975-637F38181E7A}" srcOrd="0" destOrd="0" presId="urn:microsoft.com/office/officeart/2005/8/layout/hierarchy3"/>
    <dgm:cxn modelId="{BEDABD92-CD4B-4941-B035-C5C47E8243F9}" type="presOf" srcId="{92A94695-3AF9-4CE3-BA22-01EA91AB2B56}" destId="{3C76765A-6D0C-45CD-879C-ADBB3AC9976B}" srcOrd="0" destOrd="0" presId="urn:microsoft.com/office/officeart/2005/8/layout/hierarchy3"/>
    <dgm:cxn modelId="{A5ADE69C-3431-43CE-8255-35A6C72571CB}" type="presOf" srcId="{1184BAC4-4F04-4AD7-B905-FF2554E4C1AE}" destId="{1C569FED-1AF0-4773-8ED5-19092D395DF7}" srcOrd="0" destOrd="0" presId="urn:microsoft.com/office/officeart/2005/8/layout/hierarchy3"/>
    <dgm:cxn modelId="{AB1083A2-F005-4032-8455-6DC3C4B70ED1}" srcId="{8B4F9C64-E051-48BA-A2F2-6C51F5FA5C72}" destId="{92A94695-3AF9-4CE3-BA22-01EA91AB2B56}" srcOrd="1" destOrd="0" parTransId="{1985D87D-6772-483E-A95A-A2374FF3E29E}" sibTransId="{73F805AE-97FD-4F61-8D4C-922F1C141DE7}"/>
    <dgm:cxn modelId="{847E63AA-C343-4A26-9148-0BD58AA129E5}" srcId="{65175185-AE31-46F4-BB87-FEC797417DB8}" destId="{88966DEB-5981-4964-A332-D250CECBBDF6}" srcOrd="1" destOrd="0" parTransId="{1184BAC4-4F04-4AD7-B905-FF2554E4C1AE}" sibTransId="{3AAFC018-8CA1-4988-ABD1-323BB287E7DB}"/>
    <dgm:cxn modelId="{02F29CB9-0C34-4D79-84E4-B86736C80987}" type="presOf" srcId="{70F9B11E-4899-4D0B-94E0-EA22239B0949}" destId="{97D7166F-E257-4AAA-9272-4A25518877BE}" srcOrd="0" destOrd="0" presId="urn:microsoft.com/office/officeart/2005/8/layout/hierarchy3"/>
    <dgm:cxn modelId="{7B5605BF-D5F9-4DA9-BAC5-228235AFBA43}" srcId="{65175185-AE31-46F4-BB87-FEC797417DB8}" destId="{5C544FBC-E815-415E-B669-B865B20AECA7}" srcOrd="2" destOrd="0" parTransId="{338289E1-35BB-444A-B6F6-99A7187A1A53}" sibTransId="{3D72D79B-E5C5-4141-9FC7-E20AA4AAC6EE}"/>
    <dgm:cxn modelId="{8C57BAC4-2D1F-4E10-B490-DC77C406DC34}" type="presOf" srcId="{65175185-AE31-46F4-BB87-FEC797417DB8}" destId="{0F40B06C-226C-41D5-B558-A6849791BA3E}" srcOrd="1" destOrd="0" presId="urn:microsoft.com/office/officeart/2005/8/layout/hierarchy3"/>
    <dgm:cxn modelId="{082E02D0-6713-40F9-A8F7-54056B27C36E}" type="presOf" srcId="{AE0298F6-B46C-4435-8C1C-807D340F5BC7}" destId="{ED238F74-8E45-4CD5-882B-C772130B3FC0}" srcOrd="0" destOrd="0" presId="urn:microsoft.com/office/officeart/2005/8/layout/hierarchy3"/>
    <dgm:cxn modelId="{F5C1EDD3-AFBA-4ADE-AF60-49D6199E9EB4}" type="presOf" srcId="{EB928709-3395-42F6-B1B7-1011999FF9B4}" destId="{3B077081-02AD-4856-ADBE-37E6608D3AF2}" srcOrd="1" destOrd="0" presId="urn:microsoft.com/office/officeart/2005/8/layout/hierarchy3"/>
    <dgm:cxn modelId="{F8640ED5-A716-4213-BC25-0A0089B451E0}" srcId="{65175185-AE31-46F4-BB87-FEC797417DB8}" destId="{AE0298F6-B46C-4435-8C1C-807D340F5BC7}" srcOrd="0" destOrd="0" parTransId="{50A50DD9-60D5-4548-9EB1-B762FECFCC42}" sibTransId="{743CF023-6F6C-4830-B539-863E9E373599}"/>
    <dgm:cxn modelId="{03D659D7-4F84-4BFC-9F44-CF4950B15CB0}" type="presOf" srcId="{BACD5EAA-CCB6-4FEF-9A94-62355C7A1C3A}" destId="{A322B5CA-04EE-4231-82E6-F54DF094CBBF}" srcOrd="0" destOrd="0" presId="urn:microsoft.com/office/officeart/2005/8/layout/hierarchy3"/>
    <dgm:cxn modelId="{50522FE7-0EF4-483D-84F9-694037C7131A}" type="presOf" srcId="{8B4F9C64-E051-48BA-A2F2-6C51F5FA5C72}" destId="{32E36D53-5BB6-4D06-8C4E-4682B3CD9F53}" srcOrd="0" destOrd="0" presId="urn:microsoft.com/office/officeart/2005/8/layout/hierarchy3"/>
    <dgm:cxn modelId="{68C388E9-B8A9-4915-9B01-0EC2164A2233}" type="presOf" srcId="{91684486-DE93-4AB3-8E88-99809C6960AD}" destId="{FFB31447-1964-4EEC-B754-3C687A686BE9}" srcOrd="0" destOrd="0" presId="urn:microsoft.com/office/officeart/2005/8/layout/hierarchy3"/>
    <dgm:cxn modelId="{AFEEA4EA-47AD-47E1-910D-20D2FEEDF0CF}" type="presOf" srcId="{84497854-8989-4077-A1BA-37763B3C7847}" destId="{3CDB8394-DD5A-4B05-945F-DEE35CD78366}" srcOrd="0" destOrd="0" presId="urn:microsoft.com/office/officeart/2005/8/layout/hierarchy3"/>
    <dgm:cxn modelId="{0D79FAF5-D128-4E2C-ACB7-AB214C5CCADC}" type="presOf" srcId="{8D3A1C10-DFBA-4B98-9A72-EB905FC18F45}" destId="{DD200EFB-D9DB-4A00-8A5B-C086AC692C7E}" srcOrd="0" destOrd="0" presId="urn:microsoft.com/office/officeart/2005/8/layout/hierarchy3"/>
    <dgm:cxn modelId="{AF6FF511-8999-4193-8561-CF8C2985E4F1}" type="presParOf" srcId="{32E36D53-5BB6-4D06-8C4E-4682B3CD9F53}" destId="{5B556EFF-5518-4F09-8548-8EEF7F61658C}" srcOrd="0" destOrd="0" presId="urn:microsoft.com/office/officeart/2005/8/layout/hierarchy3"/>
    <dgm:cxn modelId="{321B0FDF-22BA-43F4-A51F-F99DB332395D}" type="presParOf" srcId="{5B556EFF-5518-4F09-8548-8EEF7F61658C}" destId="{E7C1EB43-D1AE-48ED-9AD0-F364170C9FD5}" srcOrd="0" destOrd="0" presId="urn:microsoft.com/office/officeart/2005/8/layout/hierarchy3"/>
    <dgm:cxn modelId="{A492C205-58D6-46CD-90B6-0596D47F2BE6}" type="presParOf" srcId="{E7C1EB43-D1AE-48ED-9AD0-F364170C9FD5}" destId="{40974602-2BBF-4A79-A289-980B90C7D15D}" srcOrd="0" destOrd="0" presId="urn:microsoft.com/office/officeart/2005/8/layout/hierarchy3"/>
    <dgm:cxn modelId="{F35C7048-DBBE-427E-9B9B-EC376A286604}" type="presParOf" srcId="{E7C1EB43-D1AE-48ED-9AD0-F364170C9FD5}" destId="{3B077081-02AD-4856-ADBE-37E6608D3AF2}" srcOrd="1" destOrd="0" presId="urn:microsoft.com/office/officeart/2005/8/layout/hierarchy3"/>
    <dgm:cxn modelId="{8DA16D4E-21A9-4C05-BD3C-AC5FBC8A114C}" type="presParOf" srcId="{5B556EFF-5518-4F09-8548-8EEF7F61658C}" destId="{9D83EB07-E1E6-4D2D-833E-A3D942B6672E}" srcOrd="1" destOrd="0" presId="urn:microsoft.com/office/officeart/2005/8/layout/hierarchy3"/>
    <dgm:cxn modelId="{9D6AEE49-A854-4493-8BF8-8B7F6550A85B}" type="presParOf" srcId="{32E36D53-5BB6-4D06-8C4E-4682B3CD9F53}" destId="{76E6B14D-9B62-4F15-A1F2-143BD5805A02}" srcOrd="1" destOrd="0" presId="urn:microsoft.com/office/officeart/2005/8/layout/hierarchy3"/>
    <dgm:cxn modelId="{AC015C30-A21D-4448-8EA3-5F6D05B74C2C}" type="presParOf" srcId="{76E6B14D-9B62-4F15-A1F2-143BD5805A02}" destId="{13D3012B-DC7F-43F2-B0CC-223093AFC9EC}" srcOrd="0" destOrd="0" presId="urn:microsoft.com/office/officeart/2005/8/layout/hierarchy3"/>
    <dgm:cxn modelId="{64B9AA81-BEA7-40BB-8583-CD946AE823FA}" type="presParOf" srcId="{13D3012B-DC7F-43F2-B0CC-223093AFC9EC}" destId="{3C76765A-6D0C-45CD-879C-ADBB3AC9976B}" srcOrd="0" destOrd="0" presId="urn:microsoft.com/office/officeart/2005/8/layout/hierarchy3"/>
    <dgm:cxn modelId="{9287698F-9954-43FC-AAB9-1128A28DBFFB}" type="presParOf" srcId="{13D3012B-DC7F-43F2-B0CC-223093AFC9EC}" destId="{D560792A-481E-4123-A931-9EF456DB622A}" srcOrd="1" destOrd="0" presId="urn:microsoft.com/office/officeart/2005/8/layout/hierarchy3"/>
    <dgm:cxn modelId="{44B17833-83FC-452D-952A-97434E8B66C4}" type="presParOf" srcId="{76E6B14D-9B62-4F15-A1F2-143BD5805A02}" destId="{96CCF95B-D648-4422-AB9C-FDF69F866B2A}" srcOrd="1" destOrd="0" presId="urn:microsoft.com/office/officeart/2005/8/layout/hierarchy3"/>
    <dgm:cxn modelId="{B5D4C4FF-0084-4068-BF5D-6112A67B5825}" type="presParOf" srcId="{96CCF95B-D648-4422-AB9C-FDF69F866B2A}" destId="{572FBBFE-B356-4A7B-9779-D9335EA4BB15}" srcOrd="0" destOrd="0" presId="urn:microsoft.com/office/officeart/2005/8/layout/hierarchy3"/>
    <dgm:cxn modelId="{3298CA0A-2147-4CEC-9765-1AC09B9E9A56}" type="presParOf" srcId="{96CCF95B-D648-4422-AB9C-FDF69F866B2A}" destId="{FFB31447-1964-4EEC-B754-3C687A686BE9}" srcOrd="1" destOrd="0" presId="urn:microsoft.com/office/officeart/2005/8/layout/hierarchy3"/>
    <dgm:cxn modelId="{8798F5FB-DA09-4CDD-9D48-7C2F1DBA5B34}" type="presParOf" srcId="{96CCF95B-D648-4422-AB9C-FDF69F866B2A}" destId="{97D7166F-E257-4AAA-9272-4A25518877BE}" srcOrd="2" destOrd="0" presId="urn:microsoft.com/office/officeart/2005/8/layout/hierarchy3"/>
    <dgm:cxn modelId="{5B812B60-6BBD-4248-B8ED-515952725FD3}" type="presParOf" srcId="{96CCF95B-D648-4422-AB9C-FDF69F866B2A}" destId="{2FB6D73F-5666-435A-8E94-F57840978D57}" srcOrd="3" destOrd="0" presId="urn:microsoft.com/office/officeart/2005/8/layout/hierarchy3"/>
    <dgm:cxn modelId="{04F49467-9B5F-4BAC-B71E-F6DA75439581}" type="presParOf" srcId="{96CCF95B-D648-4422-AB9C-FDF69F866B2A}" destId="{DD200EFB-D9DB-4A00-8A5B-C086AC692C7E}" srcOrd="4" destOrd="0" presId="urn:microsoft.com/office/officeart/2005/8/layout/hierarchy3"/>
    <dgm:cxn modelId="{9C4CA70C-67B5-48D0-8ECB-16544BD7DBCB}" type="presParOf" srcId="{96CCF95B-D648-4422-AB9C-FDF69F866B2A}" destId="{3CDB8394-DD5A-4B05-945F-DEE35CD78366}" srcOrd="5" destOrd="0" presId="urn:microsoft.com/office/officeart/2005/8/layout/hierarchy3"/>
    <dgm:cxn modelId="{E178A029-2190-4F32-9D9C-7FF6C433489D}" type="presParOf" srcId="{96CCF95B-D648-4422-AB9C-FDF69F866B2A}" destId="{A322B5CA-04EE-4231-82E6-F54DF094CBBF}" srcOrd="6" destOrd="0" presId="urn:microsoft.com/office/officeart/2005/8/layout/hierarchy3"/>
    <dgm:cxn modelId="{8BA605AC-F6F9-43D7-BAAB-97BD6C918A3C}" type="presParOf" srcId="{96CCF95B-D648-4422-AB9C-FDF69F866B2A}" destId="{6315FB38-E303-483A-B112-C2EB2346BCB9}" srcOrd="7" destOrd="0" presId="urn:microsoft.com/office/officeart/2005/8/layout/hierarchy3"/>
    <dgm:cxn modelId="{2D25B1FD-8874-4065-A673-F9203FD03F02}" type="presParOf" srcId="{32E36D53-5BB6-4D06-8C4E-4682B3CD9F53}" destId="{99534D6C-387F-4085-BC89-723D6B9DECF0}" srcOrd="2" destOrd="0" presId="urn:microsoft.com/office/officeart/2005/8/layout/hierarchy3"/>
    <dgm:cxn modelId="{E527E32D-60A3-4192-B67F-D6880B9C7A0A}" type="presParOf" srcId="{99534D6C-387F-4085-BC89-723D6B9DECF0}" destId="{FA58B10D-9C93-4432-B16C-BD9EE4051843}" srcOrd="0" destOrd="0" presId="urn:microsoft.com/office/officeart/2005/8/layout/hierarchy3"/>
    <dgm:cxn modelId="{23D1DF51-3805-46BF-A453-78D26C721676}" type="presParOf" srcId="{FA58B10D-9C93-4432-B16C-BD9EE4051843}" destId="{1D9EF606-3D5A-442B-A686-34B7DA0807C3}" srcOrd="0" destOrd="0" presId="urn:microsoft.com/office/officeart/2005/8/layout/hierarchy3"/>
    <dgm:cxn modelId="{9AB3F094-A0CC-4196-A50E-E8099F6B1CA8}" type="presParOf" srcId="{FA58B10D-9C93-4432-B16C-BD9EE4051843}" destId="{0F40B06C-226C-41D5-B558-A6849791BA3E}" srcOrd="1" destOrd="0" presId="urn:microsoft.com/office/officeart/2005/8/layout/hierarchy3"/>
    <dgm:cxn modelId="{35166B95-7214-4C17-A699-21ED99C4CA82}" type="presParOf" srcId="{99534D6C-387F-4085-BC89-723D6B9DECF0}" destId="{A1CAAA13-8DA7-4BA6-9EFA-02A39A492CB0}" srcOrd="1" destOrd="0" presId="urn:microsoft.com/office/officeart/2005/8/layout/hierarchy3"/>
    <dgm:cxn modelId="{1F6EE38B-9A58-43F3-AEEC-C807526B4033}" type="presParOf" srcId="{A1CAAA13-8DA7-4BA6-9EFA-02A39A492CB0}" destId="{7E95B11F-7373-4154-87FD-D85D9C7DA703}" srcOrd="0" destOrd="0" presId="urn:microsoft.com/office/officeart/2005/8/layout/hierarchy3"/>
    <dgm:cxn modelId="{5B0C800D-F098-4932-A198-C077848827DF}" type="presParOf" srcId="{A1CAAA13-8DA7-4BA6-9EFA-02A39A492CB0}" destId="{ED238F74-8E45-4CD5-882B-C772130B3FC0}" srcOrd="1" destOrd="0" presId="urn:microsoft.com/office/officeart/2005/8/layout/hierarchy3"/>
    <dgm:cxn modelId="{87D931B0-6013-4B26-BDF0-5DD22BF9BACB}" type="presParOf" srcId="{A1CAAA13-8DA7-4BA6-9EFA-02A39A492CB0}" destId="{1C569FED-1AF0-4773-8ED5-19092D395DF7}" srcOrd="2" destOrd="0" presId="urn:microsoft.com/office/officeart/2005/8/layout/hierarchy3"/>
    <dgm:cxn modelId="{8179C1EB-22ED-4628-BE6E-3B442423710F}" type="presParOf" srcId="{A1CAAA13-8DA7-4BA6-9EFA-02A39A492CB0}" destId="{5415C092-A33B-4D94-BE3C-686CC38B6248}" srcOrd="3" destOrd="0" presId="urn:microsoft.com/office/officeart/2005/8/layout/hierarchy3"/>
    <dgm:cxn modelId="{AAC90DC8-F143-42F0-9762-AE93853877E2}" type="presParOf" srcId="{A1CAAA13-8DA7-4BA6-9EFA-02A39A492CB0}" destId="{8C28BBFD-4C66-468C-B975-637F38181E7A}" srcOrd="4" destOrd="0" presId="urn:microsoft.com/office/officeart/2005/8/layout/hierarchy3"/>
    <dgm:cxn modelId="{4704E995-4D54-4A81-ACCA-9797A54012E6}" type="presParOf" srcId="{A1CAAA13-8DA7-4BA6-9EFA-02A39A492CB0}" destId="{08C1C0CE-439B-4926-9D67-6301E13A53D9}"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974602-2BBF-4A79-A289-980B90C7D15D}">
      <dsp:nvSpPr>
        <dsp:cNvPr id="0" name=""/>
        <dsp:cNvSpPr/>
      </dsp:nvSpPr>
      <dsp:spPr>
        <a:xfrm>
          <a:off x="1290718" y="1750"/>
          <a:ext cx="3446682" cy="1723341"/>
        </a:xfrm>
        <a:prstGeom prst="roundRect">
          <a:avLst>
            <a:gd name="adj" fmla="val 10000"/>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IE" sz="3600" kern="1200" dirty="0"/>
            <a:t>A type in Java.  Similar(</a:t>
          </a:r>
          <a:r>
            <a:rPr lang="en-IE" sz="3600" kern="1200" dirty="0" err="1"/>
            <a:t>ish</a:t>
          </a:r>
          <a:r>
            <a:rPr lang="en-IE" sz="3600" kern="1200" dirty="0"/>
            <a:t>) to a class</a:t>
          </a:r>
          <a:endParaRPr lang="en-US" sz="3600" kern="1200" dirty="0"/>
        </a:p>
      </dsp:txBody>
      <dsp:txXfrm>
        <a:off x="1341193" y="52225"/>
        <a:ext cx="3345732" cy="1622391"/>
      </dsp:txXfrm>
    </dsp:sp>
    <dsp:sp modelId="{3C76765A-6D0C-45CD-879C-ADBB3AC9976B}">
      <dsp:nvSpPr>
        <dsp:cNvPr id="0" name=""/>
        <dsp:cNvSpPr/>
      </dsp:nvSpPr>
      <dsp:spPr>
        <a:xfrm>
          <a:off x="5599072" y="1750"/>
          <a:ext cx="3446682" cy="1723341"/>
        </a:xfrm>
        <a:prstGeom prst="roundRect">
          <a:avLst>
            <a:gd name="adj" fmla="val 10000"/>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02870" tIns="68580" rIns="102870" bIns="68580" numCol="1" spcCol="1270" anchor="ctr" anchorCtr="0">
          <a:noAutofit/>
        </a:bodyPr>
        <a:lstStyle/>
        <a:p>
          <a:pPr marL="0" lvl="0" indent="0" algn="ctr" defTabSz="2400300">
            <a:lnSpc>
              <a:spcPct val="90000"/>
            </a:lnSpc>
            <a:spcBef>
              <a:spcPct val="0"/>
            </a:spcBef>
            <a:spcAft>
              <a:spcPct val="35000"/>
            </a:spcAft>
            <a:buNone/>
          </a:pPr>
          <a:r>
            <a:rPr lang="en-IE" sz="5400" kern="1200" dirty="0"/>
            <a:t>Can contain</a:t>
          </a:r>
        </a:p>
      </dsp:txBody>
      <dsp:txXfrm>
        <a:off x="5649547" y="52225"/>
        <a:ext cx="3345732" cy="1622391"/>
      </dsp:txXfrm>
    </dsp:sp>
    <dsp:sp modelId="{572FBBFE-B356-4A7B-9779-D9335EA4BB15}">
      <dsp:nvSpPr>
        <dsp:cNvPr id="0" name=""/>
        <dsp:cNvSpPr/>
      </dsp:nvSpPr>
      <dsp:spPr>
        <a:xfrm>
          <a:off x="5943740" y="1725091"/>
          <a:ext cx="344668" cy="1170700"/>
        </a:xfrm>
        <a:custGeom>
          <a:avLst/>
          <a:gdLst/>
          <a:ahLst/>
          <a:cxnLst/>
          <a:rect l="0" t="0" r="0" b="0"/>
          <a:pathLst>
            <a:path>
              <a:moveTo>
                <a:pt x="0" y="0"/>
              </a:moveTo>
              <a:lnTo>
                <a:pt x="0" y="1170700"/>
              </a:lnTo>
              <a:lnTo>
                <a:pt x="344668" y="1170700"/>
              </a:lnTo>
            </a:path>
          </a:pathLst>
        </a:custGeom>
        <a:noFill/>
        <a:ln w="2540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FFB31447-1964-4EEC-B754-3C687A686BE9}">
      <dsp:nvSpPr>
        <dsp:cNvPr id="0" name=""/>
        <dsp:cNvSpPr/>
      </dsp:nvSpPr>
      <dsp:spPr>
        <a:xfrm>
          <a:off x="6288408" y="2034121"/>
          <a:ext cx="2757346" cy="172334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z="-152400"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IE" sz="3200" kern="1200" dirty="0"/>
            <a:t>abstract method</a:t>
          </a:r>
          <a:br>
            <a:rPr lang="en-IE" sz="3200" kern="1200" dirty="0"/>
          </a:br>
          <a:r>
            <a:rPr lang="en-IE" sz="3200" kern="1200" dirty="0"/>
            <a:t> signatures</a:t>
          </a:r>
        </a:p>
      </dsp:txBody>
      <dsp:txXfrm>
        <a:off x="6338883" y="2084596"/>
        <a:ext cx="2656396" cy="1622391"/>
      </dsp:txXfrm>
    </dsp:sp>
    <dsp:sp modelId="{97D7166F-E257-4AAA-9272-4A25518877BE}">
      <dsp:nvSpPr>
        <dsp:cNvPr id="0" name=""/>
        <dsp:cNvSpPr/>
      </dsp:nvSpPr>
      <dsp:spPr>
        <a:xfrm>
          <a:off x="5943740" y="1725091"/>
          <a:ext cx="344668" cy="3446682"/>
        </a:xfrm>
        <a:custGeom>
          <a:avLst/>
          <a:gdLst/>
          <a:ahLst/>
          <a:cxnLst/>
          <a:rect l="0" t="0" r="0" b="0"/>
          <a:pathLst>
            <a:path>
              <a:moveTo>
                <a:pt x="0" y="0"/>
              </a:moveTo>
              <a:lnTo>
                <a:pt x="0" y="3446682"/>
              </a:lnTo>
              <a:lnTo>
                <a:pt x="344668" y="3446682"/>
              </a:lnTo>
            </a:path>
          </a:pathLst>
        </a:custGeom>
        <a:noFill/>
        <a:ln w="2540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2FB6D73F-5666-435A-8E94-F57840978D57}">
      <dsp:nvSpPr>
        <dsp:cNvPr id="0" name=""/>
        <dsp:cNvSpPr/>
      </dsp:nvSpPr>
      <dsp:spPr>
        <a:xfrm>
          <a:off x="6288408" y="4310103"/>
          <a:ext cx="2757346" cy="172334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z="-152400"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Clr>
              <a:srgbClr val="000000"/>
            </a:buClr>
            <a:buFont typeface="Wingdings"/>
            <a:buNone/>
          </a:pPr>
          <a:r>
            <a:rPr lang="en-IE" sz="3200" kern="1200" dirty="0">
              <a:uFillTx/>
            </a:rPr>
            <a:t>constants (final </a:t>
          </a:r>
          <a:br>
            <a:rPr lang="en-IE" sz="3200" kern="1200" dirty="0">
              <a:uFillTx/>
            </a:rPr>
          </a:br>
          <a:r>
            <a:rPr lang="en-IE" sz="3200" kern="1200" dirty="0">
              <a:uFillTx/>
            </a:rPr>
            <a:t>static fields) </a:t>
          </a:r>
          <a:endParaRPr lang="en-US" sz="3200" kern="1200" dirty="0"/>
        </a:p>
      </dsp:txBody>
      <dsp:txXfrm>
        <a:off x="6338883" y="4360578"/>
        <a:ext cx="2656396" cy="1622391"/>
      </dsp:txXfrm>
    </dsp:sp>
    <dsp:sp modelId="{DD200EFB-D9DB-4A00-8A5B-C086AC692C7E}">
      <dsp:nvSpPr>
        <dsp:cNvPr id="0" name=""/>
        <dsp:cNvSpPr/>
      </dsp:nvSpPr>
      <dsp:spPr>
        <a:xfrm>
          <a:off x="5943740" y="1725091"/>
          <a:ext cx="344668" cy="5600859"/>
        </a:xfrm>
        <a:custGeom>
          <a:avLst/>
          <a:gdLst/>
          <a:ahLst/>
          <a:cxnLst/>
          <a:rect l="0" t="0" r="0" b="0"/>
          <a:pathLst>
            <a:path>
              <a:moveTo>
                <a:pt x="0" y="0"/>
              </a:moveTo>
              <a:lnTo>
                <a:pt x="0" y="5600859"/>
              </a:lnTo>
              <a:lnTo>
                <a:pt x="344668" y="5600859"/>
              </a:lnTo>
            </a:path>
          </a:pathLst>
        </a:custGeom>
        <a:noFill/>
        <a:ln w="2540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3CDB8394-DD5A-4B05-945F-DEE35CD78366}">
      <dsp:nvSpPr>
        <dsp:cNvPr id="0" name=""/>
        <dsp:cNvSpPr/>
      </dsp:nvSpPr>
      <dsp:spPr>
        <a:xfrm>
          <a:off x="6288408" y="6464280"/>
          <a:ext cx="2757346" cy="172334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z="-152400"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IE" sz="2800" kern="1200" dirty="0">
              <a:uFillTx/>
            </a:rPr>
            <a:t>default &amp; static </a:t>
          </a:r>
          <a:br>
            <a:rPr lang="en-IE" sz="2800" kern="1200" dirty="0">
              <a:uFillTx/>
            </a:rPr>
          </a:br>
          <a:r>
            <a:rPr lang="en-IE" sz="2800" kern="1200" dirty="0">
              <a:uFillTx/>
            </a:rPr>
            <a:t>methods and their </a:t>
          </a:r>
          <a:br>
            <a:rPr lang="en-IE" sz="2800" kern="1200" dirty="0">
              <a:uFillTx/>
            </a:rPr>
          </a:br>
          <a:r>
            <a:rPr lang="en-IE" sz="2800" kern="1200" dirty="0">
              <a:uFillTx/>
            </a:rPr>
            <a:t>bodies (java 8+)</a:t>
          </a:r>
        </a:p>
      </dsp:txBody>
      <dsp:txXfrm>
        <a:off x="6338883" y="6514755"/>
        <a:ext cx="2656396" cy="1622391"/>
      </dsp:txXfrm>
    </dsp:sp>
    <dsp:sp modelId="{A322B5CA-04EE-4231-82E6-F54DF094CBBF}">
      <dsp:nvSpPr>
        <dsp:cNvPr id="0" name=""/>
        <dsp:cNvSpPr/>
      </dsp:nvSpPr>
      <dsp:spPr>
        <a:xfrm>
          <a:off x="5943740" y="1725091"/>
          <a:ext cx="344668" cy="7755036"/>
        </a:xfrm>
        <a:custGeom>
          <a:avLst/>
          <a:gdLst/>
          <a:ahLst/>
          <a:cxnLst/>
          <a:rect l="0" t="0" r="0" b="0"/>
          <a:pathLst>
            <a:path>
              <a:moveTo>
                <a:pt x="0" y="0"/>
              </a:moveTo>
              <a:lnTo>
                <a:pt x="0" y="7755036"/>
              </a:lnTo>
              <a:lnTo>
                <a:pt x="344668" y="7755036"/>
              </a:lnTo>
            </a:path>
          </a:pathLst>
        </a:custGeom>
        <a:noFill/>
        <a:ln w="2540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6315FB38-E303-483A-B112-C2EB2346BCB9}">
      <dsp:nvSpPr>
        <dsp:cNvPr id="0" name=""/>
        <dsp:cNvSpPr/>
      </dsp:nvSpPr>
      <dsp:spPr>
        <a:xfrm>
          <a:off x="6288408" y="8618457"/>
          <a:ext cx="2757346" cy="172334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z="-152400"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IE" sz="2800" kern="1200" dirty="0">
              <a:uFillTx/>
            </a:rPr>
            <a:t>Private methods </a:t>
          </a:r>
          <a:br>
            <a:rPr lang="en-IE" sz="2800" kern="1200" dirty="0">
              <a:uFillTx/>
            </a:rPr>
          </a:br>
          <a:r>
            <a:rPr lang="en-IE" sz="2800" kern="1200" dirty="0">
              <a:uFillTx/>
            </a:rPr>
            <a:t>and their bodies </a:t>
          </a:r>
          <a:br>
            <a:rPr lang="en-IE" sz="2800" kern="1200" dirty="0">
              <a:uFillTx/>
            </a:rPr>
          </a:br>
          <a:r>
            <a:rPr lang="en-IE" sz="2800" kern="1200" dirty="0">
              <a:uFillTx/>
            </a:rPr>
            <a:t>(java 9+)</a:t>
          </a:r>
        </a:p>
      </dsp:txBody>
      <dsp:txXfrm>
        <a:off x="6338883" y="8668932"/>
        <a:ext cx="2656396" cy="1622391"/>
      </dsp:txXfrm>
    </dsp:sp>
    <dsp:sp modelId="{1D9EF606-3D5A-442B-A686-34B7DA0807C3}">
      <dsp:nvSpPr>
        <dsp:cNvPr id="0" name=""/>
        <dsp:cNvSpPr/>
      </dsp:nvSpPr>
      <dsp:spPr>
        <a:xfrm>
          <a:off x="9907425" y="1750"/>
          <a:ext cx="3446682" cy="1723341"/>
        </a:xfrm>
        <a:prstGeom prst="roundRect">
          <a:avLst>
            <a:gd name="adj" fmla="val 10000"/>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Clr>
              <a:srgbClr val="000000"/>
            </a:buClr>
            <a:buFont typeface="Wingdings"/>
            <a:buNone/>
          </a:pPr>
          <a:r>
            <a:rPr lang="en-IE" sz="4800" kern="1200" dirty="0">
              <a:uFillTx/>
            </a:rPr>
            <a:t>Cannot contain</a:t>
          </a:r>
        </a:p>
      </dsp:txBody>
      <dsp:txXfrm>
        <a:off x="9957900" y="52225"/>
        <a:ext cx="3345732" cy="1622391"/>
      </dsp:txXfrm>
    </dsp:sp>
    <dsp:sp modelId="{7E95B11F-7373-4154-87FD-D85D9C7DA703}">
      <dsp:nvSpPr>
        <dsp:cNvPr id="0" name=""/>
        <dsp:cNvSpPr/>
      </dsp:nvSpPr>
      <dsp:spPr>
        <a:xfrm>
          <a:off x="10252093" y="1725091"/>
          <a:ext cx="344668" cy="1292506"/>
        </a:xfrm>
        <a:custGeom>
          <a:avLst/>
          <a:gdLst/>
          <a:ahLst/>
          <a:cxnLst/>
          <a:rect l="0" t="0" r="0" b="0"/>
          <a:pathLst>
            <a:path>
              <a:moveTo>
                <a:pt x="0" y="0"/>
              </a:moveTo>
              <a:lnTo>
                <a:pt x="0" y="1292506"/>
              </a:lnTo>
              <a:lnTo>
                <a:pt x="344668" y="1292506"/>
              </a:lnTo>
            </a:path>
          </a:pathLst>
        </a:custGeom>
        <a:noFill/>
        <a:ln w="2540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ED238F74-8E45-4CD5-882B-C772130B3FC0}">
      <dsp:nvSpPr>
        <dsp:cNvPr id="0" name=""/>
        <dsp:cNvSpPr/>
      </dsp:nvSpPr>
      <dsp:spPr>
        <a:xfrm>
          <a:off x="10596762" y="2155926"/>
          <a:ext cx="2757346" cy="172334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z="-152400"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IE" sz="3200" kern="1200" dirty="0">
              <a:uFillTx/>
            </a:rPr>
            <a:t>Any fields other than constants</a:t>
          </a:r>
        </a:p>
      </dsp:txBody>
      <dsp:txXfrm>
        <a:off x="10647237" y="2206401"/>
        <a:ext cx="2656396" cy="1622391"/>
      </dsp:txXfrm>
    </dsp:sp>
    <dsp:sp modelId="{1C569FED-1AF0-4773-8ED5-19092D395DF7}">
      <dsp:nvSpPr>
        <dsp:cNvPr id="0" name=""/>
        <dsp:cNvSpPr/>
      </dsp:nvSpPr>
      <dsp:spPr>
        <a:xfrm>
          <a:off x="10252093" y="1725091"/>
          <a:ext cx="344668" cy="3446682"/>
        </a:xfrm>
        <a:custGeom>
          <a:avLst/>
          <a:gdLst/>
          <a:ahLst/>
          <a:cxnLst/>
          <a:rect l="0" t="0" r="0" b="0"/>
          <a:pathLst>
            <a:path>
              <a:moveTo>
                <a:pt x="0" y="0"/>
              </a:moveTo>
              <a:lnTo>
                <a:pt x="0" y="3446682"/>
              </a:lnTo>
              <a:lnTo>
                <a:pt x="344668" y="3446682"/>
              </a:lnTo>
            </a:path>
          </a:pathLst>
        </a:custGeom>
        <a:noFill/>
        <a:ln w="2540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5415C092-A33B-4D94-BE3C-686CC38B6248}">
      <dsp:nvSpPr>
        <dsp:cNvPr id="0" name=""/>
        <dsp:cNvSpPr/>
      </dsp:nvSpPr>
      <dsp:spPr>
        <a:xfrm>
          <a:off x="10596762" y="4310103"/>
          <a:ext cx="2757346" cy="172334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z="-152400"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IE" sz="3200" kern="1200" dirty="0">
              <a:uFillTx/>
            </a:rPr>
            <a:t>Any constructors</a:t>
          </a:r>
        </a:p>
      </dsp:txBody>
      <dsp:txXfrm>
        <a:off x="10647237" y="4360578"/>
        <a:ext cx="2656396" cy="1622391"/>
      </dsp:txXfrm>
    </dsp:sp>
    <dsp:sp modelId="{8C28BBFD-4C66-468C-B975-637F38181E7A}">
      <dsp:nvSpPr>
        <dsp:cNvPr id="0" name=""/>
        <dsp:cNvSpPr/>
      </dsp:nvSpPr>
      <dsp:spPr>
        <a:xfrm>
          <a:off x="10252093" y="1725091"/>
          <a:ext cx="344668" cy="5600859"/>
        </a:xfrm>
        <a:custGeom>
          <a:avLst/>
          <a:gdLst/>
          <a:ahLst/>
          <a:cxnLst/>
          <a:rect l="0" t="0" r="0" b="0"/>
          <a:pathLst>
            <a:path>
              <a:moveTo>
                <a:pt x="0" y="0"/>
              </a:moveTo>
              <a:lnTo>
                <a:pt x="0" y="5600859"/>
              </a:lnTo>
              <a:lnTo>
                <a:pt x="344668" y="5600859"/>
              </a:lnTo>
            </a:path>
          </a:pathLst>
        </a:custGeom>
        <a:noFill/>
        <a:ln w="2540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08C1C0CE-439B-4926-9D67-6301E13A53D9}">
      <dsp:nvSpPr>
        <dsp:cNvPr id="0" name=""/>
        <dsp:cNvSpPr/>
      </dsp:nvSpPr>
      <dsp:spPr>
        <a:xfrm>
          <a:off x="10596762" y="6464280"/>
          <a:ext cx="2757346" cy="172334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z="-152400"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IE" sz="2200" kern="1200" dirty="0">
              <a:uFillTx/>
            </a:rPr>
            <a:t>Any concrete methods except default and static(Java 8) and private (Java 9)</a:t>
          </a:r>
          <a:endParaRPr lang="en-IE" sz="2200" kern="1200" dirty="0"/>
        </a:p>
      </dsp:txBody>
      <dsp:txXfrm>
        <a:off x="10647237" y="6514755"/>
        <a:ext cx="2656396" cy="162239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5" name="Shape 235"/>
          <p:cNvSpPr>
            <a:spLocks noGrp="1" noRot="1" noChangeAspect="1"/>
          </p:cNvSpPr>
          <p:nvPr>
            <p:ph type="sldImg"/>
          </p:nvPr>
        </p:nvSpPr>
        <p:spPr>
          <a:xfrm>
            <a:off x="1143000" y="685800"/>
            <a:ext cx="4572000" cy="3429000"/>
          </a:xfrm>
          <a:prstGeom prst="rect">
            <a:avLst/>
          </a:prstGeom>
        </p:spPr>
        <p:txBody>
          <a:bodyPr/>
          <a:lstStyle/>
          <a:p>
            <a:endParaRPr/>
          </a:p>
        </p:txBody>
      </p:sp>
      <p:sp>
        <p:nvSpPr>
          <p:cNvPr id="236" name="Shape 236"/>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957658521"/>
      </p:ext>
    </p:extLst>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Tree>
    <p:extLst>
      <p:ext uri="{BB962C8B-B14F-4D97-AF65-F5344CB8AC3E}">
        <p14:creationId xmlns:p14="http://schemas.microsoft.com/office/powerpoint/2010/main" val="1085545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creativecommons.org/licenses/by-nc/3.0/" TargetMode="Externa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www.wit.ie"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41" name="Shape 41"/>
          <p:cNvSpPr>
            <a:spLocks noGrp="1"/>
          </p:cNvSpPr>
          <p:nvPr>
            <p:ph type="body" idx="1"/>
          </p:nvPr>
        </p:nvSpPr>
        <p:spPr>
          <a:xfrm>
            <a:off x="571500" y="863600"/>
            <a:ext cx="11861800" cy="8026400"/>
          </a:xfrm>
          <a:prstGeom prst="rect">
            <a:avLst/>
          </a:prstGeom>
        </p:spPr>
        <p:txBody>
          <a:bodyPr/>
          <a:lstStyle>
            <a:lvl1pPr>
              <a:spcBef>
                <a:spcPts val="7200"/>
              </a:spcBef>
              <a:defRPr>
                <a:solidFill>
                  <a:srgbClr val="747474"/>
                </a:solidFill>
              </a:defRPr>
            </a:lvl1pPr>
            <a:lvl2pPr>
              <a:spcBef>
                <a:spcPts val="7200"/>
              </a:spcBef>
              <a:defRPr>
                <a:solidFill>
                  <a:srgbClr val="747474"/>
                </a:solidFill>
              </a:defRPr>
            </a:lvl2pPr>
            <a:lvl3pPr>
              <a:spcBef>
                <a:spcPts val="7200"/>
              </a:spcBef>
              <a:defRPr>
                <a:solidFill>
                  <a:srgbClr val="747474"/>
                </a:solidFill>
              </a:defRPr>
            </a:lvl3pPr>
            <a:lvl4pPr>
              <a:spcBef>
                <a:spcPts val="7200"/>
              </a:spcBef>
              <a:defRPr>
                <a:solidFill>
                  <a:srgbClr val="747474"/>
                </a:solidFill>
              </a:defRPr>
            </a:lvl4pPr>
            <a:lvl5pPr>
              <a:spcBef>
                <a:spcPts val="7200"/>
              </a:spcBef>
              <a:defRPr>
                <a:solidFill>
                  <a:srgbClr val="747474"/>
                </a:solidFill>
              </a:defRPr>
            </a:lvl5pPr>
          </a:lstStyle>
          <a:p>
            <a:r>
              <a:t>Body Level One</a:t>
            </a:r>
          </a:p>
          <a:p>
            <a:pPr lvl="1"/>
            <a:r>
              <a:t>Body Level Two</a:t>
            </a:r>
          </a:p>
          <a:p>
            <a:pPr lvl="2"/>
            <a:r>
              <a:t>Body Level Three</a:t>
            </a:r>
          </a:p>
          <a:p>
            <a:pPr lvl="3"/>
            <a:r>
              <a:t>Body Level Four</a:t>
            </a:r>
          </a:p>
          <a:p>
            <a:pPr lvl="4"/>
            <a:r>
              <a:t>Body Level Five</a:t>
            </a:r>
          </a:p>
        </p:txBody>
      </p:sp>
      <p:sp>
        <p:nvSpPr>
          <p:cNvPr id="42" name="Shape 4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hoto - 2 Up Portrait">
    <p:spTree>
      <p:nvGrpSpPr>
        <p:cNvPr id="1" name=""/>
        <p:cNvGrpSpPr/>
        <p:nvPr/>
      </p:nvGrpSpPr>
      <p:grpSpPr>
        <a:xfrm>
          <a:off x="0" y="0"/>
          <a:ext cx="0" cy="0"/>
          <a:chOff x="0" y="0"/>
          <a:chExt cx="0" cy="0"/>
        </a:xfrm>
      </p:grpSpPr>
      <p:sp>
        <p:nvSpPr>
          <p:cNvPr id="127" name="Shape 127"/>
          <p:cNvSpPr/>
          <p:nvPr/>
        </p:nvSpPr>
        <p:spPr>
          <a:xfrm flipH="1">
            <a:off x="6489699" y="508000"/>
            <a:ext cx="1" cy="8013731"/>
          </a:xfrm>
          <a:prstGeom prst="line">
            <a:avLst/>
          </a:prstGeom>
          <a:ln w="12700">
            <a:solidFill>
              <a:srgbClr val="ABABAB"/>
            </a:solidFill>
            <a:miter lim="400000"/>
          </a:ln>
        </p:spPr>
        <p:txBody>
          <a:bodyPr lIns="50800" tIns="50800" rIns="50800" bIns="50800" anchor="ctr"/>
          <a:lstStyle/>
          <a:p>
            <a:endParaRPr/>
          </a:p>
        </p:txBody>
      </p:sp>
      <p:sp>
        <p:nvSpPr>
          <p:cNvPr id="128" name="Shape 128"/>
          <p:cNvSpPr>
            <a:spLocks noGrp="1"/>
          </p:cNvSpPr>
          <p:nvPr>
            <p:ph type="pic" sz="half" idx="13"/>
          </p:nvPr>
        </p:nvSpPr>
        <p:spPr>
          <a:xfrm>
            <a:off x="469900" y="457200"/>
            <a:ext cx="5842000" cy="8064500"/>
          </a:xfrm>
          <a:prstGeom prst="rect">
            <a:avLst/>
          </a:prstGeom>
        </p:spPr>
        <p:txBody>
          <a:bodyPr lIns="91439" tIns="45719" rIns="91439" bIns="45719">
            <a:noAutofit/>
          </a:bodyPr>
          <a:lstStyle/>
          <a:p>
            <a:endParaRPr/>
          </a:p>
        </p:txBody>
      </p:sp>
      <p:sp>
        <p:nvSpPr>
          <p:cNvPr id="129" name="Shape 129"/>
          <p:cNvSpPr>
            <a:spLocks noGrp="1"/>
          </p:cNvSpPr>
          <p:nvPr>
            <p:ph type="pic" sz="half" idx="14"/>
          </p:nvPr>
        </p:nvSpPr>
        <p:spPr>
          <a:xfrm>
            <a:off x="6654800" y="508000"/>
            <a:ext cx="5829300" cy="8013700"/>
          </a:xfrm>
          <a:prstGeom prst="rect">
            <a:avLst/>
          </a:prstGeom>
        </p:spPr>
        <p:txBody>
          <a:bodyPr lIns="91439" tIns="45719" rIns="91439" bIns="45719">
            <a:noAutofit/>
          </a:bodyPr>
          <a:lstStyle/>
          <a:p>
            <a:endParaRPr/>
          </a:p>
        </p:txBody>
      </p:sp>
      <p:sp>
        <p:nvSpPr>
          <p:cNvPr id="130" name="Shape 130"/>
          <p:cNvSpPr>
            <a:spLocks noGrp="1"/>
          </p:cNvSpPr>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31" name="Shape 1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 3 Up Portrait">
    <p:spTree>
      <p:nvGrpSpPr>
        <p:cNvPr id="1" name=""/>
        <p:cNvGrpSpPr/>
        <p:nvPr/>
      </p:nvGrpSpPr>
      <p:grpSpPr>
        <a:xfrm>
          <a:off x="0" y="0"/>
          <a:ext cx="0" cy="0"/>
          <a:chOff x="0" y="0"/>
          <a:chExt cx="0" cy="0"/>
        </a:xfrm>
      </p:grpSpPr>
      <p:sp>
        <p:nvSpPr>
          <p:cNvPr id="138" name="Shape 138"/>
          <p:cNvSpPr/>
          <p:nvPr/>
        </p:nvSpPr>
        <p:spPr>
          <a:xfrm flipH="1">
            <a:off x="4444998" y="1777968"/>
            <a:ext cx="1" cy="5067381"/>
          </a:xfrm>
          <a:prstGeom prst="line">
            <a:avLst/>
          </a:prstGeom>
          <a:ln w="12700">
            <a:solidFill>
              <a:srgbClr val="ABABAB"/>
            </a:solidFill>
            <a:miter lim="400000"/>
          </a:ln>
        </p:spPr>
        <p:txBody>
          <a:bodyPr lIns="50800" tIns="50800" rIns="50800" bIns="50800" anchor="ctr"/>
          <a:lstStyle/>
          <a:p>
            <a:endParaRPr/>
          </a:p>
        </p:txBody>
      </p:sp>
      <p:sp>
        <p:nvSpPr>
          <p:cNvPr id="139" name="Shape 139"/>
          <p:cNvSpPr/>
          <p:nvPr/>
        </p:nvSpPr>
        <p:spPr>
          <a:xfrm flipH="1">
            <a:off x="8547098" y="1777968"/>
            <a:ext cx="1" cy="5067381"/>
          </a:xfrm>
          <a:prstGeom prst="line">
            <a:avLst/>
          </a:prstGeom>
          <a:ln w="12700">
            <a:solidFill>
              <a:srgbClr val="ABABAB"/>
            </a:solidFill>
            <a:miter lim="400000"/>
          </a:ln>
        </p:spPr>
        <p:txBody>
          <a:bodyPr lIns="50800" tIns="50800" rIns="50800" bIns="50800" anchor="ctr"/>
          <a:lstStyle/>
          <a:p>
            <a:endParaRPr/>
          </a:p>
        </p:txBody>
      </p:sp>
      <p:sp>
        <p:nvSpPr>
          <p:cNvPr id="140" name="Shape 140"/>
          <p:cNvSpPr>
            <a:spLocks noGrp="1"/>
          </p:cNvSpPr>
          <p:nvPr>
            <p:ph type="pic" sz="quarter" idx="13"/>
          </p:nvPr>
        </p:nvSpPr>
        <p:spPr>
          <a:xfrm>
            <a:off x="508000" y="1778000"/>
            <a:ext cx="3784600" cy="5067300"/>
          </a:xfrm>
          <a:prstGeom prst="rect">
            <a:avLst/>
          </a:prstGeom>
        </p:spPr>
        <p:txBody>
          <a:bodyPr lIns="91439" tIns="45719" rIns="91439" bIns="45719">
            <a:noAutofit/>
          </a:bodyPr>
          <a:lstStyle/>
          <a:p>
            <a:endParaRPr/>
          </a:p>
        </p:txBody>
      </p:sp>
      <p:sp>
        <p:nvSpPr>
          <p:cNvPr id="141" name="Shape 141"/>
          <p:cNvSpPr>
            <a:spLocks noGrp="1"/>
          </p:cNvSpPr>
          <p:nvPr>
            <p:ph type="pic" sz="quarter" idx="14"/>
          </p:nvPr>
        </p:nvSpPr>
        <p:spPr>
          <a:xfrm>
            <a:off x="8724900" y="1778000"/>
            <a:ext cx="3759200" cy="5067300"/>
          </a:xfrm>
          <a:prstGeom prst="rect">
            <a:avLst/>
          </a:prstGeom>
        </p:spPr>
        <p:txBody>
          <a:bodyPr lIns="91439" tIns="45719" rIns="91439" bIns="45719">
            <a:noAutofit/>
          </a:bodyPr>
          <a:lstStyle/>
          <a:p>
            <a:endParaRPr/>
          </a:p>
        </p:txBody>
      </p:sp>
      <p:sp>
        <p:nvSpPr>
          <p:cNvPr id="142" name="Shape 142"/>
          <p:cNvSpPr>
            <a:spLocks noGrp="1"/>
          </p:cNvSpPr>
          <p:nvPr>
            <p:ph type="pic" sz="quarter" idx="15"/>
          </p:nvPr>
        </p:nvSpPr>
        <p:spPr>
          <a:xfrm>
            <a:off x="4622800" y="1778000"/>
            <a:ext cx="3784600" cy="5067300"/>
          </a:xfrm>
          <a:prstGeom prst="rect">
            <a:avLst/>
          </a:prstGeom>
        </p:spPr>
        <p:txBody>
          <a:bodyPr lIns="91439" tIns="45719" rIns="91439" bIns="45719">
            <a:noAutofit/>
          </a:bodyPr>
          <a:lstStyle/>
          <a:p>
            <a:endParaRPr/>
          </a:p>
        </p:txBody>
      </p:sp>
      <p:sp>
        <p:nvSpPr>
          <p:cNvPr id="143" name="Shape 143"/>
          <p:cNvSpPr>
            <a:spLocks noGrp="1"/>
          </p:cNvSpPr>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44" name="Shape 14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Photo - Big">
    <p:spTree>
      <p:nvGrpSpPr>
        <p:cNvPr id="1" name=""/>
        <p:cNvGrpSpPr/>
        <p:nvPr/>
      </p:nvGrpSpPr>
      <p:grpSpPr>
        <a:xfrm>
          <a:off x="0" y="0"/>
          <a:ext cx="0" cy="0"/>
          <a:chOff x="0" y="0"/>
          <a:chExt cx="0" cy="0"/>
        </a:xfrm>
      </p:grpSpPr>
      <p:sp>
        <p:nvSpPr>
          <p:cNvPr id="151" name="Shape 151"/>
          <p:cNvSpPr>
            <a:spLocks noGrp="1"/>
          </p:cNvSpPr>
          <p:nvPr>
            <p:ph type="pic" idx="13"/>
          </p:nvPr>
        </p:nvSpPr>
        <p:spPr>
          <a:xfrm>
            <a:off x="533400" y="508000"/>
            <a:ext cx="11938000" cy="7962900"/>
          </a:xfrm>
          <a:prstGeom prst="rect">
            <a:avLst/>
          </a:prstGeom>
        </p:spPr>
        <p:txBody>
          <a:bodyPr lIns="91439" tIns="45719" rIns="91439" bIns="45719">
            <a:noAutofit/>
          </a:bodyPr>
          <a:lstStyle/>
          <a:p>
            <a:endParaRPr/>
          </a:p>
        </p:txBody>
      </p:sp>
      <p:sp>
        <p:nvSpPr>
          <p:cNvPr id="152" name="Shape 152"/>
          <p:cNvSpPr>
            <a:spLocks noGrp="1"/>
          </p:cNvSpPr>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53" name="Shape 15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160" name="Shape 160"/>
          <p:cNvSpPr/>
          <p:nvPr/>
        </p:nvSpPr>
        <p:spPr>
          <a:xfrm flipH="1">
            <a:off x="6489698" y="520668"/>
            <a:ext cx="1" cy="7962963"/>
          </a:xfrm>
          <a:prstGeom prst="line">
            <a:avLst/>
          </a:prstGeom>
          <a:ln w="12700">
            <a:solidFill>
              <a:srgbClr val="ABABAB"/>
            </a:solidFill>
            <a:miter lim="400000"/>
          </a:ln>
        </p:spPr>
        <p:txBody>
          <a:bodyPr lIns="50800" tIns="50800" rIns="50800" bIns="50800" anchor="ctr"/>
          <a:lstStyle/>
          <a:p>
            <a:endParaRPr/>
          </a:p>
        </p:txBody>
      </p:sp>
      <p:sp>
        <p:nvSpPr>
          <p:cNvPr id="161" name="Shape 161"/>
          <p:cNvSpPr/>
          <p:nvPr/>
        </p:nvSpPr>
        <p:spPr>
          <a:xfrm>
            <a:off x="6489696" y="4476750"/>
            <a:ext cx="5994408" cy="127"/>
          </a:xfrm>
          <a:prstGeom prst="line">
            <a:avLst/>
          </a:prstGeom>
          <a:ln w="12700">
            <a:solidFill>
              <a:srgbClr val="ABABAB"/>
            </a:solidFill>
            <a:miter lim="400000"/>
          </a:ln>
        </p:spPr>
        <p:txBody>
          <a:bodyPr lIns="50800" tIns="50800" rIns="50800" bIns="50800" anchor="ctr"/>
          <a:lstStyle/>
          <a:p>
            <a:endParaRPr/>
          </a:p>
        </p:txBody>
      </p:sp>
      <p:sp>
        <p:nvSpPr>
          <p:cNvPr id="162" name="Shape 162"/>
          <p:cNvSpPr>
            <a:spLocks noGrp="1"/>
          </p:cNvSpPr>
          <p:nvPr>
            <p:ph type="pic" sz="half" idx="13"/>
          </p:nvPr>
        </p:nvSpPr>
        <p:spPr>
          <a:xfrm>
            <a:off x="508000" y="520700"/>
            <a:ext cx="5816600" cy="7962900"/>
          </a:xfrm>
          <a:prstGeom prst="rect">
            <a:avLst/>
          </a:prstGeom>
        </p:spPr>
        <p:txBody>
          <a:bodyPr lIns="91439" tIns="45719" rIns="91439" bIns="45719">
            <a:noAutofit/>
          </a:bodyPr>
          <a:lstStyle/>
          <a:p>
            <a:endParaRPr/>
          </a:p>
        </p:txBody>
      </p:sp>
      <p:sp>
        <p:nvSpPr>
          <p:cNvPr id="163" name="Shape 163"/>
          <p:cNvSpPr>
            <a:spLocks noGrp="1"/>
          </p:cNvSpPr>
          <p:nvPr>
            <p:ph type="pic" sz="quarter" idx="14"/>
          </p:nvPr>
        </p:nvSpPr>
        <p:spPr>
          <a:xfrm>
            <a:off x="6667500" y="520700"/>
            <a:ext cx="5816600" cy="3810000"/>
          </a:xfrm>
          <a:prstGeom prst="rect">
            <a:avLst/>
          </a:prstGeom>
        </p:spPr>
        <p:txBody>
          <a:bodyPr lIns="91439" tIns="45719" rIns="91439" bIns="45719">
            <a:noAutofit/>
          </a:bodyPr>
          <a:lstStyle/>
          <a:p>
            <a:endParaRPr/>
          </a:p>
        </p:txBody>
      </p:sp>
      <p:sp>
        <p:nvSpPr>
          <p:cNvPr id="164" name="Shape 164"/>
          <p:cNvSpPr>
            <a:spLocks noGrp="1"/>
          </p:cNvSpPr>
          <p:nvPr>
            <p:ph type="pic" sz="quarter" idx="15"/>
          </p:nvPr>
        </p:nvSpPr>
        <p:spPr>
          <a:xfrm>
            <a:off x="6667500" y="4660900"/>
            <a:ext cx="5816600" cy="3822700"/>
          </a:xfrm>
          <a:prstGeom prst="rect">
            <a:avLst/>
          </a:prstGeom>
        </p:spPr>
        <p:txBody>
          <a:bodyPr lIns="91439" tIns="45719" rIns="91439" bIns="45719">
            <a:noAutofit/>
          </a:bodyPr>
          <a:lstStyle/>
          <a:p>
            <a:endParaRPr/>
          </a:p>
        </p:txBody>
      </p:sp>
      <p:sp>
        <p:nvSpPr>
          <p:cNvPr id="165" name="Shape 165"/>
          <p:cNvSpPr>
            <a:spLocks noGrp="1"/>
          </p:cNvSpPr>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66" name="Shape 16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hoto - 4 Up">
    <p:spTree>
      <p:nvGrpSpPr>
        <p:cNvPr id="1" name=""/>
        <p:cNvGrpSpPr/>
        <p:nvPr/>
      </p:nvGrpSpPr>
      <p:grpSpPr>
        <a:xfrm>
          <a:off x="0" y="0"/>
          <a:ext cx="0" cy="0"/>
          <a:chOff x="0" y="0"/>
          <a:chExt cx="0" cy="0"/>
        </a:xfrm>
      </p:grpSpPr>
      <p:sp>
        <p:nvSpPr>
          <p:cNvPr id="173" name="Shape 173"/>
          <p:cNvSpPr/>
          <p:nvPr/>
        </p:nvSpPr>
        <p:spPr>
          <a:xfrm flipH="1">
            <a:off x="9067798" y="520668"/>
            <a:ext cx="1" cy="7962963"/>
          </a:xfrm>
          <a:prstGeom prst="line">
            <a:avLst/>
          </a:prstGeom>
          <a:ln w="12700">
            <a:solidFill>
              <a:srgbClr val="ABABAB"/>
            </a:solidFill>
            <a:miter lim="400000"/>
          </a:ln>
        </p:spPr>
        <p:txBody>
          <a:bodyPr lIns="50800" tIns="50800" rIns="50800" bIns="50800" anchor="ctr"/>
          <a:lstStyle/>
          <a:p>
            <a:endParaRPr/>
          </a:p>
        </p:txBody>
      </p:sp>
      <p:sp>
        <p:nvSpPr>
          <p:cNvPr id="174" name="Shape 174"/>
          <p:cNvSpPr/>
          <p:nvPr/>
        </p:nvSpPr>
        <p:spPr>
          <a:xfrm>
            <a:off x="9067796" y="3092450"/>
            <a:ext cx="3429023" cy="127"/>
          </a:xfrm>
          <a:prstGeom prst="line">
            <a:avLst/>
          </a:prstGeom>
          <a:ln w="12700">
            <a:solidFill>
              <a:srgbClr val="ABABAB"/>
            </a:solidFill>
            <a:miter lim="400000"/>
          </a:ln>
        </p:spPr>
        <p:txBody>
          <a:bodyPr lIns="50800" tIns="50800" rIns="50800" bIns="50800" anchor="ctr"/>
          <a:lstStyle/>
          <a:p>
            <a:endParaRPr/>
          </a:p>
        </p:txBody>
      </p:sp>
      <p:sp>
        <p:nvSpPr>
          <p:cNvPr id="175" name="Shape 175"/>
          <p:cNvSpPr/>
          <p:nvPr/>
        </p:nvSpPr>
        <p:spPr>
          <a:xfrm>
            <a:off x="9067796" y="5873750"/>
            <a:ext cx="3429023" cy="127"/>
          </a:xfrm>
          <a:prstGeom prst="line">
            <a:avLst/>
          </a:prstGeom>
          <a:ln w="12700">
            <a:solidFill>
              <a:srgbClr val="ABABAB"/>
            </a:solidFill>
            <a:miter lim="400000"/>
          </a:ln>
        </p:spPr>
        <p:txBody>
          <a:bodyPr lIns="50800" tIns="50800" rIns="50800" bIns="50800" anchor="ctr"/>
          <a:lstStyle/>
          <a:p>
            <a:endParaRPr/>
          </a:p>
        </p:txBody>
      </p:sp>
      <p:sp>
        <p:nvSpPr>
          <p:cNvPr id="176" name="Shape 176"/>
          <p:cNvSpPr>
            <a:spLocks noGrp="1"/>
          </p:cNvSpPr>
          <p:nvPr>
            <p:ph type="pic" idx="13"/>
          </p:nvPr>
        </p:nvSpPr>
        <p:spPr>
          <a:xfrm>
            <a:off x="520700" y="508000"/>
            <a:ext cx="8369300" cy="7975600"/>
          </a:xfrm>
          <a:prstGeom prst="rect">
            <a:avLst/>
          </a:prstGeom>
        </p:spPr>
        <p:txBody>
          <a:bodyPr lIns="91439" tIns="45719" rIns="91439" bIns="45719">
            <a:noAutofit/>
          </a:bodyPr>
          <a:lstStyle/>
          <a:p>
            <a:endParaRPr/>
          </a:p>
        </p:txBody>
      </p:sp>
      <p:sp>
        <p:nvSpPr>
          <p:cNvPr id="177" name="Shape 177"/>
          <p:cNvSpPr>
            <a:spLocks noGrp="1"/>
          </p:cNvSpPr>
          <p:nvPr>
            <p:ph type="pic" sz="quarter" idx="14"/>
          </p:nvPr>
        </p:nvSpPr>
        <p:spPr>
          <a:xfrm>
            <a:off x="9220200" y="3289300"/>
            <a:ext cx="3276600" cy="2438400"/>
          </a:xfrm>
          <a:prstGeom prst="rect">
            <a:avLst/>
          </a:prstGeom>
        </p:spPr>
        <p:txBody>
          <a:bodyPr lIns="91439" tIns="45719" rIns="91439" bIns="45719">
            <a:noAutofit/>
          </a:bodyPr>
          <a:lstStyle/>
          <a:p>
            <a:endParaRPr/>
          </a:p>
        </p:txBody>
      </p:sp>
      <p:sp>
        <p:nvSpPr>
          <p:cNvPr id="178" name="Shape 178"/>
          <p:cNvSpPr>
            <a:spLocks noGrp="1"/>
          </p:cNvSpPr>
          <p:nvPr>
            <p:ph type="pic" sz="quarter" idx="15"/>
          </p:nvPr>
        </p:nvSpPr>
        <p:spPr>
          <a:xfrm>
            <a:off x="9220200" y="6019800"/>
            <a:ext cx="3276600" cy="2463800"/>
          </a:xfrm>
          <a:prstGeom prst="rect">
            <a:avLst/>
          </a:prstGeom>
        </p:spPr>
        <p:txBody>
          <a:bodyPr lIns="91439" tIns="45719" rIns="91439" bIns="45719">
            <a:noAutofit/>
          </a:bodyPr>
          <a:lstStyle/>
          <a:p>
            <a:endParaRPr/>
          </a:p>
        </p:txBody>
      </p:sp>
      <p:sp>
        <p:nvSpPr>
          <p:cNvPr id="179" name="Shape 179"/>
          <p:cNvSpPr>
            <a:spLocks noGrp="1"/>
          </p:cNvSpPr>
          <p:nvPr>
            <p:ph type="pic" sz="quarter" idx="16"/>
          </p:nvPr>
        </p:nvSpPr>
        <p:spPr>
          <a:xfrm>
            <a:off x="9220200" y="508000"/>
            <a:ext cx="3276600" cy="2463800"/>
          </a:xfrm>
          <a:prstGeom prst="rect">
            <a:avLst/>
          </a:prstGeom>
        </p:spPr>
        <p:txBody>
          <a:bodyPr lIns="91439" tIns="45719" rIns="91439" bIns="45719">
            <a:noAutofit/>
          </a:bodyPr>
          <a:lstStyle/>
          <a:p>
            <a:endParaRPr/>
          </a:p>
        </p:txBody>
      </p:sp>
      <p:sp>
        <p:nvSpPr>
          <p:cNvPr id="180" name="Shape 180"/>
          <p:cNvSpPr>
            <a:spLocks noGrp="1"/>
          </p:cNvSpPr>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81" name="Shape 18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mp; Bullets - Left">
    <p:spTree>
      <p:nvGrpSpPr>
        <p:cNvPr id="1" name=""/>
        <p:cNvGrpSpPr/>
        <p:nvPr/>
      </p:nvGrpSpPr>
      <p:grpSpPr>
        <a:xfrm>
          <a:off x="0" y="0"/>
          <a:ext cx="0" cy="0"/>
          <a:chOff x="0" y="0"/>
          <a:chExt cx="0" cy="0"/>
        </a:xfrm>
      </p:grpSpPr>
      <p:sp>
        <p:nvSpPr>
          <p:cNvPr id="188" name="Shape 188"/>
          <p:cNvSpPr>
            <a:spLocks noGrp="1"/>
          </p:cNvSpPr>
          <p:nvPr>
            <p:ph type="title"/>
          </p:nvPr>
        </p:nvSpPr>
        <p:spPr>
          <a:prstGeom prst="rect">
            <a:avLst/>
          </a:prstGeom>
        </p:spPr>
        <p:txBody>
          <a:bodyPr/>
          <a:lstStyle/>
          <a:p>
            <a:r>
              <a:t>Title Text</a:t>
            </a:r>
          </a:p>
        </p:txBody>
      </p:sp>
      <p:sp>
        <p:nvSpPr>
          <p:cNvPr id="189" name="Shape 189"/>
          <p:cNvSpPr>
            <a:spLocks noGrp="1"/>
          </p:cNvSpPr>
          <p:nvPr>
            <p:ph type="body" sz="half" idx="1"/>
          </p:nvPr>
        </p:nvSpPr>
        <p:spPr>
          <a:xfrm>
            <a:off x="571500" y="2324100"/>
            <a:ext cx="5080000" cy="6565900"/>
          </a:xfrm>
          <a:prstGeom prst="rect">
            <a:avLst/>
          </a:prstGeom>
        </p:spPr>
        <p:txBody>
          <a:bodyPr/>
          <a:lstStyle>
            <a:lvl1pPr>
              <a:defRPr>
                <a:solidFill>
                  <a:srgbClr val="747474"/>
                </a:solidFill>
              </a:defRPr>
            </a:lvl1pPr>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r>
              <a:t>Body Level One</a:t>
            </a:r>
          </a:p>
          <a:p>
            <a:pPr lvl="1"/>
            <a:r>
              <a:t>Body Level Two</a:t>
            </a:r>
          </a:p>
          <a:p>
            <a:pPr lvl="2"/>
            <a:r>
              <a:t>Body Level Three</a:t>
            </a:r>
          </a:p>
          <a:p>
            <a:pPr lvl="3"/>
            <a:r>
              <a:t>Body Level Four</a:t>
            </a:r>
          </a:p>
          <a:p>
            <a:pPr lvl="4"/>
            <a:r>
              <a:t>Body Level Five</a:t>
            </a:r>
          </a:p>
        </p:txBody>
      </p:sp>
      <p:sp>
        <p:nvSpPr>
          <p:cNvPr id="190" name="Shape 19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mp; Bullets - Right">
    <p:spTree>
      <p:nvGrpSpPr>
        <p:cNvPr id="1" name=""/>
        <p:cNvGrpSpPr/>
        <p:nvPr/>
      </p:nvGrpSpPr>
      <p:grpSpPr>
        <a:xfrm>
          <a:off x="0" y="0"/>
          <a:ext cx="0" cy="0"/>
          <a:chOff x="0" y="0"/>
          <a:chExt cx="0" cy="0"/>
        </a:xfrm>
      </p:grpSpPr>
      <p:sp>
        <p:nvSpPr>
          <p:cNvPr id="197" name="Shape 197"/>
          <p:cNvSpPr>
            <a:spLocks noGrp="1"/>
          </p:cNvSpPr>
          <p:nvPr>
            <p:ph type="title"/>
          </p:nvPr>
        </p:nvSpPr>
        <p:spPr>
          <a:prstGeom prst="rect">
            <a:avLst/>
          </a:prstGeom>
        </p:spPr>
        <p:txBody>
          <a:bodyPr/>
          <a:lstStyle/>
          <a:p>
            <a:r>
              <a:t>Title Text</a:t>
            </a:r>
          </a:p>
        </p:txBody>
      </p:sp>
      <p:sp>
        <p:nvSpPr>
          <p:cNvPr id="198" name="Shape 198"/>
          <p:cNvSpPr>
            <a:spLocks noGrp="1"/>
          </p:cNvSpPr>
          <p:nvPr>
            <p:ph type="body" sz="half" idx="1"/>
          </p:nvPr>
        </p:nvSpPr>
        <p:spPr>
          <a:xfrm>
            <a:off x="8369300" y="2324100"/>
            <a:ext cx="4064000" cy="6565900"/>
          </a:xfrm>
          <a:prstGeom prst="rect">
            <a:avLst/>
          </a:prstGeom>
        </p:spPr>
        <p:txBody>
          <a:bodyPr/>
          <a:lstStyle>
            <a:lvl1pPr>
              <a:defRPr>
                <a:solidFill>
                  <a:srgbClr val="747474"/>
                </a:solidFill>
              </a:defRPr>
            </a:lvl1pPr>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r>
              <a:t>Body Level One</a:t>
            </a:r>
          </a:p>
          <a:p>
            <a:pPr lvl="1"/>
            <a:r>
              <a:t>Body Level Two</a:t>
            </a:r>
          </a:p>
          <a:p>
            <a:pPr lvl="2"/>
            <a:r>
              <a:t>Body Level Three</a:t>
            </a:r>
          </a:p>
          <a:p>
            <a:pPr lvl="3"/>
            <a:r>
              <a:t>Body Level Four</a:t>
            </a:r>
          </a:p>
          <a:p>
            <a:pPr lvl="4"/>
            <a:r>
              <a:t>Body Level Five</a:t>
            </a:r>
          </a:p>
        </p:txBody>
      </p:sp>
      <p:sp>
        <p:nvSpPr>
          <p:cNvPr id="199" name="Shape 19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Final &amp; CC">
    <p:spTree>
      <p:nvGrpSpPr>
        <p:cNvPr id="1" name=""/>
        <p:cNvGrpSpPr/>
        <p:nvPr/>
      </p:nvGrpSpPr>
      <p:grpSpPr>
        <a:xfrm>
          <a:off x="0" y="0"/>
          <a:ext cx="0" cy="0"/>
          <a:chOff x="0" y="0"/>
          <a:chExt cx="0" cy="0"/>
        </a:xfrm>
      </p:grpSpPr>
      <p:pic>
        <p:nvPicPr>
          <p:cNvPr id="206" name="WIT_logo.png"/>
          <p:cNvPicPr>
            <a:picLocks noChangeAspect="1"/>
          </p:cNvPicPr>
          <p:nvPr/>
        </p:nvPicPr>
        <p:blipFill>
          <a:blip r:embed="rId2">
            <a:extLst/>
          </a:blip>
          <a:stretch>
            <a:fillRect/>
          </a:stretch>
        </p:blipFill>
        <p:spPr>
          <a:xfrm>
            <a:off x="927100" y="8724900"/>
            <a:ext cx="3236058" cy="673100"/>
          </a:xfrm>
          <a:prstGeom prst="rect">
            <a:avLst/>
          </a:prstGeom>
          <a:ln w="12700">
            <a:miter lim="400000"/>
          </a:ln>
        </p:spPr>
      </p:pic>
      <p:pic>
        <p:nvPicPr>
          <p:cNvPr id="207" name="esu-logo.png"/>
          <p:cNvPicPr>
            <a:picLocks noChangeAspect="1"/>
          </p:cNvPicPr>
          <p:nvPr/>
        </p:nvPicPr>
        <p:blipFill>
          <a:blip r:embed="rId3">
            <a:extLst/>
          </a:blip>
          <a:stretch>
            <a:fillRect/>
          </a:stretch>
        </p:blipFill>
        <p:spPr>
          <a:xfrm>
            <a:off x="10210800" y="8826500"/>
            <a:ext cx="1933303" cy="457201"/>
          </a:xfrm>
          <a:prstGeom prst="rect">
            <a:avLst/>
          </a:prstGeom>
          <a:ln w="12700">
            <a:miter lim="400000"/>
          </a:ln>
        </p:spPr>
      </p:pic>
      <p:grpSp>
        <p:nvGrpSpPr>
          <p:cNvPr id="210" name="Group 210"/>
          <p:cNvGrpSpPr/>
          <p:nvPr/>
        </p:nvGrpSpPr>
        <p:grpSpPr>
          <a:xfrm>
            <a:off x="4419600" y="3209759"/>
            <a:ext cx="4267200" cy="2801677"/>
            <a:chOff x="0" y="0"/>
            <a:chExt cx="4267200" cy="2801675"/>
          </a:xfrm>
        </p:grpSpPr>
        <p:pic>
          <p:nvPicPr>
            <p:cNvPr id="208" name="by-nc.eu.png"/>
            <p:cNvPicPr>
              <a:picLocks noChangeAspect="1"/>
            </p:cNvPicPr>
            <p:nvPr/>
          </p:nvPicPr>
          <p:blipFill>
            <a:blip r:embed="rId4">
              <a:extLst/>
            </a:blip>
            <a:stretch>
              <a:fillRect/>
            </a:stretch>
          </p:blipFill>
          <p:spPr>
            <a:xfrm>
              <a:off x="63500" y="0"/>
              <a:ext cx="2962205" cy="1036404"/>
            </a:xfrm>
            <a:prstGeom prst="rect">
              <a:avLst/>
            </a:prstGeom>
            <a:ln w="12700" cap="flat">
              <a:noFill/>
              <a:miter lim="400000"/>
            </a:ln>
            <a:effectLst/>
          </p:spPr>
        </p:pic>
        <p:sp>
          <p:nvSpPr>
            <p:cNvPr id="209" name="Shape 209"/>
            <p:cNvSpPr/>
            <p:nvPr/>
          </p:nvSpPr>
          <p:spPr>
            <a:xfrm>
              <a:off x="0" y="1287632"/>
              <a:ext cx="4267200" cy="151404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p>
              <a:pPr defTabSz="584200">
                <a:lnSpc>
                  <a:spcPct val="120000"/>
                </a:lnSpc>
                <a:defRPr sz="1400">
                  <a:latin typeface="+mj-lt"/>
                  <a:ea typeface="+mj-ea"/>
                  <a:cs typeface="+mj-cs"/>
                  <a:sym typeface="Helvetica Neue"/>
                </a:defRPr>
              </a:pPr>
              <a:r>
                <a:t>Except where otherwise noted, this content is licensed under a </a:t>
              </a:r>
              <a:r>
                <a:rPr>
                  <a:hlinkClick r:id="rId5"/>
                </a:rPr>
                <a:t>Creative Commons Attribution-NonCommercial 3.0 License</a:t>
              </a:r>
              <a:r>
                <a:t>. </a:t>
              </a:r>
            </a:p>
            <a:p>
              <a:pPr defTabSz="584200">
                <a:lnSpc>
                  <a:spcPct val="120000"/>
                </a:lnSpc>
                <a:defRPr sz="1400">
                  <a:latin typeface="+mj-lt"/>
                  <a:ea typeface="+mj-ea"/>
                  <a:cs typeface="+mj-cs"/>
                  <a:sym typeface="Helvetica Neue"/>
                </a:defRPr>
              </a:pPr>
              <a:endParaRPr/>
            </a:p>
            <a:p>
              <a:pPr defTabSz="584200">
                <a:lnSpc>
                  <a:spcPct val="120000"/>
                </a:lnSpc>
                <a:defRPr sz="1400">
                  <a:latin typeface="+mj-lt"/>
                  <a:ea typeface="+mj-ea"/>
                  <a:cs typeface="+mj-cs"/>
                  <a:sym typeface="Helvetica Neue"/>
                </a:defRPr>
              </a:pPr>
              <a:r>
                <a:t>For more information, please see </a:t>
              </a:r>
              <a:r>
                <a:rPr>
                  <a:hlinkClick r:id="rId5"/>
                </a:rPr>
                <a:t>http://creativecommons.org/licenses/by-nc/3.0/</a:t>
              </a:r>
            </a:p>
          </p:txBody>
        </p:sp>
      </p:grpSp>
      <p:sp>
        <p:nvSpPr>
          <p:cNvPr id="211" name="Shape 211"/>
          <p:cNvSpPr>
            <a:spLocks noGrp="1"/>
          </p:cNvSpPr>
          <p:nvPr>
            <p:ph type="sldNum" sz="quarter" idx="2"/>
          </p:nvPr>
        </p:nvSpPr>
        <p:spPr>
          <a:xfrm>
            <a:off x="6330950" y="9283700"/>
            <a:ext cx="317500" cy="342900"/>
          </a:xfrm>
          <a:prstGeom prst="rect">
            <a:avLst/>
          </a:prstGeom>
        </p:spPr>
        <p:txBody>
          <a:bodyPr/>
          <a:lstStyle>
            <a:lvl1pPr algn="ctr">
              <a:defRPr sz="1600">
                <a:latin typeface="Gill Sans"/>
                <a:ea typeface="Gill Sans"/>
                <a:cs typeface="Gill Sans"/>
                <a:sym typeface="Gill Sans"/>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Lab Title">
    <p:spTree>
      <p:nvGrpSpPr>
        <p:cNvPr id="1" name=""/>
        <p:cNvGrpSpPr/>
        <p:nvPr/>
      </p:nvGrpSpPr>
      <p:grpSpPr>
        <a:xfrm>
          <a:off x="0" y="0"/>
          <a:ext cx="0" cy="0"/>
          <a:chOff x="0" y="0"/>
          <a:chExt cx="0" cy="0"/>
        </a:xfrm>
      </p:grpSpPr>
      <p:sp>
        <p:nvSpPr>
          <p:cNvPr id="218" name="Shape 218"/>
          <p:cNvSpPr/>
          <p:nvPr/>
        </p:nvSpPr>
        <p:spPr>
          <a:xfrm flipV="1">
            <a:off x="908290" y="4366805"/>
            <a:ext cx="11220734" cy="67"/>
          </a:xfrm>
          <a:prstGeom prst="line">
            <a:avLst/>
          </a:prstGeom>
          <a:ln w="12700">
            <a:solidFill>
              <a:srgbClr val="919191"/>
            </a:solidFill>
            <a:miter lim="400000"/>
          </a:ln>
        </p:spPr>
        <p:txBody>
          <a:bodyPr lIns="50800" tIns="50800" rIns="50800" bIns="50800" anchor="ctr"/>
          <a:lstStyle/>
          <a:p>
            <a:endParaRPr/>
          </a:p>
        </p:txBody>
      </p:sp>
      <p:pic>
        <p:nvPicPr>
          <p:cNvPr id="219" name="WIT_logo.png"/>
          <p:cNvPicPr>
            <a:picLocks noChangeAspect="1"/>
          </p:cNvPicPr>
          <p:nvPr/>
        </p:nvPicPr>
        <p:blipFill>
          <a:blip r:embed="rId2">
            <a:extLst/>
          </a:blip>
          <a:stretch>
            <a:fillRect/>
          </a:stretch>
        </p:blipFill>
        <p:spPr>
          <a:xfrm>
            <a:off x="927100" y="8724900"/>
            <a:ext cx="3236058" cy="673100"/>
          </a:xfrm>
          <a:prstGeom prst="rect">
            <a:avLst/>
          </a:prstGeom>
          <a:ln w="12700">
            <a:miter lim="400000"/>
          </a:ln>
        </p:spPr>
      </p:pic>
      <p:pic>
        <p:nvPicPr>
          <p:cNvPr id="220" name="esu-logo.png"/>
          <p:cNvPicPr>
            <a:picLocks noChangeAspect="1"/>
          </p:cNvPicPr>
          <p:nvPr/>
        </p:nvPicPr>
        <p:blipFill>
          <a:blip r:embed="rId3">
            <a:extLst/>
          </a:blip>
          <a:stretch>
            <a:fillRect/>
          </a:stretch>
        </p:blipFill>
        <p:spPr>
          <a:xfrm>
            <a:off x="10210800" y="8826500"/>
            <a:ext cx="1933303" cy="457201"/>
          </a:xfrm>
          <a:prstGeom prst="rect">
            <a:avLst/>
          </a:prstGeom>
          <a:ln w="12700">
            <a:miter lim="400000"/>
          </a:ln>
        </p:spPr>
      </p:pic>
      <p:sp>
        <p:nvSpPr>
          <p:cNvPr id="221" name="Shape 221"/>
          <p:cNvSpPr/>
          <p:nvPr/>
        </p:nvSpPr>
        <p:spPr>
          <a:xfrm>
            <a:off x="734731" y="4641850"/>
            <a:ext cx="2618842" cy="12573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r" defTabSz="584200">
              <a:lnSpc>
                <a:spcPct val="80000"/>
              </a:lnSpc>
              <a:defRPr sz="4400">
                <a:solidFill>
                  <a:srgbClr val="AAAAAA"/>
                </a:solidFill>
                <a:latin typeface="Helvetica Neue UltraLight"/>
                <a:ea typeface="Helvetica Neue UltraLight"/>
                <a:cs typeface="Helvetica Neue UltraLight"/>
                <a:sym typeface="Helvetica Neue UltraLight"/>
              </a:defRPr>
            </a:pPr>
            <a:r>
              <a:t>Produced </a:t>
            </a:r>
          </a:p>
          <a:p>
            <a:pPr algn="r" defTabSz="584200">
              <a:lnSpc>
                <a:spcPct val="80000"/>
              </a:lnSpc>
              <a:defRPr sz="4400">
                <a:solidFill>
                  <a:srgbClr val="AAAAAA"/>
                </a:solidFill>
                <a:latin typeface="Helvetica Neue UltraLight"/>
                <a:ea typeface="Helvetica Neue UltraLight"/>
                <a:cs typeface="Helvetica Neue UltraLight"/>
                <a:sym typeface="Helvetica Neue UltraLight"/>
              </a:defRPr>
            </a:pPr>
            <a:r>
              <a:t>by</a:t>
            </a:r>
          </a:p>
        </p:txBody>
      </p:sp>
      <p:grpSp>
        <p:nvGrpSpPr>
          <p:cNvPr id="225" name="Group 225"/>
          <p:cNvGrpSpPr/>
          <p:nvPr/>
        </p:nvGrpSpPr>
        <p:grpSpPr>
          <a:xfrm>
            <a:off x="3708399" y="6667103"/>
            <a:ext cx="4164687" cy="1266571"/>
            <a:chOff x="0" y="5953"/>
            <a:chExt cx="4164685" cy="1266569"/>
          </a:xfrm>
        </p:grpSpPr>
        <p:sp>
          <p:nvSpPr>
            <p:cNvPr id="222" name="Shape 222"/>
            <p:cNvSpPr/>
            <p:nvPr/>
          </p:nvSpPr>
          <p:spPr>
            <a:xfrm>
              <a:off x="0" y="5953"/>
              <a:ext cx="4164686" cy="59769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pPr defTabSz="584200">
                <a:lnSpc>
                  <a:spcPct val="120000"/>
                </a:lnSpc>
                <a:defRPr sz="1600">
                  <a:solidFill>
                    <a:srgbClr val="133455"/>
                  </a:solidFill>
                  <a:latin typeface="+mj-lt"/>
                  <a:ea typeface="+mj-ea"/>
                  <a:cs typeface="+mj-cs"/>
                  <a:sym typeface="Helvetica Neue"/>
                </a:defRPr>
              </a:pPr>
              <a:r>
                <a:t>Department of Computing, Maths &amp; Physics</a:t>
              </a:r>
            </a:p>
            <a:p>
              <a:pPr defTabSz="584200">
                <a:lnSpc>
                  <a:spcPct val="120000"/>
                </a:lnSpc>
                <a:defRPr sz="1600">
                  <a:solidFill>
                    <a:srgbClr val="133455"/>
                  </a:solidFill>
                  <a:latin typeface="+mj-lt"/>
                  <a:ea typeface="+mj-ea"/>
                  <a:cs typeface="+mj-cs"/>
                  <a:sym typeface="Helvetica Neue"/>
                </a:defRPr>
              </a:pPr>
              <a:r>
                <a:t>Waterford Institute of Technology</a:t>
              </a:r>
            </a:p>
          </p:txBody>
        </p:sp>
        <p:sp>
          <p:nvSpPr>
            <p:cNvPr id="223" name="Shape 223"/>
            <p:cNvSpPr/>
            <p:nvPr/>
          </p:nvSpPr>
          <p:spPr>
            <a:xfrm>
              <a:off x="0" y="692590"/>
              <a:ext cx="1265225" cy="2751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defTabSz="584200">
                <a:defRPr>
                  <a:latin typeface="+mj-lt"/>
                  <a:ea typeface="+mj-ea"/>
                  <a:cs typeface="+mj-cs"/>
                  <a:sym typeface="Helvetica Neue"/>
                  <a:hlinkClick r:id="rId4"/>
                </a:defRPr>
              </a:lvl1pPr>
            </a:lstStyle>
            <a:p>
              <a:r>
                <a:rPr>
                  <a:hlinkClick r:id="rId4"/>
                </a:rPr>
                <a:t>http://www.wit.ie</a:t>
              </a:r>
            </a:p>
          </p:txBody>
        </p:sp>
        <p:sp>
          <p:nvSpPr>
            <p:cNvPr id="224" name="Shape 224"/>
            <p:cNvSpPr/>
            <p:nvPr/>
          </p:nvSpPr>
          <p:spPr>
            <a:xfrm>
              <a:off x="0" y="997390"/>
              <a:ext cx="1550670" cy="2751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defTabSz="584200">
                <a:defRPr>
                  <a:latin typeface="+mj-lt"/>
                  <a:ea typeface="+mj-ea"/>
                  <a:cs typeface="+mj-cs"/>
                  <a:sym typeface="Helvetica Neue"/>
                  <a:hlinkClick r:id="rId4"/>
                </a:defRPr>
              </a:lvl1pPr>
            </a:lstStyle>
            <a:p>
              <a:r>
                <a:rPr>
                  <a:hlinkClick r:id="rId4"/>
                </a:rPr>
                <a:t>http://elearning.wit.ie</a:t>
              </a:r>
            </a:p>
          </p:txBody>
        </p:sp>
      </p:grpSp>
      <p:sp>
        <p:nvSpPr>
          <p:cNvPr id="226" name="Shape 226"/>
          <p:cNvSpPr>
            <a:spLocks noGrp="1"/>
          </p:cNvSpPr>
          <p:nvPr>
            <p:ph type="body" sz="quarter" idx="13"/>
          </p:nvPr>
        </p:nvSpPr>
        <p:spPr>
          <a:xfrm>
            <a:off x="895350" y="3476594"/>
            <a:ext cx="11239500" cy="523444"/>
          </a:xfrm>
          <a:prstGeom prst="rect">
            <a:avLst/>
          </a:prstGeom>
        </p:spPr>
        <p:txBody>
          <a:bodyPr anchor="ctr">
            <a:spAutoFit/>
          </a:bodyPr>
          <a:lstStyle>
            <a:lvl1pPr marL="0" indent="0">
              <a:spcBef>
                <a:spcPts val="0"/>
              </a:spcBef>
              <a:buSzTx/>
              <a:buNone/>
              <a:defRPr sz="2800">
                <a:solidFill>
                  <a:srgbClr val="606060"/>
                </a:solidFill>
              </a:defRPr>
            </a:lvl1pPr>
          </a:lstStyle>
          <a:p>
            <a:r>
              <a:t>Subtitle</a:t>
            </a:r>
          </a:p>
        </p:txBody>
      </p:sp>
      <p:sp>
        <p:nvSpPr>
          <p:cNvPr id="227" name="Shape 227"/>
          <p:cNvSpPr>
            <a:spLocks noGrp="1"/>
          </p:cNvSpPr>
          <p:nvPr>
            <p:ph type="title"/>
          </p:nvPr>
        </p:nvSpPr>
        <p:spPr>
          <a:xfrm>
            <a:off x="889000" y="2368550"/>
            <a:ext cx="11239500" cy="1028700"/>
          </a:xfrm>
          <a:prstGeom prst="rect">
            <a:avLst/>
          </a:prstGeom>
        </p:spPr>
        <p:txBody>
          <a:bodyPr anchor="ctr"/>
          <a:lstStyle>
            <a:lvl1pPr>
              <a:defRPr sz="4400">
                <a:latin typeface="+mj-lt"/>
                <a:ea typeface="+mj-ea"/>
                <a:cs typeface="+mj-cs"/>
                <a:sym typeface="Helvetica Neue"/>
              </a:defRPr>
            </a:lvl1pPr>
          </a:lstStyle>
          <a:p>
            <a:r>
              <a:t>Title Text</a:t>
            </a:r>
          </a:p>
        </p:txBody>
      </p:sp>
      <p:sp>
        <p:nvSpPr>
          <p:cNvPr id="228" name="Shape 228"/>
          <p:cNvSpPr>
            <a:spLocks noGrp="1"/>
          </p:cNvSpPr>
          <p:nvPr>
            <p:ph type="body" sz="quarter" idx="1"/>
          </p:nvPr>
        </p:nvSpPr>
        <p:spPr>
          <a:xfrm>
            <a:off x="3727450" y="4737100"/>
            <a:ext cx="5778500" cy="1981200"/>
          </a:xfrm>
          <a:prstGeom prst="rect">
            <a:avLst/>
          </a:prstGeom>
        </p:spPr>
        <p:txBody>
          <a:bodyPr/>
          <a:lstStyle>
            <a:lvl1pPr marL="0" indent="0">
              <a:lnSpc>
                <a:spcPct val="120000"/>
              </a:lnSpc>
              <a:spcBef>
                <a:spcPts val="0"/>
              </a:spcBef>
              <a:buSzTx/>
              <a:buNone/>
              <a:defRPr sz="1800"/>
            </a:lvl1pPr>
            <a:lvl2pPr marL="0" indent="0">
              <a:lnSpc>
                <a:spcPct val="120000"/>
              </a:lnSpc>
              <a:spcBef>
                <a:spcPts val="0"/>
              </a:spcBef>
              <a:buSzTx/>
              <a:buNone/>
              <a:defRPr sz="1800"/>
            </a:lvl2pPr>
            <a:lvl3pPr marL="0" indent="0">
              <a:lnSpc>
                <a:spcPct val="120000"/>
              </a:lnSpc>
              <a:spcBef>
                <a:spcPts val="0"/>
              </a:spcBef>
              <a:buSzTx/>
              <a:buNone/>
              <a:defRPr sz="1800"/>
            </a:lvl3pPr>
            <a:lvl4pPr marL="0" indent="0">
              <a:lnSpc>
                <a:spcPct val="120000"/>
              </a:lnSpc>
              <a:spcBef>
                <a:spcPts val="0"/>
              </a:spcBef>
              <a:buSzTx/>
              <a:buNone/>
              <a:defRPr sz="1800"/>
            </a:lvl4pPr>
            <a:lvl5pPr marL="0" indent="0">
              <a:lnSpc>
                <a:spcPct val="120000"/>
              </a:lnSpc>
              <a:spcBef>
                <a:spcPts val="0"/>
              </a:spcBef>
              <a:buSzTx/>
              <a:buNone/>
              <a:defRPr sz="1800"/>
            </a:lvl5pPr>
          </a:lstStyle>
          <a:p>
            <a:r>
              <a:t>Body Level One</a:t>
            </a:r>
          </a:p>
          <a:p>
            <a:pPr lvl="1"/>
            <a:r>
              <a:t>Body Level Two</a:t>
            </a:r>
          </a:p>
          <a:p>
            <a:pPr lvl="2"/>
            <a:r>
              <a:t>Body Level Three</a:t>
            </a:r>
          </a:p>
          <a:p>
            <a:pPr lvl="3"/>
            <a:r>
              <a:t>Body Level Four</a:t>
            </a:r>
          </a:p>
          <a:p>
            <a:pPr lvl="4"/>
            <a:r>
              <a:t>Body Level Five</a:t>
            </a:r>
          </a:p>
        </p:txBody>
      </p:sp>
      <p:sp>
        <p:nvSpPr>
          <p:cNvPr id="229" name="Shape 229"/>
          <p:cNvSpPr>
            <a:spLocks noGrp="1"/>
          </p:cNvSpPr>
          <p:nvPr>
            <p:ph type="sldNum" sz="quarter" idx="2"/>
          </p:nvPr>
        </p:nvSpPr>
        <p:spPr>
          <a:xfrm>
            <a:off x="6330950" y="9283700"/>
            <a:ext cx="317500" cy="342900"/>
          </a:xfrm>
          <a:prstGeom prst="rect">
            <a:avLst/>
          </a:prstGeom>
        </p:spPr>
        <p:txBody>
          <a:bodyPr/>
          <a:lstStyle>
            <a:lvl1pPr algn="ctr">
              <a:defRPr sz="1600">
                <a:latin typeface="Gill Sans"/>
                <a:ea typeface="Gill Sans"/>
                <a:cs typeface="Gill Sans"/>
                <a:sym typeface="Gill Sans"/>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a:xfrm>
            <a:off x="737940" y="1928143"/>
            <a:ext cx="11704320" cy="78254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Shape 5"/>
          <p:cNvSpPr>
            <a:spLocks noGrp="1"/>
          </p:cNvSpPr>
          <p:nvPr>
            <p:ph type="sldNum" sz="quarter" idx="2"/>
          </p:nvPr>
        </p:nvSpPr>
        <p:spPr>
          <a:xfrm>
            <a:off x="12200610" y="9058642"/>
            <a:ext cx="312586" cy="306366"/>
          </a:xfrm>
          <a:prstGeom prst="rect">
            <a:avLst/>
          </a:prstGeom>
          <a:ln w="12700">
            <a:miter lim="400000"/>
          </a:ln>
        </p:spPr>
        <p:txBody>
          <a:bodyPr wrap="none" lIns="0" tIns="0" rIns="0" bIns="0">
            <a:spAutoFit/>
          </a:bodyPr>
          <a:lstStyle>
            <a:lvl1pPr algn="ctr" defTabSz="830849">
              <a:defRPr sz="1991">
                <a:uFill>
                  <a:solidFill/>
                </a:uFill>
                <a:latin typeface="Helvetica Neue UltraLight"/>
                <a:ea typeface="Helvetica Neue UltraLight"/>
                <a:cs typeface="Helvetica Neue UltraLight"/>
                <a:sym typeface="Helvetica Neue UltraLight"/>
              </a:defRPr>
            </a:lvl1pPr>
          </a:lstStyle>
          <a:p>
            <a:pPr lvl="0"/>
            <a:fld id="{86CB4B4D-7CA3-9044-876B-883B54F8677D}" type="slidenum">
              <a:t>‹#›</a:t>
            </a:fld>
            <a:endParaRPr dirty="0"/>
          </a:p>
        </p:txBody>
      </p:sp>
    </p:spTree>
    <p:extLst>
      <p:ext uri="{BB962C8B-B14F-4D97-AF65-F5344CB8AC3E}">
        <p14:creationId xmlns:p14="http://schemas.microsoft.com/office/powerpoint/2010/main" val="2716865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 Top">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sldNum" sz="quarter" idx="2"/>
          </p:nvPr>
        </p:nvSpPr>
        <p:spPr>
          <a:prstGeom prst="rect">
            <a:avLst/>
          </a:prstGeom>
        </p:spPr>
        <p:txBody>
          <a:bodyPr/>
          <a:lstStyle/>
          <a:p>
            <a:fld id="{86CB4B4D-7CA3-9044-876B-883B54F8677D}" type="slidenum">
              <a:t>‹#›</a:t>
            </a:fld>
            <a:endParaRPr/>
          </a:p>
        </p:txBody>
      </p:sp>
      <p:sp>
        <p:nvSpPr>
          <p:cNvPr id="3" name="Text Placeholder 2"/>
          <p:cNvSpPr>
            <a:spLocks noGrp="1"/>
          </p:cNvSpPr>
          <p:nvPr>
            <p:ph type="body" sz="quarter" idx="10"/>
          </p:nvPr>
        </p:nvSpPr>
        <p:spPr>
          <a:xfrm>
            <a:off x="669925" y="2284413"/>
            <a:ext cx="11763375" cy="66960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Tree>
    <p:extLst>
      <p:ext uri="{BB962C8B-B14F-4D97-AF65-F5344CB8AC3E}">
        <p14:creationId xmlns:p14="http://schemas.microsoft.com/office/powerpoint/2010/main" val="163734112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64" name="Shape 64"/>
          <p:cNvSpPr>
            <a:spLocks noGrp="1"/>
          </p:cNvSpPr>
          <p:nvPr>
            <p:ph type="title"/>
          </p:nvPr>
        </p:nvSpPr>
        <p:spPr>
          <a:xfrm>
            <a:off x="571500" y="3708400"/>
            <a:ext cx="11861800" cy="2336800"/>
          </a:xfrm>
          <a:prstGeom prst="rect">
            <a:avLst/>
          </a:prstGeom>
        </p:spPr>
        <p:txBody>
          <a:bodyPr anchor="ctr"/>
          <a:lstStyle/>
          <a:p>
            <a:r>
              <a:t>Title Text</a:t>
            </a:r>
          </a:p>
        </p:txBody>
      </p:sp>
      <p:sp>
        <p:nvSpPr>
          <p:cNvPr id="65" name="Shape 65"/>
          <p:cNvSpPr>
            <a:spLocks noGrp="1"/>
          </p:cNvSpPr>
          <p:nvPr>
            <p:ph type="sldNum" sz="quarter" idx="2"/>
          </p:nvPr>
        </p:nvSpPr>
        <p:spPr>
          <a:xfrm>
            <a:off x="12268200" y="9194800"/>
            <a:ext cx="312014" cy="299822"/>
          </a:xfrm>
          <a:prstGeom prst="rect">
            <a:avLst/>
          </a:prstGeom>
        </p:spPr>
        <p:txBody>
          <a:bodyPr/>
          <a:lstStyle>
            <a:lvl1pPr algn="l"/>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72" name="Shape 72"/>
          <p:cNvSpPr/>
          <p:nvPr/>
        </p:nvSpPr>
        <p:spPr>
          <a:xfrm>
            <a:off x="7543800" y="7975599"/>
            <a:ext cx="1" cy="1422529"/>
          </a:xfrm>
          <a:prstGeom prst="line">
            <a:avLst/>
          </a:prstGeom>
          <a:ln w="12700">
            <a:solidFill>
              <a:srgbClr val="9A9A9A"/>
            </a:solidFill>
            <a:miter lim="400000"/>
          </a:ln>
        </p:spPr>
        <p:txBody>
          <a:bodyPr lIns="50800" tIns="50800" rIns="50800" bIns="50800" anchor="ctr"/>
          <a:lstStyle/>
          <a:p>
            <a:endParaRPr/>
          </a:p>
        </p:txBody>
      </p:sp>
      <p:sp>
        <p:nvSpPr>
          <p:cNvPr id="73" name="Shape 73"/>
          <p:cNvSpPr>
            <a:spLocks noGrp="1"/>
          </p:cNvSpPr>
          <p:nvPr>
            <p:ph type="pic" idx="13"/>
          </p:nvPr>
        </p:nvSpPr>
        <p:spPr>
          <a:xfrm>
            <a:off x="0" y="0"/>
            <a:ext cx="13004800" cy="7581900"/>
          </a:xfrm>
          <a:prstGeom prst="rect">
            <a:avLst/>
          </a:prstGeom>
        </p:spPr>
        <p:txBody>
          <a:bodyPr lIns="91439" tIns="45719" rIns="91439" bIns="45719">
            <a:noAutofit/>
          </a:bodyPr>
          <a:lstStyle/>
          <a:p>
            <a:endParaRPr/>
          </a:p>
        </p:txBody>
      </p:sp>
      <p:sp>
        <p:nvSpPr>
          <p:cNvPr id="74" name="Shape 74"/>
          <p:cNvSpPr>
            <a:spLocks noGrp="1"/>
          </p:cNvSpPr>
          <p:nvPr>
            <p:ph type="title"/>
          </p:nvPr>
        </p:nvSpPr>
        <p:spPr>
          <a:xfrm>
            <a:off x="1409700" y="7785100"/>
            <a:ext cx="5791200" cy="1701800"/>
          </a:xfrm>
          <a:prstGeom prst="rect">
            <a:avLst/>
          </a:prstGeom>
        </p:spPr>
        <p:txBody>
          <a:bodyPr anchor="ctr"/>
          <a:lstStyle>
            <a:lvl1pPr algn="r"/>
          </a:lstStyle>
          <a:p>
            <a:r>
              <a:t>Title Text</a:t>
            </a:r>
          </a:p>
        </p:txBody>
      </p:sp>
      <p:sp>
        <p:nvSpPr>
          <p:cNvPr id="75" name="Shape 75"/>
          <p:cNvSpPr>
            <a:spLocks noGrp="1"/>
          </p:cNvSpPr>
          <p:nvPr>
            <p:ph type="body" sz="quarter" idx="1"/>
          </p:nvPr>
        </p:nvSpPr>
        <p:spPr>
          <a:xfrm>
            <a:off x="7848600" y="8470900"/>
            <a:ext cx="4953000" cy="508000"/>
          </a:xfrm>
          <a:prstGeom prst="rect">
            <a:avLst/>
          </a:prstGeom>
        </p:spPr>
        <p:txBody>
          <a:bodyPr/>
          <a:lstStyle>
            <a:lvl1pPr marL="0" indent="0">
              <a:spcBef>
                <a:spcPts val="0"/>
              </a:spcBef>
              <a:buSzTx/>
              <a:buNone/>
              <a:defRPr>
                <a:solidFill>
                  <a:srgbClr val="A9A9A9"/>
                </a:solidFill>
              </a:defRPr>
            </a:lvl1pPr>
            <a:lvl2pPr marL="0" indent="0">
              <a:spcBef>
                <a:spcPts val="0"/>
              </a:spcBef>
              <a:buSzTx/>
              <a:buNone/>
              <a:defRPr>
                <a:solidFill>
                  <a:srgbClr val="A9A9A9"/>
                </a:solidFill>
              </a:defRPr>
            </a:lvl2pPr>
            <a:lvl3pPr marL="0" indent="0">
              <a:spcBef>
                <a:spcPts val="0"/>
              </a:spcBef>
              <a:buSzTx/>
              <a:buNone/>
              <a:defRPr>
                <a:solidFill>
                  <a:srgbClr val="A9A9A9"/>
                </a:solidFill>
              </a:defRPr>
            </a:lvl3pPr>
            <a:lvl4pPr marL="0" indent="0">
              <a:spcBef>
                <a:spcPts val="0"/>
              </a:spcBef>
              <a:buSzTx/>
              <a:buNone/>
              <a:defRPr>
                <a:solidFill>
                  <a:srgbClr val="A9A9A9"/>
                </a:solidFill>
              </a:defRPr>
            </a:lvl4pPr>
            <a:lvl5pPr marL="0" indent="0">
              <a:spcBef>
                <a:spcPts val="0"/>
              </a:spcBef>
              <a:buSzTx/>
              <a:buNone/>
              <a:defRPr>
                <a:solidFill>
                  <a:srgbClr val="A9A9A9"/>
                </a:solidFill>
              </a:defRPr>
            </a:lvl5p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83" name="Shape 83"/>
          <p:cNvSpPr/>
          <p:nvPr/>
        </p:nvSpPr>
        <p:spPr>
          <a:xfrm>
            <a:off x="647700" y="4749800"/>
            <a:ext cx="4882122" cy="127"/>
          </a:xfrm>
          <a:prstGeom prst="line">
            <a:avLst/>
          </a:prstGeom>
          <a:ln w="12700">
            <a:solidFill>
              <a:srgbClr val="9A9A9A"/>
            </a:solidFill>
            <a:miter lim="400000"/>
          </a:ln>
        </p:spPr>
        <p:txBody>
          <a:bodyPr lIns="50800" tIns="50800" rIns="50800" bIns="50800" anchor="ctr"/>
          <a:lstStyle/>
          <a:p>
            <a:endParaRPr/>
          </a:p>
        </p:txBody>
      </p:sp>
      <p:sp>
        <p:nvSpPr>
          <p:cNvPr id="84" name="Shape 84"/>
          <p:cNvSpPr>
            <a:spLocks noGrp="1"/>
          </p:cNvSpPr>
          <p:nvPr>
            <p:ph type="pic" idx="13"/>
          </p:nvPr>
        </p:nvSpPr>
        <p:spPr>
          <a:xfrm>
            <a:off x="6502400" y="0"/>
            <a:ext cx="6502400" cy="9842500"/>
          </a:xfrm>
          <a:prstGeom prst="rect">
            <a:avLst/>
          </a:prstGeom>
        </p:spPr>
        <p:txBody>
          <a:bodyPr lIns="91439" tIns="45719" rIns="91439" bIns="45719">
            <a:noAutofit/>
          </a:bodyPr>
          <a:lstStyle/>
          <a:p>
            <a:endParaRPr/>
          </a:p>
        </p:txBody>
      </p:sp>
      <p:sp>
        <p:nvSpPr>
          <p:cNvPr id="85" name="Shape 85"/>
          <p:cNvSpPr>
            <a:spLocks noGrp="1"/>
          </p:cNvSpPr>
          <p:nvPr>
            <p:ph type="title"/>
          </p:nvPr>
        </p:nvSpPr>
        <p:spPr>
          <a:xfrm>
            <a:off x="571500" y="1320800"/>
            <a:ext cx="5080000" cy="3175000"/>
          </a:xfrm>
          <a:prstGeom prst="rect">
            <a:avLst/>
          </a:prstGeom>
        </p:spPr>
        <p:txBody>
          <a:bodyPr/>
          <a:lstStyle/>
          <a:p>
            <a:r>
              <a:t>Title Text</a:t>
            </a:r>
          </a:p>
        </p:txBody>
      </p:sp>
      <p:sp>
        <p:nvSpPr>
          <p:cNvPr id="86" name="Shape 86"/>
          <p:cNvSpPr>
            <a:spLocks noGrp="1"/>
          </p:cNvSpPr>
          <p:nvPr>
            <p:ph type="body" sz="quarter" idx="1"/>
          </p:nvPr>
        </p:nvSpPr>
        <p:spPr>
          <a:xfrm>
            <a:off x="571500" y="5016500"/>
            <a:ext cx="5080000" cy="3175000"/>
          </a:xfrm>
          <a:prstGeom prst="rect">
            <a:avLst/>
          </a:prstGeom>
        </p:spPr>
        <p:txBody>
          <a:bodyPr/>
          <a:lstStyle>
            <a:lvl1pPr marL="0" indent="0">
              <a:spcBef>
                <a:spcPts val="0"/>
              </a:spcBef>
              <a:buSzTx/>
              <a:buNone/>
              <a:defRPr>
                <a:solidFill>
                  <a:srgbClr val="747474"/>
                </a:solidFill>
              </a:defRPr>
            </a:lvl1pPr>
            <a:lvl2pPr marL="0" indent="0">
              <a:spcBef>
                <a:spcPts val="0"/>
              </a:spcBef>
              <a:buSzTx/>
              <a:buNone/>
              <a:defRPr>
                <a:solidFill>
                  <a:srgbClr val="747474"/>
                </a:solidFill>
              </a:defRPr>
            </a:lvl2pPr>
            <a:lvl3pPr marL="0" indent="0">
              <a:spcBef>
                <a:spcPts val="0"/>
              </a:spcBef>
              <a:buSzTx/>
              <a:buNone/>
              <a:defRPr>
                <a:solidFill>
                  <a:srgbClr val="747474"/>
                </a:solidFill>
              </a:defRPr>
            </a:lvl3pPr>
            <a:lvl4pPr marL="0" indent="0">
              <a:spcBef>
                <a:spcPts val="0"/>
              </a:spcBef>
              <a:buSzTx/>
              <a:buNone/>
              <a:defRPr>
                <a:solidFill>
                  <a:srgbClr val="747474"/>
                </a:solidFill>
              </a:defRPr>
            </a:lvl4pPr>
            <a:lvl5pPr marL="0" indent="0">
              <a:spcBef>
                <a:spcPts val="0"/>
              </a:spcBef>
              <a:buSzTx/>
              <a:buNone/>
              <a:defRPr>
                <a:solidFill>
                  <a:srgbClr val="747474"/>
                </a:solidFill>
              </a:defRPr>
            </a:lvl5pPr>
          </a:lstStyle>
          <a:p>
            <a:r>
              <a:t>Body Level One</a:t>
            </a:r>
          </a:p>
          <a:p>
            <a:pPr lvl="1"/>
            <a:r>
              <a:t>Body Level Two</a:t>
            </a:r>
          </a:p>
          <a:p>
            <a:pPr lvl="2"/>
            <a:r>
              <a:t>Body Level Three</a:t>
            </a:r>
          </a:p>
          <a:p>
            <a:pPr lvl="3"/>
            <a:r>
              <a:t>Body Level Four</a:t>
            </a:r>
          </a:p>
          <a:p>
            <a:pPr lvl="4"/>
            <a:r>
              <a:t>Body Level Five</a:t>
            </a:r>
          </a:p>
        </p:txBody>
      </p:sp>
      <p:sp>
        <p:nvSpPr>
          <p:cNvPr id="87" name="Shape 87"/>
          <p:cNvSpPr>
            <a:spLocks noGrp="1"/>
          </p:cNvSpPr>
          <p:nvPr>
            <p:ph type="sldNum" sz="quarter" idx="2"/>
          </p:nvPr>
        </p:nvSpPr>
        <p:spPr>
          <a:xfrm>
            <a:off x="508000" y="9194800"/>
            <a:ext cx="312014" cy="299822"/>
          </a:xfrm>
          <a:prstGeom prst="rect">
            <a:avLst/>
          </a:prstGeom>
        </p:spPr>
        <p:txBody>
          <a:bodyPr/>
          <a:lstStyle>
            <a:lvl1pPr algn="l"/>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94" name="Shape 94"/>
          <p:cNvSpPr/>
          <p:nvPr/>
        </p:nvSpPr>
        <p:spPr>
          <a:xfrm>
            <a:off x="647700" y="1968500"/>
            <a:ext cx="4876867" cy="127"/>
          </a:xfrm>
          <a:prstGeom prst="line">
            <a:avLst/>
          </a:prstGeom>
          <a:ln w="12700">
            <a:solidFill>
              <a:srgbClr val="9A9A9A"/>
            </a:solidFill>
            <a:miter lim="400000"/>
          </a:ln>
        </p:spPr>
        <p:txBody>
          <a:bodyPr lIns="50800" tIns="50800" rIns="50800" bIns="50800" anchor="ctr"/>
          <a:lstStyle/>
          <a:p>
            <a:endParaRPr/>
          </a:p>
        </p:txBody>
      </p:sp>
      <p:sp>
        <p:nvSpPr>
          <p:cNvPr id="95" name="Shape 95"/>
          <p:cNvSpPr>
            <a:spLocks noGrp="1"/>
          </p:cNvSpPr>
          <p:nvPr>
            <p:ph type="pic" idx="13"/>
          </p:nvPr>
        </p:nvSpPr>
        <p:spPr>
          <a:xfrm>
            <a:off x="6502400" y="0"/>
            <a:ext cx="6502400" cy="9842500"/>
          </a:xfrm>
          <a:prstGeom prst="rect">
            <a:avLst/>
          </a:prstGeom>
        </p:spPr>
        <p:txBody>
          <a:bodyPr lIns="91439" tIns="45719" rIns="91439" bIns="45719">
            <a:noAutofit/>
          </a:bodyPr>
          <a:lstStyle/>
          <a:p>
            <a:endParaRPr/>
          </a:p>
        </p:txBody>
      </p:sp>
      <p:sp>
        <p:nvSpPr>
          <p:cNvPr id="96" name="Shape 96"/>
          <p:cNvSpPr>
            <a:spLocks noGrp="1"/>
          </p:cNvSpPr>
          <p:nvPr>
            <p:ph type="title"/>
          </p:nvPr>
        </p:nvSpPr>
        <p:spPr>
          <a:xfrm>
            <a:off x="571500" y="330200"/>
            <a:ext cx="5080000" cy="1397000"/>
          </a:xfrm>
          <a:prstGeom prst="rect">
            <a:avLst/>
          </a:prstGeom>
        </p:spPr>
        <p:txBody>
          <a:bodyPr/>
          <a:lstStyle/>
          <a:p>
            <a:r>
              <a:t>Title Text</a:t>
            </a:r>
          </a:p>
        </p:txBody>
      </p:sp>
      <p:sp>
        <p:nvSpPr>
          <p:cNvPr id="97" name="Shape 97"/>
          <p:cNvSpPr>
            <a:spLocks noGrp="1"/>
          </p:cNvSpPr>
          <p:nvPr>
            <p:ph type="body" sz="half" idx="1"/>
          </p:nvPr>
        </p:nvSpPr>
        <p:spPr>
          <a:xfrm>
            <a:off x="571500" y="2324100"/>
            <a:ext cx="5080000" cy="6565900"/>
          </a:xfrm>
          <a:prstGeom prst="rect">
            <a:avLst/>
          </a:prstGeom>
        </p:spPr>
        <p:txBody>
          <a:bodyPr/>
          <a:lstStyle>
            <a:lvl1pPr>
              <a:defRPr>
                <a:solidFill>
                  <a:srgbClr val="747474"/>
                </a:solidFill>
              </a:defRPr>
            </a:lvl1pPr>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r>
              <a:t>Body Level One</a:t>
            </a:r>
          </a:p>
          <a:p>
            <a:pPr lvl="1"/>
            <a:r>
              <a:t>Body Level Two</a:t>
            </a:r>
          </a:p>
          <a:p>
            <a:pPr lvl="2"/>
            <a:r>
              <a:t>Body Level Three</a:t>
            </a:r>
          </a:p>
          <a:p>
            <a:pPr lvl="3"/>
            <a:r>
              <a:t>Body Level Four</a:t>
            </a:r>
          </a:p>
          <a:p>
            <a:pPr lvl="4"/>
            <a:r>
              <a:t>Body Level Five</a:t>
            </a:r>
          </a:p>
        </p:txBody>
      </p:sp>
      <p:sp>
        <p:nvSpPr>
          <p:cNvPr id="98" name="Shape 98"/>
          <p:cNvSpPr>
            <a:spLocks noGrp="1"/>
          </p:cNvSpPr>
          <p:nvPr>
            <p:ph type="sldNum" sz="quarter" idx="2"/>
          </p:nvPr>
        </p:nvSpPr>
        <p:spPr>
          <a:xfrm>
            <a:off x="510743" y="9194800"/>
            <a:ext cx="312014" cy="299822"/>
          </a:xfrm>
          <a:prstGeom prst="rect">
            <a:avLst/>
          </a:prstGeom>
        </p:spPr>
        <p:txBody>
          <a:bodyPr/>
          <a:lstStyle>
            <a:lvl1pPr algn="l"/>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 2 Up Landscape">
    <p:spTree>
      <p:nvGrpSpPr>
        <p:cNvPr id="1" name=""/>
        <p:cNvGrpSpPr/>
        <p:nvPr/>
      </p:nvGrpSpPr>
      <p:grpSpPr>
        <a:xfrm>
          <a:off x="0" y="0"/>
          <a:ext cx="0" cy="0"/>
          <a:chOff x="0" y="0"/>
          <a:chExt cx="0" cy="0"/>
        </a:xfrm>
      </p:grpSpPr>
      <p:sp>
        <p:nvSpPr>
          <p:cNvPr id="105" name="Shape 105"/>
          <p:cNvSpPr/>
          <p:nvPr/>
        </p:nvSpPr>
        <p:spPr>
          <a:xfrm flipH="1">
            <a:off x="6502399" y="1803400"/>
            <a:ext cx="1" cy="4318000"/>
          </a:xfrm>
          <a:prstGeom prst="line">
            <a:avLst/>
          </a:prstGeom>
          <a:ln w="12700">
            <a:solidFill>
              <a:srgbClr val="ABABAB"/>
            </a:solidFill>
            <a:miter lim="400000"/>
          </a:ln>
        </p:spPr>
        <p:txBody>
          <a:bodyPr lIns="50800" tIns="50800" rIns="50800" bIns="50800" anchor="ctr"/>
          <a:lstStyle/>
          <a:p>
            <a:endParaRPr/>
          </a:p>
        </p:txBody>
      </p:sp>
      <p:sp>
        <p:nvSpPr>
          <p:cNvPr id="106" name="Shape 106"/>
          <p:cNvSpPr>
            <a:spLocks noGrp="1"/>
          </p:cNvSpPr>
          <p:nvPr>
            <p:ph type="pic" sz="quarter" idx="13"/>
          </p:nvPr>
        </p:nvSpPr>
        <p:spPr>
          <a:xfrm>
            <a:off x="6667500" y="1803400"/>
            <a:ext cx="5816600" cy="4318000"/>
          </a:xfrm>
          <a:prstGeom prst="rect">
            <a:avLst/>
          </a:prstGeom>
        </p:spPr>
        <p:txBody>
          <a:bodyPr lIns="91439" tIns="45719" rIns="91439" bIns="45719">
            <a:noAutofit/>
          </a:bodyPr>
          <a:lstStyle/>
          <a:p>
            <a:endParaRPr/>
          </a:p>
        </p:txBody>
      </p:sp>
      <p:sp>
        <p:nvSpPr>
          <p:cNvPr id="107" name="Shape 107"/>
          <p:cNvSpPr>
            <a:spLocks noGrp="1"/>
          </p:cNvSpPr>
          <p:nvPr>
            <p:ph type="pic" sz="quarter" idx="14"/>
          </p:nvPr>
        </p:nvSpPr>
        <p:spPr>
          <a:xfrm>
            <a:off x="520700" y="1803400"/>
            <a:ext cx="5803900" cy="4318000"/>
          </a:xfrm>
          <a:prstGeom prst="rect">
            <a:avLst/>
          </a:prstGeom>
        </p:spPr>
        <p:txBody>
          <a:bodyPr lIns="91439" tIns="45719" rIns="91439" bIns="45719">
            <a:noAutofit/>
          </a:bodyPr>
          <a:lstStyle/>
          <a:p>
            <a:endParaRPr/>
          </a:p>
        </p:txBody>
      </p:sp>
      <p:sp>
        <p:nvSpPr>
          <p:cNvPr id="108" name="Shape 108"/>
          <p:cNvSpPr>
            <a:spLocks noGrp="1"/>
          </p:cNvSpPr>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09" name="Shape 10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 2 Up Portrait &amp; Landscape">
    <p:spTree>
      <p:nvGrpSpPr>
        <p:cNvPr id="1" name=""/>
        <p:cNvGrpSpPr/>
        <p:nvPr/>
      </p:nvGrpSpPr>
      <p:grpSpPr>
        <a:xfrm>
          <a:off x="0" y="0"/>
          <a:ext cx="0" cy="0"/>
          <a:chOff x="0" y="0"/>
          <a:chExt cx="0" cy="0"/>
        </a:xfrm>
      </p:grpSpPr>
      <p:sp>
        <p:nvSpPr>
          <p:cNvPr id="116" name="Shape 116"/>
          <p:cNvSpPr/>
          <p:nvPr/>
        </p:nvSpPr>
        <p:spPr>
          <a:xfrm flipH="1">
            <a:off x="4432299" y="1778000"/>
            <a:ext cx="1" cy="5054600"/>
          </a:xfrm>
          <a:prstGeom prst="line">
            <a:avLst/>
          </a:prstGeom>
          <a:ln w="12700">
            <a:solidFill>
              <a:srgbClr val="ABABAB"/>
            </a:solidFill>
            <a:miter lim="400000"/>
          </a:ln>
        </p:spPr>
        <p:txBody>
          <a:bodyPr lIns="50800" tIns="50800" rIns="50800" bIns="50800" anchor="ctr"/>
          <a:lstStyle/>
          <a:p>
            <a:endParaRPr/>
          </a:p>
        </p:txBody>
      </p:sp>
      <p:sp>
        <p:nvSpPr>
          <p:cNvPr id="117" name="Shape 117"/>
          <p:cNvSpPr>
            <a:spLocks noGrp="1"/>
          </p:cNvSpPr>
          <p:nvPr>
            <p:ph type="pic" sz="quarter" idx="13"/>
          </p:nvPr>
        </p:nvSpPr>
        <p:spPr>
          <a:xfrm>
            <a:off x="520700" y="1778000"/>
            <a:ext cx="3759200" cy="5054600"/>
          </a:xfrm>
          <a:prstGeom prst="rect">
            <a:avLst/>
          </a:prstGeom>
        </p:spPr>
        <p:txBody>
          <a:bodyPr lIns="91439" tIns="45719" rIns="91439" bIns="45719">
            <a:noAutofit/>
          </a:bodyPr>
          <a:lstStyle/>
          <a:p>
            <a:endParaRPr/>
          </a:p>
        </p:txBody>
      </p:sp>
      <p:sp>
        <p:nvSpPr>
          <p:cNvPr id="118" name="Shape 118"/>
          <p:cNvSpPr>
            <a:spLocks noGrp="1"/>
          </p:cNvSpPr>
          <p:nvPr>
            <p:ph type="pic" sz="half" idx="14"/>
          </p:nvPr>
        </p:nvSpPr>
        <p:spPr>
          <a:xfrm>
            <a:off x="4622800" y="1778000"/>
            <a:ext cx="7886700" cy="5054600"/>
          </a:xfrm>
          <a:prstGeom prst="rect">
            <a:avLst/>
          </a:prstGeom>
        </p:spPr>
        <p:txBody>
          <a:bodyPr lIns="91439" tIns="45719" rIns="91439" bIns="45719">
            <a:noAutofit/>
          </a:bodyPr>
          <a:lstStyle/>
          <a:p>
            <a:endParaRPr/>
          </a:p>
        </p:txBody>
      </p:sp>
      <p:sp>
        <p:nvSpPr>
          <p:cNvPr id="119" name="Shape 119"/>
          <p:cNvSpPr>
            <a:spLocks noGrp="1"/>
          </p:cNvSpPr>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20" name="Shape 12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endParaRPr/>
          </a:p>
        </p:txBody>
      </p:sp>
      <p:sp>
        <p:nvSpPr>
          <p:cNvPr id="3" name="Shape 3"/>
          <p:cNvSpPr>
            <a:spLocks noGrp="1"/>
          </p:cNvSpPr>
          <p:nvPr>
            <p:ph type="title"/>
          </p:nvPr>
        </p:nvSpPr>
        <p:spPr>
          <a:xfrm>
            <a:off x="571500" y="330200"/>
            <a:ext cx="11861800" cy="1397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b">
            <a:normAutofit/>
          </a:bodyPr>
          <a:lstStyle/>
          <a:p>
            <a:r>
              <a:t>Title Text</a:t>
            </a:r>
          </a:p>
        </p:txBody>
      </p:sp>
      <p:sp>
        <p:nvSpPr>
          <p:cNvPr id="4" name="Shape 4"/>
          <p:cNvSpPr>
            <a:spLocks noGrp="1"/>
          </p:cNvSpPr>
          <p:nvPr>
            <p:ph type="body" idx="1"/>
          </p:nvPr>
        </p:nvSpPr>
        <p:spPr>
          <a:xfrm>
            <a:off x="571500" y="2324100"/>
            <a:ext cx="11861800" cy="65659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hape 5"/>
          <p:cNvSpPr>
            <a:spLocks noGrp="1"/>
          </p:cNvSpPr>
          <p:nvPr>
            <p:ph type="sldNum" sz="quarter" idx="2"/>
          </p:nvPr>
        </p:nvSpPr>
        <p:spPr>
          <a:xfrm>
            <a:off x="12268199" y="9194800"/>
            <a:ext cx="312015" cy="299822"/>
          </a:xfrm>
          <a:prstGeom prst="rect">
            <a:avLst/>
          </a:prstGeom>
          <a:ln w="12700">
            <a:miter lim="400000"/>
          </a:ln>
        </p:spPr>
        <p:txBody>
          <a:bodyPr wrap="none" lIns="50800" tIns="50800" rIns="50800" bIns="50800">
            <a:normAutofit/>
          </a:bodyPr>
          <a:lstStyle>
            <a:lvl1pPr algn="r" defTabSz="584200">
              <a:defRPr sz="1400">
                <a:latin typeface="+mj-lt"/>
                <a:ea typeface="+mj-ea"/>
                <a:cs typeface="+mj-cs"/>
                <a:sym typeface="Helvetica Neue"/>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2" r:id="rId1"/>
    <p:sldLayoutId id="2147483654" r:id="rId2"/>
    <p:sldLayoutId id="2147483670"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1" r:id="rId19"/>
  </p:sldLayoutIdLst>
  <p:transition spd="med"/>
  <p:txStyles>
    <p:titleStyle>
      <a:lvl1pPr marL="0" marR="0" indent="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1pPr>
      <a:lvl2pPr marL="0" marR="0" indent="2286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2pPr>
      <a:lvl3pPr marL="0" marR="0" indent="4572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3pPr>
      <a:lvl4pPr marL="0" marR="0" indent="6858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4pPr>
      <a:lvl5pPr marL="0" marR="0" indent="9144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5pPr>
      <a:lvl6pPr marL="0" marR="0" indent="11430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6pPr>
      <a:lvl7pPr marL="0" marR="0" indent="13716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7pPr>
      <a:lvl8pPr marL="0" marR="0" indent="16002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8pPr>
      <a:lvl9pPr marL="0" marR="0" indent="18288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9pPr>
    </p:titleStyle>
    <p:bodyStyle>
      <a:lvl1pPr marL="2667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1pPr>
      <a:lvl2pPr marL="7112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2pPr>
      <a:lvl3pPr marL="11557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3pPr>
      <a:lvl4pPr marL="16002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4pPr>
      <a:lvl5pPr marL="20447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5pPr>
      <a:lvl6pPr marL="24892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6pPr>
      <a:lvl7pPr marL="29337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7pPr>
      <a:lvl8pPr marL="33782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8pPr>
      <a:lvl9pPr marL="38227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9pPr>
    </p:bodyStyle>
    <p:otherStyle>
      <a:lvl1pPr marL="0" marR="0" indent="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1pPr>
      <a:lvl2pPr marL="0" marR="0" indent="2286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2pPr>
      <a:lvl3pPr marL="0" marR="0" indent="4572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3pPr>
      <a:lvl4pPr marL="0" marR="0" indent="6858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4pPr>
      <a:lvl5pPr marL="0" marR="0" indent="9144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5pPr>
      <a:lvl6pPr marL="0" marR="0" indent="11430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6pPr>
      <a:lvl7pPr marL="0" marR="0" indent="13716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7pPr>
      <a:lvl8pPr marL="0" marR="0" indent="16002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8pPr>
      <a:lvl9pPr marL="0" marR="0" indent="18288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drohan@wit.ie" TargetMode="External"/><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hyperlink" Target="mailto:edeleastar@wit.i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jaxenter.com/java-7-the-top-8-features-103625.html"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tutorials.jenkov.com/java-nio/path.html"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jaxenter.com/java-7-the-top-8-features-103625.html"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tutorials.jenkov.com/java/lambda-expressions.html"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oracle.com/webfolder/technetwork/tutorials/obe/java/Lambda-QuickStart/index.html"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oracle.com/webfolder/technetwork/tutorials/obe/java/Lambda-QuickStart/index.html"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www.oracle.com/webfolder/technetwork/tutorials/obe/java/Lambda-QuickStart/index.html" TargetMode="External"/><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oracle.com/webfolder/technetwork/tutorials/obe/java/Lambda-QuickStart/index.html"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tutorialspoint.com/java8/java8_streams.htm"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tutorialspoint.com/java8/java8_streams.htm"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tutorialspoint.com/java8/java8_streams.htm"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tutorialspoint.com/java8/java8_streams.htm"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s://docs.oracle.com/javase/tutorial/java/javaOO/methodreferences.html" TargetMode="External"/><Relationship Id="rId2" Type="http://schemas.openxmlformats.org/officeDocument/2006/relationships/hyperlink" Target="https://www.tutorialspoint.com/java8/java8_streams.htm" TargetMode="Externa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tutorialspoint.com/java8/java8_streams.htm"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tutorialspoint.com/java8/java8_streams.htm"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tutorialspoint.com/java8/java8_streams.htm"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tutorialspoint.com/java8/java8_streams.htm"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tutorialspoint.com/java8/java8_streams.htm" TargetMode="Externa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tutorialspoint.com/java8/java8_streams.htm" TargetMode="Externa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tutorialspoint.com/java8/java8_streams.htm"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www.tutorialspoint.com/java8/java8_datetime_api.htm" TargetMode="Externa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hyperlink" Target="https://www.tutorialspoint.com/java8/java8_datetime_api.htm" TargetMode="Externa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s://www.tutorialspoint.com/java8/java8_datetime_api.htm" TargetMode="Externa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www.tutorialspoint.com/java8/java8_datetime_api.htm" TargetMode="Externa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s://www.tutorialspoint.com/java8/java8_datetime_api.htm" TargetMode="Externa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hyperlink" Target="https://www.tutorialspoint.com/java8/java8_datetime_api.htm" TargetMode="Externa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hyperlink" Target="https://www.tutorialspoint.com/java8/java8_optional_class.htm" TargetMode="Externa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s://www.tutorialspoint.com/java8/java8_optional_class.htm" TargetMode="External"/><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3" Type="http://schemas.openxmlformats.org/officeDocument/2006/relationships/hyperlink" Target="https://www.tutorialspoint.com/java8/java8_optional_class.htm" TargetMode="External"/><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50.xml.rels><?xml version="1.0" encoding="UTF-8" standalone="yes"?>
<Relationships xmlns="http://schemas.openxmlformats.org/package/2006/relationships"><Relationship Id="rId3" Type="http://schemas.openxmlformats.org/officeDocument/2006/relationships/hyperlink" Target="https://www.pluralsight.com/blog/software-development/java-9-new-features" TargetMode="External"/><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hyperlink" Target="https://www.journaldev.com/13121/java-9-features-with-examples#private-methods" TargetMode="External"/><Relationship Id="rId2" Type="http://schemas.openxmlformats.org/officeDocument/2006/relationships/image" Target="../media/image13.jpe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52.xml.rels><?xml version="1.0" encoding="UTF-8" standalone="yes"?>
<Relationships xmlns="http://schemas.openxmlformats.org/package/2006/relationships"><Relationship Id="rId3" Type="http://schemas.openxmlformats.org/officeDocument/2006/relationships/hyperlink" Target="https://howtodoinjava.com/java-8/how-to-use-predicate-in-java-8/" TargetMode="External"/><Relationship Id="rId2" Type="http://schemas.openxmlformats.org/officeDocument/2006/relationships/image" Target="../media/image13.jpeg"/><Relationship Id="rId1" Type="http://schemas.openxmlformats.org/officeDocument/2006/relationships/slideLayout" Target="../slideLayouts/slideLayout3.xml"/><Relationship Id="rId4" Type="http://schemas.openxmlformats.org/officeDocument/2006/relationships/hyperlink" Target="https://www.journaldev.com/13121/java-9-features-with-examples#private-methods"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s://dzone.com/articles/jshell-in-five-minutes" TargetMode="External"/><Relationship Id="rId2" Type="http://schemas.openxmlformats.org/officeDocument/2006/relationships/image" Target="../media/image13.jpe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hyperlink" Target="https://www.journaldev.com/13121/java-9-features-with-examples#repl"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s://dzone.com/articles/jshell-in-five-minutes" TargetMode="External"/><Relationship Id="rId2" Type="http://schemas.openxmlformats.org/officeDocument/2006/relationships/image" Target="../media/image13.jpeg"/><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hyperlink" Target="https://www.journaldev.com/13121/java-9-features-with-examples#repl"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dzone.com/articles/jshell-in-five-minutes" TargetMode="External"/><Relationship Id="rId2" Type="http://schemas.openxmlformats.org/officeDocument/2006/relationships/image" Target="../media/image13.jpeg"/><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hyperlink" Target="https://www.journaldev.com/13121/java-9-features-with-examples#repl" TargetMode="External"/></Relationships>
</file>

<file path=ppt/slides/_rels/slide5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jaxenter.com/new-features-in-java-9-137344.html" TargetMode="Externa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8" Type="http://schemas.openxmlformats.org/officeDocument/2006/relationships/hyperlink" Target="https://www.pluralsight.com/blog/software-development/java-9-new-features" TargetMode="External"/><Relationship Id="rId3" Type="http://schemas.openxmlformats.org/officeDocument/2006/relationships/hyperlink" Target="https://www.journaldev.com/12850/java-9-private-methods-interfaces" TargetMode="External"/><Relationship Id="rId7" Type="http://schemas.openxmlformats.org/officeDocument/2006/relationships/hyperlink" Target="https://jaxenter.com/new-features-in-java-9-137344.html" TargetMode="External"/><Relationship Id="rId2" Type="http://schemas.openxmlformats.org/officeDocument/2006/relationships/hyperlink" Target="https://www.tutorialspoint.com/java8/index.htm" TargetMode="External"/><Relationship Id="rId1" Type="http://schemas.openxmlformats.org/officeDocument/2006/relationships/slideLayout" Target="../slideLayouts/slideLayout3.xml"/><Relationship Id="rId6" Type="http://schemas.openxmlformats.org/officeDocument/2006/relationships/hyperlink" Target="https://dzone.com/guides/java-development-and-evolution" TargetMode="External"/><Relationship Id="rId5" Type="http://schemas.openxmlformats.org/officeDocument/2006/relationships/hyperlink" Target="https://dzone.com/articles/real-world-java-9-webinar" TargetMode="External"/><Relationship Id="rId10" Type="http://schemas.openxmlformats.org/officeDocument/2006/relationships/hyperlink" Target="https://dzone.com/articles/java-9-the-exciting-bits" TargetMode="External"/><Relationship Id="rId4" Type="http://schemas.openxmlformats.org/officeDocument/2006/relationships/hyperlink" Target="https://www.journaldev.com/13121/java-9-features-with-examples" TargetMode="External"/><Relationship Id="rId9" Type="http://schemas.openxmlformats.org/officeDocument/2006/relationships/hyperlink" Target="https://aboullaite.me/wrapping-up-java-9-new-feature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561" y="2212622"/>
            <a:ext cx="11428871" cy="1688818"/>
          </a:xfrm>
        </p:spPr>
        <p:txBody>
          <a:bodyPr>
            <a:normAutofit/>
          </a:bodyPr>
          <a:lstStyle/>
          <a:p>
            <a:pPr algn="l">
              <a:defRPr/>
            </a:pPr>
            <a:r>
              <a:rPr lang="en-IE" sz="5689" dirty="0"/>
              <a:t>Java language evolution (JDK 7 – 9)</a:t>
            </a:r>
            <a:endParaRPr lang="en-IE" sz="5689" dirty="0">
              <a:solidFill>
                <a:schemeClr val="bg1">
                  <a:lumMod val="50000"/>
                </a:schemeClr>
              </a:solidFill>
            </a:endParaRPr>
          </a:p>
        </p:txBody>
      </p:sp>
      <p:sp>
        <p:nvSpPr>
          <p:cNvPr id="3" name="Subtitle 2"/>
          <p:cNvSpPr>
            <a:spLocks noGrp="1"/>
          </p:cNvSpPr>
          <p:nvPr>
            <p:ph type="subTitle" idx="4294967295"/>
          </p:nvPr>
        </p:nvSpPr>
        <p:spPr>
          <a:xfrm>
            <a:off x="381565" y="4745849"/>
            <a:ext cx="2734168" cy="1282418"/>
          </a:xfrm>
        </p:spPr>
        <p:txBody>
          <a:bodyPr>
            <a:noAutofit/>
          </a:bodyPr>
          <a:lstStyle/>
          <a:p>
            <a:pPr marL="0" indent="0" algn="r">
              <a:lnSpc>
                <a:spcPct val="110000"/>
              </a:lnSpc>
              <a:spcBef>
                <a:spcPts val="0"/>
              </a:spcBef>
              <a:buNone/>
              <a:defRPr/>
            </a:pPr>
            <a:r>
              <a:rPr lang="en-IE" dirty="0">
                <a:solidFill>
                  <a:schemeClr val="bg1">
                    <a:lumMod val="50000"/>
                  </a:schemeClr>
                </a:solidFill>
              </a:rPr>
              <a:t>Produced </a:t>
            </a:r>
          </a:p>
          <a:p>
            <a:pPr marL="0" indent="0" algn="r">
              <a:lnSpc>
                <a:spcPct val="110000"/>
              </a:lnSpc>
              <a:spcBef>
                <a:spcPts val="0"/>
              </a:spcBef>
              <a:buNone/>
              <a:defRPr/>
            </a:pPr>
            <a:r>
              <a:rPr lang="en-IE" dirty="0">
                <a:solidFill>
                  <a:schemeClr val="bg1">
                    <a:lumMod val="50000"/>
                  </a:schemeClr>
                </a:solidFill>
              </a:rPr>
              <a:t>by:</a:t>
            </a:r>
          </a:p>
        </p:txBody>
      </p:sp>
      <p:pic>
        <p:nvPicPr>
          <p:cNvPr id="512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565" y="8128001"/>
            <a:ext cx="5364480" cy="1205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6841068" y="8367325"/>
            <a:ext cx="6048587" cy="831760"/>
          </a:xfrm>
          <a:prstGeom prst="rect">
            <a:avLst/>
          </a:prstGeom>
          <a:noFill/>
        </p:spPr>
        <p:txBody>
          <a:bodyPr lIns="130041" tIns="65021" rIns="130041" bIns="65021">
            <a:spAutoFit/>
          </a:bodyPr>
          <a:lstStyle/>
          <a:p>
            <a:pPr>
              <a:defRPr/>
            </a:pPr>
            <a:r>
              <a:rPr lang="en-IE" sz="2276" dirty="0">
                <a:solidFill>
                  <a:schemeClr val="tx2">
                    <a:lumMod val="75000"/>
                  </a:schemeClr>
                </a:solidFill>
              </a:rPr>
              <a:t>Department of Computing and Mathematics</a:t>
            </a:r>
          </a:p>
          <a:p>
            <a:pPr>
              <a:defRPr/>
            </a:pPr>
            <a:r>
              <a:rPr lang="en-IE" sz="2276" dirty="0">
                <a:solidFill>
                  <a:schemeClr val="tx2">
                    <a:lumMod val="75000"/>
                  </a:schemeClr>
                </a:solidFill>
              </a:rPr>
              <a:t>http://www.wit.ie/</a:t>
            </a:r>
          </a:p>
        </p:txBody>
      </p:sp>
      <p:cxnSp>
        <p:nvCxnSpPr>
          <p:cNvPr id="7" name="Straight Connector 6"/>
          <p:cNvCxnSpPr/>
          <p:nvPr/>
        </p:nvCxnSpPr>
        <p:spPr>
          <a:xfrm>
            <a:off x="669753" y="3866445"/>
            <a:ext cx="11665296"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5127" name="Shape 240"/>
          <p:cNvSpPr txBox="1">
            <a:spLocks/>
          </p:cNvSpPr>
          <p:nvPr/>
        </p:nvSpPr>
        <p:spPr bwMode="auto">
          <a:xfrm>
            <a:off x="4012963" y="4445566"/>
            <a:ext cx="8351521" cy="1980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lstStyle>
            <a:lvl1pPr defTabSz="584200">
              <a:lnSpc>
                <a:spcPct val="96000"/>
              </a:lnSpc>
              <a:spcBef>
                <a:spcPts val="700"/>
              </a:spcBef>
              <a:buSzPct val="100000"/>
              <a:buChar char="•"/>
              <a:defRPr sz="2000">
                <a:solidFill>
                  <a:srgbClr val="000000"/>
                </a:solidFill>
                <a:latin typeface="Helvetica Neue Light" charset="0"/>
                <a:ea typeface="Helvetica Neue Light" charset="0"/>
                <a:cs typeface="Helvetica Neue Light" charset="0"/>
                <a:sym typeface="Helvetica Neue Light" charset="0"/>
              </a:defRPr>
            </a:lvl1pPr>
            <a:lvl2pPr marL="711200" indent="-266700" defTabSz="584200">
              <a:lnSpc>
                <a:spcPct val="96000"/>
              </a:lnSpc>
              <a:spcBef>
                <a:spcPts val="700"/>
              </a:spcBef>
              <a:buSzPct val="100000"/>
              <a:buChar char="•"/>
              <a:defRPr sz="2000">
                <a:solidFill>
                  <a:srgbClr val="000000"/>
                </a:solidFill>
                <a:latin typeface="Helvetica Neue Light" charset="0"/>
                <a:ea typeface="Helvetica Neue Light" charset="0"/>
                <a:cs typeface="Helvetica Neue Light" charset="0"/>
                <a:sym typeface="Helvetica Neue Light" charset="0"/>
              </a:defRPr>
            </a:lvl2pPr>
            <a:lvl3pPr marL="1155700" indent="-266700" defTabSz="584200">
              <a:lnSpc>
                <a:spcPct val="96000"/>
              </a:lnSpc>
              <a:spcBef>
                <a:spcPts val="700"/>
              </a:spcBef>
              <a:buSzPct val="100000"/>
              <a:buChar char="•"/>
              <a:defRPr sz="2000">
                <a:solidFill>
                  <a:srgbClr val="000000"/>
                </a:solidFill>
                <a:latin typeface="Helvetica Neue Light" charset="0"/>
                <a:ea typeface="Helvetica Neue Light" charset="0"/>
                <a:cs typeface="Helvetica Neue Light" charset="0"/>
                <a:sym typeface="Helvetica Neue Light" charset="0"/>
              </a:defRPr>
            </a:lvl3pPr>
            <a:lvl4pPr marL="1600200" indent="-266700" defTabSz="584200">
              <a:lnSpc>
                <a:spcPct val="96000"/>
              </a:lnSpc>
              <a:spcBef>
                <a:spcPts val="700"/>
              </a:spcBef>
              <a:buSzPct val="100000"/>
              <a:buChar char="•"/>
              <a:defRPr sz="2000">
                <a:solidFill>
                  <a:srgbClr val="000000"/>
                </a:solidFill>
                <a:latin typeface="Helvetica Neue Light" charset="0"/>
                <a:ea typeface="Helvetica Neue Light" charset="0"/>
                <a:cs typeface="Helvetica Neue Light" charset="0"/>
                <a:sym typeface="Helvetica Neue Light" charset="0"/>
              </a:defRPr>
            </a:lvl4pPr>
            <a:lvl5pPr marL="2044700" indent="-266700" defTabSz="584200">
              <a:lnSpc>
                <a:spcPct val="96000"/>
              </a:lnSpc>
              <a:spcBef>
                <a:spcPts val="700"/>
              </a:spcBef>
              <a:buSzPct val="100000"/>
              <a:buChar char="•"/>
              <a:defRPr sz="2000">
                <a:solidFill>
                  <a:srgbClr val="000000"/>
                </a:solidFill>
                <a:latin typeface="Helvetica Neue Light" charset="0"/>
                <a:ea typeface="Helvetica Neue Light" charset="0"/>
                <a:cs typeface="Helvetica Neue Light" charset="0"/>
                <a:sym typeface="Helvetica Neue Light" charset="0"/>
              </a:defRPr>
            </a:lvl5pPr>
            <a:lvl6pPr marL="2501900" indent="-266700" defTabSz="584200" eaLnBrk="0" fontAlgn="base" hangingPunct="0">
              <a:lnSpc>
                <a:spcPct val="96000"/>
              </a:lnSpc>
              <a:spcBef>
                <a:spcPts val="700"/>
              </a:spcBef>
              <a:spcAft>
                <a:spcPct val="0"/>
              </a:spcAft>
              <a:buSzPct val="100000"/>
              <a:buChar char="•"/>
              <a:defRPr sz="2000">
                <a:solidFill>
                  <a:srgbClr val="000000"/>
                </a:solidFill>
                <a:latin typeface="Helvetica Neue Light" charset="0"/>
                <a:ea typeface="Helvetica Neue Light" charset="0"/>
                <a:cs typeface="Helvetica Neue Light" charset="0"/>
                <a:sym typeface="Helvetica Neue Light" charset="0"/>
              </a:defRPr>
            </a:lvl6pPr>
            <a:lvl7pPr marL="2959100" indent="-266700" defTabSz="584200" eaLnBrk="0" fontAlgn="base" hangingPunct="0">
              <a:lnSpc>
                <a:spcPct val="96000"/>
              </a:lnSpc>
              <a:spcBef>
                <a:spcPts val="700"/>
              </a:spcBef>
              <a:spcAft>
                <a:spcPct val="0"/>
              </a:spcAft>
              <a:buSzPct val="100000"/>
              <a:buChar char="•"/>
              <a:defRPr sz="2000">
                <a:solidFill>
                  <a:srgbClr val="000000"/>
                </a:solidFill>
                <a:latin typeface="Helvetica Neue Light" charset="0"/>
                <a:ea typeface="Helvetica Neue Light" charset="0"/>
                <a:cs typeface="Helvetica Neue Light" charset="0"/>
                <a:sym typeface="Helvetica Neue Light" charset="0"/>
              </a:defRPr>
            </a:lvl7pPr>
            <a:lvl8pPr marL="3416300" indent="-266700" defTabSz="584200" eaLnBrk="0" fontAlgn="base" hangingPunct="0">
              <a:lnSpc>
                <a:spcPct val="96000"/>
              </a:lnSpc>
              <a:spcBef>
                <a:spcPts val="700"/>
              </a:spcBef>
              <a:spcAft>
                <a:spcPct val="0"/>
              </a:spcAft>
              <a:buSzPct val="100000"/>
              <a:buChar char="•"/>
              <a:defRPr sz="2000">
                <a:solidFill>
                  <a:srgbClr val="000000"/>
                </a:solidFill>
                <a:latin typeface="Helvetica Neue Light" charset="0"/>
                <a:ea typeface="Helvetica Neue Light" charset="0"/>
                <a:cs typeface="Helvetica Neue Light" charset="0"/>
                <a:sym typeface="Helvetica Neue Light" charset="0"/>
              </a:defRPr>
            </a:lvl8pPr>
            <a:lvl9pPr marL="3873500" indent="-266700" defTabSz="584200" eaLnBrk="0" fontAlgn="base" hangingPunct="0">
              <a:lnSpc>
                <a:spcPct val="96000"/>
              </a:lnSpc>
              <a:spcBef>
                <a:spcPts val="700"/>
              </a:spcBef>
              <a:spcAft>
                <a:spcPct val="0"/>
              </a:spcAft>
              <a:buSzPct val="100000"/>
              <a:buChar char="•"/>
              <a:defRPr sz="2000">
                <a:solidFill>
                  <a:srgbClr val="000000"/>
                </a:solidFill>
                <a:latin typeface="Helvetica Neue Light" charset="0"/>
                <a:ea typeface="Helvetica Neue Light" charset="0"/>
                <a:cs typeface="Helvetica Neue Light" charset="0"/>
                <a:sym typeface="Helvetica Neue Light" charset="0"/>
              </a:defRPr>
            </a:lvl9pPr>
          </a:lstStyle>
          <a:p>
            <a:pPr hangingPunct="1">
              <a:lnSpc>
                <a:spcPct val="150000"/>
              </a:lnSpc>
              <a:spcBef>
                <a:spcPct val="0"/>
              </a:spcBef>
              <a:buFontTx/>
              <a:buNone/>
            </a:pPr>
            <a:r>
              <a:rPr lang="en-IE" altLang="en-US" sz="3556" dirty="0" err="1">
                <a:sym typeface="Helvetica Neue" charset="0"/>
              </a:rPr>
              <a:t>Dr.</a:t>
            </a:r>
            <a:r>
              <a:rPr lang="en-IE" altLang="en-US" sz="3556" dirty="0">
                <a:sym typeface="Helvetica Neue" charset="0"/>
              </a:rPr>
              <a:t> </a:t>
            </a:r>
            <a:r>
              <a:rPr lang="en-IE" altLang="en-US" sz="3556" dirty="0" err="1">
                <a:sym typeface="Helvetica Neue" charset="0"/>
              </a:rPr>
              <a:t>Siobhán</a:t>
            </a:r>
            <a:r>
              <a:rPr lang="en-IE" altLang="en-US" sz="3556" dirty="0">
                <a:sym typeface="Helvetica Neue" charset="0"/>
              </a:rPr>
              <a:t> Drohan (</a:t>
            </a:r>
            <a:r>
              <a:rPr lang="en-IE" altLang="en-US" sz="3556" dirty="0">
                <a:sym typeface="Helvetica Neue" charset="0"/>
                <a:hlinkClick r:id="rId3"/>
              </a:rPr>
              <a:t>sdrohan@wit.ie</a:t>
            </a:r>
            <a:r>
              <a:rPr lang="en-IE" altLang="en-US" sz="3556" dirty="0">
                <a:sym typeface="Helvetica Neue" charset="0"/>
              </a:rPr>
              <a:t>) </a:t>
            </a:r>
          </a:p>
          <a:p>
            <a:pPr hangingPunct="1">
              <a:lnSpc>
                <a:spcPct val="150000"/>
              </a:lnSpc>
              <a:spcBef>
                <a:spcPct val="0"/>
              </a:spcBef>
              <a:buNone/>
            </a:pPr>
            <a:r>
              <a:rPr lang="en-IE" altLang="en-US" sz="3556" dirty="0">
                <a:sym typeface="Helvetica Neue" charset="0"/>
              </a:rPr>
              <a:t>Eamonn de Leastar	(</a:t>
            </a:r>
            <a:r>
              <a:rPr lang="en-IE" altLang="en-US" sz="3556" dirty="0">
                <a:sym typeface="Helvetica Neue" charset="0"/>
                <a:hlinkClick r:id="rId4"/>
              </a:rPr>
              <a:t>edeleastar@wit.ie</a:t>
            </a:r>
            <a:r>
              <a:rPr lang="en-IE" altLang="en-US" sz="3556" dirty="0">
                <a:sym typeface="Helvetica Neue" charset="0"/>
              </a:rPr>
              <a:t>)</a:t>
            </a:r>
          </a:p>
        </p:txBody>
      </p:sp>
    </p:spTree>
    <p:extLst>
      <p:ext uri="{BB962C8B-B14F-4D97-AF65-F5344CB8AC3E}">
        <p14:creationId xmlns:p14="http://schemas.microsoft.com/office/powerpoint/2010/main" val="247541750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a:t>RECAP - Multiple Exception Handling</a:t>
            </a:r>
          </a:p>
        </p:txBody>
      </p:sp>
      <p:sp>
        <p:nvSpPr>
          <p:cNvPr id="5" name="Text Placeholder 4"/>
          <p:cNvSpPr>
            <a:spLocks noGrp="1"/>
          </p:cNvSpPr>
          <p:nvPr>
            <p:ph type="body" idx="1"/>
          </p:nvPr>
        </p:nvSpPr>
        <p:spPr>
          <a:xfrm>
            <a:off x="571500" y="2324100"/>
            <a:ext cx="11763548" cy="3272780"/>
          </a:xfrm>
        </p:spPr>
        <p:txBody>
          <a:bodyPr>
            <a:normAutofit/>
          </a:bodyPr>
          <a:lstStyle/>
          <a:p>
            <a:r>
              <a:rPr lang="en-IE" sz="3413" dirty="0">
                <a:solidFill>
                  <a:schemeClr val="tx1"/>
                </a:solidFill>
              </a:rPr>
              <a:t>In Java 7 and later, you can catch more than one type of exception with one exception handler i.e. </a:t>
            </a:r>
          </a:p>
          <a:p>
            <a:pPr lvl="1"/>
            <a:r>
              <a:rPr lang="en-IE" sz="2844" dirty="0">
                <a:solidFill>
                  <a:schemeClr val="tx1"/>
                </a:solidFill>
              </a:rPr>
              <a:t>A single catch block can handle more than one type of exception. This feature can reduce code duplication and lessen the temptation to catch an overly broad exception.</a:t>
            </a:r>
          </a:p>
          <a:p>
            <a:pPr lvl="1"/>
            <a:endParaRPr lang="en-IE" sz="2844" dirty="0">
              <a:solidFill>
                <a:schemeClr val="tx1"/>
              </a:solidFill>
            </a:endParaRPr>
          </a:p>
          <a:p>
            <a:endParaRPr lang="en-IE" dirty="0"/>
          </a:p>
        </p:txBody>
      </p:sp>
      <p:sp>
        <p:nvSpPr>
          <p:cNvPr id="6" name="Rectangle 5"/>
          <p:cNvSpPr/>
          <p:nvPr/>
        </p:nvSpPr>
        <p:spPr>
          <a:xfrm>
            <a:off x="1749872" y="5740896"/>
            <a:ext cx="9012201" cy="2062103"/>
          </a:xfrm>
          <a:prstGeom prst="rect">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IE" sz="3200" dirty="0"/>
              <a:t>catch (</a:t>
            </a:r>
            <a:r>
              <a:rPr lang="en-IE" sz="3200" dirty="0" err="1"/>
              <a:t>IOException|SQLException</a:t>
            </a:r>
            <a:r>
              <a:rPr lang="en-IE" sz="3200" dirty="0"/>
              <a:t> ex) {     </a:t>
            </a:r>
          </a:p>
          <a:p>
            <a:r>
              <a:rPr lang="en-IE" sz="3200" dirty="0"/>
              <a:t>     logger.log(ex); </a:t>
            </a:r>
          </a:p>
          <a:p>
            <a:r>
              <a:rPr lang="en-IE" sz="3200" dirty="0"/>
              <a:t>     throw ex; </a:t>
            </a:r>
          </a:p>
          <a:p>
            <a:r>
              <a:rPr lang="en-IE" sz="3200" dirty="0"/>
              <a:t>}</a:t>
            </a:r>
          </a:p>
        </p:txBody>
      </p:sp>
      <p:sp>
        <p:nvSpPr>
          <p:cNvPr id="2" name="Rectangle 1">
            <a:extLst>
              <a:ext uri="{FF2B5EF4-FFF2-40B4-BE49-F238E27FC236}">
                <a16:creationId xmlns:a16="http://schemas.microsoft.com/office/drawing/2014/main" id="{0FCBD759-9E5E-4494-8022-2905ADFA32C2}"/>
              </a:ext>
            </a:extLst>
          </p:cNvPr>
          <p:cNvSpPr/>
          <p:nvPr/>
        </p:nvSpPr>
        <p:spPr>
          <a:xfrm>
            <a:off x="813768" y="8117160"/>
            <a:ext cx="10801200" cy="954107"/>
          </a:xfrm>
          <a:prstGeom prst="rect">
            <a:avLst/>
          </a:prstGeom>
          <a:solidFill>
            <a:srgbClr val="DEF3FE"/>
          </a:solidFill>
          <a:ln>
            <a:solidFill>
              <a:schemeClr val="accent1"/>
            </a:solidFill>
          </a:ln>
        </p:spPr>
        <p:txBody>
          <a:bodyPr wrap="square">
            <a:spAutoFit/>
          </a:bodyPr>
          <a:lstStyle/>
          <a:p>
            <a:r>
              <a:rPr lang="en-IE" sz="2800" dirty="0">
                <a:solidFill>
                  <a:schemeClr val="tx1"/>
                </a:solidFill>
              </a:rPr>
              <a:t>In the catch clause, specify the types of exceptions that block can handle, and separate each exception type with a vertical bar (|).</a:t>
            </a:r>
          </a:p>
        </p:txBody>
      </p:sp>
      <p:pic>
        <p:nvPicPr>
          <p:cNvPr id="8" name="Picture 2" descr="Image result for java 7">
            <a:extLst>
              <a:ext uri="{FF2B5EF4-FFF2-40B4-BE49-F238E27FC236}">
                <a16:creationId xmlns:a16="http://schemas.microsoft.com/office/drawing/2014/main" id="{A053A3D8-BB69-4F84-AF8C-F039B5711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6415" y="212018"/>
            <a:ext cx="1197799" cy="1633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5660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E" dirty="0"/>
              <a:t>RECAP - Type Inference</a:t>
            </a:r>
          </a:p>
        </p:txBody>
      </p:sp>
      <p:sp>
        <p:nvSpPr>
          <p:cNvPr id="3" name="Slide Number Placeholder 2"/>
          <p:cNvSpPr>
            <a:spLocks noGrp="1"/>
          </p:cNvSpPr>
          <p:nvPr>
            <p:ph type="sldNum" sz="quarter" idx="2"/>
          </p:nvPr>
        </p:nvSpPr>
        <p:spPr/>
        <p:txBody>
          <a:bodyPr>
            <a:normAutofit lnSpcReduction="10000"/>
          </a:bodyPr>
          <a:lstStyle/>
          <a:p>
            <a:pPr lvl="0"/>
            <a:fld id="{86CB4B4D-7CA3-9044-876B-883B54F8677D}" type="slidenum">
              <a:rPr lang="en-IE" smtClean="0"/>
              <a:t>11</a:t>
            </a:fld>
            <a:endParaRPr lang="en-IE"/>
          </a:p>
        </p:txBody>
      </p:sp>
      <p:sp>
        <p:nvSpPr>
          <p:cNvPr id="7" name="Text Placeholder 6"/>
          <p:cNvSpPr>
            <a:spLocks noGrp="1"/>
          </p:cNvSpPr>
          <p:nvPr>
            <p:ph type="body" idx="4294967295"/>
          </p:nvPr>
        </p:nvSpPr>
        <p:spPr>
          <a:xfrm>
            <a:off x="1965896" y="2396586"/>
            <a:ext cx="9073008" cy="1328086"/>
          </a:xfrm>
          <a:solidFill>
            <a:srgbClr val="CCECFF"/>
          </a:solidFill>
          <a:ln>
            <a:solidFill>
              <a:schemeClr val="tx1"/>
            </a:solidFill>
          </a:ln>
        </p:spPr>
        <p:txBody>
          <a:bodyPr>
            <a:noAutofit/>
          </a:bodyPr>
          <a:lstStyle/>
          <a:p>
            <a:pPr marL="0" indent="0">
              <a:spcBef>
                <a:spcPts val="1200"/>
              </a:spcBef>
              <a:buNone/>
            </a:pPr>
            <a:r>
              <a:rPr lang="en-IE" sz="2800" dirty="0">
                <a:latin typeface="+mn-lt"/>
              </a:rPr>
              <a:t>Since Java 7, type inference applies to collections (&lt;&gt;) i.e.:</a:t>
            </a:r>
          </a:p>
          <a:p>
            <a:pPr marL="444500" lvl="1" indent="0">
              <a:spcBef>
                <a:spcPts val="1200"/>
              </a:spcBef>
              <a:buNone/>
            </a:pPr>
            <a:r>
              <a:rPr lang="en-IE" sz="2800" dirty="0">
                <a:latin typeface="+mn-lt"/>
              </a:rPr>
              <a:t>Map&lt;String, String&gt; </a:t>
            </a:r>
            <a:r>
              <a:rPr lang="en-IE" sz="2800" dirty="0" err="1">
                <a:latin typeface="+mn-lt"/>
              </a:rPr>
              <a:t>myMap</a:t>
            </a:r>
            <a:r>
              <a:rPr lang="en-IE" sz="2800" dirty="0">
                <a:latin typeface="+mn-lt"/>
              </a:rPr>
              <a:t> = new </a:t>
            </a:r>
            <a:r>
              <a:rPr lang="en-IE" sz="2800" dirty="0" err="1">
                <a:latin typeface="+mn-lt"/>
              </a:rPr>
              <a:t>HashMap</a:t>
            </a:r>
            <a:r>
              <a:rPr lang="en-IE" sz="2800" b="1" dirty="0">
                <a:solidFill>
                  <a:srgbClr val="FF0000"/>
                </a:solidFill>
                <a:latin typeface="+mn-lt"/>
              </a:rPr>
              <a:t>&lt;&gt;</a:t>
            </a:r>
            <a:r>
              <a:rPr lang="en-IE" sz="2800" dirty="0">
                <a:latin typeface="+mn-lt"/>
              </a:rPr>
              <a:t>();</a:t>
            </a:r>
          </a:p>
        </p:txBody>
      </p:sp>
      <p:pic>
        <p:nvPicPr>
          <p:cNvPr id="2" name="Picture 1"/>
          <p:cNvPicPr>
            <a:picLocks noChangeAspect="1"/>
          </p:cNvPicPr>
          <p:nvPr/>
        </p:nvPicPr>
        <p:blipFill>
          <a:blip r:embed="rId2"/>
          <a:stretch>
            <a:fillRect/>
          </a:stretch>
        </p:blipFill>
        <p:spPr>
          <a:xfrm>
            <a:off x="357718" y="5606550"/>
            <a:ext cx="12289365" cy="2957060"/>
          </a:xfrm>
          <a:prstGeom prst="rect">
            <a:avLst/>
          </a:prstGeom>
          <a:ln>
            <a:solidFill>
              <a:schemeClr val="accent1"/>
            </a:solidFill>
          </a:ln>
        </p:spPr>
      </p:pic>
      <p:sp>
        <p:nvSpPr>
          <p:cNvPr id="5" name="Text Placeholder 6"/>
          <p:cNvSpPr txBox="1">
            <a:spLocks/>
          </p:cNvSpPr>
          <p:nvPr/>
        </p:nvSpPr>
        <p:spPr>
          <a:xfrm>
            <a:off x="5273463" y="3899259"/>
            <a:ext cx="3174753" cy="624832"/>
          </a:xfrm>
          <a:prstGeom prst="rect">
            <a:avLst/>
          </a:prstGeom>
          <a:solidFill>
            <a:srgbClr val="CCECFF"/>
          </a:solidFill>
          <a:ln w="12700">
            <a:solidFill>
              <a:schemeClr val="tx1"/>
            </a:solidFill>
            <a:miter lim="400000"/>
          </a:ln>
          <a:extLst>
            <a:ext uri="{C572A759-6A51-4108-AA02-DFA0A04FC94B}">
              <ma14:wrappingTextBoxFlag xmlns:ma14="http://schemas.microsoft.com/office/mac/drawingml/2011/main" xmlns="" val="1"/>
            </a:ext>
          </a:extLst>
        </p:spPr>
        <p:txBody>
          <a:bodyPr lIns="0" tIns="0" rIns="0" bIns="0"/>
          <a:lstStyle>
            <a:lvl1pPr marL="380512" marR="39199" indent="-341312" defTabSz="449262">
              <a:lnSpc>
                <a:spcPct val="96000"/>
              </a:lnSpc>
              <a:spcBef>
                <a:spcPts val="700"/>
              </a:spcBef>
              <a:buClr>
                <a:srgbClr val="000000"/>
              </a:buClr>
              <a:buSzPct val="100000"/>
              <a:buFont typeface="Wingdings"/>
              <a:buChar char=""/>
              <a:defRPr sz="2800">
                <a:uFill>
                  <a:solidFill/>
                </a:uFill>
                <a:latin typeface="+mn-lt"/>
                <a:ea typeface="+mn-ea"/>
                <a:cs typeface="+mn-cs"/>
                <a:sym typeface="Helvetica Neue Light"/>
              </a:defRPr>
            </a:lvl1pPr>
            <a:lvl2pPr marL="780562" marR="39199" indent="-284162" defTabSz="449262">
              <a:lnSpc>
                <a:spcPct val="96000"/>
              </a:lnSpc>
              <a:spcBef>
                <a:spcPts val="600"/>
              </a:spcBef>
              <a:buClr>
                <a:srgbClr val="000000"/>
              </a:buClr>
              <a:buSzPct val="100000"/>
              <a:buFont typeface="Wingdings"/>
              <a:buChar char=""/>
              <a:defRPr sz="2400">
                <a:uFill>
                  <a:solidFill/>
                </a:uFill>
                <a:latin typeface="+mn-lt"/>
                <a:ea typeface="+mn-ea"/>
                <a:cs typeface="+mn-cs"/>
                <a:sym typeface="Helvetica Neue Light"/>
              </a:defRPr>
            </a:lvl2pPr>
            <a:lvl3pPr marL="1182200" marR="39199" indent="-228600" defTabSz="449262">
              <a:lnSpc>
                <a:spcPct val="96000"/>
              </a:lnSpc>
              <a:spcBef>
                <a:spcPts val="500"/>
              </a:spcBef>
              <a:buClr>
                <a:srgbClr val="000000"/>
              </a:buClr>
              <a:buSzPct val="100000"/>
              <a:buFont typeface="Wingdings"/>
              <a:buChar char=""/>
              <a:defRPr sz="2000">
                <a:uFill>
                  <a:solidFill/>
                </a:uFill>
                <a:latin typeface="+mn-lt"/>
                <a:ea typeface="+mn-ea"/>
                <a:cs typeface="+mn-cs"/>
                <a:sym typeface="Helvetica Neue Light"/>
              </a:defRPr>
            </a:lvl3pPr>
            <a:lvl4pPr marL="1639399" marR="39199" indent="-228599" defTabSz="449262">
              <a:lnSpc>
                <a:spcPct val="96000"/>
              </a:lnSpc>
              <a:spcBef>
                <a:spcPts val="500"/>
              </a:spcBef>
              <a:buClr>
                <a:srgbClr val="000000"/>
              </a:buClr>
              <a:buSzPct val="100000"/>
              <a:buFont typeface="Wingdings"/>
              <a:buChar char=""/>
              <a:defRPr sz="2000">
                <a:uFill>
                  <a:solidFill/>
                </a:uFill>
                <a:latin typeface="+mn-lt"/>
                <a:ea typeface="+mn-ea"/>
                <a:cs typeface="+mn-cs"/>
                <a:sym typeface="Helvetica Neue Light"/>
              </a:defRPr>
            </a:lvl4pPr>
            <a:lvl5pPr marL="2096599" marR="39199" indent="-228600" defTabSz="449262">
              <a:lnSpc>
                <a:spcPct val="96000"/>
              </a:lnSpc>
              <a:spcBef>
                <a:spcPts val="500"/>
              </a:spcBef>
              <a:buClr>
                <a:srgbClr val="000000"/>
              </a:buClr>
              <a:buSzPct val="100000"/>
              <a:buFont typeface="Wingdings"/>
              <a:buChar char=""/>
              <a:defRPr sz="2000">
                <a:uFill>
                  <a:solidFill/>
                </a:uFill>
                <a:latin typeface="+mn-lt"/>
                <a:ea typeface="+mn-ea"/>
                <a:cs typeface="+mn-cs"/>
                <a:sym typeface="Helvetica Neue Light"/>
              </a:defRPr>
            </a:lvl5pPr>
            <a:lvl6pPr marL="2188039" marR="39199" indent="-320039" defTabSz="449262">
              <a:lnSpc>
                <a:spcPct val="96000"/>
              </a:lnSpc>
              <a:spcBef>
                <a:spcPts val="700"/>
              </a:spcBef>
              <a:buClr>
                <a:srgbClr val="000000"/>
              </a:buClr>
              <a:buSzPct val="100000"/>
              <a:buFont typeface="Wingdings"/>
              <a:buChar char=""/>
              <a:defRPr sz="2800">
                <a:uFill>
                  <a:solidFill/>
                </a:uFill>
                <a:latin typeface="+mn-lt"/>
                <a:ea typeface="+mn-ea"/>
                <a:cs typeface="+mn-cs"/>
                <a:sym typeface="Helvetica Neue Light"/>
              </a:defRPr>
            </a:lvl6pPr>
            <a:lvl7pPr marL="2188039" marR="39199" indent="-320039" defTabSz="449262">
              <a:lnSpc>
                <a:spcPct val="96000"/>
              </a:lnSpc>
              <a:spcBef>
                <a:spcPts val="700"/>
              </a:spcBef>
              <a:buClr>
                <a:srgbClr val="000000"/>
              </a:buClr>
              <a:buSzPct val="100000"/>
              <a:buFont typeface="Wingdings"/>
              <a:buChar char=""/>
              <a:defRPr sz="2800">
                <a:uFill>
                  <a:solidFill/>
                </a:uFill>
                <a:latin typeface="+mn-lt"/>
                <a:ea typeface="+mn-ea"/>
                <a:cs typeface="+mn-cs"/>
                <a:sym typeface="Helvetica Neue Light"/>
              </a:defRPr>
            </a:lvl7pPr>
            <a:lvl8pPr marL="2188039" marR="39199" indent="-320039" defTabSz="449262">
              <a:lnSpc>
                <a:spcPct val="96000"/>
              </a:lnSpc>
              <a:spcBef>
                <a:spcPts val="700"/>
              </a:spcBef>
              <a:buClr>
                <a:srgbClr val="000000"/>
              </a:buClr>
              <a:buSzPct val="100000"/>
              <a:buFont typeface="Wingdings"/>
              <a:buChar char=""/>
              <a:defRPr sz="2800">
                <a:uFill>
                  <a:solidFill/>
                </a:uFill>
                <a:latin typeface="+mn-lt"/>
                <a:ea typeface="+mn-ea"/>
                <a:cs typeface="+mn-cs"/>
                <a:sym typeface="Helvetica Neue Light"/>
              </a:defRPr>
            </a:lvl8pPr>
            <a:lvl9pPr marL="2188039" marR="39199" indent="-320039" defTabSz="449262">
              <a:lnSpc>
                <a:spcPct val="96000"/>
              </a:lnSpc>
              <a:spcBef>
                <a:spcPts val="700"/>
              </a:spcBef>
              <a:buClr>
                <a:srgbClr val="000000"/>
              </a:buClr>
              <a:buSzPct val="100000"/>
              <a:buFont typeface="Wingdings"/>
              <a:buChar char=""/>
              <a:defRPr sz="2800">
                <a:uFill>
                  <a:solidFill/>
                </a:uFill>
                <a:latin typeface="+mn-lt"/>
                <a:ea typeface="+mn-ea"/>
                <a:cs typeface="+mn-cs"/>
                <a:sym typeface="Helvetica Neue Light"/>
              </a:defRPr>
            </a:lvl9pPr>
          </a:lstStyle>
          <a:p>
            <a:pPr marL="55750" indent="0">
              <a:buNone/>
            </a:pPr>
            <a:r>
              <a:rPr lang="en-IE" sz="3413" dirty="0"/>
              <a:t>&lt;&gt; is required.</a:t>
            </a:r>
          </a:p>
        </p:txBody>
      </p:sp>
      <p:cxnSp>
        <p:nvCxnSpPr>
          <p:cNvPr id="4" name="Connector: Curved 3"/>
          <p:cNvCxnSpPr>
            <a:stCxn id="5" idx="2"/>
          </p:cNvCxnSpPr>
          <p:nvPr/>
        </p:nvCxnSpPr>
        <p:spPr>
          <a:xfrm rot="5400000">
            <a:off x="5737180" y="4367609"/>
            <a:ext cx="967181" cy="1280142"/>
          </a:xfrm>
          <a:prstGeom prst="curvedConnector2">
            <a:avLst/>
          </a:prstGeom>
          <a:noFill/>
          <a:ln w="25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pic>
        <p:nvPicPr>
          <p:cNvPr id="8" name="Picture 2" descr="Image result for java 7">
            <a:extLst>
              <a:ext uri="{FF2B5EF4-FFF2-40B4-BE49-F238E27FC236}">
                <a16:creationId xmlns:a16="http://schemas.microsoft.com/office/drawing/2014/main" id="{37100093-3F61-420E-8BC8-8749E3957C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6415" y="212018"/>
            <a:ext cx="1197799" cy="1633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168907"/>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A420C0-D821-489D-9516-CC6800A5BA56}"/>
              </a:ext>
            </a:extLst>
          </p:cNvPr>
          <p:cNvSpPr>
            <a:spLocks noGrp="1"/>
          </p:cNvSpPr>
          <p:nvPr>
            <p:ph type="title"/>
          </p:nvPr>
        </p:nvSpPr>
        <p:spPr/>
        <p:txBody>
          <a:bodyPr/>
          <a:lstStyle/>
          <a:p>
            <a:r>
              <a:rPr lang="en-IE" sz="4400" dirty="0"/>
              <a:t>More new I/O APIs for the Java platform.</a:t>
            </a:r>
            <a:endParaRPr lang="en-IE" dirty="0"/>
          </a:p>
        </p:txBody>
      </p:sp>
      <p:sp>
        <p:nvSpPr>
          <p:cNvPr id="5" name="Text Placeholder 4">
            <a:extLst>
              <a:ext uri="{FF2B5EF4-FFF2-40B4-BE49-F238E27FC236}">
                <a16:creationId xmlns:a16="http://schemas.microsoft.com/office/drawing/2014/main" id="{642CAA81-F1D7-4459-AD32-03C3B7EE9790}"/>
              </a:ext>
            </a:extLst>
          </p:cNvPr>
          <p:cNvSpPr>
            <a:spLocks noGrp="1"/>
          </p:cNvSpPr>
          <p:nvPr>
            <p:ph type="body" sz="quarter" idx="10"/>
          </p:nvPr>
        </p:nvSpPr>
        <p:spPr/>
        <p:txBody>
          <a:bodyPr/>
          <a:lstStyle/>
          <a:p>
            <a:r>
              <a:rPr lang="en-IE" dirty="0"/>
              <a:t>Most important package:</a:t>
            </a:r>
          </a:p>
          <a:p>
            <a:pPr lvl="2"/>
            <a:r>
              <a:rPr lang="en-IE" b="1" dirty="0" err="1">
                <a:solidFill>
                  <a:srgbClr val="C00000"/>
                </a:solidFill>
              </a:rPr>
              <a:t>java.nio.file</a:t>
            </a:r>
            <a:r>
              <a:rPr lang="en-IE" dirty="0"/>
              <a:t> which contains many practical file utilities, new file I/O related classes and interfaces.</a:t>
            </a:r>
          </a:p>
          <a:p>
            <a:r>
              <a:rPr lang="en-IE" dirty="0"/>
              <a:t>We will briefly look at:</a:t>
            </a:r>
          </a:p>
          <a:p>
            <a:pPr lvl="1"/>
            <a:r>
              <a:rPr lang="en-IE" b="1" dirty="0" err="1">
                <a:solidFill>
                  <a:srgbClr val="C00000"/>
                </a:solidFill>
              </a:rPr>
              <a:t>java.nio.file.Path</a:t>
            </a:r>
            <a:r>
              <a:rPr lang="en-IE" b="1" dirty="0">
                <a:solidFill>
                  <a:srgbClr val="C00000"/>
                </a:solidFill>
              </a:rPr>
              <a:t> </a:t>
            </a:r>
            <a:r>
              <a:rPr lang="en-IE" dirty="0"/>
              <a:t>(interface)</a:t>
            </a:r>
          </a:p>
          <a:p>
            <a:pPr lvl="1"/>
            <a:r>
              <a:rPr lang="en-IE" b="1" dirty="0" err="1">
                <a:solidFill>
                  <a:srgbClr val="C00000"/>
                </a:solidFill>
              </a:rPr>
              <a:t>java.nio.file.Files</a:t>
            </a:r>
            <a:r>
              <a:rPr lang="en-IE" b="1" dirty="0">
                <a:solidFill>
                  <a:srgbClr val="C00000"/>
                </a:solidFill>
              </a:rPr>
              <a:t> </a:t>
            </a:r>
            <a:r>
              <a:rPr lang="en-IE" dirty="0"/>
              <a:t>(class)</a:t>
            </a:r>
          </a:p>
          <a:p>
            <a:endParaRPr lang="en-IE" dirty="0"/>
          </a:p>
        </p:txBody>
      </p:sp>
      <p:sp>
        <p:nvSpPr>
          <p:cNvPr id="6" name="Rectangle 5">
            <a:extLst>
              <a:ext uri="{FF2B5EF4-FFF2-40B4-BE49-F238E27FC236}">
                <a16:creationId xmlns:a16="http://schemas.microsoft.com/office/drawing/2014/main" id="{D439F766-0249-4CFC-8896-141D505C161F}"/>
              </a:ext>
            </a:extLst>
          </p:cNvPr>
          <p:cNvSpPr/>
          <p:nvPr/>
        </p:nvSpPr>
        <p:spPr>
          <a:xfrm>
            <a:off x="4270152" y="9424337"/>
            <a:ext cx="4195379" cy="276999"/>
          </a:xfrm>
          <a:prstGeom prst="rect">
            <a:avLst/>
          </a:prstGeom>
        </p:spPr>
        <p:txBody>
          <a:bodyPr wrap="none">
            <a:spAutoFit/>
          </a:bodyPr>
          <a:lstStyle/>
          <a:p>
            <a:r>
              <a:rPr lang="en-IE" dirty="0">
                <a:hlinkClick r:id="rId2"/>
              </a:rPr>
              <a:t>https://jaxenter.com/java-7-the-top-8-features-103625.html</a:t>
            </a:r>
            <a:r>
              <a:rPr lang="en-IE" dirty="0"/>
              <a:t> </a:t>
            </a:r>
          </a:p>
        </p:txBody>
      </p:sp>
      <p:pic>
        <p:nvPicPr>
          <p:cNvPr id="7" name="Picture 2" descr="Image result for java 7">
            <a:extLst>
              <a:ext uri="{FF2B5EF4-FFF2-40B4-BE49-F238E27FC236}">
                <a16:creationId xmlns:a16="http://schemas.microsoft.com/office/drawing/2014/main" id="{DB987799-F9F3-4A3C-8DCD-23E0B7D1CD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6415" y="212018"/>
            <a:ext cx="1197799" cy="1633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949093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7F7C34-81AB-490F-8AA6-A3125AC350E5}"/>
              </a:ext>
            </a:extLst>
          </p:cNvPr>
          <p:cNvSpPr>
            <a:spLocks noGrp="1"/>
          </p:cNvSpPr>
          <p:nvPr>
            <p:ph type="title"/>
          </p:nvPr>
        </p:nvSpPr>
        <p:spPr/>
        <p:txBody>
          <a:bodyPr/>
          <a:lstStyle/>
          <a:p>
            <a:r>
              <a:rPr lang="en-IE" b="1" dirty="0">
                <a:solidFill>
                  <a:srgbClr val="C00000"/>
                </a:solidFill>
              </a:rPr>
              <a:t>  </a:t>
            </a:r>
            <a:r>
              <a:rPr lang="en-IE" b="1" dirty="0" err="1">
                <a:solidFill>
                  <a:srgbClr val="C00000"/>
                </a:solidFill>
              </a:rPr>
              <a:t>java.nio.file.Path</a:t>
            </a:r>
            <a:r>
              <a:rPr lang="en-IE" b="1" dirty="0">
                <a:solidFill>
                  <a:srgbClr val="C00000"/>
                </a:solidFill>
              </a:rPr>
              <a:t> </a:t>
            </a:r>
            <a:r>
              <a:rPr lang="en-IE" dirty="0"/>
              <a:t>(interface)</a:t>
            </a:r>
          </a:p>
        </p:txBody>
      </p:sp>
      <p:sp>
        <p:nvSpPr>
          <p:cNvPr id="10" name="Rectangle 2">
            <a:extLst>
              <a:ext uri="{FF2B5EF4-FFF2-40B4-BE49-F238E27FC236}">
                <a16:creationId xmlns:a16="http://schemas.microsoft.com/office/drawing/2014/main" id="{F4F4F1BC-4029-4730-8080-9B8267B62961}"/>
              </a:ext>
            </a:extLst>
          </p:cNvPr>
          <p:cNvSpPr>
            <a:spLocks noChangeArrowheads="1"/>
          </p:cNvSpPr>
          <p:nvPr/>
        </p:nvSpPr>
        <p:spPr bwMode="auto">
          <a:xfrm>
            <a:off x="705756" y="4000352"/>
            <a:ext cx="11593288" cy="4524315"/>
          </a:xfrm>
          <a:prstGeom prst="rect">
            <a:avLst/>
          </a:prstGeom>
          <a:solidFill>
            <a:srgbClr val="DEF3FE"/>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Arial Unicode MS"/>
              </a:rPr>
              <a:t>import </a:t>
            </a:r>
            <a:r>
              <a:rPr kumimoji="0" lang="en-US" altLang="en-US" sz="3200" b="0" i="0" u="none" strike="noStrike" cap="none" normalizeH="0" baseline="0" dirty="0" err="1">
                <a:ln>
                  <a:noFill/>
                </a:ln>
                <a:solidFill>
                  <a:srgbClr val="000000"/>
                </a:solidFill>
                <a:effectLst/>
                <a:latin typeface="Arial Unicode MS"/>
              </a:rPr>
              <a:t>java.nio.file.Path</a:t>
            </a:r>
            <a:r>
              <a:rPr kumimoji="0" lang="en-US" altLang="en-US" sz="32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Arial Unicode MS"/>
              </a:rPr>
              <a:t>import </a:t>
            </a:r>
            <a:r>
              <a:rPr kumimoji="0" lang="en-US" altLang="en-US" sz="3200" b="0" i="0" u="none" strike="noStrike" cap="none" normalizeH="0" baseline="0" dirty="0" err="1">
                <a:ln>
                  <a:noFill/>
                </a:ln>
                <a:solidFill>
                  <a:srgbClr val="000000"/>
                </a:solidFill>
                <a:effectLst/>
                <a:latin typeface="Arial Unicode MS"/>
              </a:rPr>
              <a:t>java.nio.file.Paths</a:t>
            </a:r>
            <a:r>
              <a:rPr kumimoji="0" lang="en-US" altLang="en-US" sz="32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Arial Unicode MS"/>
              </a:rPr>
              <a:t>public class </a:t>
            </a:r>
            <a:r>
              <a:rPr kumimoji="0" lang="en-US" altLang="en-US" sz="3200" b="0" i="0" u="none" strike="noStrike" cap="none" normalizeH="0" baseline="0" dirty="0" err="1">
                <a:ln>
                  <a:noFill/>
                </a:ln>
                <a:solidFill>
                  <a:srgbClr val="000000"/>
                </a:solidFill>
                <a:effectLst/>
                <a:latin typeface="Arial Unicode MS"/>
              </a:rPr>
              <a:t>PathExample</a:t>
            </a:r>
            <a:r>
              <a:rPr kumimoji="0" lang="en-US" altLang="en-US" sz="3200" b="0" i="0" u="none" strike="noStrike" cap="none" normalizeH="0" baseline="0" dirty="0">
                <a:ln>
                  <a:noFill/>
                </a:ln>
                <a:solidFill>
                  <a:srgbClr val="000000"/>
                </a:solidFill>
                <a:effectLst/>
                <a:latin typeface="Arial Unicode MS"/>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a:latin typeface="Arial Unicode MS"/>
              </a:rPr>
              <a:t>	</a:t>
            </a:r>
            <a:r>
              <a:rPr kumimoji="0" lang="en-US" altLang="en-US" sz="3200" b="0" i="0" u="none" strike="noStrike" cap="none" normalizeH="0" baseline="0" dirty="0">
                <a:ln>
                  <a:noFill/>
                </a:ln>
                <a:solidFill>
                  <a:srgbClr val="000000"/>
                </a:solidFill>
                <a:effectLst/>
                <a:latin typeface="Arial Unicode MS"/>
              </a:rPr>
              <a:t>public static void main(String[] </a:t>
            </a:r>
            <a:r>
              <a:rPr kumimoji="0" lang="en-US" altLang="en-US" sz="3200" b="0" i="0" u="none" strike="noStrike" cap="none" normalizeH="0" baseline="0" dirty="0" err="1">
                <a:ln>
                  <a:noFill/>
                </a:ln>
                <a:solidFill>
                  <a:srgbClr val="000000"/>
                </a:solidFill>
                <a:effectLst/>
                <a:latin typeface="Arial Unicode MS"/>
              </a:rPr>
              <a:t>args</a:t>
            </a:r>
            <a:r>
              <a:rPr kumimoji="0" lang="en-US" altLang="en-US" sz="3200" b="0" i="0" u="none" strike="noStrike" cap="none" normalizeH="0" baseline="0" dirty="0">
                <a:ln>
                  <a:noFill/>
                </a:ln>
                <a:solidFill>
                  <a:srgbClr val="000000"/>
                </a:solidFill>
                <a:effectLst/>
                <a:latin typeface="Arial Unicode MS"/>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a:latin typeface="Arial Unicode MS"/>
              </a:rPr>
              <a:t>		</a:t>
            </a:r>
            <a:r>
              <a:rPr kumimoji="0" lang="en-US" altLang="en-US" sz="3200" b="0" i="0" u="none" strike="noStrike" cap="none" normalizeH="0" baseline="0" dirty="0">
                <a:ln>
                  <a:noFill/>
                </a:ln>
                <a:solidFill>
                  <a:srgbClr val="000000"/>
                </a:solidFill>
                <a:effectLst/>
                <a:latin typeface="Arial Unicode MS"/>
              </a:rPr>
              <a:t>Path </a:t>
            </a:r>
            <a:r>
              <a:rPr kumimoji="0" lang="en-US" altLang="en-US" sz="3200" b="0" i="0" u="none" strike="noStrike" cap="none" normalizeH="0" baseline="0" dirty="0" err="1">
                <a:ln>
                  <a:noFill/>
                </a:ln>
                <a:solidFill>
                  <a:srgbClr val="000000"/>
                </a:solidFill>
                <a:effectLst/>
                <a:latin typeface="Arial Unicode MS"/>
              </a:rPr>
              <a:t>path</a:t>
            </a:r>
            <a:r>
              <a:rPr kumimoji="0" lang="en-US" altLang="en-US" sz="3200" b="0" i="0" u="none" strike="noStrike" cap="none" normalizeH="0" baseline="0" dirty="0">
                <a:ln>
                  <a:noFill/>
                </a:ln>
                <a:solidFill>
                  <a:srgbClr val="000000"/>
                </a:solidFill>
                <a:effectLst/>
                <a:latin typeface="Arial Unicode MS"/>
              </a:rPr>
              <a:t> = </a:t>
            </a:r>
            <a:r>
              <a:rPr kumimoji="0" lang="en-US" altLang="en-US" sz="3200" b="0" i="0" u="none" strike="noStrike" cap="none" normalizeH="0" baseline="0" dirty="0" err="1">
                <a:ln>
                  <a:noFill/>
                </a:ln>
                <a:solidFill>
                  <a:srgbClr val="000000"/>
                </a:solidFill>
                <a:effectLst/>
                <a:latin typeface="Arial Unicode MS"/>
              </a:rPr>
              <a:t>Paths.get</a:t>
            </a:r>
            <a:r>
              <a:rPr kumimoji="0" lang="en-US" altLang="en-US" sz="3200" b="0" i="0" u="none" strike="noStrike" cap="none" normalizeH="0" baseline="0" dirty="0">
                <a:ln>
                  <a:noFill/>
                </a:ln>
                <a:solidFill>
                  <a:srgbClr val="000000"/>
                </a:solidFill>
                <a:effectLst/>
                <a:latin typeface="Arial Unicode MS"/>
              </a:rPr>
              <a:t>("c:\\data\\myfile.txt");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a:latin typeface="Arial Unicode MS"/>
              </a:rPr>
              <a:t>	</a:t>
            </a:r>
            <a:r>
              <a:rPr kumimoji="0" lang="en-US" altLang="en-US" sz="32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Arial Unicode MS"/>
              </a:rPr>
              <a:t>}</a:t>
            </a:r>
            <a:r>
              <a:rPr kumimoji="0" lang="en-US" altLang="en-US" sz="1800" b="0" i="0" u="none" strike="noStrike" cap="none" normalizeH="0" baseline="0" dirty="0">
                <a:ln>
                  <a:noFill/>
                </a:ln>
                <a:solidFill>
                  <a:schemeClr val="tx1"/>
                </a:solidFill>
                <a:effectLst/>
              </a:rPr>
              <a:t> </a:t>
            </a:r>
            <a:endParaRPr kumimoji="0" lang="en-US" altLang="en-US" sz="6600" b="0" i="0" u="none" strike="noStrike" cap="none" normalizeH="0" baseline="0" dirty="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280223A0-1075-4A52-9550-7649EB53273D}"/>
              </a:ext>
            </a:extLst>
          </p:cNvPr>
          <p:cNvSpPr/>
          <p:nvPr/>
        </p:nvSpPr>
        <p:spPr>
          <a:xfrm>
            <a:off x="4846216" y="9413304"/>
            <a:ext cx="3223959" cy="276999"/>
          </a:xfrm>
          <a:prstGeom prst="rect">
            <a:avLst/>
          </a:prstGeom>
        </p:spPr>
        <p:txBody>
          <a:bodyPr wrap="none">
            <a:spAutoFit/>
          </a:bodyPr>
          <a:lstStyle/>
          <a:p>
            <a:r>
              <a:rPr lang="en-IE" dirty="0">
                <a:hlinkClick r:id="rId2"/>
              </a:rPr>
              <a:t>http://tutorials.jenkov.com/java-nio/path.html</a:t>
            </a:r>
            <a:r>
              <a:rPr lang="en-IE" dirty="0"/>
              <a:t> </a:t>
            </a:r>
          </a:p>
        </p:txBody>
      </p:sp>
      <p:sp>
        <p:nvSpPr>
          <p:cNvPr id="12" name="Rectangle 3">
            <a:extLst>
              <a:ext uri="{FF2B5EF4-FFF2-40B4-BE49-F238E27FC236}">
                <a16:creationId xmlns:a16="http://schemas.microsoft.com/office/drawing/2014/main" id="{8F6E48C5-8CF5-4578-BEC3-F30CC9583299}"/>
              </a:ext>
            </a:extLst>
          </p:cNvPr>
          <p:cNvSpPr>
            <a:spLocks noGrp="1" noChangeArrowheads="1"/>
          </p:cNvSpPr>
          <p:nvPr>
            <p:ph type="body" sz="quarter" idx="10"/>
          </p:nvPr>
        </p:nvSpPr>
        <p:spPr bwMode="auto">
          <a:xfrm>
            <a:off x="607194" y="2078946"/>
            <a:ext cx="12303918"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Fira Sans"/>
              </a:rPr>
              <a:t>A Java </a:t>
            </a:r>
            <a:r>
              <a:rPr kumimoji="0" lang="en-US" altLang="en-US" sz="2800" b="0" i="0" u="none" strike="noStrike" cap="none" normalizeH="0" baseline="0" dirty="0">
                <a:ln>
                  <a:noFill/>
                </a:ln>
                <a:solidFill>
                  <a:srgbClr val="000000"/>
                </a:solidFill>
                <a:effectLst/>
                <a:latin typeface="Arial Unicode MS"/>
              </a:rPr>
              <a:t>Path</a:t>
            </a:r>
            <a:r>
              <a:rPr kumimoji="0" lang="en-US" altLang="en-US" sz="1000" b="0" i="0" u="none" strike="noStrike" cap="none" normalizeH="0" baseline="0" dirty="0">
                <a:ln>
                  <a:noFill/>
                </a:ln>
                <a:solidFill>
                  <a:srgbClr val="000000"/>
                </a:solidFill>
                <a:effectLst/>
                <a:latin typeface="Fira Sans"/>
              </a:rPr>
              <a:t>   </a:t>
            </a:r>
            <a:r>
              <a:rPr kumimoji="0" lang="en-US" altLang="en-US" sz="3200" b="0" i="0" u="none" strike="noStrike" cap="none" normalizeH="0" baseline="0" dirty="0">
                <a:ln>
                  <a:noFill/>
                </a:ln>
                <a:solidFill>
                  <a:srgbClr val="000000"/>
                </a:solidFill>
                <a:effectLst/>
                <a:latin typeface="Fira Sans"/>
              </a:rPr>
              <a:t>instance represents a </a:t>
            </a:r>
            <a:r>
              <a:rPr kumimoji="0" lang="en-US" altLang="en-US" sz="3200" b="0" i="1" u="none" strike="noStrike" cap="none" normalizeH="0" baseline="0" dirty="0">
                <a:ln>
                  <a:noFill/>
                </a:ln>
                <a:solidFill>
                  <a:srgbClr val="000000"/>
                </a:solidFill>
                <a:effectLst/>
                <a:latin typeface="Fira Sans"/>
              </a:rPr>
              <a:t>path</a:t>
            </a:r>
            <a:r>
              <a:rPr kumimoji="0" lang="en-US" altLang="en-US" sz="3200" b="0" i="0" u="none" strike="noStrike" cap="none" normalizeH="0" baseline="0" dirty="0">
                <a:ln>
                  <a:noFill/>
                </a:ln>
                <a:solidFill>
                  <a:srgbClr val="000000"/>
                </a:solidFill>
                <a:effectLst/>
                <a:latin typeface="Fira Sans"/>
              </a:rPr>
              <a:t> in the file system. A path can point to either a file or a directory. A path can be absolute or relative.  Basically, this interface can be used in place of the </a:t>
            </a:r>
            <a:r>
              <a:rPr kumimoji="0" lang="en-US" altLang="en-US" sz="3200" b="0" i="0" u="none" strike="noStrike" cap="none" normalizeH="0" baseline="0" dirty="0" err="1">
                <a:ln>
                  <a:noFill/>
                </a:ln>
                <a:solidFill>
                  <a:srgbClr val="000000"/>
                </a:solidFill>
                <a:effectLst/>
                <a:latin typeface="Fira Sans"/>
              </a:rPr>
              <a:t>java.i</a:t>
            </a:r>
            <a:r>
              <a:rPr lang="en-US" altLang="en-US" sz="3200" dirty="0" err="1">
                <a:solidFill>
                  <a:srgbClr val="000000"/>
                </a:solidFill>
                <a:latin typeface="Fira Sans"/>
              </a:rPr>
              <a:t>o.File</a:t>
            </a:r>
            <a:r>
              <a:rPr lang="en-US" altLang="en-US" sz="3200" dirty="0">
                <a:solidFill>
                  <a:srgbClr val="000000"/>
                </a:solidFill>
                <a:latin typeface="Fira Sans"/>
              </a:rPr>
              <a:t> class.</a:t>
            </a:r>
            <a:r>
              <a:rPr kumimoji="0" lang="en-US" altLang="en-US" sz="3200" b="0" i="0" u="none" strike="noStrike" cap="none" normalizeH="0" baseline="0" dirty="0">
                <a:ln>
                  <a:noFill/>
                </a:ln>
                <a:solidFill>
                  <a:srgbClr val="000000"/>
                </a:solidFill>
                <a:effectLst/>
                <a:latin typeface="Fira Sans"/>
              </a:rPr>
              <a:t> </a:t>
            </a:r>
            <a:r>
              <a:rPr kumimoji="0" lang="en-US" altLang="en-US" sz="32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13" name="Picture 2" descr="Image result for java 7">
            <a:extLst>
              <a:ext uri="{FF2B5EF4-FFF2-40B4-BE49-F238E27FC236}">
                <a16:creationId xmlns:a16="http://schemas.microsoft.com/office/drawing/2014/main" id="{A74438CA-3A5C-4D95-8E5A-090CC1755A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6415" y="212018"/>
            <a:ext cx="1197799" cy="1633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60230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7F7C34-81AB-490F-8AA6-A3125AC350E5}"/>
              </a:ext>
            </a:extLst>
          </p:cNvPr>
          <p:cNvSpPr>
            <a:spLocks noGrp="1"/>
          </p:cNvSpPr>
          <p:nvPr>
            <p:ph type="title"/>
          </p:nvPr>
        </p:nvSpPr>
        <p:spPr/>
        <p:txBody>
          <a:bodyPr/>
          <a:lstStyle/>
          <a:p>
            <a:pPr lvl="1"/>
            <a:r>
              <a:rPr lang="en-IE" b="1" dirty="0" err="1">
                <a:solidFill>
                  <a:srgbClr val="C00000"/>
                </a:solidFill>
              </a:rPr>
              <a:t>java.nio.file.Files</a:t>
            </a:r>
            <a:r>
              <a:rPr lang="en-IE" b="1" dirty="0">
                <a:solidFill>
                  <a:srgbClr val="C00000"/>
                </a:solidFill>
              </a:rPr>
              <a:t> </a:t>
            </a:r>
            <a:r>
              <a:rPr lang="en-IE" dirty="0"/>
              <a:t>(class)</a:t>
            </a:r>
          </a:p>
        </p:txBody>
      </p:sp>
      <p:sp>
        <p:nvSpPr>
          <p:cNvPr id="5" name="Text Placeholder 4">
            <a:extLst>
              <a:ext uri="{FF2B5EF4-FFF2-40B4-BE49-F238E27FC236}">
                <a16:creationId xmlns:a16="http://schemas.microsoft.com/office/drawing/2014/main" id="{E7510B13-E380-47FD-A37E-71A514EFDCAD}"/>
              </a:ext>
            </a:extLst>
          </p:cNvPr>
          <p:cNvSpPr>
            <a:spLocks noGrp="1"/>
          </p:cNvSpPr>
          <p:nvPr>
            <p:ph type="body" sz="quarter" idx="10"/>
          </p:nvPr>
        </p:nvSpPr>
        <p:spPr>
          <a:xfrm>
            <a:off x="669925" y="2285181"/>
            <a:ext cx="11763375" cy="6696075"/>
          </a:xfrm>
        </p:spPr>
        <p:txBody>
          <a:bodyPr>
            <a:normAutofit lnSpcReduction="10000"/>
          </a:bodyPr>
          <a:lstStyle/>
          <a:p>
            <a:pPr marL="0" indent="0">
              <a:buNone/>
            </a:pPr>
            <a:r>
              <a:rPr lang="en-IE" dirty="0"/>
              <a:t>This class consists exclusively of static methods that operate on files, directories, or other types of files.  </a:t>
            </a:r>
          </a:p>
          <a:p>
            <a:pPr marL="0" indent="0">
              <a:buNone/>
            </a:pPr>
            <a:r>
              <a:rPr lang="en-IE" dirty="0"/>
              <a:t>It contains over 50 utility methods for File related operations which many developers would have wanted to be a part of earlier Java releases e.g.:</a:t>
            </a:r>
          </a:p>
          <a:p>
            <a:pPr fontAlgn="base"/>
            <a:r>
              <a:rPr lang="en-IE" b="1" dirty="0">
                <a:solidFill>
                  <a:srgbClr val="0070C0"/>
                </a:solidFill>
              </a:rPr>
              <a:t>copy() </a:t>
            </a:r>
            <a:r>
              <a:rPr lang="en-IE" dirty="0"/>
              <a:t>– copy a file, with options e.g. REPLACE_EXISTING.</a:t>
            </a:r>
          </a:p>
          <a:p>
            <a:pPr fontAlgn="base"/>
            <a:r>
              <a:rPr lang="en-IE" b="1" dirty="0">
                <a:solidFill>
                  <a:srgbClr val="0070C0"/>
                </a:solidFill>
              </a:rPr>
              <a:t>move()</a:t>
            </a:r>
            <a:r>
              <a:rPr lang="en-IE" dirty="0"/>
              <a:t> – move or rename a file to a target file.</a:t>
            </a:r>
          </a:p>
          <a:p>
            <a:pPr fontAlgn="base"/>
            <a:r>
              <a:rPr lang="en-IE" b="1" dirty="0" err="1">
                <a:solidFill>
                  <a:srgbClr val="0070C0"/>
                </a:solidFill>
              </a:rPr>
              <a:t>newInputStream</a:t>
            </a:r>
            <a:r>
              <a:rPr lang="en-IE" b="1" dirty="0">
                <a:solidFill>
                  <a:srgbClr val="0070C0"/>
                </a:solidFill>
              </a:rPr>
              <a:t>() </a:t>
            </a:r>
            <a:r>
              <a:rPr lang="en-IE" dirty="0"/>
              <a:t>– Opens a file, returning an input stream to read from the file.</a:t>
            </a:r>
          </a:p>
          <a:p>
            <a:pPr fontAlgn="base"/>
            <a:r>
              <a:rPr lang="en-IE" b="1" dirty="0" err="1">
                <a:solidFill>
                  <a:srgbClr val="0070C0"/>
                </a:solidFill>
              </a:rPr>
              <a:t>readAllBytes</a:t>
            </a:r>
            <a:r>
              <a:rPr lang="en-IE" b="1" dirty="0">
                <a:solidFill>
                  <a:srgbClr val="0070C0"/>
                </a:solidFill>
              </a:rPr>
              <a:t>()</a:t>
            </a:r>
            <a:r>
              <a:rPr lang="en-IE" dirty="0"/>
              <a:t> – Reads all the bytes from a file.</a:t>
            </a:r>
          </a:p>
        </p:txBody>
      </p:sp>
      <p:sp>
        <p:nvSpPr>
          <p:cNvPr id="6" name="Rectangle 5">
            <a:extLst>
              <a:ext uri="{FF2B5EF4-FFF2-40B4-BE49-F238E27FC236}">
                <a16:creationId xmlns:a16="http://schemas.microsoft.com/office/drawing/2014/main" id="{9FBAF226-AEE3-40F0-95DA-AE3BCFB9C012}"/>
              </a:ext>
            </a:extLst>
          </p:cNvPr>
          <p:cNvSpPr/>
          <p:nvPr/>
        </p:nvSpPr>
        <p:spPr>
          <a:xfrm>
            <a:off x="4270152" y="9424337"/>
            <a:ext cx="4195379" cy="276999"/>
          </a:xfrm>
          <a:prstGeom prst="rect">
            <a:avLst/>
          </a:prstGeom>
        </p:spPr>
        <p:txBody>
          <a:bodyPr wrap="none">
            <a:spAutoFit/>
          </a:bodyPr>
          <a:lstStyle/>
          <a:p>
            <a:r>
              <a:rPr lang="en-IE" dirty="0">
                <a:hlinkClick r:id="rId2"/>
              </a:rPr>
              <a:t>https://jaxenter.com/java-7-the-top-8-features-103625.html</a:t>
            </a:r>
            <a:r>
              <a:rPr lang="en-IE" dirty="0"/>
              <a:t> </a:t>
            </a:r>
          </a:p>
        </p:txBody>
      </p:sp>
      <p:pic>
        <p:nvPicPr>
          <p:cNvPr id="7" name="Picture 2" descr="Image result for java 7">
            <a:extLst>
              <a:ext uri="{FF2B5EF4-FFF2-40B4-BE49-F238E27FC236}">
                <a16:creationId xmlns:a16="http://schemas.microsoft.com/office/drawing/2014/main" id="{83EB31D3-418B-4708-A19F-6B76E4684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6415" y="212018"/>
            <a:ext cx="1197799" cy="1633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80693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java 8">
            <a:extLst>
              <a:ext uri="{FF2B5EF4-FFF2-40B4-BE49-F238E27FC236}">
                <a16:creationId xmlns:a16="http://schemas.microsoft.com/office/drawing/2014/main" id="{F39A4AE8-916B-4646-A36A-0417944C0C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5896" y="0"/>
            <a:ext cx="9054156" cy="9665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5687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1500" y="330200"/>
            <a:ext cx="11861800" cy="1397000"/>
          </a:xfrm>
        </p:spPr>
        <p:txBody>
          <a:bodyPr/>
          <a:lstStyle/>
          <a:p>
            <a:r>
              <a:rPr lang="en-IE" dirty="0"/>
              <a:t>Java 8 - an outline of some changes</a:t>
            </a:r>
          </a:p>
        </p:txBody>
      </p:sp>
      <p:sp>
        <p:nvSpPr>
          <p:cNvPr id="6" name="Text Placeholder 5"/>
          <p:cNvSpPr>
            <a:spLocks noGrp="1"/>
          </p:cNvSpPr>
          <p:nvPr>
            <p:ph type="body" sz="quarter" idx="10"/>
          </p:nvPr>
        </p:nvSpPr>
        <p:spPr/>
        <p:txBody>
          <a:bodyPr>
            <a:normAutofit/>
          </a:bodyPr>
          <a:lstStyle/>
          <a:p>
            <a:pPr>
              <a:spcBef>
                <a:spcPts val="0"/>
              </a:spcBef>
            </a:pPr>
            <a:r>
              <a:rPr lang="en-IE" sz="4000" dirty="0"/>
              <a:t>Interfaces – default and static methods</a:t>
            </a:r>
          </a:p>
          <a:p>
            <a:pPr>
              <a:spcBef>
                <a:spcPts val="0"/>
              </a:spcBef>
            </a:pPr>
            <a:endParaRPr lang="en-IE" sz="4000" dirty="0"/>
          </a:p>
          <a:p>
            <a:pPr>
              <a:spcBef>
                <a:spcPts val="0"/>
              </a:spcBef>
            </a:pPr>
            <a:r>
              <a:rPr lang="en-IE" sz="4000" dirty="0"/>
              <a:t>Lambdas</a:t>
            </a:r>
          </a:p>
          <a:p>
            <a:pPr>
              <a:spcBef>
                <a:spcPts val="0"/>
              </a:spcBef>
            </a:pPr>
            <a:endParaRPr lang="en-IE" sz="4000" dirty="0"/>
          </a:p>
          <a:p>
            <a:pPr>
              <a:spcBef>
                <a:spcPts val="0"/>
              </a:spcBef>
            </a:pPr>
            <a:r>
              <a:rPr lang="en-IE" sz="4000" dirty="0"/>
              <a:t>Stream collection types (and new method reference, </a:t>
            </a:r>
            <a:r>
              <a:rPr lang="en-IE" sz="4000" b="1" dirty="0"/>
              <a:t>::</a:t>
            </a:r>
            <a:r>
              <a:rPr lang="en-IE" sz="4000" dirty="0"/>
              <a:t>)</a:t>
            </a:r>
          </a:p>
          <a:p>
            <a:pPr>
              <a:spcBef>
                <a:spcPts val="0"/>
              </a:spcBef>
            </a:pPr>
            <a:endParaRPr lang="en-IE" sz="4000" dirty="0"/>
          </a:p>
          <a:p>
            <a:pPr>
              <a:spcBef>
                <a:spcPts val="0"/>
              </a:spcBef>
            </a:pPr>
            <a:r>
              <a:rPr lang="en-IE" sz="4000" dirty="0"/>
              <a:t>Date/time improvements</a:t>
            </a:r>
          </a:p>
          <a:p>
            <a:pPr>
              <a:spcBef>
                <a:spcPts val="0"/>
              </a:spcBef>
            </a:pPr>
            <a:endParaRPr lang="en-IE" sz="4000" dirty="0"/>
          </a:p>
          <a:p>
            <a:pPr>
              <a:spcBef>
                <a:spcPts val="0"/>
              </a:spcBef>
            </a:pPr>
            <a:r>
              <a:rPr lang="en-IE" sz="4000" dirty="0" err="1"/>
              <a:t>Optionals</a:t>
            </a:r>
            <a:endParaRPr lang="en-IE" sz="4000" dirty="0"/>
          </a:p>
          <a:p>
            <a:pPr>
              <a:spcBef>
                <a:spcPts val="0"/>
              </a:spcBef>
            </a:pPr>
            <a:endParaRPr lang="en-IE" dirty="0"/>
          </a:p>
          <a:p>
            <a:pPr>
              <a:spcBef>
                <a:spcPts val="0"/>
              </a:spcBef>
            </a:pPr>
            <a:endParaRPr lang="en-IE" dirty="0"/>
          </a:p>
        </p:txBody>
      </p:sp>
      <p:pic>
        <p:nvPicPr>
          <p:cNvPr id="2050" name="Picture 2" descr="Image result for java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5748" y="-91752"/>
            <a:ext cx="1997372" cy="2132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71717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2"/>
          </p:nvPr>
        </p:nvSpPr>
        <p:spPr/>
        <p:txBody>
          <a:bodyPr>
            <a:normAutofit lnSpcReduction="10000"/>
          </a:bodyPr>
          <a:lstStyle/>
          <a:p>
            <a:pPr>
              <a:defRPr/>
            </a:pPr>
            <a:fld id="{5297A583-94D7-48A7-8B10-2ED4EEAF512E}" type="slidenum">
              <a:rPr lang="en-US" altLang="en-US" smtClean="0"/>
              <a:pPr>
                <a:defRPr/>
              </a:pPr>
              <a:t>17</a:t>
            </a:fld>
            <a:endParaRPr lang="en-US" altLang="en-US"/>
          </a:p>
        </p:txBody>
      </p:sp>
      <p:sp>
        <p:nvSpPr>
          <p:cNvPr id="2" name="Title 1"/>
          <p:cNvSpPr>
            <a:spLocks noGrp="1"/>
          </p:cNvSpPr>
          <p:nvPr>
            <p:ph type="title" idx="4294967295"/>
          </p:nvPr>
        </p:nvSpPr>
        <p:spPr>
          <a:xfrm>
            <a:off x="669752" y="5164832"/>
            <a:ext cx="2736304" cy="2144659"/>
          </a:xfrm>
          <a:solidFill>
            <a:srgbClr val="DEF3FE"/>
          </a:solidFill>
          <a:ln>
            <a:solidFill>
              <a:schemeClr val="accent1"/>
            </a:solidFill>
          </a:ln>
        </p:spPr>
        <p:txBody>
          <a:bodyPr>
            <a:normAutofit/>
          </a:bodyPr>
          <a:lstStyle/>
          <a:p>
            <a:pPr algn="ctr"/>
            <a:r>
              <a:rPr lang="en-IE" dirty="0"/>
              <a:t>RECAP: What is an interface? </a:t>
            </a:r>
          </a:p>
        </p:txBody>
      </p:sp>
      <p:graphicFrame>
        <p:nvGraphicFramePr>
          <p:cNvPr id="14" name="Diagram 13"/>
          <p:cNvGraphicFramePr/>
          <p:nvPr>
            <p:extLst>
              <p:ext uri="{D42A27DB-BD31-4B8C-83A1-F6EECF244321}">
                <p14:modId xmlns:p14="http://schemas.microsoft.com/office/powerpoint/2010/main" val="707383146"/>
              </p:ext>
            </p:extLst>
          </p:nvPr>
        </p:nvGraphicFramePr>
        <p:xfrm>
          <a:off x="-1346472" y="-848927"/>
          <a:ext cx="14644827" cy="103435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2" descr="Image result for java 8">
            <a:extLst>
              <a:ext uri="{FF2B5EF4-FFF2-40B4-BE49-F238E27FC236}">
                <a16:creationId xmlns:a16="http://schemas.microsoft.com/office/drawing/2014/main" id="{98D60C20-9B8E-41F5-AD19-3A41E10AE2D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85748" y="-91752"/>
            <a:ext cx="1997372" cy="2132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01318"/>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Shape 389"/>
          <p:cNvSpPr>
            <a:spLocks noGrp="1"/>
          </p:cNvSpPr>
          <p:nvPr>
            <p:ph type="title"/>
          </p:nvPr>
        </p:nvSpPr>
        <p:spPr>
          <a:prstGeom prst="rect">
            <a:avLst/>
          </a:prstGeom>
        </p:spPr>
        <p:txBody>
          <a:bodyPr>
            <a:normAutofit fontScale="90000"/>
          </a:bodyPr>
          <a:lstStyle/>
          <a:p>
            <a:pPr lvl="0" algn="l">
              <a:defRPr sz="1800">
                <a:uFillTx/>
              </a:defRPr>
            </a:pPr>
            <a:r>
              <a:rPr sz="5120" b="1" dirty="0">
                <a:uFill>
                  <a:solidFill/>
                </a:uFill>
              </a:rPr>
              <a:t>Defining Interface</a:t>
            </a:r>
            <a:r>
              <a:rPr lang="en-IE" sz="5120" b="1" dirty="0">
                <a:uFill>
                  <a:solidFill/>
                </a:uFill>
              </a:rPr>
              <a:t>s (JDK 7)  </a:t>
            </a:r>
            <a:br>
              <a:rPr lang="en-IE" sz="5120" b="1" dirty="0">
                <a:uFill>
                  <a:solidFill/>
                </a:uFill>
              </a:rPr>
            </a:br>
            <a:r>
              <a:rPr lang="en-IE" sz="5120" dirty="0">
                <a:uFill>
                  <a:solidFill/>
                </a:uFill>
              </a:rPr>
              <a:t>Only abstract methods</a:t>
            </a:r>
            <a:endParaRPr sz="5120" dirty="0">
              <a:uFill>
                <a:solidFill/>
              </a:uFill>
            </a:endParaRPr>
          </a:p>
        </p:txBody>
      </p:sp>
      <p:graphicFrame>
        <p:nvGraphicFramePr>
          <p:cNvPr id="391" name="Table 391"/>
          <p:cNvGraphicFramePr/>
          <p:nvPr>
            <p:extLst>
              <p:ext uri="{D42A27DB-BD31-4B8C-83A1-F6EECF244321}">
                <p14:modId xmlns:p14="http://schemas.microsoft.com/office/powerpoint/2010/main" val="1390963399"/>
              </p:ext>
            </p:extLst>
          </p:nvPr>
        </p:nvGraphicFramePr>
        <p:xfrm>
          <a:off x="4774208" y="2860507"/>
          <a:ext cx="6577934" cy="5691858"/>
        </p:xfrm>
        <a:graphic>
          <a:graphicData uri="http://schemas.openxmlformats.org/drawingml/2006/table">
            <a:tbl>
              <a:tblPr>
                <a:tableStyleId>{4C3C2611-4C71-4FC5-86AE-919BDF0F9419}</a:tableStyleId>
              </a:tblPr>
              <a:tblGrid>
                <a:gridCol w="6577934">
                  <a:extLst>
                    <a:ext uri="{9D8B030D-6E8A-4147-A177-3AD203B41FA5}">
                      <a16:colId xmlns:a16="http://schemas.microsoft.com/office/drawing/2014/main" val="20000"/>
                    </a:ext>
                  </a:extLst>
                </a:gridCol>
              </a:tblGrid>
              <a:tr h="5606514">
                <a:tc>
                  <a:txBody>
                    <a:bodyPr/>
                    <a:lstStyle/>
                    <a:p>
                      <a:pPr marL="40639" marR="40639" lvl="0" algn="l" defTabSz="914400">
                        <a:spcBef>
                          <a:spcPts val="500"/>
                        </a:spcBef>
                        <a:defRPr sz="1800">
                          <a:uFillTx/>
                        </a:defRPr>
                      </a:pPr>
                      <a:r>
                        <a:rPr sz="2600" dirty="0">
                          <a:solidFill>
                            <a:srgbClr val="931A68"/>
                          </a:solidFill>
                          <a:uFill>
                            <a:solidFill>
                              <a:srgbClr val="931A68"/>
                            </a:solidFill>
                          </a:uFill>
                          <a:latin typeface="Arial Unicode MS"/>
                          <a:ea typeface="Arial Unicode MS"/>
                          <a:cs typeface="Arial Unicode MS"/>
                          <a:sym typeface="Arial Unicode MS"/>
                        </a:rPr>
                        <a:t>public interface </a:t>
                      </a:r>
                      <a:r>
                        <a:rPr sz="2600" dirty="0" err="1">
                          <a:uFill>
                            <a:solidFill/>
                          </a:uFill>
                          <a:latin typeface="Arial Unicode MS"/>
                          <a:ea typeface="Arial Unicode MS"/>
                          <a:cs typeface="Arial Unicode MS"/>
                          <a:sym typeface="Arial Unicode MS"/>
                        </a:rPr>
                        <a:t>IAddressBook</a:t>
                      </a:r>
                      <a:br>
                        <a:rPr sz="2600" dirty="0">
                          <a:uFill>
                            <a:solidFill/>
                          </a:uFill>
                          <a:latin typeface="Arial Unicode MS"/>
                          <a:ea typeface="Arial Unicode MS"/>
                          <a:cs typeface="Arial Unicode MS"/>
                          <a:sym typeface="Arial Unicode MS"/>
                        </a:rPr>
                      </a:br>
                      <a:r>
                        <a:rPr sz="2600" dirty="0">
                          <a:uFill>
                            <a:solidFill/>
                          </a:uFill>
                          <a:latin typeface="Arial Unicode MS"/>
                          <a:ea typeface="Arial Unicode MS"/>
                          <a:cs typeface="Arial Unicode MS"/>
                          <a:sym typeface="Arial Unicode MS"/>
                        </a:rPr>
                        <a:t>{</a:t>
                      </a:r>
                      <a:br>
                        <a:rPr sz="2600" dirty="0">
                          <a:uFill>
                            <a:solidFill/>
                          </a:uFill>
                          <a:latin typeface="Arial Unicode MS"/>
                          <a:ea typeface="Arial Unicode MS"/>
                          <a:cs typeface="Arial Unicode MS"/>
                          <a:sym typeface="Arial Unicode MS"/>
                        </a:rPr>
                      </a:br>
                      <a:r>
                        <a:rPr sz="2600" dirty="0">
                          <a:solidFill>
                            <a:srgbClr val="FFFFFF"/>
                          </a:solidFill>
                          <a:uFill>
                            <a:solidFill>
                              <a:srgbClr val="FFFFFF"/>
                            </a:solidFill>
                          </a:uFill>
                          <a:latin typeface="Arial Unicode MS"/>
                          <a:ea typeface="Arial Unicode MS"/>
                          <a:cs typeface="Arial Unicode MS"/>
                          <a:sym typeface="Arial Unicode MS"/>
                        </a:rPr>
                        <a:t>  </a:t>
                      </a:r>
                      <a:r>
                        <a:rPr sz="2600" dirty="0">
                          <a:solidFill>
                            <a:srgbClr val="931A68"/>
                          </a:solidFill>
                          <a:uFill>
                            <a:solidFill>
                              <a:srgbClr val="931A68"/>
                            </a:solidFill>
                          </a:uFill>
                          <a:latin typeface="Arial Unicode MS"/>
                          <a:ea typeface="Arial Unicode MS"/>
                          <a:cs typeface="Arial Unicode MS"/>
                          <a:sym typeface="Arial Unicode MS"/>
                        </a:rPr>
                        <a:t>void </a:t>
                      </a:r>
                      <a:r>
                        <a:rPr sz="2600" dirty="0">
                          <a:uFill>
                            <a:solidFill/>
                          </a:uFill>
                          <a:latin typeface="Arial Unicode MS"/>
                          <a:ea typeface="Arial Unicode MS"/>
                          <a:cs typeface="Arial Unicode MS"/>
                          <a:sym typeface="Arial Unicode MS"/>
                        </a:rPr>
                        <a:t>clear();</a:t>
                      </a:r>
                      <a:br>
                        <a:rPr sz="2600" dirty="0">
                          <a:uFill>
                            <a:solidFill/>
                          </a:uFill>
                          <a:latin typeface="Arial Unicode MS"/>
                          <a:ea typeface="Arial Unicode MS"/>
                          <a:cs typeface="Arial Unicode MS"/>
                          <a:sym typeface="Arial Unicode MS"/>
                        </a:rPr>
                      </a:br>
                      <a:br>
                        <a:rPr sz="2600" dirty="0">
                          <a:uFill>
                            <a:solidFill/>
                          </a:uFill>
                          <a:latin typeface="Arial Unicode MS"/>
                          <a:ea typeface="Arial Unicode MS"/>
                          <a:cs typeface="Arial Unicode MS"/>
                          <a:sym typeface="Arial Unicode MS"/>
                        </a:rPr>
                      </a:br>
                      <a:r>
                        <a:rPr sz="2600" dirty="0">
                          <a:solidFill>
                            <a:srgbClr val="FFFFFF"/>
                          </a:solidFill>
                          <a:uFill>
                            <a:solidFill>
                              <a:srgbClr val="FFFFFF"/>
                            </a:solidFill>
                          </a:uFill>
                          <a:latin typeface="Arial Unicode MS"/>
                          <a:ea typeface="Arial Unicode MS"/>
                          <a:cs typeface="Arial Unicode MS"/>
                          <a:sym typeface="Arial Unicode MS"/>
                        </a:rPr>
                        <a:t>  </a:t>
                      </a:r>
                      <a:r>
                        <a:rPr sz="2600" dirty="0" err="1">
                          <a:uFill>
                            <a:solidFill/>
                          </a:uFill>
                          <a:latin typeface="Arial Unicode MS"/>
                          <a:ea typeface="Arial Unicode MS"/>
                          <a:cs typeface="Arial Unicode MS"/>
                          <a:sym typeface="Arial Unicode MS"/>
                        </a:rPr>
                        <a:t>IContact</a:t>
                      </a:r>
                      <a:r>
                        <a:rPr sz="2600" dirty="0">
                          <a:uFill>
                            <a:solidFill/>
                          </a:uFill>
                          <a:latin typeface="Arial Unicode MS"/>
                          <a:ea typeface="Arial Unicode MS"/>
                          <a:cs typeface="Arial Unicode MS"/>
                          <a:sym typeface="Arial Unicode MS"/>
                        </a:rPr>
                        <a:t> </a:t>
                      </a:r>
                      <a:r>
                        <a:rPr sz="2600" dirty="0" err="1">
                          <a:uFill>
                            <a:solidFill/>
                          </a:uFill>
                          <a:latin typeface="Arial Unicode MS"/>
                          <a:ea typeface="Arial Unicode MS"/>
                          <a:cs typeface="Arial Unicode MS"/>
                          <a:sym typeface="Arial Unicode MS"/>
                        </a:rPr>
                        <a:t>getContact</a:t>
                      </a:r>
                      <a:r>
                        <a:rPr sz="2600" dirty="0">
                          <a:uFill>
                            <a:solidFill/>
                          </a:uFill>
                          <a:latin typeface="Arial Unicode MS"/>
                          <a:ea typeface="Arial Unicode MS"/>
                          <a:cs typeface="Arial Unicode MS"/>
                          <a:sym typeface="Arial Unicode MS"/>
                        </a:rPr>
                        <a:t>(String </a:t>
                      </a:r>
                      <a:r>
                        <a:rPr sz="2600" dirty="0" err="1">
                          <a:uFill>
                            <a:solidFill/>
                          </a:uFill>
                          <a:latin typeface="Arial Unicode MS"/>
                          <a:ea typeface="Arial Unicode MS"/>
                          <a:cs typeface="Arial Unicode MS"/>
                          <a:sym typeface="Arial Unicode MS"/>
                        </a:rPr>
                        <a:t>lastName</a:t>
                      </a:r>
                      <a:r>
                        <a:rPr sz="2600" dirty="0">
                          <a:uFill>
                            <a:solidFill/>
                          </a:uFill>
                          <a:latin typeface="Arial Unicode MS"/>
                          <a:ea typeface="Arial Unicode MS"/>
                          <a:cs typeface="Arial Unicode MS"/>
                          <a:sym typeface="Arial Unicode MS"/>
                        </a:rPr>
                        <a:t>);</a:t>
                      </a:r>
                      <a:br>
                        <a:rPr sz="2600" dirty="0">
                          <a:uFill>
                            <a:solidFill/>
                          </a:uFill>
                          <a:latin typeface="Arial Unicode MS"/>
                          <a:ea typeface="Arial Unicode MS"/>
                          <a:cs typeface="Arial Unicode MS"/>
                          <a:sym typeface="Arial Unicode MS"/>
                        </a:rPr>
                      </a:br>
                      <a:br>
                        <a:rPr sz="2600" dirty="0">
                          <a:uFill>
                            <a:solidFill/>
                          </a:uFill>
                          <a:latin typeface="Arial Unicode MS"/>
                          <a:ea typeface="Arial Unicode MS"/>
                          <a:cs typeface="Arial Unicode MS"/>
                          <a:sym typeface="Arial Unicode MS"/>
                        </a:rPr>
                      </a:br>
                      <a:r>
                        <a:rPr sz="2600" dirty="0">
                          <a:solidFill>
                            <a:srgbClr val="FFFFFF"/>
                          </a:solidFill>
                          <a:uFill>
                            <a:solidFill>
                              <a:srgbClr val="FFFFFF"/>
                            </a:solidFill>
                          </a:uFill>
                          <a:latin typeface="Arial Unicode MS"/>
                          <a:ea typeface="Arial Unicode MS"/>
                          <a:cs typeface="Arial Unicode MS"/>
                          <a:sym typeface="Arial Unicode MS"/>
                        </a:rPr>
                        <a:t>  </a:t>
                      </a:r>
                      <a:r>
                        <a:rPr sz="2600" dirty="0">
                          <a:solidFill>
                            <a:srgbClr val="931A68"/>
                          </a:solidFill>
                          <a:uFill>
                            <a:solidFill>
                              <a:srgbClr val="931A68"/>
                            </a:solidFill>
                          </a:uFill>
                          <a:latin typeface="Arial Unicode MS"/>
                          <a:ea typeface="Arial Unicode MS"/>
                          <a:cs typeface="Arial Unicode MS"/>
                          <a:sym typeface="Arial Unicode MS"/>
                        </a:rPr>
                        <a:t>void </a:t>
                      </a:r>
                      <a:r>
                        <a:rPr sz="2600" dirty="0" err="1">
                          <a:uFill>
                            <a:solidFill/>
                          </a:uFill>
                          <a:latin typeface="Arial Unicode MS"/>
                          <a:ea typeface="Arial Unicode MS"/>
                          <a:cs typeface="Arial Unicode MS"/>
                          <a:sym typeface="Arial Unicode MS"/>
                        </a:rPr>
                        <a:t>addContact</a:t>
                      </a:r>
                      <a:r>
                        <a:rPr sz="2600" dirty="0">
                          <a:uFill>
                            <a:solidFill/>
                          </a:uFill>
                          <a:latin typeface="Arial Unicode MS"/>
                          <a:ea typeface="Arial Unicode MS"/>
                          <a:cs typeface="Arial Unicode MS"/>
                          <a:sym typeface="Arial Unicode MS"/>
                        </a:rPr>
                        <a:t>(</a:t>
                      </a:r>
                      <a:r>
                        <a:rPr sz="2600" dirty="0" err="1">
                          <a:uFill>
                            <a:solidFill/>
                          </a:uFill>
                          <a:latin typeface="Arial Unicode MS"/>
                          <a:ea typeface="Arial Unicode MS"/>
                          <a:cs typeface="Arial Unicode MS"/>
                          <a:sym typeface="Arial Unicode MS"/>
                        </a:rPr>
                        <a:t>IContact</a:t>
                      </a:r>
                      <a:r>
                        <a:rPr sz="2600" dirty="0">
                          <a:uFill>
                            <a:solidFill/>
                          </a:uFill>
                          <a:latin typeface="Arial Unicode MS"/>
                          <a:ea typeface="Arial Unicode MS"/>
                          <a:cs typeface="Arial Unicode MS"/>
                          <a:sym typeface="Arial Unicode MS"/>
                        </a:rPr>
                        <a:t> contact);</a:t>
                      </a:r>
                      <a:br>
                        <a:rPr sz="2600" dirty="0">
                          <a:uFill>
                            <a:solidFill/>
                          </a:uFill>
                          <a:latin typeface="Arial Unicode MS"/>
                          <a:ea typeface="Arial Unicode MS"/>
                          <a:cs typeface="Arial Unicode MS"/>
                          <a:sym typeface="Arial Unicode MS"/>
                        </a:rPr>
                      </a:br>
                      <a:br>
                        <a:rPr sz="2600" dirty="0">
                          <a:uFill>
                            <a:solidFill/>
                          </a:uFill>
                          <a:latin typeface="Arial Unicode MS"/>
                          <a:ea typeface="Arial Unicode MS"/>
                          <a:cs typeface="Arial Unicode MS"/>
                          <a:sym typeface="Arial Unicode MS"/>
                        </a:rPr>
                      </a:br>
                      <a:r>
                        <a:rPr sz="2600" dirty="0">
                          <a:solidFill>
                            <a:srgbClr val="FFFFFF"/>
                          </a:solidFill>
                          <a:uFill>
                            <a:solidFill>
                              <a:srgbClr val="FFFFFF"/>
                            </a:solidFill>
                          </a:uFill>
                          <a:latin typeface="Arial Unicode MS"/>
                          <a:ea typeface="Arial Unicode MS"/>
                          <a:cs typeface="Arial Unicode MS"/>
                          <a:sym typeface="Arial Unicode MS"/>
                        </a:rPr>
                        <a:t>  </a:t>
                      </a:r>
                      <a:r>
                        <a:rPr sz="2600" dirty="0" err="1">
                          <a:solidFill>
                            <a:srgbClr val="931A68"/>
                          </a:solidFill>
                          <a:uFill>
                            <a:solidFill>
                              <a:srgbClr val="931A68"/>
                            </a:solidFill>
                          </a:uFill>
                          <a:latin typeface="Arial Unicode MS"/>
                          <a:ea typeface="Arial Unicode MS"/>
                          <a:cs typeface="Arial Unicode MS"/>
                          <a:sym typeface="Arial Unicode MS"/>
                        </a:rPr>
                        <a:t>int</a:t>
                      </a:r>
                      <a:r>
                        <a:rPr sz="2600" dirty="0">
                          <a:solidFill>
                            <a:srgbClr val="931A68"/>
                          </a:solidFill>
                          <a:uFill>
                            <a:solidFill>
                              <a:srgbClr val="931A68"/>
                            </a:solidFill>
                          </a:uFill>
                          <a:latin typeface="Arial Unicode MS"/>
                          <a:ea typeface="Arial Unicode MS"/>
                          <a:cs typeface="Arial Unicode MS"/>
                          <a:sym typeface="Arial Unicode MS"/>
                        </a:rPr>
                        <a:t> </a:t>
                      </a:r>
                      <a:r>
                        <a:rPr sz="2600" dirty="0" err="1">
                          <a:uFill>
                            <a:solidFill/>
                          </a:uFill>
                          <a:latin typeface="Arial Unicode MS"/>
                          <a:ea typeface="Arial Unicode MS"/>
                          <a:cs typeface="Arial Unicode MS"/>
                          <a:sym typeface="Arial Unicode MS"/>
                        </a:rPr>
                        <a:t>numberOfContacts</a:t>
                      </a:r>
                      <a:r>
                        <a:rPr sz="2600" dirty="0">
                          <a:uFill>
                            <a:solidFill/>
                          </a:uFill>
                          <a:latin typeface="Arial Unicode MS"/>
                          <a:ea typeface="Arial Unicode MS"/>
                          <a:cs typeface="Arial Unicode MS"/>
                          <a:sym typeface="Arial Unicode MS"/>
                        </a:rPr>
                        <a:t>();</a:t>
                      </a:r>
                      <a:br>
                        <a:rPr sz="2600" dirty="0">
                          <a:uFill>
                            <a:solidFill/>
                          </a:uFill>
                          <a:latin typeface="Arial Unicode MS"/>
                          <a:ea typeface="Arial Unicode MS"/>
                          <a:cs typeface="Arial Unicode MS"/>
                          <a:sym typeface="Arial Unicode MS"/>
                        </a:rPr>
                      </a:br>
                      <a:br>
                        <a:rPr sz="2600" dirty="0">
                          <a:uFill>
                            <a:solidFill/>
                          </a:uFill>
                          <a:latin typeface="Arial Unicode MS"/>
                          <a:ea typeface="Arial Unicode MS"/>
                          <a:cs typeface="Arial Unicode MS"/>
                          <a:sym typeface="Arial Unicode MS"/>
                        </a:rPr>
                      </a:br>
                      <a:r>
                        <a:rPr sz="2600" dirty="0">
                          <a:solidFill>
                            <a:srgbClr val="FFFFFF"/>
                          </a:solidFill>
                          <a:uFill>
                            <a:solidFill>
                              <a:srgbClr val="FFFFFF"/>
                            </a:solidFill>
                          </a:uFill>
                          <a:latin typeface="Arial Unicode MS"/>
                          <a:ea typeface="Arial Unicode MS"/>
                          <a:cs typeface="Arial Unicode MS"/>
                          <a:sym typeface="Arial Unicode MS"/>
                        </a:rPr>
                        <a:t>  </a:t>
                      </a:r>
                      <a:r>
                        <a:rPr sz="2600" dirty="0">
                          <a:solidFill>
                            <a:srgbClr val="931A68"/>
                          </a:solidFill>
                          <a:uFill>
                            <a:solidFill>
                              <a:srgbClr val="931A68"/>
                            </a:solidFill>
                          </a:uFill>
                          <a:latin typeface="Arial Unicode MS"/>
                          <a:ea typeface="Arial Unicode MS"/>
                          <a:cs typeface="Arial Unicode MS"/>
                          <a:sym typeface="Arial Unicode MS"/>
                        </a:rPr>
                        <a:t>void </a:t>
                      </a:r>
                      <a:r>
                        <a:rPr sz="2600" dirty="0" err="1">
                          <a:uFill>
                            <a:solidFill/>
                          </a:uFill>
                          <a:latin typeface="Arial Unicode MS"/>
                          <a:ea typeface="Arial Unicode MS"/>
                          <a:cs typeface="Arial Unicode MS"/>
                          <a:sym typeface="Arial Unicode MS"/>
                        </a:rPr>
                        <a:t>removeContact</a:t>
                      </a:r>
                      <a:r>
                        <a:rPr sz="2600" dirty="0">
                          <a:uFill>
                            <a:solidFill/>
                          </a:uFill>
                          <a:latin typeface="Arial Unicode MS"/>
                          <a:ea typeface="Arial Unicode MS"/>
                          <a:cs typeface="Arial Unicode MS"/>
                          <a:sym typeface="Arial Unicode MS"/>
                        </a:rPr>
                        <a:t>(String </a:t>
                      </a:r>
                      <a:r>
                        <a:rPr sz="2600" dirty="0" err="1">
                          <a:uFill>
                            <a:solidFill/>
                          </a:uFill>
                          <a:latin typeface="Arial Unicode MS"/>
                          <a:ea typeface="Arial Unicode MS"/>
                          <a:cs typeface="Arial Unicode MS"/>
                          <a:sym typeface="Arial Unicode MS"/>
                        </a:rPr>
                        <a:t>lastName</a:t>
                      </a:r>
                      <a:r>
                        <a:rPr sz="2600" dirty="0">
                          <a:uFill>
                            <a:solidFill/>
                          </a:uFill>
                          <a:latin typeface="Arial Unicode MS"/>
                          <a:ea typeface="Arial Unicode MS"/>
                          <a:cs typeface="Arial Unicode MS"/>
                          <a:sym typeface="Arial Unicode MS"/>
                        </a:rPr>
                        <a:t>);</a:t>
                      </a:r>
                      <a:br>
                        <a:rPr sz="2600" dirty="0">
                          <a:uFill>
                            <a:solidFill/>
                          </a:uFill>
                          <a:latin typeface="Arial Unicode MS"/>
                          <a:ea typeface="Arial Unicode MS"/>
                          <a:cs typeface="Arial Unicode MS"/>
                          <a:sym typeface="Arial Unicode MS"/>
                        </a:rPr>
                      </a:br>
                      <a:br>
                        <a:rPr sz="2600" dirty="0">
                          <a:uFill>
                            <a:solidFill/>
                          </a:uFill>
                          <a:latin typeface="Arial Unicode MS"/>
                          <a:ea typeface="Arial Unicode MS"/>
                          <a:cs typeface="Arial Unicode MS"/>
                          <a:sym typeface="Arial Unicode MS"/>
                        </a:rPr>
                      </a:br>
                      <a:r>
                        <a:rPr sz="2600" dirty="0">
                          <a:solidFill>
                            <a:srgbClr val="FFFFFF"/>
                          </a:solidFill>
                          <a:uFill>
                            <a:solidFill>
                              <a:srgbClr val="FFFFFF"/>
                            </a:solidFill>
                          </a:uFill>
                          <a:latin typeface="Arial Unicode MS"/>
                          <a:ea typeface="Arial Unicode MS"/>
                          <a:cs typeface="Arial Unicode MS"/>
                          <a:sym typeface="Arial Unicode MS"/>
                        </a:rPr>
                        <a:t>  </a:t>
                      </a:r>
                      <a:r>
                        <a:rPr sz="2600" dirty="0">
                          <a:uFill>
                            <a:solidFill/>
                          </a:uFill>
                          <a:latin typeface="Arial Unicode MS"/>
                          <a:ea typeface="Arial Unicode MS"/>
                          <a:cs typeface="Arial Unicode MS"/>
                          <a:sym typeface="Arial Unicode MS"/>
                        </a:rPr>
                        <a:t>String </a:t>
                      </a:r>
                      <a:r>
                        <a:rPr sz="2600" dirty="0" err="1">
                          <a:uFill>
                            <a:solidFill/>
                          </a:uFill>
                          <a:latin typeface="Arial Unicode MS"/>
                          <a:ea typeface="Arial Unicode MS"/>
                          <a:cs typeface="Arial Unicode MS"/>
                          <a:sym typeface="Arial Unicode MS"/>
                        </a:rPr>
                        <a:t>listContacts</a:t>
                      </a:r>
                      <a:r>
                        <a:rPr sz="2600" dirty="0">
                          <a:uFill>
                            <a:solidFill/>
                          </a:uFill>
                          <a:latin typeface="Arial Unicode MS"/>
                          <a:ea typeface="Arial Unicode MS"/>
                          <a:cs typeface="Arial Unicode MS"/>
                          <a:sym typeface="Arial Unicode MS"/>
                        </a:rPr>
                        <a:t>();</a:t>
                      </a:r>
                      <a:br>
                        <a:rPr sz="2600" dirty="0">
                          <a:uFill>
                            <a:solidFill/>
                          </a:uFill>
                          <a:latin typeface="Arial Unicode MS"/>
                          <a:ea typeface="Arial Unicode MS"/>
                          <a:cs typeface="Arial Unicode MS"/>
                          <a:sym typeface="Arial Unicode MS"/>
                        </a:rPr>
                      </a:br>
                      <a:r>
                        <a:rPr sz="2600" dirty="0">
                          <a:uFill>
                            <a:solidFill/>
                          </a:uFill>
                          <a:latin typeface="Arial Unicode MS"/>
                          <a:ea typeface="Arial Unicode MS"/>
                          <a:cs typeface="Arial Unicode MS"/>
                          <a:sym typeface="Arial Unicode MS"/>
                        </a:rPr>
                        <a:t>}</a:t>
                      </a:r>
                      <a:endParaRPr lang="en-IE" sz="2600" dirty="0">
                        <a:uFill>
                          <a:solidFill/>
                        </a:uFill>
                        <a:latin typeface="Arial Unicode MS"/>
                        <a:ea typeface="Arial Unicode MS"/>
                        <a:cs typeface="Arial Unicode MS"/>
                        <a:sym typeface="Arial Unicode MS"/>
                      </a:endParaRPr>
                    </a:p>
                  </a:txBody>
                  <a:tcPr marL="72249" marR="72249" marT="72249" marB="72249"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ED5"/>
                    </a:solidFill>
                  </a:tcPr>
                </a:tc>
                <a:extLst>
                  <a:ext uri="{0D108BD9-81ED-4DB2-BD59-A6C34878D82A}">
                    <a16:rowId xmlns:a16="http://schemas.microsoft.com/office/drawing/2014/main" val="10000"/>
                  </a:ext>
                </a:extLst>
              </a:tr>
            </a:tbl>
          </a:graphicData>
        </a:graphic>
      </p:graphicFrame>
      <p:sp>
        <p:nvSpPr>
          <p:cNvPr id="7" name="Shape 366"/>
          <p:cNvSpPr txBox="1">
            <a:spLocks/>
          </p:cNvSpPr>
          <p:nvPr/>
        </p:nvSpPr>
        <p:spPr>
          <a:xfrm>
            <a:off x="869774" y="3238218"/>
            <a:ext cx="3058972" cy="1441015"/>
          </a:xfrm>
          <a:prstGeom prst="rect">
            <a:avLst/>
          </a:prstGeom>
          <a:solidFill>
            <a:srgbClr val="E5F5FF"/>
          </a:solidFill>
          <a:ln w="12700">
            <a:solidFill>
              <a:schemeClr val="tx1"/>
            </a:solidFill>
            <a:miter lim="400000"/>
          </a:ln>
          <a:extLst>
            <a:ext uri="{C572A759-6A51-4108-AA02-DFA0A04FC94B}">
              <ma14:wrappingTextBoxFlag xmlns="" xmlns:ma14="http://schemas.microsoft.com/office/mac/drawingml/2011/main" val="1"/>
            </a:ext>
          </a:extLst>
        </p:spPr>
        <p:txBody>
          <a:bodyPr lIns="0" tIns="0" rIns="0" bIns="0"/>
          <a:lstStyle>
            <a:lvl1pPr marL="383540" marR="40639" indent="-342900">
              <a:spcBef>
                <a:spcPts val="600"/>
              </a:spcBef>
              <a:buClr>
                <a:srgbClr val="000000"/>
              </a:buClr>
              <a:buSzPct val="100000"/>
              <a:buFont typeface="Wingdings"/>
              <a:buChar char=""/>
              <a:defRPr sz="2400">
                <a:uFill>
                  <a:solidFill/>
                </a:uFill>
                <a:latin typeface="+mn-lt"/>
                <a:ea typeface="+mn-ea"/>
                <a:cs typeface="+mn-cs"/>
                <a:sym typeface="Helvetica Neue"/>
              </a:defRPr>
            </a:lvl1pPr>
            <a:lvl2pPr marL="783590" marR="40639" indent="-285750">
              <a:spcBef>
                <a:spcPts val="500"/>
              </a:spcBef>
              <a:buSzPct val="100000"/>
              <a:buChar char="•"/>
              <a:defRPr sz="2400">
                <a:uFill>
                  <a:solidFill/>
                </a:uFill>
                <a:latin typeface="+mn-lt"/>
                <a:ea typeface="+mn-ea"/>
                <a:cs typeface="+mn-cs"/>
                <a:sym typeface="Helvetica Neue"/>
              </a:defRPr>
            </a:lvl2pPr>
            <a:lvl3pPr marL="1183639" marR="40639" indent="-228600">
              <a:spcBef>
                <a:spcPts val="400"/>
              </a:spcBef>
              <a:buSzPct val="100000"/>
              <a:buChar char="•"/>
              <a:defRPr sz="2000">
                <a:uFill>
                  <a:solidFill/>
                </a:uFill>
                <a:latin typeface="+mn-lt"/>
                <a:ea typeface="+mn-ea"/>
                <a:cs typeface="+mn-cs"/>
                <a:sym typeface="Helvetica Neue"/>
              </a:defRPr>
            </a:lvl3pPr>
            <a:lvl4pPr marL="1640839" marR="40639" indent="-228600">
              <a:spcBef>
                <a:spcPts val="400"/>
              </a:spcBef>
              <a:buSzPct val="100000"/>
              <a:buChar char="•"/>
              <a:defRPr sz="2000">
                <a:uFill>
                  <a:solidFill/>
                </a:uFill>
                <a:latin typeface="+mn-lt"/>
                <a:ea typeface="+mn-ea"/>
                <a:cs typeface="+mn-cs"/>
                <a:sym typeface="Helvetica Neue"/>
              </a:defRPr>
            </a:lvl4pPr>
            <a:lvl5pPr marL="2098039" marR="40639" indent="-228600">
              <a:spcBef>
                <a:spcPts val="400"/>
              </a:spcBef>
              <a:buSzPct val="100000"/>
              <a:buChar char="•"/>
              <a:defRPr sz="2000">
                <a:uFill>
                  <a:solidFill/>
                </a:uFill>
                <a:latin typeface="+mn-lt"/>
                <a:ea typeface="+mn-ea"/>
                <a:cs typeface="+mn-cs"/>
                <a:sym typeface="Helvetica Neue"/>
              </a:defRPr>
            </a:lvl5pPr>
            <a:lvl6pPr marL="2189479" marR="40639" indent="-320039">
              <a:spcBef>
                <a:spcPts val="600"/>
              </a:spcBef>
              <a:buSzPct val="100000"/>
              <a:buChar char="•"/>
              <a:defRPr sz="2800">
                <a:uFill>
                  <a:solidFill/>
                </a:uFill>
                <a:latin typeface="+mn-lt"/>
                <a:ea typeface="+mn-ea"/>
                <a:cs typeface="+mn-cs"/>
                <a:sym typeface="Helvetica Neue"/>
              </a:defRPr>
            </a:lvl6pPr>
            <a:lvl7pPr marL="2189479" marR="40639" indent="-320039">
              <a:spcBef>
                <a:spcPts val="600"/>
              </a:spcBef>
              <a:buSzPct val="100000"/>
              <a:buChar char="•"/>
              <a:defRPr sz="2800">
                <a:uFill>
                  <a:solidFill/>
                </a:uFill>
                <a:latin typeface="+mn-lt"/>
                <a:ea typeface="+mn-ea"/>
                <a:cs typeface="+mn-cs"/>
                <a:sym typeface="Helvetica Neue"/>
              </a:defRPr>
            </a:lvl7pPr>
            <a:lvl8pPr marL="2189479" marR="40639" indent="-320039">
              <a:spcBef>
                <a:spcPts val="600"/>
              </a:spcBef>
              <a:buSzPct val="100000"/>
              <a:buChar char="•"/>
              <a:defRPr sz="2800">
                <a:uFill>
                  <a:solidFill/>
                </a:uFill>
                <a:latin typeface="+mn-lt"/>
                <a:ea typeface="+mn-ea"/>
                <a:cs typeface="+mn-cs"/>
                <a:sym typeface="Helvetica Neue"/>
              </a:defRPr>
            </a:lvl8pPr>
            <a:lvl9pPr marL="2189479" marR="40639" indent="-320039">
              <a:spcBef>
                <a:spcPts val="600"/>
              </a:spcBef>
              <a:buSzPct val="100000"/>
              <a:buChar char="•"/>
              <a:defRPr sz="2800">
                <a:uFill>
                  <a:solidFill/>
                </a:uFill>
                <a:latin typeface="+mn-lt"/>
                <a:ea typeface="+mn-ea"/>
                <a:cs typeface="+mn-cs"/>
                <a:sym typeface="Helvetica Neue"/>
              </a:defRPr>
            </a:lvl9pPr>
          </a:lstStyle>
          <a:p>
            <a:pPr marL="57798" indent="0" algn="ctr" defTabSz="1300460">
              <a:buNone/>
              <a:defRPr sz="1800">
                <a:uFillTx/>
              </a:defRPr>
            </a:pPr>
            <a:r>
              <a:rPr lang="en-IE" sz="2844" dirty="0"/>
              <a:t>Methods are implicitly public and abstract</a:t>
            </a:r>
          </a:p>
        </p:txBody>
      </p:sp>
      <p:sp>
        <p:nvSpPr>
          <p:cNvPr id="8" name="Shape 366"/>
          <p:cNvSpPr txBox="1">
            <a:spLocks/>
          </p:cNvSpPr>
          <p:nvPr/>
        </p:nvSpPr>
        <p:spPr>
          <a:xfrm>
            <a:off x="8297370" y="2303303"/>
            <a:ext cx="3837656" cy="544592"/>
          </a:xfrm>
          <a:prstGeom prst="rect">
            <a:avLst/>
          </a:prstGeom>
          <a:solidFill>
            <a:srgbClr val="E5F5FF"/>
          </a:solidFill>
          <a:ln w="12700">
            <a:solidFill>
              <a:schemeClr val="tx1"/>
            </a:solidFill>
            <a:miter lim="400000"/>
          </a:ln>
          <a:extLst>
            <a:ext uri="{C572A759-6A51-4108-AA02-DFA0A04FC94B}">
              <ma14:wrappingTextBoxFlag xmlns="" xmlns:ma14="http://schemas.microsoft.com/office/mac/drawingml/2011/main" val="1"/>
            </a:ext>
          </a:extLst>
        </p:spPr>
        <p:txBody>
          <a:bodyPr lIns="0" tIns="0" rIns="0" bIns="0"/>
          <a:lstStyle>
            <a:lvl1pPr marL="383540" marR="40639" indent="-342900">
              <a:spcBef>
                <a:spcPts val="600"/>
              </a:spcBef>
              <a:buClr>
                <a:srgbClr val="000000"/>
              </a:buClr>
              <a:buSzPct val="100000"/>
              <a:buFont typeface="Wingdings"/>
              <a:buChar char=""/>
              <a:defRPr sz="2400">
                <a:uFill>
                  <a:solidFill/>
                </a:uFill>
                <a:latin typeface="+mn-lt"/>
                <a:ea typeface="+mn-ea"/>
                <a:cs typeface="+mn-cs"/>
                <a:sym typeface="Helvetica Neue"/>
              </a:defRPr>
            </a:lvl1pPr>
            <a:lvl2pPr marL="783590" marR="40639" indent="-285750">
              <a:spcBef>
                <a:spcPts val="500"/>
              </a:spcBef>
              <a:buSzPct val="100000"/>
              <a:buChar char="•"/>
              <a:defRPr sz="2400">
                <a:uFill>
                  <a:solidFill/>
                </a:uFill>
                <a:latin typeface="+mn-lt"/>
                <a:ea typeface="+mn-ea"/>
                <a:cs typeface="+mn-cs"/>
                <a:sym typeface="Helvetica Neue"/>
              </a:defRPr>
            </a:lvl2pPr>
            <a:lvl3pPr marL="1183639" marR="40639" indent="-228600">
              <a:spcBef>
                <a:spcPts val="400"/>
              </a:spcBef>
              <a:buSzPct val="100000"/>
              <a:buChar char="•"/>
              <a:defRPr sz="2000">
                <a:uFill>
                  <a:solidFill/>
                </a:uFill>
                <a:latin typeface="+mn-lt"/>
                <a:ea typeface="+mn-ea"/>
                <a:cs typeface="+mn-cs"/>
                <a:sym typeface="Helvetica Neue"/>
              </a:defRPr>
            </a:lvl3pPr>
            <a:lvl4pPr marL="1640839" marR="40639" indent="-228600">
              <a:spcBef>
                <a:spcPts val="400"/>
              </a:spcBef>
              <a:buSzPct val="100000"/>
              <a:buChar char="•"/>
              <a:defRPr sz="2000">
                <a:uFill>
                  <a:solidFill/>
                </a:uFill>
                <a:latin typeface="+mn-lt"/>
                <a:ea typeface="+mn-ea"/>
                <a:cs typeface="+mn-cs"/>
                <a:sym typeface="Helvetica Neue"/>
              </a:defRPr>
            </a:lvl4pPr>
            <a:lvl5pPr marL="2098039" marR="40639" indent="-228600">
              <a:spcBef>
                <a:spcPts val="400"/>
              </a:spcBef>
              <a:buSzPct val="100000"/>
              <a:buChar char="•"/>
              <a:defRPr sz="2000">
                <a:uFill>
                  <a:solidFill/>
                </a:uFill>
                <a:latin typeface="+mn-lt"/>
                <a:ea typeface="+mn-ea"/>
                <a:cs typeface="+mn-cs"/>
                <a:sym typeface="Helvetica Neue"/>
              </a:defRPr>
            </a:lvl5pPr>
            <a:lvl6pPr marL="2189479" marR="40639" indent="-320039">
              <a:spcBef>
                <a:spcPts val="600"/>
              </a:spcBef>
              <a:buSzPct val="100000"/>
              <a:buChar char="•"/>
              <a:defRPr sz="2800">
                <a:uFill>
                  <a:solidFill/>
                </a:uFill>
                <a:latin typeface="+mn-lt"/>
                <a:ea typeface="+mn-ea"/>
                <a:cs typeface="+mn-cs"/>
                <a:sym typeface="Helvetica Neue"/>
              </a:defRPr>
            </a:lvl6pPr>
            <a:lvl7pPr marL="2189479" marR="40639" indent="-320039">
              <a:spcBef>
                <a:spcPts val="600"/>
              </a:spcBef>
              <a:buSzPct val="100000"/>
              <a:buChar char="•"/>
              <a:defRPr sz="2800">
                <a:uFill>
                  <a:solidFill/>
                </a:uFill>
                <a:latin typeface="+mn-lt"/>
                <a:ea typeface="+mn-ea"/>
                <a:cs typeface="+mn-cs"/>
                <a:sym typeface="Helvetica Neue"/>
              </a:defRPr>
            </a:lvl7pPr>
            <a:lvl8pPr marL="2189479" marR="40639" indent="-320039">
              <a:spcBef>
                <a:spcPts val="600"/>
              </a:spcBef>
              <a:buSzPct val="100000"/>
              <a:buChar char="•"/>
              <a:defRPr sz="2800">
                <a:uFill>
                  <a:solidFill/>
                </a:uFill>
                <a:latin typeface="+mn-lt"/>
                <a:ea typeface="+mn-ea"/>
                <a:cs typeface="+mn-cs"/>
                <a:sym typeface="Helvetica Neue"/>
              </a:defRPr>
            </a:lvl8pPr>
            <a:lvl9pPr marL="2189479" marR="40639" indent="-320039">
              <a:spcBef>
                <a:spcPts val="600"/>
              </a:spcBef>
              <a:buSzPct val="100000"/>
              <a:buChar char="•"/>
              <a:defRPr sz="2800">
                <a:uFill>
                  <a:solidFill/>
                </a:uFill>
                <a:latin typeface="+mn-lt"/>
                <a:ea typeface="+mn-ea"/>
                <a:cs typeface="+mn-cs"/>
                <a:sym typeface="Helvetica Neue"/>
              </a:defRPr>
            </a:lvl9pPr>
          </a:lstStyle>
          <a:p>
            <a:pPr marL="57798" indent="0" algn="ctr" defTabSz="1300460">
              <a:buNone/>
              <a:defRPr sz="1800">
                <a:uFillTx/>
              </a:defRPr>
            </a:pPr>
            <a:r>
              <a:rPr lang="en-IE" sz="2844" dirty="0"/>
              <a:t>IAddressBook.java</a:t>
            </a:r>
          </a:p>
        </p:txBody>
      </p:sp>
      <p:cxnSp>
        <p:nvCxnSpPr>
          <p:cNvPr id="4" name="Connector: Curved 3"/>
          <p:cNvCxnSpPr>
            <a:stCxn id="7" idx="2"/>
          </p:cNvCxnSpPr>
          <p:nvPr/>
        </p:nvCxnSpPr>
        <p:spPr>
          <a:xfrm rot="16200000" flipH="1">
            <a:off x="2764671" y="4313823"/>
            <a:ext cx="1631326" cy="2362146"/>
          </a:xfrm>
          <a:prstGeom prst="curvedConnector2">
            <a:avLst/>
          </a:prstGeom>
          <a:noFill/>
          <a:ln w="25400" cap="flat">
            <a:solidFill>
              <a:schemeClr val="tx1"/>
            </a:solidFill>
            <a:prstDash val="solid"/>
            <a:miter lim="400000"/>
            <a:tailEnd type="triangle"/>
          </a:ln>
          <a:effectLst/>
        </p:spPr>
        <p:style>
          <a:lnRef idx="0">
            <a:scrgbClr r="0" g="0" b="0"/>
          </a:lnRef>
          <a:fillRef idx="0">
            <a:scrgbClr r="0" g="0" b="0"/>
          </a:fillRef>
          <a:effectRef idx="0">
            <a:scrgbClr r="0" g="0" b="0"/>
          </a:effectRef>
          <a:fontRef idx="none"/>
        </p:style>
      </p:cxnSp>
      <p:sp>
        <p:nvSpPr>
          <p:cNvPr id="3" name="Slide Number Placeholder 2"/>
          <p:cNvSpPr>
            <a:spLocks noGrp="1"/>
          </p:cNvSpPr>
          <p:nvPr>
            <p:ph type="sldNum" sz="quarter" idx="2"/>
          </p:nvPr>
        </p:nvSpPr>
        <p:spPr>
          <a:xfrm>
            <a:off x="12135026" y="9058642"/>
            <a:ext cx="443755" cy="426670"/>
          </a:xfrm>
        </p:spPr>
        <p:txBody>
          <a:bodyPr/>
          <a:lstStyle/>
          <a:p>
            <a:pPr lvl="0"/>
            <a:fld id="{86CB4B4D-7CA3-9044-876B-883B54F8677D}" type="slidenum">
              <a:rPr lang="en-IE" smtClean="0"/>
              <a:t>18</a:t>
            </a:fld>
            <a:endParaRPr lang="en-IE"/>
          </a:p>
        </p:txBody>
      </p:sp>
      <p:pic>
        <p:nvPicPr>
          <p:cNvPr id="9" name="Picture 2" descr="Image result for java 8">
            <a:extLst>
              <a:ext uri="{FF2B5EF4-FFF2-40B4-BE49-F238E27FC236}">
                <a16:creationId xmlns:a16="http://schemas.microsoft.com/office/drawing/2014/main" id="{11DF7376-D33B-47D5-A801-1B6CEBDCCE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5748" y="-91752"/>
            <a:ext cx="1997372" cy="2132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918249"/>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Shape 389"/>
          <p:cNvSpPr>
            <a:spLocks noGrp="1"/>
          </p:cNvSpPr>
          <p:nvPr>
            <p:ph type="title"/>
          </p:nvPr>
        </p:nvSpPr>
        <p:spPr>
          <a:prstGeom prst="rect">
            <a:avLst/>
          </a:prstGeom>
        </p:spPr>
        <p:txBody>
          <a:bodyPr>
            <a:normAutofit fontScale="90000"/>
          </a:bodyPr>
          <a:lstStyle/>
          <a:p>
            <a:pPr lvl="0">
              <a:defRPr sz="1800">
                <a:uFillTx/>
              </a:defRPr>
            </a:pPr>
            <a:r>
              <a:rPr lang="en-IE" sz="5120" b="1" dirty="0">
                <a:uFill>
                  <a:solidFill/>
                </a:uFill>
              </a:rPr>
              <a:t>Defining Interfaces (JDK 8)  </a:t>
            </a:r>
            <a:br>
              <a:rPr lang="en-IE" sz="5120" b="1" dirty="0">
                <a:uFill>
                  <a:solidFill/>
                </a:uFill>
              </a:rPr>
            </a:br>
            <a:r>
              <a:rPr lang="en-IE" sz="5120" dirty="0">
                <a:uFill>
                  <a:solidFill/>
                </a:uFill>
              </a:rPr>
              <a:t>Can include default methods</a:t>
            </a:r>
            <a:endParaRPr sz="5120" dirty="0">
              <a:uFill>
                <a:solidFill/>
              </a:uFill>
            </a:endParaRPr>
          </a:p>
        </p:txBody>
      </p:sp>
      <p:graphicFrame>
        <p:nvGraphicFramePr>
          <p:cNvPr id="391" name="Table 391"/>
          <p:cNvGraphicFramePr/>
          <p:nvPr>
            <p:extLst>
              <p:ext uri="{D42A27DB-BD31-4B8C-83A1-F6EECF244321}">
                <p14:modId xmlns:p14="http://schemas.microsoft.com/office/powerpoint/2010/main" val="4140542734"/>
              </p:ext>
            </p:extLst>
          </p:nvPr>
        </p:nvGraphicFramePr>
        <p:xfrm>
          <a:off x="4942623" y="2068488"/>
          <a:ext cx="6577934" cy="7530818"/>
        </p:xfrm>
        <a:graphic>
          <a:graphicData uri="http://schemas.openxmlformats.org/drawingml/2006/table">
            <a:tbl>
              <a:tblPr>
                <a:tableStyleId>{4C3C2611-4C71-4FC5-86AE-919BDF0F9419}</a:tableStyleId>
              </a:tblPr>
              <a:tblGrid>
                <a:gridCol w="6577934">
                  <a:extLst>
                    <a:ext uri="{9D8B030D-6E8A-4147-A177-3AD203B41FA5}">
                      <a16:colId xmlns:a16="http://schemas.microsoft.com/office/drawing/2014/main" val="20000"/>
                    </a:ext>
                  </a:extLst>
                </a:gridCol>
              </a:tblGrid>
              <a:tr h="7528334">
                <a:tc>
                  <a:txBody>
                    <a:bodyPr/>
                    <a:lstStyle/>
                    <a:p>
                      <a:pPr marL="40639" marR="40639" lvl="0" algn="l" defTabSz="914400">
                        <a:spcBef>
                          <a:spcPts val="500"/>
                        </a:spcBef>
                        <a:defRPr sz="1800">
                          <a:uFillTx/>
                        </a:defRPr>
                      </a:pPr>
                      <a:r>
                        <a:rPr sz="2600" dirty="0">
                          <a:solidFill>
                            <a:srgbClr val="931A68"/>
                          </a:solidFill>
                          <a:uFill>
                            <a:solidFill>
                              <a:srgbClr val="931A68"/>
                            </a:solidFill>
                          </a:uFill>
                          <a:latin typeface="Arial Unicode MS"/>
                          <a:ea typeface="Arial Unicode MS"/>
                          <a:cs typeface="Arial Unicode MS"/>
                          <a:sym typeface="Arial Unicode MS"/>
                        </a:rPr>
                        <a:t>public interface </a:t>
                      </a:r>
                      <a:r>
                        <a:rPr sz="2600" dirty="0" err="1">
                          <a:uFill>
                            <a:solidFill/>
                          </a:uFill>
                          <a:latin typeface="Arial Unicode MS"/>
                          <a:ea typeface="Arial Unicode MS"/>
                          <a:cs typeface="Arial Unicode MS"/>
                          <a:sym typeface="Arial Unicode MS"/>
                        </a:rPr>
                        <a:t>IAddressBook</a:t>
                      </a:r>
                      <a:br>
                        <a:rPr sz="2600" dirty="0">
                          <a:uFill>
                            <a:solidFill/>
                          </a:uFill>
                          <a:latin typeface="Arial Unicode MS"/>
                          <a:ea typeface="Arial Unicode MS"/>
                          <a:cs typeface="Arial Unicode MS"/>
                          <a:sym typeface="Arial Unicode MS"/>
                        </a:rPr>
                      </a:br>
                      <a:r>
                        <a:rPr sz="2600" dirty="0">
                          <a:uFill>
                            <a:solidFill/>
                          </a:uFill>
                          <a:latin typeface="Arial Unicode MS"/>
                          <a:ea typeface="Arial Unicode MS"/>
                          <a:cs typeface="Arial Unicode MS"/>
                          <a:sym typeface="Arial Unicode MS"/>
                        </a:rPr>
                        <a:t>{</a:t>
                      </a:r>
                      <a:br>
                        <a:rPr sz="2600" dirty="0">
                          <a:uFill>
                            <a:solidFill/>
                          </a:uFill>
                          <a:latin typeface="Arial Unicode MS"/>
                          <a:ea typeface="Arial Unicode MS"/>
                          <a:cs typeface="Arial Unicode MS"/>
                          <a:sym typeface="Arial Unicode MS"/>
                        </a:rPr>
                      </a:br>
                      <a:r>
                        <a:rPr sz="2600" dirty="0">
                          <a:solidFill>
                            <a:srgbClr val="FFFFFF"/>
                          </a:solidFill>
                          <a:uFill>
                            <a:solidFill>
                              <a:srgbClr val="FFFFFF"/>
                            </a:solidFill>
                          </a:uFill>
                          <a:latin typeface="Arial Unicode MS"/>
                          <a:ea typeface="Arial Unicode MS"/>
                          <a:cs typeface="Arial Unicode MS"/>
                          <a:sym typeface="Arial Unicode MS"/>
                        </a:rPr>
                        <a:t>  </a:t>
                      </a:r>
                      <a:r>
                        <a:rPr sz="2600" dirty="0">
                          <a:solidFill>
                            <a:srgbClr val="931A68"/>
                          </a:solidFill>
                          <a:uFill>
                            <a:solidFill>
                              <a:srgbClr val="931A68"/>
                            </a:solidFill>
                          </a:uFill>
                          <a:latin typeface="Arial Unicode MS"/>
                          <a:ea typeface="Arial Unicode MS"/>
                          <a:cs typeface="Arial Unicode MS"/>
                          <a:sym typeface="Arial Unicode MS"/>
                        </a:rPr>
                        <a:t>void </a:t>
                      </a:r>
                      <a:r>
                        <a:rPr sz="2600" dirty="0">
                          <a:uFill>
                            <a:solidFill/>
                          </a:uFill>
                          <a:latin typeface="Arial Unicode MS"/>
                          <a:ea typeface="Arial Unicode MS"/>
                          <a:cs typeface="Arial Unicode MS"/>
                          <a:sym typeface="Arial Unicode MS"/>
                        </a:rPr>
                        <a:t>clear();</a:t>
                      </a:r>
                      <a:br>
                        <a:rPr sz="2600" dirty="0">
                          <a:uFill>
                            <a:solidFill/>
                          </a:uFill>
                          <a:latin typeface="Arial Unicode MS"/>
                          <a:ea typeface="Arial Unicode MS"/>
                          <a:cs typeface="Arial Unicode MS"/>
                          <a:sym typeface="Arial Unicode MS"/>
                        </a:rPr>
                      </a:br>
                      <a:br>
                        <a:rPr sz="2600" dirty="0">
                          <a:uFill>
                            <a:solidFill/>
                          </a:uFill>
                          <a:latin typeface="Arial Unicode MS"/>
                          <a:ea typeface="Arial Unicode MS"/>
                          <a:cs typeface="Arial Unicode MS"/>
                          <a:sym typeface="Arial Unicode MS"/>
                        </a:rPr>
                      </a:br>
                      <a:r>
                        <a:rPr sz="2600" dirty="0">
                          <a:solidFill>
                            <a:srgbClr val="FFFFFF"/>
                          </a:solidFill>
                          <a:uFill>
                            <a:solidFill>
                              <a:srgbClr val="FFFFFF"/>
                            </a:solidFill>
                          </a:uFill>
                          <a:latin typeface="Arial Unicode MS"/>
                          <a:ea typeface="Arial Unicode MS"/>
                          <a:cs typeface="Arial Unicode MS"/>
                          <a:sym typeface="Arial Unicode MS"/>
                        </a:rPr>
                        <a:t>  </a:t>
                      </a:r>
                      <a:r>
                        <a:rPr sz="2600" dirty="0" err="1">
                          <a:uFill>
                            <a:solidFill/>
                          </a:uFill>
                          <a:latin typeface="Arial Unicode MS"/>
                          <a:ea typeface="Arial Unicode MS"/>
                          <a:cs typeface="Arial Unicode MS"/>
                          <a:sym typeface="Arial Unicode MS"/>
                        </a:rPr>
                        <a:t>IContact</a:t>
                      </a:r>
                      <a:r>
                        <a:rPr sz="2600" dirty="0">
                          <a:uFill>
                            <a:solidFill/>
                          </a:uFill>
                          <a:latin typeface="Arial Unicode MS"/>
                          <a:ea typeface="Arial Unicode MS"/>
                          <a:cs typeface="Arial Unicode MS"/>
                          <a:sym typeface="Arial Unicode MS"/>
                        </a:rPr>
                        <a:t> </a:t>
                      </a:r>
                      <a:r>
                        <a:rPr sz="2600" dirty="0" err="1">
                          <a:uFill>
                            <a:solidFill/>
                          </a:uFill>
                          <a:latin typeface="Arial Unicode MS"/>
                          <a:ea typeface="Arial Unicode MS"/>
                          <a:cs typeface="Arial Unicode MS"/>
                          <a:sym typeface="Arial Unicode MS"/>
                        </a:rPr>
                        <a:t>getContact</a:t>
                      </a:r>
                      <a:r>
                        <a:rPr sz="2600" dirty="0">
                          <a:uFill>
                            <a:solidFill/>
                          </a:uFill>
                          <a:latin typeface="Arial Unicode MS"/>
                          <a:ea typeface="Arial Unicode MS"/>
                          <a:cs typeface="Arial Unicode MS"/>
                          <a:sym typeface="Arial Unicode MS"/>
                        </a:rPr>
                        <a:t>(String </a:t>
                      </a:r>
                      <a:r>
                        <a:rPr sz="2600" dirty="0" err="1">
                          <a:uFill>
                            <a:solidFill/>
                          </a:uFill>
                          <a:latin typeface="Arial Unicode MS"/>
                          <a:ea typeface="Arial Unicode MS"/>
                          <a:cs typeface="Arial Unicode MS"/>
                          <a:sym typeface="Arial Unicode MS"/>
                        </a:rPr>
                        <a:t>lastName</a:t>
                      </a:r>
                      <a:r>
                        <a:rPr sz="2600" dirty="0">
                          <a:uFill>
                            <a:solidFill/>
                          </a:uFill>
                          <a:latin typeface="Arial Unicode MS"/>
                          <a:ea typeface="Arial Unicode MS"/>
                          <a:cs typeface="Arial Unicode MS"/>
                          <a:sym typeface="Arial Unicode MS"/>
                        </a:rPr>
                        <a:t>);</a:t>
                      </a:r>
                      <a:br>
                        <a:rPr sz="2600" dirty="0">
                          <a:uFill>
                            <a:solidFill/>
                          </a:uFill>
                          <a:latin typeface="Arial Unicode MS"/>
                          <a:ea typeface="Arial Unicode MS"/>
                          <a:cs typeface="Arial Unicode MS"/>
                          <a:sym typeface="Arial Unicode MS"/>
                        </a:rPr>
                      </a:br>
                      <a:br>
                        <a:rPr sz="2600" dirty="0">
                          <a:uFill>
                            <a:solidFill/>
                          </a:uFill>
                          <a:latin typeface="Arial Unicode MS"/>
                          <a:ea typeface="Arial Unicode MS"/>
                          <a:cs typeface="Arial Unicode MS"/>
                          <a:sym typeface="Arial Unicode MS"/>
                        </a:rPr>
                      </a:br>
                      <a:r>
                        <a:rPr sz="2600" dirty="0">
                          <a:solidFill>
                            <a:srgbClr val="FFFFFF"/>
                          </a:solidFill>
                          <a:uFill>
                            <a:solidFill>
                              <a:srgbClr val="FFFFFF"/>
                            </a:solidFill>
                          </a:uFill>
                          <a:latin typeface="Arial Unicode MS"/>
                          <a:ea typeface="Arial Unicode MS"/>
                          <a:cs typeface="Arial Unicode MS"/>
                          <a:sym typeface="Arial Unicode MS"/>
                        </a:rPr>
                        <a:t>  </a:t>
                      </a:r>
                      <a:r>
                        <a:rPr sz="2600" dirty="0">
                          <a:solidFill>
                            <a:srgbClr val="931A68"/>
                          </a:solidFill>
                          <a:uFill>
                            <a:solidFill>
                              <a:srgbClr val="931A68"/>
                            </a:solidFill>
                          </a:uFill>
                          <a:latin typeface="Arial Unicode MS"/>
                          <a:ea typeface="Arial Unicode MS"/>
                          <a:cs typeface="Arial Unicode MS"/>
                          <a:sym typeface="Arial Unicode MS"/>
                        </a:rPr>
                        <a:t>void </a:t>
                      </a:r>
                      <a:r>
                        <a:rPr sz="2600" dirty="0" err="1">
                          <a:uFill>
                            <a:solidFill/>
                          </a:uFill>
                          <a:latin typeface="Arial Unicode MS"/>
                          <a:ea typeface="Arial Unicode MS"/>
                          <a:cs typeface="Arial Unicode MS"/>
                          <a:sym typeface="Arial Unicode MS"/>
                        </a:rPr>
                        <a:t>addContact</a:t>
                      </a:r>
                      <a:r>
                        <a:rPr sz="2600" dirty="0">
                          <a:uFill>
                            <a:solidFill/>
                          </a:uFill>
                          <a:latin typeface="Arial Unicode MS"/>
                          <a:ea typeface="Arial Unicode MS"/>
                          <a:cs typeface="Arial Unicode MS"/>
                          <a:sym typeface="Arial Unicode MS"/>
                        </a:rPr>
                        <a:t>(</a:t>
                      </a:r>
                      <a:r>
                        <a:rPr sz="2600" dirty="0" err="1">
                          <a:uFill>
                            <a:solidFill/>
                          </a:uFill>
                          <a:latin typeface="Arial Unicode MS"/>
                          <a:ea typeface="Arial Unicode MS"/>
                          <a:cs typeface="Arial Unicode MS"/>
                          <a:sym typeface="Arial Unicode MS"/>
                        </a:rPr>
                        <a:t>IContact</a:t>
                      </a:r>
                      <a:r>
                        <a:rPr sz="2600" dirty="0">
                          <a:uFill>
                            <a:solidFill/>
                          </a:uFill>
                          <a:latin typeface="Arial Unicode MS"/>
                          <a:ea typeface="Arial Unicode MS"/>
                          <a:cs typeface="Arial Unicode MS"/>
                          <a:sym typeface="Arial Unicode MS"/>
                        </a:rPr>
                        <a:t> contact);</a:t>
                      </a:r>
                      <a:br>
                        <a:rPr sz="2600" dirty="0">
                          <a:uFill>
                            <a:solidFill/>
                          </a:uFill>
                          <a:latin typeface="Arial Unicode MS"/>
                          <a:ea typeface="Arial Unicode MS"/>
                          <a:cs typeface="Arial Unicode MS"/>
                          <a:sym typeface="Arial Unicode MS"/>
                        </a:rPr>
                      </a:br>
                      <a:br>
                        <a:rPr sz="2600" dirty="0">
                          <a:uFill>
                            <a:solidFill/>
                          </a:uFill>
                          <a:latin typeface="Arial Unicode MS"/>
                          <a:ea typeface="Arial Unicode MS"/>
                          <a:cs typeface="Arial Unicode MS"/>
                          <a:sym typeface="Arial Unicode MS"/>
                        </a:rPr>
                      </a:br>
                      <a:r>
                        <a:rPr sz="2600" dirty="0">
                          <a:solidFill>
                            <a:srgbClr val="FFFFFF"/>
                          </a:solidFill>
                          <a:uFill>
                            <a:solidFill>
                              <a:srgbClr val="FFFFFF"/>
                            </a:solidFill>
                          </a:uFill>
                          <a:latin typeface="Arial Unicode MS"/>
                          <a:ea typeface="Arial Unicode MS"/>
                          <a:cs typeface="Arial Unicode MS"/>
                          <a:sym typeface="Arial Unicode MS"/>
                        </a:rPr>
                        <a:t>  </a:t>
                      </a:r>
                      <a:r>
                        <a:rPr sz="2600" dirty="0" err="1">
                          <a:solidFill>
                            <a:srgbClr val="931A68"/>
                          </a:solidFill>
                          <a:uFill>
                            <a:solidFill>
                              <a:srgbClr val="931A68"/>
                            </a:solidFill>
                          </a:uFill>
                          <a:latin typeface="Arial Unicode MS"/>
                          <a:ea typeface="Arial Unicode MS"/>
                          <a:cs typeface="Arial Unicode MS"/>
                          <a:sym typeface="Arial Unicode MS"/>
                        </a:rPr>
                        <a:t>int</a:t>
                      </a:r>
                      <a:r>
                        <a:rPr sz="2600" dirty="0">
                          <a:solidFill>
                            <a:srgbClr val="931A68"/>
                          </a:solidFill>
                          <a:uFill>
                            <a:solidFill>
                              <a:srgbClr val="931A68"/>
                            </a:solidFill>
                          </a:uFill>
                          <a:latin typeface="Arial Unicode MS"/>
                          <a:ea typeface="Arial Unicode MS"/>
                          <a:cs typeface="Arial Unicode MS"/>
                          <a:sym typeface="Arial Unicode MS"/>
                        </a:rPr>
                        <a:t> </a:t>
                      </a:r>
                      <a:r>
                        <a:rPr sz="2600" dirty="0" err="1">
                          <a:uFill>
                            <a:solidFill/>
                          </a:uFill>
                          <a:latin typeface="Arial Unicode MS"/>
                          <a:ea typeface="Arial Unicode MS"/>
                          <a:cs typeface="Arial Unicode MS"/>
                          <a:sym typeface="Arial Unicode MS"/>
                        </a:rPr>
                        <a:t>numberOfContacts</a:t>
                      </a:r>
                      <a:r>
                        <a:rPr sz="2600" dirty="0">
                          <a:uFill>
                            <a:solidFill/>
                          </a:uFill>
                          <a:latin typeface="Arial Unicode MS"/>
                          <a:ea typeface="Arial Unicode MS"/>
                          <a:cs typeface="Arial Unicode MS"/>
                          <a:sym typeface="Arial Unicode MS"/>
                        </a:rPr>
                        <a:t>();</a:t>
                      </a:r>
                      <a:br>
                        <a:rPr sz="2600" dirty="0">
                          <a:uFill>
                            <a:solidFill/>
                          </a:uFill>
                          <a:latin typeface="Arial Unicode MS"/>
                          <a:ea typeface="Arial Unicode MS"/>
                          <a:cs typeface="Arial Unicode MS"/>
                          <a:sym typeface="Arial Unicode MS"/>
                        </a:rPr>
                      </a:br>
                      <a:br>
                        <a:rPr sz="2600" dirty="0">
                          <a:uFill>
                            <a:solidFill/>
                          </a:uFill>
                          <a:latin typeface="Arial Unicode MS"/>
                          <a:ea typeface="Arial Unicode MS"/>
                          <a:cs typeface="Arial Unicode MS"/>
                          <a:sym typeface="Arial Unicode MS"/>
                        </a:rPr>
                      </a:br>
                      <a:r>
                        <a:rPr sz="2600" dirty="0">
                          <a:solidFill>
                            <a:srgbClr val="FFFFFF"/>
                          </a:solidFill>
                          <a:uFill>
                            <a:solidFill>
                              <a:srgbClr val="FFFFFF"/>
                            </a:solidFill>
                          </a:uFill>
                          <a:latin typeface="Arial Unicode MS"/>
                          <a:ea typeface="Arial Unicode MS"/>
                          <a:cs typeface="Arial Unicode MS"/>
                          <a:sym typeface="Arial Unicode MS"/>
                        </a:rPr>
                        <a:t>  </a:t>
                      </a:r>
                      <a:r>
                        <a:rPr sz="2600" dirty="0">
                          <a:solidFill>
                            <a:srgbClr val="931A68"/>
                          </a:solidFill>
                          <a:uFill>
                            <a:solidFill>
                              <a:srgbClr val="931A68"/>
                            </a:solidFill>
                          </a:uFill>
                          <a:latin typeface="Arial Unicode MS"/>
                          <a:ea typeface="Arial Unicode MS"/>
                          <a:cs typeface="Arial Unicode MS"/>
                          <a:sym typeface="Arial Unicode MS"/>
                        </a:rPr>
                        <a:t>void </a:t>
                      </a:r>
                      <a:r>
                        <a:rPr sz="2600" dirty="0" err="1">
                          <a:uFill>
                            <a:solidFill/>
                          </a:uFill>
                          <a:latin typeface="Arial Unicode MS"/>
                          <a:ea typeface="Arial Unicode MS"/>
                          <a:cs typeface="Arial Unicode MS"/>
                          <a:sym typeface="Arial Unicode MS"/>
                        </a:rPr>
                        <a:t>removeContact</a:t>
                      </a:r>
                      <a:r>
                        <a:rPr sz="2600" dirty="0">
                          <a:uFill>
                            <a:solidFill/>
                          </a:uFill>
                          <a:latin typeface="Arial Unicode MS"/>
                          <a:ea typeface="Arial Unicode MS"/>
                          <a:cs typeface="Arial Unicode MS"/>
                          <a:sym typeface="Arial Unicode MS"/>
                        </a:rPr>
                        <a:t>(String </a:t>
                      </a:r>
                      <a:r>
                        <a:rPr sz="2600" dirty="0" err="1">
                          <a:uFill>
                            <a:solidFill/>
                          </a:uFill>
                          <a:latin typeface="Arial Unicode MS"/>
                          <a:ea typeface="Arial Unicode MS"/>
                          <a:cs typeface="Arial Unicode MS"/>
                          <a:sym typeface="Arial Unicode MS"/>
                        </a:rPr>
                        <a:t>lastName</a:t>
                      </a:r>
                      <a:r>
                        <a:rPr sz="2600" dirty="0">
                          <a:uFill>
                            <a:solidFill/>
                          </a:uFill>
                          <a:latin typeface="Arial Unicode MS"/>
                          <a:ea typeface="Arial Unicode MS"/>
                          <a:cs typeface="Arial Unicode MS"/>
                          <a:sym typeface="Arial Unicode MS"/>
                        </a:rPr>
                        <a:t>);</a:t>
                      </a:r>
                      <a:br>
                        <a:rPr sz="2600" dirty="0">
                          <a:uFill>
                            <a:solidFill/>
                          </a:uFill>
                          <a:latin typeface="Arial Unicode MS"/>
                          <a:ea typeface="Arial Unicode MS"/>
                          <a:cs typeface="Arial Unicode MS"/>
                          <a:sym typeface="Arial Unicode MS"/>
                        </a:rPr>
                      </a:br>
                      <a:br>
                        <a:rPr sz="2600" dirty="0">
                          <a:uFill>
                            <a:solidFill/>
                          </a:uFill>
                          <a:latin typeface="Arial Unicode MS"/>
                          <a:ea typeface="Arial Unicode MS"/>
                          <a:cs typeface="Arial Unicode MS"/>
                          <a:sym typeface="Arial Unicode MS"/>
                        </a:rPr>
                      </a:br>
                      <a:r>
                        <a:rPr sz="2600" dirty="0">
                          <a:solidFill>
                            <a:srgbClr val="FFFFFF"/>
                          </a:solidFill>
                          <a:uFill>
                            <a:solidFill>
                              <a:srgbClr val="FFFFFF"/>
                            </a:solidFill>
                          </a:uFill>
                          <a:latin typeface="Arial Unicode MS"/>
                          <a:ea typeface="Arial Unicode MS"/>
                          <a:cs typeface="Arial Unicode MS"/>
                          <a:sym typeface="Arial Unicode MS"/>
                        </a:rPr>
                        <a:t>  </a:t>
                      </a:r>
                      <a:r>
                        <a:rPr sz="2600" dirty="0">
                          <a:uFill>
                            <a:solidFill/>
                          </a:uFill>
                          <a:latin typeface="Arial Unicode MS"/>
                          <a:ea typeface="Arial Unicode MS"/>
                          <a:cs typeface="Arial Unicode MS"/>
                          <a:sym typeface="Arial Unicode MS"/>
                        </a:rPr>
                        <a:t>String </a:t>
                      </a:r>
                      <a:r>
                        <a:rPr sz="2600" dirty="0" err="1">
                          <a:uFill>
                            <a:solidFill/>
                          </a:uFill>
                          <a:latin typeface="Arial Unicode MS"/>
                          <a:ea typeface="Arial Unicode MS"/>
                          <a:cs typeface="Arial Unicode MS"/>
                          <a:sym typeface="Arial Unicode MS"/>
                        </a:rPr>
                        <a:t>listContacts</a:t>
                      </a:r>
                      <a:r>
                        <a:rPr sz="2600" dirty="0">
                          <a:uFill>
                            <a:solidFill/>
                          </a:uFill>
                          <a:latin typeface="Arial Unicode MS"/>
                          <a:ea typeface="Arial Unicode MS"/>
                          <a:cs typeface="Arial Unicode MS"/>
                          <a:sym typeface="Arial Unicode MS"/>
                        </a:rPr>
                        <a:t>();</a:t>
                      </a:r>
                      <a:endParaRPr lang="en-IE" sz="2600" dirty="0">
                        <a:uFill>
                          <a:solidFill/>
                        </a:uFill>
                        <a:latin typeface="Arial Unicode MS"/>
                        <a:ea typeface="Arial Unicode MS"/>
                        <a:cs typeface="Arial Unicode MS"/>
                        <a:sym typeface="Arial Unicode MS"/>
                      </a:endParaRPr>
                    </a:p>
                    <a:p>
                      <a:pPr marL="40639" marR="40639" lvl="0" algn="l" defTabSz="914400">
                        <a:spcBef>
                          <a:spcPts val="500"/>
                        </a:spcBef>
                        <a:defRPr sz="1800">
                          <a:uFillTx/>
                        </a:defRPr>
                      </a:pPr>
                      <a:endParaRPr lang="en-IE" sz="2600" dirty="0">
                        <a:uFill>
                          <a:solidFill/>
                        </a:uFill>
                        <a:latin typeface="Arial Unicode MS"/>
                        <a:ea typeface="Arial Unicode MS"/>
                        <a:cs typeface="Arial Unicode MS"/>
                        <a:sym typeface="Arial Unicode MS"/>
                      </a:endParaRPr>
                    </a:p>
                    <a:p>
                      <a:pPr marL="40639" marR="40639" lvl="0" algn="l" defTabSz="914400">
                        <a:spcBef>
                          <a:spcPts val="500"/>
                        </a:spcBef>
                        <a:defRPr sz="1800">
                          <a:uFillTx/>
                        </a:defRPr>
                      </a:pPr>
                      <a:r>
                        <a:rPr lang="en-IE" sz="2600" dirty="0">
                          <a:uFill>
                            <a:solidFill/>
                          </a:uFill>
                          <a:latin typeface="Arial Unicode MS"/>
                          <a:ea typeface="Arial Unicode MS"/>
                          <a:cs typeface="Arial Unicode MS"/>
                          <a:sym typeface="Arial Unicode MS"/>
                        </a:rPr>
                        <a:t> </a:t>
                      </a:r>
                      <a:r>
                        <a:rPr lang="en-IE" sz="2600" dirty="0">
                          <a:solidFill>
                            <a:srgbClr val="931A68"/>
                          </a:solidFill>
                          <a:uFill>
                            <a:solidFill>
                              <a:srgbClr val="931A68"/>
                            </a:solidFill>
                          </a:uFill>
                          <a:latin typeface="Arial Unicode MS"/>
                          <a:ea typeface="Arial Unicode MS"/>
                          <a:cs typeface="Arial Unicode MS"/>
                          <a:sym typeface="Arial Unicode MS"/>
                        </a:rPr>
                        <a:t>default</a:t>
                      </a:r>
                      <a:r>
                        <a:rPr lang="en-IE" sz="2600" baseline="0" dirty="0">
                          <a:uFill>
                            <a:solidFill/>
                          </a:uFill>
                          <a:latin typeface="Arial Unicode MS"/>
                          <a:ea typeface="Arial Unicode MS"/>
                          <a:cs typeface="Arial Unicode MS"/>
                          <a:sym typeface="Arial Unicode MS"/>
                        </a:rPr>
                        <a:t> </a:t>
                      </a:r>
                      <a:r>
                        <a:rPr lang="en-IE" sz="2600" dirty="0">
                          <a:solidFill>
                            <a:srgbClr val="931A68"/>
                          </a:solidFill>
                          <a:uFill>
                            <a:solidFill>
                              <a:srgbClr val="931A68"/>
                            </a:solidFill>
                          </a:uFill>
                          <a:latin typeface="Arial Unicode MS"/>
                          <a:ea typeface="Arial Unicode MS"/>
                          <a:cs typeface="Arial Unicode MS"/>
                          <a:sym typeface="Arial Unicode MS"/>
                        </a:rPr>
                        <a:t>String</a:t>
                      </a:r>
                      <a:r>
                        <a:rPr lang="en-IE" sz="2600" baseline="0" dirty="0">
                          <a:uFill>
                            <a:solidFill/>
                          </a:uFill>
                          <a:latin typeface="Arial Unicode MS"/>
                          <a:ea typeface="Arial Unicode MS"/>
                          <a:cs typeface="Arial Unicode MS"/>
                          <a:sym typeface="Arial Unicode MS"/>
                        </a:rPr>
                        <a:t> </a:t>
                      </a:r>
                      <a:r>
                        <a:rPr lang="en-IE" sz="2600" baseline="0" dirty="0" err="1">
                          <a:uFill>
                            <a:solidFill/>
                          </a:uFill>
                          <a:latin typeface="Arial Unicode MS"/>
                          <a:ea typeface="Arial Unicode MS"/>
                          <a:cs typeface="Arial Unicode MS"/>
                          <a:sym typeface="Arial Unicode MS"/>
                        </a:rPr>
                        <a:t>typeOfEntity</a:t>
                      </a:r>
                      <a:r>
                        <a:rPr lang="en-IE" sz="2600" baseline="0" dirty="0">
                          <a:uFill>
                            <a:solidFill/>
                          </a:uFill>
                          <a:latin typeface="Arial Unicode MS"/>
                          <a:ea typeface="Arial Unicode MS"/>
                          <a:cs typeface="Arial Unicode MS"/>
                          <a:sym typeface="Arial Unicode MS"/>
                        </a:rPr>
                        <a:t>(){</a:t>
                      </a:r>
                    </a:p>
                    <a:p>
                      <a:pPr marL="40639" marR="40639" lvl="0" algn="l" defTabSz="914400">
                        <a:spcBef>
                          <a:spcPts val="500"/>
                        </a:spcBef>
                        <a:defRPr sz="1800">
                          <a:uFillTx/>
                        </a:defRPr>
                      </a:pPr>
                      <a:r>
                        <a:rPr lang="en-IE" sz="2600" baseline="0" dirty="0">
                          <a:uFill>
                            <a:solidFill/>
                          </a:uFill>
                          <a:latin typeface="Arial Unicode MS"/>
                          <a:ea typeface="Arial Unicode MS"/>
                          <a:cs typeface="Arial Unicode MS"/>
                          <a:sym typeface="Arial Unicode MS"/>
                        </a:rPr>
                        <a:t>       return “Address book”;</a:t>
                      </a:r>
                    </a:p>
                    <a:p>
                      <a:pPr marL="40639" marR="40639" lvl="0" algn="l" defTabSz="914400">
                        <a:spcBef>
                          <a:spcPts val="500"/>
                        </a:spcBef>
                        <a:defRPr sz="1800">
                          <a:uFillTx/>
                        </a:defRPr>
                      </a:pPr>
                      <a:r>
                        <a:rPr lang="en-IE" sz="2600" baseline="0" dirty="0">
                          <a:uFill>
                            <a:solidFill/>
                          </a:uFill>
                          <a:latin typeface="Arial Unicode MS"/>
                          <a:ea typeface="Arial Unicode MS"/>
                          <a:cs typeface="Arial Unicode MS"/>
                          <a:sym typeface="Arial Unicode MS"/>
                        </a:rPr>
                        <a:t>  }</a:t>
                      </a:r>
                      <a:br>
                        <a:rPr sz="2600" dirty="0">
                          <a:uFill>
                            <a:solidFill/>
                          </a:uFill>
                          <a:latin typeface="Arial Unicode MS"/>
                          <a:ea typeface="Arial Unicode MS"/>
                          <a:cs typeface="Arial Unicode MS"/>
                          <a:sym typeface="Arial Unicode MS"/>
                        </a:rPr>
                      </a:br>
                      <a:r>
                        <a:rPr sz="2600" dirty="0">
                          <a:uFill>
                            <a:solidFill/>
                          </a:uFill>
                          <a:latin typeface="Arial Unicode MS"/>
                          <a:ea typeface="Arial Unicode MS"/>
                          <a:cs typeface="Arial Unicode MS"/>
                          <a:sym typeface="Arial Unicode MS"/>
                        </a:rPr>
                        <a:t>}</a:t>
                      </a:r>
                      <a:endParaRPr lang="en-IE" sz="2600" dirty="0">
                        <a:uFill>
                          <a:solidFill/>
                        </a:uFill>
                        <a:latin typeface="Arial Unicode MS"/>
                        <a:ea typeface="Arial Unicode MS"/>
                        <a:cs typeface="Arial Unicode MS"/>
                        <a:sym typeface="Arial Unicode MS"/>
                      </a:endParaRPr>
                    </a:p>
                  </a:txBody>
                  <a:tcPr marL="72249" marR="72249" marT="72249" marB="72249"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ED5"/>
                    </a:solidFill>
                  </a:tcPr>
                </a:tc>
                <a:extLst>
                  <a:ext uri="{0D108BD9-81ED-4DB2-BD59-A6C34878D82A}">
                    <a16:rowId xmlns:a16="http://schemas.microsoft.com/office/drawing/2014/main" val="10000"/>
                  </a:ext>
                </a:extLst>
              </a:tr>
            </a:tbl>
          </a:graphicData>
        </a:graphic>
      </p:graphicFrame>
      <p:sp>
        <p:nvSpPr>
          <p:cNvPr id="7" name="Shape 366"/>
          <p:cNvSpPr txBox="1">
            <a:spLocks/>
          </p:cNvSpPr>
          <p:nvPr/>
        </p:nvSpPr>
        <p:spPr>
          <a:xfrm>
            <a:off x="357718" y="3238218"/>
            <a:ext cx="4374655" cy="3542135"/>
          </a:xfrm>
          <a:prstGeom prst="rect">
            <a:avLst/>
          </a:prstGeom>
          <a:solidFill>
            <a:srgbClr val="E5F5FF"/>
          </a:solidFill>
          <a:ln w="12700">
            <a:solidFill>
              <a:schemeClr val="tx1"/>
            </a:solidFill>
            <a:miter lim="400000"/>
          </a:ln>
          <a:extLst>
            <a:ext uri="{C572A759-6A51-4108-AA02-DFA0A04FC94B}">
              <ma14:wrappingTextBoxFlag xmlns="" xmlns:ma14="http://schemas.microsoft.com/office/mac/drawingml/2011/main" val="1"/>
            </a:ext>
          </a:extLst>
        </p:spPr>
        <p:txBody>
          <a:bodyPr lIns="0" tIns="0" rIns="0" bIns="0"/>
          <a:lstStyle>
            <a:lvl1pPr marL="383540" marR="40639" indent="-342900">
              <a:spcBef>
                <a:spcPts val="600"/>
              </a:spcBef>
              <a:buClr>
                <a:srgbClr val="000000"/>
              </a:buClr>
              <a:buSzPct val="100000"/>
              <a:buFont typeface="Wingdings"/>
              <a:buChar char=""/>
              <a:defRPr sz="2400">
                <a:uFill>
                  <a:solidFill/>
                </a:uFill>
                <a:latin typeface="+mn-lt"/>
                <a:ea typeface="+mn-ea"/>
                <a:cs typeface="+mn-cs"/>
                <a:sym typeface="Helvetica Neue"/>
              </a:defRPr>
            </a:lvl1pPr>
            <a:lvl2pPr marL="783590" marR="40639" indent="-285750">
              <a:spcBef>
                <a:spcPts val="500"/>
              </a:spcBef>
              <a:buSzPct val="100000"/>
              <a:buChar char="•"/>
              <a:defRPr sz="2400">
                <a:uFill>
                  <a:solidFill/>
                </a:uFill>
                <a:latin typeface="+mn-lt"/>
                <a:ea typeface="+mn-ea"/>
                <a:cs typeface="+mn-cs"/>
                <a:sym typeface="Helvetica Neue"/>
              </a:defRPr>
            </a:lvl2pPr>
            <a:lvl3pPr marL="1183639" marR="40639" indent="-228600">
              <a:spcBef>
                <a:spcPts val="400"/>
              </a:spcBef>
              <a:buSzPct val="100000"/>
              <a:buChar char="•"/>
              <a:defRPr sz="2000">
                <a:uFill>
                  <a:solidFill/>
                </a:uFill>
                <a:latin typeface="+mn-lt"/>
                <a:ea typeface="+mn-ea"/>
                <a:cs typeface="+mn-cs"/>
                <a:sym typeface="Helvetica Neue"/>
              </a:defRPr>
            </a:lvl3pPr>
            <a:lvl4pPr marL="1640839" marR="40639" indent="-228600">
              <a:spcBef>
                <a:spcPts val="400"/>
              </a:spcBef>
              <a:buSzPct val="100000"/>
              <a:buChar char="•"/>
              <a:defRPr sz="2000">
                <a:uFill>
                  <a:solidFill/>
                </a:uFill>
                <a:latin typeface="+mn-lt"/>
                <a:ea typeface="+mn-ea"/>
                <a:cs typeface="+mn-cs"/>
                <a:sym typeface="Helvetica Neue"/>
              </a:defRPr>
            </a:lvl4pPr>
            <a:lvl5pPr marL="2098039" marR="40639" indent="-228600">
              <a:spcBef>
                <a:spcPts val="400"/>
              </a:spcBef>
              <a:buSzPct val="100000"/>
              <a:buChar char="•"/>
              <a:defRPr sz="2000">
                <a:uFill>
                  <a:solidFill/>
                </a:uFill>
                <a:latin typeface="+mn-lt"/>
                <a:ea typeface="+mn-ea"/>
                <a:cs typeface="+mn-cs"/>
                <a:sym typeface="Helvetica Neue"/>
              </a:defRPr>
            </a:lvl5pPr>
            <a:lvl6pPr marL="2189479" marR="40639" indent="-320039">
              <a:spcBef>
                <a:spcPts val="600"/>
              </a:spcBef>
              <a:buSzPct val="100000"/>
              <a:buChar char="•"/>
              <a:defRPr sz="2800">
                <a:uFill>
                  <a:solidFill/>
                </a:uFill>
                <a:latin typeface="+mn-lt"/>
                <a:ea typeface="+mn-ea"/>
                <a:cs typeface="+mn-cs"/>
                <a:sym typeface="Helvetica Neue"/>
              </a:defRPr>
            </a:lvl6pPr>
            <a:lvl7pPr marL="2189479" marR="40639" indent="-320039">
              <a:spcBef>
                <a:spcPts val="600"/>
              </a:spcBef>
              <a:buSzPct val="100000"/>
              <a:buChar char="•"/>
              <a:defRPr sz="2800">
                <a:uFill>
                  <a:solidFill/>
                </a:uFill>
                <a:latin typeface="+mn-lt"/>
                <a:ea typeface="+mn-ea"/>
                <a:cs typeface="+mn-cs"/>
                <a:sym typeface="Helvetica Neue"/>
              </a:defRPr>
            </a:lvl7pPr>
            <a:lvl8pPr marL="2189479" marR="40639" indent="-320039">
              <a:spcBef>
                <a:spcPts val="600"/>
              </a:spcBef>
              <a:buSzPct val="100000"/>
              <a:buChar char="•"/>
              <a:defRPr sz="2800">
                <a:uFill>
                  <a:solidFill/>
                </a:uFill>
                <a:latin typeface="+mn-lt"/>
                <a:ea typeface="+mn-ea"/>
                <a:cs typeface="+mn-cs"/>
                <a:sym typeface="Helvetica Neue"/>
              </a:defRPr>
            </a:lvl8pPr>
            <a:lvl9pPr marL="2189479" marR="40639" indent="-320039">
              <a:spcBef>
                <a:spcPts val="600"/>
              </a:spcBef>
              <a:buSzPct val="100000"/>
              <a:buChar char="•"/>
              <a:defRPr sz="2800">
                <a:uFill>
                  <a:solidFill/>
                </a:uFill>
                <a:latin typeface="+mn-lt"/>
                <a:ea typeface="+mn-ea"/>
                <a:cs typeface="+mn-cs"/>
                <a:sym typeface="Helvetica Neue"/>
              </a:defRPr>
            </a:lvl9pPr>
          </a:lstStyle>
          <a:p>
            <a:pPr marL="57798" indent="0" algn="ctr" defTabSz="1300460">
              <a:buNone/>
              <a:defRPr sz="1800">
                <a:uFillTx/>
              </a:defRPr>
            </a:pPr>
            <a:r>
              <a:rPr lang="en-IE" sz="2844" dirty="0">
                <a:uFillTx/>
              </a:rPr>
              <a:t>Java 8 introduced </a:t>
            </a:r>
            <a:r>
              <a:rPr lang="en-IE" sz="2844" b="1" dirty="0">
                <a:uFillTx/>
              </a:rPr>
              <a:t>default methods </a:t>
            </a:r>
            <a:r>
              <a:rPr lang="en-IE" sz="2844" dirty="0">
                <a:uFillTx/>
              </a:rPr>
              <a:t>as a way to extend Interfaces in a backward compatible way.</a:t>
            </a:r>
          </a:p>
          <a:p>
            <a:pPr marL="57798" indent="0" algn="ctr" defTabSz="1300460">
              <a:buNone/>
              <a:defRPr sz="1800">
                <a:uFillTx/>
              </a:defRPr>
            </a:pPr>
            <a:endParaRPr lang="en-IE" sz="2844" dirty="0">
              <a:uFillTx/>
            </a:endParaRPr>
          </a:p>
          <a:p>
            <a:pPr marL="57798" indent="0" algn="ctr" defTabSz="1300460">
              <a:buNone/>
              <a:defRPr sz="1800">
                <a:uFillTx/>
              </a:defRPr>
            </a:pPr>
            <a:r>
              <a:rPr lang="en-IE" sz="2844" dirty="0">
                <a:uFillTx/>
              </a:rPr>
              <a:t>They can be overridden in implementation classes.</a:t>
            </a:r>
          </a:p>
        </p:txBody>
      </p:sp>
      <p:sp>
        <p:nvSpPr>
          <p:cNvPr id="8" name="Shape 366"/>
          <p:cNvSpPr txBox="1">
            <a:spLocks/>
          </p:cNvSpPr>
          <p:nvPr/>
        </p:nvSpPr>
        <p:spPr>
          <a:xfrm>
            <a:off x="7798544" y="9156744"/>
            <a:ext cx="3837656" cy="544592"/>
          </a:xfrm>
          <a:prstGeom prst="rect">
            <a:avLst/>
          </a:prstGeom>
          <a:solidFill>
            <a:srgbClr val="E5F5FF"/>
          </a:solidFill>
          <a:ln w="12700">
            <a:solidFill>
              <a:schemeClr val="tx1"/>
            </a:solidFill>
            <a:miter lim="400000"/>
          </a:ln>
          <a:extLst>
            <a:ext uri="{C572A759-6A51-4108-AA02-DFA0A04FC94B}">
              <ma14:wrappingTextBoxFlag xmlns="" xmlns:ma14="http://schemas.microsoft.com/office/mac/drawingml/2011/main" val="1"/>
            </a:ext>
          </a:extLst>
        </p:spPr>
        <p:txBody>
          <a:bodyPr lIns="0" tIns="0" rIns="0" bIns="0"/>
          <a:lstStyle>
            <a:lvl1pPr marL="383540" marR="40639" indent="-342900">
              <a:spcBef>
                <a:spcPts val="600"/>
              </a:spcBef>
              <a:buClr>
                <a:srgbClr val="000000"/>
              </a:buClr>
              <a:buSzPct val="100000"/>
              <a:buFont typeface="Wingdings"/>
              <a:buChar char=""/>
              <a:defRPr sz="2400">
                <a:uFill>
                  <a:solidFill/>
                </a:uFill>
                <a:latin typeface="+mn-lt"/>
                <a:ea typeface="+mn-ea"/>
                <a:cs typeface="+mn-cs"/>
                <a:sym typeface="Helvetica Neue"/>
              </a:defRPr>
            </a:lvl1pPr>
            <a:lvl2pPr marL="783590" marR="40639" indent="-285750">
              <a:spcBef>
                <a:spcPts val="500"/>
              </a:spcBef>
              <a:buSzPct val="100000"/>
              <a:buChar char="•"/>
              <a:defRPr sz="2400">
                <a:uFill>
                  <a:solidFill/>
                </a:uFill>
                <a:latin typeface="+mn-lt"/>
                <a:ea typeface="+mn-ea"/>
                <a:cs typeface="+mn-cs"/>
                <a:sym typeface="Helvetica Neue"/>
              </a:defRPr>
            </a:lvl2pPr>
            <a:lvl3pPr marL="1183639" marR="40639" indent="-228600">
              <a:spcBef>
                <a:spcPts val="400"/>
              </a:spcBef>
              <a:buSzPct val="100000"/>
              <a:buChar char="•"/>
              <a:defRPr sz="2000">
                <a:uFill>
                  <a:solidFill/>
                </a:uFill>
                <a:latin typeface="+mn-lt"/>
                <a:ea typeface="+mn-ea"/>
                <a:cs typeface="+mn-cs"/>
                <a:sym typeface="Helvetica Neue"/>
              </a:defRPr>
            </a:lvl3pPr>
            <a:lvl4pPr marL="1640839" marR="40639" indent="-228600">
              <a:spcBef>
                <a:spcPts val="400"/>
              </a:spcBef>
              <a:buSzPct val="100000"/>
              <a:buChar char="•"/>
              <a:defRPr sz="2000">
                <a:uFill>
                  <a:solidFill/>
                </a:uFill>
                <a:latin typeface="+mn-lt"/>
                <a:ea typeface="+mn-ea"/>
                <a:cs typeface="+mn-cs"/>
                <a:sym typeface="Helvetica Neue"/>
              </a:defRPr>
            </a:lvl4pPr>
            <a:lvl5pPr marL="2098039" marR="40639" indent="-228600">
              <a:spcBef>
                <a:spcPts val="400"/>
              </a:spcBef>
              <a:buSzPct val="100000"/>
              <a:buChar char="•"/>
              <a:defRPr sz="2000">
                <a:uFill>
                  <a:solidFill/>
                </a:uFill>
                <a:latin typeface="+mn-lt"/>
                <a:ea typeface="+mn-ea"/>
                <a:cs typeface="+mn-cs"/>
                <a:sym typeface="Helvetica Neue"/>
              </a:defRPr>
            </a:lvl5pPr>
            <a:lvl6pPr marL="2189479" marR="40639" indent="-320039">
              <a:spcBef>
                <a:spcPts val="600"/>
              </a:spcBef>
              <a:buSzPct val="100000"/>
              <a:buChar char="•"/>
              <a:defRPr sz="2800">
                <a:uFill>
                  <a:solidFill/>
                </a:uFill>
                <a:latin typeface="+mn-lt"/>
                <a:ea typeface="+mn-ea"/>
                <a:cs typeface="+mn-cs"/>
                <a:sym typeface="Helvetica Neue"/>
              </a:defRPr>
            </a:lvl6pPr>
            <a:lvl7pPr marL="2189479" marR="40639" indent="-320039">
              <a:spcBef>
                <a:spcPts val="600"/>
              </a:spcBef>
              <a:buSzPct val="100000"/>
              <a:buChar char="•"/>
              <a:defRPr sz="2800">
                <a:uFill>
                  <a:solidFill/>
                </a:uFill>
                <a:latin typeface="+mn-lt"/>
                <a:ea typeface="+mn-ea"/>
                <a:cs typeface="+mn-cs"/>
                <a:sym typeface="Helvetica Neue"/>
              </a:defRPr>
            </a:lvl7pPr>
            <a:lvl8pPr marL="2189479" marR="40639" indent="-320039">
              <a:spcBef>
                <a:spcPts val="600"/>
              </a:spcBef>
              <a:buSzPct val="100000"/>
              <a:buChar char="•"/>
              <a:defRPr sz="2800">
                <a:uFill>
                  <a:solidFill/>
                </a:uFill>
                <a:latin typeface="+mn-lt"/>
                <a:ea typeface="+mn-ea"/>
                <a:cs typeface="+mn-cs"/>
                <a:sym typeface="Helvetica Neue"/>
              </a:defRPr>
            </a:lvl8pPr>
            <a:lvl9pPr marL="2189479" marR="40639" indent="-320039">
              <a:spcBef>
                <a:spcPts val="600"/>
              </a:spcBef>
              <a:buSzPct val="100000"/>
              <a:buChar char="•"/>
              <a:defRPr sz="2800">
                <a:uFill>
                  <a:solidFill/>
                </a:uFill>
                <a:latin typeface="+mn-lt"/>
                <a:ea typeface="+mn-ea"/>
                <a:cs typeface="+mn-cs"/>
                <a:sym typeface="Helvetica Neue"/>
              </a:defRPr>
            </a:lvl9pPr>
          </a:lstStyle>
          <a:p>
            <a:pPr marL="57798" indent="0" algn="ctr" defTabSz="1300460">
              <a:buNone/>
              <a:defRPr sz="1800">
                <a:uFillTx/>
              </a:defRPr>
            </a:pPr>
            <a:r>
              <a:rPr lang="en-IE" sz="2844" dirty="0"/>
              <a:t>IAddressBook.java</a:t>
            </a:r>
          </a:p>
        </p:txBody>
      </p:sp>
      <p:cxnSp>
        <p:nvCxnSpPr>
          <p:cNvPr id="4" name="Connector: Curved 3"/>
          <p:cNvCxnSpPr/>
          <p:nvPr/>
        </p:nvCxnSpPr>
        <p:spPr>
          <a:xfrm rot="16200000" flipH="1">
            <a:off x="2755007" y="6457206"/>
            <a:ext cx="1631326" cy="2362146"/>
          </a:xfrm>
          <a:prstGeom prst="curvedConnector2">
            <a:avLst/>
          </a:prstGeom>
          <a:noFill/>
          <a:ln w="25400" cap="flat">
            <a:solidFill>
              <a:schemeClr val="tx1"/>
            </a:solidFill>
            <a:prstDash val="solid"/>
            <a:miter lim="400000"/>
            <a:tailEnd type="triangle"/>
          </a:ln>
          <a:effectLst/>
        </p:spPr>
        <p:style>
          <a:lnRef idx="0">
            <a:scrgbClr r="0" g="0" b="0"/>
          </a:lnRef>
          <a:fillRef idx="0">
            <a:scrgbClr r="0" g="0" b="0"/>
          </a:fillRef>
          <a:effectRef idx="0">
            <a:scrgbClr r="0" g="0" b="0"/>
          </a:effectRef>
          <a:fontRef idx="none"/>
        </p:style>
      </p:cxnSp>
      <p:sp>
        <p:nvSpPr>
          <p:cNvPr id="3" name="Slide Number Placeholder 2"/>
          <p:cNvSpPr>
            <a:spLocks noGrp="1"/>
          </p:cNvSpPr>
          <p:nvPr>
            <p:ph type="sldNum" sz="quarter" idx="2"/>
          </p:nvPr>
        </p:nvSpPr>
        <p:spPr>
          <a:xfrm>
            <a:off x="12135026" y="9058642"/>
            <a:ext cx="443755" cy="426670"/>
          </a:xfrm>
        </p:spPr>
        <p:txBody>
          <a:bodyPr/>
          <a:lstStyle/>
          <a:p>
            <a:pPr lvl="0"/>
            <a:fld id="{86CB4B4D-7CA3-9044-876B-883B54F8677D}" type="slidenum">
              <a:rPr lang="en-IE" smtClean="0"/>
              <a:t>19</a:t>
            </a:fld>
            <a:endParaRPr lang="en-IE"/>
          </a:p>
        </p:txBody>
      </p:sp>
      <p:pic>
        <p:nvPicPr>
          <p:cNvPr id="10" name="Picture 2" descr="Image result for java 8">
            <a:extLst>
              <a:ext uri="{FF2B5EF4-FFF2-40B4-BE49-F238E27FC236}">
                <a16:creationId xmlns:a16="http://schemas.microsoft.com/office/drawing/2014/main" id="{A63C3BD4-3DBD-44A4-8DE3-D102B3796A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5748" y="-91752"/>
            <a:ext cx="1997372" cy="2132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1321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Image result for java history"/>
          <p:cNvPicPr>
            <a:picLocks noChangeAspect="1" noChangeArrowheads="1"/>
          </p:cNvPicPr>
          <p:nvPr/>
        </p:nvPicPr>
        <p:blipFill rotWithShape="1">
          <a:blip r:embed="rId2">
            <a:extLst>
              <a:ext uri="{28A0092B-C50C-407E-A947-70E740481C1C}">
                <a14:useLocalDpi xmlns:a14="http://schemas.microsoft.com/office/drawing/2010/main" val="0"/>
              </a:ext>
            </a:extLst>
          </a:blip>
          <a:srcRect l="2478" t="64519" r="3268" b="12601"/>
          <a:stretch/>
        </p:blipFill>
        <p:spPr bwMode="auto">
          <a:xfrm>
            <a:off x="597744" y="2500536"/>
            <a:ext cx="11810724" cy="45005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2305203"/>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Shape 389"/>
          <p:cNvSpPr>
            <a:spLocks noGrp="1"/>
          </p:cNvSpPr>
          <p:nvPr>
            <p:ph type="title"/>
          </p:nvPr>
        </p:nvSpPr>
        <p:spPr>
          <a:prstGeom prst="rect">
            <a:avLst/>
          </a:prstGeom>
        </p:spPr>
        <p:txBody>
          <a:bodyPr>
            <a:normAutofit fontScale="90000"/>
          </a:bodyPr>
          <a:lstStyle/>
          <a:p>
            <a:pPr lvl="0">
              <a:defRPr sz="1800">
                <a:uFillTx/>
              </a:defRPr>
            </a:pPr>
            <a:r>
              <a:rPr lang="en-IE" sz="5120" b="1" dirty="0">
                <a:uFill>
                  <a:solidFill/>
                </a:uFill>
              </a:rPr>
              <a:t>Defining Interfaces (JDK 8)  </a:t>
            </a:r>
            <a:br>
              <a:rPr lang="en-IE" sz="5120" b="1" dirty="0">
                <a:uFill>
                  <a:solidFill/>
                </a:uFill>
              </a:rPr>
            </a:br>
            <a:r>
              <a:rPr lang="en-IE" sz="5120" dirty="0">
                <a:uFill>
                  <a:solidFill/>
                </a:uFill>
              </a:rPr>
              <a:t>Can include static methods</a:t>
            </a:r>
            <a:endParaRPr sz="5120" dirty="0">
              <a:uFill>
                <a:solidFill/>
              </a:uFill>
            </a:endParaRPr>
          </a:p>
        </p:txBody>
      </p:sp>
      <p:graphicFrame>
        <p:nvGraphicFramePr>
          <p:cNvPr id="391" name="Table 391"/>
          <p:cNvGraphicFramePr/>
          <p:nvPr>
            <p:extLst>
              <p:ext uri="{D42A27DB-BD31-4B8C-83A1-F6EECF244321}">
                <p14:modId xmlns:p14="http://schemas.microsoft.com/office/powerpoint/2010/main" val="1830428301"/>
              </p:ext>
            </p:extLst>
          </p:nvPr>
        </p:nvGraphicFramePr>
        <p:xfrm>
          <a:off x="5998344" y="1924472"/>
          <a:ext cx="6801262" cy="7970238"/>
        </p:xfrm>
        <a:graphic>
          <a:graphicData uri="http://schemas.openxmlformats.org/drawingml/2006/table">
            <a:tbl>
              <a:tblPr>
                <a:tableStyleId>{4C3C2611-4C71-4FC5-86AE-919BDF0F9419}</a:tableStyleId>
              </a:tblPr>
              <a:tblGrid>
                <a:gridCol w="6801262">
                  <a:extLst>
                    <a:ext uri="{9D8B030D-6E8A-4147-A177-3AD203B41FA5}">
                      <a16:colId xmlns:a16="http://schemas.microsoft.com/office/drawing/2014/main" val="20000"/>
                    </a:ext>
                  </a:extLst>
                </a:gridCol>
              </a:tblGrid>
              <a:tr h="7589746">
                <a:tc>
                  <a:txBody>
                    <a:bodyPr/>
                    <a:lstStyle/>
                    <a:p>
                      <a:pPr marL="40639" marR="40639" lvl="0" algn="l" defTabSz="914400">
                        <a:spcBef>
                          <a:spcPts val="500"/>
                        </a:spcBef>
                        <a:defRPr sz="1800">
                          <a:uFillTx/>
                        </a:defRPr>
                      </a:pPr>
                      <a:r>
                        <a:rPr sz="2800" dirty="0">
                          <a:solidFill>
                            <a:srgbClr val="931A68"/>
                          </a:solidFill>
                          <a:uFill>
                            <a:solidFill>
                              <a:srgbClr val="931A68"/>
                            </a:solidFill>
                          </a:uFill>
                          <a:latin typeface="Arial Unicode MS"/>
                          <a:ea typeface="Arial Unicode MS"/>
                          <a:cs typeface="Arial Unicode MS"/>
                          <a:sym typeface="Arial Unicode MS"/>
                        </a:rPr>
                        <a:t>public interface </a:t>
                      </a:r>
                      <a:r>
                        <a:rPr sz="2800" dirty="0" err="1">
                          <a:uFill>
                            <a:solidFill/>
                          </a:uFill>
                          <a:latin typeface="Arial Unicode MS"/>
                          <a:ea typeface="Arial Unicode MS"/>
                          <a:cs typeface="Arial Unicode MS"/>
                          <a:sym typeface="Arial Unicode MS"/>
                        </a:rPr>
                        <a:t>IAddressBook</a:t>
                      </a:r>
                      <a:r>
                        <a:rPr sz="2800" dirty="0">
                          <a:uFill>
                            <a:solidFill/>
                          </a:uFill>
                          <a:latin typeface="Arial Unicode MS"/>
                          <a:ea typeface="Arial Unicode MS"/>
                          <a:cs typeface="Arial Unicode MS"/>
                          <a:sym typeface="Arial Unicode MS"/>
                        </a:rPr>
                        <a:t>{</a:t>
                      </a:r>
                      <a:endParaRPr lang="en-IE" sz="2800" dirty="0">
                        <a:uFill>
                          <a:solidFill/>
                        </a:uFill>
                        <a:latin typeface="Arial Unicode MS"/>
                        <a:ea typeface="Arial Unicode MS"/>
                        <a:cs typeface="Arial Unicode MS"/>
                        <a:sym typeface="Arial Unicode MS"/>
                      </a:endParaRPr>
                    </a:p>
                    <a:p>
                      <a:pPr marL="40639" marR="40639" lvl="0" algn="l" defTabSz="914400">
                        <a:spcBef>
                          <a:spcPts val="500"/>
                        </a:spcBef>
                        <a:defRPr sz="1800">
                          <a:uFillTx/>
                        </a:defRPr>
                      </a:pPr>
                      <a:r>
                        <a:rPr lang="en-IE" sz="2800" dirty="0">
                          <a:solidFill>
                            <a:srgbClr val="931A68"/>
                          </a:solidFill>
                          <a:uFill>
                            <a:solidFill>
                              <a:srgbClr val="931A68"/>
                            </a:solidFill>
                          </a:uFill>
                          <a:latin typeface="Arial Unicode MS"/>
                          <a:ea typeface="Arial Unicode MS"/>
                          <a:cs typeface="Arial Unicode MS"/>
                          <a:sym typeface="Arial Unicode MS"/>
                        </a:rPr>
                        <a:t>  static final </a:t>
                      </a:r>
                      <a:r>
                        <a:rPr lang="en-IE" sz="2800" dirty="0" err="1">
                          <a:solidFill>
                            <a:srgbClr val="931A68"/>
                          </a:solidFill>
                          <a:uFill>
                            <a:solidFill>
                              <a:srgbClr val="931A68"/>
                            </a:solidFill>
                          </a:uFill>
                          <a:latin typeface="Arial Unicode MS"/>
                          <a:ea typeface="Arial Unicode MS"/>
                          <a:cs typeface="Arial Unicode MS"/>
                          <a:sym typeface="Arial Unicode MS"/>
                        </a:rPr>
                        <a:t>int</a:t>
                      </a:r>
                      <a:r>
                        <a:rPr lang="en-IE" sz="2800" baseline="0" dirty="0">
                          <a:uFill>
                            <a:solidFill/>
                          </a:uFill>
                          <a:latin typeface="Arial Unicode MS"/>
                          <a:ea typeface="Arial Unicode MS"/>
                          <a:cs typeface="Arial Unicode MS"/>
                          <a:sym typeface="Arial Unicode MS"/>
                        </a:rPr>
                        <a:t> CAPACITY= 1000;</a:t>
                      </a:r>
                    </a:p>
                    <a:p>
                      <a:pPr marL="40639" marR="40639" lvl="0" algn="l" defTabSz="914400">
                        <a:spcBef>
                          <a:spcPts val="500"/>
                        </a:spcBef>
                        <a:defRPr sz="1800">
                          <a:uFillTx/>
                        </a:defRPr>
                      </a:pPr>
                      <a:br>
                        <a:rPr sz="2800" dirty="0">
                          <a:uFill>
                            <a:solidFill/>
                          </a:uFill>
                          <a:latin typeface="Arial Unicode MS"/>
                          <a:ea typeface="Arial Unicode MS"/>
                          <a:cs typeface="Arial Unicode MS"/>
                          <a:sym typeface="Arial Unicode MS"/>
                        </a:rPr>
                      </a:br>
                      <a:r>
                        <a:rPr sz="2800" dirty="0">
                          <a:solidFill>
                            <a:srgbClr val="FFFFFF"/>
                          </a:solidFill>
                          <a:uFill>
                            <a:solidFill>
                              <a:srgbClr val="FFFFFF"/>
                            </a:solidFill>
                          </a:uFill>
                          <a:latin typeface="Arial Unicode MS"/>
                          <a:ea typeface="Arial Unicode MS"/>
                          <a:cs typeface="Arial Unicode MS"/>
                          <a:sym typeface="Arial Unicode MS"/>
                        </a:rPr>
                        <a:t>  </a:t>
                      </a:r>
                      <a:r>
                        <a:rPr sz="2800" dirty="0">
                          <a:solidFill>
                            <a:srgbClr val="931A68"/>
                          </a:solidFill>
                          <a:uFill>
                            <a:solidFill>
                              <a:srgbClr val="931A68"/>
                            </a:solidFill>
                          </a:uFill>
                          <a:latin typeface="Arial Unicode MS"/>
                          <a:ea typeface="Arial Unicode MS"/>
                          <a:cs typeface="Arial Unicode MS"/>
                          <a:sym typeface="Arial Unicode MS"/>
                        </a:rPr>
                        <a:t>void </a:t>
                      </a:r>
                      <a:r>
                        <a:rPr sz="2800" dirty="0">
                          <a:uFill>
                            <a:solidFill/>
                          </a:uFill>
                          <a:latin typeface="Arial Unicode MS"/>
                          <a:ea typeface="Arial Unicode MS"/>
                          <a:cs typeface="Arial Unicode MS"/>
                          <a:sym typeface="Arial Unicode MS"/>
                        </a:rPr>
                        <a:t>clear();</a:t>
                      </a:r>
                      <a:br>
                        <a:rPr sz="2800" dirty="0">
                          <a:uFill>
                            <a:solidFill/>
                          </a:uFill>
                          <a:latin typeface="Arial Unicode MS"/>
                          <a:ea typeface="Arial Unicode MS"/>
                          <a:cs typeface="Arial Unicode MS"/>
                          <a:sym typeface="Arial Unicode MS"/>
                        </a:rPr>
                      </a:br>
                      <a:r>
                        <a:rPr sz="2800" dirty="0">
                          <a:solidFill>
                            <a:srgbClr val="FFFFFF"/>
                          </a:solidFill>
                          <a:uFill>
                            <a:solidFill>
                              <a:srgbClr val="FFFFFF"/>
                            </a:solidFill>
                          </a:uFill>
                          <a:latin typeface="Arial Unicode MS"/>
                          <a:ea typeface="Arial Unicode MS"/>
                          <a:cs typeface="Arial Unicode MS"/>
                          <a:sym typeface="Arial Unicode MS"/>
                        </a:rPr>
                        <a:t>  </a:t>
                      </a:r>
                      <a:r>
                        <a:rPr sz="2800" dirty="0" err="1">
                          <a:uFill>
                            <a:solidFill/>
                          </a:uFill>
                          <a:latin typeface="Arial Unicode MS"/>
                          <a:ea typeface="Arial Unicode MS"/>
                          <a:cs typeface="Arial Unicode MS"/>
                          <a:sym typeface="Arial Unicode MS"/>
                        </a:rPr>
                        <a:t>IContact</a:t>
                      </a:r>
                      <a:r>
                        <a:rPr sz="2800" dirty="0">
                          <a:uFill>
                            <a:solidFill/>
                          </a:uFill>
                          <a:latin typeface="Arial Unicode MS"/>
                          <a:ea typeface="Arial Unicode MS"/>
                          <a:cs typeface="Arial Unicode MS"/>
                          <a:sym typeface="Arial Unicode MS"/>
                        </a:rPr>
                        <a:t> </a:t>
                      </a:r>
                      <a:r>
                        <a:rPr sz="2800" dirty="0" err="1">
                          <a:uFill>
                            <a:solidFill/>
                          </a:uFill>
                          <a:latin typeface="Arial Unicode MS"/>
                          <a:ea typeface="Arial Unicode MS"/>
                          <a:cs typeface="Arial Unicode MS"/>
                          <a:sym typeface="Arial Unicode MS"/>
                        </a:rPr>
                        <a:t>getContact</a:t>
                      </a:r>
                      <a:r>
                        <a:rPr sz="2800" dirty="0">
                          <a:uFill>
                            <a:solidFill/>
                          </a:uFill>
                          <a:latin typeface="Arial Unicode MS"/>
                          <a:ea typeface="Arial Unicode MS"/>
                          <a:cs typeface="Arial Unicode MS"/>
                          <a:sym typeface="Arial Unicode MS"/>
                        </a:rPr>
                        <a:t>(String </a:t>
                      </a:r>
                      <a:r>
                        <a:rPr sz="2800" dirty="0" err="1">
                          <a:uFill>
                            <a:solidFill/>
                          </a:uFill>
                          <a:latin typeface="Arial Unicode MS"/>
                          <a:ea typeface="Arial Unicode MS"/>
                          <a:cs typeface="Arial Unicode MS"/>
                          <a:sym typeface="Arial Unicode MS"/>
                        </a:rPr>
                        <a:t>lastName</a:t>
                      </a:r>
                      <a:r>
                        <a:rPr sz="2800" dirty="0">
                          <a:uFill>
                            <a:solidFill/>
                          </a:uFill>
                          <a:latin typeface="Arial Unicode MS"/>
                          <a:ea typeface="Arial Unicode MS"/>
                          <a:cs typeface="Arial Unicode MS"/>
                          <a:sym typeface="Arial Unicode MS"/>
                        </a:rPr>
                        <a:t>);</a:t>
                      </a:r>
                      <a:br>
                        <a:rPr sz="2800" dirty="0">
                          <a:uFill>
                            <a:solidFill/>
                          </a:uFill>
                          <a:latin typeface="Arial Unicode MS"/>
                          <a:ea typeface="Arial Unicode MS"/>
                          <a:cs typeface="Arial Unicode MS"/>
                          <a:sym typeface="Arial Unicode MS"/>
                        </a:rPr>
                      </a:br>
                      <a:r>
                        <a:rPr sz="2800" dirty="0">
                          <a:solidFill>
                            <a:srgbClr val="FFFFFF"/>
                          </a:solidFill>
                          <a:uFill>
                            <a:solidFill>
                              <a:srgbClr val="FFFFFF"/>
                            </a:solidFill>
                          </a:uFill>
                          <a:latin typeface="Arial Unicode MS"/>
                          <a:ea typeface="Arial Unicode MS"/>
                          <a:cs typeface="Arial Unicode MS"/>
                          <a:sym typeface="Arial Unicode MS"/>
                        </a:rPr>
                        <a:t>  </a:t>
                      </a:r>
                      <a:r>
                        <a:rPr sz="2800" dirty="0">
                          <a:solidFill>
                            <a:srgbClr val="931A68"/>
                          </a:solidFill>
                          <a:uFill>
                            <a:solidFill>
                              <a:srgbClr val="931A68"/>
                            </a:solidFill>
                          </a:uFill>
                          <a:latin typeface="Arial Unicode MS"/>
                          <a:ea typeface="Arial Unicode MS"/>
                          <a:cs typeface="Arial Unicode MS"/>
                          <a:sym typeface="Arial Unicode MS"/>
                        </a:rPr>
                        <a:t>void </a:t>
                      </a:r>
                      <a:r>
                        <a:rPr sz="2800" dirty="0" err="1">
                          <a:uFill>
                            <a:solidFill/>
                          </a:uFill>
                          <a:latin typeface="Arial Unicode MS"/>
                          <a:ea typeface="Arial Unicode MS"/>
                          <a:cs typeface="Arial Unicode MS"/>
                          <a:sym typeface="Arial Unicode MS"/>
                        </a:rPr>
                        <a:t>addContact</a:t>
                      </a:r>
                      <a:r>
                        <a:rPr sz="2800" dirty="0">
                          <a:uFill>
                            <a:solidFill/>
                          </a:uFill>
                          <a:latin typeface="Arial Unicode MS"/>
                          <a:ea typeface="Arial Unicode MS"/>
                          <a:cs typeface="Arial Unicode MS"/>
                          <a:sym typeface="Arial Unicode MS"/>
                        </a:rPr>
                        <a:t>(</a:t>
                      </a:r>
                      <a:r>
                        <a:rPr sz="2800" dirty="0" err="1">
                          <a:uFill>
                            <a:solidFill/>
                          </a:uFill>
                          <a:latin typeface="Arial Unicode MS"/>
                          <a:ea typeface="Arial Unicode MS"/>
                          <a:cs typeface="Arial Unicode MS"/>
                          <a:sym typeface="Arial Unicode MS"/>
                        </a:rPr>
                        <a:t>IContact</a:t>
                      </a:r>
                      <a:r>
                        <a:rPr sz="2800" dirty="0">
                          <a:uFill>
                            <a:solidFill/>
                          </a:uFill>
                          <a:latin typeface="Arial Unicode MS"/>
                          <a:ea typeface="Arial Unicode MS"/>
                          <a:cs typeface="Arial Unicode MS"/>
                          <a:sym typeface="Arial Unicode MS"/>
                        </a:rPr>
                        <a:t> contact);</a:t>
                      </a:r>
                      <a:br>
                        <a:rPr sz="2800" dirty="0">
                          <a:uFill>
                            <a:solidFill/>
                          </a:uFill>
                          <a:latin typeface="Arial Unicode MS"/>
                          <a:ea typeface="Arial Unicode MS"/>
                          <a:cs typeface="Arial Unicode MS"/>
                          <a:sym typeface="Arial Unicode MS"/>
                        </a:rPr>
                      </a:br>
                      <a:r>
                        <a:rPr sz="2800" dirty="0">
                          <a:solidFill>
                            <a:srgbClr val="FFFFFF"/>
                          </a:solidFill>
                          <a:uFill>
                            <a:solidFill>
                              <a:srgbClr val="FFFFFF"/>
                            </a:solidFill>
                          </a:uFill>
                          <a:latin typeface="Arial Unicode MS"/>
                          <a:ea typeface="Arial Unicode MS"/>
                          <a:cs typeface="Arial Unicode MS"/>
                          <a:sym typeface="Arial Unicode MS"/>
                        </a:rPr>
                        <a:t>  </a:t>
                      </a:r>
                      <a:r>
                        <a:rPr sz="2800" dirty="0" err="1">
                          <a:solidFill>
                            <a:srgbClr val="931A68"/>
                          </a:solidFill>
                          <a:uFill>
                            <a:solidFill>
                              <a:srgbClr val="931A68"/>
                            </a:solidFill>
                          </a:uFill>
                          <a:latin typeface="Arial Unicode MS"/>
                          <a:ea typeface="Arial Unicode MS"/>
                          <a:cs typeface="Arial Unicode MS"/>
                          <a:sym typeface="Arial Unicode MS"/>
                        </a:rPr>
                        <a:t>int</a:t>
                      </a:r>
                      <a:r>
                        <a:rPr sz="2800" dirty="0">
                          <a:solidFill>
                            <a:srgbClr val="931A68"/>
                          </a:solidFill>
                          <a:uFill>
                            <a:solidFill>
                              <a:srgbClr val="931A68"/>
                            </a:solidFill>
                          </a:uFill>
                          <a:latin typeface="Arial Unicode MS"/>
                          <a:ea typeface="Arial Unicode MS"/>
                          <a:cs typeface="Arial Unicode MS"/>
                          <a:sym typeface="Arial Unicode MS"/>
                        </a:rPr>
                        <a:t> </a:t>
                      </a:r>
                      <a:r>
                        <a:rPr sz="2800" dirty="0" err="1">
                          <a:uFill>
                            <a:solidFill/>
                          </a:uFill>
                          <a:latin typeface="Arial Unicode MS"/>
                          <a:ea typeface="Arial Unicode MS"/>
                          <a:cs typeface="Arial Unicode MS"/>
                          <a:sym typeface="Arial Unicode MS"/>
                        </a:rPr>
                        <a:t>numberOfContacts</a:t>
                      </a:r>
                      <a:r>
                        <a:rPr sz="2800" dirty="0">
                          <a:uFill>
                            <a:solidFill/>
                          </a:uFill>
                          <a:latin typeface="Arial Unicode MS"/>
                          <a:ea typeface="Arial Unicode MS"/>
                          <a:cs typeface="Arial Unicode MS"/>
                          <a:sym typeface="Arial Unicode MS"/>
                        </a:rPr>
                        <a:t>();</a:t>
                      </a:r>
                      <a:br>
                        <a:rPr sz="2800" dirty="0">
                          <a:uFill>
                            <a:solidFill/>
                          </a:uFill>
                          <a:latin typeface="Arial Unicode MS"/>
                          <a:ea typeface="Arial Unicode MS"/>
                          <a:cs typeface="Arial Unicode MS"/>
                          <a:sym typeface="Arial Unicode MS"/>
                        </a:rPr>
                      </a:br>
                      <a:r>
                        <a:rPr sz="2800" dirty="0">
                          <a:solidFill>
                            <a:srgbClr val="FFFFFF"/>
                          </a:solidFill>
                          <a:uFill>
                            <a:solidFill>
                              <a:srgbClr val="FFFFFF"/>
                            </a:solidFill>
                          </a:uFill>
                          <a:latin typeface="Arial Unicode MS"/>
                          <a:ea typeface="Arial Unicode MS"/>
                          <a:cs typeface="Arial Unicode MS"/>
                          <a:sym typeface="Arial Unicode MS"/>
                        </a:rPr>
                        <a:t>  </a:t>
                      </a:r>
                      <a:r>
                        <a:rPr sz="2800" dirty="0">
                          <a:solidFill>
                            <a:srgbClr val="931A68"/>
                          </a:solidFill>
                          <a:uFill>
                            <a:solidFill>
                              <a:srgbClr val="931A68"/>
                            </a:solidFill>
                          </a:uFill>
                          <a:latin typeface="Arial Unicode MS"/>
                          <a:ea typeface="Arial Unicode MS"/>
                          <a:cs typeface="Arial Unicode MS"/>
                          <a:sym typeface="Arial Unicode MS"/>
                        </a:rPr>
                        <a:t>void </a:t>
                      </a:r>
                      <a:r>
                        <a:rPr sz="2800" dirty="0" err="1">
                          <a:uFill>
                            <a:solidFill/>
                          </a:uFill>
                          <a:latin typeface="Arial Unicode MS"/>
                          <a:ea typeface="Arial Unicode MS"/>
                          <a:cs typeface="Arial Unicode MS"/>
                          <a:sym typeface="Arial Unicode MS"/>
                        </a:rPr>
                        <a:t>removeContact</a:t>
                      </a:r>
                      <a:r>
                        <a:rPr sz="2800" dirty="0">
                          <a:uFill>
                            <a:solidFill/>
                          </a:uFill>
                          <a:latin typeface="Arial Unicode MS"/>
                          <a:ea typeface="Arial Unicode MS"/>
                          <a:cs typeface="Arial Unicode MS"/>
                          <a:sym typeface="Arial Unicode MS"/>
                        </a:rPr>
                        <a:t>(String </a:t>
                      </a:r>
                      <a:r>
                        <a:rPr sz="2800" dirty="0" err="1">
                          <a:uFill>
                            <a:solidFill/>
                          </a:uFill>
                          <a:latin typeface="Arial Unicode MS"/>
                          <a:ea typeface="Arial Unicode MS"/>
                          <a:cs typeface="Arial Unicode MS"/>
                          <a:sym typeface="Arial Unicode MS"/>
                        </a:rPr>
                        <a:t>lastName</a:t>
                      </a:r>
                      <a:r>
                        <a:rPr sz="2800" dirty="0">
                          <a:uFill>
                            <a:solidFill/>
                          </a:uFill>
                          <a:latin typeface="Arial Unicode MS"/>
                          <a:ea typeface="Arial Unicode MS"/>
                          <a:cs typeface="Arial Unicode MS"/>
                          <a:sym typeface="Arial Unicode MS"/>
                        </a:rPr>
                        <a:t>);</a:t>
                      </a:r>
                      <a:br>
                        <a:rPr sz="2800" dirty="0">
                          <a:uFill>
                            <a:solidFill/>
                          </a:uFill>
                          <a:latin typeface="Arial Unicode MS"/>
                          <a:ea typeface="Arial Unicode MS"/>
                          <a:cs typeface="Arial Unicode MS"/>
                          <a:sym typeface="Arial Unicode MS"/>
                        </a:rPr>
                      </a:br>
                      <a:r>
                        <a:rPr sz="2800" dirty="0">
                          <a:solidFill>
                            <a:srgbClr val="FFFFFF"/>
                          </a:solidFill>
                          <a:uFill>
                            <a:solidFill>
                              <a:srgbClr val="FFFFFF"/>
                            </a:solidFill>
                          </a:uFill>
                          <a:latin typeface="Arial Unicode MS"/>
                          <a:ea typeface="Arial Unicode MS"/>
                          <a:cs typeface="Arial Unicode MS"/>
                          <a:sym typeface="Arial Unicode MS"/>
                        </a:rPr>
                        <a:t>  </a:t>
                      </a:r>
                      <a:r>
                        <a:rPr sz="2800" dirty="0">
                          <a:uFill>
                            <a:solidFill/>
                          </a:uFill>
                          <a:latin typeface="Arial Unicode MS"/>
                          <a:ea typeface="Arial Unicode MS"/>
                          <a:cs typeface="Arial Unicode MS"/>
                          <a:sym typeface="Arial Unicode MS"/>
                        </a:rPr>
                        <a:t>String </a:t>
                      </a:r>
                      <a:r>
                        <a:rPr sz="2800" dirty="0" err="1">
                          <a:uFill>
                            <a:solidFill/>
                          </a:uFill>
                          <a:latin typeface="Arial Unicode MS"/>
                          <a:ea typeface="Arial Unicode MS"/>
                          <a:cs typeface="Arial Unicode MS"/>
                          <a:sym typeface="Arial Unicode MS"/>
                        </a:rPr>
                        <a:t>listContacts</a:t>
                      </a:r>
                      <a:r>
                        <a:rPr sz="2800" dirty="0">
                          <a:uFill>
                            <a:solidFill/>
                          </a:uFill>
                          <a:latin typeface="Arial Unicode MS"/>
                          <a:ea typeface="Arial Unicode MS"/>
                          <a:cs typeface="Arial Unicode MS"/>
                          <a:sym typeface="Arial Unicode MS"/>
                        </a:rPr>
                        <a:t>();</a:t>
                      </a:r>
                      <a:endParaRPr lang="en-IE" sz="2800" dirty="0">
                        <a:uFill>
                          <a:solidFill/>
                        </a:uFill>
                        <a:latin typeface="Arial Unicode MS"/>
                        <a:ea typeface="Arial Unicode MS"/>
                        <a:cs typeface="Arial Unicode MS"/>
                        <a:sym typeface="Arial Unicode MS"/>
                      </a:endParaRPr>
                    </a:p>
                    <a:p>
                      <a:pPr marL="40639" marR="40639" lvl="0" algn="l" defTabSz="914400">
                        <a:spcBef>
                          <a:spcPts val="500"/>
                        </a:spcBef>
                        <a:defRPr sz="1800">
                          <a:uFillTx/>
                        </a:defRPr>
                      </a:pPr>
                      <a:endParaRPr lang="en-IE" sz="2800" dirty="0">
                        <a:uFill>
                          <a:solidFill/>
                        </a:uFill>
                        <a:latin typeface="Arial Unicode MS"/>
                        <a:ea typeface="Arial Unicode MS"/>
                        <a:cs typeface="Arial Unicode MS"/>
                        <a:sym typeface="Arial Unicode MS"/>
                      </a:endParaRPr>
                    </a:p>
                    <a:p>
                      <a:pPr marL="40639" marR="40639" lvl="0" algn="l" defTabSz="914400">
                        <a:spcBef>
                          <a:spcPts val="500"/>
                        </a:spcBef>
                        <a:defRPr sz="1800">
                          <a:uFillTx/>
                        </a:defRPr>
                      </a:pPr>
                      <a:r>
                        <a:rPr lang="en-IE" sz="2800" dirty="0">
                          <a:solidFill>
                            <a:srgbClr val="931A68"/>
                          </a:solidFill>
                          <a:uFill>
                            <a:solidFill>
                              <a:srgbClr val="931A68"/>
                            </a:solidFill>
                          </a:uFill>
                          <a:latin typeface="Arial Unicode MS"/>
                          <a:ea typeface="Arial Unicode MS"/>
                          <a:cs typeface="Arial Unicode MS"/>
                          <a:sym typeface="Arial Unicode MS"/>
                        </a:rPr>
                        <a:t>  default</a:t>
                      </a:r>
                      <a:r>
                        <a:rPr lang="en-IE" sz="2800" baseline="0" dirty="0">
                          <a:uFill>
                            <a:solidFill/>
                          </a:uFill>
                          <a:latin typeface="Arial Unicode MS"/>
                          <a:ea typeface="Arial Unicode MS"/>
                          <a:cs typeface="Arial Unicode MS"/>
                          <a:sym typeface="Arial Unicode MS"/>
                        </a:rPr>
                        <a:t> </a:t>
                      </a:r>
                      <a:r>
                        <a:rPr lang="en-IE" sz="2800" dirty="0">
                          <a:solidFill>
                            <a:srgbClr val="931A68"/>
                          </a:solidFill>
                          <a:uFill>
                            <a:solidFill>
                              <a:srgbClr val="931A68"/>
                            </a:solidFill>
                          </a:uFill>
                          <a:latin typeface="Arial Unicode MS"/>
                          <a:ea typeface="Arial Unicode MS"/>
                          <a:cs typeface="Arial Unicode MS"/>
                          <a:sym typeface="Arial Unicode MS"/>
                        </a:rPr>
                        <a:t>String</a:t>
                      </a:r>
                      <a:r>
                        <a:rPr lang="en-IE" sz="2800" baseline="0" dirty="0">
                          <a:uFill>
                            <a:solidFill/>
                          </a:uFill>
                          <a:latin typeface="Arial Unicode MS"/>
                          <a:ea typeface="Arial Unicode MS"/>
                          <a:cs typeface="Arial Unicode MS"/>
                          <a:sym typeface="Arial Unicode MS"/>
                        </a:rPr>
                        <a:t> </a:t>
                      </a:r>
                      <a:r>
                        <a:rPr lang="en-IE" sz="2800" baseline="0" dirty="0" err="1">
                          <a:uFill>
                            <a:solidFill/>
                          </a:uFill>
                          <a:latin typeface="Arial Unicode MS"/>
                          <a:ea typeface="Arial Unicode MS"/>
                          <a:cs typeface="Arial Unicode MS"/>
                          <a:sym typeface="Arial Unicode MS"/>
                        </a:rPr>
                        <a:t>typeOfEntity</a:t>
                      </a:r>
                      <a:r>
                        <a:rPr lang="en-IE" sz="2800" baseline="0" dirty="0">
                          <a:uFill>
                            <a:solidFill/>
                          </a:uFill>
                          <a:latin typeface="Arial Unicode MS"/>
                          <a:ea typeface="Arial Unicode MS"/>
                          <a:cs typeface="Arial Unicode MS"/>
                          <a:sym typeface="Arial Unicode MS"/>
                        </a:rPr>
                        <a:t>(){</a:t>
                      </a:r>
                    </a:p>
                    <a:p>
                      <a:pPr marL="40639" marR="40639" lvl="0" algn="l" defTabSz="914400">
                        <a:spcBef>
                          <a:spcPts val="500"/>
                        </a:spcBef>
                        <a:defRPr sz="1800">
                          <a:uFillTx/>
                        </a:defRPr>
                      </a:pPr>
                      <a:r>
                        <a:rPr lang="en-IE" sz="2800" baseline="0" dirty="0">
                          <a:uFill>
                            <a:solidFill/>
                          </a:uFill>
                          <a:latin typeface="Arial Unicode MS"/>
                          <a:ea typeface="Arial Unicode MS"/>
                          <a:cs typeface="Arial Unicode MS"/>
                          <a:sym typeface="Arial Unicode MS"/>
                        </a:rPr>
                        <a:t>       return “Address book”;</a:t>
                      </a:r>
                    </a:p>
                    <a:p>
                      <a:pPr marL="40639" marR="40639" lvl="0" algn="l" defTabSz="914400">
                        <a:spcBef>
                          <a:spcPts val="500"/>
                        </a:spcBef>
                        <a:defRPr sz="1800">
                          <a:uFillTx/>
                        </a:defRPr>
                      </a:pPr>
                      <a:r>
                        <a:rPr lang="en-IE" sz="2800" baseline="0" dirty="0">
                          <a:uFill>
                            <a:solidFill/>
                          </a:uFill>
                          <a:latin typeface="Arial Unicode MS"/>
                          <a:ea typeface="Arial Unicode MS"/>
                          <a:cs typeface="Arial Unicode MS"/>
                          <a:sym typeface="Arial Unicode MS"/>
                        </a:rPr>
                        <a:t>  }  </a:t>
                      </a:r>
                    </a:p>
                    <a:p>
                      <a:pPr marL="40639" marR="40639" lvl="0" algn="l" defTabSz="914400">
                        <a:spcBef>
                          <a:spcPts val="500"/>
                        </a:spcBef>
                        <a:defRPr sz="1800">
                          <a:uFillTx/>
                        </a:defRPr>
                      </a:pPr>
                      <a:r>
                        <a:rPr lang="en-IE" sz="2800" baseline="0" dirty="0">
                          <a:solidFill>
                            <a:srgbClr val="931A68"/>
                          </a:solidFill>
                          <a:uFill>
                            <a:solidFill/>
                          </a:uFill>
                          <a:latin typeface="Arial Unicode MS"/>
                          <a:ea typeface="Arial Unicode MS"/>
                          <a:cs typeface="Arial Unicode MS"/>
                          <a:sym typeface="Arial Unicode MS"/>
                        </a:rPr>
                        <a:t>  </a:t>
                      </a:r>
                      <a:r>
                        <a:rPr lang="en-IE" sz="2800" dirty="0">
                          <a:solidFill>
                            <a:srgbClr val="931A68"/>
                          </a:solidFill>
                          <a:uFill>
                            <a:solidFill>
                              <a:srgbClr val="931A68"/>
                            </a:solidFill>
                          </a:uFill>
                          <a:latin typeface="Arial Unicode MS"/>
                          <a:ea typeface="Arial Unicode MS"/>
                          <a:cs typeface="Arial Unicode MS"/>
                          <a:sym typeface="Arial Unicode MS"/>
                        </a:rPr>
                        <a:t>static </a:t>
                      </a:r>
                      <a:r>
                        <a:rPr lang="en-IE" sz="2800" dirty="0" err="1">
                          <a:solidFill>
                            <a:srgbClr val="931A68"/>
                          </a:solidFill>
                          <a:uFill>
                            <a:solidFill>
                              <a:srgbClr val="931A68"/>
                            </a:solidFill>
                          </a:uFill>
                          <a:latin typeface="Arial Unicode MS"/>
                          <a:ea typeface="Arial Unicode MS"/>
                          <a:cs typeface="Arial Unicode MS"/>
                          <a:sym typeface="Arial Unicode MS"/>
                        </a:rPr>
                        <a:t>int</a:t>
                      </a:r>
                      <a:r>
                        <a:rPr lang="en-IE" sz="2800" baseline="0" dirty="0">
                          <a:uFill>
                            <a:solidFill/>
                          </a:uFill>
                          <a:latin typeface="Arial Unicode MS"/>
                          <a:ea typeface="Arial Unicode MS"/>
                          <a:cs typeface="Arial Unicode MS"/>
                          <a:sym typeface="Arial Unicode MS"/>
                        </a:rPr>
                        <a:t> </a:t>
                      </a:r>
                      <a:r>
                        <a:rPr lang="en-IE" sz="2800" baseline="0" dirty="0" err="1">
                          <a:uFill>
                            <a:solidFill/>
                          </a:uFill>
                          <a:latin typeface="Arial Unicode MS"/>
                          <a:ea typeface="Arial Unicode MS"/>
                          <a:cs typeface="Arial Unicode MS"/>
                          <a:sym typeface="Arial Unicode MS"/>
                        </a:rPr>
                        <a:t>getCapacity</a:t>
                      </a:r>
                      <a:r>
                        <a:rPr lang="en-IE" sz="2800" baseline="0" dirty="0">
                          <a:uFill>
                            <a:solidFill/>
                          </a:uFill>
                          <a:latin typeface="Arial Unicode MS"/>
                          <a:ea typeface="Arial Unicode MS"/>
                          <a:cs typeface="Arial Unicode MS"/>
                          <a:sym typeface="Arial Unicode MS"/>
                        </a:rPr>
                        <a:t>(){</a:t>
                      </a:r>
                    </a:p>
                    <a:p>
                      <a:pPr marL="40639" marR="40639" lvl="0" algn="l" defTabSz="914400">
                        <a:spcBef>
                          <a:spcPts val="500"/>
                        </a:spcBef>
                        <a:defRPr sz="1800">
                          <a:uFillTx/>
                        </a:defRPr>
                      </a:pPr>
                      <a:r>
                        <a:rPr lang="en-IE" sz="2800" baseline="0" dirty="0">
                          <a:uFill>
                            <a:solidFill/>
                          </a:uFill>
                          <a:latin typeface="Arial Unicode MS"/>
                          <a:ea typeface="Arial Unicode MS"/>
                          <a:cs typeface="Arial Unicode MS"/>
                          <a:sym typeface="Arial Unicode MS"/>
                        </a:rPr>
                        <a:t>        return CAPACITY;</a:t>
                      </a:r>
                    </a:p>
                    <a:p>
                      <a:pPr marL="40639" marR="40639" lvl="0" algn="l" defTabSz="914400">
                        <a:spcBef>
                          <a:spcPts val="500"/>
                        </a:spcBef>
                        <a:defRPr sz="1800">
                          <a:uFillTx/>
                        </a:defRPr>
                      </a:pPr>
                      <a:r>
                        <a:rPr lang="en-IE" sz="2800" baseline="0" dirty="0">
                          <a:uFill>
                            <a:solidFill/>
                          </a:uFill>
                          <a:latin typeface="Arial Unicode MS"/>
                          <a:ea typeface="Arial Unicode MS"/>
                          <a:cs typeface="Arial Unicode MS"/>
                          <a:sym typeface="Arial Unicode MS"/>
                        </a:rPr>
                        <a:t>  }</a:t>
                      </a:r>
                      <a:br>
                        <a:rPr sz="2800" dirty="0">
                          <a:uFill>
                            <a:solidFill/>
                          </a:uFill>
                          <a:latin typeface="Arial Unicode MS"/>
                          <a:ea typeface="Arial Unicode MS"/>
                          <a:cs typeface="Arial Unicode MS"/>
                          <a:sym typeface="Arial Unicode MS"/>
                        </a:rPr>
                      </a:br>
                      <a:r>
                        <a:rPr sz="2800" dirty="0">
                          <a:uFill>
                            <a:solidFill/>
                          </a:uFill>
                          <a:latin typeface="Arial Unicode MS"/>
                          <a:ea typeface="Arial Unicode MS"/>
                          <a:cs typeface="Arial Unicode MS"/>
                          <a:sym typeface="Arial Unicode MS"/>
                        </a:rPr>
                        <a:t>}</a:t>
                      </a:r>
                    </a:p>
                  </a:txBody>
                  <a:tcPr marL="72249" marR="72249" marT="72249" marB="72249"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ED5"/>
                    </a:solidFill>
                  </a:tcPr>
                </a:tc>
                <a:extLst>
                  <a:ext uri="{0D108BD9-81ED-4DB2-BD59-A6C34878D82A}">
                    <a16:rowId xmlns:a16="http://schemas.microsoft.com/office/drawing/2014/main" val="10000"/>
                  </a:ext>
                </a:extLst>
              </a:tr>
            </a:tbl>
          </a:graphicData>
        </a:graphic>
      </p:graphicFrame>
      <p:sp>
        <p:nvSpPr>
          <p:cNvPr id="8" name="Shape 366"/>
          <p:cNvSpPr txBox="1">
            <a:spLocks/>
          </p:cNvSpPr>
          <p:nvPr/>
        </p:nvSpPr>
        <p:spPr>
          <a:xfrm>
            <a:off x="431094" y="2930984"/>
            <a:ext cx="4301278" cy="3849370"/>
          </a:xfrm>
          <a:prstGeom prst="rect">
            <a:avLst/>
          </a:prstGeom>
          <a:solidFill>
            <a:srgbClr val="E5F5FF"/>
          </a:solidFill>
          <a:ln w="12700">
            <a:solidFill>
              <a:schemeClr val="tx1"/>
            </a:solidFill>
            <a:miter lim="400000"/>
          </a:ln>
          <a:extLst>
            <a:ext uri="{C572A759-6A51-4108-AA02-DFA0A04FC94B}">
              <ma14:wrappingTextBoxFlag xmlns="" xmlns:ma14="http://schemas.microsoft.com/office/mac/drawingml/2011/main" val="1"/>
            </a:ext>
          </a:extLst>
        </p:spPr>
        <p:txBody>
          <a:bodyPr lIns="0" tIns="0" rIns="0" bIns="0"/>
          <a:lstStyle>
            <a:lvl1pPr marL="383540" marR="40639" indent="-342900">
              <a:spcBef>
                <a:spcPts val="600"/>
              </a:spcBef>
              <a:buClr>
                <a:srgbClr val="000000"/>
              </a:buClr>
              <a:buSzPct val="100000"/>
              <a:buFont typeface="Wingdings"/>
              <a:buChar char=""/>
              <a:defRPr sz="2400">
                <a:uFill>
                  <a:solidFill/>
                </a:uFill>
                <a:latin typeface="+mn-lt"/>
                <a:ea typeface="+mn-ea"/>
                <a:cs typeface="+mn-cs"/>
                <a:sym typeface="Helvetica Neue"/>
              </a:defRPr>
            </a:lvl1pPr>
            <a:lvl2pPr marL="783590" marR="40639" indent="-285750">
              <a:spcBef>
                <a:spcPts val="500"/>
              </a:spcBef>
              <a:buSzPct val="100000"/>
              <a:buChar char="•"/>
              <a:defRPr sz="2400">
                <a:uFill>
                  <a:solidFill/>
                </a:uFill>
                <a:latin typeface="+mn-lt"/>
                <a:ea typeface="+mn-ea"/>
                <a:cs typeface="+mn-cs"/>
                <a:sym typeface="Helvetica Neue"/>
              </a:defRPr>
            </a:lvl2pPr>
            <a:lvl3pPr marL="1183639" marR="40639" indent="-228600">
              <a:spcBef>
                <a:spcPts val="400"/>
              </a:spcBef>
              <a:buSzPct val="100000"/>
              <a:buChar char="•"/>
              <a:defRPr sz="2000">
                <a:uFill>
                  <a:solidFill/>
                </a:uFill>
                <a:latin typeface="+mn-lt"/>
                <a:ea typeface="+mn-ea"/>
                <a:cs typeface="+mn-cs"/>
                <a:sym typeface="Helvetica Neue"/>
              </a:defRPr>
            </a:lvl3pPr>
            <a:lvl4pPr marL="1640839" marR="40639" indent="-228600">
              <a:spcBef>
                <a:spcPts val="400"/>
              </a:spcBef>
              <a:buSzPct val="100000"/>
              <a:buChar char="•"/>
              <a:defRPr sz="2000">
                <a:uFill>
                  <a:solidFill/>
                </a:uFill>
                <a:latin typeface="+mn-lt"/>
                <a:ea typeface="+mn-ea"/>
                <a:cs typeface="+mn-cs"/>
                <a:sym typeface="Helvetica Neue"/>
              </a:defRPr>
            </a:lvl4pPr>
            <a:lvl5pPr marL="2098039" marR="40639" indent="-228600">
              <a:spcBef>
                <a:spcPts val="400"/>
              </a:spcBef>
              <a:buSzPct val="100000"/>
              <a:buChar char="•"/>
              <a:defRPr sz="2000">
                <a:uFill>
                  <a:solidFill/>
                </a:uFill>
                <a:latin typeface="+mn-lt"/>
                <a:ea typeface="+mn-ea"/>
                <a:cs typeface="+mn-cs"/>
                <a:sym typeface="Helvetica Neue"/>
              </a:defRPr>
            </a:lvl5pPr>
            <a:lvl6pPr marL="2189479" marR="40639" indent="-320039">
              <a:spcBef>
                <a:spcPts val="600"/>
              </a:spcBef>
              <a:buSzPct val="100000"/>
              <a:buChar char="•"/>
              <a:defRPr sz="2800">
                <a:uFill>
                  <a:solidFill/>
                </a:uFill>
                <a:latin typeface="+mn-lt"/>
                <a:ea typeface="+mn-ea"/>
                <a:cs typeface="+mn-cs"/>
                <a:sym typeface="Helvetica Neue"/>
              </a:defRPr>
            </a:lvl6pPr>
            <a:lvl7pPr marL="2189479" marR="40639" indent="-320039">
              <a:spcBef>
                <a:spcPts val="600"/>
              </a:spcBef>
              <a:buSzPct val="100000"/>
              <a:buChar char="•"/>
              <a:defRPr sz="2800">
                <a:uFill>
                  <a:solidFill/>
                </a:uFill>
                <a:latin typeface="+mn-lt"/>
                <a:ea typeface="+mn-ea"/>
                <a:cs typeface="+mn-cs"/>
                <a:sym typeface="Helvetica Neue"/>
              </a:defRPr>
            </a:lvl7pPr>
            <a:lvl8pPr marL="2189479" marR="40639" indent="-320039">
              <a:spcBef>
                <a:spcPts val="600"/>
              </a:spcBef>
              <a:buSzPct val="100000"/>
              <a:buChar char="•"/>
              <a:defRPr sz="2800">
                <a:uFill>
                  <a:solidFill/>
                </a:uFill>
                <a:latin typeface="+mn-lt"/>
                <a:ea typeface="+mn-ea"/>
                <a:cs typeface="+mn-cs"/>
                <a:sym typeface="Helvetica Neue"/>
              </a:defRPr>
            </a:lvl8pPr>
            <a:lvl9pPr marL="2189479" marR="40639" indent="-320039">
              <a:spcBef>
                <a:spcPts val="600"/>
              </a:spcBef>
              <a:buSzPct val="100000"/>
              <a:buChar char="•"/>
              <a:defRPr sz="2800">
                <a:uFill>
                  <a:solidFill/>
                </a:uFill>
                <a:latin typeface="+mn-lt"/>
                <a:ea typeface="+mn-ea"/>
                <a:cs typeface="+mn-cs"/>
                <a:sym typeface="Helvetica Neue"/>
              </a:defRPr>
            </a:lvl9pPr>
          </a:lstStyle>
          <a:p>
            <a:pPr marL="57798" indent="0" algn="ctr" defTabSz="1300460">
              <a:buNone/>
              <a:defRPr sz="1800">
                <a:uFillTx/>
              </a:defRPr>
            </a:pPr>
            <a:r>
              <a:rPr lang="en-IE" sz="2844" dirty="0">
                <a:uFillTx/>
              </a:rPr>
              <a:t>Java 8 allows </a:t>
            </a:r>
            <a:r>
              <a:rPr lang="en-IE" sz="2844" b="1" dirty="0">
                <a:uFillTx/>
              </a:rPr>
              <a:t>static methods </a:t>
            </a:r>
            <a:r>
              <a:rPr lang="en-IE" sz="2844" dirty="0">
                <a:uFillTx/>
              </a:rPr>
              <a:t>as a way to organise utility methods in a convenient location.</a:t>
            </a:r>
          </a:p>
          <a:p>
            <a:pPr marL="57798" indent="0" algn="ctr" defTabSz="1300460">
              <a:buNone/>
              <a:defRPr sz="1800">
                <a:uFillTx/>
              </a:defRPr>
            </a:pPr>
            <a:endParaRPr lang="en-IE" sz="2844" dirty="0">
              <a:uFillTx/>
            </a:endParaRPr>
          </a:p>
          <a:p>
            <a:pPr marL="57798" indent="0" algn="ctr" defTabSz="1300460">
              <a:buNone/>
              <a:defRPr sz="1800">
                <a:uFillTx/>
              </a:defRPr>
            </a:pPr>
            <a:r>
              <a:rPr lang="en-IE" sz="2844" dirty="0">
                <a:uFillTx/>
              </a:rPr>
              <a:t>They </a:t>
            </a:r>
            <a:r>
              <a:rPr lang="en-IE" sz="2844" u="sng" dirty="0">
                <a:uFillTx/>
              </a:rPr>
              <a:t>cannot</a:t>
            </a:r>
            <a:r>
              <a:rPr lang="en-IE" sz="2844" dirty="0">
                <a:uFillTx/>
              </a:rPr>
              <a:t> be overridden in implementation classes.</a:t>
            </a:r>
            <a:endParaRPr lang="en-IE" sz="2844" dirty="0"/>
          </a:p>
        </p:txBody>
      </p:sp>
      <p:cxnSp>
        <p:nvCxnSpPr>
          <p:cNvPr id="9" name="Connector: Curved 8"/>
          <p:cNvCxnSpPr/>
          <p:nvPr/>
        </p:nvCxnSpPr>
        <p:spPr>
          <a:xfrm rot="16200000" flipH="1">
            <a:off x="3843474" y="6455606"/>
            <a:ext cx="1631326" cy="2362146"/>
          </a:xfrm>
          <a:prstGeom prst="curvedConnector2">
            <a:avLst/>
          </a:prstGeom>
          <a:noFill/>
          <a:ln w="25400" cap="flat">
            <a:solidFill>
              <a:schemeClr val="tx1"/>
            </a:solidFill>
            <a:prstDash val="solid"/>
            <a:miter lim="400000"/>
            <a:tailEnd type="triangle"/>
          </a:ln>
          <a:effectLst/>
        </p:spPr>
        <p:style>
          <a:lnRef idx="0">
            <a:scrgbClr r="0" g="0" b="0"/>
          </a:lnRef>
          <a:fillRef idx="0">
            <a:scrgbClr r="0" g="0" b="0"/>
          </a:fillRef>
          <a:effectRef idx="0">
            <a:scrgbClr r="0" g="0" b="0"/>
          </a:effectRef>
          <a:fontRef idx="none"/>
        </p:style>
      </p:cxnSp>
      <p:sp>
        <p:nvSpPr>
          <p:cNvPr id="11" name="Shape 366"/>
          <p:cNvSpPr txBox="1">
            <a:spLocks/>
          </p:cNvSpPr>
          <p:nvPr/>
        </p:nvSpPr>
        <p:spPr>
          <a:xfrm>
            <a:off x="9073456" y="9156744"/>
            <a:ext cx="3837656" cy="544592"/>
          </a:xfrm>
          <a:prstGeom prst="rect">
            <a:avLst/>
          </a:prstGeom>
          <a:solidFill>
            <a:srgbClr val="E5F5FF"/>
          </a:solidFill>
          <a:ln w="12700">
            <a:solidFill>
              <a:schemeClr val="tx1"/>
            </a:solidFill>
            <a:miter lim="400000"/>
          </a:ln>
          <a:extLst>
            <a:ext uri="{C572A759-6A51-4108-AA02-DFA0A04FC94B}">
              <ma14:wrappingTextBoxFlag xmlns="" xmlns:ma14="http://schemas.microsoft.com/office/mac/drawingml/2011/main" val="1"/>
            </a:ext>
          </a:extLst>
        </p:spPr>
        <p:txBody>
          <a:bodyPr lIns="0" tIns="0" rIns="0" bIns="0"/>
          <a:lstStyle>
            <a:lvl1pPr marL="383540" marR="40639" indent="-342900">
              <a:spcBef>
                <a:spcPts val="600"/>
              </a:spcBef>
              <a:buClr>
                <a:srgbClr val="000000"/>
              </a:buClr>
              <a:buSzPct val="100000"/>
              <a:buFont typeface="Wingdings"/>
              <a:buChar char=""/>
              <a:defRPr sz="2400">
                <a:uFill>
                  <a:solidFill/>
                </a:uFill>
                <a:latin typeface="+mn-lt"/>
                <a:ea typeface="+mn-ea"/>
                <a:cs typeface="+mn-cs"/>
                <a:sym typeface="Helvetica Neue"/>
              </a:defRPr>
            </a:lvl1pPr>
            <a:lvl2pPr marL="783590" marR="40639" indent="-285750">
              <a:spcBef>
                <a:spcPts val="500"/>
              </a:spcBef>
              <a:buSzPct val="100000"/>
              <a:buChar char="•"/>
              <a:defRPr sz="2400">
                <a:uFill>
                  <a:solidFill/>
                </a:uFill>
                <a:latin typeface="+mn-lt"/>
                <a:ea typeface="+mn-ea"/>
                <a:cs typeface="+mn-cs"/>
                <a:sym typeface="Helvetica Neue"/>
              </a:defRPr>
            </a:lvl2pPr>
            <a:lvl3pPr marL="1183639" marR="40639" indent="-228600">
              <a:spcBef>
                <a:spcPts val="400"/>
              </a:spcBef>
              <a:buSzPct val="100000"/>
              <a:buChar char="•"/>
              <a:defRPr sz="2000">
                <a:uFill>
                  <a:solidFill/>
                </a:uFill>
                <a:latin typeface="+mn-lt"/>
                <a:ea typeface="+mn-ea"/>
                <a:cs typeface="+mn-cs"/>
                <a:sym typeface="Helvetica Neue"/>
              </a:defRPr>
            </a:lvl3pPr>
            <a:lvl4pPr marL="1640839" marR="40639" indent="-228600">
              <a:spcBef>
                <a:spcPts val="400"/>
              </a:spcBef>
              <a:buSzPct val="100000"/>
              <a:buChar char="•"/>
              <a:defRPr sz="2000">
                <a:uFill>
                  <a:solidFill/>
                </a:uFill>
                <a:latin typeface="+mn-lt"/>
                <a:ea typeface="+mn-ea"/>
                <a:cs typeface="+mn-cs"/>
                <a:sym typeface="Helvetica Neue"/>
              </a:defRPr>
            </a:lvl4pPr>
            <a:lvl5pPr marL="2098039" marR="40639" indent="-228600">
              <a:spcBef>
                <a:spcPts val="400"/>
              </a:spcBef>
              <a:buSzPct val="100000"/>
              <a:buChar char="•"/>
              <a:defRPr sz="2000">
                <a:uFill>
                  <a:solidFill/>
                </a:uFill>
                <a:latin typeface="+mn-lt"/>
                <a:ea typeface="+mn-ea"/>
                <a:cs typeface="+mn-cs"/>
                <a:sym typeface="Helvetica Neue"/>
              </a:defRPr>
            </a:lvl5pPr>
            <a:lvl6pPr marL="2189479" marR="40639" indent="-320039">
              <a:spcBef>
                <a:spcPts val="600"/>
              </a:spcBef>
              <a:buSzPct val="100000"/>
              <a:buChar char="•"/>
              <a:defRPr sz="2800">
                <a:uFill>
                  <a:solidFill/>
                </a:uFill>
                <a:latin typeface="+mn-lt"/>
                <a:ea typeface="+mn-ea"/>
                <a:cs typeface="+mn-cs"/>
                <a:sym typeface="Helvetica Neue"/>
              </a:defRPr>
            </a:lvl6pPr>
            <a:lvl7pPr marL="2189479" marR="40639" indent="-320039">
              <a:spcBef>
                <a:spcPts val="600"/>
              </a:spcBef>
              <a:buSzPct val="100000"/>
              <a:buChar char="•"/>
              <a:defRPr sz="2800">
                <a:uFill>
                  <a:solidFill/>
                </a:uFill>
                <a:latin typeface="+mn-lt"/>
                <a:ea typeface="+mn-ea"/>
                <a:cs typeface="+mn-cs"/>
                <a:sym typeface="Helvetica Neue"/>
              </a:defRPr>
            </a:lvl7pPr>
            <a:lvl8pPr marL="2189479" marR="40639" indent="-320039">
              <a:spcBef>
                <a:spcPts val="600"/>
              </a:spcBef>
              <a:buSzPct val="100000"/>
              <a:buChar char="•"/>
              <a:defRPr sz="2800">
                <a:uFill>
                  <a:solidFill/>
                </a:uFill>
                <a:latin typeface="+mn-lt"/>
                <a:ea typeface="+mn-ea"/>
                <a:cs typeface="+mn-cs"/>
                <a:sym typeface="Helvetica Neue"/>
              </a:defRPr>
            </a:lvl8pPr>
            <a:lvl9pPr marL="2189479" marR="40639" indent="-320039">
              <a:spcBef>
                <a:spcPts val="600"/>
              </a:spcBef>
              <a:buSzPct val="100000"/>
              <a:buChar char="•"/>
              <a:defRPr sz="2800">
                <a:uFill>
                  <a:solidFill/>
                </a:uFill>
                <a:latin typeface="+mn-lt"/>
                <a:ea typeface="+mn-ea"/>
                <a:cs typeface="+mn-cs"/>
                <a:sym typeface="Helvetica Neue"/>
              </a:defRPr>
            </a:lvl9pPr>
          </a:lstStyle>
          <a:p>
            <a:pPr marL="57798" indent="0" algn="ctr" defTabSz="1300460">
              <a:buNone/>
              <a:defRPr sz="1800">
                <a:uFillTx/>
              </a:defRPr>
            </a:pPr>
            <a:r>
              <a:rPr lang="en-IE" sz="2844" dirty="0"/>
              <a:t>IAddressBook.java</a:t>
            </a:r>
          </a:p>
        </p:txBody>
      </p:sp>
      <p:pic>
        <p:nvPicPr>
          <p:cNvPr id="12" name="Picture 2" descr="Image result for java 8">
            <a:extLst>
              <a:ext uri="{FF2B5EF4-FFF2-40B4-BE49-F238E27FC236}">
                <a16:creationId xmlns:a16="http://schemas.microsoft.com/office/drawing/2014/main" id="{E47956C2-4341-45EE-84D0-86E759D782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5748" y="-91752"/>
            <a:ext cx="1997372" cy="2132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644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7DD7D-D767-4E38-B2B5-88FC94FB3340}"/>
              </a:ext>
            </a:extLst>
          </p:cNvPr>
          <p:cNvSpPr>
            <a:spLocks noGrp="1"/>
          </p:cNvSpPr>
          <p:nvPr>
            <p:ph type="title"/>
          </p:nvPr>
        </p:nvSpPr>
        <p:spPr/>
        <p:txBody>
          <a:bodyPr/>
          <a:lstStyle/>
          <a:p>
            <a:r>
              <a:rPr lang="en-IE" dirty="0"/>
              <a:t>Lambdas – new in JDK 8</a:t>
            </a:r>
          </a:p>
        </p:txBody>
      </p:sp>
      <p:sp>
        <p:nvSpPr>
          <p:cNvPr id="3" name="Text Placeholder 2">
            <a:extLst>
              <a:ext uri="{FF2B5EF4-FFF2-40B4-BE49-F238E27FC236}">
                <a16:creationId xmlns:a16="http://schemas.microsoft.com/office/drawing/2014/main" id="{F2CDD0E6-C8DA-40E3-B58A-D52E9CA6B31A}"/>
              </a:ext>
            </a:extLst>
          </p:cNvPr>
          <p:cNvSpPr>
            <a:spLocks noGrp="1"/>
          </p:cNvSpPr>
          <p:nvPr>
            <p:ph type="body" sz="quarter" idx="10"/>
          </p:nvPr>
        </p:nvSpPr>
        <p:spPr/>
        <p:txBody>
          <a:bodyPr>
            <a:normAutofit/>
          </a:bodyPr>
          <a:lstStyle/>
          <a:p>
            <a:r>
              <a:rPr lang="en-IE" sz="3600" dirty="0"/>
              <a:t>A Java lambda expression:</a:t>
            </a:r>
          </a:p>
          <a:p>
            <a:pPr lvl="2"/>
            <a:r>
              <a:rPr lang="en-IE" sz="3600" dirty="0"/>
              <a:t>Is Java's first step into functional programming. </a:t>
            </a:r>
          </a:p>
          <a:p>
            <a:pPr lvl="2"/>
            <a:r>
              <a:rPr lang="en-IE" sz="3600" dirty="0"/>
              <a:t>Is a </a:t>
            </a:r>
            <a:r>
              <a:rPr lang="en-IE" sz="3600" b="1" dirty="0"/>
              <a:t>function</a:t>
            </a:r>
            <a:r>
              <a:rPr lang="en-IE" sz="3600" dirty="0"/>
              <a:t> which can be created </a:t>
            </a:r>
            <a:r>
              <a:rPr lang="en-IE" sz="3600" i="1" dirty="0"/>
              <a:t>without belonging to any class</a:t>
            </a:r>
            <a:r>
              <a:rPr lang="en-IE" sz="3600" dirty="0"/>
              <a:t>. </a:t>
            </a:r>
          </a:p>
          <a:p>
            <a:pPr lvl="2"/>
            <a:r>
              <a:rPr lang="en-IE" sz="3600" dirty="0"/>
              <a:t>Can be passed around as if it was an object and executed on demand.</a:t>
            </a:r>
          </a:p>
        </p:txBody>
      </p:sp>
      <p:sp>
        <p:nvSpPr>
          <p:cNvPr id="4" name="Rectangle 3">
            <a:extLst>
              <a:ext uri="{FF2B5EF4-FFF2-40B4-BE49-F238E27FC236}">
                <a16:creationId xmlns:a16="http://schemas.microsoft.com/office/drawing/2014/main" id="{EDABB75D-4786-4166-A9F0-79844B858D33}"/>
              </a:ext>
            </a:extLst>
          </p:cNvPr>
          <p:cNvSpPr/>
          <p:nvPr/>
        </p:nvSpPr>
        <p:spPr>
          <a:xfrm>
            <a:off x="4774208" y="9399201"/>
            <a:ext cx="4041491" cy="276999"/>
          </a:xfrm>
          <a:prstGeom prst="rect">
            <a:avLst/>
          </a:prstGeom>
        </p:spPr>
        <p:txBody>
          <a:bodyPr wrap="none">
            <a:spAutoFit/>
          </a:bodyPr>
          <a:lstStyle/>
          <a:p>
            <a:r>
              <a:rPr lang="en-IE" dirty="0">
                <a:hlinkClick r:id="rId2"/>
              </a:rPr>
              <a:t>http://tutorials.jenkov.com/java/lambda-expressions.html</a:t>
            </a:r>
            <a:r>
              <a:rPr lang="en-IE" dirty="0"/>
              <a:t> </a:t>
            </a:r>
          </a:p>
        </p:txBody>
      </p:sp>
      <p:pic>
        <p:nvPicPr>
          <p:cNvPr id="6" name="Picture 2" descr="Image result for java 8">
            <a:extLst>
              <a:ext uri="{FF2B5EF4-FFF2-40B4-BE49-F238E27FC236}">
                <a16:creationId xmlns:a16="http://schemas.microsoft.com/office/drawing/2014/main" id="{5F81E689-814C-4A9F-87C3-2938F05B97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5748" y="-91752"/>
            <a:ext cx="1997372" cy="2132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94373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AE73B-5ADB-4018-8CC8-A686C6457A77}"/>
              </a:ext>
            </a:extLst>
          </p:cNvPr>
          <p:cNvSpPr>
            <a:spLocks noGrp="1"/>
          </p:cNvSpPr>
          <p:nvPr>
            <p:ph type="title"/>
          </p:nvPr>
        </p:nvSpPr>
        <p:spPr/>
        <p:txBody>
          <a:bodyPr/>
          <a:lstStyle/>
          <a:p>
            <a:r>
              <a:rPr lang="en-IE" dirty="0"/>
              <a:t>Lambdas - Anonymous Inner Classes  </a:t>
            </a:r>
          </a:p>
        </p:txBody>
      </p:sp>
      <p:sp>
        <p:nvSpPr>
          <p:cNvPr id="3" name="Text Placeholder 2">
            <a:extLst>
              <a:ext uri="{FF2B5EF4-FFF2-40B4-BE49-F238E27FC236}">
                <a16:creationId xmlns:a16="http://schemas.microsoft.com/office/drawing/2014/main" id="{A23378CC-6FA6-48A9-9C27-1CBDF0AA5546}"/>
              </a:ext>
            </a:extLst>
          </p:cNvPr>
          <p:cNvSpPr>
            <a:spLocks noGrp="1"/>
          </p:cNvSpPr>
          <p:nvPr>
            <p:ph type="body" sz="quarter" idx="10"/>
          </p:nvPr>
        </p:nvSpPr>
        <p:spPr>
          <a:xfrm>
            <a:off x="571500" y="2572544"/>
            <a:ext cx="11763375" cy="2830524"/>
          </a:xfrm>
        </p:spPr>
        <p:txBody>
          <a:bodyPr>
            <a:normAutofit/>
          </a:bodyPr>
          <a:lstStyle/>
          <a:p>
            <a:r>
              <a:rPr lang="en-IE" sz="3200" dirty="0"/>
              <a:t>In Java, anonymous inner classes provide a way to implement classes that may occur only once in an application. </a:t>
            </a:r>
          </a:p>
          <a:p>
            <a:r>
              <a:rPr lang="en-IE" sz="3200" dirty="0"/>
              <a:t>Rather than writing a separate event-handling class for each event, you can write something like this.</a:t>
            </a:r>
          </a:p>
        </p:txBody>
      </p:sp>
      <p:sp>
        <p:nvSpPr>
          <p:cNvPr id="4" name="Rectangle 3">
            <a:extLst>
              <a:ext uri="{FF2B5EF4-FFF2-40B4-BE49-F238E27FC236}">
                <a16:creationId xmlns:a16="http://schemas.microsoft.com/office/drawing/2014/main" id="{6F6EB81A-4478-4456-AB65-2E4E431FB52E}"/>
              </a:ext>
            </a:extLst>
          </p:cNvPr>
          <p:cNvSpPr/>
          <p:nvPr/>
        </p:nvSpPr>
        <p:spPr>
          <a:xfrm>
            <a:off x="3118024" y="9399201"/>
            <a:ext cx="7499672" cy="276999"/>
          </a:xfrm>
          <a:prstGeom prst="rect">
            <a:avLst/>
          </a:prstGeom>
        </p:spPr>
        <p:txBody>
          <a:bodyPr wrap="square">
            <a:spAutoFit/>
          </a:bodyPr>
          <a:lstStyle/>
          <a:p>
            <a:r>
              <a:rPr lang="en-IE" dirty="0">
                <a:hlinkClick r:id="rId2"/>
              </a:rPr>
              <a:t>http://www.oracle.com/webfolder/technetwork/tutorials/obe/java/Lambda-QuickStart/index.html</a:t>
            </a:r>
            <a:r>
              <a:rPr lang="en-IE" dirty="0"/>
              <a:t> </a:t>
            </a:r>
          </a:p>
        </p:txBody>
      </p:sp>
      <p:sp>
        <p:nvSpPr>
          <p:cNvPr id="5" name="Rectangle 1">
            <a:extLst>
              <a:ext uri="{FF2B5EF4-FFF2-40B4-BE49-F238E27FC236}">
                <a16:creationId xmlns:a16="http://schemas.microsoft.com/office/drawing/2014/main" id="{634A269E-6A36-433D-A672-77FB860A3522}"/>
              </a:ext>
            </a:extLst>
          </p:cNvPr>
          <p:cNvSpPr>
            <a:spLocks noChangeArrowheads="1"/>
          </p:cNvSpPr>
          <p:nvPr/>
        </p:nvSpPr>
        <p:spPr bwMode="auto">
          <a:xfrm>
            <a:off x="1245816" y="5948812"/>
            <a:ext cx="10155024" cy="3176460"/>
          </a:xfrm>
          <a:prstGeom prst="rect">
            <a:avLst/>
          </a:prstGeom>
          <a:solidFill>
            <a:schemeClr val="accent3">
              <a:lumMod val="20000"/>
              <a:lumOff val="80000"/>
            </a:schemeClr>
          </a:solidFill>
          <a:ln>
            <a:solidFill>
              <a:schemeClr val="accent1"/>
            </a:solidFill>
          </a:ln>
          <a:effec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a:t>
            </a:r>
            <a:r>
              <a:rPr kumimoji="0" lang="en-US" altLang="en-US" sz="2800" b="0" i="0" u="none" strike="noStrike" cap="none" normalizeH="0" baseline="0" dirty="0" err="1">
                <a:ln>
                  <a:noFill/>
                </a:ln>
                <a:solidFill>
                  <a:srgbClr val="000000"/>
                </a:solidFill>
                <a:effectLst/>
                <a:latin typeface="Arial Unicode MS"/>
                <a:cs typeface="Arial" panose="020B0604020202020204" pitchFamily="34" charset="0"/>
              </a:rPr>
              <a:t>JButton</a:t>
            </a: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a:t>
            </a:r>
            <a:r>
              <a:rPr kumimoji="0" lang="en-US" altLang="en-US" sz="2800" b="0" i="0" u="none" strike="noStrike" cap="none" normalizeH="0" baseline="0" dirty="0" err="1">
                <a:ln>
                  <a:noFill/>
                </a:ln>
                <a:solidFill>
                  <a:srgbClr val="000000"/>
                </a:solidFill>
                <a:effectLst/>
                <a:latin typeface="Arial Unicode MS"/>
                <a:cs typeface="Arial" panose="020B0604020202020204" pitchFamily="34" charset="0"/>
              </a:rPr>
              <a:t>testButton</a:t>
            </a: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a:t>
            </a:r>
            <a:r>
              <a:rPr kumimoji="0" lang="en-US" altLang="en-US" sz="2800" b="1" i="0" u="none" strike="noStrike" cap="none" normalizeH="0" baseline="0" dirty="0">
                <a:ln>
                  <a:noFill/>
                </a:ln>
                <a:solidFill>
                  <a:srgbClr val="000000"/>
                </a:solidFill>
                <a:effectLst/>
                <a:latin typeface="Arial Unicode MS"/>
                <a:cs typeface="Arial" panose="020B0604020202020204" pitchFamily="34" charset="0"/>
              </a:rPr>
              <a:t>=</a:t>
            </a: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a:t>
            </a:r>
            <a:r>
              <a:rPr kumimoji="0" lang="en-US" altLang="en-US" sz="2800" b="1" i="0" u="none" strike="noStrike" cap="none" normalizeH="0" baseline="0" dirty="0">
                <a:ln>
                  <a:noFill/>
                </a:ln>
                <a:solidFill>
                  <a:srgbClr val="0000FF"/>
                </a:solidFill>
                <a:effectLst/>
                <a:latin typeface="Arial Unicode MS"/>
                <a:cs typeface="Arial" panose="020B0604020202020204" pitchFamily="34" charset="0"/>
              </a:rPr>
              <a:t>new</a:t>
            </a: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a:t>
            </a:r>
            <a:r>
              <a:rPr kumimoji="0" lang="en-US" altLang="en-US" sz="2800" b="0" i="0" u="none" strike="noStrike" cap="none" normalizeH="0" baseline="0" dirty="0" err="1">
                <a:ln>
                  <a:noFill/>
                </a:ln>
                <a:solidFill>
                  <a:srgbClr val="0000CC"/>
                </a:solidFill>
                <a:effectLst/>
                <a:latin typeface="Arial Unicode MS"/>
                <a:cs typeface="Arial" panose="020B0604020202020204" pitchFamily="34" charset="0"/>
              </a:rPr>
              <a:t>JButton</a:t>
            </a:r>
            <a:r>
              <a:rPr kumimoji="0" lang="en-US" altLang="en-US" sz="2800" b="1" i="0" u="none" strike="noStrike" cap="none" normalizeH="0" baseline="0" dirty="0">
                <a:ln>
                  <a:noFill/>
                </a:ln>
                <a:solidFill>
                  <a:srgbClr val="000000"/>
                </a:solidFill>
                <a:effectLst/>
                <a:latin typeface="Arial Unicode MS"/>
                <a:cs typeface="Arial" panose="020B0604020202020204" pitchFamily="34" charset="0"/>
              </a:rPr>
              <a:t>(</a:t>
            </a:r>
            <a:r>
              <a:rPr kumimoji="0" lang="en-US" altLang="en-US" sz="2800" b="0" i="0" u="none" strike="noStrike" cap="none" normalizeH="0" baseline="0" dirty="0">
                <a:ln>
                  <a:noFill/>
                </a:ln>
                <a:solidFill>
                  <a:srgbClr val="9E7BFF"/>
                </a:solidFill>
                <a:effectLst/>
                <a:latin typeface="Arial Unicode MS"/>
                <a:cs typeface="Arial" panose="020B0604020202020204" pitchFamily="34" charset="0"/>
              </a:rPr>
              <a:t>"Test Button"</a:t>
            </a:r>
            <a:r>
              <a:rPr kumimoji="0" lang="en-US" altLang="en-US" sz="2800" b="1" i="0" u="none" strike="noStrike" cap="none" normalizeH="0" baseline="0" dirty="0">
                <a:ln>
                  <a:noFill/>
                </a:ln>
                <a:solidFill>
                  <a:srgbClr val="000000"/>
                </a:solidFill>
                <a:effectLst/>
                <a:latin typeface="Arial Unicode MS"/>
                <a:cs typeface="Arial" panose="020B0604020202020204" pitchFamily="34" charset="0"/>
              </a:rPr>
              <a:t>)</a:t>
            </a: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0000"/>
              </a:solidFill>
              <a:effectLst/>
              <a:latin typeface="Arial Unicode MS"/>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a:t>
            </a:r>
            <a:r>
              <a:rPr kumimoji="0" lang="en-US" altLang="en-US" sz="2800" b="0" i="0" u="none" strike="noStrike" cap="none" normalizeH="0" baseline="0" dirty="0" err="1">
                <a:ln>
                  <a:noFill/>
                </a:ln>
                <a:solidFill>
                  <a:srgbClr val="000000"/>
                </a:solidFill>
                <a:effectLst/>
                <a:latin typeface="Arial Unicode MS"/>
                <a:cs typeface="Arial" panose="020B0604020202020204" pitchFamily="34" charset="0"/>
              </a:rPr>
              <a:t>testButton.</a:t>
            </a:r>
            <a:r>
              <a:rPr kumimoji="0" lang="en-US" altLang="en-US" sz="2800" b="0" i="0" u="none" strike="noStrike" cap="none" normalizeH="0" baseline="0" dirty="0" err="1">
                <a:ln>
                  <a:noFill/>
                </a:ln>
                <a:solidFill>
                  <a:srgbClr val="0000CC"/>
                </a:solidFill>
                <a:effectLst/>
                <a:latin typeface="Arial Unicode MS"/>
                <a:cs typeface="Arial" panose="020B0604020202020204" pitchFamily="34" charset="0"/>
              </a:rPr>
              <a:t>addActionListener</a:t>
            </a:r>
            <a:r>
              <a:rPr kumimoji="0" lang="en-US" altLang="en-US" sz="2800" b="1" i="0" u="none" strike="noStrike" cap="none" normalizeH="0" baseline="0" dirty="0">
                <a:ln>
                  <a:noFill/>
                </a:ln>
                <a:solidFill>
                  <a:srgbClr val="000000"/>
                </a:solidFill>
                <a:effectLst/>
                <a:latin typeface="Arial Unicode MS"/>
                <a:cs typeface="Arial" panose="020B0604020202020204" pitchFamily="34" charset="0"/>
              </a:rPr>
              <a:t>(</a:t>
            </a:r>
            <a:r>
              <a:rPr kumimoji="0" lang="en-US" altLang="en-US" sz="2800" b="1" i="0" u="none" strike="noStrike" cap="none" normalizeH="0" baseline="0" dirty="0">
                <a:ln>
                  <a:noFill/>
                </a:ln>
                <a:solidFill>
                  <a:srgbClr val="0000FF"/>
                </a:solidFill>
                <a:effectLst/>
                <a:latin typeface="Arial Unicode MS"/>
                <a:cs typeface="Arial" panose="020B0604020202020204" pitchFamily="34" charset="0"/>
              </a:rPr>
              <a:t>new</a:t>
            </a: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a:t>
            </a:r>
            <a:r>
              <a:rPr kumimoji="0" lang="en-US" altLang="en-US" sz="2800" b="0" i="0" u="none" strike="noStrike" cap="none" normalizeH="0" baseline="0" dirty="0">
                <a:ln>
                  <a:noFill/>
                </a:ln>
                <a:solidFill>
                  <a:srgbClr val="0000CC"/>
                </a:solidFill>
                <a:effectLst/>
                <a:latin typeface="Arial Unicode MS"/>
                <a:cs typeface="Arial" panose="020B0604020202020204" pitchFamily="34" charset="0"/>
              </a:rPr>
              <a:t>ActionListener</a:t>
            </a:r>
            <a:r>
              <a:rPr kumimoji="0" lang="en-US" altLang="en-US" sz="2800" b="1" i="0" u="none" strike="noStrike" cap="none" normalizeH="0" baseline="0" dirty="0">
                <a:ln>
                  <a:noFill/>
                </a:ln>
                <a:solidFill>
                  <a:srgbClr val="000000"/>
                </a:solidFill>
                <a:effectLst/>
                <a:latin typeface="Arial Unicode MS"/>
                <a:cs typeface="Arial" panose="020B0604020202020204" pitchFamily="34" charset="0"/>
              </a:rPr>
              <a:t>(){</a:t>
            </a: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CC6600"/>
                </a:solidFill>
                <a:effectLst/>
                <a:latin typeface="Arial Unicode MS"/>
                <a:cs typeface="Arial" panose="020B0604020202020204" pitchFamily="34" charset="0"/>
              </a:rPr>
              <a:t>       @Override</a:t>
            </a: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a:t>
            </a:r>
            <a:r>
              <a:rPr kumimoji="0" lang="en-US" altLang="en-US" sz="2800" b="1" i="0" u="none" strike="noStrike" cap="none" normalizeH="0" baseline="0" dirty="0">
                <a:ln>
                  <a:noFill/>
                </a:ln>
                <a:solidFill>
                  <a:srgbClr val="0000FF"/>
                </a:solidFill>
                <a:effectLst/>
                <a:latin typeface="Arial Unicode MS"/>
                <a:cs typeface="Arial" panose="020B0604020202020204" pitchFamily="34" charset="0"/>
              </a:rPr>
              <a:t>public</a:t>
            </a: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a:t>
            </a:r>
            <a:r>
              <a:rPr kumimoji="0" lang="en-US" altLang="en-US" sz="2800" b="1" i="0" u="none" strike="noStrike" cap="none" normalizeH="0" baseline="0" dirty="0">
                <a:ln>
                  <a:noFill/>
                </a:ln>
                <a:solidFill>
                  <a:srgbClr val="660000"/>
                </a:solidFill>
                <a:effectLst/>
                <a:latin typeface="Arial Unicode MS"/>
                <a:cs typeface="Arial" panose="020B0604020202020204" pitchFamily="34" charset="0"/>
              </a:rPr>
              <a:t>void</a:t>
            </a: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a:t>
            </a:r>
            <a:r>
              <a:rPr kumimoji="0" lang="en-US" altLang="en-US" sz="2800" b="0" i="0" u="none" strike="noStrike" cap="none" normalizeH="0" baseline="0" dirty="0" err="1">
                <a:ln>
                  <a:noFill/>
                </a:ln>
                <a:solidFill>
                  <a:srgbClr val="0000CC"/>
                </a:solidFill>
                <a:effectLst/>
                <a:latin typeface="Arial Unicode MS"/>
                <a:cs typeface="Arial" panose="020B0604020202020204" pitchFamily="34" charset="0"/>
              </a:rPr>
              <a:t>actionPerformed</a:t>
            </a:r>
            <a:r>
              <a:rPr kumimoji="0" lang="en-US" altLang="en-US" sz="2800" b="1" i="0" u="none" strike="noStrike" cap="none" normalizeH="0" baseline="0" dirty="0">
                <a:ln>
                  <a:noFill/>
                </a:ln>
                <a:solidFill>
                  <a:srgbClr val="000000"/>
                </a:solidFill>
                <a:effectLst/>
                <a:latin typeface="Arial Unicode MS"/>
                <a:cs typeface="Arial" panose="020B0604020202020204" pitchFamily="34" charset="0"/>
              </a:rPr>
              <a:t>(</a:t>
            </a:r>
            <a:r>
              <a:rPr kumimoji="0" lang="en-US" altLang="en-US" sz="2800" b="0" i="0" u="none" strike="noStrike" cap="none" normalizeH="0" baseline="0" dirty="0" err="1">
                <a:ln>
                  <a:noFill/>
                </a:ln>
                <a:solidFill>
                  <a:srgbClr val="000000"/>
                </a:solidFill>
                <a:effectLst/>
                <a:latin typeface="Arial Unicode MS"/>
                <a:cs typeface="Arial" panose="020B0604020202020204" pitchFamily="34" charset="0"/>
              </a:rPr>
              <a:t>ActionEvent</a:t>
            </a: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e</a:t>
            </a:r>
            <a:r>
              <a:rPr kumimoji="0" lang="en-US" altLang="en-US" sz="2800" b="1" i="0" u="none" strike="noStrike" cap="none" normalizeH="0" baseline="0" dirty="0">
                <a:ln>
                  <a:noFill/>
                </a:ln>
                <a:solidFill>
                  <a:srgbClr val="000000"/>
                </a:solidFill>
                <a:effectLst/>
                <a:latin typeface="Arial Unicode MS"/>
                <a:cs typeface="Arial" panose="020B0604020202020204" pitchFamily="34" charset="0"/>
              </a:rPr>
              <a:t>){</a:t>
            </a: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a:t>
            </a:r>
            <a:r>
              <a:rPr kumimoji="0" lang="en-US" altLang="en-US" sz="2800" b="0" i="0" u="none" strike="noStrike" cap="none" normalizeH="0" baseline="0" dirty="0" err="1">
                <a:ln>
                  <a:noFill/>
                </a:ln>
                <a:solidFill>
                  <a:srgbClr val="000000"/>
                </a:solidFill>
                <a:effectLst/>
                <a:latin typeface="Arial Unicode MS"/>
                <a:cs typeface="Arial" panose="020B0604020202020204" pitchFamily="34" charset="0"/>
              </a:rPr>
              <a:t>System.out.</a:t>
            </a:r>
            <a:r>
              <a:rPr kumimoji="0" lang="en-US" altLang="en-US" sz="2800" b="0" i="0" u="none" strike="noStrike" cap="none" normalizeH="0" baseline="0" dirty="0" err="1">
                <a:ln>
                  <a:noFill/>
                </a:ln>
                <a:solidFill>
                  <a:srgbClr val="0000CC"/>
                </a:solidFill>
                <a:effectLst/>
                <a:latin typeface="Arial Unicode MS"/>
                <a:cs typeface="Arial" panose="020B0604020202020204" pitchFamily="34" charset="0"/>
              </a:rPr>
              <a:t>println</a:t>
            </a:r>
            <a:r>
              <a:rPr kumimoji="0" lang="en-US" altLang="en-US" sz="2800" b="1" i="0" u="none" strike="noStrike" cap="none" normalizeH="0" baseline="0" dirty="0">
                <a:ln>
                  <a:noFill/>
                </a:ln>
                <a:solidFill>
                  <a:srgbClr val="000000"/>
                </a:solidFill>
                <a:effectLst/>
                <a:latin typeface="Arial Unicode MS"/>
                <a:cs typeface="Arial" panose="020B0604020202020204" pitchFamily="34" charset="0"/>
              </a:rPr>
              <a:t>(</a:t>
            </a:r>
            <a:r>
              <a:rPr kumimoji="0" lang="en-US" altLang="en-US" sz="2800" b="0" i="0" u="none" strike="noStrike" cap="none" normalizeH="0" baseline="0" dirty="0">
                <a:ln>
                  <a:noFill/>
                </a:ln>
                <a:solidFill>
                  <a:srgbClr val="9E7BFF"/>
                </a:solidFill>
                <a:effectLst/>
                <a:latin typeface="Arial Unicode MS"/>
                <a:cs typeface="Arial" panose="020B0604020202020204" pitchFamily="34" charset="0"/>
              </a:rPr>
              <a:t>"Click Detected by Anon Class"</a:t>
            </a:r>
            <a:r>
              <a:rPr kumimoji="0" lang="en-US" altLang="en-US" sz="2800" b="1" i="0" u="none" strike="noStrike" cap="none" normalizeH="0" baseline="0" dirty="0">
                <a:ln>
                  <a:noFill/>
                </a:ln>
                <a:solidFill>
                  <a:srgbClr val="000000"/>
                </a:solidFill>
                <a:effectLst/>
                <a:latin typeface="Arial Unicode MS"/>
                <a:cs typeface="Arial" panose="020B0604020202020204" pitchFamily="34" charset="0"/>
              </a:rPr>
              <a:t>)</a:t>
            </a: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a:t>
            </a:r>
            <a:endParaRPr lang="en-US" altLang="en-US" sz="2800" dirty="0">
              <a:solidFill>
                <a:srgbClr val="990066"/>
              </a:solidFill>
              <a:latin typeface="Arial Unicode MS"/>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Arial Unicode MS"/>
                <a:cs typeface="Arial" panose="020B0604020202020204" pitchFamily="34" charset="0"/>
              </a:rPr>
              <a:t>    }</a:t>
            </a: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Arial Unicode MS"/>
                <a:cs typeface="Arial" panose="020B0604020202020204" pitchFamily="34" charset="0"/>
              </a:rPr>
              <a:t>  })</a:t>
            </a: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a:t>
            </a:r>
            <a:endParaRPr kumimoji="0" lang="en-US" altLang="en-US" sz="1600" b="0" i="0" u="none" strike="noStrike" cap="none" normalizeH="0" baseline="0" dirty="0">
              <a:ln>
                <a:noFill/>
              </a:ln>
              <a:solidFill>
                <a:schemeClr val="tx1"/>
              </a:solidFill>
              <a:effectLst/>
            </a:endParaRPr>
          </a:p>
        </p:txBody>
      </p:sp>
      <p:pic>
        <p:nvPicPr>
          <p:cNvPr id="6" name="Picture 2" descr="Image result for java 8">
            <a:extLst>
              <a:ext uri="{FF2B5EF4-FFF2-40B4-BE49-F238E27FC236}">
                <a16:creationId xmlns:a16="http://schemas.microsoft.com/office/drawing/2014/main" id="{92EEF023-3459-4D99-912C-9C1B2827B0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5748" y="-91752"/>
            <a:ext cx="1997372" cy="2132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205747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AE73B-5ADB-4018-8CC8-A686C6457A77}"/>
              </a:ext>
            </a:extLst>
          </p:cNvPr>
          <p:cNvSpPr>
            <a:spLocks noGrp="1"/>
          </p:cNvSpPr>
          <p:nvPr>
            <p:ph type="title"/>
          </p:nvPr>
        </p:nvSpPr>
        <p:spPr/>
        <p:txBody>
          <a:bodyPr/>
          <a:lstStyle/>
          <a:p>
            <a:r>
              <a:rPr lang="en-IE" dirty="0"/>
              <a:t>Lambdas - Functional Interfaces</a:t>
            </a:r>
          </a:p>
        </p:txBody>
      </p:sp>
      <p:sp>
        <p:nvSpPr>
          <p:cNvPr id="4" name="Rectangle 3">
            <a:extLst>
              <a:ext uri="{FF2B5EF4-FFF2-40B4-BE49-F238E27FC236}">
                <a16:creationId xmlns:a16="http://schemas.microsoft.com/office/drawing/2014/main" id="{6F6EB81A-4478-4456-AB65-2E4E431FB52E}"/>
              </a:ext>
            </a:extLst>
          </p:cNvPr>
          <p:cNvSpPr/>
          <p:nvPr/>
        </p:nvSpPr>
        <p:spPr>
          <a:xfrm>
            <a:off x="3118024" y="9399201"/>
            <a:ext cx="7499672" cy="276999"/>
          </a:xfrm>
          <a:prstGeom prst="rect">
            <a:avLst/>
          </a:prstGeom>
        </p:spPr>
        <p:txBody>
          <a:bodyPr wrap="square">
            <a:spAutoFit/>
          </a:bodyPr>
          <a:lstStyle/>
          <a:p>
            <a:r>
              <a:rPr lang="en-IE" dirty="0">
                <a:hlinkClick r:id="rId2"/>
              </a:rPr>
              <a:t>http://www.oracle.com/webfolder/technetwork/tutorials/obe/java/Lambda-QuickStart/index.html</a:t>
            </a:r>
            <a:r>
              <a:rPr lang="en-IE" dirty="0"/>
              <a:t> </a:t>
            </a:r>
          </a:p>
        </p:txBody>
      </p:sp>
      <p:sp>
        <p:nvSpPr>
          <p:cNvPr id="8" name="Rectangle 1">
            <a:extLst>
              <a:ext uri="{FF2B5EF4-FFF2-40B4-BE49-F238E27FC236}">
                <a16:creationId xmlns:a16="http://schemas.microsoft.com/office/drawing/2014/main" id="{8B4DE21C-96AD-4B51-9C98-786815D017F7}"/>
              </a:ext>
            </a:extLst>
          </p:cNvPr>
          <p:cNvSpPr>
            <a:spLocks noChangeArrowheads="1"/>
          </p:cNvSpPr>
          <p:nvPr/>
        </p:nvSpPr>
        <p:spPr bwMode="auto">
          <a:xfrm>
            <a:off x="4486176" y="2500536"/>
            <a:ext cx="8136904" cy="3046988"/>
          </a:xfrm>
          <a:prstGeom prst="rect">
            <a:avLst/>
          </a:prstGeom>
          <a:solidFill>
            <a:schemeClr val="accent5">
              <a:lumMod val="20000"/>
              <a:lumOff val="80000"/>
            </a:schemeClr>
          </a:solidFill>
          <a:ln>
            <a:solidFill>
              <a:schemeClr val="accent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FF"/>
                </a:solidFill>
                <a:effectLst/>
                <a:latin typeface="Arial Unicode MS"/>
              </a:rPr>
              <a:t>  package</a:t>
            </a:r>
            <a:r>
              <a:rPr kumimoji="0" lang="en-US" altLang="en-US" sz="2400" b="0" i="0" u="none" strike="noStrike" cap="none" normalizeH="0" baseline="0" dirty="0">
                <a:ln>
                  <a:noFill/>
                </a:ln>
                <a:solidFill>
                  <a:srgbClr val="000000"/>
                </a:solidFill>
                <a:effectLst/>
                <a:latin typeface="Arial Unicode MS"/>
              </a:rPr>
              <a:t> </a:t>
            </a:r>
            <a:r>
              <a:rPr kumimoji="0" lang="en-US" altLang="en-US" sz="2400" b="0" i="0" u="none" strike="noStrike" cap="none" normalizeH="0" baseline="0" dirty="0" err="1">
                <a:ln>
                  <a:noFill/>
                </a:ln>
                <a:solidFill>
                  <a:srgbClr val="000000"/>
                </a:solidFill>
                <a:effectLst/>
                <a:latin typeface="Arial Unicode MS"/>
              </a:rPr>
              <a:t>java.awt.event</a:t>
            </a:r>
            <a:r>
              <a:rPr kumimoji="0" lang="en-US" altLang="en-US" sz="2400" b="0" i="0" u="none" strike="noStrike" cap="none" normalizeH="0" baseline="0" dirty="0">
                <a:ln>
                  <a:noFill/>
                </a:ln>
                <a:solidFill>
                  <a:srgbClr val="000000"/>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FF"/>
                </a:solidFill>
                <a:effectLst/>
                <a:latin typeface="Arial Unicode MS"/>
              </a:rPr>
              <a:t>  import</a:t>
            </a:r>
            <a:r>
              <a:rPr kumimoji="0" lang="en-US" altLang="en-US" sz="2400" b="0" i="0" u="none" strike="noStrike" cap="none" normalizeH="0" baseline="0" dirty="0">
                <a:ln>
                  <a:noFill/>
                </a:ln>
                <a:solidFill>
                  <a:srgbClr val="000000"/>
                </a:solidFill>
                <a:effectLst/>
                <a:latin typeface="Arial Unicode MS"/>
              </a:rPr>
              <a:t> </a:t>
            </a:r>
            <a:r>
              <a:rPr kumimoji="0" lang="en-US" altLang="en-US" sz="2400" b="0" i="0" u="none" strike="noStrike" cap="none" normalizeH="0" baseline="0" dirty="0" err="1">
                <a:ln>
                  <a:noFill/>
                </a:ln>
                <a:solidFill>
                  <a:srgbClr val="000000"/>
                </a:solidFill>
                <a:effectLst/>
                <a:latin typeface="Arial Unicode MS"/>
              </a:rPr>
              <a:t>java.util.EventListener</a:t>
            </a:r>
            <a:r>
              <a:rPr kumimoji="0" lang="en-US" altLang="en-US" sz="24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FF"/>
                </a:solidFill>
                <a:effectLst/>
                <a:latin typeface="Arial Unicode MS"/>
              </a:rPr>
              <a:t>  public</a:t>
            </a:r>
            <a:r>
              <a:rPr kumimoji="0" lang="en-US" altLang="en-US" sz="2400" b="0" i="0" u="none" strike="noStrike" cap="none" normalizeH="0" baseline="0" dirty="0">
                <a:ln>
                  <a:noFill/>
                </a:ln>
                <a:solidFill>
                  <a:srgbClr val="000000"/>
                </a:solidFill>
                <a:effectLst/>
                <a:latin typeface="Arial Unicode MS"/>
              </a:rPr>
              <a:t> </a:t>
            </a:r>
            <a:r>
              <a:rPr kumimoji="0" lang="en-US" altLang="en-US" sz="2400" b="1" i="0" u="none" strike="noStrike" cap="none" normalizeH="0" baseline="0" dirty="0">
                <a:ln>
                  <a:noFill/>
                </a:ln>
                <a:solidFill>
                  <a:srgbClr val="660000"/>
                </a:solidFill>
                <a:effectLst/>
                <a:latin typeface="Arial Unicode MS"/>
              </a:rPr>
              <a:t>interface</a:t>
            </a:r>
            <a:r>
              <a:rPr kumimoji="0" lang="en-US" altLang="en-US" sz="2400" b="0" i="0" u="none" strike="noStrike" cap="none" normalizeH="0" baseline="0" dirty="0">
                <a:ln>
                  <a:noFill/>
                </a:ln>
                <a:solidFill>
                  <a:srgbClr val="000000"/>
                </a:solidFill>
                <a:effectLst/>
                <a:latin typeface="Arial Unicode MS"/>
              </a:rPr>
              <a:t> ActionListener </a:t>
            </a:r>
            <a:r>
              <a:rPr kumimoji="0" lang="en-US" altLang="en-US" sz="2400" b="1" i="0" u="none" strike="noStrike" cap="none" normalizeH="0" baseline="0" dirty="0">
                <a:ln>
                  <a:noFill/>
                </a:ln>
                <a:solidFill>
                  <a:srgbClr val="0000FF"/>
                </a:solidFill>
                <a:effectLst/>
                <a:latin typeface="Arial Unicode MS"/>
              </a:rPr>
              <a:t>extends</a:t>
            </a:r>
            <a:r>
              <a:rPr kumimoji="0" lang="en-US" altLang="en-US" sz="2400" b="0" i="0" u="none" strike="noStrike" cap="none" normalizeH="0" baseline="0" dirty="0">
                <a:ln>
                  <a:noFill/>
                </a:ln>
                <a:solidFill>
                  <a:srgbClr val="000000"/>
                </a:solidFill>
                <a:effectLst/>
                <a:latin typeface="Arial Unicode MS"/>
              </a:rPr>
              <a:t> </a:t>
            </a:r>
            <a:r>
              <a:rPr kumimoji="0" lang="en-US" altLang="en-US" sz="2400" b="0" i="0" u="none" strike="noStrike" cap="none" normalizeH="0" baseline="0" dirty="0" err="1">
                <a:ln>
                  <a:noFill/>
                </a:ln>
                <a:solidFill>
                  <a:srgbClr val="000000"/>
                </a:solidFill>
                <a:effectLst/>
                <a:latin typeface="Arial Unicode MS"/>
              </a:rPr>
              <a:t>EventListener</a:t>
            </a:r>
            <a:r>
              <a:rPr kumimoji="0" lang="en-US" altLang="en-US" sz="2400" b="0" i="0" u="none" strike="noStrike" cap="none" normalizeH="0" baseline="0" dirty="0">
                <a:ln>
                  <a:noFill/>
                </a:ln>
                <a:solidFill>
                  <a:srgbClr val="000000"/>
                </a:solidFill>
                <a:effectLst/>
                <a:latin typeface="Arial Unicode MS"/>
              </a:rPr>
              <a:t> </a:t>
            </a:r>
            <a:r>
              <a:rPr kumimoji="0" lang="en-US" altLang="en-US" sz="2400" b="1" i="0" u="none" strike="noStrike" cap="none" normalizeH="0" baseline="0" dirty="0">
                <a:ln>
                  <a:noFill/>
                </a:ln>
                <a:solidFill>
                  <a:srgbClr val="000000"/>
                </a:solidFill>
                <a:effectLst/>
                <a:latin typeface="Arial Unicode MS"/>
              </a:rPr>
              <a:t>{</a:t>
            </a:r>
            <a:r>
              <a:rPr kumimoji="0" lang="en-US" altLang="en-US" sz="24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990066"/>
                </a:solidFill>
                <a:effectLst/>
                <a:latin typeface="Arial Unicode MS"/>
              </a:rPr>
              <a:t>      </a:t>
            </a:r>
            <a:r>
              <a:rPr kumimoji="0" lang="en-US" altLang="en-US" sz="2400" b="1" i="0" u="none" strike="noStrike" cap="none" normalizeH="0" baseline="0" dirty="0">
                <a:ln>
                  <a:noFill/>
                </a:ln>
                <a:solidFill>
                  <a:srgbClr val="0000FF"/>
                </a:solidFill>
                <a:effectLst/>
                <a:latin typeface="Arial Unicode MS"/>
              </a:rPr>
              <a:t>public</a:t>
            </a:r>
            <a:r>
              <a:rPr kumimoji="0" lang="en-US" altLang="en-US" sz="2400" b="0" i="0" u="none" strike="noStrike" cap="none" normalizeH="0" baseline="0" dirty="0">
                <a:ln>
                  <a:noFill/>
                </a:ln>
                <a:solidFill>
                  <a:srgbClr val="000000"/>
                </a:solidFill>
                <a:effectLst/>
                <a:latin typeface="Arial Unicode MS"/>
              </a:rPr>
              <a:t> </a:t>
            </a:r>
            <a:r>
              <a:rPr kumimoji="0" lang="en-US" altLang="en-US" sz="2400" b="1" i="0" u="none" strike="noStrike" cap="none" normalizeH="0" baseline="0" dirty="0">
                <a:ln>
                  <a:noFill/>
                </a:ln>
                <a:solidFill>
                  <a:srgbClr val="660000"/>
                </a:solidFill>
                <a:effectLst/>
                <a:latin typeface="Arial Unicode MS"/>
              </a:rPr>
              <a:t>void</a:t>
            </a:r>
            <a:r>
              <a:rPr kumimoji="0" lang="en-US" altLang="en-US" sz="2400" b="0" i="0" u="none" strike="noStrike" cap="none" normalizeH="0" baseline="0" dirty="0">
                <a:ln>
                  <a:noFill/>
                </a:ln>
                <a:solidFill>
                  <a:srgbClr val="000000"/>
                </a:solidFill>
                <a:effectLst/>
                <a:latin typeface="Arial Unicode MS"/>
              </a:rPr>
              <a:t> </a:t>
            </a:r>
            <a:r>
              <a:rPr kumimoji="0" lang="en-US" altLang="en-US" sz="2400" b="0" i="0" u="none" strike="noStrike" cap="none" normalizeH="0" baseline="0" dirty="0" err="1">
                <a:ln>
                  <a:noFill/>
                </a:ln>
                <a:solidFill>
                  <a:srgbClr val="0000CC"/>
                </a:solidFill>
                <a:effectLst/>
                <a:latin typeface="Arial Unicode MS"/>
              </a:rPr>
              <a:t>actionPerformed</a:t>
            </a:r>
            <a:r>
              <a:rPr kumimoji="0" lang="en-US" altLang="en-US" sz="2400" b="1" i="0" u="none" strike="noStrike" cap="none" normalizeH="0" baseline="0" dirty="0">
                <a:ln>
                  <a:noFill/>
                </a:ln>
                <a:solidFill>
                  <a:srgbClr val="000000"/>
                </a:solidFill>
                <a:effectLst/>
                <a:latin typeface="Arial Unicode MS"/>
              </a:rPr>
              <a:t>(</a:t>
            </a:r>
            <a:r>
              <a:rPr kumimoji="0" lang="en-US" altLang="en-US" sz="2400" b="0" i="0" u="none" strike="noStrike" cap="none" normalizeH="0" baseline="0" dirty="0" err="1">
                <a:ln>
                  <a:noFill/>
                </a:ln>
                <a:solidFill>
                  <a:srgbClr val="000000"/>
                </a:solidFill>
                <a:effectLst/>
                <a:latin typeface="Arial Unicode MS"/>
              </a:rPr>
              <a:t>ActionEvent</a:t>
            </a:r>
            <a:r>
              <a:rPr kumimoji="0" lang="en-US" altLang="en-US" sz="2400" b="0" i="0" u="none" strike="noStrike" cap="none" normalizeH="0" baseline="0" dirty="0">
                <a:ln>
                  <a:noFill/>
                </a:ln>
                <a:solidFill>
                  <a:srgbClr val="000000"/>
                </a:solidFill>
                <a:effectLst/>
                <a:latin typeface="Arial Unicode MS"/>
              </a:rPr>
              <a:t> e</a:t>
            </a:r>
            <a:r>
              <a:rPr kumimoji="0" lang="en-US" altLang="en-US" sz="2400" b="1" i="0" u="none" strike="noStrike" cap="none" normalizeH="0" baseline="0" dirty="0">
                <a:ln>
                  <a:noFill/>
                </a:ln>
                <a:solidFill>
                  <a:srgbClr val="000000"/>
                </a:solidFill>
                <a:effectLst/>
                <a:latin typeface="Arial Unicode MS"/>
              </a:rPr>
              <a:t>)</a:t>
            </a:r>
            <a:r>
              <a:rPr kumimoji="0" lang="en-US" altLang="en-US" sz="24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Unicode MS"/>
              </a:rPr>
              <a:t>   </a:t>
            </a:r>
            <a:r>
              <a:rPr kumimoji="0" lang="en-US" altLang="en-US" sz="2400" b="1" i="0" u="none" strike="noStrike" cap="none" normalizeH="0" baseline="0" dirty="0">
                <a:ln>
                  <a:noFill/>
                </a:ln>
                <a:solidFill>
                  <a:srgbClr val="000000"/>
                </a:solidFill>
                <a:effectLst/>
                <a:latin typeface="Arial Unicode MS"/>
              </a:rPr>
              <a:t>}</a:t>
            </a:r>
            <a:r>
              <a:rPr kumimoji="0" lang="en-US" altLang="en-US" sz="1400"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CAAB5171-3393-431E-82BB-779C362161F2}"/>
              </a:ext>
            </a:extLst>
          </p:cNvPr>
          <p:cNvSpPr>
            <a:spLocks noChangeArrowheads="1"/>
          </p:cNvSpPr>
          <p:nvPr/>
        </p:nvSpPr>
        <p:spPr bwMode="auto">
          <a:xfrm>
            <a:off x="1245816" y="5948812"/>
            <a:ext cx="10155024" cy="3176460"/>
          </a:xfrm>
          <a:prstGeom prst="rect">
            <a:avLst/>
          </a:prstGeom>
          <a:solidFill>
            <a:schemeClr val="accent3">
              <a:lumMod val="20000"/>
              <a:lumOff val="80000"/>
            </a:schemeClr>
          </a:solidFill>
          <a:ln>
            <a:solidFill>
              <a:schemeClr val="accent1"/>
            </a:solidFill>
          </a:ln>
          <a:effec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a:t>
            </a:r>
            <a:r>
              <a:rPr kumimoji="0" lang="en-US" altLang="en-US" sz="2800" b="0" i="0" u="none" strike="noStrike" cap="none" normalizeH="0" baseline="0" dirty="0" err="1">
                <a:ln>
                  <a:noFill/>
                </a:ln>
                <a:solidFill>
                  <a:srgbClr val="000000"/>
                </a:solidFill>
                <a:effectLst/>
                <a:latin typeface="Arial Unicode MS"/>
                <a:cs typeface="Arial" panose="020B0604020202020204" pitchFamily="34" charset="0"/>
              </a:rPr>
              <a:t>JButton</a:t>
            </a: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a:t>
            </a:r>
            <a:r>
              <a:rPr kumimoji="0" lang="en-US" altLang="en-US" sz="2800" b="0" i="0" u="none" strike="noStrike" cap="none" normalizeH="0" baseline="0" dirty="0" err="1">
                <a:ln>
                  <a:noFill/>
                </a:ln>
                <a:solidFill>
                  <a:srgbClr val="000000"/>
                </a:solidFill>
                <a:effectLst/>
                <a:latin typeface="Arial Unicode MS"/>
                <a:cs typeface="Arial" panose="020B0604020202020204" pitchFamily="34" charset="0"/>
              </a:rPr>
              <a:t>testButton</a:t>
            </a: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a:t>
            </a:r>
            <a:r>
              <a:rPr kumimoji="0" lang="en-US" altLang="en-US" sz="2800" b="1" i="0" u="none" strike="noStrike" cap="none" normalizeH="0" baseline="0" dirty="0">
                <a:ln>
                  <a:noFill/>
                </a:ln>
                <a:solidFill>
                  <a:srgbClr val="000000"/>
                </a:solidFill>
                <a:effectLst/>
                <a:latin typeface="Arial Unicode MS"/>
                <a:cs typeface="Arial" panose="020B0604020202020204" pitchFamily="34" charset="0"/>
              </a:rPr>
              <a:t>=</a:t>
            </a: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a:t>
            </a:r>
            <a:r>
              <a:rPr kumimoji="0" lang="en-US" altLang="en-US" sz="2800" b="1" i="0" u="none" strike="noStrike" cap="none" normalizeH="0" baseline="0" dirty="0">
                <a:ln>
                  <a:noFill/>
                </a:ln>
                <a:solidFill>
                  <a:srgbClr val="0000FF"/>
                </a:solidFill>
                <a:effectLst/>
                <a:latin typeface="Arial Unicode MS"/>
                <a:cs typeface="Arial" panose="020B0604020202020204" pitchFamily="34" charset="0"/>
              </a:rPr>
              <a:t>new</a:t>
            </a: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a:t>
            </a:r>
            <a:r>
              <a:rPr kumimoji="0" lang="en-US" altLang="en-US" sz="2800" b="0" i="0" u="none" strike="noStrike" cap="none" normalizeH="0" baseline="0" dirty="0" err="1">
                <a:ln>
                  <a:noFill/>
                </a:ln>
                <a:solidFill>
                  <a:srgbClr val="0000CC"/>
                </a:solidFill>
                <a:effectLst/>
                <a:latin typeface="Arial Unicode MS"/>
                <a:cs typeface="Arial" panose="020B0604020202020204" pitchFamily="34" charset="0"/>
              </a:rPr>
              <a:t>JButton</a:t>
            </a:r>
            <a:r>
              <a:rPr kumimoji="0" lang="en-US" altLang="en-US" sz="2800" b="1" i="0" u="none" strike="noStrike" cap="none" normalizeH="0" baseline="0" dirty="0">
                <a:ln>
                  <a:noFill/>
                </a:ln>
                <a:solidFill>
                  <a:srgbClr val="000000"/>
                </a:solidFill>
                <a:effectLst/>
                <a:latin typeface="Arial Unicode MS"/>
                <a:cs typeface="Arial" panose="020B0604020202020204" pitchFamily="34" charset="0"/>
              </a:rPr>
              <a:t>(</a:t>
            </a:r>
            <a:r>
              <a:rPr kumimoji="0" lang="en-US" altLang="en-US" sz="2800" b="0" i="0" u="none" strike="noStrike" cap="none" normalizeH="0" baseline="0" dirty="0">
                <a:ln>
                  <a:noFill/>
                </a:ln>
                <a:solidFill>
                  <a:srgbClr val="9E7BFF"/>
                </a:solidFill>
                <a:effectLst/>
                <a:latin typeface="Arial Unicode MS"/>
                <a:cs typeface="Arial" panose="020B0604020202020204" pitchFamily="34" charset="0"/>
              </a:rPr>
              <a:t>"Test Button"</a:t>
            </a:r>
            <a:r>
              <a:rPr kumimoji="0" lang="en-US" altLang="en-US" sz="2800" b="1" i="0" u="none" strike="noStrike" cap="none" normalizeH="0" baseline="0" dirty="0">
                <a:ln>
                  <a:noFill/>
                </a:ln>
                <a:solidFill>
                  <a:srgbClr val="000000"/>
                </a:solidFill>
                <a:effectLst/>
                <a:latin typeface="Arial Unicode MS"/>
                <a:cs typeface="Arial" panose="020B0604020202020204" pitchFamily="34" charset="0"/>
              </a:rPr>
              <a:t>)</a:t>
            </a: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0000"/>
              </a:solidFill>
              <a:effectLst/>
              <a:latin typeface="Arial Unicode MS"/>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a:t>
            </a:r>
            <a:r>
              <a:rPr kumimoji="0" lang="en-US" altLang="en-US" sz="2800" b="0" i="0" u="none" strike="noStrike" cap="none" normalizeH="0" baseline="0" dirty="0" err="1">
                <a:ln>
                  <a:noFill/>
                </a:ln>
                <a:solidFill>
                  <a:srgbClr val="000000"/>
                </a:solidFill>
                <a:effectLst/>
                <a:latin typeface="Arial Unicode MS"/>
                <a:cs typeface="Arial" panose="020B0604020202020204" pitchFamily="34" charset="0"/>
              </a:rPr>
              <a:t>testButton.</a:t>
            </a:r>
            <a:r>
              <a:rPr kumimoji="0" lang="en-US" altLang="en-US" sz="2800" b="0" i="0" u="none" strike="noStrike" cap="none" normalizeH="0" baseline="0" dirty="0" err="1">
                <a:ln>
                  <a:noFill/>
                </a:ln>
                <a:solidFill>
                  <a:srgbClr val="0000CC"/>
                </a:solidFill>
                <a:effectLst/>
                <a:latin typeface="Arial Unicode MS"/>
                <a:cs typeface="Arial" panose="020B0604020202020204" pitchFamily="34" charset="0"/>
              </a:rPr>
              <a:t>addActionListener</a:t>
            </a:r>
            <a:r>
              <a:rPr kumimoji="0" lang="en-US" altLang="en-US" sz="2800" b="1" i="0" u="none" strike="noStrike" cap="none" normalizeH="0" baseline="0" dirty="0">
                <a:ln>
                  <a:noFill/>
                </a:ln>
                <a:solidFill>
                  <a:srgbClr val="000000"/>
                </a:solidFill>
                <a:effectLst/>
                <a:latin typeface="Arial Unicode MS"/>
                <a:cs typeface="Arial" panose="020B0604020202020204" pitchFamily="34" charset="0"/>
              </a:rPr>
              <a:t>(</a:t>
            </a:r>
            <a:r>
              <a:rPr kumimoji="0" lang="en-US" altLang="en-US" sz="2800" b="1" i="0" u="none" strike="noStrike" cap="none" normalizeH="0" baseline="0" dirty="0">
                <a:ln>
                  <a:noFill/>
                </a:ln>
                <a:solidFill>
                  <a:srgbClr val="0000FF"/>
                </a:solidFill>
                <a:effectLst/>
                <a:latin typeface="Arial Unicode MS"/>
                <a:cs typeface="Arial" panose="020B0604020202020204" pitchFamily="34" charset="0"/>
              </a:rPr>
              <a:t>new</a:t>
            </a: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a:t>
            </a:r>
            <a:r>
              <a:rPr kumimoji="0" lang="en-US" altLang="en-US" sz="2800" b="0" i="0" u="none" strike="noStrike" cap="none" normalizeH="0" baseline="0" dirty="0">
                <a:ln>
                  <a:noFill/>
                </a:ln>
                <a:solidFill>
                  <a:srgbClr val="0000CC"/>
                </a:solidFill>
                <a:effectLst/>
                <a:latin typeface="Arial Unicode MS"/>
                <a:cs typeface="Arial" panose="020B0604020202020204" pitchFamily="34" charset="0"/>
              </a:rPr>
              <a:t>ActionListener</a:t>
            </a:r>
            <a:r>
              <a:rPr kumimoji="0" lang="en-US" altLang="en-US" sz="2800" b="1" i="0" u="none" strike="noStrike" cap="none" normalizeH="0" baseline="0" dirty="0">
                <a:ln>
                  <a:noFill/>
                </a:ln>
                <a:solidFill>
                  <a:srgbClr val="000000"/>
                </a:solidFill>
                <a:effectLst/>
                <a:latin typeface="Arial Unicode MS"/>
                <a:cs typeface="Arial" panose="020B0604020202020204" pitchFamily="34" charset="0"/>
              </a:rPr>
              <a:t>(){</a:t>
            </a: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CC6600"/>
                </a:solidFill>
                <a:effectLst/>
                <a:latin typeface="Arial Unicode MS"/>
                <a:cs typeface="Arial" panose="020B0604020202020204" pitchFamily="34" charset="0"/>
              </a:rPr>
              <a:t>       @Override</a:t>
            </a: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a:t>
            </a:r>
            <a:r>
              <a:rPr kumimoji="0" lang="en-US" altLang="en-US" sz="2800" b="1" i="0" u="none" strike="noStrike" cap="none" normalizeH="0" baseline="0" dirty="0">
                <a:ln>
                  <a:noFill/>
                </a:ln>
                <a:solidFill>
                  <a:srgbClr val="0000FF"/>
                </a:solidFill>
                <a:effectLst/>
                <a:latin typeface="Arial Unicode MS"/>
                <a:cs typeface="Arial" panose="020B0604020202020204" pitchFamily="34" charset="0"/>
              </a:rPr>
              <a:t>public</a:t>
            </a: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a:t>
            </a:r>
            <a:r>
              <a:rPr kumimoji="0" lang="en-US" altLang="en-US" sz="2800" b="1" i="0" u="none" strike="noStrike" cap="none" normalizeH="0" baseline="0" dirty="0">
                <a:ln>
                  <a:noFill/>
                </a:ln>
                <a:solidFill>
                  <a:srgbClr val="660000"/>
                </a:solidFill>
                <a:effectLst/>
                <a:latin typeface="Arial Unicode MS"/>
                <a:cs typeface="Arial" panose="020B0604020202020204" pitchFamily="34" charset="0"/>
              </a:rPr>
              <a:t>void</a:t>
            </a: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a:t>
            </a:r>
            <a:r>
              <a:rPr kumimoji="0" lang="en-US" altLang="en-US" sz="2800" b="0" i="0" u="none" strike="noStrike" cap="none" normalizeH="0" baseline="0" dirty="0" err="1">
                <a:ln>
                  <a:noFill/>
                </a:ln>
                <a:solidFill>
                  <a:srgbClr val="0000CC"/>
                </a:solidFill>
                <a:effectLst/>
                <a:latin typeface="Arial Unicode MS"/>
                <a:cs typeface="Arial" panose="020B0604020202020204" pitchFamily="34" charset="0"/>
              </a:rPr>
              <a:t>actionPerformed</a:t>
            </a:r>
            <a:r>
              <a:rPr kumimoji="0" lang="en-US" altLang="en-US" sz="2800" b="1" i="0" u="none" strike="noStrike" cap="none" normalizeH="0" baseline="0" dirty="0">
                <a:ln>
                  <a:noFill/>
                </a:ln>
                <a:solidFill>
                  <a:srgbClr val="000000"/>
                </a:solidFill>
                <a:effectLst/>
                <a:latin typeface="Arial Unicode MS"/>
                <a:cs typeface="Arial" panose="020B0604020202020204" pitchFamily="34" charset="0"/>
              </a:rPr>
              <a:t>(</a:t>
            </a:r>
            <a:r>
              <a:rPr kumimoji="0" lang="en-US" altLang="en-US" sz="2800" b="0" i="0" u="none" strike="noStrike" cap="none" normalizeH="0" baseline="0" dirty="0" err="1">
                <a:ln>
                  <a:noFill/>
                </a:ln>
                <a:solidFill>
                  <a:srgbClr val="000000"/>
                </a:solidFill>
                <a:effectLst/>
                <a:latin typeface="Arial Unicode MS"/>
                <a:cs typeface="Arial" panose="020B0604020202020204" pitchFamily="34" charset="0"/>
              </a:rPr>
              <a:t>ActionEvent</a:t>
            </a: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e</a:t>
            </a:r>
            <a:r>
              <a:rPr kumimoji="0" lang="en-US" altLang="en-US" sz="2800" b="1" i="0" u="none" strike="noStrike" cap="none" normalizeH="0" baseline="0" dirty="0">
                <a:ln>
                  <a:noFill/>
                </a:ln>
                <a:solidFill>
                  <a:srgbClr val="000000"/>
                </a:solidFill>
                <a:effectLst/>
                <a:latin typeface="Arial Unicode MS"/>
                <a:cs typeface="Arial" panose="020B0604020202020204" pitchFamily="34" charset="0"/>
              </a:rPr>
              <a:t>){</a:t>
            </a: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a:t>
            </a:r>
            <a:r>
              <a:rPr kumimoji="0" lang="en-US" altLang="en-US" sz="2800" b="0" i="0" u="none" strike="noStrike" cap="none" normalizeH="0" baseline="0" dirty="0" err="1">
                <a:ln>
                  <a:noFill/>
                </a:ln>
                <a:solidFill>
                  <a:srgbClr val="000000"/>
                </a:solidFill>
                <a:effectLst/>
                <a:latin typeface="Arial Unicode MS"/>
                <a:cs typeface="Arial" panose="020B0604020202020204" pitchFamily="34" charset="0"/>
              </a:rPr>
              <a:t>System.out.</a:t>
            </a:r>
            <a:r>
              <a:rPr kumimoji="0" lang="en-US" altLang="en-US" sz="2800" b="0" i="0" u="none" strike="noStrike" cap="none" normalizeH="0" baseline="0" dirty="0" err="1">
                <a:ln>
                  <a:noFill/>
                </a:ln>
                <a:solidFill>
                  <a:srgbClr val="0000CC"/>
                </a:solidFill>
                <a:effectLst/>
                <a:latin typeface="Arial Unicode MS"/>
                <a:cs typeface="Arial" panose="020B0604020202020204" pitchFamily="34" charset="0"/>
              </a:rPr>
              <a:t>println</a:t>
            </a:r>
            <a:r>
              <a:rPr kumimoji="0" lang="en-US" altLang="en-US" sz="2800" b="1" i="0" u="none" strike="noStrike" cap="none" normalizeH="0" baseline="0" dirty="0">
                <a:ln>
                  <a:noFill/>
                </a:ln>
                <a:solidFill>
                  <a:srgbClr val="000000"/>
                </a:solidFill>
                <a:effectLst/>
                <a:latin typeface="Arial Unicode MS"/>
                <a:cs typeface="Arial" panose="020B0604020202020204" pitchFamily="34" charset="0"/>
              </a:rPr>
              <a:t>(</a:t>
            </a:r>
            <a:r>
              <a:rPr kumimoji="0" lang="en-US" altLang="en-US" sz="2800" b="0" i="0" u="none" strike="noStrike" cap="none" normalizeH="0" baseline="0" dirty="0">
                <a:ln>
                  <a:noFill/>
                </a:ln>
                <a:solidFill>
                  <a:srgbClr val="9E7BFF"/>
                </a:solidFill>
                <a:effectLst/>
                <a:latin typeface="Arial Unicode MS"/>
                <a:cs typeface="Arial" panose="020B0604020202020204" pitchFamily="34" charset="0"/>
              </a:rPr>
              <a:t>"Click Detected by Anon Class"</a:t>
            </a:r>
            <a:r>
              <a:rPr kumimoji="0" lang="en-US" altLang="en-US" sz="2800" b="1" i="0" u="none" strike="noStrike" cap="none" normalizeH="0" baseline="0" dirty="0">
                <a:ln>
                  <a:noFill/>
                </a:ln>
                <a:solidFill>
                  <a:srgbClr val="000000"/>
                </a:solidFill>
                <a:effectLst/>
                <a:latin typeface="Arial Unicode MS"/>
                <a:cs typeface="Arial" panose="020B0604020202020204" pitchFamily="34" charset="0"/>
              </a:rPr>
              <a:t>)</a:t>
            </a: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a:t>
            </a:r>
            <a:endParaRPr lang="en-US" altLang="en-US" sz="2800" dirty="0">
              <a:solidFill>
                <a:srgbClr val="990066"/>
              </a:solidFill>
              <a:latin typeface="Arial Unicode MS"/>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Arial Unicode MS"/>
                <a:cs typeface="Arial" panose="020B0604020202020204" pitchFamily="34" charset="0"/>
              </a:rPr>
              <a:t>    }</a:t>
            </a: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Arial Unicode MS"/>
                <a:cs typeface="Arial" panose="020B0604020202020204" pitchFamily="34" charset="0"/>
              </a:rPr>
              <a:t>  })</a:t>
            </a: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a:t>
            </a:r>
            <a:endParaRPr kumimoji="0" lang="en-US" altLang="en-US" sz="1600" b="0" i="0" u="none" strike="noStrike" cap="none" normalizeH="0" baseline="0" dirty="0">
              <a:ln>
                <a:noFill/>
              </a:ln>
              <a:solidFill>
                <a:schemeClr val="tx1"/>
              </a:solidFill>
              <a:effectLst/>
            </a:endParaRPr>
          </a:p>
        </p:txBody>
      </p:sp>
      <p:sp>
        <p:nvSpPr>
          <p:cNvPr id="10" name="Rectangle 9">
            <a:extLst>
              <a:ext uri="{FF2B5EF4-FFF2-40B4-BE49-F238E27FC236}">
                <a16:creationId xmlns:a16="http://schemas.microsoft.com/office/drawing/2014/main" id="{A6065F06-AA7C-46F5-920D-5B3AD6FB63C7}"/>
              </a:ext>
            </a:extLst>
          </p:cNvPr>
          <p:cNvSpPr/>
          <p:nvPr/>
        </p:nvSpPr>
        <p:spPr>
          <a:xfrm>
            <a:off x="578297" y="2900645"/>
            <a:ext cx="3735238" cy="2246769"/>
          </a:xfrm>
          <a:prstGeom prst="rect">
            <a:avLst/>
          </a:prstGeom>
        </p:spPr>
        <p:txBody>
          <a:bodyPr wrap="square">
            <a:spAutoFit/>
          </a:bodyPr>
          <a:lstStyle/>
          <a:p>
            <a:pPr algn="ctr"/>
            <a:r>
              <a:rPr lang="en-IE" sz="2800" dirty="0">
                <a:latin typeface="Arial" panose="020B0604020202020204" pitchFamily="34" charset="0"/>
              </a:rPr>
              <a:t>The code that defines the ActionListener is a </a:t>
            </a:r>
            <a:r>
              <a:rPr lang="en-IE" sz="2800" b="1" dirty="0">
                <a:latin typeface="Arial" panose="020B0604020202020204" pitchFamily="34" charset="0"/>
              </a:rPr>
              <a:t>functional interface </a:t>
            </a:r>
            <a:r>
              <a:rPr lang="en-IE" sz="2800" dirty="0">
                <a:latin typeface="Arial" panose="020B0604020202020204" pitchFamily="34" charset="0"/>
              </a:rPr>
              <a:t>i.e. one abstract method.</a:t>
            </a:r>
          </a:p>
        </p:txBody>
      </p:sp>
      <p:pic>
        <p:nvPicPr>
          <p:cNvPr id="7" name="Picture 2" descr="Image result for java 8">
            <a:extLst>
              <a:ext uri="{FF2B5EF4-FFF2-40B4-BE49-F238E27FC236}">
                <a16:creationId xmlns:a16="http://schemas.microsoft.com/office/drawing/2014/main" id="{5EBBA850-5F23-4D94-9718-7F9413566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5748" y="-91752"/>
            <a:ext cx="1997372" cy="2132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080524"/>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4DD12-228E-43F1-B14E-6B117236F3C1}"/>
              </a:ext>
            </a:extLst>
          </p:cNvPr>
          <p:cNvSpPr>
            <a:spLocks noGrp="1"/>
          </p:cNvSpPr>
          <p:nvPr>
            <p:ph type="title"/>
          </p:nvPr>
        </p:nvSpPr>
        <p:spPr/>
        <p:txBody>
          <a:bodyPr/>
          <a:lstStyle/>
          <a:p>
            <a:r>
              <a:rPr lang="en-IE" dirty="0"/>
              <a:t>Lambdas - Syntax</a:t>
            </a:r>
          </a:p>
        </p:txBody>
      </p:sp>
      <p:pic>
        <p:nvPicPr>
          <p:cNvPr id="4" name="Picture 3">
            <a:extLst>
              <a:ext uri="{FF2B5EF4-FFF2-40B4-BE49-F238E27FC236}">
                <a16:creationId xmlns:a16="http://schemas.microsoft.com/office/drawing/2014/main" id="{A0225B15-B792-4BC4-8158-F982F07924BD}"/>
              </a:ext>
            </a:extLst>
          </p:cNvPr>
          <p:cNvPicPr>
            <a:picLocks noChangeAspect="1"/>
          </p:cNvPicPr>
          <p:nvPr/>
        </p:nvPicPr>
        <p:blipFill>
          <a:blip r:embed="rId2"/>
          <a:stretch>
            <a:fillRect/>
          </a:stretch>
        </p:blipFill>
        <p:spPr>
          <a:xfrm>
            <a:off x="675755" y="2948086"/>
            <a:ext cx="11630626" cy="1803449"/>
          </a:xfrm>
          <a:prstGeom prst="rect">
            <a:avLst/>
          </a:prstGeom>
          <a:ln>
            <a:solidFill>
              <a:schemeClr val="accent1"/>
            </a:solidFill>
          </a:ln>
        </p:spPr>
      </p:pic>
      <p:sp>
        <p:nvSpPr>
          <p:cNvPr id="5" name="Rectangle 4">
            <a:extLst>
              <a:ext uri="{FF2B5EF4-FFF2-40B4-BE49-F238E27FC236}">
                <a16:creationId xmlns:a16="http://schemas.microsoft.com/office/drawing/2014/main" id="{C3EBAE50-9B90-4F70-97D7-CCEEDC288CBF}"/>
              </a:ext>
            </a:extLst>
          </p:cNvPr>
          <p:cNvSpPr/>
          <p:nvPr/>
        </p:nvSpPr>
        <p:spPr>
          <a:xfrm>
            <a:off x="8832900" y="5959383"/>
            <a:ext cx="3600400" cy="267765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IE" sz="2800" dirty="0">
                <a:latin typeface="Arial" panose="020B0604020202020204" pitchFamily="34" charset="0"/>
              </a:rPr>
              <a:t>Can be </a:t>
            </a:r>
            <a:r>
              <a:rPr lang="en-IE" sz="2800" i="1" dirty="0">
                <a:latin typeface="Arial" panose="020B0604020202020204" pitchFamily="34" charset="0"/>
              </a:rPr>
              <a:t>either</a:t>
            </a:r>
            <a:r>
              <a:rPr lang="en-IE" sz="2800" dirty="0">
                <a:latin typeface="Arial" panose="020B0604020202020204" pitchFamily="34" charset="0"/>
              </a:rPr>
              <a:t> a single expression or a statement block. </a:t>
            </a:r>
          </a:p>
          <a:p>
            <a:pPr algn="ctr"/>
            <a:endParaRPr lang="en-IE" sz="2800" dirty="0">
              <a:latin typeface="Arial" panose="020B0604020202020204" pitchFamily="34" charset="0"/>
            </a:endParaRPr>
          </a:p>
          <a:p>
            <a:pPr algn="ctr"/>
            <a:r>
              <a:rPr lang="en-IE" sz="2800" dirty="0">
                <a:latin typeface="Arial" panose="020B0604020202020204" pitchFamily="34" charset="0"/>
              </a:rPr>
              <a:t> Body is </a:t>
            </a:r>
            <a:r>
              <a:rPr lang="en-IE" sz="2800" b="1" dirty="0">
                <a:latin typeface="Arial" panose="020B0604020202020204" pitchFamily="34" charset="0"/>
              </a:rPr>
              <a:t>evaluated</a:t>
            </a:r>
            <a:r>
              <a:rPr lang="en-IE" sz="2800" dirty="0">
                <a:latin typeface="Arial" panose="020B0604020202020204" pitchFamily="34" charset="0"/>
              </a:rPr>
              <a:t> and </a:t>
            </a:r>
            <a:r>
              <a:rPr lang="en-IE" sz="2800" b="1" dirty="0">
                <a:latin typeface="Arial" panose="020B0604020202020204" pitchFamily="34" charset="0"/>
              </a:rPr>
              <a:t>returned</a:t>
            </a:r>
            <a:r>
              <a:rPr lang="en-IE" sz="2800" dirty="0">
                <a:latin typeface="Arial" panose="020B0604020202020204" pitchFamily="34" charset="0"/>
              </a:rPr>
              <a:t>.</a:t>
            </a:r>
            <a:endParaRPr lang="en-IE" sz="2800" dirty="0"/>
          </a:p>
        </p:txBody>
      </p:sp>
      <p:cxnSp>
        <p:nvCxnSpPr>
          <p:cNvPr id="7" name="Straight Arrow Connector 6">
            <a:extLst>
              <a:ext uri="{FF2B5EF4-FFF2-40B4-BE49-F238E27FC236}">
                <a16:creationId xmlns:a16="http://schemas.microsoft.com/office/drawing/2014/main" id="{E727F4D1-3878-41A4-BF34-167503B07310}"/>
              </a:ext>
            </a:extLst>
          </p:cNvPr>
          <p:cNvCxnSpPr>
            <a:stCxn id="5" idx="0"/>
          </p:cNvCxnSpPr>
          <p:nvPr/>
        </p:nvCxnSpPr>
        <p:spPr>
          <a:xfrm flipH="1" flipV="1">
            <a:off x="10417076" y="4738497"/>
            <a:ext cx="216024" cy="1220886"/>
          </a:xfrm>
          <a:prstGeom prst="straightConnector1">
            <a:avLst/>
          </a:prstGeom>
          <a:noFill/>
          <a:ln w="57150" cap="flat">
            <a:solidFill>
              <a:schemeClr val="accent2"/>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1">
            <a:extLst>
              <a:ext uri="{FF2B5EF4-FFF2-40B4-BE49-F238E27FC236}">
                <a16:creationId xmlns:a16="http://schemas.microsoft.com/office/drawing/2014/main" id="{660A2757-A30F-4048-9752-CA7555326621}"/>
              </a:ext>
            </a:extLst>
          </p:cNvPr>
          <p:cNvSpPr>
            <a:spLocks noChangeArrowheads="1"/>
          </p:cNvSpPr>
          <p:nvPr/>
        </p:nvSpPr>
        <p:spPr bwMode="auto">
          <a:xfrm>
            <a:off x="1173808" y="6100936"/>
            <a:ext cx="5226127" cy="25545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Expression takes two integer arguments, named </a:t>
            </a:r>
            <a:r>
              <a:rPr kumimoji="0" lang="en-US" altLang="en-US" sz="3200" b="0" i="0" u="none" strike="noStrike" cap="none" normalizeH="0" baseline="0" dirty="0">
                <a:ln>
                  <a:noFill/>
                </a:ln>
                <a:solidFill>
                  <a:srgbClr val="0000FF"/>
                </a:solidFill>
                <a:effectLst/>
                <a:latin typeface="Monaco"/>
              </a:rPr>
              <a:t>x</a:t>
            </a:r>
            <a:r>
              <a:rPr kumimoji="0" lang="en-US" altLang="en-US" sz="3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and </a:t>
            </a:r>
            <a:r>
              <a:rPr kumimoji="0" lang="en-US" altLang="en-US" sz="3200" b="0" i="0" u="none" strike="noStrike" cap="none" normalizeH="0" baseline="0" dirty="0">
                <a:ln>
                  <a:noFill/>
                </a:ln>
                <a:solidFill>
                  <a:srgbClr val="0000FF"/>
                </a:solidFill>
                <a:effectLst/>
                <a:latin typeface="Monaco"/>
              </a:rPr>
              <a:t>y</a:t>
            </a:r>
            <a:r>
              <a:rPr kumimoji="0" lang="en-US" altLang="en-US" sz="3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and uses the expression form to return </a:t>
            </a:r>
            <a:r>
              <a:rPr kumimoji="0" lang="en-US" altLang="en-US" sz="3200" b="0" i="0" u="none" strike="noStrike" cap="none" normalizeH="0" baseline="0" dirty="0" err="1">
                <a:ln>
                  <a:noFill/>
                </a:ln>
                <a:solidFill>
                  <a:srgbClr val="0000FF"/>
                </a:solidFill>
                <a:effectLst/>
                <a:latin typeface="Monaco"/>
              </a:rPr>
              <a:t>x+y</a:t>
            </a:r>
            <a:r>
              <a:rPr kumimoji="0" lang="en-US" altLang="en-US" sz="3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32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4414DF02-675D-4A8A-BE6A-1D1BB18B9EAA}"/>
              </a:ext>
            </a:extLst>
          </p:cNvPr>
          <p:cNvSpPr/>
          <p:nvPr/>
        </p:nvSpPr>
        <p:spPr>
          <a:xfrm>
            <a:off x="3118024" y="9399201"/>
            <a:ext cx="7499672" cy="276999"/>
          </a:xfrm>
          <a:prstGeom prst="rect">
            <a:avLst/>
          </a:prstGeom>
        </p:spPr>
        <p:txBody>
          <a:bodyPr wrap="square">
            <a:spAutoFit/>
          </a:bodyPr>
          <a:lstStyle/>
          <a:p>
            <a:r>
              <a:rPr lang="en-IE" dirty="0">
                <a:hlinkClick r:id="rId3"/>
              </a:rPr>
              <a:t>http://www.oracle.com/webfolder/technetwork/tutorials/obe/java/Lambda-QuickStart/index.html</a:t>
            </a:r>
            <a:r>
              <a:rPr lang="en-IE" dirty="0"/>
              <a:t> </a:t>
            </a:r>
          </a:p>
        </p:txBody>
      </p:sp>
      <p:pic>
        <p:nvPicPr>
          <p:cNvPr id="10" name="Picture 2" descr="Image result for java 8">
            <a:extLst>
              <a:ext uri="{FF2B5EF4-FFF2-40B4-BE49-F238E27FC236}">
                <a16:creationId xmlns:a16="http://schemas.microsoft.com/office/drawing/2014/main" id="{1A83A1F2-0645-4E91-A12D-F17C4E1F85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85748" y="-91752"/>
            <a:ext cx="1997372" cy="2132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244424"/>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E8DCA-8699-4681-9824-E60DA21E5B71}"/>
              </a:ext>
            </a:extLst>
          </p:cNvPr>
          <p:cNvSpPr>
            <a:spLocks noGrp="1"/>
          </p:cNvSpPr>
          <p:nvPr>
            <p:ph type="title"/>
          </p:nvPr>
        </p:nvSpPr>
        <p:spPr/>
        <p:txBody>
          <a:bodyPr/>
          <a:lstStyle/>
          <a:p>
            <a:r>
              <a:rPr lang="en-IE" dirty="0"/>
              <a:t>Lambdas - Example</a:t>
            </a:r>
          </a:p>
        </p:txBody>
      </p:sp>
      <p:sp>
        <p:nvSpPr>
          <p:cNvPr id="4" name="Rectangle 1">
            <a:extLst>
              <a:ext uri="{FF2B5EF4-FFF2-40B4-BE49-F238E27FC236}">
                <a16:creationId xmlns:a16="http://schemas.microsoft.com/office/drawing/2014/main" id="{1EEF9356-694C-4EEF-B2C4-63D637DBD4AA}"/>
              </a:ext>
            </a:extLst>
          </p:cNvPr>
          <p:cNvSpPr>
            <a:spLocks noChangeArrowheads="1"/>
          </p:cNvSpPr>
          <p:nvPr/>
        </p:nvSpPr>
        <p:spPr bwMode="auto">
          <a:xfrm>
            <a:off x="542404" y="7469088"/>
            <a:ext cx="12140158" cy="954107"/>
          </a:xfrm>
          <a:prstGeom prst="rect">
            <a:avLst/>
          </a:prstGeom>
          <a:solidFill>
            <a:srgbClr val="DEF3FE"/>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lvl="4" indent="0" defTabSz="914400" eaLnBrk="0" fontAlgn="base">
              <a:spcBef>
                <a:spcPct val="0"/>
              </a:spcBef>
              <a:spcAft>
                <a:spcPct val="0"/>
              </a:spcAft>
            </a:pPr>
            <a:r>
              <a:rPr kumimoji="0" lang="en-US" altLang="en-US" sz="2800" b="0" i="0" u="none" strike="noStrike" cap="none" normalizeH="0" baseline="0" dirty="0" err="1">
                <a:ln>
                  <a:noFill/>
                </a:ln>
                <a:solidFill>
                  <a:srgbClr val="000000"/>
                </a:solidFill>
                <a:effectLst/>
                <a:latin typeface="Arial Unicode MS"/>
              </a:rPr>
              <a:t>testButton.</a:t>
            </a:r>
            <a:r>
              <a:rPr kumimoji="0" lang="en-US" altLang="en-US" sz="2800" b="0" i="0" u="none" strike="noStrike" cap="none" normalizeH="0" baseline="0" dirty="0" err="1">
                <a:ln>
                  <a:noFill/>
                </a:ln>
                <a:solidFill>
                  <a:srgbClr val="0000CC"/>
                </a:solidFill>
                <a:effectLst/>
                <a:latin typeface="Arial Unicode MS"/>
              </a:rPr>
              <a:t>addActionListener</a:t>
            </a:r>
            <a:r>
              <a:rPr kumimoji="0" lang="en-US" altLang="en-US" sz="2800" b="1" i="0" u="none" strike="noStrike" cap="none" normalizeH="0" baseline="0" dirty="0">
                <a:ln>
                  <a:noFill/>
                </a:ln>
                <a:solidFill>
                  <a:srgbClr val="000000"/>
                </a:solidFill>
                <a:effectLst/>
                <a:latin typeface="Arial Unicode MS"/>
              </a:rPr>
              <a:t>(</a:t>
            </a:r>
            <a:r>
              <a:rPr kumimoji="0" lang="en-US" altLang="en-US" sz="2800" b="0" i="0" u="none" strike="noStrike" cap="none" normalizeH="0" baseline="0" dirty="0">
                <a:ln>
                  <a:noFill/>
                </a:ln>
                <a:solidFill>
                  <a:srgbClr val="000000"/>
                </a:solidFill>
                <a:effectLst/>
                <a:latin typeface="Arial Unicode MS"/>
              </a:rPr>
              <a:t>e </a:t>
            </a:r>
            <a:r>
              <a:rPr kumimoji="0" lang="en-US" altLang="en-US" sz="2800" b="1" i="0" u="none" strike="noStrike" cap="none" normalizeH="0" baseline="0" dirty="0">
                <a:ln>
                  <a:noFill/>
                </a:ln>
                <a:solidFill>
                  <a:srgbClr val="000000"/>
                </a:solidFill>
                <a:effectLst/>
                <a:latin typeface="Arial Unicode MS"/>
              </a:rPr>
              <a:t>-&gt;</a:t>
            </a:r>
            <a:r>
              <a:rPr kumimoji="0" lang="en-US" altLang="en-US" sz="2800" b="0" i="0" u="none" strike="noStrike" cap="none" normalizeH="0" baseline="0" dirty="0">
                <a:ln>
                  <a:noFill/>
                </a:ln>
                <a:solidFill>
                  <a:srgbClr val="000000"/>
                </a:solidFill>
                <a:effectLst/>
                <a:latin typeface="Arial Unicode MS"/>
              </a:rPr>
              <a:t> </a:t>
            </a:r>
            <a:r>
              <a:rPr kumimoji="0" lang="en-US" altLang="en-US" sz="2800" b="0" i="0" u="none" strike="noStrike" cap="none" normalizeH="0" baseline="0" dirty="0" err="1">
                <a:ln>
                  <a:noFill/>
                </a:ln>
                <a:solidFill>
                  <a:srgbClr val="000000"/>
                </a:solidFill>
                <a:effectLst/>
                <a:latin typeface="Arial Unicode MS"/>
              </a:rPr>
              <a:t>System.out.</a:t>
            </a:r>
            <a:r>
              <a:rPr kumimoji="0" lang="en-US" altLang="en-US" sz="2800" b="0" i="0" u="none" strike="noStrike" cap="none" normalizeH="0" baseline="0" dirty="0" err="1">
                <a:ln>
                  <a:noFill/>
                </a:ln>
                <a:solidFill>
                  <a:srgbClr val="0000CC"/>
                </a:solidFill>
                <a:effectLst/>
                <a:latin typeface="Arial Unicode MS"/>
              </a:rPr>
              <a:t>println</a:t>
            </a:r>
            <a:r>
              <a:rPr kumimoji="0" lang="en-US" altLang="en-US" sz="2800" b="1" i="0" u="none" strike="noStrike" cap="none" normalizeH="0" baseline="0" dirty="0">
                <a:ln>
                  <a:noFill/>
                </a:ln>
                <a:solidFill>
                  <a:srgbClr val="000000"/>
                </a:solidFill>
                <a:effectLst/>
                <a:latin typeface="Arial Unicode MS"/>
              </a:rPr>
              <a:t>(</a:t>
            </a:r>
            <a:r>
              <a:rPr kumimoji="0" lang="en-US" altLang="en-US" sz="2800" b="0" i="0" u="none" strike="noStrike" cap="none" normalizeH="0" baseline="0" dirty="0">
                <a:ln>
                  <a:noFill/>
                </a:ln>
                <a:solidFill>
                  <a:srgbClr val="9E7BFF"/>
                </a:solidFill>
                <a:effectLst/>
                <a:latin typeface="Arial Unicode MS"/>
              </a:rPr>
              <a:t>"Click Detected </a:t>
            </a:r>
            <a:br>
              <a:rPr kumimoji="0" lang="en-US" altLang="en-US" sz="2800" b="0" i="0" u="none" strike="noStrike" cap="none" normalizeH="0" baseline="0" dirty="0">
                <a:ln>
                  <a:noFill/>
                </a:ln>
                <a:solidFill>
                  <a:srgbClr val="9E7BFF"/>
                </a:solidFill>
                <a:effectLst/>
                <a:latin typeface="Arial Unicode MS"/>
              </a:rPr>
            </a:br>
            <a:r>
              <a:rPr kumimoji="0" lang="en-US" altLang="en-US" sz="2800" b="0" i="0" u="none" strike="noStrike" cap="none" normalizeH="0" baseline="0" dirty="0">
                <a:ln>
                  <a:noFill/>
                </a:ln>
                <a:solidFill>
                  <a:srgbClr val="9E7BFF"/>
                </a:solidFill>
                <a:effectLst/>
                <a:latin typeface="Arial Unicode MS"/>
              </a:rPr>
              <a:t>									   by Lambda </a:t>
            </a:r>
            <a:r>
              <a:rPr kumimoji="0" lang="en-US" altLang="en-US" sz="2800" b="0" i="0" u="none" strike="noStrike" cap="none" normalizeH="0" baseline="0" dirty="0" err="1">
                <a:ln>
                  <a:noFill/>
                </a:ln>
                <a:solidFill>
                  <a:srgbClr val="9E7BFF"/>
                </a:solidFill>
                <a:effectLst/>
                <a:latin typeface="Arial Unicode MS"/>
              </a:rPr>
              <a:t>Listner</a:t>
            </a:r>
            <a:r>
              <a:rPr kumimoji="0" lang="en-US" altLang="en-US" sz="2800" b="0" i="0" u="none" strike="noStrike" cap="none" normalizeH="0" baseline="0" dirty="0">
                <a:ln>
                  <a:noFill/>
                </a:ln>
                <a:solidFill>
                  <a:srgbClr val="9E7BFF"/>
                </a:solidFill>
                <a:effectLst/>
                <a:latin typeface="Arial Unicode MS"/>
              </a:rPr>
              <a:t>"</a:t>
            </a:r>
            <a:r>
              <a:rPr kumimoji="0" lang="en-US" altLang="en-US" sz="2800" b="1" i="0" u="none" strike="noStrike" cap="none" normalizeH="0" baseline="0" dirty="0">
                <a:ln>
                  <a:noFill/>
                </a:ln>
                <a:solidFill>
                  <a:srgbClr val="000000"/>
                </a:solidFill>
                <a:effectLst/>
                <a:latin typeface="Arial Unicode MS"/>
              </a:rPr>
              <a:t>))</a:t>
            </a:r>
            <a:r>
              <a:rPr kumimoji="0" lang="en-US" altLang="en-US" sz="2800" b="0" i="0" u="none" strike="noStrike" cap="none" normalizeH="0" baseline="0" dirty="0">
                <a:ln>
                  <a:noFill/>
                </a:ln>
                <a:solidFill>
                  <a:srgbClr val="000000"/>
                </a:solidFill>
                <a:effectLst/>
                <a:latin typeface="Arial Unicode MS"/>
              </a:rPr>
              <a:t>;</a:t>
            </a:r>
          </a:p>
        </p:txBody>
      </p:sp>
      <p:sp>
        <p:nvSpPr>
          <p:cNvPr id="5" name="Rectangle 1">
            <a:extLst>
              <a:ext uri="{FF2B5EF4-FFF2-40B4-BE49-F238E27FC236}">
                <a16:creationId xmlns:a16="http://schemas.microsoft.com/office/drawing/2014/main" id="{751CF535-1AFA-45A5-B9FA-8F4A6986686B}"/>
              </a:ext>
            </a:extLst>
          </p:cNvPr>
          <p:cNvSpPr>
            <a:spLocks noChangeArrowheads="1"/>
          </p:cNvSpPr>
          <p:nvPr/>
        </p:nvSpPr>
        <p:spPr bwMode="auto">
          <a:xfrm>
            <a:off x="1317824" y="2572544"/>
            <a:ext cx="10155024" cy="3176460"/>
          </a:xfrm>
          <a:prstGeom prst="rect">
            <a:avLst/>
          </a:prstGeom>
          <a:solidFill>
            <a:schemeClr val="accent3">
              <a:lumMod val="20000"/>
              <a:lumOff val="80000"/>
            </a:schemeClr>
          </a:solidFill>
          <a:ln>
            <a:solidFill>
              <a:schemeClr val="accent1"/>
            </a:solidFill>
          </a:ln>
          <a:effec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a:t>
            </a:r>
            <a:r>
              <a:rPr kumimoji="0" lang="en-US" altLang="en-US" sz="2800" b="0" i="0" u="none" strike="noStrike" cap="none" normalizeH="0" baseline="0" dirty="0" err="1">
                <a:ln>
                  <a:noFill/>
                </a:ln>
                <a:solidFill>
                  <a:srgbClr val="000000"/>
                </a:solidFill>
                <a:effectLst/>
                <a:latin typeface="Arial Unicode MS"/>
                <a:cs typeface="Arial" panose="020B0604020202020204" pitchFamily="34" charset="0"/>
              </a:rPr>
              <a:t>JButton</a:t>
            </a: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a:t>
            </a:r>
            <a:r>
              <a:rPr kumimoji="0" lang="en-US" altLang="en-US" sz="2800" b="0" i="0" u="none" strike="noStrike" cap="none" normalizeH="0" baseline="0" dirty="0" err="1">
                <a:ln>
                  <a:noFill/>
                </a:ln>
                <a:solidFill>
                  <a:srgbClr val="000000"/>
                </a:solidFill>
                <a:effectLst/>
                <a:latin typeface="Arial Unicode MS"/>
                <a:cs typeface="Arial" panose="020B0604020202020204" pitchFamily="34" charset="0"/>
              </a:rPr>
              <a:t>testButton</a:t>
            </a: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a:t>
            </a:r>
            <a:r>
              <a:rPr kumimoji="0" lang="en-US" altLang="en-US" sz="2800" b="1" i="0" u="none" strike="noStrike" cap="none" normalizeH="0" baseline="0" dirty="0">
                <a:ln>
                  <a:noFill/>
                </a:ln>
                <a:solidFill>
                  <a:srgbClr val="000000"/>
                </a:solidFill>
                <a:effectLst/>
                <a:latin typeface="Arial Unicode MS"/>
                <a:cs typeface="Arial" panose="020B0604020202020204" pitchFamily="34" charset="0"/>
              </a:rPr>
              <a:t>=</a:t>
            </a: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a:t>
            </a:r>
            <a:r>
              <a:rPr kumimoji="0" lang="en-US" altLang="en-US" sz="2800" b="1" i="0" u="none" strike="noStrike" cap="none" normalizeH="0" baseline="0" dirty="0">
                <a:ln>
                  <a:noFill/>
                </a:ln>
                <a:solidFill>
                  <a:srgbClr val="0000FF"/>
                </a:solidFill>
                <a:effectLst/>
                <a:latin typeface="Arial Unicode MS"/>
                <a:cs typeface="Arial" panose="020B0604020202020204" pitchFamily="34" charset="0"/>
              </a:rPr>
              <a:t>new</a:t>
            </a: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a:t>
            </a:r>
            <a:r>
              <a:rPr kumimoji="0" lang="en-US" altLang="en-US" sz="2800" b="0" i="0" u="none" strike="noStrike" cap="none" normalizeH="0" baseline="0" dirty="0" err="1">
                <a:ln>
                  <a:noFill/>
                </a:ln>
                <a:solidFill>
                  <a:srgbClr val="0000CC"/>
                </a:solidFill>
                <a:effectLst/>
                <a:latin typeface="Arial Unicode MS"/>
                <a:cs typeface="Arial" panose="020B0604020202020204" pitchFamily="34" charset="0"/>
              </a:rPr>
              <a:t>JButton</a:t>
            </a:r>
            <a:r>
              <a:rPr kumimoji="0" lang="en-US" altLang="en-US" sz="2800" b="1" i="0" u="none" strike="noStrike" cap="none" normalizeH="0" baseline="0" dirty="0">
                <a:ln>
                  <a:noFill/>
                </a:ln>
                <a:solidFill>
                  <a:srgbClr val="000000"/>
                </a:solidFill>
                <a:effectLst/>
                <a:latin typeface="Arial Unicode MS"/>
                <a:cs typeface="Arial" panose="020B0604020202020204" pitchFamily="34" charset="0"/>
              </a:rPr>
              <a:t>(</a:t>
            </a:r>
            <a:r>
              <a:rPr kumimoji="0" lang="en-US" altLang="en-US" sz="2800" b="0" i="0" u="none" strike="noStrike" cap="none" normalizeH="0" baseline="0" dirty="0">
                <a:ln>
                  <a:noFill/>
                </a:ln>
                <a:solidFill>
                  <a:srgbClr val="9E7BFF"/>
                </a:solidFill>
                <a:effectLst/>
                <a:latin typeface="Arial Unicode MS"/>
                <a:cs typeface="Arial" panose="020B0604020202020204" pitchFamily="34" charset="0"/>
              </a:rPr>
              <a:t>"Test Button"</a:t>
            </a:r>
            <a:r>
              <a:rPr kumimoji="0" lang="en-US" altLang="en-US" sz="2800" b="1" i="0" u="none" strike="noStrike" cap="none" normalizeH="0" baseline="0" dirty="0">
                <a:ln>
                  <a:noFill/>
                </a:ln>
                <a:solidFill>
                  <a:srgbClr val="000000"/>
                </a:solidFill>
                <a:effectLst/>
                <a:latin typeface="Arial Unicode MS"/>
                <a:cs typeface="Arial" panose="020B0604020202020204" pitchFamily="34" charset="0"/>
              </a:rPr>
              <a:t>)</a:t>
            </a: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0000"/>
              </a:solidFill>
              <a:effectLst/>
              <a:latin typeface="Arial Unicode MS"/>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a:t>
            </a:r>
            <a:r>
              <a:rPr kumimoji="0" lang="en-US" altLang="en-US" sz="2800" b="0" i="0" u="none" strike="noStrike" cap="none" normalizeH="0" baseline="0" dirty="0" err="1">
                <a:ln>
                  <a:noFill/>
                </a:ln>
                <a:solidFill>
                  <a:srgbClr val="000000"/>
                </a:solidFill>
                <a:effectLst/>
                <a:latin typeface="Arial Unicode MS"/>
                <a:cs typeface="Arial" panose="020B0604020202020204" pitchFamily="34" charset="0"/>
              </a:rPr>
              <a:t>testButton.</a:t>
            </a:r>
            <a:r>
              <a:rPr kumimoji="0" lang="en-US" altLang="en-US" sz="2800" b="0" i="0" u="none" strike="noStrike" cap="none" normalizeH="0" baseline="0" dirty="0" err="1">
                <a:ln>
                  <a:noFill/>
                </a:ln>
                <a:solidFill>
                  <a:srgbClr val="0000CC"/>
                </a:solidFill>
                <a:effectLst/>
                <a:latin typeface="Arial Unicode MS"/>
                <a:cs typeface="Arial" panose="020B0604020202020204" pitchFamily="34" charset="0"/>
              </a:rPr>
              <a:t>addActionListener</a:t>
            </a:r>
            <a:r>
              <a:rPr kumimoji="0" lang="en-US" altLang="en-US" sz="2800" b="1" i="0" u="none" strike="noStrike" cap="none" normalizeH="0" baseline="0" dirty="0">
                <a:ln>
                  <a:noFill/>
                </a:ln>
                <a:solidFill>
                  <a:srgbClr val="000000"/>
                </a:solidFill>
                <a:effectLst/>
                <a:latin typeface="Arial Unicode MS"/>
                <a:cs typeface="Arial" panose="020B0604020202020204" pitchFamily="34" charset="0"/>
              </a:rPr>
              <a:t>(</a:t>
            </a:r>
            <a:r>
              <a:rPr kumimoji="0" lang="en-US" altLang="en-US" sz="2800" b="1" i="0" u="none" strike="noStrike" cap="none" normalizeH="0" baseline="0" dirty="0">
                <a:ln>
                  <a:noFill/>
                </a:ln>
                <a:solidFill>
                  <a:srgbClr val="0000FF"/>
                </a:solidFill>
                <a:effectLst/>
                <a:latin typeface="Arial Unicode MS"/>
                <a:cs typeface="Arial" panose="020B0604020202020204" pitchFamily="34" charset="0"/>
              </a:rPr>
              <a:t>new</a:t>
            </a: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a:t>
            </a:r>
            <a:r>
              <a:rPr kumimoji="0" lang="en-US" altLang="en-US" sz="2800" b="0" i="0" u="none" strike="noStrike" cap="none" normalizeH="0" baseline="0" dirty="0">
                <a:ln>
                  <a:noFill/>
                </a:ln>
                <a:solidFill>
                  <a:srgbClr val="0000CC"/>
                </a:solidFill>
                <a:effectLst/>
                <a:latin typeface="Arial Unicode MS"/>
                <a:cs typeface="Arial" panose="020B0604020202020204" pitchFamily="34" charset="0"/>
              </a:rPr>
              <a:t>ActionListener</a:t>
            </a:r>
            <a:r>
              <a:rPr kumimoji="0" lang="en-US" altLang="en-US" sz="2800" b="1" i="0" u="none" strike="noStrike" cap="none" normalizeH="0" baseline="0" dirty="0">
                <a:ln>
                  <a:noFill/>
                </a:ln>
                <a:solidFill>
                  <a:srgbClr val="000000"/>
                </a:solidFill>
                <a:effectLst/>
                <a:latin typeface="Arial Unicode MS"/>
                <a:cs typeface="Arial" panose="020B0604020202020204" pitchFamily="34" charset="0"/>
              </a:rPr>
              <a:t>(){</a:t>
            </a: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CC6600"/>
                </a:solidFill>
                <a:effectLst/>
                <a:latin typeface="Arial Unicode MS"/>
                <a:cs typeface="Arial" panose="020B0604020202020204" pitchFamily="34" charset="0"/>
              </a:rPr>
              <a:t>       @Override</a:t>
            </a: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a:t>
            </a:r>
            <a:r>
              <a:rPr kumimoji="0" lang="en-US" altLang="en-US" sz="2800" b="1" i="0" u="none" strike="noStrike" cap="none" normalizeH="0" baseline="0" dirty="0">
                <a:ln>
                  <a:noFill/>
                </a:ln>
                <a:solidFill>
                  <a:srgbClr val="0000FF"/>
                </a:solidFill>
                <a:effectLst/>
                <a:latin typeface="Arial Unicode MS"/>
                <a:cs typeface="Arial" panose="020B0604020202020204" pitchFamily="34" charset="0"/>
              </a:rPr>
              <a:t>public</a:t>
            </a: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a:t>
            </a:r>
            <a:r>
              <a:rPr kumimoji="0" lang="en-US" altLang="en-US" sz="2800" b="1" i="0" u="none" strike="noStrike" cap="none" normalizeH="0" baseline="0" dirty="0">
                <a:ln>
                  <a:noFill/>
                </a:ln>
                <a:solidFill>
                  <a:srgbClr val="660000"/>
                </a:solidFill>
                <a:effectLst/>
                <a:latin typeface="Arial Unicode MS"/>
                <a:cs typeface="Arial" panose="020B0604020202020204" pitchFamily="34" charset="0"/>
              </a:rPr>
              <a:t>void</a:t>
            </a: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a:t>
            </a:r>
            <a:r>
              <a:rPr kumimoji="0" lang="en-US" altLang="en-US" sz="2800" b="0" i="0" u="none" strike="noStrike" cap="none" normalizeH="0" baseline="0" dirty="0" err="1">
                <a:ln>
                  <a:noFill/>
                </a:ln>
                <a:solidFill>
                  <a:srgbClr val="0000CC"/>
                </a:solidFill>
                <a:effectLst/>
                <a:latin typeface="Arial Unicode MS"/>
                <a:cs typeface="Arial" panose="020B0604020202020204" pitchFamily="34" charset="0"/>
              </a:rPr>
              <a:t>actionPerformed</a:t>
            </a:r>
            <a:r>
              <a:rPr kumimoji="0" lang="en-US" altLang="en-US" sz="2800" b="1" i="0" u="none" strike="noStrike" cap="none" normalizeH="0" baseline="0" dirty="0">
                <a:ln>
                  <a:noFill/>
                </a:ln>
                <a:solidFill>
                  <a:srgbClr val="000000"/>
                </a:solidFill>
                <a:effectLst/>
                <a:latin typeface="Arial Unicode MS"/>
                <a:cs typeface="Arial" panose="020B0604020202020204" pitchFamily="34" charset="0"/>
              </a:rPr>
              <a:t>(</a:t>
            </a:r>
            <a:r>
              <a:rPr kumimoji="0" lang="en-US" altLang="en-US" sz="2800" b="0" i="0" u="none" strike="noStrike" cap="none" normalizeH="0" baseline="0" dirty="0" err="1">
                <a:ln>
                  <a:noFill/>
                </a:ln>
                <a:solidFill>
                  <a:srgbClr val="000000"/>
                </a:solidFill>
                <a:effectLst/>
                <a:latin typeface="Arial Unicode MS"/>
                <a:cs typeface="Arial" panose="020B0604020202020204" pitchFamily="34" charset="0"/>
              </a:rPr>
              <a:t>ActionEvent</a:t>
            </a: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e</a:t>
            </a:r>
            <a:r>
              <a:rPr kumimoji="0" lang="en-US" altLang="en-US" sz="2800" b="1" i="0" u="none" strike="noStrike" cap="none" normalizeH="0" baseline="0" dirty="0">
                <a:ln>
                  <a:noFill/>
                </a:ln>
                <a:solidFill>
                  <a:srgbClr val="000000"/>
                </a:solidFill>
                <a:effectLst/>
                <a:latin typeface="Arial Unicode MS"/>
                <a:cs typeface="Arial" panose="020B0604020202020204" pitchFamily="34" charset="0"/>
              </a:rPr>
              <a:t>){</a:t>
            </a: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a:t>
            </a:r>
            <a:r>
              <a:rPr kumimoji="0" lang="en-US" altLang="en-US" sz="2800" b="0" i="0" u="none" strike="noStrike" cap="none" normalizeH="0" baseline="0" dirty="0" err="1">
                <a:ln>
                  <a:noFill/>
                </a:ln>
                <a:solidFill>
                  <a:srgbClr val="000000"/>
                </a:solidFill>
                <a:effectLst/>
                <a:latin typeface="Arial Unicode MS"/>
                <a:cs typeface="Arial" panose="020B0604020202020204" pitchFamily="34" charset="0"/>
              </a:rPr>
              <a:t>System.out.</a:t>
            </a:r>
            <a:r>
              <a:rPr kumimoji="0" lang="en-US" altLang="en-US" sz="2800" b="0" i="0" u="none" strike="noStrike" cap="none" normalizeH="0" baseline="0" dirty="0" err="1">
                <a:ln>
                  <a:noFill/>
                </a:ln>
                <a:solidFill>
                  <a:srgbClr val="0000CC"/>
                </a:solidFill>
                <a:effectLst/>
                <a:latin typeface="Arial Unicode MS"/>
                <a:cs typeface="Arial" panose="020B0604020202020204" pitchFamily="34" charset="0"/>
              </a:rPr>
              <a:t>println</a:t>
            </a:r>
            <a:r>
              <a:rPr kumimoji="0" lang="en-US" altLang="en-US" sz="2800" b="1" i="0" u="none" strike="noStrike" cap="none" normalizeH="0" baseline="0" dirty="0">
                <a:ln>
                  <a:noFill/>
                </a:ln>
                <a:solidFill>
                  <a:srgbClr val="000000"/>
                </a:solidFill>
                <a:effectLst/>
                <a:latin typeface="Arial Unicode MS"/>
                <a:cs typeface="Arial" panose="020B0604020202020204" pitchFamily="34" charset="0"/>
              </a:rPr>
              <a:t>(</a:t>
            </a:r>
            <a:r>
              <a:rPr kumimoji="0" lang="en-US" altLang="en-US" sz="2800" b="0" i="0" u="none" strike="noStrike" cap="none" normalizeH="0" baseline="0" dirty="0">
                <a:ln>
                  <a:noFill/>
                </a:ln>
                <a:solidFill>
                  <a:srgbClr val="9E7BFF"/>
                </a:solidFill>
                <a:effectLst/>
                <a:latin typeface="Arial Unicode MS"/>
                <a:cs typeface="Arial" panose="020B0604020202020204" pitchFamily="34" charset="0"/>
              </a:rPr>
              <a:t>"Click Detected by Anon Class"</a:t>
            </a:r>
            <a:r>
              <a:rPr kumimoji="0" lang="en-US" altLang="en-US" sz="2800" b="1" i="0" u="none" strike="noStrike" cap="none" normalizeH="0" baseline="0" dirty="0">
                <a:ln>
                  <a:noFill/>
                </a:ln>
                <a:solidFill>
                  <a:srgbClr val="000000"/>
                </a:solidFill>
                <a:effectLst/>
                <a:latin typeface="Arial Unicode MS"/>
                <a:cs typeface="Arial" panose="020B0604020202020204" pitchFamily="34" charset="0"/>
              </a:rPr>
              <a:t>)</a:t>
            </a: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a:t>
            </a:r>
            <a:endParaRPr lang="en-US" altLang="en-US" sz="2800" dirty="0">
              <a:solidFill>
                <a:srgbClr val="990066"/>
              </a:solidFill>
              <a:latin typeface="Arial Unicode MS"/>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Arial Unicode MS"/>
                <a:cs typeface="Arial" panose="020B0604020202020204" pitchFamily="34" charset="0"/>
              </a:rPr>
              <a:t>    }</a:t>
            </a: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Arial Unicode MS"/>
                <a:cs typeface="Arial" panose="020B0604020202020204" pitchFamily="34" charset="0"/>
              </a:rPr>
              <a:t>  })</a:t>
            </a:r>
            <a:r>
              <a:rPr kumimoji="0" lang="en-US" altLang="en-US" sz="2800" b="0" i="0" u="none" strike="noStrike" cap="none" normalizeH="0" baseline="0" dirty="0">
                <a:ln>
                  <a:noFill/>
                </a:ln>
                <a:solidFill>
                  <a:srgbClr val="000000"/>
                </a:solidFill>
                <a:effectLst/>
                <a:latin typeface="Arial Unicode MS"/>
                <a:cs typeface="Arial" panose="020B0604020202020204" pitchFamily="34" charset="0"/>
              </a:rPr>
              <a:t>; </a:t>
            </a:r>
            <a:endParaRPr kumimoji="0" lang="en-US" altLang="en-US" sz="1600" b="0" i="0" u="none" strike="noStrike" cap="none" normalizeH="0" baseline="0" dirty="0">
              <a:ln>
                <a:noFill/>
              </a:ln>
              <a:solidFill>
                <a:schemeClr val="tx1"/>
              </a:solidFill>
              <a:effectLst/>
            </a:endParaRPr>
          </a:p>
        </p:txBody>
      </p:sp>
      <p:sp>
        <p:nvSpPr>
          <p:cNvPr id="6" name="Callout: Down Arrow 5">
            <a:extLst>
              <a:ext uri="{FF2B5EF4-FFF2-40B4-BE49-F238E27FC236}">
                <a16:creationId xmlns:a16="http://schemas.microsoft.com/office/drawing/2014/main" id="{DC0F0082-4F37-4550-885B-350A4714A1AE}"/>
              </a:ext>
            </a:extLst>
          </p:cNvPr>
          <p:cNvSpPr/>
          <p:nvPr/>
        </p:nvSpPr>
        <p:spPr>
          <a:xfrm>
            <a:off x="5208327" y="5997131"/>
            <a:ext cx="2808312" cy="1194435"/>
          </a:xfrm>
          <a:prstGeom prst="downArrowCallout">
            <a:avLst/>
          </a:prstGeom>
          <a:ln/>
        </p:spPr>
        <p:style>
          <a:lnRef idx="1">
            <a:schemeClr val="accent4"/>
          </a:lnRef>
          <a:fillRef idx="3">
            <a:schemeClr val="accent4"/>
          </a:fillRef>
          <a:effectRef idx="2">
            <a:schemeClr val="accent4"/>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IE" sz="4400" b="0" i="0" u="none" strike="noStrike" cap="none" spc="0" normalizeH="0" baseline="0" dirty="0">
                <a:ln>
                  <a:noFill/>
                </a:ln>
                <a:solidFill>
                  <a:srgbClr val="000000"/>
                </a:solidFill>
                <a:effectLst/>
                <a:uFillTx/>
                <a:latin typeface="+mn-lt"/>
                <a:ea typeface="+mn-ea"/>
                <a:cs typeface="+mn-cs"/>
                <a:sym typeface="Helvetica Neue Light"/>
              </a:rPr>
              <a:t>becomes</a:t>
            </a:r>
          </a:p>
        </p:txBody>
      </p:sp>
      <p:sp>
        <p:nvSpPr>
          <p:cNvPr id="7" name="Rectangle 6">
            <a:extLst>
              <a:ext uri="{FF2B5EF4-FFF2-40B4-BE49-F238E27FC236}">
                <a16:creationId xmlns:a16="http://schemas.microsoft.com/office/drawing/2014/main" id="{03BC505F-C23C-4A8C-8820-2980C44BF6D4}"/>
              </a:ext>
            </a:extLst>
          </p:cNvPr>
          <p:cNvSpPr/>
          <p:nvPr/>
        </p:nvSpPr>
        <p:spPr>
          <a:xfrm>
            <a:off x="3118024" y="9399201"/>
            <a:ext cx="7499672" cy="276999"/>
          </a:xfrm>
          <a:prstGeom prst="rect">
            <a:avLst/>
          </a:prstGeom>
        </p:spPr>
        <p:txBody>
          <a:bodyPr wrap="square">
            <a:spAutoFit/>
          </a:bodyPr>
          <a:lstStyle/>
          <a:p>
            <a:r>
              <a:rPr lang="en-IE" dirty="0">
                <a:hlinkClick r:id="rId2"/>
              </a:rPr>
              <a:t>http://www.oracle.com/webfolder/technetwork/tutorials/obe/java/Lambda-QuickStart/index.html</a:t>
            </a:r>
            <a:r>
              <a:rPr lang="en-IE" dirty="0"/>
              <a:t> </a:t>
            </a:r>
          </a:p>
        </p:txBody>
      </p:sp>
      <p:pic>
        <p:nvPicPr>
          <p:cNvPr id="8" name="Picture 2" descr="Image result for java 8">
            <a:extLst>
              <a:ext uri="{FF2B5EF4-FFF2-40B4-BE49-F238E27FC236}">
                <a16:creationId xmlns:a16="http://schemas.microsoft.com/office/drawing/2014/main" id="{8A90A700-3C3B-4FB7-90C5-CF130F7846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5748" y="-91752"/>
            <a:ext cx="1997372" cy="2132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44272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7855F-FB2B-4C3C-AC4B-E6E5236C110B}"/>
              </a:ext>
            </a:extLst>
          </p:cNvPr>
          <p:cNvSpPr>
            <a:spLocks noGrp="1"/>
          </p:cNvSpPr>
          <p:nvPr>
            <p:ph type="title"/>
          </p:nvPr>
        </p:nvSpPr>
        <p:spPr/>
        <p:txBody>
          <a:bodyPr/>
          <a:lstStyle/>
          <a:p>
            <a:r>
              <a:rPr lang="en-IE" dirty="0"/>
              <a:t>Stream </a:t>
            </a:r>
          </a:p>
        </p:txBody>
      </p:sp>
      <p:sp>
        <p:nvSpPr>
          <p:cNvPr id="3" name="Text Placeholder 2">
            <a:extLst>
              <a:ext uri="{FF2B5EF4-FFF2-40B4-BE49-F238E27FC236}">
                <a16:creationId xmlns:a16="http://schemas.microsoft.com/office/drawing/2014/main" id="{5A93B5E3-BADF-4A35-BBFF-C5B17CED1058}"/>
              </a:ext>
            </a:extLst>
          </p:cNvPr>
          <p:cNvSpPr>
            <a:spLocks noGrp="1"/>
          </p:cNvSpPr>
          <p:nvPr>
            <p:ph type="body" sz="quarter" idx="10"/>
          </p:nvPr>
        </p:nvSpPr>
        <p:spPr>
          <a:xfrm>
            <a:off x="669925" y="2284413"/>
            <a:ext cx="11763375" cy="5904755"/>
          </a:xfrm>
        </p:spPr>
        <p:txBody>
          <a:bodyPr>
            <a:normAutofit/>
          </a:bodyPr>
          <a:lstStyle/>
          <a:p>
            <a:pPr marL="0" indent="0">
              <a:buNone/>
            </a:pPr>
            <a:r>
              <a:rPr lang="en-IE" sz="4000" dirty="0">
                <a:latin typeface="+mn-lt"/>
              </a:rPr>
              <a:t>A stream </a:t>
            </a:r>
          </a:p>
          <a:p>
            <a:pPr lvl="1">
              <a:buFont typeface="Arial" panose="020B0604020202020204" pitchFamily="34" charset="0"/>
              <a:buChar char="•"/>
            </a:pPr>
            <a:r>
              <a:rPr lang="en-IE" sz="4000" dirty="0">
                <a:latin typeface="+mn-lt"/>
              </a:rPr>
              <a:t>represents a sequence of objects from an input source, which supports aggregate operations e.g.</a:t>
            </a:r>
          </a:p>
          <a:p>
            <a:pPr lvl="3">
              <a:buFont typeface="Arial" panose="020B0604020202020204" pitchFamily="34" charset="0"/>
              <a:buChar char="•"/>
            </a:pPr>
            <a:r>
              <a:rPr lang="en-IE" sz="4000" dirty="0">
                <a:latin typeface="+mn-lt"/>
              </a:rPr>
              <a:t>filter, reduce, find, match, etc..</a:t>
            </a:r>
          </a:p>
          <a:p>
            <a:pPr lvl="1">
              <a:buFont typeface="Arial" panose="020B0604020202020204" pitchFamily="34" charset="0"/>
              <a:buChar char="•"/>
            </a:pPr>
            <a:r>
              <a:rPr lang="en-IE" altLang="en-US" sz="4000" dirty="0">
                <a:latin typeface="+mn-lt"/>
              </a:rPr>
              <a:t>takes collections, arrays and I/O sources as input.</a:t>
            </a:r>
            <a:endParaRPr lang="en-IE" sz="4000" dirty="0">
              <a:latin typeface="+mn-lt"/>
            </a:endParaRPr>
          </a:p>
        </p:txBody>
      </p:sp>
      <p:sp>
        <p:nvSpPr>
          <p:cNvPr id="5" name="Rectangle 1">
            <a:extLst>
              <a:ext uri="{FF2B5EF4-FFF2-40B4-BE49-F238E27FC236}">
                <a16:creationId xmlns:a16="http://schemas.microsoft.com/office/drawing/2014/main" id="{D0C82FD1-1741-4C26-8E79-3BA5BB5ECA6E}"/>
              </a:ext>
            </a:extLst>
          </p:cNvPr>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5BD66001-C81C-48CE-A9E9-55944D291497}"/>
              </a:ext>
            </a:extLst>
          </p:cNvPr>
          <p:cNvSpPr/>
          <p:nvPr/>
        </p:nvSpPr>
        <p:spPr>
          <a:xfrm>
            <a:off x="4493677" y="9413304"/>
            <a:ext cx="4017446" cy="276999"/>
          </a:xfrm>
          <a:prstGeom prst="rect">
            <a:avLst/>
          </a:prstGeom>
        </p:spPr>
        <p:txBody>
          <a:bodyPr wrap="none">
            <a:spAutoFit/>
          </a:bodyPr>
          <a:lstStyle/>
          <a:p>
            <a:r>
              <a:rPr lang="en-IE" dirty="0">
                <a:hlinkClick r:id="rId2"/>
              </a:rPr>
              <a:t>https://www.tutorialspoint.com/java8/java8_streams.htm</a:t>
            </a:r>
            <a:r>
              <a:rPr lang="en-IE" dirty="0"/>
              <a:t> </a:t>
            </a:r>
          </a:p>
        </p:txBody>
      </p:sp>
      <p:pic>
        <p:nvPicPr>
          <p:cNvPr id="8" name="Picture 2" descr="Image result for java 8">
            <a:extLst>
              <a:ext uri="{FF2B5EF4-FFF2-40B4-BE49-F238E27FC236}">
                <a16:creationId xmlns:a16="http://schemas.microsoft.com/office/drawing/2014/main" id="{73DD970F-B898-4057-AEA6-F54C7597FD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5748" y="-91752"/>
            <a:ext cx="1997372" cy="2132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369955"/>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7855F-FB2B-4C3C-AC4B-E6E5236C110B}"/>
              </a:ext>
            </a:extLst>
          </p:cNvPr>
          <p:cNvSpPr>
            <a:spLocks noGrp="1"/>
          </p:cNvSpPr>
          <p:nvPr>
            <p:ph type="title"/>
          </p:nvPr>
        </p:nvSpPr>
        <p:spPr/>
        <p:txBody>
          <a:bodyPr/>
          <a:lstStyle/>
          <a:p>
            <a:r>
              <a:rPr lang="en-IE" dirty="0"/>
              <a:t>Stream – for each </a:t>
            </a:r>
          </a:p>
        </p:txBody>
      </p:sp>
      <p:sp>
        <p:nvSpPr>
          <p:cNvPr id="3" name="Text Placeholder 2">
            <a:extLst>
              <a:ext uri="{FF2B5EF4-FFF2-40B4-BE49-F238E27FC236}">
                <a16:creationId xmlns:a16="http://schemas.microsoft.com/office/drawing/2014/main" id="{5A93B5E3-BADF-4A35-BBFF-C5B17CED1058}"/>
              </a:ext>
            </a:extLst>
          </p:cNvPr>
          <p:cNvSpPr>
            <a:spLocks noGrp="1"/>
          </p:cNvSpPr>
          <p:nvPr>
            <p:ph type="body" sz="quarter" idx="10"/>
          </p:nvPr>
        </p:nvSpPr>
        <p:spPr>
          <a:xfrm>
            <a:off x="669925" y="2284413"/>
            <a:ext cx="11763375" cy="5904755"/>
          </a:xfrm>
        </p:spPr>
        <p:txBody>
          <a:bodyPr>
            <a:normAutofit/>
          </a:bodyPr>
          <a:lstStyle/>
          <a:p>
            <a:r>
              <a:rPr lang="en-IE" sz="3200" dirty="0"/>
              <a:t>Stream has provided a new method ‘</a:t>
            </a:r>
            <a:r>
              <a:rPr lang="en-IE" sz="3200" dirty="0" err="1"/>
              <a:t>forEach</a:t>
            </a:r>
            <a:r>
              <a:rPr lang="en-IE" sz="3200" dirty="0"/>
              <a:t>’ to iterate each element of the stream. </a:t>
            </a:r>
          </a:p>
          <a:p>
            <a:r>
              <a:rPr lang="en-IE" sz="3200" dirty="0"/>
              <a:t>The following code segment shows how to print 10 random numbers using </a:t>
            </a:r>
            <a:r>
              <a:rPr lang="en-IE" sz="3200" dirty="0" err="1"/>
              <a:t>forEach</a:t>
            </a:r>
            <a:r>
              <a:rPr lang="en-IE" sz="3200" dirty="0"/>
              <a:t> over an </a:t>
            </a:r>
            <a:r>
              <a:rPr lang="en-IE" sz="3200" dirty="0" err="1"/>
              <a:t>IntStream</a:t>
            </a:r>
            <a:r>
              <a:rPr lang="en-IE" sz="3200" dirty="0"/>
              <a:t>.</a:t>
            </a:r>
            <a:endParaRPr lang="en-IE" sz="4800" dirty="0">
              <a:latin typeface="+mn-lt"/>
            </a:endParaRPr>
          </a:p>
        </p:txBody>
      </p:sp>
      <p:sp>
        <p:nvSpPr>
          <p:cNvPr id="5" name="Rectangle 1">
            <a:extLst>
              <a:ext uri="{FF2B5EF4-FFF2-40B4-BE49-F238E27FC236}">
                <a16:creationId xmlns:a16="http://schemas.microsoft.com/office/drawing/2014/main" id="{D0C82FD1-1741-4C26-8E79-3BA5BB5ECA6E}"/>
              </a:ext>
            </a:extLst>
          </p:cNvPr>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5BD66001-C81C-48CE-A9E9-55944D291497}"/>
              </a:ext>
            </a:extLst>
          </p:cNvPr>
          <p:cNvSpPr/>
          <p:nvPr/>
        </p:nvSpPr>
        <p:spPr>
          <a:xfrm>
            <a:off x="4493677" y="9413304"/>
            <a:ext cx="4017446" cy="276999"/>
          </a:xfrm>
          <a:prstGeom prst="rect">
            <a:avLst/>
          </a:prstGeom>
        </p:spPr>
        <p:txBody>
          <a:bodyPr wrap="none">
            <a:spAutoFit/>
          </a:bodyPr>
          <a:lstStyle/>
          <a:p>
            <a:r>
              <a:rPr lang="en-IE" dirty="0">
                <a:hlinkClick r:id="rId2"/>
              </a:rPr>
              <a:t>https://www.tutorialspoint.com/java8/java8_streams.htm</a:t>
            </a:r>
            <a:r>
              <a:rPr lang="en-IE" dirty="0"/>
              <a:t> </a:t>
            </a:r>
          </a:p>
        </p:txBody>
      </p:sp>
      <p:sp>
        <p:nvSpPr>
          <p:cNvPr id="4" name="Rectangle 1">
            <a:extLst>
              <a:ext uri="{FF2B5EF4-FFF2-40B4-BE49-F238E27FC236}">
                <a16:creationId xmlns:a16="http://schemas.microsoft.com/office/drawing/2014/main" id="{363C48F9-8B77-485F-823B-8CCC67478F2B}"/>
              </a:ext>
            </a:extLst>
          </p:cNvPr>
          <p:cNvSpPr>
            <a:spLocks noChangeArrowheads="1"/>
          </p:cNvSpPr>
          <p:nvPr/>
        </p:nvSpPr>
        <p:spPr bwMode="auto">
          <a:xfrm>
            <a:off x="1599936" y="5441830"/>
            <a:ext cx="9903352" cy="1107996"/>
          </a:xfrm>
          <a:prstGeom prst="rect">
            <a:avLst/>
          </a:prstGeom>
          <a:solidFill>
            <a:srgbClr val="F1F1F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313131"/>
                </a:solidFill>
                <a:effectLst/>
                <a:latin typeface="Menlo"/>
              </a:rPr>
              <a:t>Random </a:t>
            </a:r>
            <a:r>
              <a:rPr kumimoji="0" lang="en-US" altLang="en-US" sz="3600" b="0" i="0" u="none" strike="noStrike" cap="none" normalizeH="0" baseline="0" dirty="0" err="1">
                <a:ln>
                  <a:noFill/>
                </a:ln>
                <a:solidFill>
                  <a:srgbClr val="313131"/>
                </a:solidFill>
                <a:effectLst/>
                <a:latin typeface="Menlo"/>
              </a:rPr>
              <a:t>random</a:t>
            </a:r>
            <a:r>
              <a:rPr kumimoji="0" lang="en-US" altLang="en-US" sz="3600" b="0" i="0" u="none" strike="noStrike" cap="none" normalizeH="0" baseline="0" dirty="0">
                <a:ln>
                  <a:noFill/>
                </a:ln>
                <a:solidFill>
                  <a:srgbClr val="313131"/>
                </a:solidFill>
                <a:effectLst/>
                <a:latin typeface="Menlo"/>
              </a:rPr>
              <a:t> = new Random();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err="1">
                <a:ln>
                  <a:noFill/>
                </a:ln>
                <a:solidFill>
                  <a:srgbClr val="313131"/>
                </a:solidFill>
                <a:effectLst/>
                <a:latin typeface="Menlo"/>
              </a:rPr>
              <a:t>random.ints</a:t>
            </a:r>
            <a:r>
              <a:rPr kumimoji="0" lang="en-US" altLang="en-US" sz="3600" b="0" i="0" u="none" strike="noStrike" cap="none" normalizeH="0" baseline="0" dirty="0">
                <a:ln>
                  <a:noFill/>
                </a:ln>
                <a:solidFill>
                  <a:srgbClr val="313131"/>
                </a:solidFill>
                <a:effectLst/>
                <a:latin typeface="Menlo"/>
              </a:rPr>
              <a:t>().limit(10).</a:t>
            </a:r>
            <a:r>
              <a:rPr kumimoji="0" lang="en-US" altLang="en-US" sz="3600" b="0" i="0" u="none" strike="noStrike" cap="none" normalizeH="0" baseline="0" dirty="0" err="1">
                <a:ln>
                  <a:noFill/>
                </a:ln>
                <a:solidFill>
                  <a:srgbClr val="313131"/>
                </a:solidFill>
                <a:effectLst/>
                <a:latin typeface="Menlo"/>
              </a:rPr>
              <a:t>forEach</a:t>
            </a:r>
            <a:r>
              <a:rPr kumimoji="0" lang="en-US" altLang="en-US" sz="3600" b="0" i="0" u="none" strike="noStrike" cap="none" normalizeH="0" baseline="0" dirty="0">
                <a:ln>
                  <a:noFill/>
                </a:ln>
                <a:solidFill>
                  <a:srgbClr val="313131"/>
                </a:solidFill>
                <a:effectLst/>
                <a:latin typeface="Menlo"/>
              </a:rPr>
              <a:t>(</a:t>
            </a:r>
            <a:r>
              <a:rPr kumimoji="0" lang="en-US" altLang="en-US" sz="3600" b="0" i="0" u="none" strike="noStrike" cap="none" normalizeH="0" baseline="0" dirty="0" err="1">
                <a:ln>
                  <a:noFill/>
                </a:ln>
                <a:solidFill>
                  <a:srgbClr val="313131"/>
                </a:solidFill>
                <a:effectLst/>
                <a:latin typeface="Menlo"/>
              </a:rPr>
              <a:t>System.out</a:t>
            </a:r>
            <a:r>
              <a:rPr kumimoji="0" lang="en-US" altLang="en-US" sz="3600" b="0" i="0" u="none" strike="noStrike" cap="none" normalizeH="0" baseline="0" dirty="0">
                <a:ln>
                  <a:noFill/>
                </a:ln>
                <a:solidFill>
                  <a:srgbClr val="313131"/>
                </a:solidFill>
                <a:effectLst/>
                <a:latin typeface="Menlo"/>
              </a:rPr>
              <a:t>::</a:t>
            </a:r>
            <a:r>
              <a:rPr kumimoji="0" lang="en-US" altLang="en-US" sz="3600" b="0" i="0" u="none" strike="noStrike" cap="none" normalizeH="0" baseline="0" dirty="0" err="1">
                <a:ln>
                  <a:noFill/>
                </a:ln>
                <a:solidFill>
                  <a:srgbClr val="313131"/>
                </a:solidFill>
                <a:effectLst/>
                <a:latin typeface="Menlo"/>
              </a:rPr>
              <a:t>println</a:t>
            </a:r>
            <a:r>
              <a:rPr kumimoji="0" lang="en-US" altLang="en-US" sz="3600" b="0" i="0" u="none" strike="noStrike" cap="none" normalizeH="0" baseline="0" dirty="0">
                <a:ln>
                  <a:noFill/>
                </a:ln>
                <a:solidFill>
                  <a:srgbClr val="313131"/>
                </a:solidFill>
                <a:effectLst/>
                <a:latin typeface="Menlo"/>
              </a:rPr>
              <a:t>);</a:t>
            </a:r>
            <a:r>
              <a:rPr kumimoji="0" lang="en-US" altLang="en-US" sz="2400" b="0" i="0" u="none" strike="noStrike" cap="none" normalizeH="0" baseline="0" dirty="0">
                <a:ln>
                  <a:noFill/>
                </a:ln>
                <a:solidFill>
                  <a:schemeClr val="tx1"/>
                </a:solidFill>
                <a:effectLst/>
              </a:rPr>
              <a:t> </a:t>
            </a:r>
            <a:endParaRPr kumimoji="0" lang="en-US" altLang="en-US" sz="72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50063EBC-B70E-4D83-B038-6F535E238FD5}"/>
              </a:ext>
            </a:extLst>
          </p:cNvPr>
          <p:cNvSpPr/>
          <p:nvPr/>
        </p:nvSpPr>
        <p:spPr>
          <a:xfrm>
            <a:off x="3118024" y="7613104"/>
            <a:ext cx="9433048" cy="830997"/>
          </a:xfrm>
          <a:prstGeom prst="rect">
            <a:avLst/>
          </a:prstGeom>
          <a:solidFill>
            <a:srgbClr val="DEF3FE"/>
          </a:solidFill>
          <a:ln>
            <a:solidFill>
              <a:schemeClr val="accent1"/>
            </a:solidFill>
          </a:ln>
        </p:spPr>
        <p:txBody>
          <a:bodyPr wrap="square">
            <a:spAutoFit/>
          </a:bodyPr>
          <a:lstStyle/>
          <a:p>
            <a:pPr algn="ctr"/>
            <a:r>
              <a:rPr lang="en-IE" sz="2800" dirty="0" err="1">
                <a:solidFill>
                  <a:srgbClr val="FF0000"/>
                </a:solidFill>
              </a:rPr>
              <a:t>ints</a:t>
            </a:r>
            <a:r>
              <a:rPr lang="en-IE" sz="2800" dirty="0">
                <a:solidFill>
                  <a:srgbClr val="FF0000"/>
                </a:solidFill>
              </a:rPr>
              <a:t>() </a:t>
            </a:r>
            <a:r>
              <a:rPr lang="en-IE" sz="2800" dirty="0"/>
              <a:t>returns an unlimited </a:t>
            </a:r>
            <a:r>
              <a:rPr lang="en-IE" sz="2800" dirty="0" err="1">
                <a:solidFill>
                  <a:srgbClr val="FF0000"/>
                </a:solidFill>
              </a:rPr>
              <a:t>IntStream</a:t>
            </a:r>
            <a:r>
              <a:rPr lang="en-IE" sz="2800" dirty="0"/>
              <a:t> of random </a:t>
            </a:r>
            <a:r>
              <a:rPr lang="en-IE" sz="2800" dirty="0" err="1"/>
              <a:t>int</a:t>
            </a:r>
            <a:r>
              <a:rPr lang="en-IE" sz="2800" dirty="0"/>
              <a:t> values.</a:t>
            </a:r>
            <a:endParaRPr lang="en-IE" sz="2000" dirty="0"/>
          </a:p>
          <a:p>
            <a:pPr algn="ctr"/>
            <a:endParaRPr lang="en-IE" sz="2000" dirty="0"/>
          </a:p>
        </p:txBody>
      </p:sp>
      <p:cxnSp>
        <p:nvCxnSpPr>
          <p:cNvPr id="9" name="Straight Arrow Connector 8">
            <a:extLst>
              <a:ext uri="{FF2B5EF4-FFF2-40B4-BE49-F238E27FC236}">
                <a16:creationId xmlns:a16="http://schemas.microsoft.com/office/drawing/2014/main" id="{CAC32EE9-0BA8-422E-BFED-64D094DFB4F3}"/>
              </a:ext>
            </a:extLst>
          </p:cNvPr>
          <p:cNvCxnSpPr>
            <a:cxnSpLocks/>
            <a:stCxn id="6" idx="0"/>
          </p:cNvCxnSpPr>
          <p:nvPr/>
        </p:nvCxnSpPr>
        <p:spPr>
          <a:xfrm flipH="1" flipV="1">
            <a:off x="3622080" y="6549826"/>
            <a:ext cx="4212468" cy="1063278"/>
          </a:xfrm>
          <a:prstGeom prst="straightConnector1">
            <a:avLst/>
          </a:prstGeom>
          <a:noFill/>
          <a:ln w="57150" cap="flat">
            <a:solidFill>
              <a:srgbClr val="0070C0"/>
            </a:solidFill>
            <a:prstDash val="solid"/>
            <a:miter lim="400000"/>
            <a:tailEnd type="triangle"/>
          </a:ln>
          <a:effectLst/>
          <a:sp3d/>
        </p:spPr>
        <p:style>
          <a:lnRef idx="0">
            <a:scrgbClr r="0" g="0" b="0"/>
          </a:lnRef>
          <a:fillRef idx="0">
            <a:scrgbClr r="0" g="0" b="0"/>
          </a:fillRef>
          <a:effectRef idx="0">
            <a:scrgbClr r="0" g="0" b="0"/>
          </a:effectRef>
          <a:fontRef idx="none"/>
        </p:style>
      </p:cxnSp>
      <p:pic>
        <p:nvPicPr>
          <p:cNvPr id="12" name="Picture 2" descr="Image result for java 8">
            <a:extLst>
              <a:ext uri="{FF2B5EF4-FFF2-40B4-BE49-F238E27FC236}">
                <a16:creationId xmlns:a16="http://schemas.microsoft.com/office/drawing/2014/main" id="{92C8EC1F-7CEE-4061-BEA3-FBFEC79E7A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5748" y="-91752"/>
            <a:ext cx="1997372" cy="2132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020198"/>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7855F-FB2B-4C3C-AC4B-E6E5236C110B}"/>
              </a:ext>
            </a:extLst>
          </p:cNvPr>
          <p:cNvSpPr>
            <a:spLocks noGrp="1"/>
          </p:cNvSpPr>
          <p:nvPr>
            <p:ph type="title"/>
          </p:nvPr>
        </p:nvSpPr>
        <p:spPr/>
        <p:txBody>
          <a:bodyPr/>
          <a:lstStyle/>
          <a:p>
            <a:r>
              <a:rPr lang="en-IE" dirty="0"/>
              <a:t>Stream – for each </a:t>
            </a:r>
          </a:p>
        </p:txBody>
      </p:sp>
      <p:sp>
        <p:nvSpPr>
          <p:cNvPr id="3" name="Text Placeholder 2">
            <a:extLst>
              <a:ext uri="{FF2B5EF4-FFF2-40B4-BE49-F238E27FC236}">
                <a16:creationId xmlns:a16="http://schemas.microsoft.com/office/drawing/2014/main" id="{5A93B5E3-BADF-4A35-BBFF-C5B17CED1058}"/>
              </a:ext>
            </a:extLst>
          </p:cNvPr>
          <p:cNvSpPr>
            <a:spLocks noGrp="1"/>
          </p:cNvSpPr>
          <p:nvPr>
            <p:ph type="body" sz="quarter" idx="10"/>
          </p:nvPr>
        </p:nvSpPr>
        <p:spPr>
          <a:xfrm>
            <a:off x="669925" y="2284413"/>
            <a:ext cx="11763375" cy="5904755"/>
          </a:xfrm>
        </p:spPr>
        <p:txBody>
          <a:bodyPr>
            <a:normAutofit/>
          </a:bodyPr>
          <a:lstStyle/>
          <a:p>
            <a:r>
              <a:rPr lang="en-IE" sz="3200" dirty="0"/>
              <a:t>Stream has provided a new method ‘</a:t>
            </a:r>
            <a:r>
              <a:rPr lang="en-IE" sz="3200" dirty="0" err="1"/>
              <a:t>forEach</a:t>
            </a:r>
            <a:r>
              <a:rPr lang="en-IE" sz="3200" dirty="0"/>
              <a:t>’ to iterate each element of the stream. </a:t>
            </a:r>
          </a:p>
          <a:p>
            <a:r>
              <a:rPr lang="en-IE" sz="3200" dirty="0"/>
              <a:t>The following code segment shows how to print 10 random numbers using </a:t>
            </a:r>
            <a:r>
              <a:rPr lang="en-IE" sz="3200" dirty="0" err="1"/>
              <a:t>forEach</a:t>
            </a:r>
            <a:r>
              <a:rPr lang="en-IE" sz="3200" dirty="0"/>
              <a:t> over an </a:t>
            </a:r>
            <a:r>
              <a:rPr lang="en-IE" sz="3200" dirty="0" err="1"/>
              <a:t>IntStream</a:t>
            </a:r>
            <a:r>
              <a:rPr lang="en-IE" sz="3200" dirty="0"/>
              <a:t>.</a:t>
            </a:r>
            <a:endParaRPr lang="en-IE" sz="4800" dirty="0">
              <a:latin typeface="+mn-lt"/>
            </a:endParaRPr>
          </a:p>
        </p:txBody>
      </p:sp>
      <p:sp>
        <p:nvSpPr>
          <p:cNvPr id="5" name="Rectangle 1">
            <a:extLst>
              <a:ext uri="{FF2B5EF4-FFF2-40B4-BE49-F238E27FC236}">
                <a16:creationId xmlns:a16="http://schemas.microsoft.com/office/drawing/2014/main" id="{D0C82FD1-1741-4C26-8E79-3BA5BB5ECA6E}"/>
              </a:ext>
            </a:extLst>
          </p:cNvPr>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5BD66001-C81C-48CE-A9E9-55944D291497}"/>
              </a:ext>
            </a:extLst>
          </p:cNvPr>
          <p:cNvSpPr/>
          <p:nvPr/>
        </p:nvSpPr>
        <p:spPr>
          <a:xfrm>
            <a:off x="4493677" y="9413304"/>
            <a:ext cx="4017446" cy="276999"/>
          </a:xfrm>
          <a:prstGeom prst="rect">
            <a:avLst/>
          </a:prstGeom>
        </p:spPr>
        <p:txBody>
          <a:bodyPr wrap="none">
            <a:spAutoFit/>
          </a:bodyPr>
          <a:lstStyle/>
          <a:p>
            <a:r>
              <a:rPr lang="en-IE" dirty="0">
                <a:hlinkClick r:id="rId2"/>
              </a:rPr>
              <a:t>https://www.tutorialspoint.com/java8/java8_streams.htm</a:t>
            </a:r>
            <a:r>
              <a:rPr lang="en-IE" dirty="0"/>
              <a:t> </a:t>
            </a:r>
          </a:p>
        </p:txBody>
      </p:sp>
      <p:sp>
        <p:nvSpPr>
          <p:cNvPr id="4" name="Rectangle 1">
            <a:extLst>
              <a:ext uri="{FF2B5EF4-FFF2-40B4-BE49-F238E27FC236}">
                <a16:creationId xmlns:a16="http://schemas.microsoft.com/office/drawing/2014/main" id="{363C48F9-8B77-485F-823B-8CCC67478F2B}"/>
              </a:ext>
            </a:extLst>
          </p:cNvPr>
          <p:cNvSpPr>
            <a:spLocks noChangeArrowheads="1"/>
          </p:cNvSpPr>
          <p:nvPr/>
        </p:nvSpPr>
        <p:spPr bwMode="auto">
          <a:xfrm>
            <a:off x="1599936" y="5441830"/>
            <a:ext cx="9903352" cy="1107996"/>
          </a:xfrm>
          <a:prstGeom prst="rect">
            <a:avLst/>
          </a:prstGeom>
          <a:solidFill>
            <a:srgbClr val="F1F1F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313131"/>
                </a:solidFill>
                <a:effectLst/>
                <a:latin typeface="Menlo"/>
              </a:rPr>
              <a:t>Random </a:t>
            </a:r>
            <a:r>
              <a:rPr kumimoji="0" lang="en-US" altLang="en-US" sz="3600" b="0" i="0" u="none" strike="noStrike" cap="none" normalizeH="0" baseline="0" dirty="0" err="1">
                <a:ln>
                  <a:noFill/>
                </a:ln>
                <a:solidFill>
                  <a:srgbClr val="313131"/>
                </a:solidFill>
                <a:effectLst/>
                <a:latin typeface="Menlo"/>
              </a:rPr>
              <a:t>random</a:t>
            </a:r>
            <a:r>
              <a:rPr kumimoji="0" lang="en-US" altLang="en-US" sz="3600" b="0" i="0" u="none" strike="noStrike" cap="none" normalizeH="0" baseline="0" dirty="0">
                <a:ln>
                  <a:noFill/>
                </a:ln>
                <a:solidFill>
                  <a:srgbClr val="313131"/>
                </a:solidFill>
                <a:effectLst/>
                <a:latin typeface="Menlo"/>
              </a:rPr>
              <a:t> = new Random();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err="1">
                <a:ln>
                  <a:noFill/>
                </a:ln>
                <a:solidFill>
                  <a:srgbClr val="313131"/>
                </a:solidFill>
                <a:effectLst/>
                <a:latin typeface="Menlo"/>
              </a:rPr>
              <a:t>random.ints</a:t>
            </a:r>
            <a:r>
              <a:rPr kumimoji="0" lang="en-US" altLang="en-US" sz="3600" b="0" i="0" u="none" strike="noStrike" cap="none" normalizeH="0" baseline="0" dirty="0">
                <a:ln>
                  <a:noFill/>
                </a:ln>
                <a:solidFill>
                  <a:srgbClr val="313131"/>
                </a:solidFill>
                <a:effectLst/>
                <a:latin typeface="Menlo"/>
              </a:rPr>
              <a:t>().limit(10).</a:t>
            </a:r>
            <a:r>
              <a:rPr kumimoji="0" lang="en-US" altLang="en-US" sz="3600" b="0" i="0" u="none" strike="noStrike" cap="none" normalizeH="0" baseline="0" dirty="0" err="1">
                <a:ln>
                  <a:noFill/>
                </a:ln>
                <a:solidFill>
                  <a:srgbClr val="313131"/>
                </a:solidFill>
                <a:effectLst/>
                <a:latin typeface="Menlo"/>
              </a:rPr>
              <a:t>forEach</a:t>
            </a:r>
            <a:r>
              <a:rPr kumimoji="0" lang="en-US" altLang="en-US" sz="3600" b="0" i="0" u="none" strike="noStrike" cap="none" normalizeH="0" baseline="0" dirty="0">
                <a:ln>
                  <a:noFill/>
                </a:ln>
                <a:solidFill>
                  <a:srgbClr val="313131"/>
                </a:solidFill>
                <a:effectLst/>
                <a:latin typeface="Menlo"/>
              </a:rPr>
              <a:t>(</a:t>
            </a:r>
            <a:r>
              <a:rPr kumimoji="0" lang="en-US" altLang="en-US" sz="3600" b="0" i="0" u="none" strike="noStrike" cap="none" normalizeH="0" baseline="0" dirty="0" err="1">
                <a:ln>
                  <a:noFill/>
                </a:ln>
                <a:solidFill>
                  <a:srgbClr val="313131"/>
                </a:solidFill>
                <a:effectLst/>
                <a:latin typeface="Menlo"/>
              </a:rPr>
              <a:t>System.out</a:t>
            </a:r>
            <a:r>
              <a:rPr kumimoji="0" lang="en-US" altLang="en-US" sz="3600" b="0" i="0" u="none" strike="noStrike" cap="none" normalizeH="0" baseline="0" dirty="0">
                <a:ln>
                  <a:noFill/>
                </a:ln>
                <a:solidFill>
                  <a:srgbClr val="313131"/>
                </a:solidFill>
                <a:effectLst/>
                <a:latin typeface="Menlo"/>
              </a:rPr>
              <a:t>::</a:t>
            </a:r>
            <a:r>
              <a:rPr kumimoji="0" lang="en-US" altLang="en-US" sz="3600" b="0" i="0" u="none" strike="noStrike" cap="none" normalizeH="0" baseline="0" dirty="0" err="1">
                <a:ln>
                  <a:noFill/>
                </a:ln>
                <a:solidFill>
                  <a:srgbClr val="313131"/>
                </a:solidFill>
                <a:effectLst/>
                <a:latin typeface="Menlo"/>
              </a:rPr>
              <a:t>println</a:t>
            </a:r>
            <a:r>
              <a:rPr kumimoji="0" lang="en-US" altLang="en-US" sz="3600" b="0" i="0" u="none" strike="noStrike" cap="none" normalizeH="0" baseline="0" dirty="0">
                <a:ln>
                  <a:noFill/>
                </a:ln>
                <a:solidFill>
                  <a:srgbClr val="313131"/>
                </a:solidFill>
                <a:effectLst/>
                <a:latin typeface="Menlo"/>
              </a:rPr>
              <a:t>);</a:t>
            </a:r>
            <a:r>
              <a:rPr kumimoji="0" lang="en-US" altLang="en-US" sz="2400" b="0" i="0" u="none" strike="noStrike" cap="none" normalizeH="0" baseline="0" dirty="0">
                <a:ln>
                  <a:noFill/>
                </a:ln>
                <a:solidFill>
                  <a:schemeClr val="tx1"/>
                </a:solidFill>
                <a:effectLst/>
              </a:rPr>
              <a:t> </a:t>
            </a:r>
            <a:endParaRPr kumimoji="0" lang="en-US" altLang="en-US" sz="72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50063EBC-B70E-4D83-B038-6F535E238FD5}"/>
              </a:ext>
            </a:extLst>
          </p:cNvPr>
          <p:cNvSpPr/>
          <p:nvPr/>
        </p:nvSpPr>
        <p:spPr>
          <a:xfrm>
            <a:off x="3118024" y="7613104"/>
            <a:ext cx="9433048" cy="830997"/>
          </a:xfrm>
          <a:prstGeom prst="rect">
            <a:avLst/>
          </a:prstGeom>
          <a:solidFill>
            <a:srgbClr val="DEF3FE"/>
          </a:solidFill>
          <a:ln>
            <a:solidFill>
              <a:schemeClr val="accent1"/>
            </a:solidFill>
          </a:ln>
        </p:spPr>
        <p:txBody>
          <a:bodyPr wrap="square">
            <a:spAutoFit/>
          </a:bodyPr>
          <a:lstStyle/>
          <a:p>
            <a:pPr algn="ctr"/>
            <a:r>
              <a:rPr lang="en-IE" sz="2800" dirty="0">
                <a:solidFill>
                  <a:srgbClr val="FF0000"/>
                </a:solidFill>
              </a:rPr>
              <a:t>limit(10) </a:t>
            </a:r>
            <a:r>
              <a:rPr lang="en-IE" sz="2800" dirty="0"/>
              <a:t>returns an </a:t>
            </a:r>
            <a:r>
              <a:rPr lang="en-IE" sz="2800" dirty="0" err="1">
                <a:solidFill>
                  <a:srgbClr val="FF0000"/>
                </a:solidFill>
              </a:rPr>
              <a:t>IntStream</a:t>
            </a:r>
            <a:r>
              <a:rPr lang="en-IE" sz="2800" dirty="0"/>
              <a:t> with 10 entries.</a:t>
            </a:r>
            <a:endParaRPr lang="en-IE" sz="2000" dirty="0"/>
          </a:p>
          <a:p>
            <a:pPr algn="ctr"/>
            <a:endParaRPr lang="en-IE" sz="2000" dirty="0"/>
          </a:p>
        </p:txBody>
      </p:sp>
      <p:cxnSp>
        <p:nvCxnSpPr>
          <p:cNvPr id="9" name="Straight Arrow Connector 8">
            <a:extLst>
              <a:ext uri="{FF2B5EF4-FFF2-40B4-BE49-F238E27FC236}">
                <a16:creationId xmlns:a16="http://schemas.microsoft.com/office/drawing/2014/main" id="{CAC32EE9-0BA8-422E-BFED-64D094DFB4F3}"/>
              </a:ext>
            </a:extLst>
          </p:cNvPr>
          <p:cNvCxnSpPr>
            <a:cxnSpLocks/>
            <a:stCxn id="6" idx="0"/>
          </p:cNvCxnSpPr>
          <p:nvPr/>
        </p:nvCxnSpPr>
        <p:spPr>
          <a:xfrm flipH="1" flipV="1">
            <a:off x="5206256" y="6549826"/>
            <a:ext cx="2628292" cy="1063278"/>
          </a:xfrm>
          <a:prstGeom prst="straightConnector1">
            <a:avLst/>
          </a:prstGeom>
          <a:noFill/>
          <a:ln w="57150" cap="flat">
            <a:solidFill>
              <a:srgbClr val="0070C0"/>
            </a:solidFill>
            <a:prstDash val="solid"/>
            <a:miter lim="400000"/>
            <a:tailEnd type="triangle"/>
          </a:ln>
          <a:effectLst/>
          <a:sp3d/>
        </p:spPr>
        <p:style>
          <a:lnRef idx="0">
            <a:scrgbClr r="0" g="0" b="0"/>
          </a:lnRef>
          <a:fillRef idx="0">
            <a:scrgbClr r="0" g="0" b="0"/>
          </a:fillRef>
          <a:effectRef idx="0">
            <a:scrgbClr r="0" g="0" b="0"/>
          </a:effectRef>
          <a:fontRef idx="none"/>
        </p:style>
      </p:cxnSp>
      <p:pic>
        <p:nvPicPr>
          <p:cNvPr id="12" name="Picture 2" descr="Image result for java 8">
            <a:extLst>
              <a:ext uri="{FF2B5EF4-FFF2-40B4-BE49-F238E27FC236}">
                <a16:creationId xmlns:a16="http://schemas.microsoft.com/office/drawing/2014/main" id="{92C8EC1F-7CEE-4061-BEA3-FBFEC79E7A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5748" y="-91752"/>
            <a:ext cx="1997372" cy="2132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35066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7855F-FB2B-4C3C-AC4B-E6E5236C110B}"/>
              </a:ext>
            </a:extLst>
          </p:cNvPr>
          <p:cNvSpPr>
            <a:spLocks noGrp="1"/>
          </p:cNvSpPr>
          <p:nvPr>
            <p:ph type="title"/>
          </p:nvPr>
        </p:nvSpPr>
        <p:spPr/>
        <p:txBody>
          <a:bodyPr/>
          <a:lstStyle/>
          <a:p>
            <a:r>
              <a:rPr lang="en-IE" dirty="0"/>
              <a:t>Stream – for each </a:t>
            </a:r>
          </a:p>
        </p:txBody>
      </p:sp>
      <p:sp>
        <p:nvSpPr>
          <p:cNvPr id="3" name="Text Placeholder 2">
            <a:extLst>
              <a:ext uri="{FF2B5EF4-FFF2-40B4-BE49-F238E27FC236}">
                <a16:creationId xmlns:a16="http://schemas.microsoft.com/office/drawing/2014/main" id="{5A93B5E3-BADF-4A35-BBFF-C5B17CED1058}"/>
              </a:ext>
            </a:extLst>
          </p:cNvPr>
          <p:cNvSpPr>
            <a:spLocks noGrp="1"/>
          </p:cNvSpPr>
          <p:nvPr>
            <p:ph type="body" sz="quarter" idx="10"/>
          </p:nvPr>
        </p:nvSpPr>
        <p:spPr>
          <a:xfrm>
            <a:off x="669925" y="2284413"/>
            <a:ext cx="11763375" cy="5904755"/>
          </a:xfrm>
        </p:spPr>
        <p:txBody>
          <a:bodyPr>
            <a:normAutofit/>
          </a:bodyPr>
          <a:lstStyle/>
          <a:p>
            <a:r>
              <a:rPr lang="en-IE" sz="3200" dirty="0"/>
              <a:t>Stream has provided a new method ‘</a:t>
            </a:r>
            <a:r>
              <a:rPr lang="en-IE" sz="3200" dirty="0" err="1"/>
              <a:t>forEach</a:t>
            </a:r>
            <a:r>
              <a:rPr lang="en-IE" sz="3200" dirty="0"/>
              <a:t>’ to iterate each element of the stream. </a:t>
            </a:r>
          </a:p>
          <a:p>
            <a:r>
              <a:rPr lang="en-IE" sz="3200" dirty="0"/>
              <a:t>The following code segment shows how to print 10 random numbers using </a:t>
            </a:r>
            <a:r>
              <a:rPr lang="en-IE" sz="3200" dirty="0" err="1"/>
              <a:t>forEach</a:t>
            </a:r>
            <a:r>
              <a:rPr lang="en-IE" sz="3200" dirty="0"/>
              <a:t> over an </a:t>
            </a:r>
            <a:r>
              <a:rPr lang="en-IE" sz="3200" dirty="0" err="1"/>
              <a:t>IntStream</a:t>
            </a:r>
            <a:r>
              <a:rPr lang="en-IE" sz="3200" dirty="0"/>
              <a:t>.</a:t>
            </a:r>
            <a:endParaRPr lang="en-IE" sz="4800" dirty="0">
              <a:latin typeface="+mn-lt"/>
            </a:endParaRPr>
          </a:p>
        </p:txBody>
      </p:sp>
      <p:sp>
        <p:nvSpPr>
          <p:cNvPr id="5" name="Rectangle 1">
            <a:extLst>
              <a:ext uri="{FF2B5EF4-FFF2-40B4-BE49-F238E27FC236}">
                <a16:creationId xmlns:a16="http://schemas.microsoft.com/office/drawing/2014/main" id="{D0C82FD1-1741-4C26-8E79-3BA5BB5ECA6E}"/>
              </a:ext>
            </a:extLst>
          </p:cNvPr>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5BD66001-C81C-48CE-A9E9-55944D291497}"/>
              </a:ext>
            </a:extLst>
          </p:cNvPr>
          <p:cNvSpPr/>
          <p:nvPr/>
        </p:nvSpPr>
        <p:spPr>
          <a:xfrm>
            <a:off x="4493677" y="9413304"/>
            <a:ext cx="4017446" cy="276999"/>
          </a:xfrm>
          <a:prstGeom prst="rect">
            <a:avLst/>
          </a:prstGeom>
        </p:spPr>
        <p:txBody>
          <a:bodyPr wrap="none">
            <a:spAutoFit/>
          </a:bodyPr>
          <a:lstStyle/>
          <a:p>
            <a:r>
              <a:rPr lang="en-IE" dirty="0">
                <a:hlinkClick r:id="rId2"/>
              </a:rPr>
              <a:t>https://www.tutorialspoint.com/java8/java8_streams.htm</a:t>
            </a:r>
            <a:r>
              <a:rPr lang="en-IE" dirty="0"/>
              <a:t> </a:t>
            </a:r>
          </a:p>
        </p:txBody>
      </p:sp>
      <p:sp>
        <p:nvSpPr>
          <p:cNvPr id="4" name="Rectangle 1">
            <a:extLst>
              <a:ext uri="{FF2B5EF4-FFF2-40B4-BE49-F238E27FC236}">
                <a16:creationId xmlns:a16="http://schemas.microsoft.com/office/drawing/2014/main" id="{363C48F9-8B77-485F-823B-8CCC67478F2B}"/>
              </a:ext>
            </a:extLst>
          </p:cNvPr>
          <p:cNvSpPr>
            <a:spLocks noChangeArrowheads="1"/>
          </p:cNvSpPr>
          <p:nvPr/>
        </p:nvSpPr>
        <p:spPr bwMode="auto">
          <a:xfrm>
            <a:off x="1599936" y="5441830"/>
            <a:ext cx="9903352" cy="1107996"/>
          </a:xfrm>
          <a:prstGeom prst="rect">
            <a:avLst/>
          </a:prstGeom>
          <a:solidFill>
            <a:srgbClr val="F1F1F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313131"/>
                </a:solidFill>
                <a:effectLst/>
                <a:latin typeface="Menlo"/>
              </a:rPr>
              <a:t>Random </a:t>
            </a:r>
            <a:r>
              <a:rPr kumimoji="0" lang="en-US" altLang="en-US" sz="3600" b="0" i="0" u="none" strike="noStrike" cap="none" normalizeH="0" baseline="0" dirty="0" err="1">
                <a:ln>
                  <a:noFill/>
                </a:ln>
                <a:solidFill>
                  <a:srgbClr val="313131"/>
                </a:solidFill>
                <a:effectLst/>
                <a:latin typeface="Menlo"/>
              </a:rPr>
              <a:t>random</a:t>
            </a:r>
            <a:r>
              <a:rPr kumimoji="0" lang="en-US" altLang="en-US" sz="3600" b="0" i="0" u="none" strike="noStrike" cap="none" normalizeH="0" baseline="0" dirty="0">
                <a:ln>
                  <a:noFill/>
                </a:ln>
                <a:solidFill>
                  <a:srgbClr val="313131"/>
                </a:solidFill>
                <a:effectLst/>
                <a:latin typeface="Menlo"/>
              </a:rPr>
              <a:t> = new Random();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err="1">
                <a:ln>
                  <a:noFill/>
                </a:ln>
                <a:solidFill>
                  <a:srgbClr val="313131"/>
                </a:solidFill>
                <a:effectLst/>
                <a:latin typeface="Menlo"/>
              </a:rPr>
              <a:t>random.ints</a:t>
            </a:r>
            <a:r>
              <a:rPr kumimoji="0" lang="en-US" altLang="en-US" sz="3600" b="0" i="0" u="none" strike="noStrike" cap="none" normalizeH="0" baseline="0" dirty="0">
                <a:ln>
                  <a:noFill/>
                </a:ln>
                <a:solidFill>
                  <a:srgbClr val="313131"/>
                </a:solidFill>
                <a:effectLst/>
                <a:latin typeface="Menlo"/>
              </a:rPr>
              <a:t>().limit(10).</a:t>
            </a:r>
            <a:r>
              <a:rPr kumimoji="0" lang="en-US" altLang="en-US" sz="3600" b="0" i="0" u="none" strike="noStrike" cap="none" normalizeH="0" baseline="0" dirty="0" err="1">
                <a:ln>
                  <a:noFill/>
                </a:ln>
                <a:solidFill>
                  <a:srgbClr val="313131"/>
                </a:solidFill>
                <a:effectLst/>
                <a:latin typeface="Menlo"/>
              </a:rPr>
              <a:t>forEach</a:t>
            </a:r>
            <a:r>
              <a:rPr kumimoji="0" lang="en-US" altLang="en-US" sz="3600" b="0" i="0" u="none" strike="noStrike" cap="none" normalizeH="0" baseline="0" dirty="0">
                <a:ln>
                  <a:noFill/>
                </a:ln>
                <a:solidFill>
                  <a:srgbClr val="313131"/>
                </a:solidFill>
                <a:effectLst/>
                <a:latin typeface="Menlo"/>
              </a:rPr>
              <a:t>(</a:t>
            </a:r>
            <a:r>
              <a:rPr kumimoji="0" lang="en-US" altLang="en-US" sz="3600" b="0" i="0" u="none" strike="noStrike" cap="none" normalizeH="0" baseline="0" dirty="0" err="1">
                <a:ln>
                  <a:noFill/>
                </a:ln>
                <a:solidFill>
                  <a:srgbClr val="313131"/>
                </a:solidFill>
                <a:effectLst/>
                <a:latin typeface="Menlo"/>
              </a:rPr>
              <a:t>System.out</a:t>
            </a:r>
            <a:r>
              <a:rPr kumimoji="0" lang="en-US" altLang="en-US" sz="3600" b="0" i="0" u="none" strike="noStrike" cap="none" normalizeH="0" baseline="0" dirty="0">
                <a:ln>
                  <a:noFill/>
                </a:ln>
                <a:solidFill>
                  <a:srgbClr val="313131"/>
                </a:solidFill>
                <a:effectLst/>
                <a:latin typeface="Menlo"/>
              </a:rPr>
              <a:t>::</a:t>
            </a:r>
            <a:r>
              <a:rPr kumimoji="0" lang="en-US" altLang="en-US" sz="3600" b="0" i="0" u="none" strike="noStrike" cap="none" normalizeH="0" baseline="0" dirty="0" err="1">
                <a:ln>
                  <a:noFill/>
                </a:ln>
                <a:solidFill>
                  <a:srgbClr val="313131"/>
                </a:solidFill>
                <a:effectLst/>
                <a:latin typeface="Menlo"/>
              </a:rPr>
              <a:t>println</a:t>
            </a:r>
            <a:r>
              <a:rPr kumimoji="0" lang="en-US" altLang="en-US" sz="3600" b="0" i="0" u="none" strike="noStrike" cap="none" normalizeH="0" baseline="0" dirty="0">
                <a:ln>
                  <a:noFill/>
                </a:ln>
                <a:solidFill>
                  <a:srgbClr val="313131"/>
                </a:solidFill>
                <a:effectLst/>
                <a:latin typeface="Menlo"/>
              </a:rPr>
              <a:t>);</a:t>
            </a:r>
            <a:r>
              <a:rPr kumimoji="0" lang="en-US" altLang="en-US" sz="2400" b="0" i="0" u="none" strike="noStrike" cap="none" normalizeH="0" baseline="0" dirty="0">
                <a:ln>
                  <a:noFill/>
                </a:ln>
                <a:solidFill>
                  <a:schemeClr val="tx1"/>
                </a:solidFill>
                <a:effectLst/>
              </a:rPr>
              <a:t> </a:t>
            </a:r>
            <a:endParaRPr kumimoji="0" lang="en-US" altLang="en-US" sz="72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50063EBC-B70E-4D83-B038-6F535E238FD5}"/>
              </a:ext>
            </a:extLst>
          </p:cNvPr>
          <p:cNvSpPr/>
          <p:nvPr/>
        </p:nvSpPr>
        <p:spPr>
          <a:xfrm>
            <a:off x="3118024" y="7613104"/>
            <a:ext cx="9433048" cy="1261884"/>
          </a:xfrm>
          <a:prstGeom prst="rect">
            <a:avLst/>
          </a:prstGeom>
          <a:solidFill>
            <a:srgbClr val="DEF3FE"/>
          </a:solidFill>
          <a:ln>
            <a:solidFill>
              <a:schemeClr val="accent1"/>
            </a:solidFill>
          </a:ln>
        </p:spPr>
        <p:txBody>
          <a:bodyPr wrap="square">
            <a:spAutoFit/>
          </a:bodyPr>
          <a:lstStyle/>
          <a:p>
            <a:pPr algn="ctr"/>
            <a:r>
              <a:rPr lang="en-IE" sz="2800" dirty="0" err="1">
                <a:solidFill>
                  <a:srgbClr val="FF0000"/>
                </a:solidFill>
              </a:rPr>
              <a:t>forEach</a:t>
            </a:r>
            <a:r>
              <a:rPr lang="en-IE" sz="2800" dirty="0">
                <a:solidFill>
                  <a:srgbClr val="FF0000"/>
                </a:solidFill>
              </a:rPr>
              <a:t>() </a:t>
            </a:r>
            <a:r>
              <a:rPr lang="en-IE" sz="2800" dirty="0"/>
              <a:t>performs an action for each element in the </a:t>
            </a:r>
            <a:r>
              <a:rPr lang="en-IE" sz="2800" dirty="0" err="1">
                <a:solidFill>
                  <a:srgbClr val="FF0000"/>
                </a:solidFill>
              </a:rPr>
              <a:t>IntStream</a:t>
            </a:r>
            <a:endParaRPr lang="en-IE" sz="2000" dirty="0"/>
          </a:p>
          <a:p>
            <a:pPr algn="ctr"/>
            <a:endParaRPr lang="en-IE" sz="2000" dirty="0"/>
          </a:p>
        </p:txBody>
      </p:sp>
      <p:cxnSp>
        <p:nvCxnSpPr>
          <p:cNvPr id="9" name="Straight Arrow Connector 8">
            <a:extLst>
              <a:ext uri="{FF2B5EF4-FFF2-40B4-BE49-F238E27FC236}">
                <a16:creationId xmlns:a16="http://schemas.microsoft.com/office/drawing/2014/main" id="{CAC32EE9-0BA8-422E-BFED-64D094DFB4F3}"/>
              </a:ext>
            </a:extLst>
          </p:cNvPr>
          <p:cNvCxnSpPr>
            <a:cxnSpLocks/>
            <a:stCxn id="6" idx="0"/>
          </p:cNvCxnSpPr>
          <p:nvPr/>
        </p:nvCxnSpPr>
        <p:spPr>
          <a:xfrm flipH="1" flipV="1">
            <a:off x="6934448" y="6549826"/>
            <a:ext cx="900100" cy="1063278"/>
          </a:xfrm>
          <a:prstGeom prst="straightConnector1">
            <a:avLst/>
          </a:prstGeom>
          <a:noFill/>
          <a:ln w="57150" cap="flat">
            <a:solidFill>
              <a:srgbClr val="0070C0"/>
            </a:solidFill>
            <a:prstDash val="solid"/>
            <a:miter lim="400000"/>
            <a:tailEnd type="triangle"/>
          </a:ln>
          <a:effectLst/>
          <a:sp3d/>
        </p:spPr>
        <p:style>
          <a:lnRef idx="0">
            <a:scrgbClr r="0" g="0" b="0"/>
          </a:lnRef>
          <a:fillRef idx="0">
            <a:scrgbClr r="0" g="0" b="0"/>
          </a:fillRef>
          <a:effectRef idx="0">
            <a:scrgbClr r="0" g="0" b="0"/>
          </a:effectRef>
          <a:fontRef idx="none"/>
        </p:style>
      </p:cxnSp>
      <p:pic>
        <p:nvPicPr>
          <p:cNvPr id="12" name="Picture 2" descr="Image result for java 8">
            <a:extLst>
              <a:ext uri="{FF2B5EF4-FFF2-40B4-BE49-F238E27FC236}">
                <a16:creationId xmlns:a16="http://schemas.microsoft.com/office/drawing/2014/main" id="{92C8EC1F-7CEE-4061-BEA3-FBFEC79E7A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5748" y="-91752"/>
            <a:ext cx="1997372" cy="2132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17026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 result for java 7">
            <a:extLst>
              <a:ext uri="{FF2B5EF4-FFF2-40B4-BE49-F238E27FC236}">
                <a16:creationId xmlns:a16="http://schemas.microsoft.com/office/drawing/2014/main" id="{0235D8FA-D0AE-4708-9D38-141898BD65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8104" y="772344"/>
            <a:ext cx="6085830" cy="8298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626008"/>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7855F-FB2B-4C3C-AC4B-E6E5236C110B}"/>
              </a:ext>
            </a:extLst>
          </p:cNvPr>
          <p:cNvSpPr>
            <a:spLocks noGrp="1"/>
          </p:cNvSpPr>
          <p:nvPr>
            <p:ph type="title"/>
          </p:nvPr>
        </p:nvSpPr>
        <p:spPr/>
        <p:txBody>
          <a:bodyPr/>
          <a:lstStyle/>
          <a:p>
            <a:r>
              <a:rPr lang="en-IE" dirty="0"/>
              <a:t>Stream – for each </a:t>
            </a:r>
          </a:p>
        </p:txBody>
      </p:sp>
      <p:sp>
        <p:nvSpPr>
          <p:cNvPr id="3" name="Text Placeholder 2">
            <a:extLst>
              <a:ext uri="{FF2B5EF4-FFF2-40B4-BE49-F238E27FC236}">
                <a16:creationId xmlns:a16="http://schemas.microsoft.com/office/drawing/2014/main" id="{5A93B5E3-BADF-4A35-BBFF-C5B17CED1058}"/>
              </a:ext>
            </a:extLst>
          </p:cNvPr>
          <p:cNvSpPr>
            <a:spLocks noGrp="1"/>
          </p:cNvSpPr>
          <p:nvPr>
            <p:ph type="body" sz="quarter" idx="10"/>
          </p:nvPr>
        </p:nvSpPr>
        <p:spPr>
          <a:xfrm>
            <a:off x="669925" y="2284413"/>
            <a:ext cx="11763375" cy="5904755"/>
          </a:xfrm>
        </p:spPr>
        <p:txBody>
          <a:bodyPr>
            <a:normAutofit/>
          </a:bodyPr>
          <a:lstStyle/>
          <a:p>
            <a:r>
              <a:rPr lang="en-IE" sz="3200" dirty="0"/>
              <a:t>Stream has provided a new method ‘</a:t>
            </a:r>
            <a:r>
              <a:rPr lang="en-IE" sz="3200" dirty="0" err="1"/>
              <a:t>forEach</a:t>
            </a:r>
            <a:r>
              <a:rPr lang="en-IE" sz="3200" dirty="0"/>
              <a:t>’ to iterate each element of the stream. </a:t>
            </a:r>
          </a:p>
          <a:p>
            <a:r>
              <a:rPr lang="en-IE" sz="3200" dirty="0"/>
              <a:t>The following code segment shows how to print 10 random numbers using </a:t>
            </a:r>
            <a:r>
              <a:rPr lang="en-IE" sz="3200" dirty="0" err="1"/>
              <a:t>forEach</a:t>
            </a:r>
            <a:r>
              <a:rPr lang="en-IE" sz="3200" dirty="0"/>
              <a:t> over an </a:t>
            </a:r>
            <a:r>
              <a:rPr lang="en-IE" sz="3200" dirty="0" err="1"/>
              <a:t>IntStream</a:t>
            </a:r>
            <a:r>
              <a:rPr lang="en-IE" sz="3200" dirty="0"/>
              <a:t>.</a:t>
            </a:r>
            <a:endParaRPr lang="en-IE" sz="4800" dirty="0">
              <a:latin typeface="+mn-lt"/>
            </a:endParaRPr>
          </a:p>
        </p:txBody>
      </p:sp>
      <p:sp>
        <p:nvSpPr>
          <p:cNvPr id="5" name="Rectangle 1">
            <a:extLst>
              <a:ext uri="{FF2B5EF4-FFF2-40B4-BE49-F238E27FC236}">
                <a16:creationId xmlns:a16="http://schemas.microsoft.com/office/drawing/2014/main" id="{D0C82FD1-1741-4C26-8E79-3BA5BB5ECA6E}"/>
              </a:ext>
            </a:extLst>
          </p:cNvPr>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5BD66001-C81C-48CE-A9E9-55944D291497}"/>
              </a:ext>
            </a:extLst>
          </p:cNvPr>
          <p:cNvSpPr/>
          <p:nvPr/>
        </p:nvSpPr>
        <p:spPr>
          <a:xfrm>
            <a:off x="4493677" y="9413304"/>
            <a:ext cx="4017446" cy="276999"/>
          </a:xfrm>
          <a:prstGeom prst="rect">
            <a:avLst/>
          </a:prstGeom>
        </p:spPr>
        <p:txBody>
          <a:bodyPr wrap="none">
            <a:spAutoFit/>
          </a:bodyPr>
          <a:lstStyle/>
          <a:p>
            <a:r>
              <a:rPr lang="en-IE" dirty="0">
                <a:hlinkClick r:id="rId2"/>
              </a:rPr>
              <a:t>https://www.tutorialspoint.com/java8/java8_streams.htm</a:t>
            </a:r>
            <a:r>
              <a:rPr lang="en-IE" dirty="0"/>
              <a:t> </a:t>
            </a:r>
          </a:p>
        </p:txBody>
      </p:sp>
      <p:sp>
        <p:nvSpPr>
          <p:cNvPr id="4" name="Rectangle 1">
            <a:extLst>
              <a:ext uri="{FF2B5EF4-FFF2-40B4-BE49-F238E27FC236}">
                <a16:creationId xmlns:a16="http://schemas.microsoft.com/office/drawing/2014/main" id="{363C48F9-8B77-485F-823B-8CCC67478F2B}"/>
              </a:ext>
            </a:extLst>
          </p:cNvPr>
          <p:cNvSpPr>
            <a:spLocks noChangeArrowheads="1"/>
          </p:cNvSpPr>
          <p:nvPr/>
        </p:nvSpPr>
        <p:spPr bwMode="auto">
          <a:xfrm>
            <a:off x="1599936" y="5441830"/>
            <a:ext cx="9903352" cy="1107996"/>
          </a:xfrm>
          <a:prstGeom prst="rect">
            <a:avLst/>
          </a:prstGeom>
          <a:solidFill>
            <a:srgbClr val="F1F1F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313131"/>
                </a:solidFill>
                <a:effectLst/>
                <a:latin typeface="Menlo"/>
              </a:rPr>
              <a:t>Random </a:t>
            </a:r>
            <a:r>
              <a:rPr kumimoji="0" lang="en-US" altLang="en-US" sz="3600" b="0" i="0" u="none" strike="noStrike" cap="none" normalizeH="0" baseline="0" dirty="0" err="1">
                <a:ln>
                  <a:noFill/>
                </a:ln>
                <a:solidFill>
                  <a:srgbClr val="313131"/>
                </a:solidFill>
                <a:effectLst/>
                <a:latin typeface="Menlo"/>
              </a:rPr>
              <a:t>random</a:t>
            </a:r>
            <a:r>
              <a:rPr kumimoji="0" lang="en-US" altLang="en-US" sz="3600" b="0" i="0" u="none" strike="noStrike" cap="none" normalizeH="0" baseline="0" dirty="0">
                <a:ln>
                  <a:noFill/>
                </a:ln>
                <a:solidFill>
                  <a:srgbClr val="313131"/>
                </a:solidFill>
                <a:effectLst/>
                <a:latin typeface="Menlo"/>
              </a:rPr>
              <a:t> = new Random();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err="1">
                <a:ln>
                  <a:noFill/>
                </a:ln>
                <a:solidFill>
                  <a:srgbClr val="313131"/>
                </a:solidFill>
                <a:effectLst/>
                <a:latin typeface="Menlo"/>
              </a:rPr>
              <a:t>random.ints</a:t>
            </a:r>
            <a:r>
              <a:rPr kumimoji="0" lang="en-US" altLang="en-US" sz="3600" b="0" i="0" u="none" strike="noStrike" cap="none" normalizeH="0" baseline="0" dirty="0">
                <a:ln>
                  <a:noFill/>
                </a:ln>
                <a:solidFill>
                  <a:srgbClr val="313131"/>
                </a:solidFill>
                <a:effectLst/>
                <a:latin typeface="Menlo"/>
              </a:rPr>
              <a:t>().limit(10).</a:t>
            </a:r>
            <a:r>
              <a:rPr kumimoji="0" lang="en-US" altLang="en-US" sz="3600" b="0" i="0" u="none" strike="noStrike" cap="none" normalizeH="0" baseline="0" dirty="0" err="1">
                <a:ln>
                  <a:noFill/>
                </a:ln>
                <a:solidFill>
                  <a:srgbClr val="313131"/>
                </a:solidFill>
                <a:effectLst/>
                <a:latin typeface="Menlo"/>
              </a:rPr>
              <a:t>forEach</a:t>
            </a:r>
            <a:r>
              <a:rPr kumimoji="0" lang="en-US" altLang="en-US" sz="3600" b="0" i="0" u="none" strike="noStrike" cap="none" normalizeH="0" baseline="0" dirty="0">
                <a:ln>
                  <a:noFill/>
                </a:ln>
                <a:solidFill>
                  <a:srgbClr val="313131"/>
                </a:solidFill>
                <a:effectLst/>
                <a:latin typeface="Menlo"/>
              </a:rPr>
              <a:t>(</a:t>
            </a:r>
            <a:r>
              <a:rPr kumimoji="0" lang="en-US" altLang="en-US" sz="3600" b="0" i="0" u="none" strike="noStrike" cap="none" normalizeH="0" baseline="0" dirty="0" err="1">
                <a:ln>
                  <a:noFill/>
                </a:ln>
                <a:solidFill>
                  <a:srgbClr val="313131"/>
                </a:solidFill>
                <a:effectLst/>
                <a:latin typeface="Menlo"/>
              </a:rPr>
              <a:t>System.out</a:t>
            </a:r>
            <a:r>
              <a:rPr kumimoji="0" lang="en-US" altLang="en-US" sz="3600" b="0" i="0" u="none" strike="noStrike" cap="none" normalizeH="0" baseline="0" dirty="0">
                <a:ln>
                  <a:noFill/>
                </a:ln>
                <a:solidFill>
                  <a:srgbClr val="313131"/>
                </a:solidFill>
                <a:effectLst/>
                <a:latin typeface="Menlo"/>
              </a:rPr>
              <a:t>::</a:t>
            </a:r>
            <a:r>
              <a:rPr kumimoji="0" lang="en-US" altLang="en-US" sz="3600" b="0" i="0" u="none" strike="noStrike" cap="none" normalizeH="0" baseline="0" dirty="0" err="1">
                <a:ln>
                  <a:noFill/>
                </a:ln>
                <a:solidFill>
                  <a:srgbClr val="313131"/>
                </a:solidFill>
                <a:effectLst/>
                <a:latin typeface="Menlo"/>
              </a:rPr>
              <a:t>println</a:t>
            </a:r>
            <a:r>
              <a:rPr kumimoji="0" lang="en-US" altLang="en-US" sz="3600" b="0" i="0" u="none" strike="noStrike" cap="none" normalizeH="0" baseline="0" dirty="0">
                <a:ln>
                  <a:noFill/>
                </a:ln>
                <a:solidFill>
                  <a:srgbClr val="313131"/>
                </a:solidFill>
                <a:effectLst/>
                <a:latin typeface="Menlo"/>
              </a:rPr>
              <a:t>);</a:t>
            </a:r>
            <a:r>
              <a:rPr kumimoji="0" lang="en-US" altLang="en-US" sz="2400" b="0" i="0" u="none" strike="noStrike" cap="none" normalizeH="0" baseline="0" dirty="0">
                <a:ln>
                  <a:noFill/>
                </a:ln>
                <a:solidFill>
                  <a:schemeClr val="tx1"/>
                </a:solidFill>
                <a:effectLst/>
              </a:rPr>
              <a:t> </a:t>
            </a:r>
            <a:endParaRPr kumimoji="0" lang="en-US" altLang="en-US" sz="72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50063EBC-B70E-4D83-B038-6F535E238FD5}"/>
              </a:ext>
            </a:extLst>
          </p:cNvPr>
          <p:cNvSpPr/>
          <p:nvPr/>
        </p:nvSpPr>
        <p:spPr>
          <a:xfrm>
            <a:off x="3118024" y="7613104"/>
            <a:ext cx="9433048" cy="1569660"/>
          </a:xfrm>
          <a:prstGeom prst="rect">
            <a:avLst/>
          </a:prstGeom>
          <a:solidFill>
            <a:srgbClr val="DEF3FE"/>
          </a:solidFill>
          <a:ln>
            <a:solidFill>
              <a:schemeClr val="accent1"/>
            </a:solidFill>
          </a:ln>
        </p:spPr>
        <p:txBody>
          <a:bodyPr wrap="square">
            <a:spAutoFit/>
          </a:bodyPr>
          <a:lstStyle/>
          <a:p>
            <a:pPr algn="ctr"/>
            <a:r>
              <a:rPr lang="en-IE" sz="2800" dirty="0"/>
              <a:t>Method reference (::) here refers to the static method </a:t>
            </a:r>
            <a:r>
              <a:rPr lang="en-IE" sz="2800" b="1" dirty="0" err="1"/>
              <a:t>println</a:t>
            </a:r>
            <a:r>
              <a:rPr lang="en-IE" sz="2800" dirty="0"/>
              <a:t> within the containing class.  More information here: </a:t>
            </a:r>
            <a:r>
              <a:rPr lang="en-IE" sz="2000" dirty="0">
                <a:hlinkClick r:id="rId3"/>
              </a:rPr>
              <a:t>https://docs.oracle.com/javase/tutorial/java/javaOO/methodreferences.html</a:t>
            </a:r>
            <a:r>
              <a:rPr lang="en-IE" sz="2000" dirty="0"/>
              <a:t> </a:t>
            </a:r>
          </a:p>
          <a:p>
            <a:pPr algn="ctr"/>
            <a:endParaRPr lang="en-IE" sz="2000" dirty="0"/>
          </a:p>
        </p:txBody>
      </p:sp>
      <p:cxnSp>
        <p:nvCxnSpPr>
          <p:cNvPr id="9" name="Straight Arrow Connector 8">
            <a:extLst>
              <a:ext uri="{FF2B5EF4-FFF2-40B4-BE49-F238E27FC236}">
                <a16:creationId xmlns:a16="http://schemas.microsoft.com/office/drawing/2014/main" id="{CAC32EE9-0BA8-422E-BFED-64D094DFB4F3}"/>
              </a:ext>
            </a:extLst>
          </p:cNvPr>
          <p:cNvCxnSpPr>
            <a:cxnSpLocks/>
            <a:stCxn id="6" idx="0"/>
          </p:cNvCxnSpPr>
          <p:nvPr/>
        </p:nvCxnSpPr>
        <p:spPr>
          <a:xfrm flipV="1">
            <a:off x="7834548" y="6549826"/>
            <a:ext cx="1836204" cy="1063278"/>
          </a:xfrm>
          <a:prstGeom prst="straightConnector1">
            <a:avLst/>
          </a:prstGeom>
          <a:noFill/>
          <a:ln w="57150" cap="flat">
            <a:solidFill>
              <a:srgbClr val="0070C0"/>
            </a:solidFill>
            <a:prstDash val="solid"/>
            <a:miter lim="400000"/>
            <a:tailEnd type="triangle"/>
          </a:ln>
          <a:effectLst/>
          <a:sp3d/>
        </p:spPr>
        <p:style>
          <a:lnRef idx="0">
            <a:scrgbClr r="0" g="0" b="0"/>
          </a:lnRef>
          <a:fillRef idx="0">
            <a:scrgbClr r="0" g="0" b="0"/>
          </a:fillRef>
          <a:effectRef idx="0">
            <a:scrgbClr r="0" g="0" b="0"/>
          </a:effectRef>
          <a:fontRef idx="none"/>
        </p:style>
      </p:cxnSp>
      <p:pic>
        <p:nvPicPr>
          <p:cNvPr id="12" name="Picture 2" descr="Image result for java 8">
            <a:extLst>
              <a:ext uri="{FF2B5EF4-FFF2-40B4-BE49-F238E27FC236}">
                <a16:creationId xmlns:a16="http://schemas.microsoft.com/office/drawing/2014/main" id="{92C8EC1F-7CEE-4061-BEA3-FBFEC79E7A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85748" y="-91752"/>
            <a:ext cx="1997372" cy="2132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129077"/>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7855F-FB2B-4C3C-AC4B-E6E5236C110B}"/>
              </a:ext>
            </a:extLst>
          </p:cNvPr>
          <p:cNvSpPr>
            <a:spLocks noGrp="1"/>
          </p:cNvSpPr>
          <p:nvPr>
            <p:ph type="title"/>
          </p:nvPr>
        </p:nvSpPr>
        <p:spPr/>
        <p:txBody>
          <a:bodyPr/>
          <a:lstStyle/>
          <a:p>
            <a:r>
              <a:rPr lang="en-IE" dirty="0"/>
              <a:t>Stream – map </a:t>
            </a:r>
          </a:p>
        </p:txBody>
      </p:sp>
      <p:sp>
        <p:nvSpPr>
          <p:cNvPr id="3" name="Text Placeholder 2">
            <a:extLst>
              <a:ext uri="{FF2B5EF4-FFF2-40B4-BE49-F238E27FC236}">
                <a16:creationId xmlns:a16="http://schemas.microsoft.com/office/drawing/2014/main" id="{5A93B5E3-BADF-4A35-BBFF-C5B17CED1058}"/>
              </a:ext>
            </a:extLst>
          </p:cNvPr>
          <p:cNvSpPr>
            <a:spLocks noGrp="1"/>
          </p:cNvSpPr>
          <p:nvPr>
            <p:ph type="body" sz="quarter" idx="10"/>
          </p:nvPr>
        </p:nvSpPr>
        <p:spPr>
          <a:xfrm>
            <a:off x="669925" y="2284413"/>
            <a:ext cx="11763375" cy="5904755"/>
          </a:xfrm>
        </p:spPr>
        <p:txBody>
          <a:bodyPr>
            <a:normAutofit/>
          </a:bodyPr>
          <a:lstStyle/>
          <a:p>
            <a:r>
              <a:rPr lang="en-IE" sz="3200" dirty="0"/>
              <a:t>The ‘</a:t>
            </a:r>
            <a:r>
              <a:rPr lang="en-IE" sz="3200" dirty="0">
                <a:solidFill>
                  <a:srgbClr val="FF0000"/>
                </a:solidFill>
              </a:rPr>
              <a:t>map</a:t>
            </a:r>
            <a:r>
              <a:rPr lang="en-IE" sz="3200" dirty="0"/>
              <a:t>’ method is used to map each element to its corresponding result. </a:t>
            </a:r>
          </a:p>
          <a:p>
            <a:r>
              <a:rPr lang="en-IE" sz="3200" dirty="0"/>
              <a:t>The following code segment prints unique squares of numbers using map.</a:t>
            </a:r>
            <a:r>
              <a:rPr lang="en-IE" sz="4400" dirty="0"/>
              <a:t> </a:t>
            </a:r>
            <a:endParaRPr lang="en-IE" sz="8800" dirty="0">
              <a:latin typeface="+mn-lt"/>
            </a:endParaRPr>
          </a:p>
        </p:txBody>
      </p:sp>
      <p:sp>
        <p:nvSpPr>
          <p:cNvPr id="5" name="Rectangle 1">
            <a:extLst>
              <a:ext uri="{FF2B5EF4-FFF2-40B4-BE49-F238E27FC236}">
                <a16:creationId xmlns:a16="http://schemas.microsoft.com/office/drawing/2014/main" id="{D0C82FD1-1741-4C26-8E79-3BA5BB5ECA6E}"/>
              </a:ext>
            </a:extLst>
          </p:cNvPr>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5BD66001-C81C-48CE-A9E9-55944D291497}"/>
              </a:ext>
            </a:extLst>
          </p:cNvPr>
          <p:cNvSpPr/>
          <p:nvPr/>
        </p:nvSpPr>
        <p:spPr>
          <a:xfrm>
            <a:off x="4493677" y="9413304"/>
            <a:ext cx="4017446" cy="276999"/>
          </a:xfrm>
          <a:prstGeom prst="rect">
            <a:avLst/>
          </a:prstGeom>
        </p:spPr>
        <p:txBody>
          <a:bodyPr wrap="none">
            <a:spAutoFit/>
          </a:bodyPr>
          <a:lstStyle/>
          <a:p>
            <a:r>
              <a:rPr lang="en-IE" dirty="0">
                <a:hlinkClick r:id="rId2"/>
              </a:rPr>
              <a:t>https://www.tutorialspoint.com/java8/java8_streams.htm</a:t>
            </a:r>
            <a:r>
              <a:rPr lang="en-IE" dirty="0"/>
              <a:t> </a:t>
            </a:r>
          </a:p>
        </p:txBody>
      </p:sp>
      <p:sp>
        <p:nvSpPr>
          <p:cNvPr id="4" name="Rectangle 1">
            <a:extLst>
              <a:ext uri="{FF2B5EF4-FFF2-40B4-BE49-F238E27FC236}">
                <a16:creationId xmlns:a16="http://schemas.microsoft.com/office/drawing/2014/main" id="{DE431D3C-78AB-4402-9244-9213F6935743}"/>
              </a:ext>
            </a:extLst>
          </p:cNvPr>
          <p:cNvSpPr>
            <a:spLocks noChangeArrowheads="1"/>
          </p:cNvSpPr>
          <p:nvPr/>
        </p:nvSpPr>
        <p:spPr bwMode="auto">
          <a:xfrm>
            <a:off x="275054" y="5257353"/>
            <a:ext cx="12553116" cy="2462213"/>
          </a:xfrm>
          <a:prstGeom prst="rect">
            <a:avLst/>
          </a:prstGeom>
          <a:solidFill>
            <a:srgbClr val="F1F1F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313131"/>
                </a:solidFill>
                <a:effectLst/>
                <a:latin typeface="Menlo"/>
              </a:rPr>
              <a:t>  List&lt;Integer&gt; numbers = </a:t>
            </a:r>
            <a:r>
              <a:rPr kumimoji="0" lang="en-US" altLang="en-US" sz="3200" b="0" i="0" u="none" strike="noStrike" cap="none" normalizeH="0" baseline="0" dirty="0" err="1">
                <a:ln>
                  <a:noFill/>
                </a:ln>
                <a:solidFill>
                  <a:srgbClr val="313131"/>
                </a:solidFill>
                <a:effectLst/>
                <a:latin typeface="Menlo"/>
              </a:rPr>
              <a:t>Arrays.asList</a:t>
            </a:r>
            <a:r>
              <a:rPr kumimoji="0" lang="en-US" altLang="en-US" sz="3200" b="0" i="0" u="none" strike="noStrike" cap="none" normalizeH="0" baseline="0" dirty="0">
                <a:ln>
                  <a:noFill/>
                </a:ln>
                <a:solidFill>
                  <a:srgbClr val="313131"/>
                </a:solidFill>
                <a:effectLst/>
                <a:latin typeface="Menlo"/>
              </a:rPr>
              <a:t>(3, 2, 2, 3, 7, 3, 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rgbClr val="313131"/>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313131"/>
                </a:solidFill>
                <a:effectLst/>
                <a:latin typeface="Menlo"/>
              </a:rPr>
              <a:t>  </a:t>
            </a:r>
            <a:r>
              <a:rPr kumimoji="0" lang="en-US" altLang="en-US" sz="3200" b="0" i="0" u="none" strike="noStrike" cap="none" normalizeH="0" baseline="0" dirty="0">
                <a:ln>
                  <a:noFill/>
                </a:ln>
                <a:solidFill>
                  <a:schemeClr val="bg1">
                    <a:lumMod val="50000"/>
                  </a:schemeClr>
                </a:solidFill>
                <a:effectLst/>
                <a:latin typeface="Menlo"/>
              </a:rPr>
              <a:t>//get list of unique squares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bg1">
                    <a:lumMod val="50000"/>
                  </a:schemeClr>
                </a:solidFill>
                <a:effectLst/>
                <a:latin typeface="Menlo"/>
              </a:rPr>
              <a:t>  </a:t>
            </a:r>
            <a:r>
              <a:rPr kumimoji="0" lang="en-US" altLang="en-US" sz="3200" b="0" i="0" u="none" strike="noStrike" cap="none" normalizeH="0" baseline="0" dirty="0">
                <a:ln>
                  <a:noFill/>
                </a:ln>
                <a:solidFill>
                  <a:srgbClr val="313131"/>
                </a:solidFill>
                <a:effectLst/>
                <a:latin typeface="Menlo"/>
              </a:rPr>
              <a:t>List&lt;Integer&gt; </a:t>
            </a:r>
            <a:r>
              <a:rPr kumimoji="0" lang="en-US" altLang="en-US" sz="3200" b="0" i="0" u="none" strike="noStrike" cap="none" normalizeH="0" baseline="0" dirty="0" err="1">
                <a:ln>
                  <a:noFill/>
                </a:ln>
                <a:solidFill>
                  <a:srgbClr val="313131"/>
                </a:solidFill>
                <a:effectLst/>
                <a:latin typeface="Menlo"/>
              </a:rPr>
              <a:t>squaresList</a:t>
            </a:r>
            <a:r>
              <a:rPr kumimoji="0" lang="en-US" altLang="en-US" sz="3200" b="0" i="0" u="none" strike="noStrike" cap="none" normalizeH="0" baseline="0" dirty="0">
                <a:ln>
                  <a:noFill/>
                </a:ln>
                <a:solidFill>
                  <a:srgbClr val="313131"/>
                </a:solidFill>
                <a:effectLst/>
                <a:latin typeface="Menlo"/>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a:solidFill>
                  <a:srgbClr val="313131"/>
                </a:solidFill>
                <a:latin typeface="Menlo"/>
              </a:rPr>
              <a:t>             </a:t>
            </a:r>
            <a:r>
              <a:rPr kumimoji="0" lang="en-US" altLang="en-US" sz="3200" b="0" i="0" u="none" strike="noStrike" cap="none" normalizeH="0" baseline="0" dirty="0" err="1">
                <a:ln>
                  <a:noFill/>
                </a:ln>
                <a:solidFill>
                  <a:srgbClr val="313131"/>
                </a:solidFill>
                <a:effectLst/>
                <a:latin typeface="Menlo"/>
              </a:rPr>
              <a:t>numbers.stream</a:t>
            </a:r>
            <a:r>
              <a:rPr kumimoji="0" lang="en-US" altLang="en-US" sz="3200" b="0" i="0" u="none" strike="noStrike" cap="none" normalizeH="0" baseline="0" dirty="0">
                <a:ln>
                  <a:noFill/>
                </a:ln>
                <a:solidFill>
                  <a:srgbClr val="313131"/>
                </a:solidFill>
                <a:effectLst/>
                <a:latin typeface="Menlo"/>
              </a:rPr>
              <a:t>().map( </a:t>
            </a:r>
            <a:r>
              <a:rPr kumimoji="0" lang="en-US" altLang="en-US" sz="3200" b="0" i="0" u="none" strike="noStrike" cap="none" normalizeH="0" baseline="0" dirty="0" err="1">
                <a:ln>
                  <a:noFill/>
                </a:ln>
                <a:solidFill>
                  <a:srgbClr val="313131"/>
                </a:solidFill>
                <a:effectLst/>
                <a:latin typeface="Menlo"/>
              </a:rPr>
              <a:t>i</a:t>
            </a:r>
            <a:r>
              <a:rPr kumimoji="0" lang="en-US" altLang="en-US" sz="3200" b="0" i="0" u="none" strike="noStrike" cap="none" normalizeH="0" baseline="0" dirty="0">
                <a:ln>
                  <a:noFill/>
                </a:ln>
                <a:solidFill>
                  <a:srgbClr val="313131"/>
                </a:solidFill>
                <a:effectLst/>
                <a:latin typeface="Menlo"/>
              </a:rPr>
              <a:t> -&gt; </a:t>
            </a:r>
            <a:r>
              <a:rPr kumimoji="0" lang="en-US" altLang="en-US" sz="3200" b="0" i="0" u="none" strike="noStrike" cap="none" normalizeH="0" baseline="0" dirty="0" err="1">
                <a:ln>
                  <a:noFill/>
                </a:ln>
                <a:solidFill>
                  <a:srgbClr val="313131"/>
                </a:solidFill>
                <a:effectLst/>
                <a:latin typeface="Menlo"/>
              </a:rPr>
              <a:t>i</a:t>
            </a:r>
            <a:r>
              <a:rPr kumimoji="0" lang="en-US" altLang="en-US" sz="3200" b="0" i="0" u="none" strike="noStrike" cap="none" normalizeH="0" baseline="0" dirty="0">
                <a:ln>
                  <a:noFill/>
                </a:ln>
                <a:solidFill>
                  <a:srgbClr val="313131"/>
                </a:solidFill>
                <a:effectLst/>
                <a:latin typeface="Menlo"/>
              </a:rPr>
              <a:t>*</a:t>
            </a:r>
            <a:r>
              <a:rPr kumimoji="0" lang="en-US" altLang="en-US" sz="3200" b="0" i="0" u="none" strike="noStrike" cap="none" normalizeH="0" baseline="0" dirty="0" err="1">
                <a:ln>
                  <a:noFill/>
                </a:ln>
                <a:solidFill>
                  <a:srgbClr val="313131"/>
                </a:solidFill>
                <a:effectLst/>
                <a:latin typeface="Menlo"/>
              </a:rPr>
              <a:t>i</a:t>
            </a:r>
            <a:r>
              <a:rPr kumimoji="0" lang="en-US" altLang="en-US" sz="3200" b="0" i="0" u="none" strike="noStrike" cap="none" normalizeH="0" baseline="0" dirty="0">
                <a:ln>
                  <a:noFill/>
                </a:ln>
                <a:solidFill>
                  <a:srgbClr val="313131"/>
                </a:solidFill>
                <a:effectLst/>
                <a:latin typeface="Menlo"/>
              </a:rPr>
              <a:t>).distinct().collect(</a:t>
            </a:r>
            <a:r>
              <a:rPr kumimoji="0" lang="en-US" altLang="en-US" sz="3200" b="0" i="0" u="none" strike="noStrike" cap="none" normalizeH="0" baseline="0" dirty="0" err="1">
                <a:ln>
                  <a:noFill/>
                </a:ln>
                <a:solidFill>
                  <a:srgbClr val="313131"/>
                </a:solidFill>
                <a:effectLst/>
                <a:latin typeface="Menlo"/>
              </a:rPr>
              <a:t>Collectors.toList</a:t>
            </a:r>
            <a:r>
              <a:rPr kumimoji="0" lang="en-US" altLang="en-US" sz="3200" b="0" i="0" u="none" strike="noStrike" cap="none" normalizeH="0" baseline="0" dirty="0">
                <a:ln>
                  <a:noFill/>
                </a:ln>
                <a:solidFill>
                  <a:srgbClr val="313131"/>
                </a:solidFill>
                <a:effectLst/>
                <a:latin typeface="Menlo"/>
              </a:rPr>
              <a:t>());</a:t>
            </a:r>
            <a:r>
              <a:rPr kumimoji="0" lang="en-US" altLang="en-US" sz="2000" b="0" i="0" u="none" strike="noStrike" cap="none" normalizeH="0" baseline="0" dirty="0">
                <a:ln>
                  <a:noFill/>
                </a:ln>
                <a:solidFill>
                  <a:schemeClr val="tx1"/>
                </a:solidFill>
                <a:effectLst/>
              </a:rPr>
              <a:t> </a:t>
            </a:r>
            <a:endParaRPr kumimoji="0" lang="en-US" altLang="en-US" sz="6600" b="0" i="0" u="none" strike="noStrike" cap="none" normalizeH="0" baseline="0" dirty="0">
              <a:ln>
                <a:noFill/>
              </a:ln>
              <a:solidFill>
                <a:schemeClr val="tx1"/>
              </a:solidFill>
              <a:effectLst/>
              <a:latin typeface="Arial" panose="020B0604020202020204" pitchFamily="34" charset="0"/>
            </a:endParaRPr>
          </a:p>
        </p:txBody>
      </p:sp>
      <p:pic>
        <p:nvPicPr>
          <p:cNvPr id="8" name="Picture 2" descr="Image result for java 8">
            <a:extLst>
              <a:ext uri="{FF2B5EF4-FFF2-40B4-BE49-F238E27FC236}">
                <a16:creationId xmlns:a16="http://schemas.microsoft.com/office/drawing/2014/main" id="{346D918A-BA78-494E-A0C5-012CBDFE2C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5748" y="-91752"/>
            <a:ext cx="1997372" cy="213219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770A20F-ADE5-413B-8B7D-6FDB35E60DF9}"/>
              </a:ext>
            </a:extLst>
          </p:cNvPr>
          <p:cNvSpPr/>
          <p:nvPr/>
        </p:nvSpPr>
        <p:spPr>
          <a:xfrm>
            <a:off x="708870" y="8330882"/>
            <a:ext cx="11737304" cy="523220"/>
          </a:xfrm>
          <a:prstGeom prst="rect">
            <a:avLst/>
          </a:prstGeom>
          <a:solidFill>
            <a:schemeClr val="accent5">
              <a:lumMod val="40000"/>
              <a:lumOff val="60000"/>
            </a:schemeClr>
          </a:solidFill>
          <a:ln>
            <a:solidFill>
              <a:schemeClr val="tx1"/>
            </a:solidFill>
          </a:ln>
        </p:spPr>
        <p:txBody>
          <a:bodyPr wrap="square">
            <a:spAutoFit/>
          </a:bodyPr>
          <a:lstStyle/>
          <a:p>
            <a:pPr algn="ctr"/>
            <a:r>
              <a:rPr lang="en-IE" sz="2800" dirty="0">
                <a:solidFill>
                  <a:srgbClr val="FF0000"/>
                </a:solidFill>
              </a:rPr>
              <a:t>stream() </a:t>
            </a:r>
            <a:r>
              <a:rPr lang="en-IE" sz="2800" dirty="0"/>
              <a:t>returns a sequential Stream of the numbers collection.</a:t>
            </a:r>
            <a:endParaRPr lang="en-IE" sz="2000" dirty="0"/>
          </a:p>
        </p:txBody>
      </p:sp>
      <p:cxnSp>
        <p:nvCxnSpPr>
          <p:cNvPr id="10" name="Straight Arrow Connector 9">
            <a:extLst>
              <a:ext uri="{FF2B5EF4-FFF2-40B4-BE49-F238E27FC236}">
                <a16:creationId xmlns:a16="http://schemas.microsoft.com/office/drawing/2014/main" id="{343D50A6-FD4A-46E2-A336-5C11B4F79657}"/>
              </a:ext>
            </a:extLst>
          </p:cNvPr>
          <p:cNvCxnSpPr>
            <a:cxnSpLocks/>
          </p:cNvCxnSpPr>
          <p:nvPr/>
        </p:nvCxnSpPr>
        <p:spPr>
          <a:xfrm flipV="1">
            <a:off x="3157142" y="7719566"/>
            <a:ext cx="464938" cy="613039"/>
          </a:xfrm>
          <a:prstGeom prst="straightConnector1">
            <a:avLst/>
          </a:prstGeom>
          <a:noFill/>
          <a:ln w="57150" cap="flat">
            <a:solidFill>
              <a:srgbClr val="0070C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130603510"/>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7855F-FB2B-4C3C-AC4B-E6E5236C110B}"/>
              </a:ext>
            </a:extLst>
          </p:cNvPr>
          <p:cNvSpPr>
            <a:spLocks noGrp="1"/>
          </p:cNvSpPr>
          <p:nvPr>
            <p:ph type="title"/>
          </p:nvPr>
        </p:nvSpPr>
        <p:spPr/>
        <p:txBody>
          <a:bodyPr/>
          <a:lstStyle/>
          <a:p>
            <a:r>
              <a:rPr lang="en-IE" dirty="0"/>
              <a:t>Stream – map </a:t>
            </a:r>
          </a:p>
        </p:txBody>
      </p:sp>
      <p:sp>
        <p:nvSpPr>
          <p:cNvPr id="3" name="Text Placeholder 2">
            <a:extLst>
              <a:ext uri="{FF2B5EF4-FFF2-40B4-BE49-F238E27FC236}">
                <a16:creationId xmlns:a16="http://schemas.microsoft.com/office/drawing/2014/main" id="{5A93B5E3-BADF-4A35-BBFF-C5B17CED1058}"/>
              </a:ext>
            </a:extLst>
          </p:cNvPr>
          <p:cNvSpPr>
            <a:spLocks noGrp="1"/>
          </p:cNvSpPr>
          <p:nvPr>
            <p:ph type="body" sz="quarter" idx="10"/>
          </p:nvPr>
        </p:nvSpPr>
        <p:spPr>
          <a:xfrm>
            <a:off x="669925" y="2284413"/>
            <a:ext cx="11763375" cy="5904755"/>
          </a:xfrm>
        </p:spPr>
        <p:txBody>
          <a:bodyPr>
            <a:normAutofit/>
          </a:bodyPr>
          <a:lstStyle/>
          <a:p>
            <a:r>
              <a:rPr lang="en-IE" sz="3200" dirty="0"/>
              <a:t>The ‘</a:t>
            </a:r>
            <a:r>
              <a:rPr lang="en-IE" sz="3200" dirty="0">
                <a:solidFill>
                  <a:srgbClr val="FF0000"/>
                </a:solidFill>
              </a:rPr>
              <a:t>map</a:t>
            </a:r>
            <a:r>
              <a:rPr lang="en-IE" sz="3200" dirty="0"/>
              <a:t>’ method is used to map each element to its corresponding result. </a:t>
            </a:r>
          </a:p>
          <a:p>
            <a:r>
              <a:rPr lang="en-IE" sz="3200" dirty="0"/>
              <a:t>The following code segment prints unique squares of numbers using map.</a:t>
            </a:r>
            <a:r>
              <a:rPr lang="en-IE" sz="4400" dirty="0"/>
              <a:t> </a:t>
            </a:r>
            <a:endParaRPr lang="en-IE" sz="8800" dirty="0">
              <a:latin typeface="+mn-lt"/>
            </a:endParaRPr>
          </a:p>
        </p:txBody>
      </p:sp>
      <p:sp>
        <p:nvSpPr>
          <p:cNvPr id="5" name="Rectangle 1">
            <a:extLst>
              <a:ext uri="{FF2B5EF4-FFF2-40B4-BE49-F238E27FC236}">
                <a16:creationId xmlns:a16="http://schemas.microsoft.com/office/drawing/2014/main" id="{D0C82FD1-1741-4C26-8E79-3BA5BB5ECA6E}"/>
              </a:ext>
            </a:extLst>
          </p:cNvPr>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5BD66001-C81C-48CE-A9E9-55944D291497}"/>
              </a:ext>
            </a:extLst>
          </p:cNvPr>
          <p:cNvSpPr/>
          <p:nvPr/>
        </p:nvSpPr>
        <p:spPr>
          <a:xfrm>
            <a:off x="4493677" y="9413304"/>
            <a:ext cx="4017446" cy="276999"/>
          </a:xfrm>
          <a:prstGeom prst="rect">
            <a:avLst/>
          </a:prstGeom>
        </p:spPr>
        <p:txBody>
          <a:bodyPr wrap="none">
            <a:spAutoFit/>
          </a:bodyPr>
          <a:lstStyle/>
          <a:p>
            <a:r>
              <a:rPr lang="en-IE" dirty="0">
                <a:hlinkClick r:id="rId2"/>
              </a:rPr>
              <a:t>https://www.tutorialspoint.com/java8/java8_streams.htm</a:t>
            </a:r>
            <a:r>
              <a:rPr lang="en-IE" dirty="0"/>
              <a:t> </a:t>
            </a:r>
          </a:p>
        </p:txBody>
      </p:sp>
      <p:sp>
        <p:nvSpPr>
          <p:cNvPr id="4" name="Rectangle 1">
            <a:extLst>
              <a:ext uri="{FF2B5EF4-FFF2-40B4-BE49-F238E27FC236}">
                <a16:creationId xmlns:a16="http://schemas.microsoft.com/office/drawing/2014/main" id="{DE431D3C-78AB-4402-9244-9213F6935743}"/>
              </a:ext>
            </a:extLst>
          </p:cNvPr>
          <p:cNvSpPr>
            <a:spLocks noChangeArrowheads="1"/>
          </p:cNvSpPr>
          <p:nvPr/>
        </p:nvSpPr>
        <p:spPr bwMode="auto">
          <a:xfrm>
            <a:off x="275054" y="5257353"/>
            <a:ext cx="12553116" cy="2462213"/>
          </a:xfrm>
          <a:prstGeom prst="rect">
            <a:avLst/>
          </a:prstGeom>
          <a:solidFill>
            <a:srgbClr val="F1F1F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313131"/>
                </a:solidFill>
                <a:effectLst/>
                <a:latin typeface="Menlo"/>
              </a:rPr>
              <a:t>  List&lt;Integer&gt; numbers = </a:t>
            </a:r>
            <a:r>
              <a:rPr kumimoji="0" lang="en-US" altLang="en-US" sz="3200" b="0" i="0" u="none" strike="noStrike" cap="none" normalizeH="0" baseline="0" dirty="0" err="1">
                <a:ln>
                  <a:noFill/>
                </a:ln>
                <a:solidFill>
                  <a:srgbClr val="313131"/>
                </a:solidFill>
                <a:effectLst/>
                <a:latin typeface="Menlo"/>
              </a:rPr>
              <a:t>Arrays.asList</a:t>
            </a:r>
            <a:r>
              <a:rPr kumimoji="0" lang="en-US" altLang="en-US" sz="3200" b="0" i="0" u="none" strike="noStrike" cap="none" normalizeH="0" baseline="0" dirty="0">
                <a:ln>
                  <a:noFill/>
                </a:ln>
                <a:solidFill>
                  <a:srgbClr val="313131"/>
                </a:solidFill>
                <a:effectLst/>
                <a:latin typeface="Menlo"/>
              </a:rPr>
              <a:t>(3, 2, 2, 3, 7, 3, 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rgbClr val="313131"/>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313131"/>
                </a:solidFill>
                <a:effectLst/>
                <a:latin typeface="Menlo"/>
              </a:rPr>
              <a:t>  </a:t>
            </a:r>
            <a:r>
              <a:rPr kumimoji="0" lang="en-US" altLang="en-US" sz="3200" b="0" i="0" u="none" strike="noStrike" cap="none" normalizeH="0" baseline="0" dirty="0">
                <a:ln>
                  <a:noFill/>
                </a:ln>
                <a:solidFill>
                  <a:schemeClr val="bg1">
                    <a:lumMod val="50000"/>
                  </a:schemeClr>
                </a:solidFill>
                <a:effectLst/>
                <a:latin typeface="Menlo"/>
              </a:rPr>
              <a:t>//get list of unique squares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bg1">
                    <a:lumMod val="50000"/>
                  </a:schemeClr>
                </a:solidFill>
                <a:effectLst/>
                <a:latin typeface="Menlo"/>
              </a:rPr>
              <a:t>  </a:t>
            </a:r>
            <a:r>
              <a:rPr kumimoji="0" lang="en-US" altLang="en-US" sz="3200" b="0" i="0" u="none" strike="noStrike" cap="none" normalizeH="0" baseline="0" dirty="0">
                <a:ln>
                  <a:noFill/>
                </a:ln>
                <a:solidFill>
                  <a:srgbClr val="313131"/>
                </a:solidFill>
                <a:effectLst/>
                <a:latin typeface="Menlo"/>
              </a:rPr>
              <a:t>List&lt;Integer&gt; </a:t>
            </a:r>
            <a:r>
              <a:rPr kumimoji="0" lang="en-US" altLang="en-US" sz="3200" b="0" i="0" u="none" strike="noStrike" cap="none" normalizeH="0" baseline="0" dirty="0" err="1">
                <a:ln>
                  <a:noFill/>
                </a:ln>
                <a:solidFill>
                  <a:srgbClr val="313131"/>
                </a:solidFill>
                <a:effectLst/>
                <a:latin typeface="Menlo"/>
              </a:rPr>
              <a:t>squaresList</a:t>
            </a:r>
            <a:r>
              <a:rPr kumimoji="0" lang="en-US" altLang="en-US" sz="3200" b="0" i="0" u="none" strike="noStrike" cap="none" normalizeH="0" baseline="0" dirty="0">
                <a:ln>
                  <a:noFill/>
                </a:ln>
                <a:solidFill>
                  <a:srgbClr val="313131"/>
                </a:solidFill>
                <a:effectLst/>
                <a:latin typeface="Menlo"/>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a:solidFill>
                  <a:srgbClr val="313131"/>
                </a:solidFill>
                <a:latin typeface="Menlo"/>
              </a:rPr>
              <a:t>             </a:t>
            </a:r>
            <a:r>
              <a:rPr kumimoji="0" lang="en-US" altLang="en-US" sz="3200" b="0" i="0" u="none" strike="noStrike" cap="none" normalizeH="0" baseline="0" dirty="0" err="1">
                <a:ln>
                  <a:noFill/>
                </a:ln>
                <a:solidFill>
                  <a:srgbClr val="313131"/>
                </a:solidFill>
                <a:effectLst/>
                <a:latin typeface="Menlo"/>
              </a:rPr>
              <a:t>numbers.stream</a:t>
            </a:r>
            <a:r>
              <a:rPr kumimoji="0" lang="en-US" altLang="en-US" sz="3200" b="0" i="0" u="none" strike="noStrike" cap="none" normalizeH="0" baseline="0" dirty="0">
                <a:ln>
                  <a:noFill/>
                </a:ln>
                <a:solidFill>
                  <a:srgbClr val="313131"/>
                </a:solidFill>
                <a:effectLst/>
                <a:latin typeface="Menlo"/>
              </a:rPr>
              <a:t>().map( </a:t>
            </a:r>
            <a:r>
              <a:rPr kumimoji="0" lang="en-US" altLang="en-US" sz="3200" b="0" i="0" u="none" strike="noStrike" cap="none" normalizeH="0" baseline="0" dirty="0" err="1">
                <a:ln>
                  <a:noFill/>
                </a:ln>
                <a:solidFill>
                  <a:srgbClr val="313131"/>
                </a:solidFill>
                <a:effectLst/>
                <a:latin typeface="Menlo"/>
              </a:rPr>
              <a:t>i</a:t>
            </a:r>
            <a:r>
              <a:rPr kumimoji="0" lang="en-US" altLang="en-US" sz="3200" b="0" i="0" u="none" strike="noStrike" cap="none" normalizeH="0" baseline="0" dirty="0">
                <a:ln>
                  <a:noFill/>
                </a:ln>
                <a:solidFill>
                  <a:srgbClr val="313131"/>
                </a:solidFill>
                <a:effectLst/>
                <a:latin typeface="Menlo"/>
              </a:rPr>
              <a:t> -&gt; </a:t>
            </a:r>
            <a:r>
              <a:rPr kumimoji="0" lang="en-US" altLang="en-US" sz="3200" b="0" i="0" u="none" strike="noStrike" cap="none" normalizeH="0" baseline="0" dirty="0" err="1">
                <a:ln>
                  <a:noFill/>
                </a:ln>
                <a:solidFill>
                  <a:srgbClr val="313131"/>
                </a:solidFill>
                <a:effectLst/>
                <a:latin typeface="Menlo"/>
              </a:rPr>
              <a:t>i</a:t>
            </a:r>
            <a:r>
              <a:rPr kumimoji="0" lang="en-US" altLang="en-US" sz="3200" b="0" i="0" u="none" strike="noStrike" cap="none" normalizeH="0" baseline="0" dirty="0">
                <a:ln>
                  <a:noFill/>
                </a:ln>
                <a:solidFill>
                  <a:srgbClr val="313131"/>
                </a:solidFill>
                <a:effectLst/>
                <a:latin typeface="Menlo"/>
              </a:rPr>
              <a:t>*</a:t>
            </a:r>
            <a:r>
              <a:rPr kumimoji="0" lang="en-US" altLang="en-US" sz="3200" b="0" i="0" u="none" strike="noStrike" cap="none" normalizeH="0" baseline="0" dirty="0" err="1">
                <a:ln>
                  <a:noFill/>
                </a:ln>
                <a:solidFill>
                  <a:srgbClr val="313131"/>
                </a:solidFill>
                <a:effectLst/>
                <a:latin typeface="Menlo"/>
              </a:rPr>
              <a:t>i</a:t>
            </a:r>
            <a:r>
              <a:rPr kumimoji="0" lang="en-US" altLang="en-US" sz="3200" b="0" i="0" u="none" strike="noStrike" cap="none" normalizeH="0" baseline="0" dirty="0">
                <a:ln>
                  <a:noFill/>
                </a:ln>
                <a:solidFill>
                  <a:srgbClr val="313131"/>
                </a:solidFill>
                <a:effectLst/>
                <a:latin typeface="Menlo"/>
              </a:rPr>
              <a:t>).distinct().collect(</a:t>
            </a:r>
            <a:r>
              <a:rPr kumimoji="0" lang="en-US" altLang="en-US" sz="3200" b="0" i="0" u="none" strike="noStrike" cap="none" normalizeH="0" baseline="0" dirty="0" err="1">
                <a:ln>
                  <a:noFill/>
                </a:ln>
                <a:solidFill>
                  <a:srgbClr val="313131"/>
                </a:solidFill>
                <a:effectLst/>
                <a:latin typeface="Menlo"/>
              </a:rPr>
              <a:t>Collectors.toList</a:t>
            </a:r>
            <a:r>
              <a:rPr kumimoji="0" lang="en-US" altLang="en-US" sz="3200" b="0" i="0" u="none" strike="noStrike" cap="none" normalizeH="0" baseline="0" dirty="0">
                <a:ln>
                  <a:noFill/>
                </a:ln>
                <a:solidFill>
                  <a:srgbClr val="313131"/>
                </a:solidFill>
                <a:effectLst/>
                <a:latin typeface="Menlo"/>
              </a:rPr>
              <a:t>());</a:t>
            </a:r>
            <a:r>
              <a:rPr kumimoji="0" lang="en-US" altLang="en-US" sz="2000" b="0" i="0" u="none" strike="noStrike" cap="none" normalizeH="0" baseline="0" dirty="0">
                <a:ln>
                  <a:noFill/>
                </a:ln>
                <a:solidFill>
                  <a:schemeClr val="tx1"/>
                </a:solidFill>
                <a:effectLst/>
              </a:rPr>
              <a:t> </a:t>
            </a:r>
            <a:endParaRPr kumimoji="0" lang="en-US" altLang="en-US" sz="6600" b="0" i="0" u="none" strike="noStrike" cap="none" normalizeH="0" baseline="0" dirty="0">
              <a:ln>
                <a:noFill/>
              </a:ln>
              <a:solidFill>
                <a:schemeClr val="tx1"/>
              </a:solidFill>
              <a:effectLst/>
              <a:latin typeface="Arial" panose="020B0604020202020204" pitchFamily="34" charset="0"/>
            </a:endParaRPr>
          </a:p>
        </p:txBody>
      </p:sp>
      <p:pic>
        <p:nvPicPr>
          <p:cNvPr id="8" name="Picture 2" descr="Image result for java 8">
            <a:extLst>
              <a:ext uri="{FF2B5EF4-FFF2-40B4-BE49-F238E27FC236}">
                <a16:creationId xmlns:a16="http://schemas.microsoft.com/office/drawing/2014/main" id="{346D918A-BA78-494E-A0C5-012CBDFE2C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5748" y="-91752"/>
            <a:ext cx="1997372" cy="213219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770A20F-ADE5-413B-8B7D-6FDB35E60DF9}"/>
              </a:ext>
            </a:extLst>
          </p:cNvPr>
          <p:cNvSpPr/>
          <p:nvPr/>
        </p:nvSpPr>
        <p:spPr>
          <a:xfrm>
            <a:off x="708870" y="8330882"/>
            <a:ext cx="11737304" cy="954107"/>
          </a:xfrm>
          <a:prstGeom prst="rect">
            <a:avLst/>
          </a:prstGeom>
          <a:solidFill>
            <a:schemeClr val="accent5">
              <a:lumMod val="40000"/>
              <a:lumOff val="60000"/>
            </a:schemeClr>
          </a:solidFill>
          <a:ln>
            <a:solidFill>
              <a:schemeClr val="tx1"/>
            </a:solidFill>
          </a:ln>
        </p:spPr>
        <p:txBody>
          <a:bodyPr wrap="square">
            <a:spAutoFit/>
          </a:bodyPr>
          <a:lstStyle/>
          <a:p>
            <a:pPr algn="ctr"/>
            <a:r>
              <a:rPr lang="en-IE" sz="2800" dirty="0">
                <a:solidFill>
                  <a:srgbClr val="FF0000"/>
                </a:solidFill>
              </a:rPr>
              <a:t>map() </a:t>
            </a:r>
            <a:r>
              <a:rPr lang="en-IE" sz="2800" dirty="0"/>
              <a:t>returns a Stream consisting of the results of applying the given function to the elements of the numbers collection.</a:t>
            </a:r>
            <a:endParaRPr lang="en-IE" sz="2000" dirty="0"/>
          </a:p>
        </p:txBody>
      </p:sp>
      <p:cxnSp>
        <p:nvCxnSpPr>
          <p:cNvPr id="10" name="Straight Arrow Connector 9">
            <a:extLst>
              <a:ext uri="{FF2B5EF4-FFF2-40B4-BE49-F238E27FC236}">
                <a16:creationId xmlns:a16="http://schemas.microsoft.com/office/drawing/2014/main" id="{343D50A6-FD4A-46E2-A336-5C11B4F79657}"/>
              </a:ext>
            </a:extLst>
          </p:cNvPr>
          <p:cNvCxnSpPr>
            <a:cxnSpLocks/>
            <a:stCxn id="9" idx="0"/>
          </p:cNvCxnSpPr>
          <p:nvPr/>
        </p:nvCxnSpPr>
        <p:spPr>
          <a:xfrm flipH="1" flipV="1">
            <a:off x="4918224" y="7719566"/>
            <a:ext cx="1659298" cy="611316"/>
          </a:xfrm>
          <a:prstGeom prst="straightConnector1">
            <a:avLst/>
          </a:prstGeom>
          <a:noFill/>
          <a:ln w="57150" cap="flat">
            <a:solidFill>
              <a:srgbClr val="0070C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56644261"/>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7855F-FB2B-4C3C-AC4B-E6E5236C110B}"/>
              </a:ext>
            </a:extLst>
          </p:cNvPr>
          <p:cNvSpPr>
            <a:spLocks noGrp="1"/>
          </p:cNvSpPr>
          <p:nvPr>
            <p:ph type="title"/>
          </p:nvPr>
        </p:nvSpPr>
        <p:spPr/>
        <p:txBody>
          <a:bodyPr/>
          <a:lstStyle/>
          <a:p>
            <a:r>
              <a:rPr lang="en-IE" dirty="0"/>
              <a:t>Stream – map </a:t>
            </a:r>
          </a:p>
        </p:txBody>
      </p:sp>
      <p:sp>
        <p:nvSpPr>
          <p:cNvPr id="3" name="Text Placeholder 2">
            <a:extLst>
              <a:ext uri="{FF2B5EF4-FFF2-40B4-BE49-F238E27FC236}">
                <a16:creationId xmlns:a16="http://schemas.microsoft.com/office/drawing/2014/main" id="{5A93B5E3-BADF-4A35-BBFF-C5B17CED1058}"/>
              </a:ext>
            </a:extLst>
          </p:cNvPr>
          <p:cNvSpPr>
            <a:spLocks noGrp="1"/>
          </p:cNvSpPr>
          <p:nvPr>
            <p:ph type="body" sz="quarter" idx="10"/>
          </p:nvPr>
        </p:nvSpPr>
        <p:spPr>
          <a:xfrm>
            <a:off x="669925" y="2284413"/>
            <a:ext cx="11763375" cy="5904755"/>
          </a:xfrm>
        </p:spPr>
        <p:txBody>
          <a:bodyPr>
            <a:normAutofit/>
          </a:bodyPr>
          <a:lstStyle/>
          <a:p>
            <a:r>
              <a:rPr lang="en-IE" sz="3200" dirty="0"/>
              <a:t>The ‘</a:t>
            </a:r>
            <a:r>
              <a:rPr lang="en-IE" sz="3200" dirty="0">
                <a:solidFill>
                  <a:srgbClr val="FF0000"/>
                </a:solidFill>
              </a:rPr>
              <a:t>map</a:t>
            </a:r>
            <a:r>
              <a:rPr lang="en-IE" sz="3200" dirty="0"/>
              <a:t>’ method is used to map each element to its corresponding result. </a:t>
            </a:r>
          </a:p>
          <a:p>
            <a:r>
              <a:rPr lang="en-IE" sz="3200" dirty="0"/>
              <a:t>The following code segment prints unique squares of numbers using map.</a:t>
            </a:r>
            <a:r>
              <a:rPr lang="en-IE" sz="4400" dirty="0"/>
              <a:t> </a:t>
            </a:r>
            <a:endParaRPr lang="en-IE" sz="8800" dirty="0">
              <a:latin typeface="+mn-lt"/>
            </a:endParaRPr>
          </a:p>
        </p:txBody>
      </p:sp>
      <p:sp>
        <p:nvSpPr>
          <p:cNvPr id="5" name="Rectangle 1">
            <a:extLst>
              <a:ext uri="{FF2B5EF4-FFF2-40B4-BE49-F238E27FC236}">
                <a16:creationId xmlns:a16="http://schemas.microsoft.com/office/drawing/2014/main" id="{D0C82FD1-1741-4C26-8E79-3BA5BB5ECA6E}"/>
              </a:ext>
            </a:extLst>
          </p:cNvPr>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5BD66001-C81C-48CE-A9E9-55944D291497}"/>
              </a:ext>
            </a:extLst>
          </p:cNvPr>
          <p:cNvSpPr/>
          <p:nvPr/>
        </p:nvSpPr>
        <p:spPr>
          <a:xfrm>
            <a:off x="4493677" y="9413304"/>
            <a:ext cx="4017446" cy="276999"/>
          </a:xfrm>
          <a:prstGeom prst="rect">
            <a:avLst/>
          </a:prstGeom>
        </p:spPr>
        <p:txBody>
          <a:bodyPr wrap="none">
            <a:spAutoFit/>
          </a:bodyPr>
          <a:lstStyle/>
          <a:p>
            <a:r>
              <a:rPr lang="en-IE" dirty="0">
                <a:hlinkClick r:id="rId2"/>
              </a:rPr>
              <a:t>https://www.tutorialspoint.com/java8/java8_streams.htm</a:t>
            </a:r>
            <a:r>
              <a:rPr lang="en-IE" dirty="0"/>
              <a:t> </a:t>
            </a:r>
          </a:p>
        </p:txBody>
      </p:sp>
      <p:sp>
        <p:nvSpPr>
          <p:cNvPr id="4" name="Rectangle 1">
            <a:extLst>
              <a:ext uri="{FF2B5EF4-FFF2-40B4-BE49-F238E27FC236}">
                <a16:creationId xmlns:a16="http://schemas.microsoft.com/office/drawing/2014/main" id="{DE431D3C-78AB-4402-9244-9213F6935743}"/>
              </a:ext>
            </a:extLst>
          </p:cNvPr>
          <p:cNvSpPr>
            <a:spLocks noChangeArrowheads="1"/>
          </p:cNvSpPr>
          <p:nvPr/>
        </p:nvSpPr>
        <p:spPr bwMode="auto">
          <a:xfrm>
            <a:off x="275054" y="5257353"/>
            <a:ext cx="12553116" cy="2462213"/>
          </a:xfrm>
          <a:prstGeom prst="rect">
            <a:avLst/>
          </a:prstGeom>
          <a:solidFill>
            <a:srgbClr val="F1F1F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313131"/>
                </a:solidFill>
                <a:effectLst/>
                <a:latin typeface="Menlo"/>
              </a:rPr>
              <a:t>  List&lt;Integer&gt; numbers = </a:t>
            </a:r>
            <a:r>
              <a:rPr kumimoji="0" lang="en-US" altLang="en-US" sz="3200" b="0" i="0" u="none" strike="noStrike" cap="none" normalizeH="0" baseline="0" dirty="0" err="1">
                <a:ln>
                  <a:noFill/>
                </a:ln>
                <a:solidFill>
                  <a:srgbClr val="313131"/>
                </a:solidFill>
                <a:effectLst/>
                <a:latin typeface="Menlo"/>
              </a:rPr>
              <a:t>Arrays.asList</a:t>
            </a:r>
            <a:r>
              <a:rPr kumimoji="0" lang="en-US" altLang="en-US" sz="3200" b="0" i="0" u="none" strike="noStrike" cap="none" normalizeH="0" baseline="0" dirty="0">
                <a:ln>
                  <a:noFill/>
                </a:ln>
                <a:solidFill>
                  <a:srgbClr val="313131"/>
                </a:solidFill>
                <a:effectLst/>
                <a:latin typeface="Menlo"/>
              </a:rPr>
              <a:t>(3, 2, 2, 3, 7, 3, 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rgbClr val="313131"/>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313131"/>
                </a:solidFill>
                <a:effectLst/>
                <a:latin typeface="Menlo"/>
              </a:rPr>
              <a:t>  </a:t>
            </a:r>
            <a:r>
              <a:rPr kumimoji="0" lang="en-US" altLang="en-US" sz="3200" b="0" i="0" u="none" strike="noStrike" cap="none" normalizeH="0" baseline="0" dirty="0">
                <a:ln>
                  <a:noFill/>
                </a:ln>
                <a:solidFill>
                  <a:schemeClr val="bg1">
                    <a:lumMod val="50000"/>
                  </a:schemeClr>
                </a:solidFill>
                <a:effectLst/>
                <a:latin typeface="Menlo"/>
              </a:rPr>
              <a:t>//get list of unique squares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bg1">
                    <a:lumMod val="50000"/>
                  </a:schemeClr>
                </a:solidFill>
                <a:effectLst/>
                <a:latin typeface="Menlo"/>
              </a:rPr>
              <a:t>  </a:t>
            </a:r>
            <a:r>
              <a:rPr kumimoji="0" lang="en-US" altLang="en-US" sz="3200" b="0" i="0" u="none" strike="noStrike" cap="none" normalizeH="0" baseline="0" dirty="0">
                <a:ln>
                  <a:noFill/>
                </a:ln>
                <a:solidFill>
                  <a:srgbClr val="313131"/>
                </a:solidFill>
                <a:effectLst/>
                <a:latin typeface="Menlo"/>
              </a:rPr>
              <a:t>List&lt;Integer&gt; </a:t>
            </a:r>
            <a:r>
              <a:rPr kumimoji="0" lang="en-US" altLang="en-US" sz="3200" b="0" i="0" u="none" strike="noStrike" cap="none" normalizeH="0" baseline="0" dirty="0" err="1">
                <a:ln>
                  <a:noFill/>
                </a:ln>
                <a:solidFill>
                  <a:srgbClr val="313131"/>
                </a:solidFill>
                <a:effectLst/>
                <a:latin typeface="Menlo"/>
              </a:rPr>
              <a:t>squaresList</a:t>
            </a:r>
            <a:r>
              <a:rPr kumimoji="0" lang="en-US" altLang="en-US" sz="3200" b="0" i="0" u="none" strike="noStrike" cap="none" normalizeH="0" baseline="0" dirty="0">
                <a:ln>
                  <a:noFill/>
                </a:ln>
                <a:solidFill>
                  <a:srgbClr val="313131"/>
                </a:solidFill>
                <a:effectLst/>
                <a:latin typeface="Menlo"/>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a:solidFill>
                  <a:srgbClr val="313131"/>
                </a:solidFill>
                <a:latin typeface="Menlo"/>
              </a:rPr>
              <a:t>             </a:t>
            </a:r>
            <a:r>
              <a:rPr kumimoji="0" lang="en-US" altLang="en-US" sz="3200" b="0" i="0" u="none" strike="noStrike" cap="none" normalizeH="0" baseline="0" dirty="0" err="1">
                <a:ln>
                  <a:noFill/>
                </a:ln>
                <a:solidFill>
                  <a:srgbClr val="313131"/>
                </a:solidFill>
                <a:effectLst/>
                <a:latin typeface="Menlo"/>
              </a:rPr>
              <a:t>numbers.stream</a:t>
            </a:r>
            <a:r>
              <a:rPr kumimoji="0" lang="en-US" altLang="en-US" sz="3200" b="0" i="0" u="none" strike="noStrike" cap="none" normalizeH="0" baseline="0" dirty="0">
                <a:ln>
                  <a:noFill/>
                </a:ln>
                <a:solidFill>
                  <a:srgbClr val="313131"/>
                </a:solidFill>
                <a:effectLst/>
                <a:latin typeface="Menlo"/>
              </a:rPr>
              <a:t>().map( </a:t>
            </a:r>
            <a:r>
              <a:rPr kumimoji="0" lang="en-US" altLang="en-US" sz="3200" b="0" i="0" u="none" strike="noStrike" cap="none" normalizeH="0" baseline="0" dirty="0" err="1">
                <a:ln>
                  <a:noFill/>
                </a:ln>
                <a:solidFill>
                  <a:srgbClr val="313131"/>
                </a:solidFill>
                <a:effectLst/>
                <a:latin typeface="Menlo"/>
              </a:rPr>
              <a:t>i</a:t>
            </a:r>
            <a:r>
              <a:rPr kumimoji="0" lang="en-US" altLang="en-US" sz="3200" b="0" i="0" u="none" strike="noStrike" cap="none" normalizeH="0" baseline="0" dirty="0">
                <a:ln>
                  <a:noFill/>
                </a:ln>
                <a:solidFill>
                  <a:srgbClr val="313131"/>
                </a:solidFill>
                <a:effectLst/>
                <a:latin typeface="Menlo"/>
              </a:rPr>
              <a:t> -&gt; </a:t>
            </a:r>
            <a:r>
              <a:rPr kumimoji="0" lang="en-US" altLang="en-US" sz="3200" b="0" i="0" u="none" strike="noStrike" cap="none" normalizeH="0" baseline="0" dirty="0" err="1">
                <a:ln>
                  <a:noFill/>
                </a:ln>
                <a:solidFill>
                  <a:srgbClr val="313131"/>
                </a:solidFill>
                <a:effectLst/>
                <a:latin typeface="Menlo"/>
              </a:rPr>
              <a:t>i</a:t>
            </a:r>
            <a:r>
              <a:rPr kumimoji="0" lang="en-US" altLang="en-US" sz="3200" b="0" i="0" u="none" strike="noStrike" cap="none" normalizeH="0" baseline="0" dirty="0">
                <a:ln>
                  <a:noFill/>
                </a:ln>
                <a:solidFill>
                  <a:srgbClr val="313131"/>
                </a:solidFill>
                <a:effectLst/>
                <a:latin typeface="Menlo"/>
              </a:rPr>
              <a:t>*</a:t>
            </a:r>
            <a:r>
              <a:rPr kumimoji="0" lang="en-US" altLang="en-US" sz="3200" b="0" i="0" u="none" strike="noStrike" cap="none" normalizeH="0" baseline="0" dirty="0" err="1">
                <a:ln>
                  <a:noFill/>
                </a:ln>
                <a:solidFill>
                  <a:srgbClr val="313131"/>
                </a:solidFill>
                <a:effectLst/>
                <a:latin typeface="Menlo"/>
              </a:rPr>
              <a:t>i</a:t>
            </a:r>
            <a:r>
              <a:rPr kumimoji="0" lang="en-US" altLang="en-US" sz="3200" b="0" i="0" u="none" strike="noStrike" cap="none" normalizeH="0" baseline="0" dirty="0">
                <a:ln>
                  <a:noFill/>
                </a:ln>
                <a:solidFill>
                  <a:srgbClr val="313131"/>
                </a:solidFill>
                <a:effectLst/>
                <a:latin typeface="Menlo"/>
              </a:rPr>
              <a:t>).distinct().collect(</a:t>
            </a:r>
            <a:r>
              <a:rPr kumimoji="0" lang="en-US" altLang="en-US" sz="3200" b="0" i="0" u="none" strike="noStrike" cap="none" normalizeH="0" baseline="0" dirty="0" err="1">
                <a:ln>
                  <a:noFill/>
                </a:ln>
                <a:solidFill>
                  <a:srgbClr val="313131"/>
                </a:solidFill>
                <a:effectLst/>
                <a:latin typeface="Menlo"/>
              </a:rPr>
              <a:t>Collectors.toList</a:t>
            </a:r>
            <a:r>
              <a:rPr kumimoji="0" lang="en-US" altLang="en-US" sz="3200" b="0" i="0" u="none" strike="noStrike" cap="none" normalizeH="0" baseline="0" dirty="0">
                <a:ln>
                  <a:noFill/>
                </a:ln>
                <a:solidFill>
                  <a:srgbClr val="313131"/>
                </a:solidFill>
                <a:effectLst/>
                <a:latin typeface="Menlo"/>
              </a:rPr>
              <a:t>());</a:t>
            </a:r>
            <a:r>
              <a:rPr kumimoji="0" lang="en-US" altLang="en-US" sz="2000" b="0" i="0" u="none" strike="noStrike" cap="none" normalizeH="0" baseline="0" dirty="0">
                <a:ln>
                  <a:noFill/>
                </a:ln>
                <a:solidFill>
                  <a:schemeClr val="tx1"/>
                </a:solidFill>
                <a:effectLst/>
              </a:rPr>
              <a:t> </a:t>
            </a:r>
            <a:endParaRPr kumimoji="0" lang="en-US" altLang="en-US" sz="6600" b="0" i="0" u="none" strike="noStrike" cap="none" normalizeH="0" baseline="0" dirty="0">
              <a:ln>
                <a:noFill/>
              </a:ln>
              <a:solidFill>
                <a:schemeClr val="tx1"/>
              </a:solidFill>
              <a:effectLst/>
              <a:latin typeface="Arial" panose="020B0604020202020204" pitchFamily="34" charset="0"/>
            </a:endParaRPr>
          </a:p>
        </p:txBody>
      </p:sp>
      <p:pic>
        <p:nvPicPr>
          <p:cNvPr id="8" name="Picture 2" descr="Image result for java 8">
            <a:extLst>
              <a:ext uri="{FF2B5EF4-FFF2-40B4-BE49-F238E27FC236}">
                <a16:creationId xmlns:a16="http://schemas.microsoft.com/office/drawing/2014/main" id="{346D918A-BA78-494E-A0C5-012CBDFE2C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5748" y="-91752"/>
            <a:ext cx="1997372" cy="213219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770A20F-ADE5-413B-8B7D-6FDB35E60DF9}"/>
              </a:ext>
            </a:extLst>
          </p:cNvPr>
          <p:cNvSpPr/>
          <p:nvPr/>
        </p:nvSpPr>
        <p:spPr>
          <a:xfrm>
            <a:off x="708870" y="8330882"/>
            <a:ext cx="11737304" cy="954107"/>
          </a:xfrm>
          <a:prstGeom prst="rect">
            <a:avLst/>
          </a:prstGeom>
          <a:solidFill>
            <a:schemeClr val="accent5">
              <a:lumMod val="40000"/>
              <a:lumOff val="60000"/>
            </a:schemeClr>
          </a:solidFill>
          <a:ln>
            <a:solidFill>
              <a:schemeClr val="tx1"/>
            </a:solidFill>
          </a:ln>
        </p:spPr>
        <p:txBody>
          <a:bodyPr wrap="square">
            <a:spAutoFit/>
          </a:bodyPr>
          <a:lstStyle/>
          <a:p>
            <a:pPr algn="ctr"/>
            <a:r>
              <a:rPr lang="en-IE" sz="2800" dirty="0">
                <a:solidFill>
                  <a:srgbClr val="FF0000"/>
                </a:solidFill>
              </a:rPr>
              <a:t>map() </a:t>
            </a:r>
            <a:r>
              <a:rPr lang="en-IE" sz="2800" dirty="0"/>
              <a:t>returns a Stream consisting of distinct elements in the Stream </a:t>
            </a:r>
            <a:r>
              <a:rPr lang="en-IE" sz="2800" i="1" dirty="0"/>
              <a:t>(uses </a:t>
            </a:r>
            <a:r>
              <a:rPr lang="en-IE" sz="2800" i="1" dirty="0" err="1"/>
              <a:t>Objects.equals</a:t>
            </a:r>
            <a:r>
              <a:rPr lang="en-IE" sz="2800" i="1" dirty="0"/>
              <a:t>(Object)</a:t>
            </a:r>
            <a:r>
              <a:rPr lang="en-IE" sz="2800" dirty="0"/>
              <a:t>).</a:t>
            </a:r>
            <a:endParaRPr lang="en-IE" sz="2000" dirty="0"/>
          </a:p>
        </p:txBody>
      </p:sp>
      <p:cxnSp>
        <p:nvCxnSpPr>
          <p:cNvPr id="10" name="Straight Arrow Connector 9">
            <a:extLst>
              <a:ext uri="{FF2B5EF4-FFF2-40B4-BE49-F238E27FC236}">
                <a16:creationId xmlns:a16="http://schemas.microsoft.com/office/drawing/2014/main" id="{343D50A6-FD4A-46E2-A336-5C11B4F79657}"/>
              </a:ext>
            </a:extLst>
          </p:cNvPr>
          <p:cNvCxnSpPr>
            <a:cxnSpLocks/>
            <a:stCxn id="9" idx="0"/>
          </p:cNvCxnSpPr>
          <p:nvPr/>
        </p:nvCxnSpPr>
        <p:spPr>
          <a:xfrm flipV="1">
            <a:off x="6577522" y="7719566"/>
            <a:ext cx="788974" cy="611316"/>
          </a:xfrm>
          <a:prstGeom prst="straightConnector1">
            <a:avLst/>
          </a:prstGeom>
          <a:noFill/>
          <a:ln w="57150" cap="flat">
            <a:solidFill>
              <a:srgbClr val="0070C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238904992"/>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7855F-FB2B-4C3C-AC4B-E6E5236C110B}"/>
              </a:ext>
            </a:extLst>
          </p:cNvPr>
          <p:cNvSpPr>
            <a:spLocks noGrp="1"/>
          </p:cNvSpPr>
          <p:nvPr>
            <p:ph type="title"/>
          </p:nvPr>
        </p:nvSpPr>
        <p:spPr/>
        <p:txBody>
          <a:bodyPr/>
          <a:lstStyle/>
          <a:p>
            <a:r>
              <a:rPr lang="en-IE" dirty="0"/>
              <a:t>Stream – map </a:t>
            </a:r>
          </a:p>
        </p:txBody>
      </p:sp>
      <p:sp>
        <p:nvSpPr>
          <p:cNvPr id="3" name="Text Placeholder 2">
            <a:extLst>
              <a:ext uri="{FF2B5EF4-FFF2-40B4-BE49-F238E27FC236}">
                <a16:creationId xmlns:a16="http://schemas.microsoft.com/office/drawing/2014/main" id="{5A93B5E3-BADF-4A35-BBFF-C5B17CED1058}"/>
              </a:ext>
            </a:extLst>
          </p:cNvPr>
          <p:cNvSpPr>
            <a:spLocks noGrp="1"/>
          </p:cNvSpPr>
          <p:nvPr>
            <p:ph type="body" sz="quarter" idx="10"/>
          </p:nvPr>
        </p:nvSpPr>
        <p:spPr>
          <a:xfrm>
            <a:off x="669925" y="2284413"/>
            <a:ext cx="11763375" cy="5904755"/>
          </a:xfrm>
        </p:spPr>
        <p:txBody>
          <a:bodyPr>
            <a:normAutofit/>
          </a:bodyPr>
          <a:lstStyle/>
          <a:p>
            <a:r>
              <a:rPr lang="en-IE" sz="3200" dirty="0"/>
              <a:t>The ‘</a:t>
            </a:r>
            <a:r>
              <a:rPr lang="en-IE" sz="3200" dirty="0">
                <a:solidFill>
                  <a:srgbClr val="FF0000"/>
                </a:solidFill>
              </a:rPr>
              <a:t>map</a:t>
            </a:r>
            <a:r>
              <a:rPr lang="en-IE" sz="3200" dirty="0"/>
              <a:t>’ method is used to map each element to its corresponding result. </a:t>
            </a:r>
          </a:p>
          <a:p>
            <a:r>
              <a:rPr lang="en-IE" sz="3200" dirty="0"/>
              <a:t>The following code segment prints unique squares of numbers using map.</a:t>
            </a:r>
            <a:r>
              <a:rPr lang="en-IE" sz="4400" dirty="0"/>
              <a:t> </a:t>
            </a:r>
            <a:endParaRPr lang="en-IE" sz="8800" dirty="0">
              <a:latin typeface="+mn-lt"/>
            </a:endParaRPr>
          </a:p>
        </p:txBody>
      </p:sp>
      <p:sp>
        <p:nvSpPr>
          <p:cNvPr id="5" name="Rectangle 1">
            <a:extLst>
              <a:ext uri="{FF2B5EF4-FFF2-40B4-BE49-F238E27FC236}">
                <a16:creationId xmlns:a16="http://schemas.microsoft.com/office/drawing/2014/main" id="{D0C82FD1-1741-4C26-8E79-3BA5BB5ECA6E}"/>
              </a:ext>
            </a:extLst>
          </p:cNvPr>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5BD66001-C81C-48CE-A9E9-55944D291497}"/>
              </a:ext>
            </a:extLst>
          </p:cNvPr>
          <p:cNvSpPr/>
          <p:nvPr/>
        </p:nvSpPr>
        <p:spPr>
          <a:xfrm>
            <a:off x="4493677" y="9413304"/>
            <a:ext cx="4017446" cy="276999"/>
          </a:xfrm>
          <a:prstGeom prst="rect">
            <a:avLst/>
          </a:prstGeom>
        </p:spPr>
        <p:txBody>
          <a:bodyPr wrap="none">
            <a:spAutoFit/>
          </a:bodyPr>
          <a:lstStyle/>
          <a:p>
            <a:r>
              <a:rPr lang="en-IE" dirty="0">
                <a:hlinkClick r:id="rId2"/>
              </a:rPr>
              <a:t>https://www.tutorialspoint.com/java8/java8_streams.htm</a:t>
            </a:r>
            <a:r>
              <a:rPr lang="en-IE" dirty="0"/>
              <a:t> </a:t>
            </a:r>
          </a:p>
        </p:txBody>
      </p:sp>
      <p:sp>
        <p:nvSpPr>
          <p:cNvPr id="4" name="Rectangle 1">
            <a:extLst>
              <a:ext uri="{FF2B5EF4-FFF2-40B4-BE49-F238E27FC236}">
                <a16:creationId xmlns:a16="http://schemas.microsoft.com/office/drawing/2014/main" id="{DE431D3C-78AB-4402-9244-9213F6935743}"/>
              </a:ext>
            </a:extLst>
          </p:cNvPr>
          <p:cNvSpPr>
            <a:spLocks noChangeArrowheads="1"/>
          </p:cNvSpPr>
          <p:nvPr/>
        </p:nvSpPr>
        <p:spPr bwMode="auto">
          <a:xfrm>
            <a:off x="275054" y="5257353"/>
            <a:ext cx="12553116" cy="2462213"/>
          </a:xfrm>
          <a:prstGeom prst="rect">
            <a:avLst/>
          </a:prstGeom>
          <a:solidFill>
            <a:srgbClr val="F1F1F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313131"/>
                </a:solidFill>
                <a:effectLst/>
                <a:latin typeface="Menlo"/>
              </a:rPr>
              <a:t>  List&lt;Integer&gt; numbers = </a:t>
            </a:r>
            <a:r>
              <a:rPr kumimoji="0" lang="en-US" altLang="en-US" sz="3200" b="0" i="0" u="none" strike="noStrike" cap="none" normalizeH="0" baseline="0" dirty="0" err="1">
                <a:ln>
                  <a:noFill/>
                </a:ln>
                <a:solidFill>
                  <a:srgbClr val="313131"/>
                </a:solidFill>
                <a:effectLst/>
                <a:latin typeface="Menlo"/>
              </a:rPr>
              <a:t>Arrays.asList</a:t>
            </a:r>
            <a:r>
              <a:rPr kumimoji="0" lang="en-US" altLang="en-US" sz="3200" b="0" i="0" u="none" strike="noStrike" cap="none" normalizeH="0" baseline="0" dirty="0">
                <a:ln>
                  <a:noFill/>
                </a:ln>
                <a:solidFill>
                  <a:srgbClr val="313131"/>
                </a:solidFill>
                <a:effectLst/>
                <a:latin typeface="Menlo"/>
              </a:rPr>
              <a:t>(3, 2, 2, 3, 7, 3, 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rgbClr val="313131"/>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313131"/>
                </a:solidFill>
                <a:effectLst/>
                <a:latin typeface="Menlo"/>
              </a:rPr>
              <a:t>  </a:t>
            </a:r>
            <a:r>
              <a:rPr kumimoji="0" lang="en-US" altLang="en-US" sz="3200" b="0" i="0" u="none" strike="noStrike" cap="none" normalizeH="0" baseline="0" dirty="0">
                <a:ln>
                  <a:noFill/>
                </a:ln>
                <a:solidFill>
                  <a:schemeClr val="bg1">
                    <a:lumMod val="50000"/>
                  </a:schemeClr>
                </a:solidFill>
                <a:effectLst/>
                <a:latin typeface="Menlo"/>
              </a:rPr>
              <a:t>//get list of unique squares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bg1">
                    <a:lumMod val="50000"/>
                  </a:schemeClr>
                </a:solidFill>
                <a:effectLst/>
                <a:latin typeface="Menlo"/>
              </a:rPr>
              <a:t>  </a:t>
            </a:r>
            <a:r>
              <a:rPr kumimoji="0" lang="en-US" altLang="en-US" sz="3200" b="0" i="0" u="none" strike="noStrike" cap="none" normalizeH="0" baseline="0" dirty="0">
                <a:ln>
                  <a:noFill/>
                </a:ln>
                <a:solidFill>
                  <a:srgbClr val="313131"/>
                </a:solidFill>
                <a:effectLst/>
                <a:latin typeface="Menlo"/>
              </a:rPr>
              <a:t>List&lt;Integer&gt; </a:t>
            </a:r>
            <a:r>
              <a:rPr kumimoji="0" lang="en-US" altLang="en-US" sz="3200" b="0" i="0" u="none" strike="noStrike" cap="none" normalizeH="0" baseline="0" dirty="0" err="1">
                <a:ln>
                  <a:noFill/>
                </a:ln>
                <a:solidFill>
                  <a:srgbClr val="313131"/>
                </a:solidFill>
                <a:effectLst/>
                <a:latin typeface="Menlo"/>
              </a:rPr>
              <a:t>squaresList</a:t>
            </a:r>
            <a:r>
              <a:rPr kumimoji="0" lang="en-US" altLang="en-US" sz="3200" b="0" i="0" u="none" strike="noStrike" cap="none" normalizeH="0" baseline="0" dirty="0">
                <a:ln>
                  <a:noFill/>
                </a:ln>
                <a:solidFill>
                  <a:srgbClr val="313131"/>
                </a:solidFill>
                <a:effectLst/>
                <a:latin typeface="Menlo"/>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a:solidFill>
                  <a:srgbClr val="313131"/>
                </a:solidFill>
                <a:latin typeface="Menlo"/>
              </a:rPr>
              <a:t>             </a:t>
            </a:r>
            <a:r>
              <a:rPr kumimoji="0" lang="en-US" altLang="en-US" sz="3200" b="0" i="0" u="none" strike="noStrike" cap="none" normalizeH="0" baseline="0" dirty="0" err="1">
                <a:ln>
                  <a:noFill/>
                </a:ln>
                <a:solidFill>
                  <a:srgbClr val="313131"/>
                </a:solidFill>
                <a:effectLst/>
                <a:latin typeface="Menlo"/>
              </a:rPr>
              <a:t>numbers.stream</a:t>
            </a:r>
            <a:r>
              <a:rPr kumimoji="0" lang="en-US" altLang="en-US" sz="3200" b="0" i="0" u="none" strike="noStrike" cap="none" normalizeH="0" baseline="0" dirty="0">
                <a:ln>
                  <a:noFill/>
                </a:ln>
                <a:solidFill>
                  <a:srgbClr val="313131"/>
                </a:solidFill>
                <a:effectLst/>
                <a:latin typeface="Menlo"/>
              </a:rPr>
              <a:t>().map( </a:t>
            </a:r>
            <a:r>
              <a:rPr kumimoji="0" lang="en-US" altLang="en-US" sz="3200" b="0" i="0" u="none" strike="noStrike" cap="none" normalizeH="0" baseline="0" dirty="0" err="1">
                <a:ln>
                  <a:noFill/>
                </a:ln>
                <a:solidFill>
                  <a:srgbClr val="313131"/>
                </a:solidFill>
                <a:effectLst/>
                <a:latin typeface="Menlo"/>
              </a:rPr>
              <a:t>i</a:t>
            </a:r>
            <a:r>
              <a:rPr kumimoji="0" lang="en-US" altLang="en-US" sz="3200" b="0" i="0" u="none" strike="noStrike" cap="none" normalizeH="0" baseline="0" dirty="0">
                <a:ln>
                  <a:noFill/>
                </a:ln>
                <a:solidFill>
                  <a:srgbClr val="313131"/>
                </a:solidFill>
                <a:effectLst/>
                <a:latin typeface="Menlo"/>
              </a:rPr>
              <a:t> -&gt; </a:t>
            </a:r>
            <a:r>
              <a:rPr kumimoji="0" lang="en-US" altLang="en-US" sz="3200" b="0" i="0" u="none" strike="noStrike" cap="none" normalizeH="0" baseline="0" dirty="0" err="1">
                <a:ln>
                  <a:noFill/>
                </a:ln>
                <a:solidFill>
                  <a:srgbClr val="313131"/>
                </a:solidFill>
                <a:effectLst/>
                <a:latin typeface="Menlo"/>
              </a:rPr>
              <a:t>i</a:t>
            </a:r>
            <a:r>
              <a:rPr kumimoji="0" lang="en-US" altLang="en-US" sz="3200" b="0" i="0" u="none" strike="noStrike" cap="none" normalizeH="0" baseline="0" dirty="0">
                <a:ln>
                  <a:noFill/>
                </a:ln>
                <a:solidFill>
                  <a:srgbClr val="313131"/>
                </a:solidFill>
                <a:effectLst/>
                <a:latin typeface="Menlo"/>
              </a:rPr>
              <a:t>*</a:t>
            </a:r>
            <a:r>
              <a:rPr kumimoji="0" lang="en-US" altLang="en-US" sz="3200" b="0" i="0" u="none" strike="noStrike" cap="none" normalizeH="0" baseline="0" dirty="0" err="1">
                <a:ln>
                  <a:noFill/>
                </a:ln>
                <a:solidFill>
                  <a:srgbClr val="313131"/>
                </a:solidFill>
                <a:effectLst/>
                <a:latin typeface="Menlo"/>
              </a:rPr>
              <a:t>i</a:t>
            </a:r>
            <a:r>
              <a:rPr kumimoji="0" lang="en-US" altLang="en-US" sz="3200" b="0" i="0" u="none" strike="noStrike" cap="none" normalizeH="0" baseline="0" dirty="0">
                <a:ln>
                  <a:noFill/>
                </a:ln>
                <a:solidFill>
                  <a:srgbClr val="313131"/>
                </a:solidFill>
                <a:effectLst/>
                <a:latin typeface="Menlo"/>
              </a:rPr>
              <a:t>).distinct().collect(</a:t>
            </a:r>
            <a:r>
              <a:rPr kumimoji="0" lang="en-US" altLang="en-US" sz="3200" b="0" i="0" u="none" strike="noStrike" cap="none" normalizeH="0" baseline="0" dirty="0" err="1">
                <a:ln>
                  <a:noFill/>
                </a:ln>
                <a:solidFill>
                  <a:srgbClr val="313131"/>
                </a:solidFill>
                <a:effectLst/>
                <a:latin typeface="Menlo"/>
              </a:rPr>
              <a:t>Collectors.toList</a:t>
            </a:r>
            <a:r>
              <a:rPr kumimoji="0" lang="en-US" altLang="en-US" sz="3200" b="0" i="0" u="none" strike="noStrike" cap="none" normalizeH="0" baseline="0" dirty="0">
                <a:ln>
                  <a:noFill/>
                </a:ln>
                <a:solidFill>
                  <a:srgbClr val="313131"/>
                </a:solidFill>
                <a:effectLst/>
                <a:latin typeface="Menlo"/>
              </a:rPr>
              <a:t>());</a:t>
            </a:r>
            <a:r>
              <a:rPr kumimoji="0" lang="en-US" altLang="en-US" sz="2000" b="0" i="0" u="none" strike="noStrike" cap="none" normalizeH="0" baseline="0" dirty="0">
                <a:ln>
                  <a:noFill/>
                </a:ln>
                <a:solidFill>
                  <a:schemeClr val="tx1"/>
                </a:solidFill>
                <a:effectLst/>
              </a:rPr>
              <a:t> </a:t>
            </a:r>
            <a:endParaRPr kumimoji="0" lang="en-US" altLang="en-US" sz="6600" b="0" i="0" u="none" strike="noStrike" cap="none" normalizeH="0" baseline="0" dirty="0">
              <a:ln>
                <a:noFill/>
              </a:ln>
              <a:solidFill>
                <a:schemeClr val="tx1"/>
              </a:solidFill>
              <a:effectLst/>
              <a:latin typeface="Arial" panose="020B0604020202020204" pitchFamily="34" charset="0"/>
            </a:endParaRPr>
          </a:p>
        </p:txBody>
      </p:sp>
      <p:pic>
        <p:nvPicPr>
          <p:cNvPr id="8" name="Picture 2" descr="Image result for java 8">
            <a:extLst>
              <a:ext uri="{FF2B5EF4-FFF2-40B4-BE49-F238E27FC236}">
                <a16:creationId xmlns:a16="http://schemas.microsoft.com/office/drawing/2014/main" id="{346D918A-BA78-494E-A0C5-012CBDFE2C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5748" y="-91752"/>
            <a:ext cx="1997372" cy="213219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770A20F-ADE5-413B-8B7D-6FDB35E60DF9}"/>
              </a:ext>
            </a:extLst>
          </p:cNvPr>
          <p:cNvSpPr/>
          <p:nvPr/>
        </p:nvSpPr>
        <p:spPr>
          <a:xfrm>
            <a:off x="708870" y="8330882"/>
            <a:ext cx="11737304" cy="523220"/>
          </a:xfrm>
          <a:prstGeom prst="rect">
            <a:avLst/>
          </a:prstGeom>
          <a:solidFill>
            <a:schemeClr val="accent5">
              <a:lumMod val="40000"/>
              <a:lumOff val="60000"/>
            </a:schemeClr>
          </a:solidFill>
          <a:ln>
            <a:solidFill>
              <a:schemeClr val="tx1"/>
            </a:solidFill>
          </a:ln>
        </p:spPr>
        <p:txBody>
          <a:bodyPr wrap="square">
            <a:spAutoFit/>
          </a:bodyPr>
          <a:lstStyle/>
          <a:p>
            <a:pPr algn="ctr"/>
            <a:r>
              <a:rPr lang="en-IE" sz="2800" dirty="0">
                <a:solidFill>
                  <a:srgbClr val="FF0000"/>
                </a:solidFill>
              </a:rPr>
              <a:t>collect() </a:t>
            </a:r>
            <a:r>
              <a:rPr lang="en-IE" sz="2800" dirty="0"/>
              <a:t>returns a </a:t>
            </a:r>
            <a:r>
              <a:rPr lang="en-IE" sz="2800" b="1" dirty="0"/>
              <a:t>mutable </a:t>
            </a:r>
            <a:r>
              <a:rPr lang="en-IE" sz="2800" dirty="0"/>
              <a:t>list of the elements in the Stream.</a:t>
            </a:r>
          </a:p>
        </p:txBody>
      </p:sp>
      <p:cxnSp>
        <p:nvCxnSpPr>
          <p:cNvPr id="10" name="Straight Arrow Connector 9">
            <a:extLst>
              <a:ext uri="{FF2B5EF4-FFF2-40B4-BE49-F238E27FC236}">
                <a16:creationId xmlns:a16="http://schemas.microsoft.com/office/drawing/2014/main" id="{343D50A6-FD4A-46E2-A336-5C11B4F79657}"/>
              </a:ext>
            </a:extLst>
          </p:cNvPr>
          <p:cNvCxnSpPr>
            <a:cxnSpLocks/>
            <a:stCxn id="9" idx="0"/>
          </p:cNvCxnSpPr>
          <p:nvPr/>
        </p:nvCxnSpPr>
        <p:spPr>
          <a:xfrm flipV="1">
            <a:off x="6577522" y="7719566"/>
            <a:ext cx="2301142" cy="611316"/>
          </a:xfrm>
          <a:prstGeom prst="straightConnector1">
            <a:avLst/>
          </a:prstGeom>
          <a:noFill/>
          <a:ln w="57150" cap="flat">
            <a:solidFill>
              <a:srgbClr val="0070C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633050988"/>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7855F-FB2B-4C3C-AC4B-E6E5236C110B}"/>
              </a:ext>
            </a:extLst>
          </p:cNvPr>
          <p:cNvSpPr>
            <a:spLocks noGrp="1"/>
          </p:cNvSpPr>
          <p:nvPr>
            <p:ph type="title"/>
          </p:nvPr>
        </p:nvSpPr>
        <p:spPr/>
        <p:txBody>
          <a:bodyPr/>
          <a:lstStyle/>
          <a:p>
            <a:r>
              <a:rPr lang="en-IE" dirty="0"/>
              <a:t>Stream – filter </a:t>
            </a:r>
          </a:p>
        </p:txBody>
      </p:sp>
      <p:sp>
        <p:nvSpPr>
          <p:cNvPr id="3" name="Text Placeholder 2">
            <a:extLst>
              <a:ext uri="{FF2B5EF4-FFF2-40B4-BE49-F238E27FC236}">
                <a16:creationId xmlns:a16="http://schemas.microsoft.com/office/drawing/2014/main" id="{5A93B5E3-BADF-4A35-BBFF-C5B17CED1058}"/>
              </a:ext>
            </a:extLst>
          </p:cNvPr>
          <p:cNvSpPr>
            <a:spLocks noGrp="1"/>
          </p:cNvSpPr>
          <p:nvPr>
            <p:ph type="body" sz="quarter" idx="10"/>
          </p:nvPr>
        </p:nvSpPr>
        <p:spPr>
          <a:xfrm>
            <a:off x="669925" y="2284413"/>
            <a:ext cx="11763375" cy="5904755"/>
          </a:xfrm>
        </p:spPr>
        <p:txBody>
          <a:bodyPr>
            <a:normAutofit/>
          </a:bodyPr>
          <a:lstStyle/>
          <a:p>
            <a:r>
              <a:rPr lang="en-IE" sz="3600" dirty="0"/>
              <a:t>The ‘filter’ method is used to eliminate elements based on a criteria. </a:t>
            </a:r>
          </a:p>
          <a:p>
            <a:r>
              <a:rPr lang="en-IE" sz="3600" dirty="0"/>
              <a:t>The following code segment prints a count of empty strings using filter.</a:t>
            </a:r>
            <a:endParaRPr lang="en-IE" sz="7200" dirty="0">
              <a:latin typeface="+mn-lt"/>
            </a:endParaRPr>
          </a:p>
        </p:txBody>
      </p:sp>
      <p:sp>
        <p:nvSpPr>
          <p:cNvPr id="5" name="Rectangle 1">
            <a:extLst>
              <a:ext uri="{FF2B5EF4-FFF2-40B4-BE49-F238E27FC236}">
                <a16:creationId xmlns:a16="http://schemas.microsoft.com/office/drawing/2014/main" id="{D0C82FD1-1741-4C26-8E79-3BA5BB5ECA6E}"/>
              </a:ext>
            </a:extLst>
          </p:cNvPr>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5BD66001-C81C-48CE-A9E9-55944D291497}"/>
              </a:ext>
            </a:extLst>
          </p:cNvPr>
          <p:cNvSpPr/>
          <p:nvPr/>
        </p:nvSpPr>
        <p:spPr>
          <a:xfrm>
            <a:off x="4493677" y="9413304"/>
            <a:ext cx="4017446" cy="276999"/>
          </a:xfrm>
          <a:prstGeom prst="rect">
            <a:avLst/>
          </a:prstGeom>
        </p:spPr>
        <p:txBody>
          <a:bodyPr wrap="none">
            <a:spAutoFit/>
          </a:bodyPr>
          <a:lstStyle/>
          <a:p>
            <a:r>
              <a:rPr lang="en-IE" dirty="0">
                <a:hlinkClick r:id="rId2"/>
              </a:rPr>
              <a:t>https://www.tutorialspoint.com/java8/java8_streams.htm</a:t>
            </a:r>
            <a:r>
              <a:rPr lang="en-IE" dirty="0"/>
              <a:t> </a:t>
            </a:r>
          </a:p>
        </p:txBody>
      </p:sp>
      <p:sp>
        <p:nvSpPr>
          <p:cNvPr id="6" name="Rectangle 1">
            <a:extLst>
              <a:ext uri="{FF2B5EF4-FFF2-40B4-BE49-F238E27FC236}">
                <a16:creationId xmlns:a16="http://schemas.microsoft.com/office/drawing/2014/main" id="{34D12C86-0B82-4BCE-953C-A36DD283F6DC}"/>
              </a:ext>
            </a:extLst>
          </p:cNvPr>
          <p:cNvSpPr>
            <a:spLocks noChangeArrowheads="1"/>
          </p:cNvSpPr>
          <p:nvPr/>
        </p:nvSpPr>
        <p:spPr bwMode="auto">
          <a:xfrm>
            <a:off x="561826" y="5956920"/>
            <a:ext cx="11979572" cy="1969770"/>
          </a:xfrm>
          <a:prstGeom prst="rect">
            <a:avLst/>
          </a:prstGeom>
          <a:solidFill>
            <a:srgbClr val="F1F1F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313131"/>
                </a:solidFill>
                <a:effectLst/>
                <a:latin typeface="Menlo"/>
              </a:rPr>
              <a:t>List&lt;String&gt; strings = </a:t>
            </a:r>
            <a:r>
              <a:rPr kumimoji="0" lang="en-US" altLang="en-US" sz="3200" b="0" i="0" u="none" strike="noStrike" cap="none" normalizeH="0" baseline="0" dirty="0" err="1">
                <a:ln>
                  <a:noFill/>
                </a:ln>
                <a:solidFill>
                  <a:srgbClr val="313131"/>
                </a:solidFill>
                <a:effectLst/>
                <a:latin typeface="Menlo"/>
              </a:rPr>
              <a:t>Arrays.asList</a:t>
            </a:r>
            <a:r>
              <a:rPr kumimoji="0" lang="en-US" altLang="en-US" sz="3200" b="0" i="0" u="none" strike="noStrike" cap="none" normalizeH="0" baseline="0" dirty="0">
                <a:ln>
                  <a:noFill/>
                </a:ln>
                <a:solidFill>
                  <a:srgbClr val="313131"/>
                </a:solidFill>
                <a:effectLst/>
                <a:latin typeface="Menlo"/>
              </a:rPr>
              <a:t>("</a:t>
            </a:r>
            <a:r>
              <a:rPr kumimoji="0" lang="en-US" altLang="en-US" sz="3200" b="0" i="0" u="none" strike="noStrike" cap="none" normalizeH="0" baseline="0" dirty="0" err="1">
                <a:ln>
                  <a:noFill/>
                </a:ln>
                <a:solidFill>
                  <a:srgbClr val="313131"/>
                </a:solidFill>
                <a:effectLst/>
                <a:latin typeface="Menlo"/>
              </a:rPr>
              <a:t>abc</a:t>
            </a:r>
            <a:r>
              <a:rPr kumimoji="0" lang="en-US" altLang="en-US" sz="3200" b="0" i="0" u="none" strike="noStrike" cap="none" normalizeH="0" baseline="0" dirty="0">
                <a:ln>
                  <a:noFill/>
                </a:ln>
                <a:solidFill>
                  <a:srgbClr val="313131"/>
                </a:solidFill>
                <a:effectLst/>
                <a:latin typeface="Menlo"/>
              </a:rPr>
              <a:t>", "", "</a:t>
            </a:r>
            <a:r>
              <a:rPr kumimoji="0" lang="en-US" altLang="en-US" sz="3200" b="0" i="0" u="none" strike="noStrike" cap="none" normalizeH="0" baseline="0" dirty="0" err="1">
                <a:ln>
                  <a:noFill/>
                </a:ln>
                <a:solidFill>
                  <a:srgbClr val="313131"/>
                </a:solidFill>
                <a:effectLst/>
                <a:latin typeface="Menlo"/>
              </a:rPr>
              <a:t>bc</a:t>
            </a:r>
            <a:r>
              <a:rPr kumimoji="0" lang="en-US" altLang="en-US" sz="3200" b="0" i="0" u="none" strike="noStrike" cap="none" normalizeH="0" baseline="0" dirty="0">
                <a:ln>
                  <a:noFill/>
                </a:ln>
                <a:solidFill>
                  <a:srgbClr val="313131"/>
                </a:solidFill>
                <a:effectLst/>
                <a:latin typeface="Menlo"/>
              </a:rPr>
              <a:t>", "</a:t>
            </a:r>
            <a:r>
              <a:rPr kumimoji="0" lang="en-US" altLang="en-US" sz="3200" b="0" i="0" u="none" strike="noStrike" cap="none" normalizeH="0" baseline="0" dirty="0" err="1">
                <a:ln>
                  <a:noFill/>
                </a:ln>
                <a:solidFill>
                  <a:srgbClr val="313131"/>
                </a:solidFill>
                <a:effectLst/>
                <a:latin typeface="Menlo"/>
              </a:rPr>
              <a:t>efg</a:t>
            </a:r>
            <a:r>
              <a:rPr kumimoji="0" lang="en-US" altLang="en-US" sz="3200" b="0" i="0" u="none" strike="noStrike" cap="none" normalizeH="0" baseline="0" dirty="0">
                <a:ln>
                  <a:noFill/>
                </a:ln>
                <a:solidFill>
                  <a:srgbClr val="313131"/>
                </a:solidFill>
                <a:effectLst/>
                <a:latin typeface="Menlo"/>
              </a:rPr>
              <a:t>", "</a:t>
            </a:r>
            <a:r>
              <a:rPr kumimoji="0" lang="en-US" altLang="en-US" sz="3200" b="0" i="0" u="none" strike="noStrike" cap="none" normalizeH="0" baseline="0" dirty="0" err="1">
                <a:ln>
                  <a:noFill/>
                </a:ln>
                <a:solidFill>
                  <a:srgbClr val="313131"/>
                </a:solidFill>
                <a:effectLst/>
                <a:latin typeface="Menlo"/>
              </a:rPr>
              <a:t>abcd</a:t>
            </a:r>
            <a:r>
              <a:rPr kumimoji="0" lang="en-US" altLang="en-US" sz="3200" b="0" i="0" u="none" strike="noStrike" cap="none" normalizeH="0" baseline="0" dirty="0">
                <a:ln>
                  <a:noFill/>
                </a:ln>
                <a:solidFill>
                  <a:srgbClr val="313131"/>
                </a:solidFill>
                <a:effectLst/>
                <a:latin typeface="Menlo"/>
              </a:rPr>
              <a:t>","", "</a:t>
            </a:r>
            <a:r>
              <a:rPr kumimoji="0" lang="en-US" altLang="en-US" sz="3200" b="0" i="0" u="none" strike="noStrike" cap="none" normalizeH="0" baseline="0" dirty="0" err="1">
                <a:ln>
                  <a:noFill/>
                </a:ln>
                <a:solidFill>
                  <a:srgbClr val="313131"/>
                </a:solidFill>
                <a:effectLst/>
                <a:latin typeface="Menlo"/>
              </a:rPr>
              <a:t>jkl</a:t>
            </a:r>
            <a:r>
              <a:rPr kumimoji="0" lang="en-US" altLang="en-US" sz="3200" b="0" i="0" u="none" strike="noStrike" cap="none" normalizeH="0" baseline="0" dirty="0">
                <a:ln>
                  <a:noFill/>
                </a:ln>
                <a:solidFill>
                  <a:srgbClr val="313131"/>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bg1">
                    <a:lumMod val="50000"/>
                  </a:schemeClr>
                </a:solidFill>
                <a:effectLst/>
                <a:latin typeface="Menlo"/>
              </a:rPr>
              <a:t>//get count of empty string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err="1">
                <a:ln>
                  <a:noFill/>
                </a:ln>
                <a:solidFill>
                  <a:srgbClr val="313131"/>
                </a:solidFill>
                <a:effectLst/>
                <a:latin typeface="Menlo"/>
              </a:rPr>
              <a:t>int</a:t>
            </a:r>
            <a:r>
              <a:rPr kumimoji="0" lang="en-US" altLang="en-US" sz="3200" b="0" i="0" u="none" strike="noStrike" cap="none" normalizeH="0" baseline="0" dirty="0">
                <a:ln>
                  <a:noFill/>
                </a:ln>
                <a:solidFill>
                  <a:srgbClr val="313131"/>
                </a:solidFill>
                <a:effectLst/>
                <a:latin typeface="Menlo"/>
              </a:rPr>
              <a:t> count = </a:t>
            </a:r>
            <a:r>
              <a:rPr kumimoji="0" lang="en-US" altLang="en-US" sz="3200" b="0" i="0" u="none" strike="noStrike" cap="none" normalizeH="0" baseline="0" dirty="0" err="1">
                <a:ln>
                  <a:noFill/>
                </a:ln>
                <a:solidFill>
                  <a:srgbClr val="313131"/>
                </a:solidFill>
                <a:effectLst/>
                <a:latin typeface="Menlo"/>
              </a:rPr>
              <a:t>strings.stream</a:t>
            </a:r>
            <a:r>
              <a:rPr kumimoji="0" lang="en-US" altLang="en-US" sz="3200" b="0" i="0" u="none" strike="noStrike" cap="none" normalizeH="0" baseline="0" dirty="0">
                <a:ln>
                  <a:noFill/>
                </a:ln>
                <a:solidFill>
                  <a:srgbClr val="313131"/>
                </a:solidFill>
                <a:effectLst/>
                <a:latin typeface="Menlo"/>
              </a:rPr>
              <a:t>().filter(string -&gt; </a:t>
            </a:r>
            <a:r>
              <a:rPr kumimoji="0" lang="en-US" altLang="en-US" sz="3200" b="0" i="0" u="none" strike="noStrike" cap="none" normalizeH="0" baseline="0" dirty="0" err="1">
                <a:ln>
                  <a:noFill/>
                </a:ln>
                <a:solidFill>
                  <a:srgbClr val="313131"/>
                </a:solidFill>
                <a:effectLst/>
                <a:latin typeface="Menlo"/>
              </a:rPr>
              <a:t>string.isEmpty</a:t>
            </a:r>
            <a:r>
              <a:rPr kumimoji="0" lang="en-US" altLang="en-US" sz="3200" b="0" i="0" u="none" strike="noStrike" cap="none" normalizeH="0" baseline="0" dirty="0">
                <a:ln>
                  <a:noFill/>
                </a:ln>
                <a:solidFill>
                  <a:srgbClr val="313131"/>
                </a:solidFill>
                <a:effectLst/>
                <a:latin typeface="Menlo"/>
              </a:rPr>
              <a:t>()).count();</a:t>
            </a:r>
            <a:r>
              <a:rPr kumimoji="0" lang="en-US" altLang="en-US" sz="2000" b="0" i="0" u="none" strike="noStrike" cap="none" normalizeH="0" baseline="0" dirty="0">
                <a:ln>
                  <a:noFill/>
                </a:ln>
                <a:solidFill>
                  <a:schemeClr val="tx1"/>
                </a:solidFill>
                <a:effectLst/>
              </a:rPr>
              <a:t> </a:t>
            </a:r>
            <a:endParaRPr kumimoji="0" lang="en-US" altLang="en-US" sz="6600" b="0" i="0" u="none" strike="noStrike" cap="none" normalizeH="0" baseline="0" dirty="0">
              <a:ln>
                <a:noFill/>
              </a:ln>
              <a:solidFill>
                <a:schemeClr val="tx1"/>
              </a:solidFill>
              <a:effectLst/>
              <a:latin typeface="Arial" panose="020B0604020202020204" pitchFamily="34" charset="0"/>
            </a:endParaRPr>
          </a:p>
        </p:txBody>
      </p:sp>
      <p:pic>
        <p:nvPicPr>
          <p:cNvPr id="9" name="Picture 2" descr="Image result for java 8">
            <a:extLst>
              <a:ext uri="{FF2B5EF4-FFF2-40B4-BE49-F238E27FC236}">
                <a16:creationId xmlns:a16="http://schemas.microsoft.com/office/drawing/2014/main" id="{AE24F44A-76CE-44BB-BA55-D73B364012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5748" y="-91752"/>
            <a:ext cx="1997372" cy="213219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94DB3F3E-9992-491D-96AD-DF3B70FA8E6E}"/>
              </a:ext>
            </a:extLst>
          </p:cNvPr>
          <p:cNvSpPr/>
          <p:nvPr/>
        </p:nvSpPr>
        <p:spPr>
          <a:xfrm>
            <a:off x="571500" y="8484771"/>
            <a:ext cx="11989246" cy="523220"/>
          </a:xfrm>
          <a:prstGeom prst="rect">
            <a:avLst/>
          </a:prstGeom>
          <a:solidFill>
            <a:srgbClr val="DEF3FE"/>
          </a:solidFill>
          <a:ln>
            <a:solidFill>
              <a:schemeClr val="accent1"/>
            </a:solidFill>
          </a:ln>
        </p:spPr>
        <p:txBody>
          <a:bodyPr wrap="square">
            <a:spAutoFit/>
          </a:bodyPr>
          <a:lstStyle/>
          <a:p>
            <a:pPr algn="ctr"/>
            <a:r>
              <a:rPr lang="en-IE" sz="2800" dirty="0">
                <a:solidFill>
                  <a:srgbClr val="FF0000"/>
                </a:solidFill>
              </a:rPr>
              <a:t>stream() </a:t>
            </a:r>
            <a:r>
              <a:rPr lang="en-IE" sz="2800" dirty="0"/>
              <a:t>returns a sequential Stream of the strings collection</a:t>
            </a:r>
            <a:endParaRPr lang="en-IE" sz="2000" dirty="0"/>
          </a:p>
        </p:txBody>
      </p:sp>
      <p:cxnSp>
        <p:nvCxnSpPr>
          <p:cNvPr id="10" name="Straight Arrow Connector 9">
            <a:extLst>
              <a:ext uri="{FF2B5EF4-FFF2-40B4-BE49-F238E27FC236}">
                <a16:creationId xmlns:a16="http://schemas.microsoft.com/office/drawing/2014/main" id="{AB997967-F235-40E6-BF49-BE344362E060}"/>
              </a:ext>
            </a:extLst>
          </p:cNvPr>
          <p:cNvCxnSpPr>
            <a:cxnSpLocks/>
            <a:stCxn id="8" idx="0"/>
          </p:cNvCxnSpPr>
          <p:nvPr/>
        </p:nvCxnSpPr>
        <p:spPr>
          <a:xfrm flipH="1" flipV="1">
            <a:off x="4493677" y="7936570"/>
            <a:ext cx="2072446" cy="548201"/>
          </a:xfrm>
          <a:prstGeom prst="straightConnector1">
            <a:avLst/>
          </a:prstGeom>
          <a:noFill/>
          <a:ln w="57150" cap="flat">
            <a:solidFill>
              <a:srgbClr val="0070C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891730393"/>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7855F-FB2B-4C3C-AC4B-E6E5236C110B}"/>
              </a:ext>
            </a:extLst>
          </p:cNvPr>
          <p:cNvSpPr>
            <a:spLocks noGrp="1"/>
          </p:cNvSpPr>
          <p:nvPr>
            <p:ph type="title"/>
          </p:nvPr>
        </p:nvSpPr>
        <p:spPr/>
        <p:txBody>
          <a:bodyPr/>
          <a:lstStyle/>
          <a:p>
            <a:r>
              <a:rPr lang="en-IE" dirty="0"/>
              <a:t>Stream – filter </a:t>
            </a:r>
          </a:p>
        </p:txBody>
      </p:sp>
      <p:sp>
        <p:nvSpPr>
          <p:cNvPr id="3" name="Text Placeholder 2">
            <a:extLst>
              <a:ext uri="{FF2B5EF4-FFF2-40B4-BE49-F238E27FC236}">
                <a16:creationId xmlns:a16="http://schemas.microsoft.com/office/drawing/2014/main" id="{5A93B5E3-BADF-4A35-BBFF-C5B17CED1058}"/>
              </a:ext>
            </a:extLst>
          </p:cNvPr>
          <p:cNvSpPr>
            <a:spLocks noGrp="1"/>
          </p:cNvSpPr>
          <p:nvPr>
            <p:ph type="body" sz="quarter" idx="10"/>
          </p:nvPr>
        </p:nvSpPr>
        <p:spPr>
          <a:xfrm>
            <a:off x="669925" y="2284413"/>
            <a:ext cx="11763375" cy="5904755"/>
          </a:xfrm>
        </p:spPr>
        <p:txBody>
          <a:bodyPr>
            <a:normAutofit/>
          </a:bodyPr>
          <a:lstStyle/>
          <a:p>
            <a:r>
              <a:rPr lang="en-IE" sz="3600" dirty="0"/>
              <a:t>The ‘filter’ method is used to eliminate elements based on a criteria. </a:t>
            </a:r>
          </a:p>
          <a:p>
            <a:r>
              <a:rPr lang="en-IE" sz="3600" dirty="0"/>
              <a:t>The following code segment prints a count of empty strings using filter.</a:t>
            </a:r>
            <a:endParaRPr lang="en-IE" sz="7200" dirty="0">
              <a:latin typeface="+mn-lt"/>
            </a:endParaRPr>
          </a:p>
        </p:txBody>
      </p:sp>
      <p:sp>
        <p:nvSpPr>
          <p:cNvPr id="5" name="Rectangle 1">
            <a:extLst>
              <a:ext uri="{FF2B5EF4-FFF2-40B4-BE49-F238E27FC236}">
                <a16:creationId xmlns:a16="http://schemas.microsoft.com/office/drawing/2014/main" id="{D0C82FD1-1741-4C26-8E79-3BA5BB5ECA6E}"/>
              </a:ext>
            </a:extLst>
          </p:cNvPr>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5BD66001-C81C-48CE-A9E9-55944D291497}"/>
              </a:ext>
            </a:extLst>
          </p:cNvPr>
          <p:cNvSpPr/>
          <p:nvPr/>
        </p:nvSpPr>
        <p:spPr>
          <a:xfrm>
            <a:off x="4493677" y="9413304"/>
            <a:ext cx="4017446" cy="276999"/>
          </a:xfrm>
          <a:prstGeom prst="rect">
            <a:avLst/>
          </a:prstGeom>
        </p:spPr>
        <p:txBody>
          <a:bodyPr wrap="none">
            <a:spAutoFit/>
          </a:bodyPr>
          <a:lstStyle/>
          <a:p>
            <a:r>
              <a:rPr lang="en-IE" dirty="0">
                <a:hlinkClick r:id="rId2"/>
              </a:rPr>
              <a:t>https://www.tutorialspoint.com/java8/java8_streams.htm</a:t>
            </a:r>
            <a:r>
              <a:rPr lang="en-IE" dirty="0"/>
              <a:t> </a:t>
            </a:r>
          </a:p>
        </p:txBody>
      </p:sp>
      <p:sp>
        <p:nvSpPr>
          <p:cNvPr id="6" name="Rectangle 1">
            <a:extLst>
              <a:ext uri="{FF2B5EF4-FFF2-40B4-BE49-F238E27FC236}">
                <a16:creationId xmlns:a16="http://schemas.microsoft.com/office/drawing/2014/main" id="{34D12C86-0B82-4BCE-953C-A36DD283F6DC}"/>
              </a:ext>
            </a:extLst>
          </p:cNvPr>
          <p:cNvSpPr>
            <a:spLocks noChangeArrowheads="1"/>
          </p:cNvSpPr>
          <p:nvPr/>
        </p:nvSpPr>
        <p:spPr bwMode="auto">
          <a:xfrm>
            <a:off x="561826" y="5956920"/>
            <a:ext cx="11979572" cy="1969770"/>
          </a:xfrm>
          <a:prstGeom prst="rect">
            <a:avLst/>
          </a:prstGeom>
          <a:solidFill>
            <a:srgbClr val="F1F1F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313131"/>
                </a:solidFill>
                <a:effectLst/>
                <a:latin typeface="Menlo"/>
              </a:rPr>
              <a:t>List&lt;String&gt; strings = </a:t>
            </a:r>
            <a:r>
              <a:rPr kumimoji="0" lang="en-US" altLang="en-US" sz="3200" b="0" i="0" u="none" strike="noStrike" cap="none" normalizeH="0" baseline="0" dirty="0" err="1">
                <a:ln>
                  <a:noFill/>
                </a:ln>
                <a:solidFill>
                  <a:srgbClr val="313131"/>
                </a:solidFill>
                <a:effectLst/>
                <a:latin typeface="Menlo"/>
              </a:rPr>
              <a:t>Arrays.asList</a:t>
            </a:r>
            <a:r>
              <a:rPr kumimoji="0" lang="en-US" altLang="en-US" sz="3200" b="0" i="0" u="none" strike="noStrike" cap="none" normalizeH="0" baseline="0" dirty="0">
                <a:ln>
                  <a:noFill/>
                </a:ln>
                <a:solidFill>
                  <a:srgbClr val="313131"/>
                </a:solidFill>
                <a:effectLst/>
                <a:latin typeface="Menlo"/>
              </a:rPr>
              <a:t>("</a:t>
            </a:r>
            <a:r>
              <a:rPr kumimoji="0" lang="en-US" altLang="en-US" sz="3200" b="0" i="0" u="none" strike="noStrike" cap="none" normalizeH="0" baseline="0" dirty="0" err="1">
                <a:ln>
                  <a:noFill/>
                </a:ln>
                <a:solidFill>
                  <a:srgbClr val="313131"/>
                </a:solidFill>
                <a:effectLst/>
                <a:latin typeface="Menlo"/>
              </a:rPr>
              <a:t>abc</a:t>
            </a:r>
            <a:r>
              <a:rPr kumimoji="0" lang="en-US" altLang="en-US" sz="3200" b="0" i="0" u="none" strike="noStrike" cap="none" normalizeH="0" baseline="0" dirty="0">
                <a:ln>
                  <a:noFill/>
                </a:ln>
                <a:solidFill>
                  <a:srgbClr val="313131"/>
                </a:solidFill>
                <a:effectLst/>
                <a:latin typeface="Menlo"/>
              </a:rPr>
              <a:t>", "", "</a:t>
            </a:r>
            <a:r>
              <a:rPr kumimoji="0" lang="en-US" altLang="en-US" sz="3200" b="0" i="0" u="none" strike="noStrike" cap="none" normalizeH="0" baseline="0" dirty="0" err="1">
                <a:ln>
                  <a:noFill/>
                </a:ln>
                <a:solidFill>
                  <a:srgbClr val="313131"/>
                </a:solidFill>
                <a:effectLst/>
                <a:latin typeface="Menlo"/>
              </a:rPr>
              <a:t>bc</a:t>
            </a:r>
            <a:r>
              <a:rPr kumimoji="0" lang="en-US" altLang="en-US" sz="3200" b="0" i="0" u="none" strike="noStrike" cap="none" normalizeH="0" baseline="0" dirty="0">
                <a:ln>
                  <a:noFill/>
                </a:ln>
                <a:solidFill>
                  <a:srgbClr val="313131"/>
                </a:solidFill>
                <a:effectLst/>
                <a:latin typeface="Menlo"/>
              </a:rPr>
              <a:t>", "</a:t>
            </a:r>
            <a:r>
              <a:rPr kumimoji="0" lang="en-US" altLang="en-US" sz="3200" b="0" i="0" u="none" strike="noStrike" cap="none" normalizeH="0" baseline="0" dirty="0" err="1">
                <a:ln>
                  <a:noFill/>
                </a:ln>
                <a:solidFill>
                  <a:srgbClr val="313131"/>
                </a:solidFill>
                <a:effectLst/>
                <a:latin typeface="Menlo"/>
              </a:rPr>
              <a:t>efg</a:t>
            </a:r>
            <a:r>
              <a:rPr kumimoji="0" lang="en-US" altLang="en-US" sz="3200" b="0" i="0" u="none" strike="noStrike" cap="none" normalizeH="0" baseline="0" dirty="0">
                <a:ln>
                  <a:noFill/>
                </a:ln>
                <a:solidFill>
                  <a:srgbClr val="313131"/>
                </a:solidFill>
                <a:effectLst/>
                <a:latin typeface="Menlo"/>
              </a:rPr>
              <a:t>", "</a:t>
            </a:r>
            <a:r>
              <a:rPr kumimoji="0" lang="en-US" altLang="en-US" sz="3200" b="0" i="0" u="none" strike="noStrike" cap="none" normalizeH="0" baseline="0" dirty="0" err="1">
                <a:ln>
                  <a:noFill/>
                </a:ln>
                <a:solidFill>
                  <a:srgbClr val="313131"/>
                </a:solidFill>
                <a:effectLst/>
                <a:latin typeface="Menlo"/>
              </a:rPr>
              <a:t>abcd</a:t>
            </a:r>
            <a:r>
              <a:rPr kumimoji="0" lang="en-US" altLang="en-US" sz="3200" b="0" i="0" u="none" strike="noStrike" cap="none" normalizeH="0" baseline="0" dirty="0">
                <a:ln>
                  <a:noFill/>
                </a:ln>
                <a:solidFill>
                  <a:srgbClr val="313131"/>
                </a:solidFill>
                <a:effectLst/>
                <a:latin typeface="Menlo"/>
              </a:rPr>
              <a:t>","", "</a:t>
            </a:r>
            <a:r>
              <a:rPr kumimoji="0" lang="en-US" altLang="en-US" sz="3200" b="0" i="0" u="none" strike="noStrike" cap="none" normalizeH="0" baseline="0" dirty="0" err="1">
                <a:ln>
                  <a:noFill/>
                </a:ln>
                <a:solidFill>
                  <a:srgbClr val="313131"/>
                </a:solidFill>
                <a:effectLst/>
                <a:latin typeface="Menlo"/>
              </a:rPr>
              <a:t>jkl</a:t>
            </a:r>
            <a:r>
              <a:rPr kumimoji="0" lang="en-US" altLang="en-US" sz="3200" b="0" i="0" u="none" strike="noStrike" cap="none" normalizeH="0" baseline="0" dirty="0">
                <a:ln>
                  <a:noFill/>
                </a:ln>
                <a:solidFill>
                  <a:srgbClr val="313131"/>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bg1">
                    <a:lumMod val="50000"/>
                  </a:schemeClr>
                </a:solidFill>
                <a:effectLst/>
                <a:latin typeface="Menlo"/>
              </a:rPr>
              <a:t>//get count of empty string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err="1">
                <a:ln>
                  <a:noFill/>
                </a:ln>
                <a:solidFill>
                  <a:srgbClr val="313131"/>
                </a:solidFill>
                <a:effectLst/>
                <a:latin typeface="Menlo"/>
              </a:rPr>
              <a:t>int</a:t>
            </a:r>
            <a:r>
              <a:rPr kumimoji="0" lang="en-US" altLang="en-US" sz="3200" b="0" i="0" u="none" strike="noStrike" cap="none" normalizeH="0" baseline="0" dirty="0">
                <a:ln>
                  <a:noFill/>
                </a:ln>
                <a:solidFill>
                  <a:srgbClr val="313131"/>
                </a:solidFill>
                <a:effectLst/>
                <a:latin typeface="Menlo"/>
              </a:rPr>
              <a:t> count = </a:t>
            </a:r>
            <a:r>
              <a:rPr kumimoji="0" lang="en-US" altLang="en-US" sz="3200" b="0" i="0" u="none" strike="noStrike" cap="none" normalizeH="0" baseline="0" dirty="0" err="1">
                <a:ln>
                  <a:noFill/>
                </a:ln>
                <a:solidFill>
                  <a:srgbClr val="313131"/>
                </a:solidFill>
                <a:effectLst/>
                <a:latin typeface="Menlo"/>
              </a:rPr>
              <a:t>strings.stream</a:t>
            </a:r>
            <a:r>
              <a:rPr kumimoji="0" lang="en-US" altLang="en-US" sz="3200" b="0" i="0" u="none" strike="noStrike" cap="none" normalizeH="0" baseline="0" dirty="0">
                <a:ln>
                  <a:noFill/>
                </a:ln>
                <a:solidFill>
                  <a:srgbClr val="313131"/>
                </a:solidFill>
                <a:effectLst/>
                <a:latin typeface="Menlo"/>
              </a:rPr>
              <a:t>().filter(string -&gt; </a:t>
            </a:r>
            <a:r>
              <a:rPr kumimoji="0" lang="en-US" altLang="en-US" sz="3200" b="0" i="0" u="none" strike="noStrike" cap="none" normalizeH="0" baseline="0" dirty="0" err="1">
                <a:ln>
                  <a:noFill/>
                </a:ln>
                <a:solidFill>
                  <a:srgbClr val="313131"/>
                </a:solidFill>
                <a:effectLst/>
                <a:latin typeface="Menlo"/>
              </a:rPr>
              <a:t>string.isEmpty</a:t>
            </a:r>
            <a:r>
              <a:rPr kumimoji="0" lang="en-US" altLang="en-US" sz="3200" b="0" i="0" u="none" strike="noStrike" cap="none" normalizeH="0" baseline="0" dirty="0">
                <a:ln>
                  <a:noFill/>
                </a:ln>
                <a:solidFill>
                  <a:srgbClr val="313131"/>
                </a:solidFill>
                <a:effectLst/>
                <a:latin typeface="Menlo"/>
              </a:rPr>
              <a:t>()).count();</a:t>
            </a:r>
            <a:r>
              <a:rPr kumimoji="0" lang="en-US" altLang="en-US" sz="2000" b="0" i="0" u="none" strike="noStrike" cap="none" normalizeH="0" baseline="0" dirty="0">
                <a:ln>
                  <a:noFill/>
                </a:ln>
                <a:solidFill>
                  <a:schemeClr val="tx1"/>
                </a:solidFill>
                <a:effectLst/>
              </a:rPr>
              <a:t> </a:t>
            </a:r>
            <a:endParaRPr kumimoji="0" lang="en-US" altLang="en-US" sz="6600" b="0" i="0" u="none" strike="noStrike" cap="none" normalizeH="0" baseline="0" dirty="0">
              <a:ln>
                <a:noFill/>
              </a:ln>
              <a:solidFill>
                <a:schemeClr val="tx1"/>
              </a:solidFill>
              <a:effectLst/>
              <a:latin typeface="Arial" panose="020B0604020202020204" pitchFamily="34" charset="0"/>
            </a:endParaRPr>
          </a:p>
        </p:txBody>
      </p:sp>
      <p:pic>
        <p:nvPicPr>
          <p:cNvPr id="9" name="Picture 2" descr="Image result for java 8">
            <a:extLst>
              <a:ext uri="{FF2B5EF4-FFF2-40B4-BE49-F238E27FC236}">
                <a16:creationId xmlns:a16="http://schemas.microsoft.com/office/drawing/2014/main" id="{AE24F44A-76CE-44BB-BA55-D73B364012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5748" y="-91752"/>
            <a:ext cx="1997372" cy="213219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94DB3F3E-9992-491D-96AD-DF3B70FA8E6E}"/>
              </a:ext>
            </a:extLst>
          </p:cNvPr>
          <p:cNvSpPr/>
          <p:nvPr/>
        </p:nvSpPr>
        <p:spPr>
          <a:xfrm>
            <a:off x="669925" y="8269327"/>
            <a:ext cx="11989246" cy="954107"/>
          </a:xfrm>
          <a:prstGeom prst="rect">
            <a:avLst/>
          </a:prstGeom>
          <a:solidFill>
            <a:srgbClr val="DEF3FE"/>
          </a:solidFill>
          <a:ln>
            <a:solidFill>
              <a:schemeClr val="accent1"/>
            </a:solidFill>
          </a:ln>
        </p:spPr>
        <p:txBody>
          <a:bodyPr wrap="square">
            <a:spAutoFit/>
          </a:bodyPr>
          <a:lstStyle/>
          <a:p>
            <a:pPr algn="ctr"/>
            <a:r>
              <a:rPr lang="en-IE" sz="2800" dirty="0">
                <a:solidFill>
                  <a:srgbClr val="FF0000"/>
                </a:solidFill>
              </a:rPr>
              <a:t>filter() </a:t>
            </a:r>
            <a:r>
              <a:rPr lang="en-IE" sz="2800" dirty="0"/>
              <a:t>returns a Stream consisting of the elements that match the predicate (i.e. are empty).</a:t>
            </a:r>
            <a:endParaRPr lang="en-IE" sz="2000" dirty="0"/>
          </a:p>
        </p:txBody>
      </p:sp>
      <p:cxnSp>
        <p:nvCxnSpPr>
          <p:cNvPr id="10" name="Straight Arrow Connector 9">
            <a:extLst>
              <a:ext uri="{FF2B5EF4-FFF2-40B4-BE49-F238E27FC236}">
                <a16:creationId xmlns:a16="http://schemas.microsoft.com/office/drawing/2014/main" id="{AB997967-F235-40E6-BF49-BE344362E060}"/>
              </a:ext>
            </a:extLst>
          </p:cNvPr>
          <p:cNvCxnSpPr>
            <a:cxnSpLocks/>
            <a:stCxn id="8" idx="0"/>
          </p:cNvCxnSpPr>
          <p:nvPr/>
        </p:nvCxnSpPr>
        <p:spPr>
          <a:xfrm flipH="1" flipV="1">
            <a:off x="5710312" y="7926690"/>
            <a:ext cx="954236" cy="342637"/>
          </a:xfrm>
          <a:prstGeom prst="straightConnector1">
            <a:avLst/>
          </a:prstGeom>
          <a:noFill/>
          <a:ln w="57150" cap="flat">
            <a:solidFill>
              <a:srgbClr val="0070C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577865390"/>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7855F-FB2B-4C3C-AC4B-E6E5236C110B}"/>
              </a:ext>
            </a:extLst>
          </p:cNvPr>
          <p:cNvSpPr>
            <a:spLocks noGrp="1"/>
          </p:cNvSpPr>
          <p:nvPr>
            <p:ph type="title"/>
          </p:nvPr>
        </p:nvSpPr>
        <p:spPr/>
        <p:txBody>
          <a:bodyPr/>
          <a:lstStyle/>
          <a:p>
            <a:r>
              <a:rPr lang="en-IE" dirty="0"/>
              <a:t>Stream – filter </a:t>
            </a:r>
          </a:p>
        </p:txBody>
      </p:sp>
      <p:sp>
        <p:nvSpPr>
          <p:cNvPr id="3" name="Text Placeholder 2">
            <a:extLst>
              <a:ext uri="{FF2B5EF4-FFF2-40B4-BE49-F238E27FC236}">
                <a16:creationId xmlns:a16="http://schemas.microsoft.com/office/drawing/2014/main" id="{5A93B5E3-BADF-4A35-BBFF-C5B17CED1058}"/>
              </a:ext>
            </a:extLst>
          </p:cNvPr>
          <p:cNvSpPr>
            <a:spLocks noGrp="1"/>
          </p:cNvSpPr>
          <p:nvPr>
            <p:ph type="body" sz="quarter" idx="10"/>
          </p:nvPr>
        </p:nvSpPr>
        <p:spPr>
          <a:xfrm>
            <a:off x="669925" y="2284413"/>
            <a:ext cx="11763375" cy="5904755"/>
          </a:xfrm>
        </p:spPr>
        <p:txBody>
          <a:bodyPr>
            <a:normAutofit/>
          </a:bodyPr>
          <a:lstStyle/>
          <a:p>
            <a:r>
              <a:rPr lang="en-IE" sz="3600" dirty="0"/>
              <a:t>The ‘filter’ method is used to eliminate elements based on a criteria. </a:t>
            </a:r>
          </a:p>
          <a:p>
            <a:r>
              <a:rPr lang="en-IE" sz="3600" dirty="0"/>
              <a:t>The following code segment prints a count of empty strings using filter.</a:t>
            </a:r>
            <a:endParaRPr lang="en-IE" sz="7200" dirty="0">
              <a:latin typeface="+mn-lt"/>
            </a:endParaRPr>
          </a:p>
        </p:txBody>
      </p:sp>
      <p:sp>
        <p:nvSpPr>
          <p:cNvPr id="5" name="Rectangle 1">
            <a:extLst>
              <a:ext uri="{FF2B5EF4-FFF2-40B4-BE49-F238E27FC236}">
                <a16:creationId xmlns:a16="http://schemas.microsoft.com/office/drawing/2014/main" id="{D0C82FD1-1741-4C26-8E79-3BA5BB5ECA6E}"/>
              </a:ext>
            </a:extLst>
          </p:cNvPr>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5BD66001-C81C-48CE-A9E9-55944D291497}"/>
              </a:ext>
            </a:extLst>
          </p:cNvPr>
          <p:cNvSpPr/>
          <p:nvPr/>
        </p:nvSpPr>
        <p:spPr>
          <a:xfrm>
            <a:off x="4493677" y="9413304"/>
            <a:ext cx="4017446" cy="276999"/>
          </a:xfrm>
          <a:prstGeom prst="rect">
            <a:avLst/>
          </a:prstGeom>
        </p:spPr>
        <p:txBody>
          <a:bodyPr wrap="none">
            <a:spAutoFit/>
          </a:bodyPr>
          <a:lstStyle/>
          <a:p>
            <a:r>
              <a:rPr lang="en-IE" dirty="0">
                <a:hlinkClick r:id="rId2"/>
              </a:rPr>
              <a:t>https://www.tutorialspoint.com/java8/java8_streams.htm</a:t>
            </a:r>
            <a:r>
              <a:rPr lang="en-IE" dirty="0"/>
              <a:t> </a:t>
            </a:r>
          </a:p>
        </p:txBody>
      </p:sp>
      <p:sp>
        <p:nvSpPr>
          <p:cNvPr id="6" name="Rectangle 1">
            <a:extLst>
              <a:ext uri="{FF2B5EF4-FFF2-40B4-BE49-F238E27FC236}">
                <a16:creationId xmlns:a16="http://schemas.microsoft.com/office/drawing/2014/main" id="{34D12C86-0B82-4BCE-953C-A36DD283F6DC}"/>
              </a:ext>
            </a:extLst>
          </p:cNvPr>
          <p:cNvSpPr>
            <a:spLocks noChangeArrowheads="1"/>
          </p:cNvSpPr>
          <p:nvPr/>
        </p:nvSpPr>
        <p:spPr bwMode="auto">
          <a:xfrm>
            <a:off x="561826" y="5956920"/>
            <a:ext cx="11979572" cy="1969770"/>
          </a:xfrm>
          <a:prstGeom prst="rect">
            <a:avLst/>
          </a:prstGeom>
          <a:solidFill>
            <a:srgbClr val="F1F1F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313131"/>
                </a:solidFill>
                <a:effectLst/>
                <a:latin typeface="Menlo"/>
              </a:rPr>
              <a:t>List&lt;String&gt; strings = </a:t>
            </a:r>
            <a:r>
              <a:rPr kumimoji="0" lang="en-US" altLang="en-US" sz="3200" b="0" i="0" u="none" strike="noStrike" cap="none" normalizeH="0" baseline="0" dirty="0" err="1">
                <a:ln>
                  <a:noFill/>
                </a:ln>
                <a:solidFill>
                  <a:srgbClr val="313131"/>
                </a:solidFill>
                <a:effectLst/>
                <a:latin typeface="Menlo"/>
              </a:rPr>
              <a:t>Arrays.asList</a:t>
            </a:r>
            <a:r>
              <a:rPr kumimoji="0" lang="en-US" altLang="en-US" sz="3200" b="0" i="0" u="none" strike="noStrike" cap="none" normalizeH="0" baseline="0" dirty="0">
                <a:ln>
                  <a:noFill/>
                </a:ln>
                <a:solidFill>
                  <a:srgbClr val="313131"/>
                </a:solidFill>
                <a:effectLst/>
                <a:latin typeface="Menlo"/>
              </a:rPr>
              <a:t>("</a:t>
            </a:r>
            <a:r>
              <a:rPr kumimoji="0" lang="en-US" altLang="en-US" sz="3200" b="0" i="0" u="none" strike="noStrike" cap="none" normalizeH="0" baseline="0" dirty="0" err="1">
                <a:ln>
                  <a:noFill/>
                </a:ln>
                <a:solidFill>
                  <a:srgbClr val="313131"/>
                </a:solidFill>
                <a:effectLst/>
                <a:latin typeface="Menlo"/>
              </a:rPr>
              <a:t>abc</a:t>
            </a:r>
            <a:r>
              <a:rPr kumimoji="0" lang="en-US" altLang="en-US" sz="3200" b="0" i="0" u="none" strike="noStrike" cap="none" normalizeH="0" baseline="0" dirty="0">
                <a:ln>
                  <a:noFill/>
                </a:ln>
                <a:solidFill>
                  <a:srgbClr val="313131"/>
                </a:solidFill>
                <a:effectLst/>
                <a:latin typeface="Menlo"/>
              </a:rPr>
              <a:t>", "", "</a:t>
            </a:r>
            <a:r>
              <a:rPr kumimoji="0" lang="en-US" altLang="en-US" sz="3200" b="0" i="0" u="none" strike="noStrike" cap="none" normalizeH="0" baseline="0" dirty="0" err="1">
                <a:ln>
                  <a:noFill/>
                </a:ln>
                <a:solidFill>
                  <a:srgbClr val="313131"/>
                </a:solidFill>
                <a:effectLst/>
                <a:latin typeface="Menlo"/>
              </a:rPr>
              <a:t>bc</a:t>
            </a:r>
            <a:r>
              <a:rPr kumimoji="0" lang="en-US" altLang="en-US" sz="3200" b="0" i="0" u="none" strike="noStrike" cap="none" normalizeH="0" baseline="0" dirty="0">
                <a:ln>
                  <a:noFill/>
                </a:ln>
                <a:solidFill>
                  <a:srgbClr val="313131"/>
                </a:solidFill>
                <a:effectLst/>
                <a:latin typeface="Menlo"/>
              </a:rPr>
              <a:t>", "</a:t>
            </a:r>
            <a:r>
              <a:rPr kumimoji="0" lang="en-US" altLang="en-US" sz="3200" b="0" i="0" u="none" strike="noStrike" cap="none" normalizeH="0" baseline="0" dirty="0" err="1">
                <a:ln>
                  <a:noFill/>
                </a:ln>
                <a:solidFill>
                  <a:srgbClr val="313131"/>
                </a:solidFill>
                <a:effectLst/>
                <a:latin typeface="Menlo"/>
              </a:rPr>
              <a:t>efg</a:t>
            </a:r>
            <a:r>
              <a:rPr kumimoji="0" lang="en-US" altLang="en-US" sz="3200" b="0" i="0" u="none" strike="noStrike" cap="none" normalizeH="0" baseline="0" dirty="0">
                <a:ln>
                  <a:noFill/>
                </a:ln>
                <a:solidFill>
                  <a:srgbClr val="313131"/>
                </a:solidFill>
                <a:effectLst/>
                <a:latin typeface="Menlo"/>
              </a:rPr>
              <a:t>", "</a:t>
            </a:r>
            <a:r>
              <a:rPr kumimoji="0" lang="en-US" altLang="en-US" sz="3200" b="0" i="0" u="none" strike="noStrike" cap="none" normalizeH="0" baseline="0" dirty="0" err="1">
                <a:ln>
                  <a:noFill/>
                </a:ln>
                <a:solidFill>
                  <a:srgbClr val="313131"/>
                </a:solidFill>
                <a:effectLst/>
                <a:latin typeface="Menlo"/>
              </a:rPr>
              <a:t>abcd</a:t>
            </a:r>
            <a:r>
              <a:rPr kumimoji="0" lang="en-US" altLang="en-US" sz="3200" b="0" i="0" u="none" strike="noStrike" cap="none" normalizeH="0" baseline="0" dirty="0">
                <a:ln>
                  <a:noFill/>
                </a:ln>
                <a:solidFill>
                  <a:srgbClr val="313131"/>
                </a:solidFill>
                <a:effectLst/>
                <a:latin typeface="Menlo"/>
              </a:rPr>
              <a:t>","", "</a:t>
            </a:r>
            <a:r>
              <a:rPr kumimoji="0" lang="en-US" altLang="en-US" sz="3200" b="0" i="0" u="none" strike="noStrike" cap="none" normalizeH="0" baseline="0" dirty="0" err="1">
                <a:ln>
                  <a:noFill/>
                </a:ln>
                <a:solidFill>
                  <a:srgbClr val="313131"/>
                </a:solidFill>
                <a:effectLst/>
                <a:latin typeface="Menlo"/>
              </a:rPr>
              <a:t>jkl</a:t>
            </a:r>
            <a:r>
              <a:rPr kumimoji="0" lang="en-US" altLang="en-US" sz="3200" b="0" i="0" u="none" strike="noStrike" cap="none" normalizeH="0" baseline="0" dirty="0">
                <a:ln>
                  <a:noFill/>
                </a:ln>
                <a:solidFill>
                  <a:srgbClr val="313131"/>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bg1">
                    <a:lumMod val="50000"/>
                  </a:schemeClr>
                </a:solidFill>
                <a:effectLst/>
                <a:latin typeface="Menlo"/>
              </a:rPr>
              <a:t>//get count of empty string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err="1">
                <a:ln>
                  <a:noFill/>
                </a:ln>
                <a:solidFill>
                  <a:srgbClr val="313131"/>
                </a:solidFill>
                <a:effectLst/>
                <a:latin typeface="Menlo"/>
              </a:rPr>
              <a:t>int</a:t>
            </a:r>
            <a:r>
              <a:rPr kumimoji="0" lang="en-US" altLang="en-US" sz="3200" b="0" i="0" u="none" strike="noStrike" cap="none" normalizeH="0" baseline="0" dirty="0">
                <a:ln>
                  <a:noFill/>
                </a:ln>
                <a:solidFill>
                  <a:srgbClr val="313131"/>
                </a:solidFill>
                <a:effectLst/>
                <a:latin typeface="Menlo"/>
              </a:rPr>
              <a:t> count = </a:t>
            </a:r>
            <a:r>
              <a:rPr kumimoji="0" lang="en-US" altLang="en-US" sz="3200" b="0" i="0" u="none" strike="noStrike" cap="none" normalizeH="0" baseline="0" dirty="0" err="1">
                <a:ln>
                  <a:noFill/>
                </a:ln>
                <a:solidFill>
                  <a:srgbClr val="313131"/>
                </a:solidFill>
                <a:effectLst/>
                <a:latin typeface="Menlo"/>
              </a:rPr>
              <a:t>strings.stream</a:t>
            </a:r>
            <a:r>
              <a:rPr kumimoji="0" lang="en-US" altLang="en-US" sz="3200" b="0" i="0" u="none" strike="noStrike" cap="none" normalizeH="0" baseline="0" dirty="0">
                <a:ln>
                  <a:noFill/>
                </a:ln>
                <a:solidFill>
                  <a:srgbClr val="313131"/>
                </a:solidFill>
                <a:effectLst/>
                <a:latin typeface="Menlo"/>
              </a:rPr>
              <a:t>().filter(string -&gt; </a:t>
            </a:r>
            <a:r>
              <a:rPr kumimoji="0" lang="en-US" altLang="en-US" sz="3200" b="0" i="0" u="none" strike="noStrike" cap="none" normalizeH="0" baseline="0" dirty="0" err="1">
                <a:ln>
                  <a:noFill/>
                </a:ln>
                <a:solidFill>
                  <a:srgbClr val="313131"/>
                </a:solidFill>
                <a:effectLst/>
                <a:latin typeface="Menlo"/>
              </a:rPr>
              <a:t>string.isEmpty</a:t>
            </a:r>
            <a:r>
              <a:rPr kumimoji="0" lang="en-US" altLang="en-US" sz="3200" b="0" i="0" u="none" strike="noStrike" cap="none" normalizeH="0" baseline="0" dirty="0">
                <a:ln>
                  <a:noFill/>
                </a:ln>
                <a:solidFill>
                  <a:srgbClr val="313131"/>
                </a:solidFill>
                <a:effectLst/>
                <a:latin typeface="Menlo"/>
              </a:rPr>
              <a:t>()).count();</a:t>
            </a:r>
            <a:r>
              <a:rPr kumimoji="0" lang="en-US" altLang="en-US" sz="2000" b="0" i="0" u="none" strike="noStrike" cap="none" normalizeH="0" baseline="0" dirty="0">
                <a:ln>
                  <a:noFill/>
                </a:ln>
                <a:solidFill>
                  <a:schemeClr val="tx1"/>
                </a:solidFill>
                <a:effectLst/>
              </a:rPr>
              <a:t> </a:t>
            </a:r>
            <a:endParaRPr kumimoji="0" lang="en-US" altLang="en-US" sz="6600" b="0" i="0" u="none" strike="noStrike" cap="none" normalizeH="0" baseline="0" dirty="0">
              <a:ln>
                <a:noFill/>
              </a:ln>
              <a:solidFill>
                <a:schemeClr val="tx1"/>
              </a:solidFill>
              <a:effectLst/>
              <a:latin typeface="Arial" panose="020B0604020202020204" pitchFamily="34" charset="0"/>
            </a:endParaRPr>
          </a:p>
        </p:txBody>
      </p:sp>
      <p:pic>
        <p:nvPicPr>
          <p:cNvPr id="9" name="Picture 2" descr="Image result for java 8">
            <a:extLst>
              <a:ext uri="{FF2B5EF4-FFF2-40B4-BE49-F238E27FC236}">
                <a16:creationId xmlns:a16="http://schemas.microsoft.com/office/drawing/2014/main" id="{AE24F44A-76CE-44BB-BA55-D73B364012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5748" y="-91752"/>
            <a:ext cx="1997372" cy="213219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94DB3F3E-9992-491D-96AD-DF3B70FA8E6E}"/>
              </a:ext>
            </a:extLst>
          </p:cNvPr>
          <p:cNvSpPr/>
          <p:nvPr/>
        </p:nvSpPr>
        <p:spPr>
          <a:xfrm>
            <a:off x="669925" y="8269327"/>
            <a:ext cx="11989246" cy="523220"/>
          </a:xfrm>
          <a:prstGeom prst="rect">
            <a:avLst/>
          </a:prstGeom>
          <a:solidFill>
            <a:srgbClr val="DEF3FE"/>
          </a:solidFill>
          <a:ln>
            <a:solidFill>
              <a:schemeClr val="accent1"/>
            </a:solidFill>
          </a:ln>
        </p:spPr>
        <p:txBody>
          <a:bodyPr wrap="square">
            <a:spAutoFit/>
          </a:bodyPr>
          <a:lstStyle/>
          <a:p>
            <a:pPr algn="ctr"/>
            <a:r>
              <a:rPr lang="en-IE" sz="2800" dirty="0">
                <a:solidFill>
                  <a:srgbClr val="FF0000"/>
                </a:solidFill>
              </a:rPr>
              <a:t>count() </a:t>
            </a:r>
            <a:r>
              <a:rPr lang="en-IE" sz="2800" dirty="0"/>
              <a:t>returns an </a:t>
            </a:r>
            <a:r>
              <a:rPr lang="en-IE" sz="2800" dirty="0" err="1"/>
              <a:t>int</a:t>
            </a:r>
            <a:r>
              <a:rPr lang="en-IE" sz="2800" dirty="0"/>
              <a:t> representing the number of elements in the Stream.</a:t>
            </a:r>
          </a:p>
        </p:txBody>
      </p:sp>
      <p:cxnSp>
        <p:nvCxnSpPr>
          <p:cNvPr id="10" name="Straight Arrow Connector 9">
            <a:extLst>
              <a:ext uri="{FF2B5EF4-FFF2-40B4-BE49-F238E27FC236}">
                <a16:creationId xmlns:a16="http://schemas.microsoft.com/office/drawing/2014/main" id="{AB997967-F235-40E6-BF49-BE344362E060}"/>
              </a:ext>
            </a:extLst>
          </p:cNvPr>
          <p:cNvCxnSpPr>
            <a:cxnSpLocks/>
          </p:cNvCxnSpPr>
          <p:nvPr/>
        </p:nvCxnSpPr>
        <p:spPr>
          <a:xfrm flipH="1" flipV="1">
            <a:off x="10822880" y="7926690"/>
            <a:ext cx="162868" cy="342637"/>
          </a:xfrm>
          <a:prstGeom prst="straightConnector1">
            <a:avLst/>
          </a:prstGeom>
          <a:noFill/>
          <a:ln w="57150" cap="flat">
            <a:solidFill>
              <a:srgbClr val="0070C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367434792"/>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2AD5C-4AC6-4202-B03F-0A94A7F73C7D}"/>
              </a:ext>
            </a:extLst>
          </p:cNvPr>
          <p:cNvSpPr>
            <a:spLocks noGrp="1"/>
          </p:cNvSpPr>
          <p:nvPr>
            <p:ph type="title"/>
          </p:nvPr>
        </p:nvSpPr>
        <p:spPr/>
        <p:txBody>
          <a:bodyPr/>
          <a:lstStyle/>
          <a:p>
            <a:r>
              <a:rPr lang="en-IE" sz="4400"/>
              <a:t>Date/time improvements</a:t>
            </a:r>
            <a:endParaRPr lang="en-IE" sz="4400" dirty="0"/>
          </a:p>
        </p:txBody>
      </p:sp>
      <p:sp>
        <p:nvSpPr>
          <p:cNvPr id="3" name="Text Placeholder 2">
            <a:extLst>
              <a:ext uri="{FF2B5EF4-FFF2-40B4-BE49-F238E27FC236}">
                <a16:creationId xmlns:a16="http://schemas.microsoft.com/office/drawing/2014/main" id="{ED4049EC-5207-4CBC-AB39-405580E588DA}"/>
              </a:ext>
            </a:extLst>
          </p:cNvPr>
          <p:cNvSpPr>
            <a:spLocks noGrp="1"/>
          </p:cNvSpPr>
          <p:nvPr>
            <p:ph type="body" sz="quarter" idx="10"/>
          </p:nvPr>
        </p:nvSpPr>
        <p:spPr/>
        <p:txBody>
          <a:bodyPr>
            <a:normAutofit/>
          </a:bodyPr>
          <a:lstStyle/>
          <a:p>
            <a:pPr marL="0" indent="0">
              <a:buNone/>
            </a:pPr>
            <a:r>
              <a:rPr lang="en-IE" dirty="0"/>
              <a:t>Old Date/Time API (</a:t>
            </a:r>
            <a:r>
              <a:rPr lang="en-IE" b="1" dirty="0" err="1">
                <a:solidFill>
                  <a:srgbClr val="FF0000"/>
                </a:solidFill>
              </a:rPr>
              <a:t>java.util.Date</a:t>
            </a:r>
            <a:r>
              <a:rPr lang="en-IE" dirty="0"/>
              <a:t>):</a:t>
            </a:r>
          </a:p>
          <a:p>
            <a:pPr lvl="1"/>
            <a:r>
              <a:rPr lang="en-IE" b="1" dirty="0"/>
              <a:t>Not thread safe</a:t>
            </a:r>
            <a:r>
              <a:rPr lang="en-IE" dirty="0"/>
              <a:t> − </a:t>
            </a:r>
            <a:r>
              <a:rPr lang="en-IE" dirty="0" err="1"/>
              <a:t>java.util.Date</a:t>
            </a:r>
            <a:r>
              <a:rPr lang="en-IE" dirty="0"/>
              <a:t> is not thread safe, thus developers have to deal with concurrency issue while using date. The new date-time API is immutable and does not have setter methods.</a:t>
            </a:r>
          </a:p>
          <a:p>
            <a:pPr lvl="1"/>
            <a:r>
              <a:rPr lang="en-IE" b="1" dirty="0"/>
              <a:t>Poor design</a:t>
            </a:r>
            <a:r>
              <a:rPr lang="en-IE" dirty="0"/>
              <a:t> − Default Date starts from 1900, month starts from 1, and day starts from 0, so no uniformity. The old API had less direct methods for date operations. The new API provides numerous utility methods for such operations.</a:t>
            </a:r>
          </a:p>
          <a:p>
            <a:pPr lvl="1"/>
            <a:r>
              <a:rPr lang="en-IE" b="1" dirty="0"/>
              <a:t>Difficult time zone handling</a:t>
            </a:r>
            <a:r>
              <a:rPr lang="en-IE" dirty="0"/>
              <a:t> − Developers had to write a lot of code to deal with </a:t>
            </a:r>
            <a:r>
              <a:rPr lang="en-IE" dirty="0" err="1"/>
              <a:t>timezone</a:t>
            </a:r>
            <a:r>
              <a:rPr lang="en-IE" dirty="0"/>
              <a:t> issues. The new API has been developed keeping domain-specific design in mind.</a:t>
            </a:r>
          </a:p>
        </p:txBody>
      </p:sp>
      <p:pic>
        <p:nvPicPr>
          <p:cNvPr id="4" name="Picture 2" descr="Image result for java 8">
            <a:extLst>
              <a:ext uri="{FF2B5EF4-FFF2-40B4-BE49-F238E27FC236}">
                <a16:creationId xmlns:a16="http://schemas.microsoft.com/office/drawing/2014/main" id="{2A2029D5-6B63-42DD-B0A7-72AEB27C58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5748" y="-91752"/>
            <a:ext cx="1997372" cy="213219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83C8745-8A86-4AFD-9DC3-DB45F57EAE83}"/>
              </a:ext>
            </a:extLst>
          </p:cNvPr>
          <p:cNvSpPr/>
          <p:nvPr/>
        </p:nvSpPr>
        <p:spPr>
          <a:xfrm>
            <a:off x="4486176" y="9475460"/>
            <a:ext cx="4347665" cy="276999"/>
          </a:xfrm>
          <a:prstGeom prst="rect">
            <a:avLst/>
          </a:prstGeom>
        </p:spPr>
        <p:txBody>
          <a:bodyPr wrap="none">
            <a:spAutoFit/>
          </a:bodyPr>
          <a:lstStyle/>
          <a:p>
            <a:r>
              <a:rPr lang="en-IE" dirty="0">
                <a:hlinkClick r:id="rId3"/>
              </a:rPr>
              <a:t>https://www.tutorialspoint.com/java8/java8_datetime_api.htm</a:t>
            </a:r>
            <a:r>
              <a:rPr lang="en-IE" dirty="0"/>
              <a:t> </a:t>
            </a:r>
          </a:p>
        </p:txBody>
      </p:sp>
    </p:spTree>
    <p:extLst>
      <p:ext uri="{BB962C8B-B14F-4D97-AF65-F5344CB8AC3E}">
        <p14:creationId xmlns:p14="http://schemas.microsoft.com/office/powerpoint/2010/main" val="1762856115"/>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2AD5C-4AC6-4202-B03F-0A94A7F73C7D}"/>
              </a:ext>
            </a:extLst>
          </p:cNvPr>
          <p:cNvSpPr>
            <a:spLocks noGrp="1"/>
          </p:cNvSpPr>
          <p:nvPr>
            <p:ph type="title"/>
          </p:nvPr>
        </p:nvSpPr>
        <p:spPr/>
        <p:txBody>
          <a:bodyPr/>
          <a:lstStyle/>
          <a:p>
            <a:r>
              <a:rPr lang="en-IE" sz="4400"/>
              <a:t>Date/time improvements</a:t>
            </a:r>
            <a:endParaRPr lang="en-IE" sz="4400" dirty="0"/>
          </a:p>
        </p:txBody>
      </p:sp>
      <p:sp>
        <p:nvSpPr>
          <p:cNvPr id="3" name="Text Placeholder 2">
            <a:extLst>
              <a:ext uri="{FF2B5EF4-FFF2-40B4-BE49-F238E27FC236}">
                <a16:creationId xmlns:a16="http://schemas.microsoft.com/office/drawing/2014/main" id="{ED4049EC-5207-4CBC-AB39-405580E588DA}"/>
              </a:ext>
            </a:extLst>
          </p:cNvPr>
          <p:cNvSpPr>
            <a:spLocks noGrp="1"/>
          </p:cNvSpPr>
          <p:nvPr>
            <p:ph type="body" sz="quarter" idx="10"/>
          </p:nvPr>
        </p:nvSpPr>
        <p:spPr/>
        <p:txBody>
          <a:bodyPr>
            <a:normAutofit/>
          </a:bodyPr>
          <a:lstStyle/>
          <a:p>
            <a:pPr marL="0" indent="0">
              <a:buNone/>
            </a:pPr>
            <a:r>
              <a:rPr lang="en-IE" sz="3200" dirty="0"/>
              <a:t>New Date/Time API (</a:t>
            </a:r>
            <a:r>
              <a:rPr lang="en-IE" sz="3200" b="1" dirty="0" err="1">
                <a:solidFill>
                  <a:srgbClr val="FF0000"/>
                </a:solidFill>
              </a:rPr>
              <a:t>java.time</a:t>
            </a:r>
            <a:r>
              <a:rPr lang="en-IE" sz="3200" dirty="0"/>
              <a:t>):</a:t>
            </a:r>
          </a:p>
          <a:p>
            <a:pPr lvl="1"/>
            <a:r>
              <a:rPr lang="en-IE" sz="3200" b="1" dirty="0"/>
              <a:t>Local</a:t>
            </a:r>
            <a:r>
              <a:rPr lang="en-IE" sz="3200" dirty="0"/>
              <a:t> − Simplified date-time API with no complexity of </a:t>
            </a:r>
            <a:r>
              <a:rPr lang="en-IE" sz="3200" dirty="0" err="1"/>
              <a:t>timezone</a:t>
            </a:r>
            <a:r>
              <a:rPr lang="en-IE" sz="3200" dirty="0"/>
              <a:t> handling.</a:t>
            </a:r>
          </a:p>
          <a:p>
            <a:pPr lvl="1"/>
            <a:r>
              <a:rPr lang="en-IE" sz="3200" b="1" dirty="0"/>
              <a:t>Zoned</a:t>
            </a:r>
            <a:r>
              <a:rPr lang="en-IE" sz="3200" dirty="0"/>
              <a:t> − Specialized date-time API to deal with various </a:t>
            </a:r>
            <a:r>
              <a:rPr lang="en-IE" sz="3200" dirty="0" err="1"/>
              <a:t>timezones</a:t>
            </a:r>
            <a:r>
              <a:rPr lang="en-IE" sz="3200" dirty="0"/>
              <a:t>.</a:t>
            </a:r>
          </a:p>
          <a:p>
            <a:pPr lvl="1"/>
            <a:r>
              <a:rPr lang="en-IE" sz="3200" b="1" dirty="0" err="1"/>
              <a:t>Joda</a:t>
            </a:r>
            <a:r>
              <a:rPr lang="en-IE" sz="3200" b="1" dirty="0"/>
              <a:t> </a:t>
            </a:r>
            <a:r>
              <a:rPr lang="en-IE" sz="3200" dirty="0"/>
              <a:t>– based on the </a:t>
            </a:r>
            <a:r>
              <a:rPr lang="en-IE" sz="3200" dirty="0" err="1"/>
              <a:t>Joda</a:t>
            </a:r>
            <a:r>
              <a:rPr lang="en-IE" sz="3200" dirty="0"/>
              <a:t> component’s approach.</a:t>
            </a:r>
          </a:p>
        </p:txBody>
      </p:sp>
      <p:pic>
        <p:nvPicPr>
          <p:cNvPr id="4" name="Picture 2" descr="Image result for java 8">
            <a:extLst>
              <a:ext uri="{FF2B5EF4-FFF2-40B4-BE49-F238E27FC236}">
                <a16:creationId xmlns:a16="http://schemas.microsoft.com/office/drawing/2014/main" id="{2A2029D5-6B63-42DD-B0A7-72AEB27C58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5748" y="-91752"/>
            <a:ext cx="1997372" cy="213219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83C8745-8A86-4AFD-9DC3-DB45F57EAE83}"/>
              </a:ext>
            </a:extLst>
          </p:cNvPr>
          <p:cNvSpPr/>
          <p:nvPr/>
        </p:nvSpPr>
        <p:spPr>
          <a:xfrm>
            <a:off x="4486176" y="9475460"/>
            <a:ext cx="4347665" cy="276999"/>
          </a:xfrm>
          <a:prstGeom prst="rect">
            <a:avLst/>
          </a:prstGeom>
        </p:spPr>
        <p:txBody>
          <a:bodyPr wrap="none">
            <a:spAutoFit/>
          </a:bodyPr>
          <a:lstStyle/>
          <a:p>
            <a:r>
              <a:rPr lang="en-IE" dirty="0">
                <a:hlinkClick r:id="rId3"/>
              </a:rPr>
              <a:t>https://www.tutorialspoint.com/java8/java8_datetime_api.htm</a:t>
            </a:r>
            <a:r>
              <a:rPr lang="en-IE" dirty="0"/>
              <a:t> </a:t>
            </a:r>
          </a:p>
        </p:txBody>
      </p:sp>
    </p:spTree>
    <p:extLst>
      <p:ext uri="{BB962C8B-B14F-4D97-AF65-F5344CB8AC3E}">
        <p14:creationId xmlns:p14="http://schemas.microsoft.com/office/powerpoint/2010/main" val="226289678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a:t>Java 7 – an outline of some changes</a:t>
            </a:r>
          </a:p>
        </p:txBody>
      </p:sp>
      <p:sp>
        <p:nvSpPr>
          <p:cNvPr id="6" name="Text Placeholder 5"/>
          <p:cNvSpPr>
            <a:spLocks noGrp="1"/>
          </p:cNvSpPr>
          <p:nvPr>
            <p:ph type="body" sz="quarter" idx="10"/>
          </p:nvPr>
        </p:nvSpPr>
        <p:spPr/>
        <p:txBody>
          <a:bodyPr/>
          <a:lstStyle/>
          <a:p>
            <a:r>
              <a:rPr lang="en-IE" sz="3200" dirty="0"/>
              <a:t>Can now </a:t>
            </a:r>
            <a:r>
              <a:rPr lang="en-IE" sz="3200" dirty="0">
                <a:solidFill>
                  <a:schemeClr val="tx1"/>
                </a:solidFill>
              </a:rPr>
              <a:t>switch </a:t>
            </a:r>
            <a:r>
              <a:rPr lang="en-IE" sz="3200" dirty="0"/>
              <a:t>on Strings.</a:t>
            </a:r>
          </a:p>
          <a:p>
            <a:r>
              <a:rPr lang="en-IE" sz="3200" dirty="0"/>
              <a:t>Inclusion </a:t>
            </a:r>
            <a:r>
              <a:rPr lang="en-IE" sz="3200" dirty="0">
                <a:solidFill>
                  <a:schemeClr val="tx1"/>
                </a:solidFill>
              </a:rPr>
              <a:t>of try-with-resources.</a:t>
            </a:r>
          </a:p>
          <a:p>
            <a:r>
              <a:rPr lang="en-IE" sz="3200" dirty="0"/>
              <a:t>Multi-catch.</a:t>
            </a:r>
          </a:p>
          <a:p>
            <a:r>
              <a:rPr lang="en-IE" sz="3200" dirty="0"/>
              <a:t>Improved type inference.</a:t>
            </a:r>
          </a:p>
          <a:p>
            <a:r>
              <a:rPr lang="en-IE" sz="3200" dirty="0"/>
              <a:t>More new I/O APIs for the Java platform. </a:t>
            </a:r>
          </a:p>
        </p:txBody>
      </p:sp>
      <p:pic>
        <p:nvPicPr>
          <p:cNvPr id="1026" name="Picture 2" descr="Image result for java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6415" y="212018"/>
            <a:ext cx="1197799" cy="1633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9979922"/>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2AD5C-4AC6-4202-B03F-0A94A7F73C7D}"/>
              </a:ext>
            </a:extLst>
          </p:cNvPr>
          <p:cNvSpPr>
            <a:spLocks noGrp="1"/>
          </p:cNvSpPr>
          <p:nvPr>
            <p:ph type="title"/>
          </p:nvPr>
        </p:nvSpPr>
        <p:spPr/>
        <p:txBody>
          <a:bodyPr/>
          <a:lstStyle/>
          <a:p>
            <a:r>
              <a:rPr lang="en-IE" sz="4400" dirty="0"/>
              <a:t>Date/time improvements (Local)</a:t>
            </a:r>
          </a:p>
        </p:txBody>
      </p:sp>
      <p:pic>
        <p:nvPicPr>
          <p:cNvPr id="4" name="Picture 2" descr="Image result for java 8">
            <a:extLst>
              <a:ext uri="{FF2B5EF4-FFF2-40B4-BE49-F238E27FC236}">
                <a16:creationId xmlns:a16="http://schemas.microsoft.com/office/drawing/2014/main" id="{2A2029D5-6B63-42DD-B0A7-72AEB27C58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5748" y="-91752"/>
            <a:ext cx="1997372" cy="213219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83C8745-8A86-4AFD-9DC3-DB45F57EAE83}"/>
              </a:ext>
            </a:extLst>
          </p:cNvPr>
          <p:cNvSpPr/>
          <p:nvPr/>
        </p:nvSpPr>
        <p:spPr>
          <a:xfrm>
            <a:off x="4486176" y="9475460"/>
            <a:ext cx="4347665" cy="276999"/>
          </a:xfrm>
          <a:prstGeom prst="rect">
            <a:avLst/>
          </a:prstGeom>
        </p:spPr>
        <p:txBody>
          <a:bodyPr wrap="none">
            <a:spAutoFit/>
          </a:bodyPr>
          <a:lstStyle/>
          <a:p>
            <a:r>
              <a:rPr lang="en-IE" dirty="0">
                <a:hlinkClick r:id="rId3"/>
              </a:rPr>
              <a:t>https://www.tutorialspoint.com/java8/java8_datetime_api.htm</a:t>
            </a:r>
            <a:r>
              <a:rPr lang="en-IE" dirty="0"/>
              <a:t> </a:t>
            </a:r>
          </a:p>
        </p:txBody>
      </p:sp>
      <p:sp>
        <p:nvSpPr>
          <p:cNvPr id="10" name="Rectangle 9">
            <a:extLst>
              <a:ext uri="{FF2B5EF4-FFF2-40B4-BE49-F238E27FC236}">
                <a16:creationId xmlns:a16="http://schemas.microsoft.com/office/drawing/2014/main" id="{08A5955A-21E2-459D-99BB-53CB40E575A8}"/>
              </a:ext>
            </a:extLst>
          </p:cNvPr>
          <p:cNvSpPr/>
          <p:nvPr/>
        </p:nvSpPr>
        <p:spPr>
          <a:xfrm>
            <a:off x="111690" y="2284512"/>
            <a:ext cx="12781420" cy="4832092"/>
          </a:xfrm>
          <a:prstGeom prst="rect">
            <a:avLst/>
          </a:prstGeom>
          <a:solidFill>
            <a:srgbClr val="DEF3FE"/>
          </a:solidFill>
          <a:ln>
            <a:solidFill>
              <a:srgbClr val="0070C0"/>
            </a:solidFill>
          </a:ln>
        </p:spPr>
        <p:txBody>
          <a:bodyPr wrap="square">
            <a:spAutoFit/>
          </a:bodyPr>
          <a:lstStyle/>
          <a:p>
            <a:r>
              <a:rPr lang="en-IE" sz="2800" dirty="0">
                <a:solidFill>
                  <a:schemeClr val="bg1">
                    <a:lumMod val="50000"/>
                  </a:schemeClr>
                </a:solidFill>
              </a:rPr>
              <a:t>// Get the current date and time      </a:t>
            </a:r>
          </a:p>
          <a:p>
            <a:r>
              <a:rPr lang="en-IE" sz="2800" dirty="0" err="1"/>
              <a:t>LocalDateTime</a:t>
            </a:r>
            <a:r>
              <a:rPr lang="en-IE" sz="2800" dirty="0"/>
              <a:t> </a:t>
            </a:r>
            <a:r>
              <a:rPr lang="en-IE" sz="2800" dirty="0" err="1"/>
              <a:t>currentTime</a:t>
            </a:r>
            <a:r>
              <a:rPr lang="en-IE" sz="2800" dirty="0"/>
              <a:t> = </a:t>
            </a:r>
            <a:r>
              <a:rPr lang="en-IE" sz="2800" dirty="0" err="1"/>
              <a:t>LocalDateTime.now</a:t>
            </a:r>
            <a:r>
              <a:rPr lang="en-IE" sz="2800" dirty="0"/>
              <a:t>();     </a:t>
            </a:r>
            <a:r>
              <a:rPr lang="en-IE" sz="2800" dirty="0" err="1"/>
              <a:t>System.out.println</a:t>
            </a:r>
            <a:r>
              <a:rPr lang="en-IE" sz="2800" dirty="0"/>
              <a:t>("Current </a:t>
            </a:r>
            <a:r>
              <a:rPr lang="en-IE" sz="2800" dirty="0" err="1"/>
              <a:t>DateTime</a:t>
            </a:r>
            <a:r>
              <a:rPr lang="en-IE" sz="2800" dirty="0"/>
              <a:t>: " + </a:t>
            </a:r>
            <a:r>
              <a:rPr lang="en-IE" sz="2800" dirty="0" err="1"/>
              <a:t>currentTime</a:t>
            </a:r>
            <a:r>
              <a:rPr lang="en-IE" sz="2800" dirty="0"/>
              <a:t>);</a:t>
            </a:r>
          </a:p>
          <a:p>
            <a:endParaRPr lang="en-IE" sz="2800" dirty="0"/>
          </a:p>
          <a:p>
            <a:r>
              <a:rPr lang="en-IE" sz="2800" dirty="0" err="1"/>
              <a:t>LocalDate</a:t>
            </a:r>
            <a:r>
              <a:rPr lang="en-IE" sz="2800" dirty="0"/>
              <a:t> date1 = </a:t>
            </a:r>
            <a:r>
              <a:rPr lang="en-IE" sz="2800" dirty="0" err="1"/>
              <a:t>currentTime.toLocalDate</a:t>
            </a:r>
            <a:r>
              <a:rPr lang="en-IE" sz="2800" dirty="0"/>
              <a:t>();      </a:t>
            </a:r>
          </a:p>
          <a:p>
            <a:r>
              <a:rPr lang="en-IE" sz="2800" dirty="0" err="1"/>
              <a:t>System.out.println</a:t>
            </a:r>
            <a:r>
              <a:rPr lang="en-IE" sz="2800" dirty="0"/>
              <a:t>("date1: " + date1);		      </a:t>
            </a:r>
          </a:p>
          <a:p>
            <a:endParaRPr lang="en-IE" sz="2800" dirty="0"/>
          </a:p>
          <a:p>
            <a:r>
              <a:rPr lang="en-IE" sz="2800" dirty="0"/>
              <a:t>Month </a:t>
            </a:r>
            <a:r>
              <a:rPr lang="en-IE" sz="2800" dirty="0" err="1"/>
              <a:t>month</a:t>
            </a:r>
            <a:r>
              <a:rPr lang="en-IE" sz="2800" dirty="0"/>
              <a:t> = </a:t>
            </a:r>
            <a:r>
              <a:rPr lang="en-IE" sz="2800" dirty="0" err="1"/>
              <a:t>currentTime.getMonth</a:t>
            </a:r>
            <a:r>
              <a:rPr lang="en-IE" sz="2800" dirty="0"/>
              <a:t>();      </a:t>
            </a:r>
          </a:p>
          <a:p>
            <a:r>
              <a:rPr lang="en-IE" sz="2800" dirty="0" err="1"/>
              <a:t>int</a:t>
            </a:r>
            <a:r>
              <a:rPr lang="en-IE" sz="2800" dirty="0"/>
              <a:t> day = </a:t>
            </a:r>
            <a:r>
              <a:rPr lang="en-IE" sz="2800" dirty="0" err="1"/>
              <a:t>currentTime.getDayOfMonth</a:t>
            </a:r>
            <a:r>
              <a:rPr lang="en-IE" sz="2800" dirty="0"/>
              <a:t>();      </a:t>
            </a:r>
          </a:p>
          <a:p>
            <a:r>
              <a:rPr lang="en-IE" sz="2800" dirty="0" err="1"/>
              <a:t>int</a:t>
            </a:r>
            <a:r>
              <a:rPr lang="en-IE" sz="2800" dirty="0"/>
              <a:t> seconds = </a:t>
            </a:r>
            <a:r>
              <a:rPr lang="en-IE" sz="2800" dirty="0" err="1"/>
              <a:t>currentTime.getSecond</a:t>
            </a:r>
            <a:r>
              <a:rPr lang="en-IE" sz="2800" dirty="0"/>
              <a:t>();		      </a:t>
            </a:r>
          </a:p>
          <a:p>
            <a:r>
              <a:rPr lang="en-IE" sz="2800" dirty="0" err="1"/>
              <a:t>System.out.println</a:t>
            </a:r>
            <a:r>
              <a:rPr lang="en-IE" sz="2800" dirty="0"/>
              <a:t>("Month: " + month +“, day: " + day +“, seconds: " + seconds);</a:t>
            </a:r>
          </a:p>
        </p:txBody>
      </p:sp>
      <p:sp>
        <p:nvSpPr>
          <p:cNvPr id="13" name="Rectangle 12">
            <a:extLst>
              <a:ext uri="{FF2B5EF4-FFF2-40B4-BE49-F238E27FC236}">
                <a16:creationId xmlns:a16="http://schemas.microsoft.com/office/drawing/2014/main" id="{0FEC0526-9C21-439E-B69F-D3A062549841}"/>
              </a:ext>
            </a:extLst>
          </p:cNvPr>
          <p:cNvSpPr/>
          <p:nvPr/>
        </p:nvSpPr>
        <p:spPr>
          <a:xfrm>
            <a:off x="8014568" y="4372744"/>
            <a:ext cx="4608512" cy="1569660"/>
          </a:xfrm>
          <a:prstGeom prst="rect">
            <a:avLst/>
          </a:prstGeom>
          <a:solidFill>
            <a:schemeClr val="accent5">
              <a:lumMod val="20000"/>
              <a:lumOff val="80000"/>
            </a:schemeClr>
          </a:solidFill>
          <a:ln>
            <a:solidFill>
              <a:schemeClr val="accent4"/>
            </a:solidFill>
          </a:ln>
        </p:spPr>
        <p:txBody>
          <a:bodyPr wrap="square">
            <a:spAutoFit/>
          </a:bodyPr>
          <a:lstStyle/>
          <a:p>
            <a:r>
              <a:rPr lang="en-IE" sz="2400" dirty="0"/>
              <a:t>import </a:t>
            </a:r>
            <a:r>
              <a:rPr lang="en-IE" sz="2400" dirty="0" err="1"/>
              <a:t>java.time.LocalDate</a:t>
            </a:r>
            <a:r>
              <a:rPr lang="en-IE" sz="2400" dirty="0"/>
              <a:t>;</a:t>
            </a:r>
          </a:p>
          <a:p>
            <a:r>
              <a:rPr lang="en-IE" sz="2400" dirty="0"/>
              <a:t>import </a:t>
            </a:r>
            <a:r>
              <a:rPr lang="en-IE" sz="2400" dirty="0" err="1"/>
              <a:t>java.time.LocalTime</a:t>
            </a:r>
            <a:r>
              <a:rPr lang="en-IE" sz="2400" dirty="0"/>
              <a:t>;</a:t>
            </a:r>
          </a:p>
          <a:p>
            <a:r>
              <a:rPr lang="en-IE" sz="2400" dirty="0"/>
              <a:t>import </a:t>
            </a:r>
            <a:r>
              <a:rPr lang="en-IE" sz="2400" dirty="0" err="1"/>
              <a:t>java.time.LocalDateTime</a:t>
            </a:r>
            <a:r>
              <a:rPr lang="en-IE" sz="2400" dirty="0"/>
              <a:t>;</a:t>
            </a:r>
          </a:p>
          <a:p>
            <a:r>
              <a:rPr lang="en-IE" sz="2400" dirty="0"/>
              <a:t>import </a:t>
            </a:r>
            <a:r>
              <a:rPr lang="en-IE" sz="2400" dirty="0" err="1"/>
              <a:t>java.time.Month</a:t>
            </a:r>
            <a:r>
              <a:rPr lang="en-IE" sz="2400" dirty="0"/>
              <a:t>;</a:t>
            </a:r>
          </a:p>
        </p:txBody>
      </p:sp>
    </p:spTree>
    <p:extLst>
      <p:ext uri="{BB962C8B-B14F-4D97-AF65-F5344CB8AC3E}">
        <p14:creationId xmlns:p14="http://schemas.microsoft.com/office/powerpoint/2010/main" val="2230662422"/>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2AD5C-4AC6-4202-B03F-0A94A7F73C7D}"/>
              </a:ext>
            </a:extLst>
          </p:cNvPr>
          <p:cNvSpPr>
            <a:spLocks noGrp="1"/>
          </p:cNvSpPr>
          <p:nvPr>
            <p:ph type="title"/>
          </p:nvPr>
        </p:nvSpPr>
        <p:spPr/>
        <p:txBody>
          <a:bodyPr/>
          <a:lstStyle/>
          <a:p>
            <a:r>
              <a:rPr lang="en-IE" sz="4400" dirty="0"/>
              <a:t>Date/time improvements (Local)</a:t>
            </a:r>
          </a:p>
        </p:txBody>
      </p:sp>
      <p:pic>
        <p:nvPicPr>
          <p:cNvPr id="4" name="Picture 2" descr="Image result for java 8">
            <a:extLst>
              <a:ext uri="{FF2B5EF4-FFF2-40B4-BE49-F238E27FC236}">
                <a16:creationId xmlns:a16="http://schemas.microsoft.com/office/drawing/2014/main" id="{2A2029D5-6B63-42DD-B0A7-72AEB27C58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5748" y="-91752"/>
            <a:ext cx="1997372" cy="213219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83C8745-8A86-4AFD-9DC3-DB45F57EAE83}"/>
              </a:ext>
            </a:extLst>
          </p:cNvPr>
          <p:cNvSpPr/>
          <p:nvPr/>
        </p:nvSpPr>
        <p:spPr>
          <a:xfrm>
            <a:off x="4486176" y="9475460"/>
            <a:ext cx="4347665" cy="276999"/>
          </a:xfrm>
          <a:prstGeom prst="rect">
            <a:avLst/>
          </a:prstGeom>
        </p:spPr>
        <p:txBody>
          <a:bodyPr wrap="none">
            <a:spAutoFit/>
          </a:bodyPr>
          <a:lstStyle/>
          <a:p>
            <a:r>
              <a:rPr lang="en-IE" dirty="0">
                <a:hlinkClick r:id="rId3"/>
              </a:rPr>
              <a:t>https://www.tutorialspoint.com/java8/java8_datetime_api.htm</a:t>
            </a:r>
            <a:r>
              <a:rPr lang="en-IE" dirty="0"/>
              <a:t> </a:t>
            </a:r>
          </a:p>
        </p:txBody>
      </p:sp>
      <p:sp>
        <p:nvSpPr>
          <p:cNvPr id="10" name="Rectangle 9">
            <a:extLst>
              <a:ext uri="{FF2B5EF4-FFF2-40B4-BE49-F238E27FC236}">
                <a16:creationId xmlns:a16="http://schemas.microsoft.com/office/drawing/2014/main" id="{08A5955A-21E2-459D-99BB-53CB40E575A8}"/>
              </a:ext>
            </a:extLst>
          </p:cNvPr>
          <p:cNvSpPr/>
          <p:nvPr/>
        </p:nvSpPr>
        <p:spPr>
          <a:xfrm>
            <a:off x="111690" y="2284512"/>
            <a:ext cx="12781420" cy="4832092"/>
          </a:xfrm>
          <a:prstGeom prst="rect">
            <a:avLst/>
          </a:prstGeom>
          <a:solidFill>
            <a:srgbClr val="DEF3FE"/>
          </a:solidFill>
          <a:ln>
            <a:solidFill>
              <a:srgbClr val="0070C0"/>
            </a:solidFill>
          </a:ln>
        </p:spPr>
        <p:txBody>
          <a:bodyPr wrap="square">
            <a:spAutoFit/>
          </a:bodyPr>
          <a:lstStyle/>
          <a:p>
            <a:r>
              <a:rPr lang="en-IE" sz="2800" dirty="0">
                <a:solidFill>
                  <a:schemeClr val="bg1">
                    <a:lumMod val="50000"/>
                  </a:schemeClr>
                </a:solidFill>
              </a:rPr>
              <a:t>// Get the current date and time      </a:t>
            </a:r>
          </a:p>
          <a:p>
            <a:r>
              <a:rPr lang="en-IE" sz="2800" dirty="0" err="1"/>
              <a:t>LocalDateTime</a:t>
            </a:r>
            <a:r>
              <a:rPr lang="en-IE" sz="2800" dirty="0"/>
              <a:t> </a:t>
            </a:r>
            <a:r>
              <a:rPr lang="en-IE" sz="2800" dirty="0" err="1"/>
              <a:t>currentTime</a:t>
            </a:r>
            <a:r>
              <a:rPr lang="en-IE" sz="2800" dirty="0"/>
              <a:t> = </a:t>
            </a:r>
            <a:r>
              <a:rPr lang="en-IE" sz="2800" dirty="0" err="1"/>
              <a:t>LocalDateTime.now</a:t>
            </a:r>
            <a:r>
              <a:rPr lang="en-IE" sz="2800" dirty="0"/>
              <a:t>();     </a:t>
            </a:r>
            <a:r>
              <a:rPr lang="en-IE" sz="2800" dirty="0" err="1"/>
              <a:t>System.out.println</a:t>
            </a:r>
            <a:r>
              <a:rPr lang="en-IE" sz="2800" dirty="0"/>
              <a:t>("Current </a:t>
            </a:r>
            <a:r>
              <a:rPr lang="en-IE" sz="2800" dirty="0" err="1"/>
              <a:t>DateTime</a:t>
            </a:r>
            <a:r>
              <a:rPr lang="en-IE" sz="2800" dirty="0"/>
              <a:t>: " + </a:t>
            </a:r>
            <a:r>
              <a:rPr lang="en-IE" sz="2800" dirty="0" err="1"/>
              <a:t>currentTime</a:t>
            </a:r>
            <a:r>
              <a:rPr lang="en-IE" sz="2800" dirty="0"/>
              <a:t>);</a:t>
            </a:r>
          </a:p>
          <a:p>
            <a:endParaRPr lang="en-IE" sz="2800" dirty="0"/>
          </a:p>
          <a:p>
            <a:r>
              <a:rPr lang="en-IE" sz="2800" dirty="0" err="1"/>
              <a:t>LocalDate</a:t>
            </a:r>
            <a:r>
              <a:rPr lang="en-IE" sz="2800" dirty="0"/>
              <a:t> date1 = </a:t>
            </a:r>
            <a:r>
              <a:rPr lang="en-IE" sz="2800" dirty="0" err="1"/>
              <a:t>currentTime.toLocalDate</a:t>
            </a:r>
            <a:r>
              <a:rPr lang="en-IE" sz="2800" dirty="0"/>
              <a:t>();      </a:t>
            </a:r>
          </a:p>
          <a:p>
            <a:r>
              <a:rPr lang="en-IE" sz="2800" dirty="0" err="1"/>
              <a:t>System.out.println</a:t>
            </a:r>
            <a:r>
              <a:rPr lang="en-IE" sz="2800" dirty="0"/>
              <a:t>("date1: " + date1);		      </a:t>
            </a:r>
          </a:p>
          <a:p>
            <a:endParaRPr lang="en-IE" sz="2800" dirty="0"/>
          </a:p>
          <a:p>
            <a:r>
              <a:rPr lang="en-IE" sz="2800" dirty="0"/>
              <a:t>Month </a:t>
            </a:r>
            <a:r>
              <a:rPr lang="en-IE" sz="2800" dirty="0" err="1"/>
              <a:t>month</a:t>
            </a:r>
            <a:r>
              <a:rPr lang="en-IE" sz="2800" dirty="0"/>
              <a:t> = </a:t>
            </a:r>
            <a:r>
              <a:rPr lang="en-IE" sz="2800" dirty="0" err="1"/>
              <a:t>currentTime.getMonth</a:t>
            </a:r>
            <a:r>
              <a:rPr lang="en-IE" sz="2800" dirty="0"/>
              <a:t>();      </a:t>
            </a:r>
          </a:p>
          <a:p>
            <a:r>
              <a:rPr lang="en-IE" sz="2800" dirty="0" err="1"/>
              <a:t>int</a:t>
            </a:r>
            <a:r>
              <a:rPr lang="en-IE" sz="2800" dirty="0"/>
              <a:t> day = </a:t>
            </a:r>
            <a:r>
              <a:rPr lang="en-IE" sz="2800" dirty="0" err="1"/>
              <a:t>currentTime.getDayOfMonth</a:t>
            </a:r>
            <a:r>
              <a:rPr lang="en-IE" sz="2800" dirty="0"/>
              <a:t>();      </a:t>
            </a:r>
          </a:p>
          <a:p>
            <a:r>
              <a:rPr lang="en-IE" sz="2800" dirty="0" err="1"/>
              <a:t>int</a:t>
            </a:r>
            <a:r>
              <a:rPr lang="en-IE" sz="2800" dirty="0"/>
              <a:t> seconds = </a:t>
            </a:r>
            <a:r>
              <a:rPr lang="en-IE" sz="2800" dirty="0" err="1"/>
              <a:t>currentTime.getSecond</a:t>
            </a:r>
            <a:r>
              <a:rPr lang="en-IE" sz="2800" dirty="0"/>
              <a:t>();		      </a:t>
            </a:r>
          </a:p>
          <a:p>
            <a:r>
              <a:rPr lang="en-IE" sz="2800" dirty="0" err="1"/>
              <a:t>System.out.println</a:t>
            </a:r>
            <a:r>
              <a:rPr lang="en-IE" sz="2800" dirty="0"/>
              <a:t>("Month: " + month +“, day: " + day +“, seconds: " + seconds);</a:t>
            </a:r>
          </a:p>
        </p:txBody>
      </p:sp>
      <p:sp>
        <p:nvSpPr>
          <p:cNvPr id="11" name="Rectangle 4">
            <a:extLst>
              <a:ext uri="{FF2B5EF4-FFF2-40B4-BE49-F238E27FC236}">
                <a16:creationId xmlns:a16="http://schemas.microsoft.com/office/drawing/2014/main" id="{598D47BC-0E16-4378-88A1-078718021DB1}"/>
              </a:ext>
            </a:extLst>
          </p:cNvPr>
          <p:cNvSpPr>
            <a:spLocks noChangeArrowheads="1"/>
          </p:cNvSpPr>
          <p:nvPr/>
        </p:nvSpPr>
        <p:spPr bwMode="auto">
          <a:xfrm>
            <a:off x="2685976" y="7624140"/>
            <a:ext cx="8515473" cy="15696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Arial Unicode MS"/>
              </a:rPr>
              <a:t>Current </a:t>
            </a:r>
            <a:r>
              <a:rPr kumimoji="0" lang="en-US" altLang="en-US" sz="3200" b="0" i="0" u="none" strike="noStrike" cap="none" normalizeH="0" baseline="0" dirty="0" err="1">
                <a:ln>
                  <a:noFill/>
                </a:ln>
                <a:solidFill>
                  <a:srgbClr val="000000"/>
                </a:solidFill>
                <a:effectLst/>
                <a:latin typeface="Arial Unicode MS"/>
              </a:rPr>
              <a:t>DateTime</a:t>
            </a:r>
            <a:r>
              <a:rPr kumimoji="0" lang="en-US" altLang="en-US" sz="3200" b="0" i="0" u="none" strike="noStrike" cap="none" normalizeH="0" baseline="0" dirty="0">
                <a:ln>
                  <a:noFill/>
                </a:ln>
                <a:solidFill>
                  <a:srgbClr val="000000"/>
                </a:solidFill>
                <a:effectLst/>
                <a:latin typeface="Arial Unicode MS"/>
              </a:rPr>
              <a:t>: 2017-10-16T19:53:55.053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Arial Unicode MS"/>
              </a:rPr>
              <a:t>date1: 2017-10-16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Arial Unicode MS"/>
              </a:rPr>
              <a:t>Month: OCTOBER, day: 16, seconds: 55</a:t>
            </a:r>
            <a:r>
              <a:rPr kumimoji="0" lang="en-US" altLang="en-US" sz="1800" b="0" i="0" u="none" strike="noStrike" cap="none" normalizeH="0" baseline="0" dirty="0">
                <a:ln>
                  <a:noFill/>
                </a:ln>
                <a:solidFill>
                  <a:schemeClr val="tx1"/>
                </a:solidFill>
                <a:effectLst/>
              </a:rPr>
              <a:t> </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90BDC474-1DAC-420F-8FBD-DCC711D59910}"/>
              </a:ext>
            </a:extLst>
          </p:cNvPr>
          <p:cNvSpPr txBox="1"/>
          <p:nvPr/>
        </p:nvSpPr>
        <p:spPr>
          <a:xfrm>
            <a:off x="381720" y="8060070"/>
            <a:ext cx="256571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IE" sz="2400" dirty="0"/>
              <a:t>Console Output</a:t>
            </a:r>
          </a:p>
        </p:txBody>
      </p:sp>
      <p:sp>
        <p:nvSpPr>
          <p:cNvPr id="13" name="Rectangle 12">
            <a:extLst>
              <a:ext uri="{FF2B5EF4-FFF2-40B4-BE49-F238E27FC236}">
                <a16:creationId xmlns:a16="http://schemas.microsoft.com/office/drawing/2014/main" id="{0FEC0526-9C21-439E-B69F-D3A062549841}"/>
              </a:ext>
            </a:extLst>
          </p:cNvPr>
          <p:cNvSpPr/>
          <p:nvPr/>
        </p:nvSpPr>
        <p:spPr>
          <a:xfrm>
            <a:off x="8014568" y="4372744"/>
            <a:ext cx="4608512" cy="1569660"/>
          </a:xfrm>
          <a:prstGeom prst="rect">
            <a:avLst/>
          </a:prstGeom>
          <a:solidFill>
            <a:schemeClr val="accent5">
              <a:lumMod val="20000"/>
              <a:lumOff val="80000"/>
            </a:schemeClr>
          </a:solidFill>
          <a:ln>
            <a:solidFill>
              <a:schemeClr val="accent4"/>
            </a:solidFill>
          </a:ln>
        </p:spPr>
        <p:txBody>
          <a:bodyPr wrap="square">
            <a:spAutoFit/>
          </a:bodyPr>
          <a:lstStyle/>
          <a:p>
            <a:r>
              <a:rPr lang="en-IE" sz="2400" dirty="0"/>
              <a:t>import </a:t>
            </a:r>
            <a:r>
              <a:rPr lang="en-IE" sz="2400" dirty="0" err="1"/>
              <a:t>java.time.LocalDate</a:t>
            </a:r>
            <a:r>
              <a:rPr lang="en-IE" sz="2400" dirty="0"/>
              <a:t>;</a:t>
            </a:r>
          </a:p>
          <a:p>
            <a:r>
              <a:rPr lang="en-IE" sz="2400" dirty="0"/>
              <a:t>import </a:t>
            </a:r>
            <a:r>
              <a:rPr lang="en-IE" sz="2400" dirty="0" err="1"/>
              <a:t>java.time.LocalTime</a:t>
            </a:r>
            <a:r>
              <a:rPr lang="en-IE" sz="2400" dirty="0"/>
              <a:t>;</a:t>
            </a:r>
          </a:p>
          <a:p>
            <a:r>
              <a:rPr lang="en-IE" sz="2400" dirty="0"/>
              <a:t>import </a:t>
            </a:r>
            <a:r>
              <a:rPr lang="en-IE" sz="2400" dirty="0" err="1"/>
              <a:t>java.time.LocalDateTime</a:t>
            </a:r>
            <a:r>
              <a:rPr lang="en-IE" sz="2400" dirty="0"/>
              <a:t>;</a:t>
            </a:r>
          </a:p>
          <a:p>
            <a:r>
              <a:rPr lang="en-IE" sz="2400" dirty="0"/>
              <a:t>import </a:t>
            </a:r>
            <a:r>
              <a:rPr lang="en-IE" sz="2400" dirty="0" err="1"/>
              <a:t>java.time.Month</a:t>
            </a:r>
            <a:r>
              <a:rPr lang="en-IE" sz="2400" dirty="0"/>
              <a:t>;</a:t>
            </a:r>
          </a:p>
        </p:txBody>
      </p:sp>
    </p:spTree>
    <p:extLst>
      <p:ext uri="{BB962C8B-B14F-4D97-AF65-F5344CB8AC3E}">
        <p14:creationId xmlns:p14="http://schemas.microsoft.com/office/powerpoint/2010/main" val="3147894666"/>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2AD5C-4AC6-4202-B03F-0A94A7F73C7D}"/>
              </a:ext>
            </a:extLst>
          </p:cNvPr>
          <p:cNvSpPr>
            <a:spLocks noGrp="1"/>
          </p:cNvSpPr>
          <p:nvPr>
            <p:ph type="title"/>
          </p:nvPr>
        </p:nvSpPr>
        <p:spPr/>
        <p:txBody>
          <a:bodyPr/>
          <a:lstStyle/>
          <a:p>
            <a:r>
              <a:rPr lang="en-IE" sz="4400" dirty="0"/>
              <a:t>Date/time improvements (Zoned)</a:t>
            </a:r>
          </a:p>
        </p:txBody>
      </p:sp>
      <p:pic>
        <p:nvPicPr>
          <p:cNvPr id="4" name="Picture 2" descr="Image result for java 8">
            <a:extLst>
              <a:ext uri="{FF2B5EF4-FFF2-40B4-BE49-F238E27FC236}">
                <a16:creationId xmlns:a16="http://schemas.microsoft.com/office/drawing/2014/main" id="{2A2029D5-6B63-42DD-B0A7-72AEB27C58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5748" y="-91752"/>
            <a:ext cx="1997372" cy="213219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83C8745-8A86-4AFD-9DC3-DB45F57EAE83}"/>
              </a:ext>
            </a:extLst>
          </p:cNvPr>
          <p:cNvSpPr/>
          <p:nvPr/>
        </p:nvSpPr>
        <p:spPr>
          <a:xfrm>
            <a:off x="4486176" y="9475460"/>
            <a:ext cx="4347665" cy="276999"/>
          </a:xfrm>
          <a:prstGeom prst="rect">
            <a:avLst/>
          </a:prstGeom>
        </p:spPr>
        <p:txBody>
          <a:bodyPr wrap="none">
            <a:spAutoFit/>
          </a:bodyPr>
          <a:lstStyle/>
          <a:p>
            <a:r>
              <a:rPr lang="en-IE" dirty="0">
                <a:hlinkClick r:id="rId3"/>
              </a:rPr>
              <a:t>https://www.tutorialspoint.com/java8/java8_datetime_api.htm</a:t>
            </a:r>
            <a:r>
              <a:rPr lang="en-IE" dirty="0"/>
              <a:t> </a:t>
            </a:r>
          </a:p>
        </p:txBody>
      </p:sp>
      <p:sp>
        <p:nvSpPr>
          <p:cNvPr id="10" name="Rectangle 9">
            <a:extLst>
              <a:ext uri="{FF2B5EF4-FFF2-40B4-BE49-F238E27FC236}">
                <a16:creationId xmlns:a16="http://schemas.microsoft.com/office/drawing/2014/main" id="{08A5955A-21E2-459D-99BB-53CB40E575A8}"/>
              </a:ext>
            </a:extLst>
          </p:cNvPr>
          <p:cNvSpPr/>
          <p:nvPr/>
        </p:nvSpPr>
        <p:spPr>
          <a:xfrm>
            <a:off x="605606" y="2316157"/>
            <a:ext cx="11979572" cy="4401205"/>
          </a:xfrm>
          <a:prstGeom prst="rect">
            <a:avLst/>
          </a:prstGeom>
          <a:solidFill>
            <a:srgbClr val="DEF3FE"/>
          </a:solidFill>
          <a:ln>
            <a:solidFill>
              <a:srgbClr val="0070C0"/>
            </a:solidFill>
          </a:ln>
        </p:spPr>
        <p:txBody>
          <a:bodyPr wrap="square">
            <a:spAutoFit/>
          </a:bodyPr>
          <a:lstStyle/>
          <a:p>
            <a:r>
              <a:rPr lang="en-IE" sz="2800" dirty="0">
                <a:solidFill>
                  <a:schemeClr val="bg1">
                    <a:lumMod val="50000"/>
                  </a:schemeClr>
                </a:solidFill>
              </a:rPr>
              <a:t>// Get the current date and time      </a:t>
            </a:r>
          </a:p>
          <a:p>
            <a:r>
              <a:rPr lang="en-IE" sz="2800" dirty="0" err="1">
                <a:solidFill>
                  <a:schemeClr val="tx1"/>
                </a:solidFill>
              </a:rPr>
              <a:t>ZonedDateTime</a:t>
            </a:r>
            <a:r>
              <a:rPr lang="en-IE" sz="2800" dirty="0">
                <a:solidFill>
                  <a:schemeClr val="tx1"/>
                </a:solidFill>
              </a:rPr>
              <a:t> date1 = </a:t>
            </a:r>
          </a:p>
          <a:p>
            <a:r>
              <a:rPr lang="en-IE" sz="2800" dirty="0">
                <a:solidFill>
                  <a:schemeClr val="tx1"/>
                </a:solidFill>
              </a:rPr>
              <a:t>      </a:t>
            </a:r>
            <a:r>
              <a:rPr lang="en-IE" sz="2800" dirty="0" err="1">
                <a:solidFill>
                  <a:schemeClr val="tx1"/>
                </a:solidFill>
              </a:rPr>
              <a:t>ZonedDateTime.parse</a:t>
            </a:r>
            <a:r>
              <a:rPr lang="en-IE" sz="2800" dirty="0">
                <a:solidFill>
                  <a:schemeClr val="tx1"/>
                </a:solidFill>
              </a:rPr>
              <a:t>("2017-10-03T10:15:30+05:30[Asia/Karachi]");      </a:t>
            </a:r>
          </a:p>
          <a:p>
            <a:r>
              <a:rPr lang="en-IE" sz="2800" dirty="0" err="1">
                <a:solidFill>
                  <a:schemeClr val="tx1"/>
                </a:solidFill>
              </a:rPr>
              <a:t>System.out.println</a:t>
            </a:r>
            <a:r>
              <a:rPr lang="en-IE" sz="2800" dirty="0">
                <a:solidFill>
                  <a:schemeClr val="tx1"/>
                </a:solidFill>
              </a:rPr>
              <a:t>("date1: " + date1);		      </a:t>
            </a:r>
          </a:p>
          <a:p>
            <a:endParaRPr lang="en-IE" sz="2800" dirty="0">
              <a:solidFill>
                <a:schemeClr val="tx1"/>
              </a:solidFill>
            </a:endParaRPr>
          </a:p>
          <a:p>
            <a:r>
              <a:rPr lang="en-IE" sz="2800" dirty="0" err="1">
                <a:solidFill>
                  <a:schemeClr val="tx1"/>
                </a:solidFill>
              </a:rPr>
              <a:t>ZoneId</a:t>
            </a:r>
            <a:r>
              <a:rPr lang="en-IE" sz="2800" dirty="0">
                <a:solidFill>
                  <a:schemeClr val="tx1"/>
                </a:solidFill>
              </a:rPr>
              <a:t> id = </a:t>
            </a:r>
            <a:r>
              <a:rPr lang="en-IE" sz="2800" dirty="0" err="1">
                <a:solidFill>
                  <a:schemeClr val="tx1"/>
                </a:solidFill>
              </a:rPr>
              <a:t>ZoneId.of</a:t>
            </a:r>
            <a:r>
              <a:rPr lang="en-IE" sz="2800" dirty="0">
                <a:solidFill>
                  <a:schemeClr val="tx1"/>
                </a:solidFill>
              </a:rPr>
              <a:t>("Europe/Paris");      </a:t>
            </a:r>
          </a:p>
          <a:p>
            <a:r>
              <a:rPr lang="en-IE" sz="2800" dirty="0" err="1">
                <a:solidFill>
                  <a:schemeClr val="tx1"/>
                </a:solidFill>
              </a:rPr>
              <a:t>System.out.println</a:t>
            </a:r>
            <a:r>
              <a:rPr lang="en-IE" sz="2800" dirty="0">
                <a:solidFill>
                  <a:schemeClr val="tx1"/>
                </a:solidFill>
              </a:rPr>
              <a:t>("</a:t>
            </a:r>
            <a:r>
              <a:rPr lang="en-IE" sz="2800" dirty="0" err="1">
                <a:solidFill>
                  <a:schemeClr val="tx1"/>
                </a:solidFill>
              </a:rPr>
              <a:t>ZoneId</a:t>
            </a:r>
            <a:r>
              <a:rPr lang="en-IE" sz="2800" dirty="0">
                <a:solidFill>
                  <a:schemeClr val="tx1"/>
                </a:solidFill>
              </a:rPr>
              <a:t>: " + id);		      </a:t>
            </a:r>
          </a:p>
          <a:p>
            <a:endParaRPr lang="en-IE" sz="2800" dirty="0">
              <a:solidFill>
                <a:schemeClr val="tx1"/>
              </a:solidFill>
            </a:endParaRPr>
          </a:p>
          <a:p>
            <a:r>
              <a:rPr lang="en-IE" sz="2800" dirty="0" err="1">
                <a:solidFill>
                  <a:schemeClr val="tx1"/>
                </a:solidFill>
              </a:rPr>
              <a:t>ZoneId</a:t>
            </a:r>
            <a:r>
              <a:rPr lang="en-IE" sz="2800" dirty="0">
                <a:solidFill>
                  <a:schemeClr val="tx1"/>
                </a:solidFill>
              </a:rPr>
              <a:t> </a:t>
            </a:r>
            <a:r>
              <a:rPr lang="en-IE" sz="2800" dirty="0" err="1">
                <a:solidFill>
                  <a:schemeClr val="tx1"/>
                </a:solidFill>
              </a:rPr>
              <a:t>currentZone</a:t>
            </a:r>
            <a:r>
              <a:rPr lang="en-IE" sz="2800" dirty="0">
                <a:solidFill>
                  <a:schemeClr val="tx1"/>
                </a:solidFill>
              </a:rPr>
              <a:t> = </a:t>
            </a:r>
            <a:r>
              <a:rPr lang="en-IE" sz="2800" dirty="0" err="1">
                <a:solidFill>
                  <a:schemeClr val="tx1"/>
                </a:solidFill>
              </a:rPr>
              <a:t>ZoneId.systemDefault</a:t>
            </a:r>
            <a:r>
              <a:rPr lang="en-IE" sz="2800" dirty="0">
                <a:solidFill>
                  <a:schemeClr val="tx1"/>
                </a:solidFill>
              </a:rPr>
              <a:t>();      </a:t>
            </a:r>
          </a:p>
          <a:p>
            <a:r>
              <a:rPr lang="en-IE" sz="2800" dirty="0" err="1">
                <a:solidFill>
                  <a:schemeClr val="tx1"/>
                </a:solidFill>
              </a:rPr>
              <a:t>System.out.println</a:t>
            </a:r>
            <a:r>
              <a:rPr lang="en-IE" sz="2800" dirty="0">
                <a:solidFill>
                  <a:schemeClr val="tx1"/>
                </a:solidFill>
              </a:rPr>
              <a:t>("</a:t>
            </a:r>
            <a:r>
              <a:rPr lang="en-IE" sz="2800" dirty="0" err="1">
                <a:solidFill>
                  <a:schemeClr val="tx1"/>
                </a:solidFill>
              </a:rPr>
              <a:t>CurrentZone</a:t>
            </a:r>
            <a:r>
              <a:rPr lang="en-IE" sz="2800" dirty="0">
                <a:solidFill>
                  <a:schemeClr val="tx1"/>
                </a:solidFill>
              </a:rPr>
              <a:t>: " + </a:t>
            </a:r>
            <a:r>
              <a:rPr lang="en-IE" sz="2800" dirty="0" err="1">
                <a:solidFill>
                  <a:schemeClr val="tx1"/>
                </a:solidFill>
              </a:rPr>
              <a:t>currentZone</a:t>
            </a:r>
            <a:r>
              <a:rPr lang="en-IE" sz="2800" dirty="0">
                <a:solidFill>
                  <a:schemeClr val="tx1"/>
                </a:solidFill>
              </a:rPr>
              <a:t>);</a:t>
            </a:r>
          </a:p>
        </p:txBody>
      </p:sp>
      <p:sp>
        <p:nvSpPr>
          <p:cNvPr id="13" name="Rectangle 12">
            <a:extLst>
              <a:ext uri="{FF2B5EF4-FFF2-40B4-BE49-F238E27FC236}">
                <a16:creationId xmlns:a16="http://schemas.microsoft.com/office/drawing/2014/main" id="{0AA0DB19-47CB-4959-93D5-5F38E60E7E5E}"/>
              </a:ext>
            </a:extLst>
          </p:cNvPr>
          <p:cNvSpPr/>
          <p:nvPr/>
        </p:nvSpPr>
        <p:spPr>
          <a:xfrm>
            <a:off x="7947422" y="4516760"/>
            <a:ext cx="4819674" cy="830997"/>
          </a:xfrm>
          <a:prstGeom prst="rect">
            <a:avLst/>
          </a:prstGeom>
          <a:solidFill>
            <a:schemeClr val="accent5">
              <a:lumMod val="20000"/>
              <a:lumOff val="80000"/>
            </a:schemeClr>
          </a:solidFill>
          <a:ln>
            <a:solidFill>
              <a:schemeClr val="accent4"/>
            </a:solidFill>
          </a:ln>
        </p:spPr>
        <p:txBody>
          <a:bodyPr wrap="square">
            <a:spAutoFit/>
          </a:bodyPr>
          <a:lstStyle/>
          <a:p>
            <a:r>
              <a:rPr lang="en-IE" sz="2400" dirty="0">
                <a:solidFill>
                  <a:schemeClr val="tx1"/>
                </a:solidFill>
              </a:rPr>
              <a:t>import </a:t>
            </a:r>
            <a:r>
              <a:rPr lang="en-IE" sz="2400" dirty="0" err="1">
                <a:solidFill>
                  <a:schemeClr val="tx1"/>
                </a:solidFill>
              </a:rPr>
              <a:t>java.time.ZonedDateTime</a:t>
            </a:r>
            <a:r>
              <a:rPr lang="en-IE" sz="2400" dirty="0">
                <a:solidFill>
                  <a:schemeClr val="tx1"/>
                </a:solidFill>
              </a:rPr>
              <a:t>;</a:t>
            </a:r>
          </a:p>
          <a:p>
            <a:r>
              <a:rPr lang="en-IE" sz="2400" dirty="0">
                <a:solidFill>
                  <a:schemeClr val="tx1"/>
                </a:solidFill>
              </a:rPr>
              <a:t>import </a:t>
            </a:r>
            <a:r>
              <a:rPr lang="en-IE" sz="2400" dirty="0" err="1">
                <a:solidFill>
                  <a:schemeClr val="tx1"/>
                </a:solidFill>
              </a:rPr>
              <a:t>java.time.ZoneId</a:t>
            </a:r>
            <a:r>
              <a:rPr lang="en-IE" sz="2400" dirty="0">
                <a:solidFill>
                  <a:schemeClr val="tx1"/>
                </a:solidFill>
              </a:rPr>
              <a:t>;</a:t>
            </a:r>
          </a:p>
        </p:txBody>
      </p:sp>
    </p:spTree>
    <p:extLst>
      <p:ext uri="{BB962C8B-B14F-4D97-AF65-F5344CB8AC3E}">
        <p14:creationId xmlns:p14="http://schemas.microsoft.com/office/powerpoint/2010/main" val="895892522"/>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2AD5C-4AC6-4202-B03F-0A94A7F73C7D}"/>
              </a:ext>
            </a:extLst>
          </p:cNvPr>
          <p:cNvSpPr>
            <a:spLocks noGrp="1"/>
          </p:cNvSpPr>
          <p:nvPr>
            <p:ph type="title"/>
          </p:nvPr>
        </p:nvSpPr>
        <p:spPr/>
        <p:txBody>
          <a:bodyPr/>
          <a:lstStyle/>
          <a:p>
            <a:r>
              <a:rPr lang="en-IE" sz="4400" dirty="0"/>
              <a:t>Date/time improvements (Zoned)</a:t>
            </a:r>
          </a:p>
        </p:txBody>
      </p:sp>
      <p:pic>
        <p:nvPicPr>
          <p:cNvPr id="4" name="Picture 2" descr="Image result for java 8">
            <a:extLst>
              <a:ext uri="{FF2B5EF4-FFF2-40B4-BE49-F238E27FC236}">
                <a16:creationId xmlns:a16="http://schemas.microsoft.com/office/drawing/2014/main" id="{2A2029D5-6B63-42DD-B0A7-72AEB27C58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5748" y="-91752"/>
            <a:ext cx="1997372" cy="213219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83C8745-8A86-4AFD-9DC3-DB45F57EAE83}"/>
              </a:ext>
            </a:extLst>
          </p:cNvPr>
          <p:cNvSpPr/>
          <p:nvPr/>
        </p:nvSpPr>
        <p:spPr>
          <a:xfrm>
            <a:off x="4486176" y="9475460"/>
            <a:ext cx="4347665" cy="276999"/>
          </a:xfrm>
          <a:prstGeom prst="rect">
            <a:avLst/>
          </a:prstGeom>
        </p:spPr>
        <p:txBody>
          <a:bodyPr wrap="none">
            <a:spAutoFit/>
          </a:bodyPr>
          <a:lstStyle/>
          <a:p>
            <a:r>
              <a:rPr lang="en-IE" dirty="0">
                <a:hlinkClick r:id="rId3"/>
              </a:rPr>
              <a:t>https://www.tutorialspoint.com/java8/java8_datetime_api.htm</a:t>
            </a:r>
            <a:r>
              <a:rPr lang="en-IE" dirty="0"/>
              <a:t> </a:t>
            </a:r>
          </a:p>
        </p:txBody>
      </p:sp>
      <p:sp>
        <p:nvSpPr>
          <p:cNvPr id="10" name="Rectangle 9">
            <a:extLst>
              <a:ext uri="{FF2B5EF4-FFF2-40B4-BE49-F238E27FC236}">
                <a16:creationId xmlns:a16="http://schemas.microsoft.com/office/drawing/2014/main" id="{08A5955A-21E2-459D-99BB-53CB40E575A8}"/>
              </a:ext>
            </a:extLst>
          </p:cNvPr>
          <p:cNvSpPr/>
          <p:nvPr/>
        </p:nvSpPr>
        <p:spPr>
          <a:xfrm>
            <a:off x="605606" y="2316157"/>
            <a:ext cx="11979572" cy="4401205"/>
          </a:xfrm>
          <a:prstGeom prst="rect">
            <a:avLst/>
          </a:prstGeom>
          <a:solidFill>
            <a:srgbClr val="DEF3FE"/>
          </a:solidFill>
          <a:ln>
            <a:solidFill>
              <a:srgbClr val="0070C0"/>
            </a:solidFill>
          </a:ln>
        </p:spPr>
        <p:txBody>
          <a:bodyPr wrap="square">
            <a:spAutoFit/>
          </a:bodyPr>
          <a:lstStyle/>
          <a:p>
            <a:r>
              <a:rPr lang="en-IE" sz="2800" dirty="0">
                <a:solidFill>
                  <a:schemeClr val="bg1">
                    <a:lumMod val="50000"/>
                  </a:schemeClr>
                </a:solidFill>
              </a:rPr>
              <a:t>// Get the current date and time      </a:t>
            </a:r>
          </a:p>
          <a:p>
            <a:r>
              <a:rPr lang="en-IE" sz="2800" dirty="0" err="1">
                <a:solidFill>
                  <a:schemeClr val="tx1"/>
                </a:solidFill>
              </a:rPr>
              <a:t>ZonedDateTime</a:t>
            </a:r>
            <a:r>
              <a:rPr lang="en-IE" sz="2800" dirty="0">
                <a:solidFill>
                  <a:schemeClr val="tx1"/>
                </a:solidFill>
              </a:rPr>
              <a:t> date1 = </a:t>
            </a:r>
          </a:p>
          <a:p>
            <a:r>
              <a:rPr lang="en-IE" sz="2800" dirty="0">
                <a:solidFill>
                  <a:schemeClr val="tx1"/>
                </a:solidFill>
              </a:rPr>
              <a:t>      </a:t>
            </a:r>
            <a:r>
              <a:rPr lang="en-IE" sz="2800" dirty="0" err="1">
                <a:solidFill>
                  <a:schemeClr val="tx1"/>
                </a:solidFill>
              </a:rPr>
              <a:t>ZonedDateTime.parse</a:t>
            </a:r>
            <a:r>
              <a:rPr lang="en-IE" sz="2800" dirty="0">
                <a:solidFill>
                  <a:schemeClr val="tx1"/>
                </a:solidFill>
              </a:rPr>
              <a:t>("2017-10-03T10:15:30+05:30[Asia/Karachi]");      </a:t>
            </a:r>
          </a:p>
          <a:p>
            <a:r>
              <a:rPr lang="en-IE" sz="2800" dirty="0" err="1">
                <a:solidFill>
                  <a:schemeClr val="tx1"/>
                </a:solidFill>
              </a:rPr>
              <a:t>System.out.println</a:t>
            </a:r>
            <a:r>
              <a:rPr lang="en-IE" sz="2800" dirty="0">
                <a:solidFill>
                  <a:schemeClr val="tx1"/>
                </a:solidFill>
              </a:rPr>
              <a:t>("date1: " + date1);		      </a:t>
            </a:r>
          </a:p>
          <a:p>
            <a:endParaRPr lang="en-IE" sz="2800" dirty="0">
              <a:solidFill>
                <a:schemeClr val="tx1"/>
              </a:solidFill>
            </a:endParaRPr>
          </a:p>
          <a:p>
            <a:r>
              <a:rPr lang="en-IE" sz="2800" dirty="0" err="1">
                <a:solidFill>
                  <a:schemeClr val="tx1"/>
                </a:solidFill>
              </a:rPr>
              <a:t>ZoneId</a:t>
            </a:r>
            <a:r>
              <a:rPr lang="en-IE" sz="2800" dirty="0">
                <a:solidFill>
                  <a:schemeClr val="tx1"/>
                </a:solidFill>
              </a:rPr>
              <a:t> id = </a:t>
            </a:r>
            <a:r>
              <a:rPr lang="en-IE" sz="2800" dirty="0" err="1">
                <a:solidFill>
                  <a:schemeClr val="tx1"/>
                </a:solidFill>
              </a:rPr>
              <a:t>ZoneId.of</a:t>
            </a:r>
            <a:r>
              <a:rPr lang="en-IE" sz="2800" dirty="0">
                <a:solidFill>
                  <a:schemeClr val="tx1"/>
                </a:solidFill>
              </a:rPr>
              <a:t>("Europe/Paris");      </a:t>
            </a:r>
          </a:p>
          <a:p>
            <a:r>
              <a:rPr lang="en-IE" sz="2800" dirty="0" err="1">
                <a:solidFill>
                  <a:schemeClr val="tx1"/>
                </a:solidFill>
              </a:rPr>
              <a:t>System.out.println</a:t>
            </a:r>
            <a:r>
              <a:rPr lang="en-IE" sz="2800" dirty="0">
                <a:solidFill>
                  <a:schemeClr val="tx1"/>
                </a:solidFill>
              </a:rPr>
              <a:t>("</a:t>
            </a:r>
            <a:r>
              <a:rPr lang="en-IE" sz="2800" dirty="0" err="1">
                <a:solidFill>
                  <a:schemeClr val="tx1"/>
                </a:solidFill>
              </a:rPr>
              <a:t>ZoneId</a:t>
            </a:r>
            <a:r>
              <a:rPr lang="en-IE" sz="2800" dirty="0">
                <a:solidFill>
                  <a:schemeClr val="tx1"/>
                </a:solidFill>
              </a:rPr>
              <a:t>: " + id);		      </a:t>
            </a:r>
          </a:p>
          <a:p>
            <a:endParaRPr lang="en-IE" sz="2800" dirty="0">
              <a:solidFill>
                <a:schemeClr val="tx1"/>
              </a:solidFill>
            </a:endParaRPr>
          </a:p>
          <a:p>
            <a:r>
              <a:rPr lang="en-IE" sz="2800" dirty="0" err="1">
                <a:solidFill>
                  <a:schemeClr val="tx1"/>
                </a:solidFill>
              </a:rPr>
              <a:t>ZoneId</a:t>
            </a:r>
            <a:r>
              <a:rPr lang="en-IE" sz="2800" dirty="0">
                <a:solidFill>
                  <a:schemeClr val="tx1"/>
                </a:solidFill>
              </a:rPr>
              <a:t> </a:t>
            </a:r>
            <a:r>
              <a:rPr lang="en-IE" sz="2800" dirty="0" err="1">
                <a:solidFill>
                  <a:schemeClr val="tx1"/>
                </a:solidFill>
              </a:rPr>
              <a:t>currentZone</a:t>
            </a:r>
            <a:r>
              <a:rPr lang="en-IE" sz="2800" dirty="0">
                <a:solidFill>
                  <a:schemeClr val="tx1"/>
                </a:solidFill>
              </a:rPr>
              <a:t> = </a:t>
            </a:r>
            <a:r>
              <a:rPr lang="en-IE" sz="2800" dirty="0" err="1">
                <a:solidFill>
                  <a:schemeClr val="tx1"/>
                </a:solidFill>
              </a:rPr>
              <a:t>ZoneId.systemDefault</a:t>
            </a:r>
            <a:r>
              <a:rPr lang="en-IE" sz="2800" dirty="0">
                <a:solidFill>
                  <a:schemeClr val="tx1"/>
                </a:solidFill>
              </a:rPr>
              <a:t>();      </a:t>
            </a:r>
          </a:p>
          <a:p>
            <a:r>
              <a:rPr lang="en-IE" sz="2800" dirty="0" err="1">
                <a:solidFill>
                  <a:schemeClr val="tx1"/>
                </a:solidFill>
              </a:rPr>
              <a:t>System.out.println</a:t>
            </a:r>
            <a:r>
              <a:rPr lang="en-IE" sz="2800" dirty="0">
                <a:solidFill>
                  <a:schemeClr val="tx1"/>
                </a:solidFill>
              </a:rPr>
              <a:t>("</a:t>
            </a:r>
            <a:r>
              <a:rPr lang="en-IE" sz="2800" dirty="0" err="1">
                <a:solidFill>
                  <a:schemeClr val="tx1"/>
                </a:solidFill>
              </a:rPr>
              <a:t>CurrentZone</a:t>
            </a:r>
            <a:r>
              <a:rPr lang="en-IE" sz="2800" dirty="0">
                <a:solidFill>
                  <a:schemeClr val="tx1"/>
                </a:solidFill>
              </a:rPr>
              <a:t>: " + </a:t>
            </a:r>
            <a:r>
              <a:rPr lang="en-IE" sz="2800" dirty="0" err="1">
                <a:solidFill>
                  <a:schemeClr val="tx1"/>
                </a:solidFill>
              </a:rPr>
              <a:t>currentZone</a:t>
            </a:r>
            <a:r>
              <a:rPr lang="en-IE" sz="2800" dirty="0">
                <a:solidFill>
                  <a:schemeClr val="tx1"/>
                </a:solidFill>
              </a:rPr>
              <a:t>);</a:t>
            </a:r>
          </a:p>
        </p:txBody>
      </p:sp>
      <p:sp>
        <p:nvSpPr>
          <p:cNvPr id="11" name="Rectangle 4">
            <a:extLst>
              <a:ext uri="{FF2B5EF4-FFF2-40B4-BE49-F238E27FC236}">
                <a16:creationId xmlns:a16="http://schemas.microsoft.com/office/drawing/2014/main" id="{598D47BC-0E16-4378-88A1-078718021DB1}"/>
              </a:ext>
            </a:extLst>
          </p:cNvPr>
          <p:cNvSpPr>
            <a:spLocks noChangeArrowheads="1"/>
          </p:cNvSpPr>
          <p:nvPr/>
        </p:nvSpPr>
        <p:spPr bwMode="auto">
          <a:xfrm>
            <a:off x="2974008" y="7181056"/>
            <a:ext cx="9281708" cy="15696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a:spcBef>
                <a:spcPct val="0"/>
              </a:spcBef>
              <a:spcAft>
                <a:spcPct val="0"/>
              </a:spcAft>
            </a:pPr>
            <a:r>
              <a:rPr lang="en-US" altLang="en-US" sz="3200" dirty="0">
                <a:latin typeface="Arial Unicode MS"/>
              </a:rPr>
              <a:t>date1: 2017-10-03T10:15:30+05:00[Asia/Karachi] </a:t>
            </a:r>
          </a:p>
          <a:p>
            <a:pPr defTabSz="914400" eaLnBrk="0" fontAlgn="base">
              <a:spcBef>
                <a:spcPct val="0"/>
              </a:spcBef>
              <a:spcAft>
                <a:spcPct val="0"/>
              </a:spcAft>
            </a:pPr>
            <a:r>
              <a:rPr lang="en-US" altLang="en-US" sz="3200" dirty="0" err="1">
                <a:latin typeface="Arial Unicode MS"/>
              </a:rPr>
              <a:t>ZoneId</a:t>
            </a:r>
            <a:r>
              <a:rPr lang="en-US" altLang="en-US" sz="3200" dirty="0">
                <a:latin typeface="Arial Unicode MS"/>
              </a:rPr>
              <a:t>: Europe/Paris </a:t>
            </a:r>
          </a:p>
          <a:p>
            <a:pPr defTabSz="914400" eaLnBrk="0" fontAlgn="base">
              <a:spcBef>
                <a:spcPct val="0"/>
              </a:spcBef>
              <a:spcAft>
                <a:spcPct val="0"/>
              </a:spcAft>
            </a:pPr>
            <a:r>
              <a:rPr lang="en-US" altLang="en-US" sz="3200" dirty="0" err="1">
                <a:latin typeface="Arial Unicode MS"/>
              </a:rPr>
              <a:t>CurrentZone</a:t>
            </a:r>
            <a:r>
              <a:rPr lang="en-US" altLang="en-US" sz="3200" dirty="0">
                <a:latin typeface="Arial Unicode MS"/>
              </a:rPr>
              <a:t>: </a:t>
            </a:r>
            <a:r>
              <a:rPr lang="en-US" altLang="en-US" sz="3200" dirty="0" err="1">
                <a:latin typeface="Arial Unicode MS"/>
              </a:rPr>
              <a:t>Etc</a:t>
            </a:r>
            <a:r>
              <a:rPr lang="en-US" altLang="en-US" sz="3200" dirty="0">
                <a:latin typeface="Arial Unicode MS"/>
              </a:rPr>
              <a:t>/UTC</a:t>
            </a:r>
            <a:r>
              <a:rPr lang="en-US" altLang="en-US" sz="800" dirty="0">
                <a:solidFill>
                  <a:schemeClr val="tx1"/>
                </a:solidFill>
              </a:rPr>
              <a:t> </a:t>
            </a:r>
            <a:r>
              <a:rPr kumimoji="0" lang="en-US" altLang="en-US" sz="3200" b="0" i="0" u="none" strike="noStrike" cap="none" normalizeH="0" baseline="0" dirty="0">
                <a:ln>
                  <a:noFill/>
                </a:ln>
                <a:solidFill>
                  <a:srgbClr val="000000"/>
                </a:solidFill>
                <a:effectLst/>
                <a:latin typeface="Arial Unicode MS"/>
              </a:rPr>
              <a:t> </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90BDC474-1DAC-420F-8FBD-DCC711D59910}"/>
              </a:ext>
            </a:extLst>
          </p:cNvPr>
          <p:cNvSpPr txBox="1"/>
          <p:nvPr/>
        </p:nvSpPr>
        <p:spPr>
          <a:xfrm>
            <a:off x="747620" y="7493962"/>
            <a:ext cx="256571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IE" sz="2400" dirty="0"/>
              <a:t>Console Output</a:t>
            </a:r>
          </a:p>
        </p:txBody>
      </p:sp>
      <p:sp>
        <p:nvSpPr>
          <p:cNvPr id="13" name="Rectangle 12">
            <a:extLst>
              <a:ext uri="{FF2B5EF4-FFF2-40B4-BE49-F238E27FC236}">
                <a16:creationId xmlns:a16="http://schemas.microsoft.com/office/drawing/2014/main" id="{0AA0DB19-47CB-4959-93D5-5F38E60E7E5E}"/>
              </a:ext>
            </a:extLst>
          </p:cNvPr>
          <p:cNvSpPr/>
          <p:nvPr/>
        </p:nvSpPr>
        <p:spPr>
          <a:xfrm>
            <a:off x="7947422" y="4516760"/>
            <a:ext cx="4819674" cy="830997"/>
          </a:xfrm>
          <a:prstGeom prst="rect">
            <a:avLst/>
          </a:prstGeom>
          <a:solidFill>
            <a:schemeClr val="accent5">
              <a:lumMod val="20000"/>
              <a:lumOff val="80000"/>
            </a:schemeClr>
          </a:solidFill>
          <a:ln>
            <a:solidFill>
              <a:schemeClr val="accent4"/>
            </a:solidFill>
          </a:ln>
        </p:spPr>
        <p:txBody>
          <a:bodyPr wrap="square">
            <a:spAutoFit/>
          </a:bodyPr>
          <a:lstStyle/>
          <a:p>
            <a:r>
              <a:rPr lang="en-IE" sz="2400" dirty="0">
                <a:solidFill>
                  <a:schemeClr val="tx1"/>
                </a:solidFill>
              </a:rPr>
              <a:t>import </a:t>
            </a:r>
            <a:r>
              <a:rPr lang="en-IE" sz="2400" dirty="0" err="1">
                <a:solidFill>
                  <a:schemeClr val="tx1"/>
                </a:solidFill>
              </a:rPr>
              <a:t>java.time.ZonedDateTime</a:t>
            </a:r>
            <a:r>
              <a:rPr lang="en-IE" sz="2400" dirty="0">
                <a:solidFill>
                  <a:schemeClr val="tx1"/>
                </a:solidFill>
              </a:rPr>
              <a:t>;</a:t>
            </a:r>
          </a:p>
          <a:p>
            <a:r>
              <a:rPr lang="en-IE" sz="2400" dirty="0">
                <a:solidFill>
                  <a:schemeClr val="tx1"/>
                </a:solidFill>
              </a:rPr>
              <a:t>import </a:t>
            </a:r>
            <a:r>
              <a:rPr lang="en-IE" sz="2400" dirty="0" err="1">
                <a:solidFill>
                  <a:schemeClr val="tx1"/>
                </a:solidFill>
              </a:rPr>
              <a:t>java.time.ZoneId</a:t>
            </a:r>
            <a:r>
              <a:rPr lang="en-IE" sz="2400" dirty="0">
                <a:solidFill>
                  <a:schemeClr val="tx1"/>
                </a:solidFill>
              </a:rPr>
              <a:t>;</a:t>
            </a:r>
          </a:p>
        </p:txBody>
      </p:sp>
    </p:spTree>
    <p:extLst>
      <p:ext uri="{BB962C8B-B14F-4D97-AF65-F5344CB8AC3E}">
        <p14:creationId xmlns:p14="http://schemas.microsoft.com/office/powerpoint/2010/main" val="304343706"/>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F61EE-75EC-4146-96F4-F4CA95EBC6C3}"/>
              </a:ext>
            </a:extLst>
          </p:cNvPr>
          <p:cNvSpPr>
            <a:spLocks noGrp="1"/>
          </p:cNvSpPr>
          <p:nvPr>
            <p:ph type="title"/>
          </p:nvPr>
        </p:nvSpPr>
        <p:spPr/>
        <p:txBody>
          <a:bodyPr/>
          <a:lstStyle/>
          <a:p>
            <a:r>
              <a:rPr lang="en-IE" dirty="0" err="1"/>
              <a:t>Optionals</a:t>
            </a:r>
            <a:r>
              <a:rPr lang="en-IE" dirty="0"/>
              <a:t>: </a:t>
            </a:r>
            <a:r>
              <a:rPr lang="en-IE" b="1" dirty="0" err="1"/>
              <a:t>java.util.Optional</a:t>
            </a:r>
            <a:r>
              <a:rPr lang="en-IE" b="1" dirty="0"/>
              <a:t>&lt;T&gt;</a:t>
            </a:r>
            <a:endParaRPr lang="en-IE" dirty="0"/>
          </a:p>
        </p:txBody>
      </p:sp>
      <p:sp>
        <p:nvSpPr>
          <p:cNvPr id="3" name="Text Placeholder 2">
            <a:extLst>
              <a:ext uri="{FF2B5EF4-FFF2-40B4-BE49-F238E27FC236}">
                <a16:creationId xmlns:a16="http://schemas.microsoft.com/office/drawing/2014/main" id="{EC1D20FC-0FF8-4707-A7B0-127A35E12E7B}"/>
              </a:ext>
            </a:extLst>
          </p:cNvPr>
          <p:cNvSpPr>
            <a:spLocks noGrp="1"/>
          </p:cNvSpPr>
          <p:nvPr>
            <p:ph type="body" sz="quarter" idx="10"/>
          </p:nvPr>
        </p:nvSpPr>
        <p:spPr/>
        <p:txBody>
          <a:bodyPr>
            <a:normAutofit lnSpcReduction="10000"/>
          </a:bodyPr>
          <a:lstStyle/>
          <a:p>
            <a:pPr marL="0" indent="0">
              <a:buNone/>
            </a:pPr>
            <a:r>
              <a:rPr lang="en-IE" sz="3600" dirty="0"/>
              <a:t>Optional:</a:t>
            </a:r>
          </a:p>
          <a:p>
            <a:pPr>
              <a:buFont typeface="Arial" panose="020B0604020202020204" pitchFamily="34" charset="0"/>
              <a:buChar char="•"/>
            </a:pPr>
            <a:r>
              <a:rPr lang="en-IE" sz="3600" dirty="0"/>
              <a:t>Is similar to what </a:t>
            </a:r>
            <a:r>
              <a:rPr lang="en-IE" sz="3600" b="1" dirty="0"/>
              <a:t>Optional</a:t>
            </a:r>
            <a:r>
              <a:rPr lang="en-IE" sz="3600" dirty="0"/>
              <a:t> is in Guava.</a:t>
            </a:r>
          </a:p>
          <a:p>
            <a:pPr>
              <a:buFont typeface="Arial" panose="020B0604020202020204" pitchFamily="34" charset="0"/>
              <a:buChar char="•"/>
            </a:pPr>
            <a:r>
              <a:rPr lang="en-IE" sz="3600" dirty="0"/>
              <a:t>is a container object which is used to contain not-null objects.</a:t>
            </a:r>
          </a:p>
          <a:p>
            <a:r>
              <a:rPr lang="en-IE" sz="3600" dirty="0"/>
              <a:t>object is used to represent null with absent value.</a:t>
            </a:r>
          </a:p>
          <a:p>
            <a:r>
              <a:rPr lang="en-IE" sz="3600" dirty="0"/>
              <a:t>has various utility methods to facilitate code to handle values as ‘available’ or ‘not available’ instead of checking null values. </a:t>
            </a:r>
          </a:p>
        </p:txBody>
      </p:sp>
      <p:pic>
        <p:nvPicPr>
          <p:cNvPr id="4" name="Picture 2" descr="Image result for java 8">
            <a:extLst>
              <a:ext uri="{FF2B5EF4-FFF2-40B4-BE49-F238E27FC236}">
                <a16:creationId xmlns:a16="http://schemas.microsoft.com/office/drawing/2014/main" id="{59F4ECFA-42E3-4ADD-9A2D-BDD54C721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5748" y="-91752"/>
            <a:ext cx="1997372" cy="213219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5EF353A1-C46B-4C2E-AB31-240A5F18800E}"/>
              </a:ext>
            </a:extLst>
          </p:cNvPr>
          <p:cNvSpPr/>
          <p:nvPr/>
        </p:nvSpPr>
        <p:spPr>
          <a:xfrm>
            <a:off x="4198144" y="9476601"/>
            <a:ext cx="4440639" cy="276999"/>
          </a:xfrm>
          <a:prstGeom prst="rect">
            <a:avLst/>
          </a:prstGeom>
        </p:spPr>
        <p:txBody>
          <a:bodyPr wrap="none">
            <a:spAutoFit/>
          </a:bodyPr>
          <a:lstStyle/>
          <a:p>
            <a:r>
              <a:rPr lang="en-IE" dirty="0">
                <a:hlinkClick r:id="rId3"/>
              </a:rPr>
              <a:t>https://www.tutorialspoint.com/java8/java8_optional_class.htm</a:t>
            </a:r>
            <a:r>
              <a:rPr lang="en-IE" dirty="0"/>
              <a:t> </a:t>
            </a:r>
          </a:p>
        </p:txBody>
      </p:sp>
    </p:spTree>
    <p:extLst>
      <p:ext uri="{BB962C8B-B14F-4D97-AF65-F5344CB8AC3E}">
        <p14:creationId xmlns:p14="http://schemas.microsoft.com/office/powerpoint/2010/main" val="535718924"/>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java 8">
            <a:extLst>
              <a:ext uri="{FF2B5EF4-FFF2-40B4-BE49-F238E27FC236}">
                <a16:creationId xmlns:a16="http://schemas.microsoft.com/office/drawing/2014/main" id="{59F4ECFA-42E3-4ADD-9A2D-BDD54C721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5748" y="-91752"/>
            <a:ext cx="1997372" cy="213219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5EF353A1-C46B-4C2E-AB31-240A5F18800E}"/>
              </a:ext>
            </a:extLst>
          </p:cNvPr>
          <p:cNvSpPr/>
          <p:nvPr/>
        </p:nvSpPr>
        <p:spPr>
          <a:xfrm>
            <a:off x="4198144" y="9476601"/>
            <a:ext cx="4440639" cy="276999"/>
          </a:xfrm>
          <a:prstGeom prst="rect">
            <a:avLst/>
          </a:prstGeom>
        </p:spPr>
        <p:txBody>
          <a:bodyPr wrap="none">
            <a:spAutoFit/>
          </a:bodyPr>
          <a:lstStyle/>
          <a:p>
            <a:r>
              <a:rPr lang="en-IE" dirty="0">
                <a:hlinkClick r:id="rId3"/>
              </a:rPr>
              <a:t>https://www.tutorialspoint.com/java8/java8_optional_class.htm</a:t>
            </a:r>
            <a:r>
              <a:rPr lang="en-IE" dirty="0"/>
              <a:t> </a:t>
            </a:r>
          </a:p>
        </p:txBody>
      </p:sp>
      <p:pic>
        <p:nvPicPr>
          <p:cNvPr id="9" name="Picture 8">
            <a:extLst>
              <a:ext uri="{FF2B5EF4-FFF2-40B4-BE49-F238E27FC236}">
                <a16:creationId xmlns:a16="http://schemas.microsoft.com/office/drawing/2014/main" id="{072EB985-1B00-493B-962C-FE8030B42F50}"/>
              </a:ext>
            </a:extLst>
          </p:cNvPr>
          <p:cNvPicPr>
            <a:picLocks noChangeAspect="1"/>
          </p:cNvPicPr>
          <p:nvPr/>
        </p:nvPicPr>
        <p:blipFill>
          <a:blip r:embed="rId4"/>
          <a:stretch>
            <a:fillRect/>
          </a:stretch>
        </p:blipFill>
        <p:spPr>
          <a:xfrm>
            <a:off x="14684" y="17859"/>
            <a:ext cx="10803552" cy="9352329"/>
          </a:xfrm>
          <a:prstGeom prst="rect">
            <a:avLst/>
          </a:prstGeom>
          <a:ln>
            <a:solidFill>
              <a:schemeClr val="bg1">
                <a:lumMod val="50000"/>
              </a:schemeClr>
            </a:solidFill>
          </a:ln>
        </p:spPr>
      </p:pic>
    </p:spTree>
    <p:extLst>
      <p:ext uri="{BB962C8B-B14F-4D97-AF65-F5344CB8AC3E}">
        <p14:creationId xmlns:p14="http://schemas.microsoft.com/office/powerpoint/2010/main" val="4088820148"/>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java 8">
            <a:extLst>
              <a:ext uri="{FF2B5EF4-FFF2-40B4-BE49-F238E27FC236}">
                <a16:creationId xmlns:a16="http://schemas.microsoft.com/office/drawing/2014/main" id="{59F4ECFA-42E3-4ADD-9A2D-BDD54C721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5748" y="-91752"/>
            <a:ext cx="1997372" cy="213219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5EF353A1-C46B-4C2E-AB31-240A5F18800E}"/>
              </a:ext>
            </a:extLst>
          </p:cNvPr>
          <p:cNvSpPr/>
          <p:nvPr/>
        </p:nvSpPr>
        <p:spPr>
          <a:xfrm>
            <a:off x="4198144" y="9476601"/>
            <a:ext cx="4440639" cy="276999"/>
          </a:xfrm>
          <a:prstGeom prst="rect">
            <a:avLst/>
          </a:prstGeom>
        </p:spPr>
        <p:txBody>
          <a:bodyPr wrap="none">
            <a:spAutoFit/>
          </a:bodyPr>
          <a:lstStyle/>
          <a:p>
            <a:r>
              <a:rPr lang="en-IE" dirty="0">
                <a:hlinkClick r:id="rId3"/>
              </a:rPr>
              <a:t>https://www.tutorialspoint.com/java8/java8_optional_class.htm</a:t>
            </a:r>
            <a:r>
              <a:rPr lang="en-IE" dirty="0"/>
              <a:t> </a:t>
            </a:r>
          </a:p>
        </p:txBody>
      </p:sp>
      <p:pic>
        <p:nvPicPr>
          <p:cNvPr id="9" name="Picture 8">
            <a:extLst>
              <a:ext uri="{FF2B5EF4-FFF2-40B4-BE49-F238E27FC236}">
                <a16:creationId xmlns:a16="http://schemas.microsoft.com/office/drawing/2014/main" id="{072EB985-1B00-493B-962C-FE8030B42F50}"/>
              </a:ext>
            </a:extLst>
          </p:cNvPr>
          <p:cNvPicPr>
            <a:picLocks noChangeAspect="1"/>
          </p:cNvPicPr>
          <p:nvPr/>
        </p:nvPicPr>
        <p:blipFill>
          <a:blip r:embed="rId4"/>
          <a:stretch>
            <a:fillRect/>
          </a:stretch>
        </p:blipFill>
        <p:spPr>
          <a:xfrm>
            <a:off x="14684" y="17859"/>
            <a:ext cx="10803552" cy="9352329"/>
          </a:xfrm>
          <a:prstGeom prst="rect">
            <a:avLst/>
          </a:prstGeom>
          <a:ln>
            <a:solidFill>
              <a:schemeClr val="bg1">
                <a:lumMod val="50000"/>
              </a:schemeClr>
            </a:solidFill>
          </a:ln>
        </p:spPr>
      </p:pic>
      <p:sp>
        <p:nvSpPr>
          <p:cNvPr id="12" name="Rectangle 1">
            <a:extLst>
              <a:ext uri="{FF2B5EF4-FFF2-40B4-BE49-F238E27FC236}">
                <a16:creationId xmlns:a16="http://schemas.microsoft.com/office/drawing/2014/main" id="{33034821-4FF1-49B5-A773-2484744D11BD}"/>
              </a:ext>
            </a:extLst>
          </p:cNvPr>
          <p:cNvSpPr>
            <a:spLocks noChangeArrowheads="1"/>
          </p:cNvSpPr>
          <p:nvPr/>
        </p:nvSpPr>
        <p:spPr bwMode="auto">
          <a:xfrm>
            <a:off x="7942560" y="8189168"/>
            <a:ext cx="4924746" cy="1200329"/>
          </a:xfrm>
          <a:prstGeom prst="rect">
            <a:avLst/>
          </a:prstGeom>
          <a:solidFill>
            <a:schemeClr val="accent3">
              <a:lumMod val="20000"/>
              <a:lumOff val="80000"/>
            </a:schemeClr>
          </a:solidFill>
          <a:ln>
            <a:solidFill>
              <a:schemeClr val="bg1">
                <a:lumMod val="50000"/>
              </a:schemeClr>
            </a:solid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Unicode MS"/>
              </a:rPr>
              <a:t>First parameter is present: false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Unicode MS"/>
              </a:rPr>
              <a:t>Second parameter is present: true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Unicode MS"/>
              </a:rPr>
              <a:t>10</a:t>
            </a:r>
            <a:r>
              <a:rPr kumimoji="0" lang="en-US" altLang="en-US" sz="1400"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F144ADEE-44B3-4BCF-B530-62AD54F2CEDB}"/>
              </a:ext>
            </a:extLst>
          </p:cNvPr>
          <p:cNvSpPr txBox="1"/>
          <p:nvPr/>
        </p:nvSpPr>
        <p:spPr>
          <a:xfrm>
            <a:off x="10559916" y="7703615"/>
            <a:ext cx="256571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IE" sz="2400" dirty="0"/>
              <a:t>Console Output</a:t>
            </a:r>
          </a:p>
        </p:txBody>
      </p:sp>
    </p:spTree>
    <p:extLst>
      <p:ext uri="{BB962C8B-B14F-4D97-AF65-F5344CB8AC3E}">
        <p14:creationId xmlns:p14="http://schemas.microsoft.com/office/powerpoint/2010/main" val="3901903440"/>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java 9">
            <a:extLst>
              <a:ext uri="{FF2B5EF4-FFF2-40B4-BE49-F238E27FC236}">
                <a16:creationId xmlns:a16="http://schemas.microsoft.com/office/drawing/2014/main" id="{0B146939-B212-4116-9AE5-E340ACE572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9952" y="412304"/>
            <a:ext cx="8280920" cy="8840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5797544"/>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a:t>Java 9 - an outline of some changes</a:t>
            </a:r>
          </a:p>
        </p:txBody>
      </p:sp>
      <p:sp>
        <p:nvSpPr>
          <p:cNvPr id="6" name="Text Placeholder 5"/>
          <p:cNvSpPr>
            <a:spLocks noGrp="1"/>
          </p:cNvSpPr>
          <p:nvPr>
            <p:ph type="body" sz="quarter" idx="10"/>
          </p:nvPr>
        </p:nvSpPr>
        <p:spPr>
          <a:xfrm>
            <a:off x="669925" y="2284512"/>
            <a:ext cx="11763375" cy="6696075"/>
          </a:xfrm>
        </p:spPr>
        <p:txBody>
          <a:bodyPr>
            <a:normAutofit lnSpcReduction="10000"/>
          </a:bodyPr>
          <a:lstStyle/>
          <a:p>
            <a:pPr>
              <a:spcBef>
                <a:spcPts val="0"/>
              </a:spcBef>
            </a:pPr>
            <a:r>
              <a:rPr lang="en-IE" sz="4000" dirty="0"/>
              <a:t>Interfaces – private methods</a:t>
            </a:r>
          </a:p>
          <a:p>
            <a:pPr>
              <a:spcBef>
                <a:spcPts val="0"/>
              </a:spcBef>
            </a:pPr>
            <a:endParaRPr lang="en-IE" sz="4000" dirty="0"/>
          </a:p>
          <a:p>
            <a:pPr>
              <a:spcBef>
                <a:spcPts val="0"/>
              </a:spcBef>
            </a:pPr>
            <a:r>
              <a:rPr lang="en-IE" sz="4000" dirty="0"/>
              <a:t>Collection factory methods</a:t>
            </a:r>
          </a:p>
          <a:p>
            <a:pPr>
              <a:spcBef>
                <a:spcPts val="0"/>
              </a:spcBef>
            </a:pPr>
            <a:endParaRPr lang="en-IE" sz="4000" dirty="0"/>
          </a:p>
          <a:p>
            <a:pPr>
              <a:spcBef>
                <a:spcPts val="0"/>
              </a:spcBef>
            </a:pPr>
            <a:r>
              <a:rPr lang="en-IE" sz="4000" dirty="0"/>
              <a:t>Try with resources improvements</a:t>
            </a:r>
          </a:p>
          <a:p>
            <a:pPr>
              <a:spcBef>
                <a:spcPts val="0"/>
              </a:spcBef>
            </a:pPr>
            <a:endParaRPr lang="en-IE" sz="4000" dirty="0"/>
          </a:p>
          <a:p>
            <a:pPr>
              <a:spcBef>
                <a:spcPts val="0"/>
              </a:spcBef>
            </a:pPr>
            <a:r>
              <a:rPr lang="en-IE" sz="4000" dirty="0"/>
              <a:t>Stream API improvements</a:t>
            </a:r>
          </a:p>
          <a:p>
            <a:pPr>
              <a:spcBef>
                <a:spcPts val="0"/>
              </a:spcBef>
            </a:pPr>
            <a:endParaRPr lang="en-IE" sz="4000" dirty="0"/>
          </a:p>
          <a:p>
            <a:pPr>
              <a:spcBef>
                <a:spcPts val="0"/>
              </a:spcBef>
            </a:pPr>
            <a:r>
              <a:rPr lang="en-IE" sz="4000" dirty="0"/>
              <a:t>REPL (Shell)</a:t>
            </a:r>
          </a:p>
          <a:p>
            <a:pPr>
              <a:spcBef>
                <a:spcPts val="0"/>
              </a:spcBef>
            </a:pPr>
            <a:endParaRPr lang="en-IE" sz="4000" dirty="0"/>
          </a:p>
          <a:p>
            <a:pPr>
              <a:spcBef>
                <a:spcPts val="0"/>
              </a:spcBef>
            </a:pPr>
            <a:r>
              <a:rPr lang="en-IE" sz="4000" dirty="0"/>
              <a:t>Module system</a:t>
            </a:r>
          </a:p>
          <a:p>
            <a:pPr marL="0" indent="0">
              <a:buNone/>
            </a:pPr>
            <a:endParaRPr lang="en-IE" dirty="0"/>
          </a:p>
          <a:p>
            <a:pPr marL="0" indent="0">
              <a:buNone/>
            </a:pPr>
            <a:endParaRPr lang="en-IE" dirty="0"/>
          </a:p>
          <a:p>
            <a:endParaRPr lang="en-IE" dirty="0"/>
          </a:p>
        </p:txBody>
      </p:sp>
      <p:pic>
        <p:nvPicPr>
          <p:cNvPr id="5122" name="Picture 2" descr="Image result for java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4888" y="160571"/>
            <a:ext cx="1626295" cy="1736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9376806"/>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Shape 389"/>
          <p:cNvSpPr>
            <a:spLocks noGrp="1"/>
          </p:cNvSpPr>
          <p:nvPr>
            <p:ph type="title"/>
          </p:nvPr>
        </p:nvSpPr>
        <p:spPr>
          <a:prstGeom prst="rect">
            <a:avLst/>
          </a:prstGeom>
        </p:spPr>
        <p:txBody>
          <a:bodyPr>
            <a:normAutofit fontScale="90000"/>
          </a:bodyPr>
          <a:lstStyle/>
          <a:p>
            <a:pPr lvl="0">
              <a:defRPr sz="1800">
                <a:uFillTx/>
              </a:defRPr>
            </a:pPr>
            <a:r>
              <a:rPr lang="en-IE" sz="5120" b="1" dirty="0">
                <a:uFill>
                  <a:solidFill/>
                </a:uFill>
              </a:rPr>
              <a:t>Defining Interfaces (JDK 9)  </a:t>
            </a:r>
            <a:br>
              <a:rPr lang="en-IE" sz="5120" b="1" dirty="0">
                <a:uFill>
                  <a:solidFill/>
                </a:uFill>
              </a:rPr>
            </a:br>
            <a:r>
              <a:rPr lang="en-IE" sz="5120" dirty="0">
                <a:uFill>
                  <a:solidFill/>
                </a:uFill>
              </a:rPr>
              <a:t>With private methods</a:t>
            </a:r>
            <a:endParaRPr sz="5120" dirty="0">
              <a:uFill>
                <a:solidFill/>
              </a:uFill>
            </a:endParaRPr>
          </a:p>
        </p:txBody>
      </p:sp>
      <p:graphicFrame>
        <p:nvGraphicFramePr>
          <p:cNvPr id="391" name="Table 391"/>
          <p:cNvGraphicFramePr/>
          <p:nvPr>
            <p:extLst>
              <p:ext uri="{D42A27DB-BD31-4B8C-83A1-F6EECF244321}">
                <p14:modId xmlns:p14="http://schemas.microsoft.com/office/powerpoint/2010/main" val="2262638481"/>
              </p:ext>
            </p:extLst>
          </p:nvPr>
        </p:nvGraphicFramePr>
        <p:xfrm>
          <a:off x="7075368" y="916360"/>
          <a:ext cx="5760640" cy="8650958"/>
        </p:xfrm>
        <a:graphic>
          <a:graphicData uri="http://schemas.openxmlformats.org/drawingml/2006/table">
            <a:tbl>
              <a:tblPr>
                <a:tableStyleId>{4C3C2611-4C71-4FC5-86AE-919BDF0F9419}</a:tableStyleId>
              </a:tblPr>
              <a:tblGrid>
                <a:gridCol w="5760640">
                  <a:extLst>
                    <a:ext uri="{9D8B030D-6E8A-4147-A177-3AD203B41FA5}">
                      <a16:colId xmlns:a16="http://schemas.microsoft.com/office/drawing/2014/main" val="20000"/>
                    </a:ext>
                  </a:extLst>
                </a:gridCol>
              </a:tblGrid>
              <a:tr h="7589746">
                <a:tc>
                  <a:txBody>
                    <a:bodyPr/>
                    <a:lstStyle/>
                    <a:p>
                      <a:pPr marL="40639" marR="40639" lvl="0" algn="l" defTabSz="914400">
                        <a:spcBef>
                          <a:spcPts val="500"/>
                        </a:spcBef>
                        <a:defRPr sz="1800">
                          <a:uFillTx/>
                        </a:defRPr>
                      </a:pPr>
                      <a:r>
                        <a:rPr sz="2400" dirty="0">
                          <a:solidFill>
                            <a:srgbClr val="931A68"/>
                          </a:solidFill>
                          <a:uFill>
                            <a:solidFill>
                              <a:srgbClr val="931A68"/>
                            </a:solidFill>
                          </a:uFill>
                          <a:latin typeface="Arial Unicode MS"/>
                          <a:ea typeface="Arial Unicode MS"/>
                          <a:cs typeface="Arial Unicode MS"/>
                          <a:sym typeface="Arial Unicode MS"/>
                        </a:rPr>
                        <a:t>public interface </a:t>
                      </a:r>
                      <a:r>
                        <a:rPr sz="2400" dirty="0" err="1">
                          <a:uFill>
                            <a:solidFill/>
                          </a:uFill>
                          <a:latin typeface="Arial Unicode MS"/>
                          <a:ea typeface="Arial Unicode MS"/>
                          <a:cs typeface="Arial Unicode MS"/>
                          <a:sym typeface="Arial Unicode MS"/>
                        </a:rPr>
                        <a:t>IAddressBook</a:t>
                      </a:r>
                      <a:r>
                        <a:rPr sz="2400" dirty="0">
                          <a:uFill>
                            <a:solidFill/>
                          </a:uFill>
                          <a:latin typeface="Arial Unicode MS"/>
                          <a:ea typeface="Arial Unicode MS"/>
                          <a:cs typeface="Arial Unicode MS"/>
                          <a:sym typeface="Arial Unicode MS"/>
                        </a:rPr>
                        <a:t>{</a:t>
                      </a:r>
                      <a:endParaRPr lang="en-IE" sz="2400" dirty="0">
                        <a:uFill>
                          <a:solidFill/>
                        </a:uFill>
                        <a:latin typeface="Arial Unicode MS"/>
                        <a:ea typeface="Arial Unicode MS"/>
                        <a:cs typeface="Arial Unicode MS"/>
                        <a:sym typeface="Arial Unicode MS"/>
                      </a:endParaRPr>
                    </a:p>
                    <a:p>
                      <a:pPr marL="40639" marR="40639" lvl="0" algn="l" defTabSz="914400">
                        <a:spcBef>
                          <a:spcPts val="500"/>
                        </a:spcBef>
                        <a:defRPr sz="1800">
                          <a:uFillTx/>
                        </a:defRPr>
                      </a:pPr>
                      <a:r>
                        <a:rPr lang="en-IE" sz="2400" dirty="0">
                          <a:solidFill>
                            <a:srgbClr val="931A68"/>
                          </a:solidFill>
                          <a:uFill>
                            <a:solidFill>
                              <a:srgbClr val="931A68"/>
                            </a:solidFill>
                          </a:uFill>
                          <a:latin typeface="Arial Unicode MS"/>
                          <a:ea typeface="Arial Unicode MS"/>
                          <a:cs typeface="Arial Unicode MS"/>
                          <a:sym typeface="Arial Unicode MS"/>
                        </a:rPr>
                        <a:t>  static final </a:t>
                      </a:r>
                      <a:r>
                        <a:rPr lang="en-IE" sz="2400" dirty="0" err="1">
                          <a:solidFill>
                            <a:srgbClr val="931A68"/>
                          </a:solidFill>
                          <a:uFill>
                            <a:solidFill>
                              <a:srgbClr val="931A68"/>
                            </a:solidFill>
                          </a:uFill>
                          <a:latin typeface="Arial Unicode MS"/>
                          <a:ea typeface="Arial Unicode MS"/>
                          <a:cs typeface="Arial Unicode MS"/>
                          <a:sym typeface="Arial Unicode MS"/>
                        </a:rPr>
                        <a:t>int</a:t>
                      </a:r>
                      <a:r>
                        <a:rPr lang="en-IE" sz="2400" baseline="0" dirty="0">
                          <a:uFill>
                            <a:solidFill/>
                          </a:uFill>
                          <a:latin typeface="Arial Unicode MS"/>
                          <a:ea typeface="Arial Unicode MS"/>
                          <a:cs typeface="Arial Unicode MS"/>
                          <a:sym typeface="Arial Unicode MS"/>
                        </a:rPr>
                        <a:t> CAPACITY= 1000;</a:t>
                      </a:r>
                    </a:p>
                    <a:p>
                      <a:pPr marL="40639" marR="40639" lvl="0" algn="l" defTabSz="914400">
                        <a:spcBef>
                          <a:spcPts val="500"/>
                        </a:spcBef>
                        <a:defRPr sz="1800">
                          <a:uFillTx/>
                        </a:defRPr>
                      </a:pPr>
                      <a:br>
                        <a:rPr sz="2400" dirty="0">
                          <a:uFill>
                            <a:solidFill/>
                          </a:uFill>
                          <a:latin typeface="Arial Unicode MS"/>
                          <a:ea typeface="Arial Unicode MS"/>
                          <a:cs typeface="Arial Unicode MS"/>
                          <a:sym typeface="Arial Unicode MS"/>
                        </a:rPr>
                      </a:br>
                      <a:r>
                        <a:rPr sz="2400" dirty="0">
                          <a:solidFill>
                            <a:srgbClr val="FFFFFF"/>
                          </a:solidFill>
                          <a:uFill>
                            <a:solidFill>
                              <a:srgbClr val="FFFFFF"/>
                            </a:solidFill>
                          </a:uFill>
                          <a:latin typeface="Arial Unicode MS"/>
                          <a:ea typeface="Arial Unicode MS"/>
                          <a:cs typeface="Arial Unicode MS"/>
                          <a:sym typeface="Arial Unicode MS"/>
                        </a:rPr>
                        <a:t>  </a:t>
                      </a:r>
                      <a:r>
                        <a:rPr sz="2400" dirty="0">
                          <a:solidFill>
                            <a:srgbClr val="931A68"/>
                          </a:solidFill>
                          <a:uFill>
                            <a:solidFill>
                              <a:srgbClr val="931A68"/>
                            </a:solidFill>
                          </a:uFill>
                          <a:latin typeface="Arial Unicode MS"/>
                          <a:ea typeface="Arial Unicode MS"/>
                          <a:cs typeface="Arial Unicode MS"/>
                          <a:sym typeface="Arial Unicode MS"/>
                        </a:rPr>
                        <a:t>void </a:t>
                      </a:r>
                      <a:r>
                        <a:rPr sz="2400" dirty="0">
                          <a:uFill>
                            <a:solidFill/>
                          </a:uFill>
                          <a:latin typeface="Arial Unicode MS"/>
                          <a:ea typeface="Arial Unicode MS"/>
                          <a:cs typeface="Arial Unicode MS"/>
                          <a:sym typeface="Arial Unicode MS"/>
                        </a:rPr>
                        <a:t>clear();</a:t>
                      </a:r>
                      <a:br>
                        <a:rPr sz="2400" dirty="0">
                          <a:uFill>
                            <a:solidFill/>
                          </a:uFill>
                          <a:latin typeface="Arial Unicode MS"/>
                          <a:ea typeface="Arial Unicode MS"/>
                          <a:cs typeface="Arial Unicode MS"/>
                          <a:sym typeface="Arial Unicode MS"/>
                        </a:rPr>
                      </a:br>
                      <a:r>
                        <a:rPr sz="2400" dirty="0">
                          <a:solidFill>
                            <a:srgbClr val="FFFFFF"/>
                          </a:solidFill>
                          <a:uFill>
                            <a:solidFill>
                              <a:srgbClr val="FFFFFF"/>
                            </a:solidFill>
                          </a:uFill>
                          <a:latin typeface="Arial Unicode MS"/>
                          <a:ea typeface="Arial Unicode MS"/>
                          <a:cs typeface="Arial Unicode MS"/>
                          <a:sym typeface="Arial Unicode MS"/>
                        </a:rPr>
                        <a:t>  </a:t>
                      </a:r>
                      <a:r>
                        <a:rPr sz="2400" dirty="0" err="1">
                          <a:uFill>
                            <a:solidFill/>
                          </a:uFill>
                          <a:latin typeface="Arial Unicode MS"/>
                          <a:ea typeface="Arial Unicode MS"/>
                          <a:cs typeface="Arial Unicode MS"/>
                          <a:sym typeface="Arial Unicode MS"/>
                        </a:rPr>
                        <a:t>IContact</a:t>
                      </a:r>
                      <a:r>
                        <a:rPr sz="2400" dirty="0">
                          <a:uFill>
                            <a:solidFill/>
                          </a:uFill>
                          <a:latin typeface="Arial Unicode MS"/>
                          <a:ea typeface="Arial Unicode MS"/>
                          <a:cs typeface="Arial Unicode MS"/>
                          <a:sym typeface="Arial Unicode MS"/>
                        </a:rPr>
                        <a:t> </a:t>
                      </a:r>
                      <a:r>
                        <a:rPr sz="2400" dirty="0" err="1">
                          <a:uFill>
                            <a:solidFill/>
                          </a:uFill>
                          <a:latin typeface="Arial Unicode MS"/>
                          <a:ea typeface="Arial Unicode MS"/>
                          <a:cs typeface="Arial Unicode MS"/>
                          <a:sym typeface="Arial Unicode MS"/>
                        </a:rPr>
                        <a:t>getContact</a:t>
                      </a:r>
                      <a:r>
                        <a:rPr sz="2400" dirty="0">
                          <a:uFill>
                            <a:solidFill/>
                          </a:uFill>
                          <a:latin typeface="Arial Unicode MS"/>
                          <a:ea typeface="Arial Unicode MS"/>
                          <a:cs typeface="Arial Unicode MS"/>
                          <a:sym typeface="Arial Unicode MS"/>
                        </a:rPr>
                        <a:t>(String </a:t>
                      </a:r>
                      <a:r>
                        <a:rPr sz="2400" dirty="0" err="1">
                          <a:uFill>
                            <a:solidFill/>
                          </a:uFill>
                          <a:latin typeface="Arial Unicode MS"/>
                          <a:ea typeface="Arial Unicode MS"/>
                          <a:cs typeface="Arial Unicode MS"/>
                          <a:sym typeface="Arial Unicode MS"/>
                        </a:rPr>
                        <a:t>lastName</a:t>
                      </a:r>
                      <a:r>
                        <a:rPr sz="2400" dirty="0">
                          <a:uFill>
                            <a:solidFill/>
                          </a:uFill>
                          <a:latin typeface="Arial Unicode MS"/>
                          <a:ea typeface="Arial Unicode MS"/>
                          <a:cs typeface="Arial Unicode MS"/>
                          <a:sym typeface="Arial Unicode MS"/>
                        </a:rPr>
                        <a:t>);</a:t>
                      </a:r>
                      <a:br>
                        <a:rPr sz="2400" dirty="0">
                          <a:uFill>
                            <a:solidFill/>
                          </a:uFill>
                          <a:latin typeface="Arial Unicode MS"/>
                          <a:ea typeface="Arial Unicode MS"/>
                          <a:cs typeface="Arial Unicode MS"/>
                          <a:sym typeface="Arial Unicode MS"/>
                        </a:rPr>
                      </a:br>
                      <a:r>
                        <a:rPr sz="2400" dirty="0">
                          <a:solidFill>
                            <a:srgbClr val="FFFFFF"/>
                          </a:solidFill>
                          <a:uFill>
                            <a:solidFill>
                              <a:srgbClr val="FFFFFF"/>
                            </a:solidFill>
                          </a:uFill>
                          <a:latin typeface="Arial Unicode MS"/>
                          <a:ea typeface="Arial Unicode MS"/>
                          <a:cs typeface="Arial Unicode MS"/>
                          <a:sym typeface="Arial Unicode MS"/>
                        </a:rPr>
                        <a:t>  </a:t>
                      </a:r>
                      <a:r>
                        <a:rPr sz="2400" dirty="0">
                          <a:solidFill>
                            <a:srgbClr val="931A68"/>
                          </a:solidFill>
                          <a:uFill>
                            <a:solidFill>
                              <a:srgbClr val="931A68"/>
                            </a:solidFill>
                          </a:uFill>
                          <a:latin typeface="Arial Unicode MS"/>
                          <a:ea typeface="Arial Unicode MS"/>
                          <a:cs typeface="Arial Unicode MS"/>
                          <a:sym typeface="Arial Unicode MS"/>
                        </a:rPr>
                        <a:t>void </a:t>
                      </a:r>
                      <a:r>
                        <a:rPr sz="2400" dirty="0" err="1">
                          <a:uFill>
                            <a:solidFill/>
                          </a:uFill>
                          <a:latin typeface="Arial Unicode MS"/>
                          <a:ea typeface="Arial Unicode MS"/>
                          <a:cs typeface="Arial Unicode MS"/>
                          <a:sym typeface="Arial Unicode MS"/>
                        </a:rPr>
                        <a:t>addContact</a:t>
                      </a:r>
                      <a:r>
                        <a:rPr sz="2400" dirty="0">
                          <a:uFill>
                            <a:solidFill/>
                          </a:uFill>
                          <a:latin typeface="Arial Unicode MS"/>
                          <a:ea typeface="Arial Unicode MS"/>
                          <a:cs typeface="Arial Unicode MS"/>
                          <a:sym typeface="Arial Unicode MS"/>
                        </a:rPr>
                        <a:t>(</a:t>
                      </a:r>
                      <a:r>
                        <a:rPr sz="2400" dirty="0" err="1">
                          <a:uFill>
                            <a:solidFill/>
                          </a:uFill>
                          <a:latin typeface="Arial Unicode MS"/>
                          <a:ea typeface="Arial Unicode MS"/>
                          <a:cs typeface="Arial Unicode MS"/>
                          <a:sym typeface="Arial Unicode MS"/>
                        </a:rPr>
                        <a:t>IContact</a:t>
                      </a:r>
                      <a:r>
                        <a:rPr sz="2400" dirty="0">
                          <a:uFill>
                            <a:solidFill/>
                          </a:uFill>
                          <a:latin typeface="Arial Unicode MS"/>
                          <a:ea typeface="Arial Unicode MS"/>
                          <a:cs typeface="Arial Unicode MS"/>
                          <a:sym typeface="Arial Unicode MS"/>
                        </a:rPr>
                        <a:t> contact);</a:t>
                      </a:r>
                      <a:br>
                        <a:rPr sz="2400" dirty="0">
                          <a:uFill>
                            <a:solidFill/>
                          </a:uFill>
                          <a:latin typeface="Arial Unicode MS"/>
                          <a:ea typeface="Arial Unicode MS"/>
                          <a:cs typeface="Arial Unicode MS"/>
                          <a:sym typeface="Arial Unicode MS"/>
                        </a:rPr>
                      </a:br>
                      <a:r>
                        <a:rPr sz="2400" dirty="0">
                          <a:solidFill>
                            <a:srgbClr val="FFFFFF"/>
                          </a:solidFill>
                          <a:uFill>
                            <a:solidFill>
                              <a:srgbClr val="FFFFFF"/>
                            </a:solidFill>
                          </a:uFill>
                          <a:latin typeface="Arial Unicode MS"/>
                          <a:ea typeface="Arial Unicode MS"/>
                          <a:cs typeface="Arial Unicode MS"/>
                          <a:sym typeface="Arial Unicode MS"/>
                        </a:rPr>
                        <a:t>  </a:t>
                      </a:r>
                      <a:r>
                        <a:rPr sz="2400" dirty="0" err="1">
                          <a:solidFill>
                            <a:srgbClr val="931A68"/>
                          </a:solidFill>
                          <a:uFill>
                            <a:solidFill>
                              <a:srgbClr val="931A68"/>
                            </a:solidFill>
                          </a:uFill>
                          <a:latin typeface="Arial Unicode MS"/>
                          <a:ea typeface="Arial Unicode MS"/>
                          <a:cs typeface="Arial Unicode MS"/>
                          <a:sym typeface="Arial Unicode MS"/>
                        </a:rPr>
                        <a:t>int</a:t>
                      </a:r>
                      <a:r>
                        <a:rPr sz="2400" dirty="0">
                          <a:solidFill>
                            <a:srgbClr val="931A68"/>
                          </a:solidFill>
                          <a:uFill>
                            <a:solidFill>
                              <a:srgbClr val="931A68"/>
                            </a:solidFill>
                          </a:uFill>
                          <a:latin typeface="Arial Unicode MS"/>
                          <a:ea typeface="Arial Unicode MS"/>
                          <a:cs typeface="Arial Unicode MS"/>
                          <a:sym typeface="Arial Unicode MS"/>
                        </a:rPr>
                        <a:t> </a:t>
                      </a:r>
                      <a:r>
                        <a:rPr sz="2400" dirty="0" err="1">
                          <a:uFill>
                            <a:solidFill/>
                          </a:uFill>
                          <a:latin typeface="Arial Unicode MS"/>
                          <a:ea typeface="Arial Unicode MS"/>
                          <a:cs typeface="Arial Unicode MS"/>
                          <a:sym typeface="Arial Unicode MS"/>
                        </a:rPr>
                        <a:t>numberOfContacts</a:t>
                      </a:r>
                      <a:r>
                        <a:rPr sz="2400" dirty="0">
                          <a:uFill>
                            <a:solidFill/>
                          </a:uFill>
                          <a:latin typeface="Arial Unicode MS"/>
                          <a:ea typeface="Arial Unicode MS"/>
                          <a:cs typeface="Arial Unicode MS"/>
                          <a:sym typeface="Arial Unicode MS"/>
                        </a:rPr>
                        <a:t>();</a:t>
                      </a:r>
                      <a:br>
                        <a:rPr sz="2400" dirty="0">
                          <a:uFill>
                            <a:solidFill/>
                          </a:uFill>
                          <a:latin typeface="Arial Unicode MS"/>
                          <a:ea typeface="Arial Unicode MS"/>
                          <a:cs typeface="Arial Unicode MS"/>
                          <a:sym typeface="Arial Unicode MS"/>
                        </a:rPr>
                      </a:br>
                      <a:r>
                        <a:rPr sz="2400" dirty="0">
                          <a:solidFill>
                            <a:srgbClr val="FFFFFF"/>
                          </a:solidFill>
                          <a:uFill>
                            <a:solidFill>
                              <a:srgbClr val="FFFFFF"/>
                            </a:solidFill>
                          </a:uFill>
                          <a:latin typeface="Arial Unicode MS"/>
                          <a:ea typeface="Arial Unicode MS"/>
                          <a:cs typeface="Arial Unicode MS"/>
                          <a:sym typeface="Arial Unicode MS"/>
                        </a:rPr>
                        <a:t>  </a:t>
                      </a:r>
                      <a:r>
                        <a:rPr sz="2400" dirty="0">
                          <a:solidFill>
                            <a:srgbClr val="931A68"/>
                          </a:solidFill>
                          <a:uFill>
                            <a:solidFill>
                              <a:srgbClr val="931A68"/>
                            </a:solidFill>
                          </a:uFill>
                          <a:latin typeface="Arial Unicode MS"/>
                          <a:ea typeface="Arial Unicode MS"/>
                          <a:cs typeface="Arial Unicode MS"/>
                          <a:sym typeface="Arial Unicode MS"/>
                        </a:rPr>
                        <a:t>void </a:t>
                      </a:r>
                      <a:r>
                        <a:rPr sz="2400" dirty="0" err="1">
                          <a:uFill>
                            <a:solidFill/>
                          </a:uFill>
                          <a:latin typeface="Arial Unicode MS"/>
                          <a:ea typeface="Arial Unicode MS"/>
                          <a:cs typeface="Arial Unicode MS"/>
                          <a:sym typeface="Arial Unicode MS"/>
                        </a:rPr>
                        <a:t>removeContact</a:t>
                      </a:r>
                      <a:r>
                        <a:rPr sz="2400" dirty="0">
                          <a:uFill>
                            <a:solidFill/>
                          </a:uFill>
                          <a:latin typeface="Arial Unicode MS"/>
                          <a:ea typeface="Arial Unicode MS"/>
                          <a:cs typeface="Arial Unicode MS"/>
                          <a:sym typeface="Arial Unicode MS"/>
                        </a:rPr>
                        <a:t>(String </a:t>
                      </a:r>
                      <a:r>
                        <a:rPr sz="2400" dirty="0" err="1">
                          <a:uFill>
                            <a:solidFill/>
                          </a:uFill>
                          <a:latin typeface="Arial Unicode MS"/>
                          <a:ea typeface="Arial Unicode MS"/>
                          <a:cs typeface="Arial Unicode MS"/>
                          <a:sym typeface="Arial Unicode MS"/>
                        </a:rPr>
                        <a:t>lastName</a:t>
                      </a:r>
                      <a:r>
                        <a:rPr sz="2400" dirty="0">
                          <a:uFill>
                            <a:solidFill/>
                          </a:uFill>
                          <a:latin typeface="Arial Unicode MS"/>
                          <a:ea typeface="Arial Unicode MS"/>
                          <a:cs typeface="Arial Unicode MS"/>
                          <a:sym typeface="Arial Unicode MS"/>
                        </a:rPr>
                        <a:t>);</a:t>
                      </a:r>
                      <a:br>
                        <a:rPr sz="2400" dirty="0">
                          <a:uFill>
                            <a:solidFill/>
                          </a:uFill>
                          <a:latin typeface="Arial Unicode MS"/>
                          <a:ea typeface="Arial Unicode MS"/>
                          <a:cs typeface="Arial Unicode MS"/>
                          <a:sym typeface="Arial Unicode MS"/>
                        </a:rPr>
                      </a:br>
                      <a:r>
                        <a:rPr sz="2400" dirty="0">
                          <a:solidFill>
                            <a:srgbClr val="FFFFFF"/>
                          </a:solidFill>
                          <a:uFill>
                            <a:solidFill>
                              <a:srgbClr val="FFFFFF"/>
                            </a:solidFill>
                          </a:uFill>
                          <a:latin typeface="Arial Unicode MS"/>
                          <a:ea typeface="Arial Unicode MS"/>
                          <a:cs typeface="Arial Unicode MS"/>
                          <a:sym typeface="Arial Unicode MS"/>
                        </a:rPr>
                        <a:t>  </a:t>
                      </a:r>
                      <a:r>
                        <a:rPr sz="2400" dirty="0">
                          <a:uFill>
                            <a:solidFill/>
                          </a:uFill>
                          <a:latin typeface="Arial Unicode MS"/>
                          <a:ea typeface="Arial Unicode MS"/>
                          <a:cs typeface="Arial Unicode MS"/>
                          <a:sym typeface="Arial Unicode MS"/>
                        </a:rPr>
                        <a:t>String </a:t>
                      </a:r>
                      <a:r>
                        <a:rPr sz="2400" dirty="0" err="1">
                          <a:uFill>
                            <a:solidFill/>
                          </a:uFill>
                          <a:latin typeface="Arial Unicode MS"/>
                          <a:ea typeface="Arial Unicode MS"/>
                          <a:cs typeface="Arial Unicode MS"/>
                          <a:sym typeface="Arial Unicode MS"/>
                        </a:rPr>
                        <a:t>listContacts</a:t>
                      </a:r>
                      <a:r>
                        <a:rPr sz="2400" dirty="0">
                          <a:uFill>
                            <a:solidFill/>
                          </a:uFill>
                          <a:latin typeface="Arial Unicode MS"/>
                          <a:ea typeface="Arial Unicode MS"/>
                          <a:cs typeface="Arial Unicode MS"/>
                          <a:sym typeface="Arial Unicode MS"/>
                        </a:rPr>
                        <a:t>();</a:t>
                      </a:r>
                      <a:endParaRPr lang="en-IE" sz="2400" dirty="0">
                        <a:uFill>
                          <a:solidFill/>
                        </a:uFill>
                        <a:latin typeface="Arial Unicode MS"/>
                        <a:ea typeface="Arial Unicode MS"/>
                        <a:cs typeface="Arial Unicode MS"/>
                        <a:sym typeface="Arial Unicode MS"/>
                      </a:endParaRPr>
                    </a:p>
                    <a:p>
                      <a:pPr marL="40639" marR="40639" lvl="0" algn="l" defTabSz="914400">
                        <a:spcBef>
                          <a:spcPts val="500"/>
                        </a:spcBef>
                        <a:defRPr sz="1800">
                          <a:uFillTx/>
                        </a:defRPr>
                      </a:pPr>
                      <a:endParaRPr lang="en-IE" sz="2400" dirty="0">
                        <a:uFill>
                          <a:solidFill/>
                        </a:uFill>
                        <a:latin typeface="Arial Unicode MS"/>
                        <a:ea typeface="Arial Unicode MS"/>
                        <a:cs typeface="Arial Unicode MS"/>
                        <a:sym typeface="Arial Unicode MS"/>
                      </a:endParaRPr>
                    </a:p>
                    <a:p>
                      <a:pPr marL="40639" marR="40639" lvl="0" algn="l" defTabSz="914400">
                        <a:spcBef>
                          <a:spcPts val="500"/>
                        </a:spcBef>
                        <a:defRPr sz="1800">
                          <a:uFillTx/>
                        </a:defRPr>
                      </a:pPr>
                      <a:r>
                        <a:rPr lang="en-IE" sz="2400" dirty="0">
                          <a:solidFill>
                            <a:srgbClr val="931A68"/>
                          </a:solidFill>
                          <a:uFill>
                            <a:solidFill>
                              <a:srgbClr val="931A68"/>
                            </a:solidFill>
                          </a:uFill>
                          <a:latin typeface="Arial Unicode MS"/>
                          <a:ea typeface="Arial Unicode MS"/>
                          <a:cs typeface="Arial Unicode MS"/>
                          <a:sym typeface="Arial Unicode MS"/>
                        </a:rPr>
                        <a:t>  default</a:t>
                      </a:r>
                      <a:r>
                        <a:rPr lang="en-IE" sz="2400" baseline="0" dirty="0">
                          <a:uFill>
                            <a:solidFill/>
                          </a:uFill>
                          <a:latin typeface="Arial Unicode MS"/>
                          <a:ea typeface="Arial Unicode MS"/>
                          <a:cs typeface="Arial Unicode MS"/>
                          <a:sym typeface="Arial Unicode MS"/>
                        </a:rPr>
                        <a:t> </a:t>
                      </a:r>
                      <a:r>
                        <a:rPr lang="en-IE" sz="2400" dirty="0">
                          <a:solidFill>
                            <a:srgbClr val="931A68"/>
                          </a:solidFill>
                          <a:uFill>
                            <a:solidFill>
                              <a:srgbClr val="931A68"/>
                            </a:solidFill>
                          </a:uFill>
                          <a:latin typeface="Arial Unicode MS"/>
                          <a:ea typeface="Arial Unicode MS"/>
                          <a:cs typeface="Arial Unicode MS"/>
                          <a:sym typeface="Arial Unicode MS"/>
                        </a:rPr>
                        <a:t>String</a:t>
                      </a:r>
                      <a:r>
                        <a:rPr lang="en-IE" sz="2400" baseline="0" dirty="0">
                          <a:uFill>
                            <a:solidFill/>
                          </a:uFill>
                          <a:latin typeface="Arial Unicode MS"/>
                          <a:ea typeface="Arial Unicode MS"/>
                          <a:cs typeface="Arial Unicode MS"/>
                          <a:sym typeface="Arial Unicode MS"/>
                        </a:rPr>
                        <a:t> </a:t>
                      </a:r>
                      <a:r>
                        <a:rPr lang="en-IE" sz="2400" baseline="0" dirty="0" err="1">
                          <a:uFill>
                            <a:solidFill/>
                          </a:uFill>
                          <a:latin typeface="Arial Unicode MS"/>
                          <a:ea typeface="Arial Unicode MS"/>
                          <a:cs typeface="Arial Unicode MS"/>
                          <a:sym typeface="Arial Unicode MS"/>
                        </a:rPr>
                        <a:t>typeOfEntity</a:t>
                      </a:r>
                      <a:r>
                        <a:rPr lang="en-IE" sz="2400" baseline="0" dirty="0">
                          <a:uFill>
                            <a:solidFill/>
                          </a:uFill>
                          <a:latin typeface="Arial Unicode MS"/>
                          <a:ea typeface="Arial Unicode MS"/>
                          <a:cs typeface="Arial Unicode MS"/>
                          <a:sym typeface="Arial Unicode MS"/>
                        </a:rPr>
                        <a:t>(){</a:t>
                      </a:r>
                    </a:p>
                    <a:p>
                      <a:pPr marL="40639" marR="40639" lvl="0" algn="l" defTabSz="914400">
                        <a:spcBef>
                          <a:spcPts val="500"/>
                        </a:spcBef>
                        <a:defRPr sz="1800">
                          <a:uFillTx/>
                        </a:defRPr>
                      </a:pPr>
                      <a:r>
                        <a:rPr lang="en-IE" sz="2400" baseline="0" dirty="0">
                          <a:uFill>
                            <a:solidFill/>
                          </a:uFill>
                          <a:latin typeface="Arial Unicode MS"/>
                          <a:ea typeface="Arial Unicode MS"/>
                          <a:cs typeface="Arial Unicode MS"/>
                          <a:sym typeface="Arial Unicode MS"/>
                        </a:rPr>
                        <a:t>       return “Address book”;</a:t>
                      </a:r>
                    </a:p>
                    <a:p>
                      <a:pPr marL="40639" marR="40639" lvl="0" algn="l" defTabSz="914400">
                        <a:spcBef>
                          <a:spcPts val="500"/>
                        </a:spcBef>
                        <a:defRPr sz="1800">
                          <a:uFillTx/>
                        </a:defRPr>
                      </a:pPr>
                      <a:r>
                        <a:rPr lang="en-IE" sz="2400" baseline="0" dirty="0">
                          <a:uFill>
                            <a:solidFill/>
                          </a:uFill>
                          <a:latin typeface="Arial Unicode MS"/>
                          <a:ea typeface="Arial Unicode MS"/>
                          <a:cs typeface="Arial Unicode MS"/>
                          <a:sym typeface="Arial Unicode MS"/>
                        </a:rPr>
                        <a:t>  }  </a:t>
                      </a:r>
                    </a:p>
                    <a:p>
                      <a:pPr marL="40639" marR="40639" lvl="0" algn="l" defTabSz="914400">
                        <a:spcBef>
                          <a:spcPts val="500"/>
                        </a:spcBef>
                        <a:defRPr sz="1800">
                          <a:uFillTx/>
                        </a:defRPr>
                      </a:pPr>
                      <a:r>
                        <a:rPr lang="en-IE" sz="2400" baseline="0" dirty="0">
                          <a:solidFill>
                            <a:srgbClr val="931A68"/>
                          </a:solidFill>
                          <a:uFill>
                            <a:solidFill/>
                          </a:uFill>
                          <a:latin typeface="Arial Unicode MS"/>
                          <a:ea typeface="Arial Unicode MS"/>
                          <a:cs typeface="Arial Unicode MS"/>
                          <a:sym typeface="Arial Unicode MS"/>
                        </a:rPr>
                        <a:t>  </a:t>
                      </a:r>
                      <a:r>
                        <a:rPr lang="en-IE" sz="2400" dirty="0">
                          <a:solidFill>
                            <a:srgbClr val="931A68"/>
                          </a:solidFill>
                          <a:uFill>
                            <a:solidFill>
                              <a:srgbClr val="931A68"/>
                            </a:solidFill>
                          </a:uFill>
                          <a:latin typeface="Arial Unicode MS"/>
                          <a:ea typeface="Arial Unicode MS"/>
                          <a:cs typeface="Arial Unicode MS"/>
                          <a:sym typeface="Arial Unicode MS"/>
                        </a:rPr>
                        <a:t>static </a:t>
                      </a:r>
                      <a:r>
                        <a:rPr lang="en-IE" sz="2400" dirty="0" err="1">
                          <a:solidFill>
                            <a:srgbClr val="931A68"/>
                          </a:solidFill>
                          <a:uFill>
                            <a:solidFill>
                              <a:srgbClr val="931A68"/>
                            </a:solidFill>
                          </a:uFill>
                          <a:latin typeface="Arial Unicode MS"/>
                          <a:ea typeface="Arial Unicode MS"/>
                          <a:cs typeface="Arial Unicode MS"/>
                          <a:sym typeface="Arial Unicode MS"/>
                        </a:rPr>
                        <a:t>int</a:t>
                      </a:r>
                      <a:r>
                        <a:rPr lang="en-IE" sz="2400" baseline="0" dirty="0">
                          <a:uFill>
                            <a:solidFill/>
                          </a:uFill>
                          <a:latin typeface="Arial Unicode MS"/>
                          <a:ea typeface="Arial Unicode MS"/>
                          <a:cs typeface="Arial Unicode MS"/>
                          <a:sym typeface="Arial Unicode MS"/>
                        </a:rPr>
                        <a:t> </a:t>
                      </a:r>
                      <a:r>
                        <a:rPr lang="en-IE" sz="2400" baseline="0" dirty="0" err="1">
                          <a:uFill>
                            <a:solidFill/>
                          </a:uFill>
                          <a:latin typeface="Arial Unicode MS"/>
                          <a:ea typeface="Arial Unicode MS"/>
                          <a:cs typeface="Arial Unicode MS"/>
                          <a:sym typeface="Arial Unicode MS"/>
                        </a:rPr>
                        <a:t>getCapacity</a:t>
                      </a:r>
                      <a:r>
                        <a:rPr lang="en-IE" sz="2400" baseline="0" dirty="0">
                          <a:uFill>
                            <a:solidFill/>
                          </a:uFill>
                          <a:latin typeface="Arial Unicode MS"/>
                          <a:ea typeface="Arial Unicode MS"/>
                          <a:cs typeface="Arial Unicode MS"/>
                          <a:sym typeface="Arial Unicode MS"/>
                        </a:rPr>
                        <a:t>(){</a:t>
                      </a:r>
                    </a:p>
                    <a:p>
                      <a:pPr marL="40639" marR="40639" lvl="0" algn="l" defTabSz="914400">
                        <a:spcBef>
                          <a:spcPts val="500"/>
                        </a:spcBef>
                        <a:defRPr sz="1800">
                          <a:uFillTx/>
                        </a:defRPr>
                      </a:pPr>
                      <a:r>
                        <a:rPr lang="en-IE" sz="2400" baseline="0" dirty="0">
                          <a:uFill>
                            <a:solidFill/>
                          </a:uFill>
                          <a:latin typeface="Arial Unicode MS"/>
                          <a:ea typeface="Arial Unicode MS"/>
                          <a:cs typeface="Arial Unicode MS"/>
                          <a:sym typeface="Arial Unicode MS"/>
                        </a:rPr>
                        <a:t>        return CAPACITY;</a:t>
                      </a:r>
                    </a:p>
                    <a:p>
                      <a:pPr marL="40639" marR="40639" lvl="0" algn="l" defTabSz="914400">
                        <a:spcBef>
                          <a:spcPts val="500"/>
                        </a:spcBef>
                        <a:defRPr sz="1800">
                          <a:uFillTx/>
                        </a:defRPr>
                      </a:pPr>
                      <a:r>
                        <a:rPr lang="en-IE" sz="2400" baseline="0" dirty="0">
                          <a:uFill>
                            <a:solidFill/>
                          </a:uFill>
                          <a:latin typeface="Arial Unicode MS"/>
                          <a:ea typeface="Arial Unicode MS"/>
                          <a:cs typeface="Arial Unicode MS"/>
                          <a:sym typeface="Arial Unicode MS"/>
                        </a:rPr>
                        <a:t>  }</a:t>
                      </a:r>
                    </a:p>
                    <a:p>
                      <a:pPr marL="40639" marR="40639" lvl="0" algn="l" defTabSz="914400">
                        <a:spcBef>
                          <a:spcPts val="500"/>
                        </a:spcBef>
                        <a:defRPr sz="1800">
                          <a:uFillTx/>
                        </a:defRPr>
                      </a:pPr>
                      <a:endParaRPr lang="en-IE" sz="2400" baseline="0" dirty="0">
                        <a:uFill>
                          <a:solidFill/>
                        </a:uFill>
                        <a:latin typeface="Arial Unicode MS"/>
                        <a:ea typeface="Arial Unicode MS"/>
                        <a:cs typeface="Arial Unicode MS"/>
                        <a:sym typeface="Arial Unicode MS"/>
                      </a:endParaRPr>
                    </a:p>
                    <a:p>
                      <a:pPr marL="40639" marR="40639" lvl="0" algn="l" defTabSz="914400">
                        <a:spcBef>
                          <a:spcPts val="500"/>
                        </a:spcBef>
                        <a:defRPr sz="1800">
                          <a:uFillTx/>
                        </a:defRPr>
                      </a:pPr>
                      <a:r>
                        <a:rPr lang="en-IE" sz="2400" baseline="0" dirty="0">
                          <a:uFill>
                            <a:solidFill/>
                          </a:uFill>
                          <a:latin typeface="Arial Unicode MS"/>
                          <a:ea typeface="Arial Unicode MS"/>
                          <a:cs typeface="Arial Unicode MS"/>
                          <a:sym typeface="Arial Unicode MS"/>
                        </a:rPr>
                        <a:t>  </a:t>
                      </a:r>
                      <a:r>
                        <a:rPr lang="en-IE" sz="2400" b="0" i="0" u="none" strike="noStrike" cap="none" spc="0" baseline="0" dirty="0">
                          <a:ln>
                            <a:noFill/>
                          </a:ln>
                          <a:solidFill>
                            <a:srgbClr val="931A68"/>
                          </a:solidFill>
                          <a:uFill>
                            <a:solidFill>
                              <a:srgbClr val="931A68"/>
                            </a:solidFill>
                          </a:uFill>
                          <a:latin typeface="Arial Unicode MS"/>
                          <a:ea typeface="Arial Unicode MS"/>
                          <a:cs typeface="Arial Unicode MS"/>
                          <a:sym typeface="Arial Unicode MS"/>
                        </a:rPr>
                        <a:t>private</a:t>
                      </a:r>
                      <a:r>
                        <a:rPr lang="en-IE" sz="2400" baseline="0" dirty="0">
                          <a:uFill>
                            <a:solidFill/>
                          </a:uFill>
                          <a:latin typeface="Arial Unicode MS"/>
                          <a:ea typeface="Arial Unicode MS"/>
                          <a:cs typeface="Arial Unicode MS"/>
                          <a:sym typeface="Arial Unicode MS"/>
                        </a:rPr>
                        <a:t> static void </a:t>
                      </a:r>
                      <a:r>
                        <a:rPr lang="en-IE" sz="2400" baseline="0" dirty="0" err="1">
                          <a:uFill>
                            <a:solidFill/>
                          </a:uFill>
                          <a:latin typeface="Arial Unicode MS"/>
                          <a:ea typeface="Arial Unicode MS"/>
                          <a:cs typeface="Arial Unicode MS"/>
                          <a:sym typeface="Arial Unicode MS"/>
                        </a:rPr>
                        <a:t>displayDetails</a:t>
                      </a:r>
                      <a:r>
                        <a:rPr lang="en-IE" sz="2400" baseline="0" dirty="0">
                          <a:uFill>
                            <a:solidFill/>
                          </a:uFill>
                          <a:latin typeface="Arial Unicode MS"/>
                          <a:ea typeface="Arial Unicode MS"/>
                          <a:cs typeface="Arial Unicode MS"/>
                          <a:sym typeface="Arial Unicode MS"/>
                        </a:rPr>
                        <a:t>(){</a:t>
                      </a:r>
                    </a:p>
                    <a:p>
                      <a:pPr marL="40639" marR="40639" lvl="0" algn="l" defTabSz="914400">
                        <a:spcBef>
                          <a:spcPts val="500"/>
                        </a:spcBef>
                        <a:defRPr sz="1800">
                          <a:uFillTx/>
                        </a:defRPr>
                      </a:pPr>
                      <a:r>
                        <a:rPr lang="en-IE" sz="2400" baseline="0" dirty="0">
                          <a:uFill>
                            <a:solidFill/>
                          </a:uFill>
                          <a:latin typeface="Arial Unicode MS"/>
                          <a:ea typeface="Arial Unicode MS"/>
                          <a:cs typeface="Arial Unicode MS"/>
                          <a:sym typeface="Arial Unicode MS"/>
                        </a:rPr>
                        <a:t>     //method implementation in here</a:t>
                      </a:r>
                    </a:p>
                    <a:p>
                      <a:pPr marL="40639" marR="40639" lvl="0" algn="l" defTabSz="914400">
                        <a:spcBef>
                          <a:spcPts val="500"/>
                        </a:spcBef>
                        <a:defRPr sz="1800">
                          <a:uFillTx/>
                        </a:defRPr>
                      </a:pPr>
                      <a:r>
                        <a:rPr lang="en-IE" sz="2400" baseline="0" dirty="0">
                          <a:uFill>
                            <a:solidFill/>
                          </a:uFill>
                          <a:latin typeface="Arial Unicode MS"/>
                          <a:ea typeface="Arial Unicode MS"/>
                          <a:cs typeface="Arial Unicode MS"/>
                          <a:sym typeface="Arial Unicode MS"/>
                        </a:rPr>
                        <a:t>  }</a:t>
                      </a:r>
                      <a:br>
                        <a:rPr sz="2400" dirty="0">
                          <a:uFill>
                            <a:solidFill/>
                          </a:uFill>
                          <a:latin typeface="Arial Unicode MS"/>
                          <a:ea typeface="Arial Unicode MS"/>
                          <a:cs typeface="Arial Unicode MS"/>
                          <a:sym typeface="Arial Unicode MS"/>
                        </a:rPr>
                      </a:br>
                      <a:r>
                        <a:rPr sz="2400" dirty="0">
                          <a:uFill>
                            <a:solidFill/>
                          </a:uFill>
                          <a:latin typeface="Arial Unicode MS"/>
                          <a:ea typeface="Arial Unicode MS"/>
                          <a:cs typeface="Arial Unicode MS"/>
                          <a:sym typeface="Arial Unicode MS"/>
                        </a:rPr>
                        <a:t>}</a:t>
                      </a:r>
                    </a:p>
                  </a:txBody>
                  <a:tcPr marL="72249" marR="72249" marT="72249" marB="72249" horzOverflow="overflow">
                    <a:lnL w="12700">
                      <a:solidFill>
                        <a:srgbClr val="000000"/>
                      </a:solidFill>
                      <a:miter lim="400000"/>
                    </a:lnL>
                    <a:lnR w="12700">
                      <a:solidFill>
                        <a:srgbClr val="000000"/>
                      </a:solidFill>
                      <a:miter lim="400000"/>
                    </a:lnR>
                    <a:lnT w="12700">
                      <a:solidFill>
                        <a:srgbClr val="000000"/>
                      </a:solidFill>
                      <a:miter lim="400000"/>
                    </a:lnT>
                    <a:lnB w="12700" cap="flat" cmpd="sng" algn="ctr">
                      <a:solidFill>
                        <a:srgbClr val="000000"/>
                      </a:solidFill>
                      <a:prstDash val="solid"/>
                      <a:miter lim="400000"/>
                      <a:headEnd type="none" w="med" len="med"/>
                      <a:tailEnd type="none" w="med" len="med"/>
                    </a:lnB>
                    <a:solidFill>
                      <a:srgbClr val="FFFED5"/>
                    </a:solidFill>
                  </a:tcPr>
                </a:tc>
                <a:extLst>
                  <a:ext uri="{0D108BD9-81ED-4DB2-BD59-A6C34878D82A}">
                    <a16:rowId xmlns:a16="http://schemas.microsoft.com/office/drawing/2014/main" val="10000"/>
                  </a:ext>
                </a:extLst>
              </a:tr>
            </a:tbl>
          </a:graphicData>
        </a:graphic>
      </p:graphicFrame>
      <p:sp>
        <p:nvSpPr>
          <p:cNvPr id="8" name="Shape 366"/>
          <p:cNvSpPr txBox="1">
            <a:spLocks/>
          </p:cNvSpPr>
          <p:nvPr/>
        </p:nvSpPr>
        <p:spPr>
          <a:xfrm>
            <a:off x="669752" y="2716561"/>
            <a:ext cx="5832648" cy="4160558"/>
          </a:xfrm>
          <a:prstGeom prst="rect">
            <a:avLst/>
          </a:prstGeom>
          <a:solidFill>
            <a:srgbClr val="E5F5FF"/>
          </a:solidFill>
          <a:ln w="12700">
            <a:solidFill>
              <a:schemeClr val="tx1"/>
            </a:solidFill>
            <a:miter lim="400000"/>
          </a:ln>
          <a:extLst>
            <a:ext uri="{C572A759-6A51-4108-AA02-DFA0A04FC94B}">
              <ma14:wrappingTextBoxFlag xmlns="" xmlns:ma14="http://schemas.microsoft.com/office/mac/drawingml/2011/main" val="1"/>
            </a:ext>
          </a:extLst>
        </p:spPr>
        <p:txBody>
          <a:bodyPr lIns="0" tIns="0" rIns="0" bIns="0"/>
          <a:lstStyle>
            <a:lvl1pPr marL="383540" marR="40639" indent="-342900">
              <a:spcBef>
                <a:spcPts val="600"/>
              </a:spcBef>
              <a:buClr>
                <a:srgbClr val="000000"/>
              </a:buClr>
              <a:buSzPct val="100000"/>
              <a:buFont typeface="Wingdings"/>
              <a:buChar char=""/>
              <a:defRPr sz="2400">
                <a:uFill>
                  <a:solidFill/>
                </a:uFill>
                <a:latin typeface="+mn-lt"/>
                <a:ea typeface="+mn-ea"/>
                <a:cs typeface="+mn-cs"/>
                <a:sym typeface="Helvetica Neue"/>
              </a:defRPr>
            </a:lvl1pPr>
            <a:lvl2pPr marL="783590" marR="40639" indent="-285750">
              <a:spcBef>
                <a:spcPts val="500"/>
              </a:spcBef>
              <a:buSzPct val="100000"/>
              <a:buChar char="•"/>
              <a:defRPr sz="2400">
                <a:uFill>
                  <a:solidFill/>
                </a:uFill>
                <a:latin typeface="+mn-lt"/>
                <a:ea typeface="+mn-ea"/>
                <a:cs typeface="+mn-cs"/>
                <a:sym typeface="Helvetica Neue"/>
              </a:defRPr>
            </a:lvl2pPr>
            <a:lvl3pPr marL="1183639" marR="40639" indent="-228600">
              <a:spcBef>
                <a:spcPts val="400"/>
              </a:spcBef>
              <a:buSzPct val="100000"/>
              <a:buChar char="•"/>
              <a:defRPr sz="2000">
                <a:uFill>
                  <a:solidFill/>
                </a:uFill>
                <a:latin typeface="+mn-lt"/>
                <a:ea typeface="+mn-ea"/>
                <a:cs typeface="+mn-cs"/>
                <a:sym typeface="Helvetica Neue"/>
              </a:defRPr>
            </a:lvl3pPr>
            <a:lvl4pPr marL="1640839" marR="40639" indent="-228600">
              <a:spcBef>
                <a:spcPts val="400"/>
              </a:spcBef>
              <a:buSzPct val="100000"/>
              <a:buChar char="•"/>
              <a:defRPr sz="2000">
                <a:uFill>
                  <a:solidFill/>
                </a:uFill>
                <a:latin typeface="+mn-lt"/>
                <a:ea typeface="+mn-ea"/>
                <a:cs typeface="+mn-cs"/>
                <a:sym typeface="Helvetica Neue"/>
              </a:defRPr>
            </a:lvl4pPr>
            <a:lvl5pPr marL="2098039" marR="40639" indent="-228600">
              <a:spcBef>
                <a:spcPts val="400"/>
              </a:spcBef>
              <a:buSzPct val="100000"/>
              <a:buChar char="•"/>
              <a:defRPr sz="2000">
                <a:uFill>
                  <a:solidFill/>
                </a:uFill>
                <a:latin typeface="+mn-lt"/>
                <a:ea typeface="+mn-ea"/>
                <a:cs typeface="+mn-cs"/>
                <a:sym typeface="Helvetica Neue"/>
              </a:defRPr>
            </a:lvl5pPr>
            <a:lvl6pPr marL="2189479" marR="40639" indent="-320039">
              <a:spcBef>
                <a:spcPts val="600"/>
              </a:spcBef>
              <a:buSzPct val="100000"/>
              <a:buChar char="•"/>
              <a:defRPr sz="2800">
                <a:uFill>
                  <a:solidFill/>
                </a:uFill>
                <a:latin typeface="+mn-lt"/>
                <a:ea typeface="+mn-ea"/>
                <a:cs typeface="+mn-cs"/>
                <a:sym typeface="Helvetica Neue"/>
              </a:defRPr>
            </a:lvl6pPr>
            <a:lvl7pPr marL="2189479" marR="40639" indent="-320039">
              <a:spcBef>
                <a:spcPts val="600"/>
              </a:spcBef>
              <a:buSzPct val="100000"/>
              <a:buChar char="•"/>
              <a:defRPr sz="2800">
                <a:uFill>
                  <a:solidFill/>
                </a:uFill>
                <a:latin typeface="+mn-lt"/>
                <a:ea typeface="+mn-ea"/>
                <a:cs typeface="+mn-cs"/>
                <a:sym typeface="Helvetica Neue"/>
              </a:defRPr>
            </a:lvl7pPr>
            <a:lvl8pPr marL="2189479" marR="40639" indent="-320039">
              <a:spcBef>
                <a:spcPts val="600"/>
              </a:spcBef>
              <a:buSzPct val="100000"/>
              <a:buChar char="•"/>
              <a:defRPr sz="2800">
                <a:uFill>
                  <a:solidFill/>
                </a:uFill>
                <a:latin typeface="+mn-lt"/>
                <a:ea typeface="+mn-ea"/>
                <a:cs typeface="+mn-cs"/>
                <a:sym typeface="Helvetica Neue"/>
              </a:defRPr>
            </a:lvl8pPr>
            <a:lvl9pPr marL="2189479" marR="40639" indent="-320039">
              <a:spcBef>
                <a:spcPts val="600"/>
              </a:spcBef>
              <a:buSzPct val="100000"/>
              <a:buChar char="•"/>
              <a:defRPr sz="2800">
                <a:uFill>
                  <a:solidFill/>
                </a:uFill>
                <a:latin typeface="+mn-lt"/>
                <a:ea typeface="+mn-ea"/>
                <a:cs typeface="+mn-cs"/>
                <a:sym typeface="Helvetica Neue"/>
              </a:defRPr>
            </a:lvl9pPr>
          </a:lstStyle>
          <a:p>
            <a:pPr marL="57798" indent="0" algn="ctr" defTabSz="1300460">
              <a:buNone/>
              <a:defRPr sz="1800">
                <a:uFillTx/>
              </a:defRPr>
            </a:pPr>
            <a:r>
              <a:rPr lang="en-IE" sz="2844" dirty="0">
                <a:uFillTx/>
              </a:rPr>
              <a:t>Java 9 allows </a:t>
            </a:r>
            <a:r>
              <a:rPr lang="en-IE" sz="2844" b="1" dirty="0">
                <a:uFillTx/>
              </a:rPr>
              <a:t>private methods </a:t>
            </a:r>
            <a:r>
              <a:rPr lang="en-IE" sz="2844" dirty="0">
                <a:uFillTx/>
              </a:rPr>
              <a:t>as a way to avoid writing duplicate code (i.e. promote re-usability) and also to hide interface implementation.</a:t>
            </a:r>
          </a:p>
          <a:p>
            <a:pPr marL="57798" indent="0" algn="ctr" defTabSz="1300460">
              <a:buNone/>
              <a:defRPr sz="1800">
                <a:uFillTx/>
              </a:defRPr>
            </a:pPr>
            <a:endParaRPr lang="en-IE" sz="2844" dirty="0">
              <a:uFillTx/>
            </a:endParaRPr>
          </a:p>
          <a:p>
            <a:pPr marL="57798" indent="0" algn="ctr" defTabSz="1300460">
              <a:buNone/>
              <a:defRPr sz="1800">
                <a:uFillTx/>
              </a:defRPr>
            </a:pPr>
            <a:r>
              <a:rPr lang="en-IE" sz="2844" dirty="0">
                <a:uFillTx/>
              </a:rPr>
              <a:t>The methods can be </a:t>
            </a:r>
            <a:r>
              <a:rPr lang="en-IE" sz="2844" u="sng" dirty="0">
                <a:uFillTx/>
              </a:rPr>
              <a:t>private</a:t>
            </a:r>
            <a:r>
              <a:rPr lang="en-IE" sz="2844" dirty="0">
                <a:uFillTx/>
              </a:rPr>
              <a:t> and </a:t>
            </a:r>
            <a:r>
              <a:rPr lang="en-IE" sz="2844" u="sng" dirty="0">
                <a:uFillTx/>
              </a:rPr>
              <a:t>private static</a:t>
            </a:r>
            <a:r>
              <a:rPr lang="en-IE" sz="2844" dirty="0">
                <a:uFillTx/>
              </a:rPr>
              <a:t> and are written in the same way you would write a private method in a class.</a:t>
            </a:r>
            <a:endParaRPr lang="en-IE" sz="2844" dirty="0"/>
          </a:p>
        </p:txBody>
      </p:sp>
      <p:cxnSp>
        <p:nvCxnSpPr>
          <p:cNvPr id="9" name="Connector: Curved 8"/>
          <p:cNvCxnSpPr/>
          <p:nvPr/>
        </p:nvCxnSpPr>
        <p:spPr>
          <a:xfrm rot="16200000" flipH="1">
            <a:off x="5319970" y="6511709"/>
            <a:ext cx="1631326" cy="2362146"/>
          </a:xfrm>
          <a:prstGeom prst="curvedConnector2">
            <a:avLst/>
          </a:prstGeom>
          <a:noFill/>
          <a:ln w="25400" cap="flat">
            <a:solidFill>
              <a:schemeClr val="tx1"/>
            </a:solidFill>
            <a:prstDash val="solid"/>
            <a:miter lim="400000"/>
            <a:tailEnd type="triangle"/>
          </a:ln>
          <a:effectLst/>
        </p:spPr>
        <p:style>
          <a:lnRef idx="0">
            <a:scrgbClr r="0" g="0" b="0"/>
          </a:lnRef>
          <a:fillRef idx="0">
            <a:scrgbClr r="0" g="0" b="0"/>
          </a:fillRef>
          <a:effectRef idx="0">
            <a:scrgbClr r="0" g="0" b="0"/>
          </a:effectRef>
          <a:fontRef idx="none"/>
        </p:style>
      </p:cxnSp>
      <p:sp>
        <p:nvSpPr>
          <p:cNvPr id="11" name="Shape 366"/>
          <p:cNvSpPr txBox="1">
            <a:spLocks/>
          </p:cNvSpPr>
          <p:nvPr/>
        </p:nvSpPr>
        <p:spPr>
          <a:xfrm>
            <a:off x="9073456" y="9156744"/>
            <a:ext cx="3837656" cy="544592"/>
          </a:xfrm>
          <a:prstGeom prst="rect">
            <a:avLst/>
          </a:prstGeom>
          <a:solidFill>
            <a:srgbClr val="E5F5FF"/>
          </a:solidFill>
          <a:ln w="12700">
            <a:solidFill>
              <a:schemeClr val="tx1"/>
            </a:solidFill>
            <a:miter lim="400000"/>
          </a:ln>
          <a:extLst>
            <a:ext uri="{C572A759-6A51-4108-AA02-DFA0A04FC94B}">
              <ma14:wrappingTextBoxFlag xmlns="" xmlns:ma14="http://schemas.microsoft.com/office/mac/drawingml/2011/main" val="1"/>
            </a:ext>
          </a:extLst>
        </p:spPr>
        <p:txBody>
          <a:bodyPr lIns="0" tIns="0" rIns="0" bIns="0"/>
          <a:lstStyle>
            <a:lvl1pPr marL="383540" marR="40639" indent="-342900">
              <a:spcBef>
                <a:spcPts val="600"/>
              </a:spcBef>
              <a:buClr>
                <a:srgbClr val="000000"/>
              </a:buClr>
              <a:buSzPct val="100000"/>
              <a:buFont typeface="Wingdings"/>
              <a:buChar char=""/>
              <a:defRPr sz="2400">
                <a:uFill>
                  <a:solidFill/>
                </a:uFill>
                <a:latin typeface="+mn-lt"/>
                <a:ea typeface="+mn-ea"/>
                <a:cs typeface="+mn-cs"/>
                <a:sym typeface="Helvetica Neue"/>
              </a:defRPr>
            </a:lvl1pPr>
            <a:lvl2pPr marL="783590" marR="40639" indent="-285750">
              <a:spcBef>
                <a:spcPts val="500"/>
              </a:spcBef>
              <a:buSzPct val="100000"/>
              <a:buChar char="•"/>
              <a:defRPr sz="2400">
                <a:uFill>
                  <a:solidFill/>
                </a:uFill>
                <a:latin typeface="+mn-lt"/>
                <a:ea typeface="+mn-ea"/>
                <a:cs typeface="+mn-cs"/>
                <a:sym typeface="Helvetica Neue"/>
              </a:defRPr>
            </a:lvl2pPr>
            <a:lvl3pPr marL="1183639" marR="40639" indent="-228600">
              <a:spcBef>
                <a:spcPts val="400"/>
              </a:spcBef>
              <a:buSzPct val="100000"/>
              <a:buChar char="•"/>
              <a:defRPr sz="2000">
                <a:uFill>
                  <a:solidFill/>
                </a:uFill>
                <a:latin typeface="+mn-lt"/>
                <a:ea typeface="+mn-ea"/>
                <a:cs typeface="+mn-cs"/>
                <a:sym typeface="Helvetica Neue"/>
              </a:defRPr>
            </a:lvl3pPr>
            <a:lvl4pPr marL="1640839" marR="40639" indent="-228600">
              <a:spcBef>
                <a:spcPts val="400"/>
              </a:spcBef>
              <a:buSzPct val="100000"/>
              <a:buChar char="•"/>
              <a:defRPr sz="2000">
                <a:uFill>
                  <a:solidFill/>
                </a:uFill>
                <a:latin typeface="+mn-lt"/>
                <a:ea typeface="+mn-ea"/>
                <a:cs typeface="+mn-cs"/>
                <a:sym typeface="Helvetica Neue"/>
              </a:defRPr>
            </a:lvl4pPr>
            <a:lvl5pPr marL="2098039" marR="40639" indent="-228600">
              <a:spcBef>
                <a:spcPts val="400"/>
              </a:spcBef>
              <a:buSzPct val="100000"/>
              <a:buChar char="•"/>
              <a:defRPr sz="2000">
                <a:uFill>
                  <a:solidFill/>
                </a:uFill>
                <a:latin typeface="+mn-lt"/>
                <a:ea typeface="+mn-ea"/>
                <a:cs typeface="+mn-cs"/>
                <a:sym typeface="Helvetica Neue"/>
              </a:defRPr>
            </a:lvl5pPr>
            <a:lvl6pPr marL="2189479" marR="40639" indent="-320039">
              <a:spcBef>
                <a:spcPts val="600"/>
              </a:spcBef>
              <a:buSzPct val="100000"/>
              <a:buChar char="•"/>
              <a:defRPr sz="2800">
                <a:uFill>
                  <a:solidFill/>
                </a:uFill>
                <a:latin typeface="+mn-lt"/>
                <a:ea typeface="+mn-ea"/>
                <a:cs typeface="+mn-cs"/>
                <a:sym typeface="Helvetica Neue"/>
              </a:defRPr>
            </a:lvl6pPr>
            <a:lvl7pPr marL="2189479" marR="40639" indent="-320039">
              <a:spcBef>
                <a:spcPts val="600"/>
              </a:spcBef>
              <a:buSzPct val="100000"/>
              <a:buChar char="•"/>
              <a:defRPr sz="2800">
                <a:uFill>
                  <a:solidFill/>
                </a:uFill>
                <a:latin typeface="+mn-lt"/>
                <a:ea typeface="+mn-ea"/>
                <a:cs typeface="+mn-cs"/>
                <a:sym typeface="Helvetica Neue"/>
              </a:defRPr>
            </a:lvl7pPr>
            <a:lvl8pPr marL="2189479" marR="40639" indent="-320039">
              <a:spcBef>
                <a:spcPts val="600"/>
              </a:spcBef>
              <a:buSzPct val="100000"/>
              <a:buChar char="•"/>
              <a:defRPr sz="2800">
                <a:uFill>
                  <a:solidFill/>
                </a:uFill>
                <a:latin typeface="+mn-lt"/>
                <a:ea typeface="+mn-ea"/>
                <a:cs typeface="+mn-cs"/>
                <a:sym typeface="Helvetica Neue"/>
              </a:defRPr>
            </a:lvl8pPr>
            <a:lvl9pPr marL="2189479" marR="40639" indent="-320039">
              <a:spcBef>
                <a:spcPts val="600"/>
              </a:spcBef>
              <a:buSzPct val="100000"/>
              <a:buChar char="•"/>
              <a:defRPr sz="2800">
                <a:uFill>
                  <a:solidFill/>
                </a:uFill>
                <a:latin typeface="+mn-lt"/>
                <a:ea typeface="+mn-ea"/>
                <a:cs typeface="+mn-cs"/>
                <a:sym typeface="Helvetica Neue"/>
              </a:defRPr>
            </a:lvl9pPr>
          </a:lstStyle>
          <a:p>
            <a:pPr marL="57798" indent="0" algn="ctr" defTabSz="1300460">
              <a:buNone/>
              <a:defRPr sz="1800">
                <a:uFillTx/>
              </a:defRPr>
            </a:pPr>
            <a:r>
              <a:rPr lang="en-IE" sz="2844" dirty="0"/>
              <a:t>IAddressBook.java</a:t>
            </a:r>
          </a:p>
        </p:txBody>
      </p:sp>
      <p:pic>
        <p:nvPicPr>
          <p:cNvPr id="10" name="Picture 2" descr="Image result for java 9">
            <a:extLst>
              <a:ext uri="{FF2B5EF4-FFF2-40B4-BE49-F238E27FC236}">
                <a16:creationId xmlns:a16="http://schemas.microsoft.com/office/drawing/2014/main" id="{BDAC14BD-1A5E-4F37-AD44-C99F3F2D32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31" y="7965078"/>
            <a:ext cx="1626295" cy="1736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24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RECAP - switch control statement</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l="38261" t="36707" r="38312" b="36310"/>
          <a:stretch>
            <a:fillRect/>
          </a:stretch>
        </p:blipFill>
        <p:spPr bwMode="auto">
          <a:xfrm>
            <a:off x="1079376" y="4228728"/>
            <a:ext cx="5207000" cy="33718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Rectangle 2"/>
          <p:cNvSpPr>
            <a:spLocks noChangeArrowheads="1"/>
          </p:cNvSpPr>
          <p:nvPr/>
        </p:nvSpPr>
        <p:spPr bwMode="auto">
          <a:xfrm>
            <a:off x="2757984" y="2572544"/>
            <a:ext cx="7056784" cy="1077218"/>
          </a:xfrm>
          <a:prstGeom prst="rect">
            <a:avLst/>
          </a:prstGeom>
          <a:solidFill>
            <a:srgbClr val="EFF9FF"/>
          </a:solidFill>
          <a:ln w="9525">
            <a:solidFill>
              <a:schemeClr val="tx1"/>
            </a:solidFill>
            <a:miter lim="800000"/>
            <a:headEnd/>
            <a:tailEnd/>
          </a:ln>
        </p:spPr>
        <p:txBody>
          <a:bodyPr wrap="square">
            <a:spAutoFit/>
          </a:bodyPr>
          <a:lstStyle/>
          <a:p>
            <a:r>
              <a:rPr lang="en-IE" altLang="en-US" sz="3200" dirty="0">
                <a:latin typeface="Calibri" panose="020F0502020204030204" pitchFamily="34" charset="0"/>
                <a:cs typeface="Calibri" panose="020F0502020204030204" pitchFamily="34" charset="0"/>
              </a:rPr>
              <a:t>Pre Java 7: can switch on </a:t>
            </a:r>
            <a:r>
              <a:rPr lang="en-IE" altLang="en-US" sz="3200" dirty="0" err="1">
                <a:solidFill>
                  <a:srgbClr val="FF0000"/>
                </a:solidFill>
                <a:latin typeface="Calibri" panose="020F0502020204030204" pitchFamily="34" charset="0"/>
                <a:cs typeface="Calibri" panose="020F0502020204030204" pitchFamily="34" charset="0"/>
              </a:rPr>
              <a:t>int</a:t>
            </a:r>
            <a:r>
              <a:rPr lang="en-IE" altLang="en-US" sz="3200" dirty="0">
                <a:latin typeface="Calibri" panose="020F0502020204030204" pitchFamily="34" charset="0"/>
                <a:cs typeface="Calibri" panose="020F0502020204030204" pitchFamily="34" charset="0"/>
              </a:rPr>
              <a:t> and </a:t>
            </a:r>
            <a:r>
              <a:rPr lang="en-IE" altLang="en-US" sz="3200" dirty="0">
                <a:solidFill>
                  <a:srgbClr val="FF0000"/>
                </a:solidFill>
                <a:latin typeface="Calibri" panose="020F0502020204030204" pitchFamily="34" charset="0"/>
                <a:cs typeface="Calibri" panose="020F0502020204030204" pitchFamily="34" charset="0"/>
              </a:rPr>
              <a:t>char</a:t>
            </a:r>
            <a:r>
              <a:rPr lang="en-IE" altLang="en-US" sz="3200" dirty="0">
                <a:latin typeface="Calibri" panose="020F0502020204030204" pitchFamily="34" charset="0"/>
                <a:cs typeface="Calibri" panose="020F0502020204030204" pitchFamily="34" charset="0"/>
              </a:rPr>
              <a:t>.</a:t>
            </a:r>
          </a:p>
          <a:p>
            <a:r>
              <a:rPr lang="en-IE" altLang="en-US" sz="3200" dirty="0">
                <a:latin typeface="Calibri" panose="020F0502020204030204" pitchFamily="34" charset="0"/>
                <a:cs typeface="Calibri" panose="020F0502020204030204" pitchFamily="34" charset="0"/>
              </a:rPr>
              <a:t>Post Java 7: can also switch on </a:t>
            </a:r>
            <a:r>
              <a:rPr lang="en-IE" altLang="en-US" sz="3200" dirty="0">
                <a:solidFill>
                  <a:srgbClr val="FF0000"/>
                </a:solidFill>
                <a:latin typeface="Calibri" panose="020F0502020204030204" pitchFamily="34" charset="0"/>
                <a:cs typeface="Calibri" panose="020F0502020204030204" pitchFamily="34" charset="0"/>
              </a:rPr>
              <a:t>String</a:t>
            </a:r>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l="37514" t="33952" r="39314" b="28378"/>
          <a:stretch>
            <a:fillRect/>
          </a:stretch>
        </p:blipFill>
        <p:spPr bwMode="auto">
          <a:xfrm>
            <a:off x="6862440" y="4804792"/>
            <a:ext cx="4557712" cy="4165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8" name="Picture 2" descr="Image result for java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46415" y="212018"/>
            <a:ext cx="1197799" cy="1633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851353"/>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99B915D-1716-4588-B4BA-19C65EAF85FB}"/>
              </a:ext>
            </a:extLst>
          </p:cNvPr>
          <p:cNvSpPr>
            <a:spLocks noGrp="1"/>
          </p:cNvSpPr>
          <p:nvPr>
            <p:ph type="title"/>
          </p:nvPr>
        </p:nvSpPr>
        <p:spPr/>
        <p:txBody>
          <a:bodyPr/>
          <a:lstStyle/>
          <a:p>
            <a:r>
              <a:rPr lang="en-IE" dirty="0"/>
              <a:t>Collection Factory Methods</a:t>
            </a:r>
          </a:p>
        </p:txBody>
      </p:sp>
      <p:sp>
        <p:nvSpPr>
          <p:cNvPr id="6" name="Text Placeholder 5">
            <a:extLst>
              <a:ext uri="{FF2B5EF4-FFF2-40B4-BE49-F238E27FC236}">
                <a16:creationId xmlns:a16="http://schemas.microsoft.com/office/drawing/2014/main" id="{6921134A-ADBC-4AE4-B7CA-5A0A521487A8}"/>
              </a:ext>
            </a:extLst>
          </p:cNvPr>
          <p:cNvSpPr>
            <a:spLocks noGrp="1"/>
          </p:cNvSpPr>
          <p:nvPr>
            <p:ph type="body" sz="quarter" idx="10"/>
          </p:nvPr>
        </p:nvSpPr>
        <p:spPr>
          <a:xfrm>
            <a:off x="669925" y="2284413"/>
            <a:ext cx="11763375" cy="6912867"/>
          </a:xfrm>
        </p:spPr>
        <p:txBody>
          <a:bodyPr>
            <a:normAutofit/>
          </a:bodyPr>
          <a:lstStyle/>
          <a:p>
            <a:r>
              <a:rPr lang="en-IE" dirty="0"/>
              <a:t>Often you want to create a collection (e.g., a List or Set) in your code and directly populate it with some elements…</a:t>
            </a:r>
          </a:p>
          <a:p>
            <a:pPr lvl="1"/>
            <a:r>
              <a:rPr lang="en-IE" dirty="0"/>
              <a:t>That leads to repetitive code where you instantiate the collection, followed by several </a:t>
            </a:r>
            <a:r>
              <a:rPr lang="en-IE" i="1" dirty="0"/>
              <a:t>`add`</a:t>
            </a:r>
            <a:r>
              <a:rPr lang="en-IE" dirty="0"/>
              <a:t> calls. </a:t>
            </a:r>
          </a:p>
          <a:p>
            <a:r>
              <a:rPr lang="en-IE" dirty="0"/>
              <a:t>With Java 9, several so-called collection factory methods have been added:</a:t>
            </a:r>
          </a:p>
          <a:p>
            <a:endParaRPr lang="en-IE" dirty="0"/>
          </a:p>
          <a:p>
            <a:pPr marL="0" indent="0">
              <a:buNone/>
            </a:pPr>
            <a:endParaRPr lang="en-IE" dirty="0"/>
          </a:p>
          <a:p>
            <a:r>
              <a:rPr lang="en-IE" dirty="0"/>
              <a:t>NOTE: Immutable collections are created (i.e. cannot add to it) and the collection implementation is selected by Java (e.g. </a:t>
            </a:r>
            <a:r>
              <a:rPr lang="en-IE" dirty="0" err="1"/>
              <a:t>ArrayList</a:t>
            </a:r>
            <a:r>
              <a:rPr lang="en-IE" dirty="0"/>
              <a:t>, </a:t>
            </a:r>
            <a:r>
              <a:rPr lang="en-IE" dirty="0" err="1"/>
              <a:t>LinkedList</a:t>
            </a:r>
            <a:r>
              <a:rPr lang="en-IE" dirty="0"/>
              <a:t>).</a:t>
            </a:r>
          </a:p>
        </p:txBody>
      </p:sp>
      <p:pic>
        <p:nvPicPr>
          <p:cNvPr id="4" name="Picture 2" descr="Image result for java 9">
            <a:extLst>
              <a:ext uri="{FF2B5EF4-FFF2-40B4-BE49-F238E27FC236}">
                <a16:creationId xmlns:a16="http://schemas.microsoft.com/office/drawing/2014/main" id="{9910CE12-7D73-4FF0-9C50-F27AA9300B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4888" y="160571"/>
            <a:ext cx="1626295" cy="173625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58DA759F-E7CC-4499-B62C-DDF60C33E7C8}"/>
              </a:ext>
            </a:extLst>
          </p:cNvPr>
          <p:cNvSpPr/>
          <p:nvPr/>
        </p:nvSpPr>
        <p:spPr>
          <a:xfrm>
            <a:off x="4198144" y="9366931"/>
            <a:ext cx="5335115" cy="276999"/>
          </a:xfrm>
          <a:prstGeom prst="rect">
            <a:avLst/>
          </a:prstGeom>
        </p:spPr>
        <p:txBody>
          <a:bodyPr wrap="none">
            <a:spAutoFit/>
          </a:bodyPr>
          <a:lstStyle/>
          <a:p>
            <a:r>
              <a:rPr lang="en-IE" dirty="0">
                <a:hlinkClick r:id="rId3"/>
              </a:rPr>
              <a:t>https://www.pluralsight.com/blog/software-development/java-9-new-features</a:t>
            </a:r>
            <a:r>
              <a:rPr lang="en-IE" dirty="0"/>
              <a:t> </a:t>
            </a:r>
          </a:p>
        </p:txBody>
      </p:sp>
      <p:sp>
        <p:nvSpPr>
          <p:cNvPr id="8" name="Rectangle 1">
            <a:extLst>
              <a:ext uri="{FF2B5EF4-FFF2-40B4-BE49-F238E27FC236}">
                <a16:creationId xmlns:a16="http://schemas.microsoft.com/office/drawing/2014/main" id="{0ED49ACF-7E1D-45CC-A565-493071A0E296}"/>
              </a:ext>
            </a:extLst>
          </p:cNvPr>
          <p:cNvSpPr>
            <a:spLocks noChangeArrowheads="1"/>
          </p:cNvSpPr>
          <p:nvPr/>
        </p:nvSpPr>
        <p:spPr bwMode="auto">
          <a:xfrm>
            <a:off x="453728" y="5956920"/>
            <a:ext cx="12479378" cy="1539446"/>
          </a:xfrm>
          <a:prstGeom prst="rect">
            <a:avLst/>
          </a:prstGeom>
          <a:solidFill>
            <a:srgbClr val="DEF3FE"/>
          </a:solidFill>
          <a:ln w="9525">
            <a:solidFill>
              <a:schemeClr val="tx1"/>
            </a:solidFill>
            <a:miter lim="800000"/>
            <a:headEnd/>
            <a:tailEnd/>
          </a:ln>
          <a:effectLst/>
        </p:spPr>
        <p:txBody>
          <a:bodyPr vert="horz" wrap="none" lIns="0" tIns="122199" rIns="0" bIns="122199"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33333"/>
                </a:solidFill>
                <a:effectLst/>
                <a:latin typeface="Consolas" panose="020B0609020204030204" pitchFamily="49" charset="0"/>
              </a:rPr>
              <a:t>Set&lt;Integer&gt; </a:t>
            </a:r>
            <a:r>
              <a:rPr kumimoji="0" lang="en-US" altLang="en-US" sz="2800" b="0" i="0" u="none" strike="noStrike" cap="none" normalizeH="0" baseline="0" dirty="0" err="1">
                <a:ln>
                  <a:noFill/>
                </a:ln>
                <a:solidFill>
                  <a:srgbClr val="333333"/>
                </a:solidFill>
                <a:effectLst/>
                <a:latin typeface="Consolas" panose="020B0609020204030204" pitchFamily="49" charset="0"/>
              </a:rPr>
              <a:t>ints</a:t>
            </a:r>
            <a:r>
              <a:rPr kumimoji="0" lang="en-US" altLang="en-US" sz="2800" b="0" i="0" u="none" strike="noStrike" cap="none" normalizeH="0" baseline="0" dirty="0">
                <a:ln>
                  <a:noFill/>
                </a:ln>
                <a:solidFill>
                  <a:srgbClr val="333333"/>
                </a:solidFill>
                <a:effectLst/>
                <a:latin typeface="Consolas" panose="020B0609020204030204" pitchFamily="49" charset="0"/>
              </a:rPr>
              <a:t>      	 = </a:t>
            </a:r>
            <a:r>
              <a:rPr kumimoji="0" lang="en-US" altLang="en-US" sz="2800" b="0" i="0" u="none" strike="noStrike" cap="none" normalizeH="0" baseline="0" dirty="0" err="1">
                <a:ln>
                  <a:noFill/>
                </a:ln>
                <a:solidFill>
                  <a:srgbClr val="333333"/>
                </a:solidFill>
                <a:effectLst/>
                <a:latin typeface="Consolas" panose="020B0609020204030204" pitchFamily="49" charset="0"/>
              </a:rPr>
              <a:t>Set.of</a:t>
            </a:r>
            <a:r>
              <a:rPr kumimoji="0" lang="en-US" altLang="en-US" sz="2800" b="0" i="0" u="none" strike="noStrike" cap="none" normalizeH="0" baseline="0" dirty="0">
                <a:ln>
                  <a:noFill/>
                </a:ln>
                <a:solidFill>
                  <a:srgbClr val="333333"/>
                </a:solidFill>
                <a:effectLst/>
                <a:latin typeface="Consolas" panose="020B0609020204030204" pitchFamily="49" charset="0"/>
              </a:rPr>
              <a:t>(1, 2, 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33333"/>
                </a:solidFill>
                <a:effectLst/>
                <a:latin typeface="Consolas" panose="020B0609020204030204" pitchFamily="49" charset="0"/>
              </a:rPr>
              <a:t>List&lt;String&gt; strings 	 = </a:t>
            </a:r>
            <a:r>
              <a:rPr kumimoji="0" lang="en-US" altLang="en-US" sz="2800" b="0" i="0" u="none" strike="noStrike" cap="none" normalizeH="0" baseline="0" dirty="0" err="1">
                <a:ln>
                  <a:noFill/>
                </a:ln>
                <a:solidFill>
                  <a:srgbClr val="333333"/>
                </a:solidFill>
                <a:effectLst/>
                <a:latin typeface="Consolas" panose="020B0609020204030204" pitchFamily="49" charset="0"/>
              </a:rPr>
              <a:t>List.of</a:t>
            </a:r>
            <a:r>
              <a:rPr kumimoji="0" lang="en-US" altLang="en-US" sz="2800" b="0" i="0" u="none" strike="noStrike" cap="none" normalizeH="0" baseline="0" dirty="0">
                <a:ln>
                  <a:noFill/>
                </a:ln>
                <a:solidFill>
                  <a:srgbClr val="333333"/>
                </a:solidFill>
                <a:effectLst/>
                <a:latin typeface="Consolas" panose="020B0609020204030204" pitchFamily="49" charset="0"/>
              </a:rPr>
              <a:t>("first", "second");</a:t>
            </a:r>
          </a:p>
          <a:p>
            <a:pPr lvl="0" defTabSz="914400" eaLnBrk="0" fontAlgn="base">
              <a:spcBef>
                <a:spcPct val="0"/>
              </a:spcBef>
              <a:spcAft>
                <a:spcPct val="0"/>
              </a:spcAft>
            </a:pPr>
            <a:r>
              <a:rPr kumimoji="0" lang="en-US" altLang="en-US" sz="1600" b="0" i="0" u="none" strike="noStrike" cap="none" normalizeH="0" baseline="0" dirty="0">
                <a:ln>
                  <a:noFill/>
                </a:ln>
                <a:solidFill>
                  <a:schemeClr val="tx1"/>
                </a:solidFill>
                <a:effectLst/>
              </a:rPr>
              <a:t> </a:t>
            </a:r>
            <a:r>
              <a:rPr lang="en-IE" altLang="en-US" sz="2800" dirty="0">
                <a:solidFill>
                  <a:srgbClr val="333333"/>
                </a:solidFill>
                <a:latin typeface="Consolas" panose="020B0609020204030204" pitchFamily="49" charset="0"/>
              </a:rPr>
              <a:t>Map&lt;String, String&gt; map = </a:t>
            </a:r>
            <a:r>
              <a:rPr lang="en-IE" altLang="en-US" sz="2800" dirty="0" err="1">
                <a:solidFill>
                  <a:srgbClr val="333333"/>
                </a:solidFill>
                <a:latin typeface="Consolas" panose="020B0609020204030204" pitchFamily="49" charset="0"/>
              </a:rPr>
              <a:t>Map.of</a:t>
            </a:r>
            <a:r>
              <a:rPr lang="en-IE" altLang="en-US" sz="2800" dirty="0">
                <a:solidFill>
                  <a:srgbClr val="333333"/>
                </a:solidFill>
                <a:latin typeface="Consolas" panose="020B0609020204030204" pitchFamily="49" charset="0"/>
              </a:rPr>
              <a:t>("foo", "a", "bar", "b", "c");</a:t>
            </a:r>
            <a:endParaRPr lang="en-US" altLang="en-US" sz="28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448313197"/>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A1279-9B47-401A-8C7C-47B25BA8A5BA}"/>
              </a:ext>
            </a:extLst>
          </p:cNvPr>
          <p:cNvSpPr>
            <a:spLocks noGrp="1"/>
          </p:cNvSpPr>
          <p:nvPr>
            <p:ph type="title"/>
          </p:nvPr>
        </p:nvSpPr>
        <p:spPr/>
        <p:txBody>
          <a:bodyPr/>
          <a:lstStyle/>
          <a:p>
            <a:r>
              <a:rPr lang="en-IE" dirty="0"/>
              <a:t>try-with-resources improvement</a:t>
            </a:r>
          </a:p>
        </p:txBody>
      </p:sp>
      <p:pic>
        <p:nvPicPr>
          <p:cNvPr id="4" name="Picture 2" descr="Image result for java 9">
            <a:extLst>
              <a:ext uri="{FF2B5EF4-FFF2-40B4-BE49-F238E27FC236}">
                <a16:creationId xmlns:a16="http://schemas.microsoft.com/office/drawing/2014/main" id="{9299199F-5E95-4000-92B6-F56DF5100B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4888" y="160571"/>
            <a:ext cx="1626295" cy="173625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FEA8DB3-4343-40AC-A22C-02C3194EE5F5}"/>
              </a:ext>
            </a:extLst>
          </p:cNvPr>
          <p:cNvSpPr/>
          <p:nvPr/>
        </p:nvSpPr>
        <p:spPr>
          <a:xfrm>
            <a:off x="3982120" y="9399201"/>
            <a:ext cx="5811206" cy="276999"/>
          </a:xfrm>
          <a:prstGeom prst="rect">
            <a:avLst/>
          </a:prstGeom>
        </p:spPr>
        <p:txBody>
          <a:bodyPr wrap="none">
            <a:spAutoFit/>
          </a:bodyPr>
          <a:lstStyle/>
          <a:p>
            <a:r>
              <a:rPr lang="en-IE" dirty="0">
                <a:hlinkClick r:id="rId3"/>
              </a:rPr>
              <a:t>https://www.journaldev.com/13121/java-9-features-with-examples#private-methods</a:t>
            </a:r>
            <a:r>
              <a:rPr lang="en-IE" dirty="0"/>
              <a:t> </a:t>
            </a:r>
          </a:p>
        </p:txBody>
      </p:sp>
      <p:pic>
        <p:nvPicPr>
          <p:cNvPr id="6" name="Picture 5">
            <a:extLst>
              <a:ext uri="{FF2B5EF4-FFF2-40B4-BE49-F238E27FC236}">
                <a16:creationId xmlns:a16="http://schemas.microsoft.com/office/drawing/2014/main" id="{C6AAB34D-83D0-48AE-A04B-4FEDEEEEA0DE}"/>
              </a:ext>
            </a:extLst>
          </p:cNvPr>
          <p:cNvPicPr>
            <a:picLocks noChangeAspect="1"/>
          </p:cNvPicPr>
          <p:nvPr/>
        </p:nvPicPr>
        <p:blipFill>
          <a:blip r:embed="rId4"/>
          <a:stretch>
            <a:fillRect/>
          </a:stretch>
        </p:blipFill>
        <p:spPr>
          <a:xfrm>
            <a:off x="381720" y="2123891"/>
            <a:ext cx="11614968" cy="7275310"/>
          </a:xfrm>
          <a:prstGeom prst="rect">
            <a:avLst/>
          </a:prstGeom>
        </p:spPr>
      </p:pic>
      <p:sp>
        <p:nvSpPr>
          <p:cNvPr id="3" name="Text Placeholder 2">
            <a:extLst>
              <a:ext uri="{FF2B5EF4-FFF2-40B4-BE49-F238E27FC236}">
                <a16:creationId xmlns:a16="http://schemas.microsoft.com/office/drawing/2014/main" id="{B242CEDB-BAE1-44F7-AC8D-8B0DE8873A2C}"/>
              </a:ext>
            </a:extLst>
          </p:cNvPr>
          <p:cNvSpPr>
            <a:spLocks noGrp="1"/>
          </p:cNvSpPr>
          <p:nvPr>
            <p:ph type="body" sz="quarter" idx="10"/>
          </p:nvPr>
        </p:nvSpPr>
        <p:spPr>
          <a:xfrm>
            <a:off x="10246816" y="4516760"/>
            <a:ext cx="2520107" cy="2232248"/>
          </a:xfrm>
          <a:solidFill>
            <a:srgbClr val="DEF3FE"/>
          </a:solidFill>
          <a:ln>
            <a:solidFill>
              <a:schemeClr val="tx1"/>
            </a:solidFill>
          </a:ln>
        </p:spPr>
        <p:txBody>
          <a:bodyPr>
            <a:normAutofit fontScale="92500" lnSpcReduction="10000"/>
          </a:bodyPr>
          <a:lstStyle/>
          <a:p>
            <a:pPr marL="0" indent="0" algn="ctr">
              <a:buNone/>
            </a:pPr>
            <a:r>
              <a:rPr lang="en-IE" sz="3200" dirty="0"/>
              <a:t>Improvements to avoid verbosity and improve readability.</a:t>
            </a:r>
          </a:p>
        </p:txBody>
      </p:sp>
    </p:spTree>
    <p:extLst>
      <p:ext uri="{BB962C8B-B14F-4D97-AF65-F5344CB8AC3E}">
        <p14:creationId xmlns:p14="http://schemas.microsoft.com/office/powerpoint/2010/main" val="4049346109"/>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A1279-9B47-401A-8C7C-47B25BA8A5BA}"/>
              </a:ext>
            </a:extLst>
          </p:cNvPr>
          <p:cNvSpPr>
            <a:spLocks noGrp="1"/>
          </p:cNvSpPr>
          <p:nvPr>
            <p:ph type="title"/>
          </p:nvPr>
        </p:nvSpPr>
        <p:spPr/>
        <p:txBody>
          <a:bodyPr/>
          <a:lstStyle/>
          <a:p>
            <a:r>
              <a:rPr lang="en-IE" dirty="0"/>
              <a:t>Stream API improvement</a:t>
            </a:r>
          </a:p>
        </p:txBody>
      </p:sp>
      <p:pic>
        <p:nvPicPr>
          <p:cNvPr id="4" name="Picture 2" descr="Image result for java 9">
            <a:extLst>
              <a:ext uri="{FF2B5EF4-FFF2-40B4-BE49-F238E27FC236}">
                <a16:creationId xmlns:a16="http://schemas.microsoft.com/office/drawing/2014/main" id="{9299199F-5E95-4000-92B6-F56DF5100B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4888" y="160571"/>
            <a:ext cx="1626295" cy="1736258"/>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7">
            <a:extLst>
              <a:ext uri="{FF2B5EF4-FFF2-40B4-BE49-F238E27FC236}">
                <a16:creationId xmlns:a16="http://schemas.microsoft.com/office/drawing/2014/main" id="{A44EC910-F301-4972-86C5-C6243F201080}"/>
              </a:ext>
            </a:extLst>
          </p:cNvPr>
          <p:cNvSpPr>
            <a:spLocks noGrp="1"/>
          </p:cNvSpPr>
          <p:nvPr>
            <p:ph type="body" sz="quarter" idx="10"/>
          </p:nvPr>
        </p:nvSpPr>
        <p:spPr/>
        <p:txBody>
          <a:bodyPr>
            <a:normAutofit/>
          </a:bodyPr>
          <a:lstStyle/>
          <a:p>
            <a:r>
              <a:rPr lang="en-IE" sz="2800" dirty="0"/>
              <a:t>Addition of extra methods…as a sample, we will look at the </a:t>
            </a:r>
            <a:r>
              <a:rPr lang="en-IE" sz="2800" b="1" dirty="0" err="1"/>
              <a:t>takeWhile</a:t>
            </a:r>
            <a:r>
              <a:rPr lang="en-IE" sz="2800" b="1" dirty="0"/>
              <a:t> </a:t>
            </a:r>
            <a:r>
              <a:rPr lang="en-IE" sz="2800" dirty="0"/>
              <a:t>method:</a:t>
            </a:r>
          </a:p>
          <a:p>
            <a:pPr lvl="1"/>
            <a:r>
              <a:rPr lang="en-IE" sz="2800" dirty="0"/>
              <a:t>takes a </a:t>
            </a:r>
            <a:r>
              <a:rPr lang="en-IE" sz="2800" dirty="0">
                <a:hlinkClick r:id="rId3"/>
              </a:rPr>
              <a:t>predicate</a:t>
            </a:r>
            <a:r>
              <a:rPr lang="en-IE" sz="2800" dirty="0"/>
              <a:t> as an argument and returns a Stream of subset of the given Stream values until that Predicate returns false for first time. If first value does NOT satisfy that Predicate, it just returns an empty Stream.</a:t>
            </a:r>
          </a:p>
        </p:txBody>
      </p:sp>
      <p:sp>
        <p:nvSpPr>
          <p:cNvPr id="9" name="Rectangle 8">
            <a:extLst>
              <a:ext uri="{FF2B5EF4-FFF2-40B4-BE49-F238E27FC236}">
                <a16:creationId xmlns:a16="http://schemas.microsoft.com/office/drawing/2014/main" id="{9635FABC-390E-46E8-B2BD-F7EE245F3A0E}"/>
              </a:ext>
            </a:extLst>
          </p:cNvPr>
          <p:cNvSpPr/>
          <p:nvPr/>
        </p:nvSpPr>
        <p:spPr>
          <a:xfrm>
            <a:off x="3910112" y="9456410"/>
            <a:ext cx="5811206" cy="276999"/>
          </a:xfrm>
          <a:prstGeom prst="rect">
            <a:avLst/>
          </a:prstGeom>
        </p:spPr>
        <p:txBody>
          <a:bodyPr wrap="none">
            <a:spAutoFit/>
          </a:bodyPr>
          <a:lstStyle/>
          <a:p>
            <a:r>
              <a:rPr lang="en-IE" dirty="0">
                <a:hlinkClick r:id="rId4"/>
              </a:rPr>
              <a:t>https://www.journaldev.com/13121/java-9-features-with-examples#private-methods</a:t>
            </a:r>
            <a:r>
              <a:rPr lang="en-IE" dirty="0"/>
              <a:t> </a:t>
            </a:r>
          </a:p>
        </p:txBody>
      </p:sp>
      <p:sp>
        <p:nvSpPr>
          <p:cNvPr id="10" name="Rectangle 1">
            <a:extLst>
              <a:ext uri="{FF2B5EF4-FFF2-40B4-BE49-F238E27FC236}">
                <a16:creationId xmlns:a16="http://schemas.microsoft.com/office/drawing/2014/main" id="{58579ABC-C8AE-49B1-B084-9220304F2D5D}"/>
              </a:ext>
            </a:extLst>
          </p:cNvPr>
          <p:cNvSpPr>
            <a:spLocks noChangeArrowheads="1"/>
          </p:cNvSpPr>
          <p:nvPr/>
        </p:nvSpPr>
        <p:spPr bwMode="auto">
          <a:xfrm>
            <a:off x="1256784" y="6226673"/>
            <a:ext cx="7998968" cy="1416054"/>
          </a:xfrm>
          <a:prstGeom prst="rect">
            <a:avLst/>
          </a:prstGeom>
          <a:solidFill>
            <a:schemeClr val="accent3">
              <a:lumMod val="20000"/>
              <a:lumOff val="80000"/>
            </a:schemeClr>
          </a:solidFill>
          <a:ln w="9525">
            <a:solidFill>
              <a:schemeClr val="tx1"/>
            </a:solidFill>
            <a:miter lim="800000"/>
            <a:headEnd/>
            <a:tailEnd/>
          </a:ln>
          <a:effectLst/>
        </p:spPr>
        <p:txBody>
          <a:bodyPr vert="horz" wrap="none" lIns="25392" tIns="30153" rIns="25392" bIns="9204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660066"/>
                </a:solidFill>
                <a:effectLst/>
                <a:latin typeface="Courier New" panose="02070309020205020404" pitchFamily="49" charset="0"/>
                <a:cs typeface="Courier New" panose="02070309020205020404" pitchFamily="49" charset="0"/>
              </a:rPr>
              <a:t>Stream</a:t>
            </a:r>
            <a:r>
              <a:rPr kumimoji="0" lang="en-US" altLang="en-US" sz="2800"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a:t>
            </a:r>
            <a:r>
              <a:rPr kumimoji="0" lang="en-US" altLang="en-US" sz="28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1</a:t>
            </a:r>
            <a:r>
              <a:rPr kumimoji="0" lang="en-US" altLang="en-US" sz="28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2</a:t>
            </a:r>
            <a:r>
              <a:rPr kumimoji="0" lang="en-US" altLang="en-US" sz="28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3</a:t>
            </a:r>
            <a:r>
              <a:rPr kumimoji="0" lang="en-US" altLang="en-US" sz="28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4</a:t>
            </a:r>
            <a:r>
              <a:rPr kumimoji="0" lang="en-US" altLang="en-US" sz="28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5</a:t>
            </a:r>
            <a:r>
              <a:rPr kumimoji="0" lang="en-US" altLang="en-US" sz="28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6</a:t>
            </a:r>
            <a:r>
              <a:rPr kumimoji="0" lang="en-US" altLang="en-US" sz="28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7</a:t>
            </a:r>
            <a:r>
              <a:rPr kumimoji="0" lang="en-US" altLang="en-US" sz="28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8</a:t>
            </a:r>
            <a:r>
              <a:rPr kumimoji="0" lang="en-US" altLang="en-US" sz="28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9</a:t>
            </a:r>
            <a:r>
              <a:rPr kumimoji="0" lang="en-US" altLang="en-US" sz="28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10</a:t>
            </a:r>
            <a:r>
              <a:rPr kumimoji="0" lang="en-US" altLang="en-US" sz="28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666600"/>
                </a:solidFill>
                <a:latin typeface="Courier New" panose="02070309020205020404" pitchFamily="49" charset="0"/>
                <a:cs typeface="Courier New" panose="02070309020205020404" pitchFamily="49" charset="0"/>
              </a:rPr>
              <a:t>      </a:t>
            </a:r>
            <a:r>
              <a:rPr kumimoji="0" lang="en-US" altLang="en-US" sz="28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takeWhile</a:t>
            </a:r>
            <a:r>
              <a:rPr kumimoji="0" lang="en-US" altLang="en-US" sz="28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t>
            </a: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-&gt;</a:t>
            </a: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t>
            </a: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&lt;</a:t>
            </a: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5</a:t>
            </a: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666600"/>
                </a:solidFill>
                <a:latin typeface="Courier New" panose="02070309020205020404" pitchFamily="49" charset="0"/>
                <a:cs typeface="Courier New" panose="02070309020205020404" pitchFamily="49" charset="0"/>
              </a:rPr>
              <a:t>      </a:t>
            </a:r>
            <a:r>
              <a:rPr kumimoji="0" lang="en-US" altLang="en-US" sz="28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forEach</a:t>
            </a:r>
            <a:r>
              <a:rPr kumimoji="0" lang="en-US" altLang="en-US" sz="28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err="1">
                <a:ln>
                  <a:noFill/>
                </a:ln>
                <a:solidFill>
                  <a:srgbClr val="660066"/>
                </a:solidFill>
                <a:effectLst/>
                <a:latin typeface="Courier New" panose="02070309020205020404" pitchFamily="49" charset="0"/>
                <a:cs typeface="Courier New" panose="02070309020205020404" pitchFamily="49" charset="0"/>
              </a:rPr>
              <a:t>System</a:t>
            </a:r>
            <a:r>
              <a:rPr kumimoji="0" lang="en-US" altLang="en-US" sz="2800"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err="1">
                <a:ln>
                  <a:noFill/>
                </a:ln>
                <a:solidFill>
                  <a:srgbClr val="000088"/>
                </a:solidFill>
                <a:effectLst/>
                <a:latin typeface="Courier New" panose="02070309020205020404" pitchFamily="49" charset="0"/>
                <a:cs typeface="Courier New" panose="02070309020205020404" pitchFamily="49" charset="0"/>
              </a:rPr>
              <a:t>out</a:t>
            </a:r>
            <a:r>
              <a:rPr kumimoji="0" lang="en-US" altLang="en-US" sz="28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28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8E2F8457-11DE-47BD-A9E2-F76A0B614276}"/>
              </a:ext>
            </a:extLst>
          </p:cNvPr>
          <p:cNvSpPr/>
          <p:nvPr/>
        </p:nvSpPr>
        <p:spPr>
          <a:xfrm>
            <a:off x="10102800" y="6460976"/>
            <a:ext cx="1790943" cy="2062103"/>
          </a:xfrm>
          <a:prstGeom prst="rect">
            <a:avLst/>
          </a:prstGeom>
          <a:ln>
            <a:solidFill>
              <a:schemeClr val="tx1"/>
            </a:solidFill>
          </a:ln>
        </p:spPr>
        <p:txBody>
          <a:bodyPr wrap="square">
            <a:spAutoFit/>
          </a:bodyPr>
          <a:lstStyle/>
          <a:p>
            <a:r>
              <a:rPr lang="en-US" altLang="en-US" sz="3200" dirty="0">
                <a:solidFill>
                  <a:srgbClr val="006666"/>
                </a:solidFill>
                <a:latin typeface="Courier New" panose="02070309020205020404" pitchFamily="49" charset="0"/>
                <a:cs typeface="Courier New" panose="02070309020205020404" pitchFamily="49" charset="0"/>
              </a:rPr>
              <a:t>1</a:t>
            </a:r>
            <a:r>
              <a:rPr lang="en-US" altLang="en-US" sz="3200" dirty="0">
                <a:latin typeface="Courier New" panose="02070309020205020404" pitchFamily="49" charset="0"/>
                <a:cs typeface="Courier New" panose="02070309020205020404" pitchFamily="49" charset="0"/>
              </a:rPr>
              <a:t> </a:t>
            </a:r>
          </a:p>
          <a:p>
            <a:r>
              <a:rPr lang="en-US" altLang="en-US" sz="3200" dirty="0">
                <a:solidFill>
                  <a:srgbClr val="006666"/>
                </a:solidFill>
                <a:latin typeface="Courier New" panose="02070309020205020404" pitchFamily="49" charset="0"/>
                <a:cs typeface="Courier New" panose="02070309020205020404" pitchFamily="49" charset="0"/>
              </a:rPr>
              <a:t>2</a:t>
            </a:r>
            <a:r>
              <a:rPr lang="en-US" altLang="en-US" sz="3200" dirty="0">
                <a:latin typeface="Courier New" panose="02070309020205020404" pitchFamily="49" charset="0"/>
                <a:cs typeface="Courier New" panose="02070309020205020404" pitchFamily="49" charset="0"/>
              </a:rPr>
              <a:t> </a:t>
            </a:r>
          </a:p>
          <a:p>
            <a:r>
              <a:rPr lang="en-US" altLang="en-US" sz="3200" dirty="0">
                <a:solidFill>
                  <a:srgbClr val="006666"/>
                </a:solidFill>
                <a:latin typeface="Courier New" panose="02070309020205020404" pitchFamily="49" charset="0"/>
                <a:cs typeface="Courier New" panose="02070309020205020404" pitchFamily="49" charset="0"/>
              </a:rPr>
              <a:t>3</a:t>
            </a:r>
            <a:r>
              <a:rPr lang="en-US" altLang="en-US" sz="3200" dirty="0">
                <a:latin typeface="Courier New" panose="02070309020205020404" pitchFamily="49" charset="0"/>
                <a:cs typeface="Courier New" panose="02070309020205020404" pitchFamily="49" charset="0"/>
              </a:rPr>
              <a:t> </a:t>
            </a:r>
          </a:p>
          <a:p>
            <a:r>
              <a:rPr lang="en-US" altLang="en-US" sz="3200" dirty="0">
                <a:solidFill>
                  <a:srgbClr val="006666"/>
                </a:solidFill>
                <a:latin typeface="Courier New" panose="02070309020205020404" pitchFamily="49" charset="0"/>
                <a:cs typeface="Courier New" panose="02070309020205020404" pitchFamily="49" charset="0"/>
              </a:rPr>
              <a:t>4</a:t>
            </a:r>
            <a:r>
              <a:rPr lang="en-US" altLang="en-US" sz="1600" dirty="0">
                <a:solidFill>
                  <a:schemeClr val="tx1"/>
                </a:solidFill>
              </a:rPr>
              <a:t> </a:t>
            </a:r>
            <a:endParaRPr lang="en-IE" sz="3200" dirty="0"/>
          </a:p>
        </p:txBody>
      </p:sp>
      <p:sp>
        <p:nvSpPr>
          <p:cNvPr id="12" name="TextBox 11">
            <a:extLst>
              <a:ext uri="{FF2B5EF4-FFF2-40B4-BE49-F238E27FC236}">
                <a16:creationId xmlns:a16="http://schemas.microsoft.com/office/drawing/2014/main" id="{84293495-AEFD-4911-A1B0-510041606E35}"/>
              </a:ext>
            </a:extLst>
          </p:cNvPr>
          <p:cNvSpPr txBox="1"/>
          <p:nvPr/>
        </p:nvSpPr>
        <p:spPr>
          <a:xfrm>
            <a:off x="9842611" y="5946408"/>
            <a:ext cx="256571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IE" sz="2400" dirty="0"/>
              <a:t>Console Output</a:t>
            </a:r>
          </a:p>
        </p:txBody>
      </p:sp>
    </p:spTree>
    <p:extLst>
      <p:ext uri="{BB962C8B-B14F-4D97-AF65-F5344CB8AC3E}">
        <p14:creationId xmlns:p14="http://schemas.microsoft.com/office/powerpoint/2010/main" val="4009608642"/>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25EF8-5BE4-45B7-96CE-D3525B5D2A33}"/>
              </a:ext>
            </a:extLst>
          </p:cNvPr>
          <p:cNvSpPr>
            <a:spLocks noGrp="1"/>
          </p:cNvSpPr>
          <p:nvPr>
            <p:ph type="title"/>
          </p:nvPr>
        </p:nvSpPr>
        <p:spPr/>
        <p:txBody>
          <a:bodyPr/>
          <a:lstStyle/>
          <a:p>
            <a:r>
              <a:rPr lang="en-IE" dirty="0"/>
              <a:t>REPL (Read Evaluate Print Loop i.e. Shell)</a:t>
            </a:r>
          </a:p>
        </p:txBody>
      </p:sp>
      <p:sp>
        <p:nvSpPr>
          <p:cNvPr id="3" name="Text Placeholder 2">
            <a:extLst>
              <a:ext uri="{FF2B5EF4-FFF2-40B4-BE49-F238E27FC236}">
                <a16:creationId xmlns:a16="http://schemas.microsoft.com/office/drawing/2014/main" id="{267E8DA7-7ECF-4C59-82B0-31792E9673C7}"/>
              </a:ext>
            </a:extLst>
          </p:cNvPr>
          <p:cNvSpPr>
            <a:spLocks noGrp="1"/>
          </p:cNvSpPr>
          <p:nvPr>
            <p:ph type="body" sz="quarter" idx="10"/>
          </p:nvPr>
        </p:nvSpPr>
        <p:spPr>
          <a:xfrm>
            <a:off x="669925" y="2284413"/>
            <a:ext cx="11763375" cy="1944315"/>
          </a:xfrm>
        </p:spPr>
        <p:txBody>
          <a:bodyPr>
            <a:normAutofit/>
          </a:bodyPr>
          <a:lstStyle/>
          <a:p>
            <a:pPr>
              <a:buFont typeface="Arial" panose="020B0604020202020204" pitchFamily="34" charset="0"/>
              <a:buChar char="•"/>
            </a:pPr>
            <a:r>
              <a:rPr lang="en-IE" sz="3200" dirty="0"/>
              <a:t>The </a:t>
            </a:r>
            <a:r>
              <a:rPr lang="en-IE" sz="3200" dirty="0" err="1">
                <a:solidFill>
                  <a:srgbClr val="FF0000"/>
                </a:solidFill>
              </a:rPr>
              <a:t>jshell</a:t>
            </a:r>
            <a:r>
              <a:rPr lang="en-IE" sz="3200" dirty="0">
                <a:solidFill>
                  <a:srgbClr val="FF0000"/>
                </a:solidFill>
              </a:rPr>
              <a:t> </a:t>
            </a:r>
            <a:r>
              <a:rPr lang="en-IE" sz="3200" dirty="0"/>
              <a:t>is used to easily execute and test Java constructs like class, interface, </a:t>
            </a:r>
            <a:r>
              <a:rPr lang="en-IE" sz="3200" dirty="0" err="1"/>
              <a:t>enum</a:t>
            </a:r>
            <a:r>
              <a:rPr lang="en-IE" sz="3200" dirty="0"/>
              <a:t>, object, statements etc.</a:t>
            </a:r>
          </a:p>
        </p:txBody>
      </p:sp>
      <p:pic>
        <p:nvPicPr>
          <p:cNvPr id="4" name="Picture 2" descr="Image result for java 9">
            <a:extLst>
              <a:ext uri="{FF2B5EF4-FFF2-40B4-BE49-F238E27FC236}">
                <a16:creationId xmlns:a16="http://schemas.microsoft.com/office/drawing/2014/main" id="{2022B4C6-B7E7-4DF7-8C76-4B5C24E8DD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4888" y="160571"/>
            <a:ext cx="1626295" cy="173625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2DF8270-6A96-4C75-A3E7-689249A9C8E9}"/>
              </a:ext>
            </a:extLst>
          </p:cNvPr>
          <p:cNvSpPr/>
          <p:nvPr/>
        </p:nvSpPr>
        <p:spPr>
          <a:xfrm>
            <a:off x="2276675" y="9424337"/>
            <a:ext cx="8028160" cy="276999"/>
          </a:xfrm>
          <a:prstGeom prst="rect">
            <a:avLst/>
          </a:prstGeom>
        </p:spPr>
        <p:txBody>
          <a:bodyPr wrap="none">
            <a:spAutoFit/>
          </a:bodyPr>
          <a:lstStyle/>
          <a:p>
            <a:r>
              <a:rPr lang="en-IE" dirty="0">
                <a:solidFill>
                  <a:srgbClr val="212121"/>
                </a:solidFill>
                <a:latin typeface="wf_segoe-ui_normal"/>
                <a:hlinkClick r:id="rId3"/>
              </a:rPr>
              <a:t>https://dzone.com/articles/jshell-in-five-minutes</a:t>
            </a:r>
            <a:r>
              <a:rPr lang="en-IE" dirty="0">
                <a:solidFill>
                  <a:srgbClr val="212121"/>
                </a:solidFill>
                <a:latin typeface="wf_segoe-ui_normal"/>
              </a:rPr>
              <a:t>  &amp; </a:t>
            </a:r>
            <a:r>
              <a:rPr lang="en-IE" dirty="0">
                <a:solidFill>
                  <a:srgbClr val="212121"/>
                </a:solidFill>
                <a:latin typeface="wf_segoe-ui_normal"/>
                <a:hlinkClick r:id="rId4"/>
              </a:rPr>
              <a:t>https://www.journaldev.com/13121/java-9-features-with-examples#repl</a:t>
            </a:r>
            <a:r>
              <a:rPr lang="en-IE" dirty="0">
                <a:solidFill>
                  <a:srgbClr val="212121"/>
                </a:solidFill>
                <a:latin typeface="wf_segoe-ui_normal"/>
              </a:rPr>
              <a:t> </a:t>
            </a:r>
            <a:endParaRPr lang="en-IE" dirty="0"/>
          </a:p>
        </p:txBody>
      </p:sp>
      <p:pic>
        <p:nvPicPr>
          <p:cNvPr id="6" name="Picture 5">
            <a:extLst>
              <a:ext uri="{FF2B5EF4-FFF2-40B4-BE49-F238E27FC236}">
                <a16:creationId xmlns:a16="http://schemas.microsoft.com/office/drawing/2014/main" id="{EF12DA85-47BD-4950-8554-F51FE269B8C0}"/>
              </a:ext>
            </a:extLst>
          </p:cNvPr>
          <p:cNvPicPr>
            <a:picLocks noChangeAspect="1"/>
          </p:cNvPicPr>
          <p:nvPr/>
        </p:nvPicPr>
        <p:blipFill>
          <a:blip r:embed="rId5"/>
          <a:stretch>
            <a:fillRect/>
          </a:stretch>
        </p:blipFill>
        <p:spPr>
          <a:xfrm>
            <a:off x="4640635" y="3868688"/>
            <a:ext cx="7762875" cy="5038725"/>
          </a:xfrm>
          <a:prstGeom prst="rect">
            <a:avLst/>
          </a:prstGeom>
          <a:ln>
            <a:solidFill>
              <a:schemeClr val="accent1"/>
            </a:solidFill>
          </a:ln>
        </p:spPr>
      </p:pic>
      <p:sp>
        <p:nvSpPr>
          <p:cNvPr id="7" name="Rectangle 6">
            <a:extLst>
              <a:ext uri="{FF2B5EF4-FFF2-40B4-BE49-F238E27FC236}">
                <a16:creationId xmlns:a16="http://schemas.microsoft.com/office/drawing/2014/main" id="{0D8A8AB9-AAF3-4938-A813-624683B69710}"/>
              </a:ext>
            </a:extLst>
          </p:cNvPr>
          <p:cNvSpPr/>
          <p:nvPr/>
        </p:nvSpPr>
        <p:spPr>
          <a:xfrm>
            <a:off x="1244643" y="4505722"/>
            <a:ext cx="3385549" cy="3539430"/>
          </a:xfrm>
          <a:prstGeom prst="rect">
            <a:avLst/>
          </a:prstGeom>
        </p:spPr>
        <p:txBody>
          <a:bodyPr wrap="square">
            <a:spAutoFit/>
          </a:bodyPr>
          <a:lstStyle/>
          <a:p>
            <a:r>
              <a:rPr lang="en-IE" sz="2800" dirty="0"/>
              <a:t>On your command line, start the shell by typing </a:t>
            </a:r>
            <a:r>
              <a:rPr lang="en-IE" sz="2800" dirty="0" err="1">
                <a:solidFill>
                  <a:srgbClr val="FF0000"/>
                </a:solidFill>
              </a:rPr>
              <a:t>jshell</a:t>
            </a:r>
            <a:r>
              <a:rPr lang="en-IE" sz="2800" dirty="0">
                <a:solidFill>
                  <a:srgbClr val="FF0000"/>
                </a:solidFill>
              </a:rPr>
              <a:t>.</a:t>
            </a:r>
          </a:p>
          <a:p>
            <a:endParaRPr lang="en-IE" sz="2800" dirty="0">
              <a:solidFill>
                <a:srgbClr val="FF0000"/>
              </a:solidFill>
            </a:endParaRPr>
          </a:p>
          <a:p>
            <a:endParaRPr lang="en-IE" sz="2800" dirty="0">
              <a:solidFill>
                <a:schemeClr val="tx1"/>
              </a:solidFill>
            </a:endParaRPr>
          </a:p>
          <a:p>
            <a:r>
              <a:rPr lang="en-IE" sz="2800" dirty="0">
                <a:solidFill>
                  <a:schemeClr val="tx1"/>
                </a:solidFill>
              </a:rPr>
              <a:t>Then enter any Java 9 statements you wish.</a:t>
            </a:r>
          </a:p>
        </p:txBody>
      </p:sp>
    </p:spTree>
    <p:extLst>
      <p:ext uri="{BB962C8B-B14F-4D97-AF65-F5344CB8AC3E}">
        <p14:creationId xmlns:p14="http://schemas.microsoft.com/office/powerpoint/2010/main" val="406110822"/>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25EF8-5BE4-45B7-96CE-D3525B5D2A33}"/>
              </a:ext>
            </a:extLst>
          </p:cNvPr>
          <p:cNvSpPr>
            <a:spLocks noGrp="1"/>
          </p:cNvSpPr>
          <p:nvPr>
            <p:ph type="title"/>
          </p:nvPr>
        </p:nvSpPr>
        <p:spPr/>
        <p:txBody>
          <a:bodyPr/>
          <a:lstStyle/>
          <a:p>
            <a:r>
              <a:rPr lang="en-IE" dirty="0"/>
              <a:t>REPL (Read Evaluate Print Loop i.e. Shell)</a:t>
            </a:r>
          </a:p>
        </p:txBody>
      </p:sp>
      <p:pic>
        <p:nvPicPr>
          <p:cNvPr id="4" name="Picture 2" descr="Image result for java 9">
            <a:extLst>
              <a:ext uri="{FF2B5EF4-FFF2-40B4-BE49-F238E27FC236}">
                <a16:creationId xmlns:a16="http://schemas.microsoft.com/office/drawing/2014/main" id="{2022B4C6-B7E7-4DF7-8C76-4B5C24E8DD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4888" y="160571"/>
            <a:ext cx="1626295" cy="173625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2DF8270-6A96-4C75-A3E7-689249A9C8E9}"/>
              </a:ext>
            </a:extLst>
          </p:cNvPr>
          <p:cNvSpPr/>
          <p:nvPr/>
        </p:nvSpPr>
        <p:spPr>
          <a:xfrm>
            <a:off x="2276675" y="9424337"/>
            <a:ext cx="8028160" cy="276999"/>
          </a:xfrm>
          <a:prstGeom prst="rect">
            <a:avLst/>
          </a:prstGeom>
        </p:spPr>
        <p:txBody>
          <a:bodyPr wrap="none">
            <a:spAutoFit/>
          </a:bodyPr>
          <a:lstStyle/>
          <a:p>
            <a:r>
              <a:rPr lang="en-IE" dirty="0">
                <a:solidFill>
                  <a:srgbClr val="212121"/>
                </a:solidFill>
                <a:latin typeface="wf_segoe-ui_normal"/>
                <a:hlinkClick r:id="rId3"/>
              </a:rPr>
              <a:t>https://dzone.com/articles/jshell-in-five-minutes</a:t>
            </a:r>
            <a:r>
              <a:rPr lang="en-IE" dirty="0">
                <a:solidFill>
                  <a:srgbClr val="212121"/>
                </a:solidFill>
                <a:latin typeface="wf_segoe-ui_normal"/>
              </a:rPr>
              <a:t>  &amp; </a:t>
            </a:r>
            <a:r>
              <a:rPr lang="en-IE" dirty="0">
                <a:solidFill>
                  <a:srgbClr val="212121"/>
                </a:solidFill>
                <a:latin typeface="wf_segoe-ui_normal"/>
                <a:hlinkClick r:id="rId4"/>
              </a:rPr>
              <a:t>https://www.journaldev.com/13121/java-9-features-with-examples#repl</a:t>
            </a:r>
            <a:r>
              <a:rPr lang="en-IE" dirty="0">
                <a:solidFill>
                  <a:srgbClr val="212121"/>
                </a:solidFill>
                <a:latin typeface="wf_segoe-ui_normal"/>
              </a:rPr>
              <a:t> </a:t>
            </a:r>
            <a:endParaRPr lang="en-IE" dirty="0"/>
          </a:p>
        </p:txBody>
      </p:sp>
      <p:pic>
        <p:nvPicPr>
          <p:cNvPr id="10" name="Picture 9">
            <a:extLst>
              <a:ext uri="{FF2B5EF4-FFF2-40B4-BE49-F238E27FC236}">
                <a16:creationId xmlns:a16="http://schemas.microsoft.com/office/drawing/2014/main" id="{E47557F8-A1FF-4CF4-AA48-1C69814C5D97}"/>
              </a:ext>
            </a:extLst>
          </p:cNvPr>
          <p:cNvPicPr>
            <a:picLocks noChangeAspect="1"/>
          </p:cNvPicPr>
          <p:nvPr/>
        </p:nvPicPr>
        <p:blipFill rotWithShape="1">
          <a:blip r:embed="rId5"/>
          <a:srcRect r="11900"/>
          <a:stretch/>
        </p:blipFill>
        <p:spPr>
          <a:xfrm>
            <a:off x="432668" y="3004626"/>
            <a:ext cx="12139463" cy="5112568"/>
          </a:xfrm>
          <a:prstGeom prst="rect">
            <a:avLst/>
          </a:prstGeom>
          <a:ln>
            <a:solidFill>
              <a:schemeClr val="accent1"/>
            </a:solidFill>
          </a:ln>
        </p:spPr>
      </p:pic>
    </p:spTree>
    <p:extLst>
      <p:ext uri="{BB962C8B-B14F-4D97-AF65-F5344CB8AC3E}">
        <p14:creationId xmlns:p14="http://schemas.microsoft.com/office/powerpoint/2010/main" val="2131953348"/>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25EF8-5BE4-45B7-96CE-D3525B5D2A33}"/>
              </a:ext>
            </a:extLst>
          </p:cNvPr>
          <p:cNvSpPr>
            <a:spLocks noGrp="1"/>
          </p:cNvSpPr>
          <p:nvPr>
            <p:ph type="title"/>
          </p:nvPr>
        </p:nvSpPr>
        <p:spPr/>
        <p:txBody>
          <a:bodyPr/>
          <a:lstStyle/>
          <a:p>
            <a:r>
              <a:rPr lang="en-IE" dirty="0"/>
              <a:t>REPL (Read Evaluate Print Loop i.e. Shell)</a:t>
            </a:r>
          </a:p>
        </p:txBody>
      </p:sp>
      <p:pic>
        <p:nvPicPr>
          <p:cNvPr id="4" name="Picture 2" descr="Image result for java 9">
            <a:extLst>
              <a:ext uri="{FF2B5EF4-FFF2-40B4-BE49-F238E27FC236}">
                <a16:creationId xmlns:a16="http://schemas.microsoft.com/office/drawing/2014/main" id="{2022B4C6-B7E7-4DF7-8C76-4B5C24E8DD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4888" y="160571"/>
            <a:ext cx="1626295" cy="173625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2DF8270-6A96-4C75-A3E7-689249A9C8E9}"/>
              </a:ext>
            </a:extLst>
          </p:cNvPr>
          <p:cNvSpPr/>
          <p:nvPr/>
        </p:nvSpPr>
        <p:spPr>
          <a:xfrm>
            <a:off x="2276675" y="9424337"/>
            <a:ext cx="8028160" cy="276999"/>
          </a:xfrm>
          <a:prstGeom prst="rect">
            <a:avLst/>
          </a:prstGeom>
        </p:spPr>
        <p:txBody>
          <a:bodyPr wrap="none">
            <a:spAutoFit/>
          </a:bodyPr>
          <a:lstStyle/>
          <a:p>
            <a:r>
              <a:rPr lang="en-IE" dirty="0">
                <a:solidFill>
                  <a:srgbClr val="212121"/>
                </a:solidFill>
                <a:latin typeface="wf_segoe-ui_normal"/>
                <a:hlinkClick r:id="rId3"/>
              </a:rPr>
              <a:t>https://dzone.com/articles/jshell-in-five-minutes</a:t>
            </a:r>
            <a:r>
              <a:rPr lang="en-IE" dirty="0">
                <a:solidFill>
                  <a:srgbClr val="212121"/>
                </a:solidFill>
                <a:latin typeface="wf_segoe-ui_normal"/>
              </a:rPr>
              <a:t>  &amp; </a:t>
            </a:r>
            <a:r>
              <a:rPr lang="en-IE" dirty="0">
                <a:solidFill>
                  <a:srgbClr val="212121"/>
                </a:solidFill>
                <a:latin typeface="wf_segoe-ui_normal"/>
                <a:hlinkClick r:id="rId4"/>
              </a:rPr>
              <a:t>https://www.journaldev.com/13121/java-9-features-with-examples#repl</a:t>
            </a:r>
            <a:r>
              <a:rPr lang="en-IE" dirty="0">
                <a:solidFill>
                  <a:srgbClr val="212121"/>
                </a:solidFill>
                <a:latin typeface="wf_segoe-ui_normal"/>
              </a:rPr>
              <a:t> </a:t>
            </a:r>
            <a:endParaRPr lang="en-IE" dirty="0"/>
          </a:p>
        </p:txBody>
      </p:sp>
      <p:pic>
        <p:nvPicPr>
          <p:cNvPr id="3" name="Picture 2">
            <a:extLst>
              <a:ext uri="{FF2B5EF4-FFF2-40B4-BE49-F238E27FC236}">
                <a16:creationId xmlns:a16="http://schemas.microsoft.com/office/drawing/2014/main" id="{C4C1D1DC-DF60-4CDB-A088-6D0D29C6D0B7}"/>
              </a:ext>
            </a:extLst>
          </p:cNvPr>
          <p:cNvPicPr>
            <a:picLocks noChangeAspect="1"/>
          </p:cNvPicPr>
          <p:nvPr/>
        </p:nvPicPr>
        <p:blipFill>
          <a:blip r:embed="rId5"/>
          <a:stretch>
            <a:fillRect/>
          </a:stretch>
        </p:blipFill>
        <p:spPr>
          <a:xfrm>
            <a:off x="2762363" y="2140496"/>
            <a:ext cx="7056784" cy="7151218"/>
          </a:xfrm>
          <a:prstGeom prst="rect">
            <a:avLst/>
          </a:prstGeom>
          <a:ln>
            <a:solidFill>
              <a:schemeClr val="accent1"/>
            </a:solidFill>
          </a:ln>
        </p:spPr>
      </p:pic>
    </p:spTree>
    <p:extLst>
      <p:ext uri="{BB962C8B-B14F-4D97-AF65-F5344CB8AC3E}">
        <p14:creationId xmlns:p14="http://schemas.microsoft.com/office/powerpoint/2010/main" val="4138169770"/>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25EF8-5BE4-45B7-96CE-D3525B5D2A33}"/>
              </a:ext>
            </a:extLst>
          </p:cNvPr>
          <p:cNvSpPr>
            <a:spLocks noGrp="1"/>
          </p:cNvSpPr>
          <p:nvPr>
            <p:ph type="title"/>
          </p:nvPr>
        </p:nvSpPr>
        <p:spPr/>
        <p:txBody>
          <a:bodyPr/>
          <a:lstStyle/>
          <a:p>
            <a:r>
              <a:rPr lang="en-IE" dirty="0"/>
              <a:t>Module System</a:t>
            </a:r>
          </a:p>
        </p:txBody>
      </p:sp>
      <p:sp>
        <p:nvSpPr>
          <p:cNvPr id="3" name="Text Placeholder 2">
            <a:extLst>
              <a:ext uri="{FF2B5EF4-FFF2-40B4-BE49-F238E27FC236}">
                <a16:creationId xmlns:a16="http://schemas.microsoft.com/office/drawing/2014/main" id="{267E8DA7-7ECF-4C59-82B0-31792E9673C7}"/>
              </a:ext>
            </a:extLst>
          </p:cNvPr>
          <p:cNvSpPr>
            <a:spLocks noGrp="1"/>
          </p:cNvSpPr>
          <p:nvPr>
            <p:ph type="body" sz="quarter" idx="10"/>
          </p:nvPr>
        </p:nvSpPr>
        <p:spPr/>
        <p:txBody>
          <a:bodyPr>
            <a:normAutofit lnSpcReduction="10000"/>
          </a:bodyPr>
          <a:lstStyle/>
          <a:p>
            <a:r>
              <a:rPr lang="en-IE" dirty="0"/>
              <a:t>One of the biggest changes in Java 9; it is part of the </a:t>
            </a:r>
            <a:r>
              <a:rPr lang="en-IE" b="1" dirty="0"/>
              <a:t>Jigsaw </a:t>
            </a:r>
            <a:r>
              <a:rPr lang="en-IE" dirty="0"/>
              <a:t>Project. </a:t>
            </a:r>
          </a:p>
          <a:p>
            <a:r>
              <a:rPr lang="en-IE" dirty="0"/>
              <a:t>With JDK9, you can separate your code into individual modules.</a:t>
            </a:r>
          </a:p>
          <a:p>
            <a:r>
              <a:rPr lang="en-IE" i="1" dirty="0"/>
              <a:t>“A module is a named, self-describing program component that consists of one or more packages (and data)” </a:t>
            </a:r>
            <a:r>
              <a:rPr lang="en-IE" sz="2000" dirty="0">
                <a:hlinkClick r:id="rId2"/>
              </a:rPr>
              <a:t>https://jaxenter.com/new-features-in-java-9-137344.html</a:t>
            </a:r>
            <a:r>
              <a:rPr lang="en-IE" sz="2000" dirty="0"/>
              <a:t> </a:t>
            </a:r>
            <a:endParaRPr lang="en-IE" dirty="0"/>
          </a:p>
          <a:p>
            <a:pPr lvl="1"/>
            <a:r>
              <a:rPr lang="en-IE" dirty="0"/>
              <a:t>Each module needs a </a:t>
            </a:r>
            <a:r>
              <a:rPr lang="en-IE" b="1" dirty="0">
                <a:solidFill>
                  <a:srgbClr val="FF0000"/>
                </a:solidFill>
              </a:rPr>
              <a:t>module-info.java</a:t>
            </a:r>
            <a:r>
              <a:rPr lang="en-IE" dirty="0"/>
              <a:t> file.  It is placed in the root directory of the module.  Within this file, you can declare:</a:t>
            </a:r>
          </a:p>
          <a:p>
            <a:pPr lvl="2"/>
            <a:r>
              <a:rPr lang="en-IE" dirty="0"/>
              <a:t>which modules your code is dependent upon i.e. </a:t>
            </a:r>
            <a:r>
              <a:rPr lang="en-IE" dirty="0" err="1"/>
              <a:t>jdk</a:t>
            </a:r>
            <a:r>
              <a:rPr lang="en-IE" dirty="0"/>
              <a:t> modules, external jars, etc.</a:t>
            </a:r>
          </a:p>
          <a:p>
            <a:pPr lvl="2"/>
            <a:r>
              <a:rPr lang="en-IE" dirty="0"/>
              <a:t>which packages are allowed to see/use your module.</a:t>
            </a:r>
          </a:p>
          <a:p>
            <a:pPr lvl="1"/>
            <a:endParaRPr lang="en-IE" dirty="0"/>
          </a:p>
          <a:p>
            <a:endParaRPr lang="en-IE" dirty="0"/>
          </a:p>
        </p:txBody>
      </p:sp>
      <p:pic>
        <p:nvPicPr>
          <p:cNvPr id="4" name="Picture 2" descr="Image result for java 9">
            <a:extLst>
              <a:ext uri="{FF2B5EF4-FFF2-40B4-BE49-F238E27FC236}">
                <a16:creationId xmlns:a16="http://schemas.microsoft.com/office/drawing/2014/main" id="{2022B4C6-B7E7-4DF7-8C76-4B5C24E8DD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94888" y="160571"/>
            <a:ext cx="1626295" cy="1736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1685575"/>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java 9">
            <a:extLst>
              <a:ext uri="{FF2B5EF4-FFF2-40B4-BE49-F238E27FC236}">
                <a16:creationId xmlns:a16="http://schemas.microsoft.com/office/drawing/2014/main" id="{0B146939-B212-4116-9AE5-E340ACE572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5896" y="484312"/>
            <a:ext cx="7560840" cy="80720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86FFCDA-A2A8-41A9-9683-FAC11FA5BEB9}"/>
              </a:ext>
            </a:extLst>
          </p:cNvPr>
          <p:cNvSpPr txBox="1"/>
          <p:nvPr/>
        </p:nvSpPr>
        <p:spPr>
          <a:xfrm>
            <a:off x="7294488" y="5668888"/>
            <a:ext cx="5544616" cy="2657138"/>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IE" sz="16600" b="1" i="0" u="none" strike="noStrike" cap="none" spc="0" normalizeH="0" baseline="0" dirty="0">
                <a:ln>
                  <a:noFill/>
                </a:ln>
                <a:solidFill>
                  <a:srgbClr val="E77B19"/>
                </a:solidFill>
                <a:effectLst/>
                <a:uFillTx/>
                <a:latin typeface="Helvetica"/>
                <a:ea typeface="Helvetica"/>
                <a:cs typeface="Helvetica"/>
                <a:sym typeface="Helvetica"/>
              </a:rPr>
              <a:t>10??</a:t>
            </a:r>
          </a:p>
        </p:txBody>
      </p:sp>
    </p:spTree>
    <p:extLst>
      <p:ext uri="{BB962C8B-B14F-4D97-AF65-F5344CB8AC3E}">
        <p14:creationId xmlns:p14="http://schemas.microsoft.com/office/powerpoint/2010/main" val="1837332794"/>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FC21C-884E-490A-8E38-012ACA59B416}"/>
              </a:ext>
            </a:extLst>
          </p:cNvPr>
          <p:cNvSpPr>
            <a:spLocks noGrp="1"/>
          </p:cNvSpPr>
          <p:nvPr>
            <p:ph type="title"/>
          </p:nvPr>
        </p:nvSpPr>
        <p:spPr>
          <a:xfrm>
            <a:off x="669752" y="1852464"/>
            <a:ext cx="11861800" cy="2336800"/>
          </a:xfrm>
        </p:spPr>
        <p:txBody>
          <a:bodyPr>
            <a:normAutofit/>
          </a:bodyPr>
          <a:lstStyle/>
          <a:p>
            <a:pPr algn="ctr"/>
            <a:r>
              <a:rPr lang="en-IE" sz="5400" dirty="0"/>
              <a:t>It’s coming…in March 2018!</a:t>
            </a:r>
          </a:p>
        </p:txBody>
      </p:sp>
      <p:pic>
        <p:nvPicPr>
          <p:cNvPr id="3" name="Picture 2" descr="Image result for java 9">
            <a:extLst>
              <a:ext uri="{FF2B5EF4-FFF2-40B4-BE49-F238E27FC236}">
                <a16:creationId xmlns:a16="http://schemas.microsoft.com/office/drawing/2014/main" id="{C0BD0E68-B243-4682-9A95-72E88E567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8184" y="4444752"/>
            <a:ext cx="3648886" cy="38956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FF3A7CC-510E-4D47-AA55-53F302D49D54}"/>
              </a:ext>
            </a:extLst>
          </p:cNvPr>
          <p:cNvSpPr txBox="1"/>
          <p:nvPr/>
        </p:nvSpPr>
        <p:spPr>
          <a:xfrm>
            <a:off x="7078464" y="6970605"/>
            <a:ext cx="5544616" cy="1333698"/>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IE" sz="8000" b="1" i="0" u="none" strike="noStrike" cap="none" spc="0" normalizeH="0" baseline="0" dirty="0">
                <a:ln>
                  <a:noFill/>
                </a:ln>
                <a:solidFill>
                  <a:srgbClr val="E77B19"/>
                </a:solidFill>
                <a:effectLst/>
                <a:uFillTx/>
                <a:latin typeface="Helvetica"/>
                <a:ea typeface="Helvetica"/>
                <a:cs typeface="Helvetica"/>
                <a:sym typeface="Helvetica"/>
              </a:rPr>
              <a:t>10</a:t>
            </a:r>
          </a:p>
        </p:txBody>
      </p:sp>
    </p:spTree>
    <p:extLst>
      <p:ext uri="{BB962C8B-B14F-4D97-AF65-F5344CB8AC3E}">
        <p14:creationId xmlns:p14="http://schemas.microsoft.com/office/powerpoint/2010/main" val="3775072079"/>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Want to experiment further…</a:t>
            </a:r>
          </a:p>
        </p:txBody>
      </p:sp>
      <p:sp>
        <p:nvSpPr>
          <p:cNvPr id="5" name="Text Placeholder 4">
            <a:extLst>
              <a:ext uri="{FF2B5EF4-FFF2-40B4-BE49-F238E27FC236}">
                <a16:creationId xmlns:a16="http://schemas.microsoft.com/office/drawing/2014/main" id="{F04F6CB6-5388-472C-9141-124A5B105579}"/>
              </a:ext>
            </a:extLst>
          </p:cNvPr>
          <p:cNvSpPr>
            <a:spLocks noGrp="1"/>
          </p:cNvSpPr>
          <p:nvPr>
            <p:ph type="body" sz="quarter" idx="10"/>
          </p:nvPr>
        </p:nvSpPr>
        <p:spPr>
          <a:xfrm>
            <a:off x="453728" y="2140496"/>
            <a:ext cx="12246942" cy="7227620"/>
          </a:xfrm>
          <a:prstGeom prst="rect">
            <a:avLst/>
          </a:prstGeom>
        </p:spPr>
        <p:txBody>
          <a:bodyPr wrap="none">
            <a:spAutoFit/>
          </a:bodyPr>
          <a:lstStyle/>
          <a:p>
            <a:pPr marL="0" indent="0">
              <a:buNone/>
            </a:pPr>
            <a:r>
              <a:rPr lang="en-IE" sz="2800" dirty="0">
                <a:solidFill>
                  <a:srgbClr val="212121"/>
                </a:solidFill>
                <a:latin typeface="wf_segoe-ui_normal"/>
              </a:rPr>
              <a:t>Some good code examples to experiment with can be found on these websites:</a:t>
            </a:r>
          </a:p>
          <a:p>
            <a:pPr>
              <a:spcBef>
                <a:spcPts val="600"/>
              </a:spcBef>
              <a:buFont typeface="Arial" panose="020B0604020202020204" pitchFamily="34" charset="0"/>
              <a:buChar char="•"/>
            </a:pPr>
            <a:r>
              <a:rPr lang="en-IE" sz="2800" dirty="0">
                <a:latin typeface="wf_segoe-ui_normal"/>
                <a:hlinkClick r:id="rId2"/>
              </a:rPr>
              <a:t>https://www.tutorialspoint.com/java8/index.htm</a:t>
            </a:r>
            <a:r>
              <a:rPr lang="en-IE" sz="2800" dirty="0">
                <a:latin typeface="wf_segoe-ui_normal"/>
              </a:rPr>
              <a:t> (Java 8)</a:t>
            </a:r>
          </a:p>
          <a:p>
            <a:pPr>
              <a:spcBef>
                <a:spcPts val="1200"/>
              </a:spcBef>
            </a:pPr>
            <a:r>
              <a:rPr lang="en-IE" dirty="0">
                <a:hlinkClick r:id="rId3"/>
              </a:rPr>
              <a:t>https://www.journaldev.com/12850/java-9-private-methods-interfaces</a:t>
            </a:r>
            <a:r>
              <a:rPr lang="en-IE" dirty="0"/>
              <a:t> (Java 8&amp;9)</a:t>
            </a:r>
          </a:p>
          <a:p>
            <a:pPr>
              <a:spcBef>
                <a:spcPts val="1200"/>
              </a:spcBef>
            </a:pPr>
            <a:r>
              <a:rPr lang="en-IE" dirty="0">
                <a:hlinkClick r:id="rId4"/>
              </a:rPr>
              <a:t>https://www.journaldev.com/13121/java-9-features-with-examples</a:t>
            </a:r>
            <a:r>
              <a:rPr lang="en-IE" dirty="0"/>
              <a:t> (Java 7 to 9)</a:t>
            </a:r>
          </a:p>
          <a:p>
            <a:pPr marL="0" indent="0">
              <a:spcBef>
                <a:spcPts val="3000"/>
              </a:spcBef>
              <a:buNone/>
            </a:pPr>
            <a:br>
              <a:rPr lang="en-IE" dirty="0"/>
            </a:br>
            <a:r>
              <a:rPr lang="en-IE" sz="2800" dirty="0">
                <a:solidFill>
                  <a:srgbClr val="212121"/>
                </a:solidFill>
                <a:latin typeface="wf_segoe-ui_normal"/>
              </a:rPr>
              <a:t>A webinar that might be of interest:  </a:t>
            </a:r>
          </a:p>
          <a:p>
            <a:pPr>
              <a:spcBef>
                <a:spcPts val="600"/>
              </a:spcBef>
              <a:buFont typeface="Arial" panose="020B0604020202020204" pitchFamily="34" charset="0"/>
              <a:buChar char="•"/>
            </a:pPr>
            <a:r>
              <a:rPr lang="en-IE" sz="2800" dirty="0">
                <a:latin typeface="wf_segoe-ui_normal"/>
                <a:hlinkClick r:id="rId5"/>
              </a:rPr>
              <a:t>https://dzone.com/articles/real-world-java-9-webinar</a:t>
            </a:r>
            <a:r>
              <a:rPr lang="en-IE" sz="2800" dirty="0">
                <a:latin typeface="wf_segoe-ui_normal"/>
              </a:rPr>
              <a:t> </a:t>
            </a:r>
          </a:p>
          <a:p>
            <a:pPr marL="0" indent="0">
              <a:spcBef>
                <a:spcPts val="3000"/>
              </a:spcBef>
              <a:buNone/>
            </a:pPr>
            <a:r>
              <a:rPr lang="en-IE" sz="2800" dirty="0">
                <a:solidFill>
                  <a:srgbClr val="212121"/>
                </a:solidFill>
                <a:latin typeface="wf_segoe-ui_normal"/>
              </a:rPr>
              <a:t>Articles:</a:t>
            </a:r>
          </a:p>
          <a:p>
            <a:pPr>
              <a:spcBef>
                <a:spcPts val="600"/>
              </a:spcBef>
              <a:buFont typeface="Arial" panose="020B0604020202020204" pitchFamily="34" charset="0"/>
              <a:buChar char="•"/>
            </a:pPr>
            <a:r>
              <a:rPr lang="en-IE" sz="2800" dirty="0">
                <a:solidFill>
                  <a:srgbClr val="212121"/>
                </a:solidFill>
                <a:latin typeface="wf_segoe-ui_normal"/>
                <a:hlinkClick r:id="rId6"/>
              </a:rPr>
              <a:t>https://dzone.com/guides/java-development-and-evolution</a:t>
            </a:r>
            <a:r>
              <a:rPr lang="en-IE" sz="2800" dirty="0">
                <a:solidFill>
                  <a:srgbClr val="212121"/>
                </a:solidFill>
                <a:latin typeface="wf_segoe-ui_normal"/>
              </a:rPr>
              <a:t> </a:t>
            </a:r>
          </a:p>
          <a:p>
            <a:pPr>
              <a:spcBef>
                <a:spcPts val="600"/>
              </a:spcBef>
              <a:buFont typeface="Arial" panose="020B0604020202020204" pitchFamily="34" charset="0"/>
              <a:buChar char="•"/>
            </a:pPr>
            <a:r>
              <a:rPr lang="en-IE" sz="2800" dirty="0">
                <a:latin typeface="wf_segoe-ui_normal"/>
                <a:hlinkClick r:id="rId7"/>
              </a:rPr>
              <a:t>https://jaxenter.com/new-features-in-java-9-137344.html</a:t>
            </a:r>
            <a:endParaRPr lang="en-IE" sz="2800" dirty="0">
              <a:latin typeface="wf_segoe-ui_normal"/>
            </a:endParaRPr>
          </a:p>
          <a:p>
            <a:pPr>
              <a:spcBef>
                <a:spcPts val="600"/>
              </a:spcBef>
              <a:buFont typeface="Arial" panose="020B0604020202020204" pitchFamily="34" charset="0"/>
              <a:buChar char="•"/>
            </a:pPr>
            <a:r>
              <a:rPr lang="en-IE" sz="2800" dirty="0">
                <a:latin typeface="wf_segoe-ui_normal"/>
                <a:hlinkClick r:id="rId8"/>
              </a:rPr>
              <a:t>https://www.pluralsight.com/blog/software-development/java-9-new-features</a:t>
            </a:r>
            <a:endParaRPr lang="en-IE" sz="2800" dirty="0">
              <a:latin typeface="wf_segoe-ui_normal"/>
            </a:endParaRPr>
          </a:p>
          <a:p>
            <a:pPr>
              <a:spcBef>
                <a:spcPts val="600"/>
              </a:spcBef>
              <a:buFont typeface="Arial" panose="020B0604020202020204" pitchFamily="34" charset="0"/>
              <a:buChar char="•"/>
            </a:pPr>
            <a:r>
              <a:rPr lang="en-IE" sz="2800" dirty="0">
                <a:latin typeface="wf_segoe-ui_normal"/>
                <a:hlinkClick r:id="rId9"/>
              </a:rPr>
              <a:t>https://aboullaite.me/wrapping-up-java-9-new-features/</a:t>
            </a:r>
            <a:r>
              <a:rPr lang="en-IE" sz="2800" dirty="0">
                <a:latin typeface="wf_segoe-ui_normal"/>
              </a:rPr>
              <a:t> </a:t>
            </a:r>
          </a:p>
          <a:p>
            <a:pPr>
              <a:spcBef>
                <a:spcPts val="600"/>
              </a:spcBef>
              <a:buFont typeface="Arial" panose="020B0604020202020204" pitchFamily="34" charset="0"/>
              <a:buChar char="•"/>
            </a:pPr>
            <a:r>
              <a:rPr lang="en-IE" sz="2800" dirty="0">
                <a:solidFill>
                  <a:srgbClr val="212121"/>
                </a:solidFill>
                <a:latin typeface="wf_segoe-ui_normal"/>
                <a:hlinkClick r:id="rId10"/>
              </a:rPr>
              <a:t>https://dzone.com/articles/java-9-the-exciting-bits</a:t>
            </a:r>
            <a:r>
              <a:rPr lang="en-IE" sz="2800" dirty="0">
                <a:solidFill>
                  <a:srgbClr val="212121"/>
                </a:solidFill>
                <a:latin typeface="wf_segoe-ui_normal"/>
              </a:rPr>
              <a:t> </a:t>
            </a:r>
            <a:endParaRPr lang="en-IE" dirty="0"/>
          </a:p>
        </p:txBody>
      </p:sp>
    </p:spTree>
    <p:extLst>
      <p:ext uri="{BB962C8B-B14F-4D97-AF65-F5344CB8AC3E}">
        <p14:creationId xmlns:p14="http://schemas.microsoft.com/office/powerpoint/2010/main" val="266118822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a:t>RECAP - try-with-resources</a:t>
            </a:r>
          </a:p>
        </p:txBody>
      </p:sp>
      <p:sp>
        <p:nvSpPr>
          <p:cNvPr id="5" name="Text Placeholder 4"/>
          <p:cNvSpPr>
            <a:spLocks noGrp="1"/>
          </p:cNvSpPr>
          <p:nvPr>
            <p:ph type="body" idx="1"/>
          </p:nvPr>
        </p:nvSpPr>
        <p:spPr>
          <a:xfrm>
            <a:off x="571500" y="2324100"/>
            <a:ext cx="11861800" cy="6565900"/>
          </a:xfrm>
        </p:spPr>
        <p:txBody>
          <a:bodyPr>
            <a:normAutofit/>
          </a:bodyPr>
          <a:lstStyle/>
          <a:p>
            <a:r>
              <a:rPr lang="en-IE" sz="3600" dirty="0">
                <a:solidFill>
                  <a:schemeClr val="tx1"/>
                </a:solidFill>
              </a:rPr>
              <a:t>Introduced in Java 7.</a:t>
            </a:r>
          </a:p>
          <a:p>
            <a:r>
              <a:rPr lang="en-IE" sz="3600" dirty="0">
                <a:solidFill>
                  <a:schemeClr val="tx1"/>
                </a:solidFill>
              </a:rPr>
              <a:t>It is a try statement that declares one or more resources.  </a:t>
            </a:r>
          </a:p>
          <a:p>
            <a:pPr lvl="2"/>
            <a:r>
              <a:rPr lang="en-IE" sz="3600" dirty="0">
                <a:solidFill>
                  <a:schemeClr val="tx1"/>
                </a:solidFill>
              </a:rPr>
              <a:t>A </a:t>
            </a:r>
            <a:r>
              <a:rPr lang="en-IE" sz="3600" i="1" dirty="0">
                <a:solidFill>
                  <a:srgbClr val="FF0000"/>
                </a:solidFill>
              </a:rPr>
              <a:t>resource</a:t>
            </a:r>
            <a:r>
              <a:rPr lang="en-IE" sz="3600" dirty="0">
                <a:solidFill>
                  <a:schemeClr val="tx1"/>
                </a:solidFill>
              </a:rPr>
              <a:t> is an object that must be closed after the program is finished with it.</a:t>
            </a:r>
          </a:p>
          <a:p>
            <a:r>
              <a:rPr lang="en-IE" sz="3600" dirty="0">
                <a:solidFill>
                  <a:schemeClr val="tx1"/>
                </a:solidFill>
              </a:rPr>
              <a:t>The </a:t>
            </a:r>
            <a:r>
              <a:rPr lang="en-IE" sz="3600" dirty="0">
                <a:solidFill>
                  <a:srgbClr val="0070C0"/>
                </a:solidFill>
              </a:rPr>
              <a:t>try-with-resources </a:t>
            </a:r>
            <a:r>
              <a:rPr lang="en-IE" sz="3600" dirty="0">
                <a:solidFill>
                  <a:schemeClr val="tx1"/>
                </a:solidFill>
              </a:rPr>
              <a:t>statement ensures that each resource is closed at the end of the statement. </a:t>
            </a:r>
          </a:p>
          <a:p>
            <a:endParaRPr lang="en-IE" sz="3600" dirty="0">
              <a:solidFill>
                <a:schemeClr val="tx1"/>
              </a:solidFill>
            </a:endParaRPr>
          </a:p>
        </p:txBody>
      </p:sp>
      <p:pic>
        <p:nvPicPr>
          <p:cNvPr id="6" name="Picture 2" descr="Image result for java 7">
            <a:extLst>
              <a:ext uri="{FF2B5EF4-FFF2-40B4-BE49-F238E27FC236}">
                <a16:creationId xmlns:a16="http://schemas.microsoft.com/office/drawing/2014/main" id="{59587B8A-FF75-4E7E-A77A-A3AC5EC5E7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6415" y="212018"/>
            <a:ext cx="1197799" cy="1633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3760216"/>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a:t>RECAP - try-with-resources</a:t>
            </a:r>
          </a:p>
        </p:txBody>
      </p:sp>
      <p:sp>
        <p:nvSpPr>
          <p:cNvPr id="3" name="Rectangle 1"/>
          <p:cNvSpPr>
            <a:spLocks noChangeArrowheads="1"/>
          </p:cNvSpPr>
          <p:nvPr/>
        </p:nvSpPr>
        <p:spPr bwMode="auto">
          <a:xfrm>
            <a:off x="562540" y="6596316"/>
            <a:ext cx="11879720" cy="2888996"/>
          </a:xfrm>
          <a:prstGeom prst="rect">
            <a:avLst/>
          </a:prstGeom>
          <a:solidFill>
            <a:schemeClr val="accent5">
              <a:lumMod val="20000"/>
              <a:lumOff val="80000"/>
            </a:schemeClr>
          </a:solidFill>
          <a:ln w="9525">
            <a:solidFill>
              <a:schemeClr val="tx1"/>
            </a:solidFill>
            <a:miter lim="800000"/>
            <a:headEnd/>
            <a:tailEnd/>
          </a:ln>
          <a:effectLst/>
          <a:extLst/>
        </p:spPr>
        <p:txBody>
          <a:bodyPr vert="horz" wrap="square" lIns="130048" tIns="65024" rIns="130048" bIns="65024" numCol="1" anchor="ctr" anchorCtr="0" compatLnSpc="1">
            <a:prstTxWarp prst="textNoShape">
              <a:avLst/>
            </a:prstTxWarp>
            <a:spAutoFit/>
          </a:bodyPr>
          <a:lstStyle/>
          <a:p>
            <a:pPr defTabSz="1300460" fontAlgn="base" hangingPunct="1">
              <a:spcBef>
                <a:spcPct val="0"/>
              </a:spcBef>
              <a:spcAft>
                <a:spcPct val="0"/>
              </a:spcAft>
            </a:pPr>
            <a:r>
              <a:rPr lang="en-US" altLang="en-US" sz="2560" dirty="0">
                <a:latin typeface="Arial Unicode MS" pitchFamily="34" charset="-128"/>
                <a:cs typeface="Arial" pitchFamily="34" charset="0"/>
              </a:rPr>
              <a:t>static String </a:t>
            </a:r>
            <a:r>
              <a:rPr lang="en-US" altLang="en-US" sz="2560" dirty="0" err="1">
                <a:latin typeface="Arial Unicode MS" pitchFamily="34" charset="-128"/>
                <a:cs typeface="Arial" pitchFamily="34" charset="0"/>
              </a:rPr>
              <a:t>readFirstLineFromFile</a:t>
            </a:r>
            <a:r>
              <a:rPr lang="en-US" altLang="en-US" sz="2560" dirty="0">
                <a:latin typeface="Arial Unicode MS" pitchFamily="34" charset="-128"/>
                <a:cs typeface="Arial" pitchFamily="34" charset="0"/>
              </a:rPr>
              <a:t>(String path) throws </a:t>
            </a:r>
            <a:r>
              <a:rPr lang="en-US" altLang="en-US" sz="2560" dirty="0" err="1">
                <a:latin typeface="Arial Unicode MS" pitchFamily="34" charset="-128"/>
                <a:cs typeface="Arial" pitchFamily="34" charset="0"/>
              </a:rPr>
              <a:t>IOException</a:t>
            </a:r>
            <a:r>
              <a:rPr lang="en-US" altLang="en-US" sz="2560" dirty="0">
                <a:latin typeface="Arial Unicode MS" pitchFamily="34" charset="-128"/>
                <a:cs typeface="Arial" pitchFamily="34" charset="0"/>
              </a:rPr>
              <a:t> { </a:t>
            </a:r>
          </a:p>
          <a:p>
            <a:pPr algn="just" defTabSz="1300460" fontAlgn="base" hangingPunct="1">
              <a:spcBef>
                <a:spcPct val="0"/>
              </a:spcBef>
              <a:spcAft>
                <a:spcPct val="0"/>
              </a:spcAft>
            </a:pPr>
            <a:r>
              <a:rPr lang="en-US" altLang="en-US" sz="2560" dirty="0">
                <a:latin typeface="Arial Unicode MS" pitchFamily="34" charset="-128"/>
                <a:cs typeface="Arial" pitchFamily="34" charset="0"/>
              </a:rPr>
              <a:t>     </a:t>
            </a:r>
            <a:r>
              <a:rPr lang="en-US" altLang="en-US" sz="2560" dirty="0">
                <a:solidFill>
                  <a:srgbClr val="FF0000"/>
                </a:solidFill>
                <a:latin typeface="Arial Unicode MS" pitchFamily="34" charset="-128"/>
                <a:cs typeface="Arial" pitchFamily="34" charset="0"/>
              </a:rPr>
              <a:t>//try-with-resources, Java 7.  </a:t>
            </a:r>
            <a:r>
              <a:rPr lang="en-US" altLang="en-US" sz="2560" dirty="0" err="1">
                <a:solidFill>
                  <a:srgbClr val="FF0000"/>
                </a:solidFill>
                <a:latin typeface="Arial Unicode MS" pitchFamily="34" charset="-128"/>
                <a:cs typeface="Arial" pitchFamily="34" charset="0"/>
              </a:rPr>
              <a:t>br</a:t>
            </a:r>
            <a:r>
              <a:rPr lang="en-US" altLang="en-US" sz="2560" dirty="0">
                <a:solidFill>
                  <a:srgbClr val="FF0000"/>
                </a:solidFill>
                <a:latin typeface="Arial Unicode MS" pitchFamily="34" charset="-128"/>
                <a:cs typeface="Arial" pitchFamily="34" charset="0"/>
              </a:rPr>
              <a:t> </a:t>
            </a:r>
            <a:r>
              <a:rPr lang="en-IE" sz="2560" dirty="0">
                <a:solidFill>
                  <a:srgbClr val="FF0000"/>
                </a:solidFill>
              </a:rPr>
              <a:t>will be closed regardless of </a:t>
            </a:r>
          </a:p>
          <a:p>
            <a:pPr algn="just" defTabSz="1300460" fontAlgn="base" hangingPunct="1">
              <a:spcBef>
                <a:spcPct val="0"/>
              </a:spcBef>
              <a:spcAft>
                <a:spcPct val="0"/>
              </a:spcAft>
            </a:pPr>
            <a:r>
              <a:rPr lang="en-IE" sz="2560" dirty="0">
                <a:solidFill>
                  <a:srgbClr val="FF0000"/>
                </a:solidFill>
              </a:rPr>
              <a:t>     //whether the try statement completes normally or abruptly </a:t>
            </a:r>
            <a:endParaRPr lang="en-US" altLang="en-US" sz="2560" dirty="0">
              <a:solidFill>
                <a:srgbClr val="FF0000"/>
              </a:solidFill>
              <a:latin typeface="Arial Unicode MS" pitchFamily="34" charset="-128"/>
              <a:cs typeface="Arial" pitchFamily="34" charset="0"/>
            </a:endParaRPr>
          </a:p>
          <a:p>
            <a:pPr defTabSz="1300460" fontAlgn="base" hangingPunct="1">
              <a:spcBef>
                <a:spcPct val="0"/>
              </a:spcBef>
              <a:spcAft>
                <a:spcPct val="0"/>
              </a:spcAft>
            </a:pPr>
            <a:r>
              <a:rPr lang="en-US" altLang="en-US" sz="2560" b="1" dirty="0">
                <a:solidFill>
                  <a:srgbClr val="FF0000"/>
                </a:solidFill>
                <a:latin typeface="Arial Unicode MS" pitchFamily="34" charset="-128"/>
                <a:cs typeface="Arial" pitchFamily="34" charset="0"/>
              </a:rPr>
              <a:t>     </a:t>
            </a:r>
            <a:r>
              <a:rPr lang="en-US" altLang="en-US" sz="2560" b="1" dirty="0">
                <a:latin typeface="Arial Unicode MS" pitchFamily="34" charset="-128"/>
                <a:cs typeface="Arial" pitchFamily="34" charset="0"/>
              </a:rPr>
              <a:t>try (</a:t>
            </a:r>
            <a:r>
              <a:rPr lang="en-US" altLang="en-US" sz="2560" b="1" dirty="0" err="1">
                <a:latin typeface="Arial Unicode MS" pitchFamily="34" charset="-128"/>
                <a:cs typeface="Arial" pitchFamily="34" charset="0"/>
              </a:rPr>
              <a:t>BufferedReader</a:t>
            </a:r>
            <a:r>
              <a:rPr lang="en-US" altLang="en-US" sz="2560" b="1" dirty="0">
                <a:latin typeface="Arial Unicode MS" pitchFamily="34" charset="-128"/>
                <a:cs typeface="Arial" pitchFamily="34" charset="0"/>
              </a:rPr>
              <a:t> </a:t>
            </a:r>
            <a:r>
              <a:rPr lang="en-US" altLang="en-US" sz="2560" b="1" dirty="0" err="1">
                <a:latin typeface="Arial Unicode MS" pitchFamily="34" charset="-128"/>
                <a:cs typeface="Arial" pitchFamily="34" charset="0"/>
              </a:rPr>
              <a:t>br</a:t>
            </a:r>
            <a:r>
              <a:rPr lang="en-US" altLang="en-US" sz="2560" b="1" dirty="0">
                <a:latin typeface="Arial Unicode MS" pitchFamily="34" charset="-128"/>
                <a:cs typeface="Arial" pitchFamily="34" charset="0"/>
              </a:rPr>
              <a:t> = new </a:t>
            </a:r>
            <a:r>
              <a:rPr lang="en-US" altLang="en-US" sz="2560" b="1" dirty="0" err="1">
                <a:latin typeface="Arial Unicode MS" pitchFamily="34" charset="-128"/>
                <a:cs typeface="Arial" pitchFamily="34" charset="0"/>
              </a:rPr>
              <a:t>BufferedReader</a:t>
            </a:r>
            <a:r>
              <a:rPr lang="en-US" altLang="en-US" sz="2560" b="1" dirty="0">
                <a:latin typeface="Arial Unicode MS" pitchFamily="34" charset="-128"/>
                <a:cs typeface="Arial" pitchFamily="34" charset="0"/>
              </a:rPr>
              <a:t>(new </a:t>
            </a:r>
            <a:r>
              <a:rPr lang="en-US" altLang="en-US" sz="2560" b="1" dirty="0" err="1">
                <a:latin typeface="Arial Unicode MS" pitchFamily="34" charset="-128"/>
                <a:cs typeface="Arial" pitchFamily="34" charset="0"/>
              </a:rPr>
              <a:t>FileReader</a:t>
            </a:r>
            <a:r>
              <a:rPr lang="en-US" altLang="en-US" sz="2560" b="1" dirty="0">
                <a:latin typeface="Arial Unicode MS" pitchFamily="34" charset="-128"/>
                <a:cs typeface="Arial" pitchFamily="34" charset="0"/>
              </a:rPr>
              <a:t>(path)))</a:t>
            </a:r>
            <a:r>
              <a:rPr lang="en-US" altLang="en-US" sz="2560" dirty="0">
                <a:latin typeface="Arial Unicode MS" pitchFamily="34" charset="-128"/>
                <a:cs typeface="Arial" pitchFamily="34" charset="0"/>
              </a:rPr>
              <a:t> { </a:t>
            </a:r>
          </a:p>
          <a:p>
            <a:pPr defTabSz="1300460" fontAlgn="base" hangingPunct="1">
              <a:spcBef>
                <a:spcPct val="0"/>
              </a:spcBef>
              <a:spcAft>
                <a:spcPct val="0"/>
              </a:spcAft>
            </a:pPr>
            <a:r>
              <a:rPr lang="en-US" altLang="en-US" sz="2560" dirty="0">
                <a:latin typeface="Arial Unicode MS" pitchFamily="34" charset="-128"/>
                <a:cs typeface="Arial" pitchFamily="34" charset="0"/>
              </a:rPr>
              <a:t>           return </a:t>
            </a:r>
            <a:r>
              <a:rPr lang="en-US" altLang="en-US" sz="2560" dirty="0" err="1">
                <a:latin typeface="Arial Unicode MS" pitchFamily="34" charset="-128"/>
                <a:cs typeface="Arial" pitchFamily="34" charset="0"/>
              </a:rPr>
              <a:t>br.readLine</a:t>
            </a:r>
            <a:r>
              <a:rPr lang="en-US" altLang="en-US" sz="2560" dirty="0">
                <a:latin typeface="Arial Unicode MS" pitchFamily="34" charset="-128"/>
                <a:cs typeface="Arial" pitchFamily="34" charset="0"/>
              </a:rPr>
              <a:t>(); </a:t>
            </a:r>
          </a:p>
          <a:p>
            <a:pPr defTabSz="1300460" fontAlgn="base" hangingPunct="1">
              <a:spcBef>
                <a:spcPct val="0"/>
              </a:spcBef>
              <a:spcAft>
                <a:spcPct val="0"/>
              </a:spcAft>
            </a:pPr>
            <a:r>
              <a:rPr lang="en-US" altLang="en-US" sz="2560" dirty="0">
                <a:latin typeface="Arial Unicode MS" pitchFamily="34" charset="-128"/>
                <a:cs typeface="Arial" pitchFamily="34" charset="0"/>
              </a:rPr>
              <a:t>      }</a:t>
            </a:r>
          </a:p>
          <a:p>
            <a:pPr defTabSz="1300460" fontAlgn="base" hangingPunct="1">
              <a:spcBef>
                <a:spcPct val="0"/>
              </a:spcBef>
              <a:spcAft>
                <a:spcPct val="0"/>
              </a:spcAft>
            </a:pPr>
            <a:r>
              <a:rPr lang="en-US" altLang="en-US" sz="2560" dirty="0">
                <a:latin typeface="Arial Unicode MS" pitchFamily="34" charset="-128"/>
                <a:cs typeface="Arial" pitchFamily="34" charset="0"/>
              </a:rPr>
              <a:t>}</a:t>
            </a:r>
            <a:r>
              <a:rPr lang="en-US" altLang="en-US" sz="2276" dirty="0">
                <a:solidFill>
                  <a:schemeClr val="tx1"/>
                </a:solidFill>
                <a:latin typeface="Arial" pitchFamily="34" charset="0"/>
                <a:cs typeface="Arial" pitchFamily="34" charset="0"/>
              </a:rPr>
              <a:t> </a:t>
            </a:r>
            <a:endParaRPr lang="en-US" altLang="en-US" sz="6258" dirty="0">
              <a:solidFill>
                <a:schemeClr val="tx1"/>
              </a:solidFill>
              <a:latin typeface="Arial" pitchFamily="34" charset="0"/>
              <a:cs typeface="Arial" pitchFamily="34" charset="0"/>
            </a:endParaRPr>
          </a:p>
        </p:txBody>
      </p:sp>
      <p:sp>
        <p:nvSpPr>
          <p:cNvPr id="6" name="Rectangle 2"/>
          <p:cNvSpPr>
            <a:spLocks noChangeArrowheads="1"/>
          </p:cNvSpPr>
          <p:nvPr/>
        </p:nvSpPr>
        <p:spPr bwMode="auto">
          <a:xfrm>
            <a:off x="539653" y="1924472"/>
            <a:ext cx="11902608" cy="4464812"/>
          </a:xfrm>
          <a:prstGeom prst="rect">
            <a:avLst/>
          </a:prstGeom>
          <a:solidFill>
            <a:srgbClr val="DEF3FE"/>
          </a:solidFill>
          <a:ln w="9525">
            <a:solidFill>
              <a:schemeClr val="tx1"/>
            </a:solidFill>
            <a:miter lim="800000"/>
            <a:headEnd/>
            <a:tailEnd/>
          </a:ln>
          <a:effectLst/>
          <a:extLst/>
        </p:spPr>
        <p:txBody>
          <a:bodyPr vert="horz" wrap="square" lIns="130048" tIns="65024" rIns="130048" bIns="65024" numCol="1" anchor="ctr" anchorCtr="0" compatLnSpc="1">
            <a:prstTxWarp prst="textNoShape">
              <a:avLst/>
            </a:prstTxWarp>
            <a:spAutoFit/>
          </a:bodyPr>
          <a:lstStyle/>
          <a:p>
            <a:pPr defTabSz="1300460" fontAlgn="base" hangingPunct="1">
              <a:spcBef>
                <a:spcPct val="0"/>
              </a:spcBef>
              <a:spcAft>
                <a:spcPct val="0"/>
              </a:spcAft>
            </a:pPr>
            <a:r>
              <a:rPr lang="en-US" altLang="en-US" sz="2560" dirty="0">
                <a:latin typeface="Arial Unicode MS" pitchFamily="34" charset="-128"/>
                <a:cs typeface="Arial" pitchFamily="34" charset="0"/>
              </a:rPr>
              <a:t>static String </a:t>
            </a:r>
            <a:r>
              <a:rPr lang="en-US" altLang="en-US" sz="2560" dirty="0" err="1">
                <a:latin typeface="Arial Unicode MS" pitchFamily="34" charset="-128"/>
                <a:cs typeface="Arial" pitchFamily="34" charset="0"/>
              </a:rPr>
              <a:t>readFirstLineFromFile</a:t>
            </a:r>
            <a:r>
              <a:rPr lang="en-US" altLang="en-US" sz="2560" dirty="0">
                <a:latin typeface="Arial Unicode MS" pitchFamily="34" charset="-128"/>
                <a:cs typeface="Arial" pitchFamily="34" charset="0"/>
              </a:rPr>
              <a:t>(String path) throws </a:t>
            </a:r>
            <a:r>
              <a:rPr lang="en-US" altLang="en-US" sz="2560" dirty="0" err="1">
                <a:latin typeface="Arial Unicode MS" pitchFamily="34" charset="-128"/>
                <a:cs typeface="Arial" pitchFamily="34" charset="0"/>
              </a:rPr>
              <a:t>IOException</a:t>
            </a:r>
            <a:r>
              <a:rPr lang="en-US" altLang="en-US" sz="2560" dirty="0">
                <a:latin typeface="Arial Unicode MS" pitchFamily="34" charset="-128"/>
                <a:cs typeface="Arial" pitchFamily="34" charset="0"/>
              </a:rPr>
              <a:t> {     </a:t>
            </a:r>
          </a:p>
          <a:p>
            <a:pPr defTabSz="1300460" fontAlgn="base" hangingPunct="1">
              <a:spcBef>
                <a:spcPct val="0"/>
              </a:spcBef>
              <a:spcAft>
                <a:spcPct val="0"/>
              </a:spcAft>
            </a:pPr>
            <a:r>
              <a:rPr lang="en-US" altLang="en-US" sz="2560" dirty="0">
                <a:latin typeface="Arial Unicode MS" pitchFamily="34" charset="-128"/>
                <a:cs typeface="Arial" pitchFamily="34" charset="0"/>
              </a:rPr>
              <a:t>     </a:t>
            </a:r>
            <a:r>
              <a:rPr lang="en-US" altLang="en-US" sz="2560" dirty="0" err="1">
                <a:latin typeface="Arial Unicode MS" pitchFamily="34" charset="-128"/>
                <a:cs typeface="Arial" pitchFamily="34" charset="0"/>
              </a:rPr>
              <a:t>BufferedReader</a:t>
            </a:r>
            <a:r>
              <a:rPr lang="en-US" altLang="en-US" sz="2560" dirty="0">
                <a:latin typeface="Arial Unicode MS" pitchFamily="34" charset="-128"/>
                <a:cs typeface="Arial" pitchFamily="34" charset="0"/>
              </a:rPr>
              <a:t> </a:t>
            </a:r>
            <a:r>
              <a:rPr lang="en-US" altLang="en-US" sz="2560" dirty="0" err="1">
                <a:latin typeface="Arial Unicode MS" pitchFamily="34" charset="-128"/>
                <a:cs typeface="Arial" pitchFamily="34" charset="0"/>
              </a:rPr>
              <a:t>br</a:t>
            </a:r>
            <a:r>
              <a:rPr lang="en-US" altLang="en-US" sz="2560" dirty="0">
                <a:latin typeface="Arial Unicode MS" pitchFamily="34" charset="-128"/>
                <a:cs typeface="Arial" pitchFamily="34" charset="0"/>
              </a:rPr>
              <a:t> = new </a:t>
            </a:r>
            <a:r>
              <a:rPr lang="en-US" altLang="en-US" sz="2560" dirty="0" err="1">
                <a:latin typeface="Arial Unicode MS" pitchFamily="34" charset="-128"/>
                <a:cs typeface="Arial" pitchFamily="34" charset="0"/>
              </a:rPr>
              <a:t>BufferedReader</a:t>
            </a:r>
            <a:r>
              <a:rPr lang="en-US" altLang="en-US" sz="2560" dirty="0">
                <a:latin typeface="Arial Unicode MS" pitchFamily="34" charset="-128"/>
                <a:cs typeface="Arial" pitchFamily="34" charset="0"/>
              </a:rPr>
              <a:t>(new </a:t>
            </a:r>
            <a:r>
              <a:rPr lang="en-US" altLang="en-US" sz="2560" dirty="0" err="1">
                <a:latin typeface="Arial Unicode MS" pitchFamily="34" charset="-128"/>
                <a:cs typeface="Arial" pitchFamily="34" charset="0"/>
              </a:rPr>
              <a:t>FileReader</a:t>
            </a:r>
            <a:r>
              <a:rPr lang="en-US" altLang="en-US" sz="2560" dirty="0">
                <a:latin typeface="Arial Unicode MS" pitchFamily="34" charset="-128"/>
                <a:cs typeface="Arial" pitchFamily="34" charset="0"/>
              </a:rPr>
              <a:t>(path)); </a:t>
            </a:r>
          </a:p>
          <a:p>
            <a:pPr defTabSz="1300460" fontAlgn="base" hangingPunct="1">
              <a:spcBef>
                <a:spcPct val="0"/>
              </a:spcBef>
              <a:spcAft>
                <a:spcPct val="0"/>
              </a:spcAft>
            </a:pPr>
            <a:r>
              <a:rPr lang="en-US" altLang="en-US" sz="2560" dirty="0">
                <a:solidFill>
                  <a:srgbClr val="FF0000"/>
                </a:solidFill>
                <a:latin typeface="Arial Unicode MS" pitchFamily="34" charset="-128"/>
                <a:cs typeface="Arial" pitchFamily="34" charset="0"/>
              </a:rPr>
              <a:t>     //try with a finally block, pre Java 7. </a:t>
            </a:r>
          </a:p>
          <a:p>
            <a:pPr defTabSz="1300460" fontAlgn="base" hangingPunct="1">
              <a:spcBef>
                <a:spcPct val="0"/>
              </a:spcBef>
              <a:spcAft>
                <a:spcPct val="0"/>
              </a:spcAft>
            </a:pPr>
            <a:r>
              <a:rPr lang="en-US" altLang="en-US" sz="2560" dirty="0">
                <a:latin typeface="Arial Unicode MS" pitchFamily="34" charset="-128"/>
                <a:cs typeface="Arial" pitchFamily="34" charset="0"/>
              </a:rPr>
              <a:t>     try { </a:t>
            </a:r>
          </a:p>
          <a:p>
            <a:pPr defTabSz="1300460" fontAlgn="base" hangingPunct="1">
              <a:spcBef>
                <a:spcPct val="0"/>
              </a:spcBef>
              <a:spcAft>
                <a:spcPct val="0"/>
              </a:spcAft>
            </a:pPr>
            <a:r>
              <a:rPr lang="en-US" altLang="en-US" sz="2560" dirty="0">
                <a:latin typeface="Arial Unicode MS" pitchFamily="34" charset="-128"/>
                <a:cs typeface="Arial" pitchFamily="34" charset="0"/>
              </a:rPr>
              <a:t>           return </a:t>
            </a:r>
            <a:r>
              <a:rPr lang="en-US" altLang="en-US" sz="2560" dirty="0" err="1">
                <a:latin typeface="Arial Unicode MS" pitchFamily="34" charset="-128"/>
                <a:cs typeface="Arial" pitchFamily="34" charset="0"/>
              </a:rPr>
              <a:t>br.readLine</a:t>
            </a:r>
            <a:r>
              <a:rPr lang="en-US" altLang="en-US" sz="2560" dirty="0">
                <a:latin typeface="Arial Unicode MS" pitchFamily="34" charset="-128"/>
                <a:cs typeface="Arial" pitchFamily="34" charset="0"/>
              </a:rPr>
              <a:t>(); </a:t>
            </a:r>
          </a:p>
          <a:p>
            <a:pPr defTabSz="1300460" fontAlgn="base" hangingPunct="1">
              <a:spcBef>
                <a:spcPct val="0"/>
              </a:spcBef>
              <a:spcAft>
                <a:spcPct val="0"/>
              </a:spcAft>
            </a:pPr>
            <a:r>
              <a:rPr lang="en-US" altLang="en-US" sz="2560" dirty="0">
                <a:latin typeface="Arial Unicode MS" pitchFamily="34" charset="-128"/>
                <a:cs typeface="Arial" pitchFamily="34" charset="0"/>
              </a:rPr>
              <a:t>     } </a:t>
            </a:r>
          </a:p>
          <a:p>
            <a:pPr defTabSz="1300460" fontAlgn="base" hangingPunct="1">
              <a:spcBef>
                <a:spcPct val="0"/>
              </a:spcBef>
              <a:spcAft>
                <a:spcPct val="0"/>
              </a:spcAft>
            </a:pPr>
            <a:r>
              <a:rPr lang="en-US" altLang="en-US" sz="2560" dirty="0">
                <a:latin typeface="Arial Unicode MS" pitchFamily="34" charset="-128"/>
                <a:cs typeface="Arial" pitchFamily="34" charset="0"/>
              </a:rPr>
              <a:t>     finally { </a:t>
            </a:r>
          </a:p>
          <a:p>
            <a:pPr defTabSz="1300460" fontAlgn="base" hangingPunct="1">
              <a:spcBef>
                <a:spcPct val="0"/>
              </a:spcBef>
              <a:spcAft>
                <a:spcPct val="0"/>
              </a:spcAft>
            </a:pPr>
            <a:r>
              <a:rPr lang="en-US" altLang="en-US" sz="2560" dirty="0">
                <a:latin typeface="Arial Unicode MS" pitchFamily="34" charset="-128"/>
                <a:cs typeface="Arial" pitchFamily="34" charset="0"/>
              </a:rPr>
              <a:t>          if (</a:t>
            </a:r>
            <a:r>
              <a:rPr lang="en-US" altLang="en-US" sz="2560" dirty="0" err="1">
                <a:latin typeface="Arial Unicode MS" pitchFamily="34" charset="-128"/>
                <a:cs typeface="Arial" pitchFamily="34" charset="0"/>
              </a:rPr>
              <a:t>br</a:t>
            </a:r>
            <a:r>
              <a:rPr lang="en-US" altLang="en-US" sz="2560" dirty="0">
                <a:latin typeface="Arial Unicode MS" pitchFamily="34" charset="-128"/>
                <a:cs typeface="Arial" pitchFamily="34" charset="0"/>
              </a:rPr>
              <a:t> != null) </a:t>
            </a:r>
          </a:p>
          <a:p>
            <a:pPr defTabSz="1300460" fontAlgn="base" hangingPunct="1">
              <a:spcBef>
                <a:spcPct val="0"/>
              </a:spcBef>
              <a:spcAft>
                <a:spcPct val="0"/>
              </a:spcAft>
            </a:pPr>
            <a:r>
              <a:rPr lang="en-US" altLang="en-US" sz="2560" dirty="0">
                <a:latin typeface="Arial Unicode MS" pitchFamily="34" charset="-128"/>
                <a:cs typeface="Arial" pitchFamily="34" charset="0"/>
              </a:rPr>
              <a:t>               </a:t>
            </a:r>
            <a:r>
              <a:rPr lang="en-US" altLang="en-US" sz="2560" dirty="0" err="1">
                <a:latin typeface="Arial Unicode MS" pitchFamily="34" charset="-128"/>
                <a:cs typeface="Arial" pitchFamily="34" charset="0"/>
              </a:rPr>
              <a:t>br.close</a:t>
            </a:r>
            <a:r>
              <a:rPr lang="en-US" altLang="en-US" sz="2560" dirty="0">
                <a:latin typeface="Arial Unicode MS" pitchFamily="34" charset="-128"/>
                <a:cs typeface="Arial" pitchFamily="34" charset="0"/>
              </a:rPr>
              <a:t>(); </a:t>
            </a:r>
          </a:p>
          <a:p>
            <a:pPr defTabSz="1300460" fontAlgn="base" hangingPunct="1">
              <a:spcBef>
                <a:spcPct val="0"/>
              </a:spcBef>
              <a:spcAft>
                <a:spcPct val="0"/>
              </a:spcAft>
            </a:pPr>
            <a:r>
              <a:rPr lang="en-US" altLang="en-US" sz="2560" dirty="0">
                <a:latin typeface="Arial Unicode MS" pitchFamily="34" charset="-128"/>
                <a:cs typeface="Arial" pitchFamily="34" charset="0"/>
              </a:rPr>
              <a:t>    } </a:t>
            </a:r>
          </a:p>
          <a:p>
            <a:pPr defTabSz="1300460" fontAlgn="base" hangingPunct="1">
              <a:spcBef>
                <a:spcPct val="0"/>
              </a:spcBef>
              <a:spcAft>
                <a:spcPct val="0"/>
              </a:spcAft>
            </a:pPr>
            <a:r>
              <a:rPr lang="en-US" altLang="en-US" sz="2560" dirty="0">
                <a:latin typeface="Arial Unicode MS" pitchFamily="34" charset="-128"/>
                <a:cs typeface="Arial" pitchFamily="34" charset="0"/>
              </a:rPr>
              <a:t>}</a:t>
            </a:r>
            <a:r>
              <a:rPr lang="en-US" altLang="en-US" sz="2276" dirty="0">
                <a:solidFill>
                  <a:schemeClr val="tx1"/>
                </a:solidFill>
                <a:latin typeface="Arial" pitchFamily="34" charset="0"/>
                <a:cs typeface="Arial" pitchFamily="34" charset="0"/>
              </a:rPr>
              <a:t> </a:t>
            </a:r>
            <a:endParaRPr lang="en-US" altLang="en-US" sz="6258" dirty="0">
              <a:solidFill>
                <a:schemeClr val="tx1"/>
              </a:solidFill>
              <a:latin typeface="Arial" pitchFamily="34" charset="0"/>
              <a:cs typeface="Arial" pitchFamily="34" charset="0"/>
            </a:endParaRPr>
          </a:p>
        </p:txBody>
      </p:sp>
      <p:pic>
        <p:nvPicPr>
          <p:cNvPr id="5" name="Picture 2" descr="Image result for java 7">
            <a:extLst>
              <a:ext uri="{FF2B5EF4-FFF2-40B4-BE49-F238E27FC236}">
                <a16:creationId xmlns:a16="http://schemas.microsoft.com/office/drawing/2014/main" id="{72423DBF-2FA5-4E2A-B0C1-5BE265D40D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6415" y="212018"/>
            <a:ext cx="1197799" cy="1633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521890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a:t>RECAP - try-with-resources</a:t>
            </a:r>
          </a:p>
        </p:txBody>
      </p:sp>
      <p:sp>
        <p:nvSpPr>
          <p:cNvPr id="5" name="Text Placeholder 4"/>
          <p:cNvSpPr>
            <a:spLocks noGrp="1"/>
          </p:cNvSpPr>
          <p:nvPr>
            <p:ph type="body" idx="1"/>
          </p:nvPr>
        </p:nvSpPr>
        <p:spPr>
          <a:xfrm>
            <a:off x="571500" y="2356520"/>
            <a:ext cx="11987883" cy="6622125"/>
          </a:xfrm>
        </p:spPr>
        <p:txBody>
          <a:bodyPr>
            <a:normAutofit/>
          </a:bodyPr>
          <a:lstStyle/>
          <a:p>
            <a:r>
              <a:rPr lang="en-IE" sz="4000" dirty="0">
                <a:solidFill>
                  <a:schemeClr val="tx1"/>
                </a:solidFill>
                <a:latin typeface="+mn-lt"/>
              </a:rPr>
              <a:t>A </a:t>
            </a:r>
            <a:r>
              <a:rPr lang="en-IE" sz="3600" dirty="0">
                <a:solidFill>
                  <a:srgbClr val="0070C0"/>
                </a:solidFill>
              </a:rPr>
              <a:t>try-with-resources</a:t>
            </a:r>
            <a:r>
              <a:rPr lang="en-IE" sz="4000" dirty="0">
                <a:solidFill>
                  <a:schemeClr val="tx1"/>
                </a:solidFill>
                <a:latin typeface="+mn-lt"/>
              </a:rPr>
              <a:t> statement can have catch and finally blocks just like an ordinary try statement. </a:t>
            </a:r>
          </a:p>
          <a:p>
            <a:pPr algn="l"/>
            <a:r>
              <a:rPr lang="en-IE" sz="4000" dirty="0">
                <a:solidFill>
                  <a:schemeClr val="tx1"/>
                </a:solidFill>
                <a:latin typeface="+mn-lt"/>
              </a:rPr>
              <a:t>In a </a:t>
            </a:r>
            <a:r>
              <a:rPr lang="en-IE" sz="3600" dirty="0">
                <a:solidFill>
                  <a:srgbClr val="0070C0"/>
                </a:solidFill>
              </a:rPr>
              <a:t>try-with-resources</a:t>
            </a:r>
            <a:r>
              <a:rPr lang="en-IE" sz="4000" dirty="0">
                <a:solidFill>
                  <a:schemeClr val="tx1"/>
                </a:solidFill>
                <a:latin typeface="+mn-lt"/>
              </a:rPr>
              <a:t> statement, any catch or finally block is run </a:t>
            </a:r>
            <a:r>
              <a:rPr lang="en-IE" sz="4000" u="sng" dirty="0">
                <a:solidFill>
                  <a:schemeClr val="tx1"/>
                </a:solidFill>
                <a:latin typeface="+mn-lt"/>
              </a:rPr>
              <a:t>after</a:t>
            </a:r>
            <a:r>
              <a:rPr lang="en-IE" sz="4000" dirty="0">
                <a:solidFill>
                  <a:schemeClr val="tx1"/>
                </a:solidFill>
                <a:latin typeface="+mn-lt"/>
              </a:rPr>
              <a:t> the resources declared have been closed.</a:t>
            </a:r>
          </a:p>
          <a:p>
            <a:pPr defTabSz="650230" latinLnBrk="1"/>
            <a:r>
              <a:rPr lang="en-IE" sz="4000" dirty="0">
                <a:solidFill>
                  <a:schemeClr val="tx1"/>
                </a:solidFill>
                <a:latin typeface="+mn-lt"/>
              </a:rPr>
              <a:t>All classes implementing the </a:t>
            </a:r>
            <a:r>
              <a:rPr lang="en-IE" sz="4000" dirty="0" err="1">
                <a:solidFill>
                  <a:schemeClr val="tx1"/>
                </a:solidFill>
                <a:latin typeface="+mn-lt"/>
              </a:rPr>
              <a:t>java.lang.AutoCloseable</a:t>
            </a:r>
            <a:r>
              <a:rPr lang="en-IE" sz="4000" dirty="0">
                <a:solidFill>
                  <a:schemeClr val="tx1"/>
                </a:solidFill>
                <a:latin typeface="+mn-lt"/>
              </a:rPr>
              <a:t> </a:t>
            </a:r>
            <a:br>
              <a:rPr lang="en-IE" sz="4000" dirty="0">
                <a:solidFill>
                  <a:schemeClr val="tx1"/>
                </a:solidFill>
                <a:latin typeface="+mn-lt"/>
              </a:rPr>
            </a:br>
            <a:r>
              <a:rPr lang="en-IE" sz="4000" dirty="0">
                <a:solidFill>
                  <a:schemeClr val="tx1"/>
                </a:solidFill>
                <a:latin typeface="+mn-lt"/>
              </a:rPr>
              <a:t>interface can be used inside the </a:t>
            </a:r>
            <a:r>
              <a:rPr lang="en-IE" sz="3600" dirty="0">
                <a:solidFill>
                  <a:srgbClr val="0070C0"/>
                </a:solidFill>
              </a:rPr>
              <a:t>try-with-resources</a:t>
            </a:r>
            <a:r>
              <a:rPr lang="en-IE" sz="4000" dirty="0">
                <a:solidFill>
                  <a:schemeClr val="tx1"/>
                </a:solidFill>
                <a:latin typeface="+mn-lt"/>
              </a:rPr>
              <a:t> </a:t>
            </a:r>
            <a:br>
              <a:rPr lang="en-IE" sz="4000" dirty="0">
                <a:solidFill>
                  <a:schemeClr val="tx1"/>
                </a:solidFill>
                <a:latin typeface="+mn-lt"/>
              </a:rPr>
            </a:br>
            <a:r>
              <a:rPr lang="en-IE" sz="4000" dirty="0">
                <a:solidFill>
                  <a:schemeClr val="tx1"/>
                </a:solidFill>
                <a:latin typeface="+mn-lt"/>
              </a:rPr>
              <a:t>construct.</a:t>
            </a:r>
          </a:p>
        </p:txBody>
      </p:sp>
      <p:pic>
        <p:nvPicPr>
          <p:cNvPr id="6" name="Picture 2" descr="Image result for java 7">
            <a:extLst>
              <a:ext uri="{FF2B5EF4-FFF2-40B4-BE49-F238E27FC236}">
                <a16:creationId xmlns:a16="http://schemas.microsoft.com/office/drawing/2014/main" id="{422C8BFD-B215-435D-ABFD-04A8C73131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6415" y="212018"/>
            <a:ext cx="1197799" cy="1633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622233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a:t>RECAP - Multiple Exception Handling</a:t>
            </a:r>
          </a:p>
        </p:txBody>
      </p:sp>
      <p:sp>
        <p:nvSpPr>
          <p:cNvPr id="5" name="Text Placeholder 4"/>
          <p:cNvSpPr>
            <a:spLocks noGrp="1"/>
          </p:cNvSpPr>
          <p:nvPr>
            <p:ph type="body" idx="1"/>
          </p:nvPr>
        </p:nvSpPr>
        <p:spPr>
          <a:xfrm>
            <a:off x="571500" y="2324100"/>
            <a:ext cx="11763548" cy="6565900"/>
          </a:xfrm>
        </p:spPr>
        <p:txBody>
          <a:bodyPr/>
          <a:lstStyle/>
          <a:p>
            <a:r>
              <a:rPr lang="en-IE" sz="3413" dirty="0">
                <a:solidFill>
                  <a:schemeClr val="tx1"/>
                </a:solidFill>
              </a:rPr>
              <a:t>In Java 7 and later, you can catch more than one type of exception with one exception handler i.e. </a:t>
            </a:r>
          </a:p>
          <a:p>
            <a:pPr lvl="1"/>
            <a:r>
              <a:rPr lang="en-IE" sz="2844" dirty="0">
                <a:solidFill>
                  <a:schemeClr val="tx1"/>
                </a:solidFill>
              </a:rPr>
              <a:t>A single catch block can handle more than one type of exception. This feature can reduce code duplication and lessen the temptation to catch an overly broad exception.</a:t>
            </a:r>
          </a:p>
          <a:p>
            <a:pPr lvl="1"/>
            <a:endParaRPr lang="en-IE" sz="2844" dirty="0">
              <a:solidFill>
                <a:schemeClr val="tx1"/>
              </a:solidFill>
            </a:endParaRPr>
          </a:p>
          <a:p>
            <a:endParaRPr lang="en-IE" dirty="0">
              <a:solidFill>
                <a:schemeClr val="tx1"/>
              </a:solidFill>
            </a:endParaRPr>
          </a:p>
        </p:txBody>
      </p:sp>
      <p:pic>
        <p:nvPicPr>
          <p:cNvPr id="6" name="Picture 2" descr="Image result for java 7">
            <a:extLst>
              <a:ext uri="{FF2B5EF4-FFF2-40B4-BE49-F238E27FC236}">
                <a16:creationId xmlns:a16="http://schemas.microsoft.com/office/drawing/2014/main" id="{BD4607F5-4FD5-498E-B91D-6927285A9A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6415" y="212018"/>
            <a:ext cx="1197799" cy="1633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506058"/>
      </p:ext>
    </p:extLst>
  </p:cSld>
  <p:clrMapOvr>
    <a:masterClrMapping/>
  </p:clrMapOvr>
  <p:transition spd="med"/>
</p:sld>
</file>

<file path=ppt/theme/theme1.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a:ea typeface="Helvetica Neue"/>
        <a:cs typeface="Helvetica Neue"/>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a:ea typeface="Helvetica Neue"/>
        <a:cs typeface="Helvetica Neue"/>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893</TotalTime>
  <Words>3391</Words>
  <Application>Microsoft Office PowerPoint</Application>
  <PresentationFormat>Custom</PresentationFormat>
  <Paragraphs>478</Paragraphs>
  <Slides>60</Slides>
  <Notes>1</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60</vt:i4>
      </vt:variant>
    </vt:vector>
  </HeadingPairs>
  <TitlesOfParts>
    <vt:vector size="77" baseType="lpstr">
      <vt:lpstr>Arial</vt:lpstr>
      <vt:lpstr>Arial Unicode MS</vt:lpstr>
      <vt:lpstr>Calibri</vt:lpstr>
      <vt:lpstr>Consolas</vt:lpstr>
      <vt:lpstr>Courier New</vt:lpstr>
      <vt:lpstr>Fira Sans</vt:lpstr>
      <vt:lpstr>Gill Sans</vt:lpstr>
      <vt:lpstr>Helvetica</vt:lpstr>
      <vt:lpstr>Helvetica Neue</vt:lpstr>
      <vt:lpstr>Helvetica Neue Light</vt:lpstr>
      <vt:lpstr>Helvetica Neue UltraLight</vt:lpstr>
      <vt:lpstr>Lucida Grande</vt:lpstr>
      <vt:lpstr>Menlo</vt:lpstr>
      <vt:lpstr>Monaco</vt:lpstr>
      <vt:lpstr>wf_segoe-ui_normal</vt:lpstr>
      <vt:lpstr>Wingdings</vt:lpstr>
      <vt:lpstr>ModernPortfolio</vt:lpstr>
      <vt:lpstr>Java language evolution (JDK 7 – 9)</vt:lpstr>
      <vt:lpstr>PowerPoint Presentation</vt:lpstr>
      <vt:lpstr>PowerPoint Presentation</vt:lpstr>
      <vt:lpstr>Java 7 – an outline of some changes</vt:lpstr>
      <vt:lpstr>RECAP - switch control statement</vt:lpstr>
      <vt:lpstr>RECAP - try-with-resources</vt:lpstr>
      <vt:lpstr>RECAP - try-with-resources</vt:lpstr>
      <vt:lpstr>RECAP - try-with-resources</vt:lpstr>
      <vt:lpstr>RECAP - Multiple Exception Handling</vt:lpstr>
      <vt:lpstr>RECAP - Multiple Exception Handling</vt:lpstr>
      <vt:lpstr>RECAP - Type Inference</vt:lpstr>
      <vt:lpstr>More new I/O APIs for the Java platform.</vt:lpstr>
      <vt:lpstr>  java.nio.file.Path (interface)</vt:lpstr>
      <vt:lpstr>java.nio.file.Files (class)</vt:lpstr>
      <vt:lpstr>PowerPoint Presentation</vt:lpstr>
      <vt:lpstr>Java 8 - an outline of some changes</vt:lpstr>
      <vt:lpstr>RECAP: What is an interface? </vt:lpstr>
      <vt:lpstr>Defining Interfaces (JDK 7)   Only abstract methods</vt:lpstr>
      <vt:lpstr>Defining Interfaces (JDK 8)   Can include default methods</vt:lpstr>
      <vt:lpstr>Defining Interfaces (JDK 8)   Can include static methods</vt:lpstr>
      <vt:lpstr>Lambdas – new in JDK 8</vt:lpstr>
      <vt:lpstr>Lambdas - Anonymous Inner Classes  </vt:lpstr>
      <vt:lpstr>Lambdas - Functional Interfaces</vt:lpstr>
      <vt:lpstr>Lambdas - Syntax</vt:lpstr>
      <vt:lpstr>Lambdas - Example</vt:lpstr>
      <vt:lpstr>Stream </vt:lpstr>
      <vt:lpstr>Stream – for each </vt:lpstr>
      <vt:lpstr>Stream – for each </vt:lpstr>
      <vt:lpstr>Stream – for each </vt:lpstr>
      <vt:lpstr>Stream – for each </vt:lpstr>
      <vt:lpstr>Stream – map </vt:lpstr>
      <vt:lpstr>Stream – map </vt:lpstr>
      <vt:lpstr>Stream – map </vt:lpstr>
      <vt:lpstr>Stream – map </vt:lpstr>
      <vt:lpstr>Stream – filter </vt:lpstr>
      <vt:lpstr>Stream – filter </vt:lpstr>
      <vt:lpstr>Stream – filter </vt:lpstr>
      <vt:lpstr>Date/time improvements</vt:lpstr>
      <vt:lpstr>Date/time improvements</vt:lpstr>
      <vt:lpstr>Date/time improvements (Local)</vt:lpstr>
      <vt:lpstr>Date/time improvements (Local)</vt:lpstr>
      <vt:lpstr>Date/time improvements (Zoned)</vt:lpstr>
      <vt:lpstr>Date/time improvements (Zoned)</vt:lpstr>
      <vt:lpstr>Optionals: java.util.Optional&lt;T&gt;</vt:lpstr>
      <vt:lpstr>PowerPoint Presentation</vt:lpstr>
      <vt:lpstr>PowerPoint Presentation</vt:lpstr>
      <vt:lpstr>PowerPoint Presentation</vt:lpstr>
      <vt:lpstr>Java 9 - an outline of some changes</vt:lpstr>
      <vt:lpstr>Defining Interfaces (JDK 9)   With private methods</vt:lpstr>
      <vt:lpstr>Collection Factory Methods</vt:lpstr>
      <vt:lpstr>try-with-resources improvement</vt:lpstr>
      <vt:lpstr>Stream API improvement</vt:lpstr>
      <vt:lpstr>REPL (Read Evaluate Print Loop i.e. Shell)</vt:lpstr>
      <vt:lpstr>REPL (Read Evaluate Print Loop i.e. Shell)</vt:lpstr>
      <vt:lpstr>REPL (Read Evaluate Print Loop i.e. Shell)</vt:lpstr>
      <vt:lpstr>Module System</vt:lpstr>
      <vt:lpstr>PowerPoint Presentation</vt:lpstr>
      <vt:lpstr>It’s coming…in March 2018!</vt:lpstr>
      <vt:lpstr>Want to experiment further…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Software Development</dc:title>
  <dc:creator>Siobhan Drohan</dc:creator>
  <cp:lastModifiedBy>Siobhan Drohan</cp:lastModifiedBy>
  <cp:revision>138</cp:revision>
  <dcterms:modified xsi:type="dcterms:W3CDTF">2017-11-08T14:53:15Z</dcterms:modified>
</cp:coreProperties>
</file>