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6" r:id="rId2"/>
    <p:sldId id="283" r:id="rId3"/>
    <p:sldId id="284" r:id="rId4"/>
    <p:sldId id="279" r:id="rId5"/>
    <p:sldId id="259" r:id="rId6"/>
    <p:sldId id="278" r:id="rId7"/>
    <p:sldId id="260" r:id="rId8"/>
    <p:sldId id="261" r:id="rId9"/>
    <p:sldId id="262" r:id="rId10"/>
    <p:sldId id="280" r:id="rId11"/>
    <p:sldId id="264" r:id="rId12"/>
    <p:sldId id="265" r:id="rId13"/>
    <p:sldId id="266" r:id="rId14"/>
    <p:sldId id="267" r:id="rId15"/>
    <p:sldId id="268" r:id="rId16"/>
    <p:sldId id="269" r:id="rId17"/>
    <p:sldId id="282" r:id="rId18"/>
    <p:sldId id="270" r:id="rId19"/>
    <p:sldId id="271" r:id="rId20"/>
    <p:sldId id="272" r:id="rId21"/>
    <p:sldId id="273" r:id="rId22"/>
    <p:sldId id="274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3BE"/>
    <a:srgbClr val="061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83"/>
    <p:restoredTop sz="94706"/>
  </p:normalViewPr>
  <p:slideViewPr>
    <p:cSldViewPr>
      <p:cViewPr varScale="1">
        <p:scale>
          <a:sx n="110" d="100"/>
          <a:sy n="110" d="100"/>
        </p:scale>
        <p:origin x="2584" y="1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40165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sz="quarter" idx="13"/>
          </p:nvPr>
        </p:nvSpPr>
        <p:spPr>
          <a:xfrm>
            <a:off x="6667500" y="1803400"/>
            <a:ext cx="5816600" cy="431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sz="quarter" idx="14"/>
          </p:nvPr>
        </p:nvSpPr>
        <p:spPr>
          <a:xfrm>
            <a:off x="520700" y="1803400"/>
            <a:ext cx="5803900" cy="431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sz="quarter" idx="13"/>
          </p:nvPr>
        </p:nvSpPr>
        <p:spPr>
          <a:xfrm>
            <a:off x="520700" y="1778000"/>
            <a:ext cx="3759200" cy="505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sz="half" idx="14"/>
          </p:nvPr>
        </p:nvSpPr>
        <p:spPr>
          <a:xfrm>
            <a:off x="4622800" y="1778000"/>
            <a:ext cx="7886700" cy="505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sz="half" idx="13"/>
          </p:nvPr>
        </p:nvSpPr>
        <p:spPr>
          <a:xfrm>
            <a:off x="469900" y="457200"/>
            <a:ext cx="5842000" cy="8064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sz="half" idx="14"/>
          </p:nvPr>
        </p:nvSpPr>
        <p:spPr>
          <a:xfrm>
            <a:off x="6654800" y="508000"/>
            <a:ext cx="5829300" cy="8013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pic" sz="quarter" idx="13"/>
          </p:nvPr>
        </p:nvSpPr>
        <p:spPr>
          <a:xfrm>
            <a:off x="508000" y="1778000"/>
            <a:ext cx="37846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sz="quarter" idx="14"/>
          </p:nvPr>
        </p:nvSpPr>
        <p:spPr>
          <a:xfrm>
            <a:off x="8724900" y="1778000"/>
            <a:ext cx="37592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4622800" y="1778000"/>
            <a:ext cx="37846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pic" idx="13"/>
          </p:nvPr>
        </p:nvSpPr>
        <p:spPr>
          <a:xfrm>
            <a:off x="533400" y="508000"/>
            <a:ext cx="11938000" cy="796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sz="half" idx="13"/>
          </p:nvPr>
        </p:nvSpPr>
        <p:spPr>
          <a:xfrm>
            <a:off x="508000" y="520700"/>
            <a:ext cx="5816600" cy="796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pic" sz="quarter" idx="14"/>
          </p:nvPr>
        </p:nvSpPr>
        <p:spPr>
          <a:xfrm>
            <a:off x="6667500" y="520700"/>
            <a:ext cx="5816600" cy="381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sz="quarter" idx="15"/>
          </p:nvPr>
        </p:nvSpPr>
        <p:spPr>
          <a:xfrm>
            <a:off x="6667500" y="4660900"/>
            <a:ext cx="5816600" cy="3822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pic" sz="quarter" idx="14"/>
          </p:nvPr>
        </p:nvSpPr>
        <p:spPr>
          <a:xfrm>
            <a:off x="9220200" y="3289300"/>
            <a:ext cx="3276600" cy="243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pic" sz="quarter" idx="15"/>
          </p:nvPr>
        </p:nvSpPr>
        <p:spPr>
          <a:xfrm>
            <a:off x="9220200" y="6019800"/>
            <a:ext cx="3276600" cy="246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pic" sz="quarter" idx="16"/>
          </p:nvPr>
        </p:nvSpPr>
        <p:spPr>
          <a:xfrm>
            <a:off x="9220200" y="508000"/>
            <a:ext cx="3276600" cy="246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07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 defTabSz="584200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210" name="Shape 210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Department of Computing, Maths &amp; Physics</a:t>
              </a:r>
            </a:p>
            <a:p>
              <a:pPr defTabSz="584200">
                <a:lnSpc>
                  <a:spcPct val="120000"/>
                </a:lnSpc>
                <a:def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214" name="Shape 214"/>
          <p:cNvSpPr>
            <a:spLocks noGrp="1"/>
          </p:cNvSpPr>
          <p:nvPr>
            <p:ph type="body" sz="quarter" idx="13"/>
          </p:nvPr>
        </p:nvSpPr>
        <p:spPr>
          <a:xfrm>
            <a:off x="895350" y="3476594"/>
            <a:ext cx="11239500" cy="52344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800">
                <a:solidFill>
                  <a:srgbClr val="606060"/>
                </a:solidFill>
              </a:defRPr>
            </a:lvl1pPr>
          </a:lstStyle>
          <a:p>
            <a:r>
              <a:t>Subtitle</a:t>
            </a:r>
          </a:p>
        </p:txBody>
      </p: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 anchor="ctr"/>
          <a:lstStyle>
            <a:lvl1pPr>
              <a:defRPr sz="4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hape 217"/>
          <p:cNvSpPr>
            <a:spLocks noGrp="1"/>
          </p:cNvSpPr>
          <p:nvPr>
            <p:ph type="sldNum" sz="quarter" idx="2"/>
          </p:nvPr>
        </p:nvSpPr>
        <p:spPr>
          <a:xfrm>
            <a:off x="6330950" y="9283700"/>
            <a:ext cx="317500" cy="342900"/>
          </a:xfrm>
          <a:prstGeom prst="rect">
            <a:avLst/>
          </a:prstGeom>
        </p:spPr>
        <p:txBody>
          <a:bodyPr/>
          <a:lstStyle>
            <a:lvl1pPr algn="ctr"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body" sz="quarter" idx="13"/>
          </p:nvPr>
        </p:nvSpPr>
        <p:spPr>
          <a:xfrm>
            <a:off x="5981700" y="8496300"/>
            <a:ext cx="65151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6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81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5080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eleastar@wit.ie" TargetMode="External"/><Relationship Id="rId4" Type="http://schemas.openxmlformats.org/officeDocument/2006/relationships/hyperlink" Target="mailto:sdrohan@wit.ie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en.wikipedia.org/wiki/Off-by-one_error" TargetMode="Externa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owtoprogramwithjava.com/java-multithread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pragprog.com/titles/utj2/source_cod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1" y="2212622"/>
            <a:ext cx="11428871" cy="168881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IE" sz="5689" dirty="0"/>
              <a:t>C.O.R.R.E.C.T.</a:t>
            </a:r>
            <a:endParaRPr lang="en-IE" sz="5689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565" y="4745849"/>
            <a:ext cx="2734168" cy="1282418"/>
          </a:xfrm>
        </p:spPr>
        <p:txBody>
          <a:bodyPr>
            <a:noAutofit/>
          </a:bodyPr>
          <a:lstStyle/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Produced </a:t>
            </a:r>
          </a:p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by:</a:t>
            </a: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65" y="8128001"/>
            <a:ext cx="5364480" cy="120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41068" y="8367325"/>
            <a:ext cx="6048587" cy="831760"/>
          </a:xfrm>
          <a:prstGeom prst="rect">
            <a:avLst/>
          </a:prstGeom>
          <a:noFill/>
        </p:spPr>
        <p:txBody>
          <a:bodyPr lIns="130041" tIns="65021" rIns="130041" bIns="65021">
            <a:spAutoFit/>
          </a:bodyPr>
          <a:lstStyle/>
          <a:p>
            <a:pPr>
              <a:defRPr/>
            </a:pPr>
            <a:r>
              <a:rPr lang="en-IE" sz="2276" dirty="0">
                <a:solidFill>
                  <a:schemeClr val="tx2">
                    <a:lumMod val="75000"/>
                  </a:schemeClr>
                </a:solidFill>
              </a:rPr>
              <a:t>Department of Computing and Mathematics</a:t>
            </a:r>
          </a:p>
          <a:p>
            <a:pPr>
              <a:defRPr/>
            </a:pPr>
            <a:r>
              <a:rPr lang="en-IE" sz="2276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69753" y="3866445"/>
            <a:ext cx="1166529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27" name="Shape 240"/>
          <p:cNvSpPr txBox="1">
            <a:spLocks/>
          </p:cNvSpPr>
          <p:nvPr/>
        </p:nvSpPr>
        <p:spPr bwMode="auto">
          <a:xfrm>
            <a:off x="4012963" y="4445566"/>
            <a:ext cx="8351521" cy="198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>
            <a:lvl1pPr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711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155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600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044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5019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29591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4163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38735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IE" altLang="en-US" sz="3556" dirty="0">
                <a:sym typeface="Helvetica Neue" charset="0"/>
              </a:rPr>
              <a:t>Eamonn de Leastar	(</a:t>
            </a:r>
            <a:r>
              <a:rPr lang="en-IE" altLang="en-US" sz="3556" dirty="0">
                <a:sym typeface="Helvetica Neue" charset="0"/>
                <a:hlinkClick r:id="rId3"/>
              </a:rPr>
              <a:t>edeleastar@wit.ie</a:t>
            </a:r>
            <a:r>
              <a:rPr lang="en-IE" altLang="en-US" sz="3556" dirty="0">
                <a:sym typeface="Helvetica Neue" charset="0"/>
              </a:rPr>
              <a:t>)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E" altLang="en-US" sz="3556" dirty="0" err="1">
                <a:sym typeface="Helvetica Neue" charset="0"/>
              </a:rPr>
              <a:t>Dr.</a:t>
            </a:r>
            <a:r>
              <a:rPr lang="en-IE" altLang="en-US" sz="3556" dirty="0">
                <a:sym typeface="Helvetica Neue" charset="0"/>
              </a:rPr>
              <a:t> </a:t>
            </a:r>
            <a:r>
              <a:rPr lang="en-IE" altLang="en-US" sz="3556" dirty="0" err="1">
                <a:sym typeface="Helvetica Neue" charset="0"/>
              </a:rPr>
              <a:t>Siobhán</a:t>
            </a:r>
            <a:r>
              <a:rPr lang="en-IE" altLang="en-US" sz="3556" dirty="0">
                <a:sym typeface="Helvetica Neue" charset="0"/>
              </a:rPr>
              <a:t> Drohan (</a:t>
            </a:r>
            <a:r>
              <a:rPr lang="en-IE" altLang="en-US" sz="3556" dirty="0">
                <a:sym typeface="Helvetica Neue" charset="0"/>
                <a:hlinkClick r:id="rId4"/>
              </a:rPr>
              <a:t>sdrohan@wit.ie</a:t>
            </a:r>
            <a:r>
              <a:rPr lang="en-IE" altLang="en-US" sz="3556" dirty="0">
                <a:sym typeface="Helvetica Neue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2803617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13768" y="426128"/>
            <a:ext cx="11353282" cy="89562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E" sz="1800" b="1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public class 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BearingTest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IE" sz="18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 smtClean="0">
                <a:latin typeface="Monaco" charset="0"/>
                <a:ea typeface="Monaco" charset="0"/>
                <a:cs typeface="Monaco" charset="0"/>
              </a:rPr>
              <a:t>{</a:t>
            </a:r>
            <a:endParaRPr lang="en-IE" sz="1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	@Test(expected=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BearingOutOfRangeException.class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IE" sz="1800" b="1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	public void 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throwsOnNegativeNumber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() </a:t>
            </a:r>
            <a:endParaRPr lang="en-IE" sz="18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IE" sz="1800" dirty="0" smtClean="0">
                <a:latin typeface="Monaco" charset="0"/>
                <a:ea typeface="Monaco" charset="0"/>
                <a:cs typeface="Monaco" charset="0"/>
              </a:rPr>
              <a:t>  {</a:t>
            </a:r>
            <a:endParaRPr lang="en-IE" sz="1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b="1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		new 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Bearing(-1);</a:t>
            </a: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	}</a:t>
            </a:r>
          </a:p>
          <a:p>
            <a:endParaRPr lang="en-IE" sz="1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	@Test(expected=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BearingOutOfRangeException.class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IE" sz="1800" b="1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	public void 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throwsWhenBearingTooLarge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() </a:t>
            </a:r>
            <a:endParaRPr lang="en-IE" sz="18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IE" sz="1800" dirty="0" smtClean="0">
                <a:latin typeface="Monaco" charset="0"/>
                <a:ea typeface="Monaco" charset="0"/>
                <a:cs typeface="Monaco" charset="0"/>
              </a:rPr>
              <a:t>  {</a:t>
            </a:r>
            <a:endParaRPr lang="en-IE" sz="1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b="1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		new 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Bearing(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Bearing.MAX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 + 1);</a:t>
            </a: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	}</a:t>
            </a:r>
          </a:p>
          <a:p>
            <a:endParaRPr lang="en-IE" sz="1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	@Test</a:t>
            </a:r>
          </a:p>
          <a:p>
            <a:r>
              <a:rPr lang="en-IE" sz="1800" b="1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	public void 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answersValidBearing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() </a:t>
            </a:r>
            <a:endParaRPr lang="en-IE" sz="18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IE" sz="1800" dirty="0" smtClean="0">
                <a:latin typeface="Monaco" charset="0"/>
                <a:ea typeface="Monaco" charset="0"/>
                <a:cs typeface="Monaco" charset="0"/>
              </a:rPr>
              <a:t>  {</a:t>
            </a:r>
            <a:endParaRPr lang="en-IE" sz="1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		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assertThat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IE" sz="1800" b="1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new 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Bearing(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Bearing.MAX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).value(), 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equalTo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Bearing.MAX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));</a:t>
            </a: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	}</a:t>
            </a:r>
          </a:p>
          <a:p>
            <a:endParaRPr lang="en-IE" sz="1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	@Test</a:t>
            </a:r>
          </a:p>
          <a:p>
            <a:r>
              <a:rPr lang="en-IE" sz="1800" b="1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	public void 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answersAngleBetweenItAndAnotherBearing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() </a:t>
            </a:r>
            <a:endParaRPr lang="en-IE" sz="18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IE" sz="1800" dirty="0" smtClean="0">
                <a:latin typeface="Monaco" charset="0"/>
                <a:ea typeface="Monaco" charset="0"/>
                <a:cs typeface="Monaco" charset="0"/>
              </a:rPr>
              <a:t>  {</a:t>
            </a:r>
            <a:endParaRPr lang="en-IE" sz="1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		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assertThat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IE" sz="1800" b="1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new 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Bearing(15).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angleBetween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IE" sz="1800" b="1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new 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Bearing(12)), 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equalTo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(3));</a:t>
            </a: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	}</a:t>
            </a:r>
          </a:p>
          <a:p>
            <a:endParaRPr lang="en-IE" sz="1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	@Test</a:t>
            </a:r>
          </a:p>
          <a:p>
            <a:r>
              <a:rPr lang="en-IE" sz="1800" b="1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	public void 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angleBetweenIsNegativeWhenThisBearingSmaller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() </a:t>
            </a:r>
            <a:endParaRPr lang="en-IE" sz="18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IE" sz="1800" dirty="0" smtClean="0">
                <a:latin typeface="Monaco" charset="0"/>
                <a:ea typeface="Monaco" charset="0"/>
                <a:cs typeface="Monaco" charset="0"/>
              </a:rPr>
              <a:t>  {</a:t>
            </a:r>
            <a:endParaRPr lang="en-IE" sz="1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		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assertThat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IE" sz="1800" b="1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new 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Bearing(12).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angleBetween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IE" sz="1800" b="1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new 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Bearing(15)), 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equalTo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(-3));</a:t>
            </a: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	}</a:t>
            </a: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34495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C.O.R.[R].E.C.T – [</a:t>
            </a:r>
            <a:r>
              <a:rPr dirty="0"/>
              <a:t>R</a:t>
            </a:r>
            <a:r>
              <a:rPr lang="en-IE" dirty="0"/>
              <a:t>]</a:t>
            </a:r>
            <a:r>
              <a:rPr dirty="0" err="1"/>
              <a:t>eference</a:t>
            </a:r>
            <a:endParaRPr dirty="0"/>
          </a:p>
        </p:txBody>
      </p:sp>
      <p:sp>
        <p:nvSpPr>
          <p:cNvPr id="285" name="Shape 2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700"/>
              </a:spcBef>
            </a:pPr>
            <a:r>
              <a:rPr dirty="0"/>
              <a:t>What things does the method</a:t>
            </a:r>
            <a:r>
              <a:rPr lang="en-IE" dirty="0"/>
              <a:t>-</a:t>
            </a:r>
            <a:r>
              <a:rPr dirty="0"/>
              <a:t>under</a:t>
            </a:r>
            <a:r>
              <a:rPr lang="en-IE" dirty="0"/>
              <a:t>-</a:t>
            </a:r>
            <a:r>
              <a:rPr dirty="0"/>
              <a:t>test reference that are outside the scope of the method itself? </a:t>
            </a:r>
          </a:p>
          <a:p>
            <a:pPr lvl="1">
              <a:spcBef>
                <a:spcPts val="1700"/>
              </a:spcBef>
            </a:pPr>
            <a:r>
              <a:rPr dirty="0"/>
              <a:t>external dependencies </a:t>
            </a:r>
          </a:p>
          <a:p>
            <a:pPr lvl="1">
              <a:spcBef>
                <a:spcPts val="1700"/>
              </a:spcBef>
            </a:pPr>
            <a:r>
              <a:rPr lang="en-IE" dirty="0"/>
              <a:t>object </a:t>
            </a:r>
            <a:r>
              <a:rPr dirty="0"/>
              <a:t>state </a:t>
            </a:r>
          </a:p>
          <a:p>
            <a:pPr lvl="1">
              <a:spcBef>
                <a:spcPts val="1700"/>
              </a:spcBef>
            </a:pPr>
            <a:r>
              <a:rPr dirty="0"/>
              <a:t>other conditions</a:t>
            </a:r>
          </a:p>
          <a:p>
            <a:pPr>
              <a:spcBef>
                <a:spcPts val="1700"/>
              </a:spcBef>
            </a:pPr>
            <a:r>
              <a:rPr lang="en-IE" dirty="0"/>
              <a:t>e.</a:t>
            </a:r>
            <a:r>
              <a:rPr dirty="0"/>
              <a:t>g.</a:t>
            </a:r>
          </a:p>
          <a:p>
            <a:pPr lvl="1">
              <a:spcBef>
                <a:spcPts val="1700"/>
              </a:spcBef>
            </a:pPr>
            <a:r>
              <a:rPr dirty="0"/>
              <a:t>a method in a web application to display a customer's account history might require that the customer is first logged on. </a:t>
            </a:r>
          </a:p>
          <a:p>
            <a:pPr lvl="1">
              <a:spcBef>
                <a:spcPts val="1700"/>
              </a:spcBef>
            </a:pPr>
            <a:r>
              <a:rPr dirty="0"/>
              <a:t>the method pop() for a stack requires a nonempty stack. </a:t>
            </a:r>
          </a:p>
          <a:p>
            <a:pPr lvl="1">
              <a:spcBef>
                <a:spcPts val="1700"/>
              </a:spcBef>
            </a:pPr>
            <a:r>
              <a:rPr dirty="0"/>
              <a:t>shifting the transmission in a car to Park from Drive requires that the car is stopped.</a:t>
            </a:r>
          </a:p>
        </p:txBody>
      </p:sp>
      <p:sp>
        <p:nvSpPr>
          <p:cNvPr id="286" name="Shape 28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425748" y="406910"/>
            <a:ext cx="4348460" cy="1397000"/>
          </a:xfrm>
          <a:prstGeom prst="rect">
            <a:avLst/>
          </a:prstGeom>
        </p:spPr>
        <p:txBody>
          <a:bodyPr/>
          <a:lstStyle/>
          <a:p>
            <a:r>
              <a:rPr lang="en-IE" dirty="0"/>
              <a:t>C.O.R.[R].E.C.T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– </a:t>
            </a:r>
            <a:r>
              <a:rPr lang="en-IE" dirty="0"/>
              <a:t>[R]</a:t>
            </a:r>
            <a:r>
              <a:rPr lang="en-IE" dirty="0" err="1"/>
              <a:t>eference</a:t>
            </a:r>
            <a:endParaRPr dirty="0"/>
          </a:p>
        </p:txBody>
      </p:sp>
      <p:sp>
        <p:nvSpPr>
          <p:cNvPr id="289" name="Shape 289"/>
          <p:cNvSpPr>
            <a:spLocks noGrp="1"/>
          </p:cNvSpPr>
          <p:nvPr>
            <p:ph type="body" sz="half" idx="1"/>
          </p:nvPr>
        </p:nvSpPr>
        <p:spPr>
          <a:xfrm>
            <a:off x="174328" y="2065245"/>
            <a:ext cx="4349622" cy="7129555"/>
          </a:xfrm>
          <a:prstGeom prst="rect">
            <a:avLst/>
          </a:prstGeom>
        </p:spPr>
        <p:txBody>
          <a:bodyPr/>
          <a:lstStyle/>
          <a:p>
            <a:r>
              <a:rPr dirty="0"/>
              <a:t>If assumptions are made about</a:t>
            </a:r>
            <a:r>
              <a:rPr lang="en-IE" dirty="0"/>
              <a:t>:</a:t>
            </a:r>
            <a:endParaRPr dirty="0"/>
          </a:p>
          <a:p>
            <a:pPr lvl="1"/>
            <a:r>
              <a:rPr dirty="0"/>
              <a:t>the state of the class</a:t>
            </a:r>
            <a:r>
              <a:rPr lang="en-IE" dirty="0"/>
              <a:t>,</a:t>
            </a:r>
          </a:p>
          <a:p>
            <a:pPr lvl="1"/>
            <a:r>
              <a:rPr dirty="0"/>
              <a:t>the state of other objects</a:t>
            </a:r>
            <a:r>
              <a:rPr lang="en-IE" dirty="0"/>
              <a:t>,</a:t>
            </a:r>
            <a:endParaRPr dirty="0"/>
          </a:p>
          <a:p>
            <a:pPr lvl="1"/>
            <a:r>
              <a:rPr dirty="0"/>
              <a:t>the global application</a:t>
            </a:r>
            <a:r>
              <a:rPr lang="en-IE" dirty="0"/>
              <a:t>,</a:t>
            </a:r>
            <a:r>
              <a:rPr dirty="0"/>
              <a:t> </a:t>
            </a:r>
          </a:p>
          <a:p>
            <a:r>
              <a:rPr lang="en-IE" dirty="0"/>
              <a:t>T</a:t>
            </a:r>
            <a:r>
              <a:rPr dirty="0"/>
              <a:t>hen</a:t>
            </a:r>
            <a:r>
              <a:rPr lang="en-IE" dirty="0"/>
              <a:t> you</a:t>
            </a:r>
            <a:r>
              <a:rPr dirty="0"/>
              <a:t> need to </a:t>
            </a:r>
            <a:r>
              <a:rPr lang="en-IE" dirty="0"/>
              <a:t>verify your code </a:t>
            </a:r>
            <a:r>
              <a:rPr dirty="0"/>
              <a:t>is well-behaved if these assumptions</a:t>
            </a:r>
            <a:r>
              <a:rPr lang="en-IE" dirty="0"/>
              <a:t>/conditions</a:t>
            </a:r>
            <a:r>
              <a:rPr dirty="0"/>
              <a:t> are not met.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779646" y="393412"/>
            <a:ext cx="8064896" cy="901785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@Test</a:t>
            </a:r>
          </a:p>
          <a:p>
            <a:r>
              <a:rPr lang="en-IE" sz="2000" b="1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public void </a:t>
            </a:r>
            <a:r>
              <a:rPr lang="en-IE" sz="2000" dirty="0" err="1">
                <a:latin typeface="Monaco" charset="0"/>
                <a:ea typeface="Monaco" charset="0"/>
                <a:cs typeface="Monaco" charset="0"/>
              </a:rPr>
              <a:t>remainsInDriveAfterAcceleration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() </a:t>
            </a:r>
            <a:endParaRPr lang="en-IE" sz="20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2000" dirty="0" smtClean="0">
                <a:latin typeface="Monaco" charset="0"/>
                <a:ea typeface="Monaco" charset="0"/>
                <a:cs typeface="Monaco" charset="0"/>
              </a:rPr>
              <a:t>{</a:t>
            </a:r>
            <a:endParaRPr lang="en-IE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20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IE" sz="2000" dirty="0" err="1" smtClean="0">
                <a:latin typeface="Monaco" charset="0"/>
                <a:ea typeface="Monaco" charset="0"/>
                <a:cs typeface="Monaco" charset="0"/>
              </a:rPr>
              <a:t>transmission.shift</a:t>
            </a:r>
            <a:r>
              <a:rPr lang="en-IE" sz="20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IE" sz="2000" dirty="0" err="1" smtClean="0">
                <a:latin typeface="Monaco" charset="0"/>
                <a:ea typeface="Monaco" charset="0"/>
                <a:cs typeface="Monaco" charset="0"/>
              </a:rPr>
              <a:t>Gear.DRIVE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);</a:t>
            </a:r>
          </a:p>
          <a:p>
            <a:r>
              <a:rPr lang="en-IE" sz="20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IE" sz="2000" dirty="0" err="1" smtClean="0">
                <a:latin typeface="Monaco" charset="0"/>
                <a:ea typeface="Monaco" charset="0"/>
                <a:cs typeface="Monaco" charset="0"/>
              </a:rPr>
              <a:t>car.accelerateTo</a:t>
            </a:r>
            <a:r>
              <a:rPr lang="en-IE" sz="2000" dirty="0" smtClean="0">
                <a:latin typeface="Monaco" charset="0"/>
                <a:ea typeface="Monaco" charset="0"/>
                <a:cs typeface="Monaco" charset="0"/>
              </a:rPr>
              <a:t>(35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);</a:t>
            </a:r>
          </a:p>
          <a:p>
            <a:r>
              <a:rPr lang="en-IE" sz="20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IE" sz="2000" dirty="0" err="1" smtClean="0">
                <a:latin typeface="Monaco" charset="0"/>
                <a:ea typeface="Monaco" charset="0"/>
                <a:cs typeface="Monaco" charset="0"/>
              </a:rPr>
              <a:t>assertThat</a:t>
            </a:r>
            <a:r>
              <a:rPr lang="en-IE" sz="20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IE" sz="2000" dirty="0" err="1" smtClean="0">
                <a:latin typeface="Monaco" charset="0"/>
                <a:ea typeface="Monaco" charset="0"/>
                <a:cs typeface="Monaco" charset="0"/>
              </a:rPr>
              <a:t>transmission.getGear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IE" sz="2000" dirty="0" smtClean="0">
                <a:latin typeface="Monaco" charset="0"/>
                <a:ea typeface="Monaco" charset="0"/>
                <a:cs typeface="Monaco" charset="0"/>
              </a:rPr>
              <a:t>  </a:t>
            </a:r>
          </a:p>
          <a:p>
            <a:r>
              <a:rPr lang="en-IE" sz="2000" dirty="0" smtClean="0">
                <a:latin typeface="Monaco" charset="0"/>
                <a:ea typeface="Monaco" charset="0"/>
                <a:cs typeface="Monaco" charset="0"/>
              </a:rPr>
              <a:t>                             </a:t>
            </a:r>
            <a:r>
              <a:rPr lang="en-IE" sz="2000" dirty="0" err="1" smtClean="0">
                <a:latin typeface="Monaco" charset="0"/>
                <a:ea typeface="Monaco" charset="0"/>
                <a:cs typeface="Monaco" charset="0"/>
              </a:rPr>
              <a:t>equalTo</a:t>
            </a:r>
            <a:r>
              <a:rPr lang="en-IE" sz="20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IE" sz="2000" dirty="0" err="1" smtClean="0">
                <a:latin typeface="Monaco" charset="0"/>
                <a:ea typeface="Monaco" charset="0"/>
                <a:cs typeface="Monaco" charset="0"/>
              </a:rPr>
              <a:t>Gear.DRIVE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));</a:t>
            </a:r>
          </a:p>
          <a:p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endParaRPr lang="en-IE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@Test</a:t>
            </a:r>
          </a:p>
          <a:p>
            <a:r>
              <a:rPr lang="en-IE" sz="2000" b="1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public void </a:t>
            </a:r>
            <a:r>
              <a:rPr lang="en-IE" sz="2000" dirty="0" err="1">
                <a:latin typeface="Monaco" charset="0"/>
                <a:ea typeface="Monaco" charset="0"/>
                <a:cs typeface="Monaco" charset="0"/>
              </a:rPr>
              <a:t>ignoresShiftToParkWhileInDrive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() </a:t>
            </a:r>
            <a:endParaRPr lang="en-IE" sz="20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2000" dirty="0" smtClean="0">
                <a:latin typeface="Monaco" charset="0"/>
                <a:ea typeface="Monaco" charset="0"/>
                <a:cs typeface="Monaco" charset="0"/>
              </a:rPr>
              <a:t>{</a:t>
            </a:r>
            <a:endParaRPr lang="en-IE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IE" sz="2000" dirty="0" err="1">
                <a:latin typeface="Monaco" charset="0"/>
                <a:ea typeface="Monaco" charset="0"/>
                <a:cs typeface="Monaco" charset="0"/>
              </a:rPr>
              <a:t>transmission.shift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IE" sz="2000" dirty="0" err="1">
                <a:latin typeface="Monaco" charset="0"/>
                <a:ea typeface="Monaco" charset="0"/>
                <a:cs typeface="Monaco" charset="0"/>
              </a:rPr>
              <a:t>Gear.DRIVE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);</a:t>
            </a:r>
          </a:p>
          <a:p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IE" sz="2000" dirty="0" err="1">
                <a:latin typeface="Monaco" charset="0"/>
                <a:ea typeface="Monaco" charset="0"/>
                <a:cs typeface="Monaco" charset="0"/>
              </a:rPr>
              <a:t>car.accelerateTo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(30);</a:t>
            </a:r>
          </a:p>
          <a:p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IE" sz="2000" dirty="0" err="1">
                <a:latin typeface="Monaco" charset="0"/>
                <a:ea typeface="Monaco" charset="0"/>
                <a:cs typeface="Monaco" charset="0"/>
              </a:rPr>
              <a:t>transmission.shift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IE" sz="2000" dirty="0" err="1">
                <a:latin typeface="Monaco" charset="0"/>
                <a:ea typeface="Monaco" charset="0"/>
                <a:cs typeface="Monaco" charset="0"/>
              </a:rPr>
              <a:t>Gear.PARK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);</a:t>
            </a:r>
          </a:p>
          <a:p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IE" sz="2000" dirty="0" err="1">
                <a:latin typeface="Monaco" charset="0"/>
                <a:ea typeface="Monaco" charset="0"/>
                <a:cs typeface="Monaco" charset="0"/>
              </a:rPr>
              <a:t>assertThat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IE" sz="2000" dirty="0" err="1">
                <a:latin typeface="Monaco" charset="0"/>
                <a:ea typeface="Monaco" charset="0"/>
                <a:cs typeface="Monaco" charset="0"/>
              </a:rPr>
              <a:t>transmission.getGear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(), </a:t>
            </a:r>
            <a:endParaRPr lang="en-IE" sz="20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IE" sz="2000" dirty="0" smtClean="0">
                <a:latin typeface="Monaco" charset="0"/>
                <a:ea typeface="Monaco" charset="0"/>
                <a:cs typeface="Monaco" charset="0"/>
              </a:rPr>
              <a:t>                            </a:t>
            </a:r>
            <a:r>
              <a:rPr lang="en-IE" sz="2000" dirty="0" err="1" smtClean="0">
                <a:latin typeface="Monaco" charset="0"/>
                <a:ea typeface="Monaco" charset="0"/>
                <a:cs typeface="Monaco" charset="0"/>
              </a:rPr>
              <a:t>equalTo</a:t>
            </a:r>
            <a:r>
              <a:rPr lang="en-IE" sz="20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IE" sz="2000" dirty="0" err="1" smtClean="0">
                <a:latin typeface="Monaco" charset="0"/>
                <a:ea typeface="Monaco" charset="0"/>
                <a:cs typeface="Monaco" charset="0"/>
              </a:rPr>
              <a:t>Gear.DRIVE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));</a:t>
            </a:r>
          </a:p>
          <a:p>
            <a:r>
              <a:rPr lang="en-IE" sz="2000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endParaRPr lang="en-IE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@Test</a:t>
            </a:r>
          </a:p>
          <a:p>
            <a:r>
              <a:rPr lang="en-IE" sz="2000" b="1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public void </a:t>
            </a:r>
            <a:r>
              <a:rPr lang="en-IE" sz="2000" dirty="0" err="1">
                <a:latin typeface="Monaco" charset="0"/>
                <a:ea typeface="Monaco" charset="0"/>
                <a:cs typeface="Monaco" charset="0"/>
              </a:rPr>
              <a:t>allowsShiftToParkWhenNotMoving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() </a:t>
            </a:r>
            <a:endParaRPr lang="en-IE" sz="20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2000" dirty="0" smtClean="0">
                <a:latin typeface="Monaco" charset="0"/>
                <a:ea typeface="Monaco" charset="0"/>
                <a:cs typeface="Monaco" charset="0"/>
              </a:rPr>
              <a:t>{</a:t>
            </a:r>
            <a:endParaRPr lang="en-IE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IE" sz="2000" dirty="0" err="1">
                <a:latin typeface="Monaco" charset="0"/>
                <a:ea typeface="Monaco" charset="0"/>
                <a:cs typeface="Monaco" charset="0"/>
              </a:rPr>
              <a:t>transmission.shift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IE" sz="2000" dirty="0" err="1">
                <a:latin typeface="Monaco" charset="0"/>
                <a:ea typeface="Monaco" charset="0"/>
                <a:cs typeface="Monaco" charset="0"/>
              </a:rPr>
              <a:t>Gear.DRIVE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);</a:t>
            </a:r>
          </a:p>
          <a:p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IE" sz="2000" dirty="0" err="1">
                <a:latin typeface="Monaco" charset="0"/>
                <a:ea typeface="Monaco" charset="0"/>
                <a:cs typeface="Monaco" charset="0"/>
              </a:rPr>
              <a:t>car.accelerateTo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(30);</a:t>
            </a:r>
          </a:p>
          <a:p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IE" sz="2000" dirty="0" err="1">
                <a:latin typeface="Monaco" charset="0"/>
                <a:ea typeface="Monaco" charset="0"/>
                <a:cs typeface="Monaco" charset="0"/>
              </a:rPr>
              <a:t>car.brakeToStop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IE" sz="2000" dirty="0" err="1">
                <a:latin typeface="Monaco" charset="0"/>
                <a:ea typeface="Monaco" charset="0"/>
                <a:cs typeface="Monaco" charset="0"/>
              </a:rPr>
              <a:t>transmission.shift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IE" sz="2000" dirty="0" err="1">
                <a:latin typeface="Monaco" charset="0"/>
                <a:ea typeface="Monaco" charset="0"/>
                <a:cs typeface="Monaco" charset="0"/>
              </a:rPr>
              <a:t>Gear.PARK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);</a:t>
            </a:r>
          </a:p>
          <a:p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IE" sz="2000" dirty="0" err="1">
                <a:latin typeface="Monaco" charset="0"/>
                <a:ea typeface="Monaco" charset="0"/>
                <a:cs typeface="Monaco" charset="0"/>
              </a:rPr>
              <a:t>assertThat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IE" sz="2000" dirty="0" err="1">
                <a:latin typeface="Monaco" charset="0"/>
                <a:ea typeface="Monaco" charset="0"/>
                <a:cs typeface="Monaco" charset="0"/>
              </a:rPr>
              <a:t>transmission.getGear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(), </a:t>
            </a:r>
            <a:endParaRPr lang="en-IE" sz="20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IE" sz="2000" dirty="0" smtClean="0">
                <a:latin typeface="Monaco" charset="0"/>
                <a:ea typeface="Monaco" charset="0"/>
                <a:cs typeface="Monaco" charset="0"/>
              </a:rPr>
              <a:t>                           </a:t>
            </a:r>
            <a:r>
              <a:rPr lang="en-IE" sz="2000" dirty="0" err="1" smtClean="0">
                <a:latin typeface="Monaco" charset="0"/>
                <a:ea typeface="Monaco" charset="0"/>
                <a:cs typeface="Monaco" charset="0"/>
              </a:rPr>
              <a:t>equalTo</a:t>
            </a:r>
            <a:r>
              <a:rPr lang="en-IE" sz="20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IE" sz="2000" dirty="0" err="1" smtClean="0">
                <a:latin typeface="Monaco" charset="0"/>
                <a:ea typeface="Monaco" charset="0"/>
                <a:cs typeface="Monaco" charset="0"/>
              </a:rPr>
              <a:t>Gear.PARK</a:t>
            </a:r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));</a:t>
            </a:r>
          </a:p>
          <a:p>
            <a:r>
              <a:rPr lang="en-IE" sz="200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C.O.R.R.[E].C.T – [</a:t>
            </a:r>
            <a:r>
              <a:rPr dirty="0"/>
              <a:t>E</a:t>
            </a:r>
            <a:r>
              <a:rPr lang="en-IE" dirty="0"/>
              <a:t>]</a:t>
            </a:r>
            <a:r>
              <a:rPr dirty="0" err="1"/>
              <a:t>xistence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2100"/>
              </a:spcBef>
            </a:pPr>
            <a:r>
              <a:rPr dirty="0"/>
              <a:t>Make sure the method under test can stand up to nothing!</a:t>
            </a:r>
          </a:p>
          <a:p>
            <a:pPr marL="889000" lvl="2" indent="0">
              <a:spcBef>
                <a:spcPts val="2100"/>
              </a:spcBef>
              <a:buNone/>
            </a:pPr>
            <a:r>
              <a:rPr dirty="0"/>
              <a:t>Network resource</a:t>
            </a:r>
            <a:r>
              <a:rPr lang="en-IE" dirty="0"/>
              <a:t/>
            </a:r>
            <a:br>
              <a:rPr lang="en-IE" dirty="0"/>
            </a:br>
            <a:r>
              <a:rPr dirty="0"/>
              <a:t>files</a:t>
            </a:r>
            <a:r>
              <a:rPr lang="en-IE" dirty="0"/>
              <a:t/>
            </a:r>
            <a:br>
              <a:rPr lang="en-IE" dirty="0"/>
            </a:br>
            <a:r>
              <a:rPr dirty="0"/>
              <a:t>URLs</a:t>
            </a:r>
            <a:r>
              <a:rPr lang="en-IE" dirty="0"/>
              <a:t/>
            </a:r>
            <a:br>
              <a:rPr lang="en-IE" dirty="0"/>
            </a:br>
            <a:r>
              <a:rPr dirty="0"/>
              <a:t>license keys</a:t>
            </a:r>
            <a:r>
              <a:rPr lang="en-IE" dirty="0"/>
              <a:t/>
            </a:r>
            <a:br>
              <a:rPr lang="en-IE" dirty="0"/>
            </a:br>
            <a:r>
              <a:rPr dirty="0"/>
              <a:t>users</a:t>
            </a:r>
            <a:r>
              <a:rPr lang="en-IE" dirty="0"/>
              <a:t/>
            </a:r>
            <a:br>
              <a:rPr lang="en-IE" dirty="0"/>
            </a:br>
            <a:r>
              <a:rPr dirty="0"/>
              <a:t>printers</a:t>
            </a:r>
            <a:r>
              <a:rPr lang="en-IE" dirty="0"/>
              <a:t>…</a:t>
            </a:r>
          </a:p>
          <a:p>
            <a:pPr lvl="1">
              <a:spcBef>
                <a:spcPts val="2100"/>
              </a:spcBef>
            </a:pPr>
            <a:r>
              <a:rPr dirty="0"/>
              <a:t>may all disappear without notice</a:t>
            </a:r>
            <a:r>
              <a:rPr lang="en-IE" dirty="0"/>
              <a:t>.</a:t>
            </a:r>
            <a:endParaRPr dirty="0"/>
          </a:p>
          <a:p>
            <a:pPr>
              <a:spcBef>
                <a:spcPts val="2100"/>
              </a:spcBef>
            </a:pPr>
            <a:r>
              <a:rPr dirty="0"/>
              <a:t>Many Java library methods will throw an exception of some sort when faced with non-existent data. </a:t>
            </a:r>
          </a:p>
          <a:p>
            <a:pPr lvl="1">
              <a:spcBef>
                <a:spcPts val="2100"/>
              </a:spcBef>
            </a:pPr>
            <a:r>
              <a:rPr dirty="0"/>
              <a:t>Difficulty: hard to debug a generic runtime exception</a:t>
            </a:r>
            <a:r>
              <a:rPr lang="en-IE" dirty="0"/>
              <a:t>; but easier when your exceptions report a specific message!</a:t>
            </a:r>
            <a:r>
              <a:rPr dirty="0"/>
              <a:t> </a:t>
            </a:r>
          </a:p>
          <a:p>
            <a:pPr>
              <a:spcBef>
                <a:spcPts val="2100"/>
              </a:spcBef>
            </a:pPr>
            <a:r>
              <a:rPr lang="en-IE" dirty="0"/>
              <a:t>Should u</a:t>
            </a:r>
            <a:r>
              <a:rPr dirty="0"/>
              <a:t>nit test with plenty of nulls, zeros, empty strings etc...</a:t>
            </a:r>
          </a:p>
        </p:txBody>
      </p:sp>
      <p:sp>
        <p:nvSpPr>
          <p:cNvPr id="295" name="Shape 29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C.O.R.R.E.[C].T – [C]</a:t>
            </a:r>
            <a:r>
              <a:rPr lang="en-IE" dirty="0" err="1"/>
              <a:t>ardinality</a:t>
            </a:r>
            <a:endParaRPr dirty="0"/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xfrm>
            <a:off x="1389832" y="2428528"/>
            <a:ext cx="10009112" cy="51125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3200" i="1" dirty="0"/>
              <a:t>Riddle:  You have to erect a number of fence sections to cover a straight line 12 </a:t>
            </a:r>
            <a:r>
              <a:rPr lang="en-IE" sz="3200" i="1" dirty="0" smtClean="0"/>
              <a:t>feet long</a:t>
            </a:r>
            <a:r>
              <a:rPr lang="en-IE" sz="3200" i="1" dirty="0"/>
              <a:t>. Each section of fencing covers 3 </a:t>
            </a:r>
            <a:r>
              <a:rPr lang="en-IE" sz="3200" i="1" dirty="0" smtClean="0"/>
              <a:t>feet, </a:t>
            </a:r>
            <a:r>
              <a:rPr lang="en-IE" sz="3200" i="1" dirty="0"/>
              <a:t>and each end of a section must be held up with a fence post:</a:t>
            </a:r>
          </a:p>
          <a:p>
            <a:pPr marL="0" indent="0">
              <a:buNone/>
            </a:pPr>
            <a:endParaRPr lang="en-IE" sz="3200" i="1" dirty="0"/>
          </a:p>
          <a:p>
            <a:pPr marL="0" indent="0">
              <a:buNone/>
            </a:pPr>
            <a:endParaRPr lang="en-IE" sz="3200" i="1" dirty="0"/>
          </a:p>
          <a:p>
            <a:pPr marL="0" indent="0">
              <a:buNone/>
            </a:pPr>
            <a:endParaRPr lang="en-IE" sz="3200" i="1" dirty="0"/>
          </a:p>
          <a:p>
            <a:pPr marL="0" indent="0">
              <a:buNone/>
            </a:pPr>
            <a:r>
              <a:rPr lang="en-IE" sz="3200" i="1" dirty="0"/>
              <a:t>How many fence posts do you need?</a:t>
            </a:r>
          </a:p>
        </p:txBody>
      </p:sp>
      <p:sp>
        <p:nvSpPr>
          <p:cNvPr id="299" name="Shape 29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176" y="4691691"/>
            <a:ext cx="4228901" cy="35507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720" y="4779628"/>
            <a:ext cx="864096" cy="41036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feet</a:t>
            </a: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C.O.R.R.E.[C].T – [C]</a:t>
            </a:r>
            <a:r>
              <a:rPr lang="en-IE" dirty="0" err="1"/>
              <a:t>ardinality</a:t>
            </a:r>
            <a:endParaRPr dirty="0"/>
          </a:p>
        </p:txBody>
      </p:sp>
      <p:sp>
        <p:nvSpPr>
          <p:cNvPr id="302" name="Shape 302"/>
          <p:cNvSpPr>
            <a:spLocks noGrp="1"/>
          </p:cNvSpPr>
          <p:nvPr>
            <p:ph type="body" sz="half" idx="1"/>
          </p:nvPr>
        </p:nvSpPr>
        <p:spPr>
          <a:xfrm>
            <a:off x="1484462" y="6992044"/>
            <a:ext cx="9793088" cy="2781300"/>
          </a:xfrm>
          <a:prstGeom prst="rect">
            <a:avLst/>
          </a:prstGeom>
        </p:spPr>
        <p:txBody>
          <a:bodyPr/>
          <a:lstStyle/>
          <a:p>
            <a:r>
              <a:rPr dirty="0"/>
              <a:t>This problem, and the related common errors, come up so often that they are graced with the name “fencepost errors” or “</a:t>
            </a:r>
            <a:r>
              <a:rPr dirty="0">
                <a:hlinkClick r:id="rId2"/>
              </a:rPr>
              <a:t>off-by-one errors</a:t>
            </a:r>
            <a:r>
              <a:rPr dirty="0"/>
              <a:t>”</a:t>
            </a:r>
          </a:p>
        </p:txBody>
      </p:sp>
      <p:sp>
        <p:nvSpPr>
          <p:cNvPr id="303" name="Shape 30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304" name="Picture 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1940" y="2357277"/>
            <a:ext cx="8038132" cy="4628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C.O.R.R.E.[C].T – [C]</a:t>
            </a:r>
            <a:r>
              <a:rPr lang="en-IE" dirty="0" err="1"/>
              <a:t>ardinality</a:t>
            </a:r>
            <a:endParaRPr dirty="0"/>
          </a:p>
        </p:txBody>
      </p:sp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xfrm>
            <a:off x="571500" y="2451100"/>
            <a:ext cx="11861800" cy="65659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700"/>
              </a:spcBef>
            </a:pPr>
            <a:r>
              <a:rPr dirty="0"/>
              <a:t>Related to </a:t>
            </a:r>
            <a:r>
              <a:rPr lang="en-IE" b="1" i="1" dirty="0"/>
              <a:t>CORR[E]CT: </a:t>
            </a:r>
            <a:r>
              <a:rPr b="1" i="1" dirty="0"/>
              <a:t>Existence</a:t>
            </a:r>
            <a:r>
              <a:rPr b="1" dirty="0"/>
              <a:t> </a:t>
            </a:r>
            <a:r>
              <a:rPr lang="en-IE" dirty="0"/>
              <a:t>i.e. </a:t>
            </a:r>
            <a:r>
              <a:rPr dirty="0"/>
              <a:t>how to make sure there are exactly as many items as needed</a:t>
            </a:r>
            <a:r>
              <a:rPr lang="en-IE" dirty="0"/>
              <a:t>.</a:t>
            </a:r>
            <a:endParaRPr dirty="0"/>
          </a:p>
          <a:p>
            <a:pPr>
              <a:spcBef>
                <a:spcPts val="1700"/>
              </a:spcBef>
            </a:pPr>
            <a:r>
              <a:rPr dirty="0"/>
              <a:t>The count of some set of values is most interesting in these three cases: </a:t>
            </a:r>
          </a:p>
          <a:p>
            <a:pPr lvl="1">
              <a:spcBef>
                <a:spcPts val="1700"/>
              </a:spcBef>
            </a:pPr>
            <a:r>
              <a:rPr dirty="0"/>
              <a:t>1. Zero</a:t>
            </a:r>
          </a:p>
          <a:p>
            <a:pPr lvl="1">
              <a:spcBef>
                <a:spcPts val="1700"/>
              </a:spcBef>
            </a:pPr>
            <a:r>
              <a:rPr dirty="0"/>
              <a:t>2. One</a:t>
            </a:r>
          </a:p>
          <a:p>
            <a:pPr lvl="1">
              <a:spcBef>
                <a:spcPts val="1700"/>
              </a:spcBef>
            </a:pPr>
            <a:r>
              <a:rPr dirty="0"/>
              <a:t>3. More than one</a:t>
            </a:r>
          </a:p>
          <a:p>
            <a:pPr>
              <a:spcBef>
                <a:spcPts val="1700"/>
              </a:spcBef>
            </a:pPr>
            <a:r>
              <a:rPr dirty="0"/>
              <a:t>It's called the “0-1-n-Rule” and it's based on the premise that if method can handle more than one of something, it can probably handle 10, 20, or 1,000.</a:t>
            </a:r>
          </a:p>
          <a:p>
            <a:pPr>
              <a:spcBef>
                <a:spcPts val="1700"/>
              </a:spcBef>
            </a:pPr>
            <a:r>
              <a:rPr dirty="0"/>
              <a:t>Sometimes n may be significant - </a:t>
            </a:r>
          </a:p>
          <a:p>
            <a:pPr lvl="1">
              <a:spcBef>
                <a:spcPts val="1700"/>
              </a:spcBef>
            </a:pPr>
            <a:r>
              <a:rPr dirty="0"/>
              <a:t>top 10 results</a:t>
            </a:r>
          </a:p>
          <a:p>
            <a:pPr lvl="1">
              <a:spcBef>
                <a:spcPts val="1700"/>
              </a:spcBef>
            </a:pPr>
            <a:r>
              <a:rPr dirty="0"/>
              <a:t>leading 100 users</a:t>
            </a:r>
          </a:p>
        </p:txBody>
      </p:sp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C.O.R.R.E.[C].T – [C]</a:t>
            </a:r>
            <a:r>
              <a:rPr lang="en-IE" dirty="0" err="1"/>
              <a:t>ardinality</a:t>
            </a:r>
            <a:endParaRPr dirty="0"/>
          </a:p>
        </p:txBody>
      </p:sp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xfrm>
            <a:off x="571500" y="2451100"/>
            <a:ext cx="11861800" cy="65659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spcBef>
                <a:spcPts val="1700"/>
              </a:spcBef>
              <a:buNone/>
            </a:pPr>
            <a:r>
              <a:rPr lang="en-IE" dirty="0"/>
              <a:t>Example:  If maintaining a top 10 list of items, tests should consider:</a:t>
            </a:r>
          </a:p>
          <a:p>
            <a:pPr marL="0" indent="0">
              <a:spcBef>
                <a:spcPts val="1700"/>
              </a:spcBef>
              <a:buNone/>
            </a:pPr>
            <a:endParaRPr lang="en-IE" sz="1000" dirty="0"/>
          </a:p>
          <a:p>
            <a:pPr>
              <a:spcBef>
                <a:spcPts val="1800"/>
              </a:spcBef>
            </a:pPr>
            <a:r>
              <a:rPr lang="en-IE" dirty="0"/>
              <a:t>Producing a report when:</a:t>
            </a:r>
          </a:p>
          <a:p>
            <a:pPr lvl="2">
              <a:spcBef>
                <a:spcPts val="1800"/>
              </a:spcBef>
            </a:pPr>
            <a:r>
              <a:rPr lang="en-IE" dirty="0"/>
              <a:t>there are no items in the list </a:t>
            </a:r>
            <a:r>
              <a:rPr lang="en-IE" i="1" dirty="0"/>
              <a:t>(zero)</a:t>
            </a:r>
          </a:p>
          <a:p>
            <a:pPr lvl="2">
              <a:spcBef>
                <a:spcPts val="1800"/>
              </a:spcBef>
            </a:pPr>
            <a:r>
              <a:rPr lang="en-IE" dirty="0"/>
              <a:t>there’s only one item in the list </a:t>
            </a:r>
            <a:r>
              <a:rPr lang="en-IE" i="1" dirty="0"/>
              <a:t>(one)</a:t>
            </a:r>
          </a:p>
          <a:p>
            <a:pPr lvl="2">
              <a:spcBef>
                <a:spcPts val="1800"/>
              </a:spcBef>
            </a:pPr>
            <a:r>
              <a:rPr lang="en-IE" dirty="0"/>
              <a:t>there aren’t yet ten items in the list </a:t>
            </a:r>
            <a:r>
              <a:rPr lang="en-IE" i="1" dirty="0"/>
              <a:t>(many)</a:t>
            </a:r>
          </a:p>
          <a:p>
            <a:pPr lvl="2">
              <a:spcBef>
                <a:spcPts val="1800"/>
              </a:spcBef>
            </a:pPr>
            <a:endParaRPr lang="en-IE" sz="1100" dirty="0"/>
          </a:p>
          <a:p>
            <a:pPr>
              <a:spcBef>
                <a:spcPts val="1800"/>
              </a:spcBef>
            </a:pPr>
            <a:r>
              <a:rPr lang="en-IE" dirty="0"/>
              <a:t>Adding an item when:</a:t>
            </a:r>
          </a:p>
          <a:p>
            <a:pPr lvl="1">
              <a:spcBef>
                <a:spcPts val="1800"/>
              </a:spcBef>
            </a:pPr>
            <a:r>
              <a:rPr lang="en-IE" dirty="0"/>
              <a:t>there are no items in the list </a:t>
            </a:r>
            <a:r>
              <a:rPr lang="en-IE" i="1" dirty="0"/>
              <a:t>(zero)</a:t>
            </a:r>
          </a:p>
          <a:p>
            <a:pPr lvl="1">
              <a:spcBef>
                <a:spcPts val="1800"/>
              </a:spcBef>
            </a:pPr>
            <a:r>
              <a:rPr lang="en-IE" dirty="0"/>
              <a:t>there’s only one item in the list </a:t>
            </a:r>
            <a:r>
              <a:rPr lang="en-IE" i="1" dirty="0"/>
              <a:t>(one)</a:t>
            </a:r>
          </a:p>
          <a:p>
            <a:pPr lvl="1">
              <a:spcBef>
                <a:spcPts val="1800"/>
              </a:spcBef>
            </a:pPr>
            <a:r>
              <a:rPr lang="en-IE" dirty="0"/>
              <a:t>there aren’t yet ten items in the list </a:t>
            </a:r>
            <a:r>
              <a:rPr lang="en-IE" i="1" dirty="0"/>
              <a:t>(many)</a:t>
            </a:r>
          </a:p>
          <a:p>
            <a:pPr lvl="1">
              <a:spcBef>
                <a:spcPts val="1800"/>
              </a:spcBef>
            </a:pPr>
            <a:r>
              <a:rPr lang="en-IE" dirty="0"/>
              <a:t>there are already ten items in the list </a:t>
            </a:r>
            <a:r>
              <a:rPr lang="en-IE" i="1" dirty="0"/>
              <a:t>(many boundary)</a:t>
            </a:r>
            <a:endParaRPr i="1" dirty="0"/>
          </a:p>
        </p:txBody>
      </p:sp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11547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C.O.R.R.E.C.[T] – [</a:t>
            </a:r>
            <a:r>
              <a:rPr dirty="0"/>
              <a:t>T</a:t>
            </a:r>
            <a:r>
              <a:rPr lang="en-IE" dirty="0"/>
              <a:t>]</a:t>
            </a:r>
            <a:r>
              <a:rPr dirty="0" err="1"/>
              <a:t>ime</a:t>
            </a:r>
            <a:endParaRPr dirty="0"/>
          </a:p>
        </p:txBody>
      </p:sp>
      <p:sp>
        <p:nvSpPr>
          <p:cNvPr id="311" name="Shape 3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E" dirty="0"/>
              <a:t>You need to keep several aspects of time in mind:</a:t>
            </a:r>
          </a:p>
          <a:p>
            <a:pPr lvl="2"/>
            <a:r>
              <a:rPr lang="en-IE" dirty="0"/>
              <a:t>Relative time (ordering in time)</a:t>
            </a:r>
          </a:p>
          <a:p>
            <a:pPr lvl="2"/>
            <a:r>
              <a:rPr lang="en-IE" dirty="0"/>
              <a:t>Absolute time (elapsed and wall clock)</a:t>
            </a:r>
          </a:p>
          <a:p>
            <a:pPr lvl="2"/>
            <a:r>
              <a:rPr lang="en-IE" dirty="0"/>
              <a:t>Concurrency issues</a:t>
            </a:r>
          </a:p>
        </p:txBody>
      </p:sp>
      <p:sp>
        <p:nvSpPr>
          <p:cNvPr id="312" name="Shape 31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C.O.R.R.E.C.[T] – [T]</a:t>
            </a:r>
            <a:r>
              <a:rPr lang="en-IE" dirty="0" err="1"/>
              <a:t>ime</a:t>
            </a:r>
            <a:r>
              <a:rPr dirty="0"/>
              <a:t> </a:t>
            </a:r>
            <a:r>
              <a:rPr lang="en-IE" dirty="0"/>
              <a:t>–</a:t>
            </a:r>
            <a:r>
              <a:rPr dirty="0"/>
              <a:t> 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				</a:t>
            </a:r>
            <a:r>
              <a:rPr dirty="0"/>
              <a:t>Relative</a:t>
            </a:r>
            <a:r>
              <a:rPr lang="en-IE" dirty="0"/>
              <a:t> ordering in time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2000"/>
              </a:spcBef>
            </a:pPr>
            <a:r>
              <a:rPr dirty="0"/>
              <a:t>Some interfaces are inherently </a:t>
            </a:r>
            <a:r>
              <a:rPr dirty="0" err="1"/>
              <a:t>stateful</a:t>
            </a:r>
            <a:r>
              <a:rPr dirty="0"/>
              <a:t>:</a:t>
            </a:r>
          </a:p>
          <a:p>
            <a:pPr lvl="1">
              <a:spcBef>
                <a:spcPts val="2000"/>
              </a:spcBef>
            </a:pPr>
            <a:r>
              <a:rPr dirty="0"/>
              <a:t>login() will be called before logout()</a:t>
            </a:r>
            <a:r>
              <a:rPr lang="en-IE" dirty="0"/>
              <a:t>.</a:t>
            </a:r>
            <a:endParaRPr dirty="0"/>
          </a:p>
          <a:p>
            <a:pPr lvl="1">
              <a:spcBef>
                <a:spcPts val="2000"/>
              </a:spcBef>
            </a:pPr>
            <a:r>
              <a:rPr dirty="0" err="1"/>
              <a:t>prepareStatement</a:t>
            </a:r>
            <a:r>
              <a:rPr dirty="0"/>
              <a:t>() is called before </a:t>
            </a:r>
            <a:r>
              <a:rPr dirty="0" err="1"/>
              <a:t>executeStatement</a:t>
            </a:r>
            <a:r>
              <a:rPr dirty="0"/>
              <a:t>()</a:t>
            </a:r>
            <a:r>
              <a:rPr lang="en-IE" dirty="0"/>
              <a:t>.</a:t>
            </a:r>
            <a:endParaRPr dirty="0"/>
          </a:p>
          <a:p>
            <a:pPr lvl="1">
              <a:spcBef>
                <a:spcPts val="2000"/>
              </a:spcBef>
            </a:pPr>
            <a:r>
              <a:rPr dirty="0"/>
              <a:t>connect() before read() which is before close()</a:t>
            </a:r>
            <a:r>
              <a:rPr lang="en-IE" dirty="0"/>
              <a:t>.</a:t>
            </a:r>
            <a:endParaRPr dirty="0"/>
          </a:p>
          <a:p>
            <a:pPr marL="0" indent="0">
              <a:spcBef>
                <a:spcPts val="2000"/>
              </a:spcBef>
              <a:buNone/>
            </a:pPr>
            <a:endParaRPr lang="en-IE" dirty="0"/>
          </a:p>
          <a:p>
            <a:pPr>
              <a:spcBef>
                <a:spcPts val="2000"/>
              </a:spcBef>
            </a:pPr>
            <a:r>
              <a:rPr dirty="0"/>
              <a:t>Test calling methods out of the expected order try skipping the first, last and middle of a sequence</a:t>
            </a:r>
            <a:r>
              <a:rPr lang="en-IE" dirty="0"/>
              <a:t> </a:t>
            </a:r>
            <a:r>
              <a:rPr lang="en-IE" i="1" dirty="0"/>
              <a:t>(i.e. C[O]RRECT – [O]</a:t>
            </a:r>
            <a:r>
              <a:rPr lang="en-IE" i="1" dirty="0" err="1"/>
              <a:t>rdering</a:t>
            </a:r>
            <a:r>
              <a:rPr lang="en-IE" i="1" dirty="0"/>
              <a:t>).</a:t>
            </a:r>
          </a:p>
          <a:p>
            <a:pPr>
              <a:spcBef>
                <a:spcPts val="2000"/>
              </a:spcBef>
            </a:pPr>
            <a:endParaRPr dirty="0"/>
          </a:p>
          <a:p>
            <a:pPr>
              <a:spcBef>
                <a:spcPts val="2000"/>
              </a:spcBef>
            </a:pPr>
            <a:r>
              <a:rPr dirty="0"/>
              <a:t>Relative time </a:t>
            </a:r>
            <a:r>
              <a:rPr lang="en-IE" dirty="0"/>
              <a:t>can </a:t>
            </a:r>
            <a:r>
              <a:rPr dirty="0"/>
              <a:t>include </a:t>
            </a:r>
            <a:r>
              <a:rPr lang="en-IE" dirty="0"/>
              <a:t>timeout </a:t>
            </a:r>
            <a:r>
              <a:rPr dirty="0"/>
              <a:t>issues: </a:t>
            </a:r>
            <a:endParaRPr lang="en-IE" dirty="0"/>
          </a:p>
          <a:p>
            <a:pPr lvl="1">
              <a:spcBef>
                <a:spcPts val="2000"/>
              </a:spcBef>
            </a:pPr>
            <a:r>
              <a:rPr lang="en-IE" dirty="0"/>
              <a:t>H</a:t>
            </a:r>
            <a:r>
              <a:rPr dirty="0"/>
              <a:t>ow long your </a:t>
            </a:r>
            <a:r>
              <a:rPr lang="en-IE" dirty="0"/>
              <a:t>code</a:t>
            </a:r>
            <a:r>
              <a:rPr dirty="0"/>
              <a:t> is willing to wait for </a:t>
            </a:r>
            <a:r>
              <a:rPr lang="en-IE" dirty="0"/>
              <a:t>a</a:t>
            </a:r>
            <a:r>
              <a:rPr dirty="0"/>
              <a:t> resource to become available</a:t>
            </a:r>
            <a:r>
              <a:rPr lang="en-IE" dirty="0"/>
              <a:t>. </a:t>
            </a:r>
          </a:p>
          <a:p>
            <a:pPr lvl="1">
              <a:spcBef>
                <a:spcPts val="2000"/>
              </a:spcBef>
            </a:pPr>
            <a:r>
              <a:rPr lang="en-IE" dirty="0"/>
              <a:t>What happens in your code if the resource never becomes available?</a:t>
            </a:r>
            <a:endParaRPr dirty="0"/>
          </a:p>
        </p:txBody>
      </p:sp>
      <p:sp>
        <p:nvSpPr>
          <p:cNvPr id="316" name="Shape 31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6" y="1522140"/>
            <a:ext cx="3441700" cy="614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70" y="1636440"/>
            <a:ext cx="3352800" cy="603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72" y="1636440"/>
            <a:ext cx="3429000" cy="610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808403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C.O.R.R.E.C.[T] – [T]</a:t>
            </a:r>
            <a:r>
              <a:rPr lang="en-IE" dirty="0" err="1"/>
              <a:t>ime</a:t>
            </a:r>
            <a:r>
              <a:rPr dirty="0"/>
              <a:t> - Absolute</a:t>
            </a:r>
          </a:p>
        </p:txBody>
      </p:sp>
      <p:sp>
        <p:nvSpPr>
          <p:cNvPr id="319" name="Shape 319"/>
          <p:cNvSpPr>
            <a:spLocks noGrp="1"/>
          </p:cNvSpPr>
          <p:nvPr>
            <p:ph type="body" idx="1"/>
          </p:nvPr>
        </p:nvSpPr>
        <p:spPr>
          <a:xfrm>
            <a:off x="571500" y="2171700"/>
            <a:ext cx="11861800" cy="6565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/>
              <a:t>The actual </a:t>
            </a:r>
            <a:r>
              <a:rPr lang="en-IE" dirty="0"/>
              <a:t>elapsed or “</a:t>
            </a:r>
            <a:r>
              <a:rPr dirty="0"/>
              <a:t>wall clock” time</a:t>
            </a:r>
            <a:r>
              <a:rPr lang="en-IE" dirty="0"/>
              <a:t>:</a:t>
            </a:r>
            <a:endParaRPr dirty="0"/>
          </a:p>
          <a:p>
            <a:pPr lvl="1"/>
            <a:r>
              <a:rPr lang="en-IE" b="1" dirty="0"/>
              <a:t>Elapsed time:  </a:t>
            </a:r>
            <a:r>
              <a:rPr lang="en-IE" dirty="0"/>
              <a:t>when waiting for a resource, is the elapsed time too long?  </a:t>
            </a:r>
          </a:p>
          <a:p>
            <a:pPr lvl="1"/>
            <a:endParaRPr lang="en-IE" dirty="0"/>
          </a:p>
          <a:p>
            <a:pPr lvl="1"/>
            <a:r>
              <a:rPr lang="en-IE" b="1" dirty="0"/>
              <a:t>Wall Clock time:</a:t>
            </a:r>
            <a:r>
              <a:rPr lang="en-IE" dirty="0"/>
              <a:t>  </a:t>
            </a:r>
            <a:r>
              <a:rPr dirty="0"/>
              <a:t>Most of the time, this makes no difference. However, occasionally, the actual time of day will matter.</a:t>
            </a:r>
          </a:p>
          <a:p>
            <a:pPr lvl="2"/>
            <a:r>
              <a:rPr dirty="0" err="1"/>
              <a:t>e.g</a:t>
            </a:r>
            <a:r>
              <a:rPr lang="en-IE" dirty="0"/>
              <a:t>.</a:t>
            </a:r>
            <a:r>
              <a:rPr dirty="0"/>
              <a:t>: Question: every day of the year is 24 hours long? - true or false?</a:t>
            </a:r>
          </a:p>
        </p:txBody>
      </p:sp>
      <p:sp>
        <p:nvSpPr>
          <p:cNvPr id="320" name="Shape 32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C.O.R.R.E.C.[T] – [T]</a:t>
            </a:r>
            <a:r>
              <a:rPr lang="en-IE" dirty="0" err="1"/>
              <a:t>ime</a:t>
            </a:r>
            <a:r>
              <a:rPr dirty="0"/>
              <a:t> - Absolute</a:t>
            </a:r>
          </a:p>
        </p:txBody>
      </p:sp>
      <p:sp>
        <p:nvSpPr>
          <p:cNvPr id="323" name="Shape 323"/>
          <p:cNvSpPr>
            <a:spLocks noGrp="1"/>
          </p:cNvSpPr>
          <p:nvPr>
            <p:ph type="body" idx="1"/>
          </p:nvPr>
        </p:nvSpPr>
        <p:spPr>
          <a:xfrm>
            <a:off x="469900" y="2171700"/>
            <a:ext cx="11861800" cy="65659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600"/>
              </a:spcBef>
            </a:pPr>
            <a:r>
              <a:rPr dirty="0"/>
              <a:t>Answer: It Depends!</a:t>
            </a:r>
          </a:p>
          <a:p>
            <a:pPr>
              <a:spcBef>
                <a:spcPts val="2600"/>
              </a:spcBef>
            </a:pPr>
            <a:r>
              <a:rPr dirty="0"/>
              <a:t>In UTC (Universal Coordinated Time, the modern version of Greenwich Mean Time, or GMT), the answer is </a:t>
            </a:r>
            <a:r>
              <a:rPr lang="en-IE" dirty="0"/>
              <a:t>TRUE</a:t>
            </a:r>
            <a:r>
              <a:rPr dirty="0"/>
              <a:t>. </a:t>
            </a:r>
          </a:p>
          <a:p>
            <a:pPr>
              <a:spcBef>
                <a:spcPts val="2600"/>
              </a:spcBef>
            </a:pPr>
            <a:r>
              <a:rPr dirty="0"/>
              <a:t>In areas of the world that </a:t>
            </a:r>
            <a:r>
              <a:rPr u="sng" dirty="0"/>
              <a:t>do</a:t>
            </a:r>
            <a:r>
              <a:rPr lang="en-IE" u="sng" dirty="0" err="1"/>
              <a:t>es</a:t>
            </a:r>
            <a:r>
              <a:rPr u="sng" dirty="0"/>
              <a:t> not</a:t>
            </a:r>
            <a:r>
              <a:rPr dirty="0"/>
              <a:t> observe Daylight Savings Time (DST), the answer is </a:t>
            </a:r>
            <a:r>
              <a:rPr lang="en-IE" dirty="0"/>
              <a:t>TRUE</a:t>
            </a:r>
            <a:r>
              <a:rPr dirty="0"/>
              <a:t>. </a:t>
            </a:r>
          </a:p>
          <a:p>
            <a:pPr>
              <a:spcBef>
                <a:spcPts val="2600"/>
              </a:spcBef>
            </a:pPr>
            <a:r>
              <a:rPr dirty="0"/>
              <a:t>In most of the U.S. (which </a:t>
            </a:r>
            <a:r>
              <a:rPr u="sng" dirty="0"/>
              <a:t>does</a:t>
            </a:r>
            <a:r>
              <a:rPr dirty="0"/>
              <a:t> observe DST), the answer is </a:t>
            </a:r>
            <a:r>
              <a:rPr lang="en-IE" dirty="0"/>
              <a:t>FALSE</a:t>
            </a:r>
            <a:r>
              <a:rPr dirty="0"/>
              <a:t>. </a:t>
            </a:r>
          </a:p>
          <a:p>
            <a:pPr lvl="1">
              <a:spcBef>
                <a:spcPts val="2600"/>
              </a:spcBef>
            </a:pPr>
            <a:r>
              <a:rPr dirty="0"/>
              <a:t>In April, you'll have a day with 23 hours (spring forward) and in October you'll have a day with 25 (fall back). </a:t>
            </a:r>
          </a:p>
          <a:p>
            <a:pPr lvl="1">
              <a:spcBef>
                <a:spcPts val="2600"/>
              </a:spcBef>
            </a:pPr>
            <a:r>
              <a:rPr dirty="0"/>
              <a:t>This means that arithmetic won't always work as you expect</a:t>
            </a:r>
            <a:r>
              <a:rPr lang="en-IE" dirty="0"/>
              <a:t> two days in the year (you need to test on these two boundary days):</a:t>
            </a:r>
          </a:p>
          <a:p>
            <a:pPr lvl="2">
              <a:spcBef>
                <a:spcPts val="2600"/>
              </a:spcBef>
            </a:pPr>
            <a:r>
              <a:rPr dirty="0"/>
              <a:t>1:45AM plus 30 minutes might equal 1:15</a:t>
            </a:r>
            <a:r>
              <a:rPr lang="en-IE" dirty="0"/>
              <a:t>AM</a:t>
            </a:r>
            <a:r>
              <a:rPr dirty="0"/>
              <a:t>, </a:t>
            </a:r>
            <a:r>
              <a:rPr lang="en-IE" dirty="0"/>
              <a:t>rather than 2:15AM.</a:t>
            </a:r>
            <a:endParaRPr dirty="0"/>
          </a:p>
        </p:txBody>
      </p:sp>
      <p:sp>
        <p:nvSpPr>
          <p:cNvPr id="324" name="Shape 32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406056" y="9325104"/>
            <a:ext cx="6099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00" dirty="0"/>
              <a:t>Question:  every day of the year is 24 hours long? - true or false?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C.O.R.R.E.C.[T] – [T]</a:t>
            </a:r>
            <a:r>
              <a:rPr lang="en-IE" dirty="0" err="1"/>
              <a:t>ime</a:t>
            </a:r>
            <a:r>
              <a:rPr dirty="0"/>
              <a:t> - Concurrency</a:t>
            </a:r>
          </a:p>
        </p:txBody>
      </p:sp>
      <p:sp>
        <p:nvSpPr>
          <p:cNvPr id="327" name="Shape 3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  <a:defRPr i="1"/>
            </a:pPr>
            <a:endParaRPr lang="en-IE" dirty="0"/>
          </a:p>
          <a:p>
            <a:pPr>
              <a:spcBef>
                <a:spcPts val="1200"/>
              </a:spcBef>
            </a:pPr>
            <a:r>
              <a:rPr dirty="0"/>
              <a:t>What will happen if </a:t>
            </a:r>
            <a:r>
              <a:rPr dirty="0">
                <a:hlinkClick r:id="rId2"/>
              </a:rPr>
              <a:t>multiple threads </a:t>
            </a:r>
            <a:r>
              <a:rPr dirty="0"/>
              <a:t>use this same object at the same time?</a:t>
            </a:r>
            <a:endParaRPr lang="en-IE" dirty="0"/>
          </a:p>
          <a:p>
            <a:pPr>
              <a:spcBef>
                <a:spcPts val="1200"/>
              </a:spcBef>
            </a:pPr>
            <a:endParaRPr lang="en-IE" dirty="0"/>
          </a:p>
          <a:p>
            <a:pPr>
              <a:spcBef>
                <a:spcPts val="1200"/>
              </a:spcBef>
            </a:pPr>
            <a:r>
              <a:rPr dirty="0"/>
              <a:t>Are there global or instance level data or methods that need to be synchronized? </a:t>
            </a:r>
            <a:endParaRPr lang="en-IE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>
              <a:spcBef>
                <a:spcPts val="1200"/>
              </a:spcBef>
            </a:pPr>
            <a:r>
              <a:rPr dirty="0"/>
              <a:t>How about external access to files or hardware?</a:t>
            </a:r>
            <a:endParaRPr lang="en-IE" dirty="0"/>
          </a:p>
          <a:p>
            <a:pPr>
              <a:spcBef>
                <a:spcPts val="1200"/>
              </a:spcBef>
            </a:pPr>
            <a:endParaRPr lang="en-IE" dirty="0"/>
          </a:p>
          <a:p>
            <a:r>
              <a:rPr lang="en-IE" i="1" dirty="0"/>
              <a:t>If you have concurrency needs, you need to write tests that demonstrate the use of multiple client threads.</a:t>
            </a:r>
            <a:endParaRPr i="1" dirty="0"/>
          </a:p>
        </p:txBody>
      </p:sp>
      <p:sp>
        <p:nvSpPr>
          <p:cNvPr id="328" name="Shape 32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002" y="1213343"/>
            <a:ext cx="3454400" cy="734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247" y="1564432"/>
            <a:ext cx="3403600" cy="6007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57" y="1175243"/>
            <a:ext cx="3441700" cy="741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56570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C.O.R.R.E.C.T Thinking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571500" y="2343348"/>
            <a:ext cx="4922788" cy="6565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3600" i="1" dirty="0"/>
          </a:p>
          <a:p>
            <a:pPr marL="0" indent="0" algn="ctr">
              <a:buNone/>
            </a:pPr>
            <a:r>
              <a:rPr lang="en-IE" sz="3600" i="1" dirty="0"/>
              <a:t>C.O.R.R.E.C.T. </a:t>
            </a:r>
            <a:br>
              <a:rPr lang="en-IE" sz="3600" i="1" dirty="0"/>
            </a:br>
            <a:r>
              <a:rPr lang="en-IE" sz="3600" i="1" dirty="0"/>
              <a:t>acronym can help you think about the </a:t>
            </a:r>
            <a:br>
              <a:rPr lang="en-IE" sz="3600" i="1" dirty="0"/>
            </a:br>
            <a:r>
              <a:rPr lang="en-IE" sz="3600" b="1" i="1" dirty="0"/>
              <a:t>boundary conditions</a:t>
            </a:r>
            <a:r>
              <a:rPr lang="en-IE" sz="3600" i="1" dirty="0"/>
              <a:t> to consider for your </a:t>
            </a:r>
            <a:br>
              <a:rPr lang="en-IE" sz="3600" i="1" dirty="0"/>
            </a:br>
            <a:r>
              <a:rPr lang="en-IE" sz="3600" i="1" dirty="0"/>
              <a:t>unit tests.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416" y="2428528"/>
            <a:ext cx="5541084" cy="6535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18424" y="9053264"/>
            <a:ext cx="5537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00" dirty="0"/>
              <a:t>Source Code: </a:t>
            </a:r>
            <a:r>
              <a:rPr lang="en-IE" sz="1600" dirty="0">
                <a:hlinkClick r:id="rId3"/>
              </a:rPr>
              <a:t>https://pragprog.com/titles/utj2/source_code</a:t>
            </a:r>
            <a:r>
              <a:rPr lang="en-I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13824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C.O.R.R.E.C.T.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xfrm>
            <a:off x="309712" y="2775396"/>
            <a:ext cx="11958488" cy="6565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b="1" dirty="0">
                <a:solidFill>
                  <a:srgbClr val="FF0000"/>
                </a:solidFill>
              </a:rPr>
              <a:t>C</a:t>
            </a:r>
            <a:r>
              <a:rPr dirty="0">
                <a:solidFill>
                  <a:srgbClr val="FF0000"/>
                </a:solidFill>
              </a:rPr>
              <a:t>onformance </a:t>
            </a:r>
            <a:r>
              <a:rPr lang="en-IE" dirty="0"/>
              <a:t>- </a:t>
            </a:r>
            <a:r>
              <a:rPr dirty="0"/>
              <a:t>Does the value conform to an expected </a:t>
            </a:r>
            <a:r>
              <a:rPr dirty="0" smtClean="0"/>
              <a:t>format</a:t>
            </a:r>
            <a:r>
              <a:rPr lang="en-IE" dirty="0" smtClean="0"/>
              <a:t>?</a:t>
            </a:r>
            <a:endParaRPr dirty="0"/>
          </a:p>
          <a:p>
            <a:pPr>
              <a:spcBef>
                <a:spcPts val="2200"/>
              </a:spcBef>
            </a:pPr>
            <a:r>
              <a:rPr b="1" dirty="0">
                <a:solidFill>
                  <a:srgbClr val="FF0000"/>
                </a:solidFill>
              </a:rPr>
              <a:t>O</a:t>
            </a:r>
            <a:r>
              <a:rPr dirty="0">
                <a:solidFill>
                  <a:srgbClr val="FF0000"/>
                </a:solidFill>
              </a:rPr>
              <a:t>rdering</a:t>
            </a:r>
            <a:r>
              <a:rPr dirty="0"/>
              <a:t> </a:t>
            </a:r>
            <a:r>
              <a:rPr lang="en-IE" dirty="0" smtClean="0"/>
              <a:t>		</a:t>
            </a:r>
            <a:r>
              <a:rPr dirty="0" smtClean="0"/>
              <a:t>- </a:t>
            </a:r>
            <a:r>
              <a:rPr dirty="0"/>
              <a:t>Is the set of values ordered or unordered as appropriate?</a:t>
            </a:r>
          </a:p>
          <a:p>
            <a:pPr>
              <a:spcBef>
                <a:spcPts val="2200"/>
              </a:spcBef>
            </a:pPr>
            <a:r>
              <a:rPr b="1" dirty="0">
                <a:solidFill>
                  <a:srgbClr val="FF0000"/>
                </a:solidFill>
              </a:rPr>
              <a:t>R</a:t>
            </a:r>
            <a:r>
              <a:rPr dirty="0">
                <a:solidFill>
                  <a:srgbClr val="FF0000"/>
                </a:solidFill>
              </a:rPr>
              <a:t>ange</a:t>
            </a:r>
            <a:r>
              <a:rPr dirty="0"/>
              <a:t> </a:t>
            </a:r>
            <a:r>
              <a:rPr lang="en-IE" dirty="0" smtClean="0"/>
              <a:t>		</a:t>
            </a:r>
            <a:r>
              <a:rPr dirty="0" smtClean="0"/>
              <a:t>- </a:t>
            </a:r>
            <a:r>
              <a:rPr dirty="0"/>
              <a:t>Is the value within reasonable minimum and maximum values?</a:t>
            </a:r>
          </a:p>
          <a:p>
            <a:pPr>
              <a:spcBef>
                <a:spcPts val="2200"/>
              </a:spcBef>
            </a:pPr>
            <a:r>
              <a:rPr b="1" dirty="0">
                <a:solidFill>
                  <a:srgbClr val="FF0000"/>
                </a:solidFill>
              </a:rPr>
              <a:t>R</a:t>
            </a:r>
            <a:r>
              <a:rPr dirty="0">
                <a:solidFill>
                  <a:srgbClr val="FF0000"/>
                </a:solidFill>
              </a:rPr>
              <a:t>eference</a:t>
            </a:r>
            <a:r>
              <a:rPr dirty="0"/>
              <a:t> </a:t>
            </a:r>
            <a:r>
              <a:rPr lang="en-IE" dirty="0" smtClean="0"/>
              <a:t>	</a:t>
            </a:r>
            <a:r>
              <a:rPr dirty="0" smtClean="0"/>
              <a:t>- </a:t>
            </a:r>
            <a:r>
              <a:rPr dirty="0"/>
              <a:t>Does the code reference anything external that isn't under </a:t>
            </a:r>
            <a:r>
              <a:rPr lang="en-IE" dirty="0" smtClean="0"/>
              <a:t>						</a:t>
            </a:r>
            <a:r>
              <a:rPr dirty="0" smtClean="0"/>
              <a:t>direct </a:t>
            </a:r>
            <a:r>
              <a:rPr dirty="0"/>
              <a:t>control of the code itself?</a:t>
            </a:r>
          </a:p>
          <a:p>
            <a:pPr>
              <a:spcBef>
                <a:spcPts val="2200"/>
              </a:spcBef>
            </a:pPr>
            <a:r>
              <a:rPr b="1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xistence</a:t>
            </a:r>
            <a:r>
              <a:rPr dirty="0"/>
              <a:t> </a:t>
            </a:r>
            <a:r>
              <a:rPr lang="en-IE" dirty="0" smtClean="0"/>
              <a:t>	</a:t>
            </a:r>
            <a:r>
              <a:rPr dirty="0" smtClean="0"/>
              <a:t>- </a:t>
            </a:r>
            <a:r>
              <a:rPr dirty="0"/>
              <a:t>Does the value exist (e.g. non-null, nonzero, present in a set, </a:t>
            </a:r>
            <a:r>
              <a:rPr lang="en-IE" dirty="0" smtClean="0"/>
              <a:t>						</a:t>
            </a:r>
            <a:r>
              <a:rPr dirty="0" smtClean="0"/>
              <a:t>etc</a:t>
            </a:r>
            <a:r>
              <a:rPr dirty="0"/>
              <a:t>.)?</a:t>
            </a:r>
          </a:p>
          <a:p>
            <a:pPr>
              <a:spcBef>
                <a:spcPts val="2200"/>
              </a:spcBef>
            </a:pPr>
            <a:r>
              <a:rPr b="1" dirty="0">
                <a:solidFill>
                  <a:srgbClr val="FF0000"/>
                </a:solidFill>
              </a:rPr>
              <a:t>C</a:t>
            </a:r>
            <a:r>
              <a:rPr dirty="0">
                <a:solidFill>
                  <a:srgbClr val="FF0000"/>
                </a:solidFill>
              </a:rPr>
              <a:t>ardinality</a:t>
            </a:r>
            <a:r>
              <a:rPr dirty="0"/>
              <a:t> </a:t>
            </a:r>
            <a:r>
              <a:rPr lang="en-IE" dirty="0" smtClean="0"/>
              <a:t>	</a:t>
            </a:r>
            <a:r>
              <a:rPr dirty="0" smtClean="0"/>
              <a:t>- </a:t>
            </a:r>
            <a:r>
              <a:rPr dirty="0"/>
              <a:t>Are there exactly enough values?</a:t>
            </a:r>
          </a:p>
          <a:p>
            <a:pPr>
              <a:spcBef>
                <a:spcPts val="2200"/>
              </a:spcBef>
            </a:pPr>
            <a:r>
              <a:rPr b="1" dirty="0">
                <a:solidFill>
                  <a:srgbClr val="FF0000"/>
                </a:solidFill>
              </a:rPr>
              <a:t>T</a:t>
            </a:r>
            <a:r>
              <a:rPr dirty="0">
                <a:solidFill>
                  <a:srgbClr val="FF0000"/>
                </a:solidFill>
              </a:rPr>
              <a:t>ime</a:t>
            </a:r>
            <a:r>
              <a:rPr dirty="0"/>
              <a:t> </a:t>
            </a:r>
            <a:r>
              <a:rPr lang="en-IE" dirty="0" smtClean="0"/>
              <a:t>			- </a:t>
            </a:r>
            <a:r>
              <a:rPr dirty="0" smtClean="0"/>
              <a:t>(</a:t>
            </a:r>
            <a:r>
              <a:rPr dirty="0"/>
              <a:t>absolute and relative</a:t>
            </a:r>
            <a:r>
              <a:rPr dirty="0" smtClean="0"/>
              <a:t>) </a:t>
            </a:r>
            <a:r>
              <a:rPr dirty="0"/>
              <a:t>Is everything happening in order? At the </a:t>
            </a:r>
            <a:r>
              <a:rPr lang="en-IE" dirty="0" smtClean="0"/>
              <a:t>					</a:t>
            </a:r>
            <a:r>
              <a:rPr dirty="0" smtClean="0"/>
              <a:t>right </a:t>
            </a:r>
            <a:r>
              <a:rPr dirty="0"/>
              <a:t>time? In time?</a:t>
            </a:r>
          </a:p>
        </p:txBody>
      </p:sp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325" y="340296"/>
            <a:ext cx="11861800" cy="1397000"/>
          </a:xfrm>
        </p:spPr>
        <p:txBody>
          <a:bodyPr/>
          <a:lstStyle/>
          <a:p>
            <a:r>
              <a:rPr lang="en-IE" dirty="0"/>
              <a:t>C.O.R.R.E.C.T Thinking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8523188" cy="6565900"/>
          </a:xfrm>
        </p:spPr>
        <p:txBody>
          <a:bodyPr>
            <a:normAutofit/>
          </a:bodyPr>
          <a:lstStyle/>
          <a:p>
            <a:r>
              <a:rPr lang="en-IE" dirty="0"/>
              <a:t>For each of the CORRECT criteria, consider the impact of data from all possible origins.</a:t>
            </a:r>
          </a:p>
          <a:p>
            <a:r>
              <a:rPr lang="en-IE" dirty="0"/>
              <a:t>The underlying question to be constantly considered is:</a:t>
            </a:r>
          </a:p>
          <a:p>
            <a:pPr lvl="1"/>
            <a:r>
              <a:rPr lang="en-IE" i="1" dirty="0"/>
              <a:t>What can go wrong?</a:t>
            </a:r>
          </a:p>
          <a:p>
            <a:r>
              <a:rPr lang="en-IE" dirty="0"/>
              <a:t>Once you think of something that could go wrong, write a test for it. Once that test passes, again ask </a:t>
            </a:r>
          </a:p>
          <a:p>
            <a:pPr lvl="1"/>
            <a:r>
              <a:rPr lang="en-IE" i="1" dirty="0"/>
              <a:t>What else can go wrong</a:t>
            </a:r>
            <a:r>
              <a:rPr lang="en-IE" i="1" dirty="0" smtClean="0"/>
              <a:t>?</a:t>
            </a:r>
            <a:endParaRPr lang="en-IE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217" y="2352443"/>
            <a:ext cx="2819400" cy="6057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62927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xfrm>
            <a:off x="627320" y="330200"/>
            <a:ext cx="11805979" cy="1397000"/>
          </a:xfrm>
          <a:prstGeom prst="rect">
            <a:avLst/>
          </a:prstGeom>
        </p:spPr>
        <p:txBody>
          <a:bodyPr/>
          <a:lstStyle/>
          <a:p>
            <a:r>
              <a:rPr lang="en-IE" dirty="0"/>
              <a:t>[C].O.R.R.E.C.T – [</a:t>
            </a:r>
            <a:r>
              <a:rPr dirty="0"/>
              <a:t>C</a:t>
            </a:r>
            <a:r>
              <a:rPr lang="en-IE" dirty="0"/>
              <a:t>]</a:t>
            </a:r>
            <a:r>
              <a:rPr dirty="0" err="1"/>
              <a:t>onformance</a:t>
            </a:r>
            <a:endParaRPr dirty="0"/>
          </a:p>
        </p:txBody>
      </p:sp>
      <p:sp>
        <p:nvSpPr>
          <p:cNvPr id="266" name="Shape 2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3500"/>
              </a:spcBef>
            </a:pPr>
            <a:r>
              <a:rPr dirty="0"/>
              <a:t>When data in a specific format is expected </a:t>
            </a:r>
            <a:r>
              <a:rPr lang="en-IE" dirty="0">
                <a:sym typeface="Wingdings" panose="05000000000000000000" pitchFamily="2" charset="2"/>
              </a:rPr>
              <a:t></a:t>
            </a:r>
            <a:r>
              <a:rPr lang="en-IE" dirty="0"/>
              <a:t> </a:t>
            </a:r>
            <a:r>
              <a:rPr dirty="0"/>
              <a:t>consider what will happen if the data does not conform to the structure.</a:t>
            </a:r>
          </a:p>
          <a:p>
            <a:pPr>
              <a:lnSpc>
                <a:spcPct val="80000"/>
              </a:lnSpc>
              <a:spcBef>
                <a:spcPts val="3500"/>
              </a:spcBef>
            </a:pPr>
            <a:r>
              <a:rPr lang="en-IE" dirty="0"/>
              <a:t>e.</a:t>
            </a:r>
            <a:r>
              <a:rPr dirty="0"/>
              <a:t>g</a:t>
            </a:r>
            <a:r>
              <a:rPr lang="en-IE" dirty="0"/>
              <a:t>.</a:t>
            </a:r>
            <a:r>
              <a:rPr dirty="0"/>
              <a:t> an email address :</a:t>
            </a:r>
            <a:r>
              <a:rPr lang="en-IE" dirty="0"/>
              <a:t/>
            </a:r>
            <a:br>
              <a:rPr lang="en-IE" dirty="0"/>
            </a:br>
            <a:endParaRPr dirty="0"/>
          </a:p>
          <a:p>
            <a:pPr marL="0" lvl="3" indent="1333500">
              <a:lnSpc>
                <a:spcPct val="20000"/>
              </a:lnSpc>
              <a:spcBef>
                <a:spcPts val="3500"/>
              </a:spcBef>
              <a:buSzTx/>
              <a:buNone/>
            </a:pPr>
            <a:r>
              <a:rPr dirty="0"/>
              <a:t>name@somewhere.com</a:t>
            </a:r>
          </a:p>
          <a:p>
            <a:pPr marL="0" lvl="3" indent="1333500">
              <a:lnSpc>
                <a:spcPct val="20000"/>
              </a:lnSpc>
              <a:spcBef>
                <a:spcPts val="3500"/>
              </a:spcBef>
              <a:buSzTx/>
              <a:buNone/>
            </a:pPr>
            <a:r>
              <a:rPr dirty="0"/>
              <a:t>firstname.lastname@subdomain.somewhere.com</a:t>
            </a:r>
            <a:r>
              <a:rPr lang="en-IE" dirty="0"/>
              <a:t> </a:t>
            </a:r>
            <a:endParaRPr dirty="0"/>
          </a:p>
          <a:p>
            <a:pPr marL="0" lvl="3" indent="1333500">
              <a:lnSpc>
                <a:spcPct val="20000"/>
              </a:lnSpc>
              <a:spcBef>
                <a:spcPts val="3500"/>
              </a:spcBef>
              <a:buSzTx/>
              <a:buNone/>
            </a:pPr>
            <a:r>
              <a:rPr dirty="0"/>
              <a:t>firstname.lastname%somewhere@subdomain.somewhere.com</a:t>
            </a:r>
          </a:p>
          <a:p>
            <a:pPr marL="0" lvl="3" indent="1333500">
              <a:lnSpc>
                <a:spcPct val="20000"/>
              </a:lnSpc>
              <a:spcBef>
                <a:spcPts val="3500"/>
              </a:spcBef>
              <a:buSzTx/>
              <a:buNone/>
            </a:pPr>
            <a:r>
              <a:rPr lang="en-IE" dirty="0"/>
              <a:t>f</a:t>
            </a:r>
            <a:r>
              <a:rPr dirty="0" err="1"/>
              <a:t>irstname</a:t>
            </a:r>
            <a:endParaRPr dirty="0"/>
          </a:p>
          <a:p>
            <a:pPr>
              <a:lnSpc>
                <a:spcPct val="80000"/>
              </a:lnSpc>
              <a:spcBef>
                <a:spcPts val="3500"/>
              </a:spcBef>
            </a:pPr>
            <a:r>
              <a:rPr dirty="0"/>
              <a:t>How will code react to each of these?</a:t>
            </a:r>
          </a:p>
          <a:p>
            <a:pPr>
              <a:lnSpc>
                <a:spcPct val="80000"/>
              </a:lnSpc>
              <a:spcBef>
                <a:spcPts val="3500"/>
              </a:spcBef>
            </a:pPr>
            <a:r>
              <a:rPr dirty="0"/>
              <a:t>Similarly, if code is producing data to a specific format, test</a:t>
            </a:r>
            <a:r>
              <a:rPr lang="en-IE" dirty="0"/>
              <a:t>s</a:t>
            </a:r>
            <a:r>
              <a:rPr dirty="0"/>
              <a:t> must verify that the generated data conforms to desired format</a:t>
            </a:r>
            <a:r>
              <a:rPr lang="en-IE" dirty="0"/>
              <a:t>.</a:t>
            </a:r>
            <a:endParaRPr dirty="0"/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C.[O].R.R.E.C.T – </a:t>
            </a:r>
            <a:br>
              <a:rPr lang="en-IE" dirty="0"/>
            </a:br>
            <a:r>
              <a:rPr lang="en-IE" dirty="0"/>
              <a:t>[</a:t>
            </a:r>
            <a:r>
              <a:rPr dirty="0"/>
              <a:t>O</a:t>
            </a:r>
            <a:r>
              <a:rPr lang="en-IE" dirty="0"/>
              <a:t>]</a:t>
            </a:r>
            <a:r>
              <a:rPr dirty="0" err="1"/>
              <a:t>rdering</a:t>
            </a:r>
            <a:endParaRPr dirty="0"/>
          </a:p>
        </p:txBody>
      </p:sp>
      <p:sp>
        <p:nvSpPr>
          <p:cNvPr id="270" name="Shape 270"/>
          <p:cNvSpPr>
            <a:spLocks noGrp="1"/>
          </p:cNvSpPr>
          <p:nvPr>
            <p:ph type="body" sz="half" idx="1"/>
          </p:nvPr>
        </p:nvSpPr>
        <p:spPr>
          <a:xfrm>
            <a:off x="350664" y="2356519"/>
            <a:ext cx="4567560" cy="694023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300"/>
              </a:spcBef>
            </a:pPr>
            <a:r>
              <a:rPr dirty="0"/>
              <a:t>Position of one piece of data within a larger collection.</a:t>
            </a:r>
          </a:p>
          <a:p>
            <a:pPr>
              <a:spcBef>
                <a:spcPts val="3300"/>
              </a:spcBef>
            </a:pPr>
            <a:r>
              <a:rPr dirty="0"/>
              <a:t>A search routine should be tested for conditions where the search target is first or last</a:t>
            </a:r>
            <a:r>
              <a:rPr lang="en-IE" dirty="0"/>
              <a:t>.</a:t>
            </a:r>
            <a:endParaRPr dirty="0"/>
          </a:p>
          <a:p>
            <a:pPr>
              <a:spcBef>
                <a:spcPts val="3300"/>
              </a:spcBef>
            </a:pPr>
            <a:r>
              <a:rPr dirty="0"/>
              <a:t>For a sort routine, what might happen if the set of data is already ordered? Or sorted in precisely reverse order?</a:t>
            </a: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918224" y="330200"/>
            <a:ext cx="7920880" cy="89665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testOrder ()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[] { 9, 8, 7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[] { 8, 9, 7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[] { 7, 8, 9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testDups ()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[] { 9, 7, 9, 8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testOne ()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assertEquals(1, Largest.largest(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[] { 1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testNegative ()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[] negList =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[] { -9, -8, -7 };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assertEquals(-7, Largest.largest(negList));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testEmpty ()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try</a:t>
            </a:r>
            <a:endParaRPr sz="16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Largest.largest(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[] {});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fail(</a:t>
            </a:r>
            <a:r>
              <a:rPr sz="16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"Should have thrown an exception"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catch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 (RuntimeException e)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  assertTrue(</a:t>
            </a:r>
            <a:r>
              <a:rPr sz="16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sz="16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C.O.[R].R.E.C.T – [</a:t>
            </a:r>
            <a:r>
              <a:rPr dirty="0"/>
              <a:t>R</a:t>
            </a:r>
            <a:r>
              <a:rPr lang="en-IE" dirty="0"/>
              <a:t>]</a:t>
            </a:r>
            <a:r>
              <a:rPr dirty="0" err="1"/>
              <a:t>ange</a:t>
            </a:r>
            <a:r>
              <a:rPr lang="en-IE" dirty="0"/>
              <a:t> – </a:t>
            </a:r>
            <a:r>
              <a:rPr lang="en-IE" dirty="0" smtClean="0"/>
              <a:t>Example </a:t>
            </a:r>
            <a:endParaRPr dirty="0"/>
          </a:p>
        </p:txBody>
      </p:sp>
      <p:sp>
        <p:nvSpPr>
          <p:cNvPr id="275" name="Shape 275"/>
          <p:cNvSpPr>
            <a:spLocks noGrp="1"/>
          </p:cNvSpPr>
          <p:nvPr>
            <p:ph type="body" sz="half" idx="1"/>
          </p:nvPr>
        </p:nvSpPr>
        <p:spPr>
          <a:xfrm>
            <a:off x="763765" y="1909745"/>
            <a:ext cx="11684000" cy="280989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dirty="0"/>
              <a:t>A variable's </a:t>
            </a:r>
            <a:r>
              <a:rPr lang="en-IE" dirty="0"/>
              <a:t>primitive </a:t>
            </a:r>
            <a:r>
              <a:rPr dirty="0"/>
              <a:t>type may allow it to take on a wider range of values</a:t>
            </a:r>
            <a:r>
              <a:rPr lang="en-IE" dirty="0"/>
              <a:t> than needed</a:t>
            </a:r>
            <a:r>
              <a:rPr dirty="0"/>
              <a:t> e.g. </a:t>
            </a:r>
            <a:r>
              <a:rPr lang="en-IE" dirty="0" err="1"/>
              <a:t>int</a:t>
            </a:r>
            <a:r>
              <a:rPr lang="en-IE" dirty="0"/>
              <a:t> </a:t>
            </a:r>
            <a:r>
              <a:rPr dirty="0"/>
              <a:t>age</a:t>
            </a:r>
            <a:r>
              <a:rPr lang="en-IE" dirty="0"/>
              <a:t>.</a:t>
            </a:r>
            <a:endParaRPr dirty="0"/>
          </a:p>
          <a:p>
            <a:pPr>
              <a:spcBef>
                <a:spcPts val="1800"/>
              </a:spcBef>
            </a:pPr>
            <a:r>
              <a:rPr lang="en-IE" dirty="0" smtClean="0"/>
              <a:t>Consider not </a:t>
            </a:r>
            <a:r>
              <a:rPr dirty="0" smtClean="0"/>
              <a:t>us</a:t>
            </a:r>
            <a:r>
              <a:rPr lang="en-IE" dirty="0" err="1" smtClean="0"/>
              <a:t>ing</a:t>
            </a:r>
            <a:r>
              <a:rPr dirty="0" smtClean="0"/>
              <a:t> </a:t>
            </a:r>
            <a:r>
              <a:rPr lang="en-IE" dirty="0"/>
              <a:t>primitive </a:t>
            </a:r>
            <a:r>
              <a:rPr dirty="0"/>
              <a:t>types to store bounded-integer values </a:t>
            </a:r>
            <a:r>
              <a:rPr dirty="0" err="1"/>
              <a:t>e.g</a:t>
            </a:r>
            <a:r>
              <a:rPr lang="en-IE" dirty="0"/>
              <a:t>. direction of travel </a:t>
            </a:r>
            <a:r>
              <a:rPr lang="en-IE" dirty="0">
                <a:sym typeface="Wingdings" panose="05000000000000000000" pitchFamily="2" charset="2"/>
              </a:rPr>
              <a:t> </a:t>
            </a:r>
            <a:r>
              <a:rPr dirty="0"/>
              <a:t>Bearing.</a:t>
            </a:r>
          </a:p>
          <a:p>
            <a:pPr>
              <a:spcBef>
                <a:spcPts val="1800"/>
              </a:spcBef>
            </a:pPr>
            <a:r>
              <a:rPr dirty="0"/>
              <a:t>Encapsulating a bearing within a class </a:t>
            </a:r>
            <a:r>
              <a:rPr lang="en-IE" dirty="0"/>
              <a:t>enables you to constrain its range at </a:t>
            </a:r>
            <a:r>
              <a:rPr dirty="0"/>
              <a:t>one point in the system</a:t>
            </a:r>
            <a:r>
              <a:rPr lang="en-IE" dirty="0"/>
              <a:t> i.e.</a:t>
            </a:r>
            <a:r>
              <a:rPr dirty="0"/>
              <a:t> </a:t>
            </a:r>
            <a:r>
              <a:rPr lang="en-IE" dirty="0"/>
              <a:t>you can </a:t>
            </a:r>
            <a:r>
              <a:rPr dirty="0"/>
              <a:t>filter out bad data</a:t>
            </a:r>
            <a:r>
              <a:rPr lang="en-IE" dirty="0"/>
              <a:t>.</a:t>
            </a:r>
            <a:endParaRPr dirty="0"/>
          </a:p>
        </p:txBody>
      </p:sp>
      <p:sp>
        <p:nvSpPr>
          <p:cNvPr id="276" name="Shape 27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101800" y="4719642"/>
            <a:ext cx="10558932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E" sz="1800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public class 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Bearing </a:t>
            </a:r>
            <a:endParaRPr lang="en-IE" sz="18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 smtClean="0">
                <a:latin typeface="Monaco" charset="0"/>
                <a:ea typeface="Monaco" charset="0"/>
                <a:cs typeface="Monaco" charset="0"/>
              </a:rPr>
              <a:t>{</a:t>
            </a:r>
            <a:endParaRPr lang="en-IE" sz="1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 smtClean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  public </a:t>
            </a:r>
            <a:r>
              <a:rPr lang="en-IE" sz="1800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static final </a:t>
            </a:r>
            <a:r>
              <a:rPr lang="en-IE" sz="1800" dirty="0" err="1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IE" sz="1800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MAX = 359;</a:t>
            </a:r>
          </a:p>
          <a:p>
            <a:r>
              <a:rPr lang="en-IE" sz="1800" dirty="0" smtClean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  private </a:t>
            </a:r>
            <a:r>
              <a:rPr lang="en-IE" sz="1800" dirty="0" err="1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IE" sz="1800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value;</a:t>
            </a:r>
          </a:p>
          <a:p>
            <a:endParaRPr lang="en-IE" sz="1800" dirty="0">
              <a:solidFill>
                <a:srgbClr val="91117D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 smtClean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  public 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Bearing(</a:t>
            </a:r>
            <a:r>
              <a:rPr lang="en-IE" sz="1800" dirty="0" err="1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IE" sz="1800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value) </a:t>
            </a:r>
            <a:endParaRPr lang="en-IE" sz="18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 smtClean="0">
                <a:latin typeface="Monaco" charset="0"/>
                <a:ea typeface="Monaco" charset="0"/>
                <a:cs typeface="Monaco" charset="0"/>
              </a:rPr>
              <a:t>  {</a:t>
            </a:r>
            <a:endParaRPr lang="en-IE" sz="1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 smtClean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(value &lt; 0 || value &gt; MAX) </a:t>
            </a:r>
            <a:r>
              <a:rPr lang="en-IE" sz="1800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throw new 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BearingOutOfRangeException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r>
              <a:rPr lang="en-IE" sz="1800" dirty="0" smtClean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IE" sz="1800" dirty="0" err="1" smtClean="0">
                <a:latin typeface="Monaco" charset="0"/>
                <a:ea typeface="Monaco" charset="0"/>
                <a:cs typeface="Monaco" charset="0"/>
              </a:rPr>
              <a:t>this.value</a:t>
            </a:r>
            <a:r>
              <a:rPr lang="en-IE" sz="18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= value;</a:t>
            </a:r>
          </a:p>
          <a:p>
            <a:r>
              <a:rPr lang="en-IE" sz="1800" dirty="0" smtClean="0">
                <a:latin typeface="Monaco" charset="0"/>
                <a:ea typeface="Monaco" charset="0"/>
                <a:cs typeface="Monaco" charset="0"/>
              </a:rPr>
              <a:t>    }</a:t>
            </a:r>
            <a:endParaRPr lang="en-IE" sz="1800" dirty="0">
              <a:latin typeface="Monaco" charset="0"/>
              <a:ea typeface="Monaco" charset="0"/>
              <a:cs typeface="Monaco" charset="0"/>
            </a:endParaRPr>
          </a:p>
          <a:p>
            <a:endParaRPr lang="en-IE" sz="1800" dirty="0">
              <a:solidFill>
                <a:srgbClr val="91117D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IE" sz="1800" dirty="0" smtClean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 public </a:t>
            </a:r>
            <a:r>
              <a:rPr lang="en-IE" sz="1800" dirty="0" err="1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IE" sz="1800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value() { </a:t>
            </a:r>
            <a:r>
              <a:rPr lang="en-IE" sz="1800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return 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value; </a:t>
            </a:r>
            <a:r>
              <a:rPr lang="en-IE" sz="1800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endParaRPr lang="en-IE" sz="1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IE" sz="1800" dirty="0" smtClean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 public </a:t>
            </a:r>
            <a:r>
              <a:rPr lang="en-IE" sz="1800" dirty="0" err="1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IE" sz="1800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angleBetween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(Bearing bearing) </a:t>
            </a:r>
            <a:endParaRPr lang="en-IE" sz="18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 smtClean="0">
                <a:latin typeface="Monaco" charset="0"/>
                <a:ea typeface="Monaco" charset="0"/>
                <a:cs typeface="Monaco" charset="0"/>
              </a:rPr>
              <a:t>  {  </a:t>
            </a:r>
          </a:p>
          <a:p>
            <a:r>
              <a:rPr lang="en-IE" sz="1800" dirty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IE" sz="1800" dirty="0" smtClean="0">
                <a:solidFill>
                  <a:srgbClr val="91117D"/>
                </a:solidFill>
                <a:latin typeface="Monaco" charset="0"/>
                <a:ea typeface="Monaco" charset="0"/>
                <a:cs typeface="Monaco" charset="0"/>
              </a:rPr>
              <a:t>   return 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value - </a:t>
            </a:r>
            <a:r>
              <a:rPr lang="en-IE" sz="1800" dirty="0" err="1">
                <a:latin typeface="Monaco" charset="0"/>
                <a:ea typeface="Monaco" charset="0"/>
                <a:cs typeface="Monaco" charset="0"/>
              </a:rPr>
              <a:t>bearing.value</a:t>
            </a:r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; </a:t>
            </a:r>
            <a:endParaRPr lang="en-IE" sz="18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IE" sz="1800" dirty="0" smtClean="0">
                <a:latin typeface="Monaco" charset="0"/>
                <a:ea typeface="Monaco" charset="0"/>
                <a:cs typeface="Monaco" charset="0"/>
              </a:rPr>
              <a:t> }</a:t>
            </a:r>
            <a:endParaRPr lang="en-IE" sz="1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IE" sz="180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1478</Words>
  <Application>Microsoft Macintosh PowerPoint</Application>
  <PresentationFormat>Custom</PresentationFormat>
  <Paragraphs>267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Gill Sans</vt:lpstr>
      <vt:lpstr>Helvetica</vt:lpstr>
      <vt:lpstr>Helvetica Neue</vt:lpstr>
      <vt:lpstr>Helvetica Neue Light</vt:lpstr>
      <vt:lpstr>Helvetica Neue UltraLight</vt:lpstr>
      <vt:lpstr>Lucida Grande</vt:lpstr>
      <vt:lpstr>Monaco</vt:lpstr>
      <vt:lpstr>Wingdings</vt:lpstr>
      <vt:lpstr>ModernPortfolio</vt:lpstr>
      <vt:lpstr>C.O.R.R.E.C.T.</vt:lpstr>
      <vt:lpstr>PowerPoint Presentation</vt:lpstr>
      <vt:lpstr>PowerPoint Presentation</vt:lpstr>
      <vt:lpstr>C.O.R.R.E.C.T Thinking</vt:lpstr>
      <vt:lpstr>C.O.R.R.E.C.T.</vt:lpstr>
      <vt:lpstr>C.O.R.R.E.C.T Thinking</vt:lpstr>
      <vt:lpstr>[C].O.R.R.E.C.T – [C]onformance</vt:lpstr>
      <vt:lpstr>C.[O].R.R.E.C.T –  [O]rdering</vt:lpstr>
      <vt:lpstr>C.O.[R].R.E.C.T – [R]ange – Example </vt:lpstr>
      <vt:lpstr>PowerPoint Presentation</vt:lpstr>
      <vt:lpstr>C.O.R.[R].E.C.T – [R]eference</vt:lpstr>
      <vt:lpstr>C.O.R.[R].E.C.T  – [R]eference</vt:lpstr>
      <vt:lpstr>C.O.R.R.[E].C.T – [E]xistence</vt:lpstr>
      <vt:lpstr>C.O.R.R.E.[C].T – [C]ardinality</vt:lpstr>
      <vt:lpstr>C.O.R.R.E.[C].T – [C]ardinality</vt:lpstr>
      <vt:lpstr>C.O.R.R.E.[C].T – [C]ardinality</vt:lpstr>
      <vt:lpstr>C.O.R.R.E.[C].T – [C]ardinality</vt:lpstr>
      <vt:lpstr>C.O.R.R.E.C.[T] – [T]ime</vt:lpstr>
      <vt:lpstr>C.O.R.R.E.C.[T] – [T]ime –      Relative ordering in time</vt:lpstr>
      <vt:lpstr>C.O.R.R.E.C.[T] – [T]ime - Absolute</vt:lpstr>
      <vt:lpstr>C.O.R.R.E.C.[T] – [T]ime - Absolute</vt:lpstr>
      <vt:lpstr>C.O.R.R.E.C.[T] – [T]ime - Concurrency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 Drohan</dc:creator>
  <cp:lastModifiedBy>Eamonn Deleastar</cp:lastModifiedBy>
  <cp:revision>64</cp:revision>
  <dcterms:modified xsi:type="dcterms:W3CDTF">2017-11-15T16:50:07Z</dcterms:modified>
</cp:coreProperties>
</file>