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0" r:id="rId2"/>
    <p:sldId id="302" r:id="rId3"/>
    <p:sldId id="301" r:id="rId4"/>
    <p:sldId id="291" r:id="rId5"/>
    <p:sldId id="260" r:id="rId6"/>
    <p:sldId id="261" r:id="rId7"/>
    <p:sldId id="294" r:id="rId8"/>
    <p:sldId id="262" r:id="rId9"/>
    <p:sldId id="295" r:id="rId10"/>
    <p:sldId id="263" r:id="rId11"/>
    <p:sldId id="296" r:id="rId12"/>
    <p:sldId id="264" r:id="rId13"/>
    <p:sldId id="297" r:id="rId14"/>
    <p:sldId id="265" r:id="rId15"/>
    <p:sldId id="298" r:id="rId16"/>
    <p:sldId id="303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94660"/>
  </p:normalViewPr>
  <p:slideViewPr>
    <p:cSldViewPr>
      <p:cViewPr varScale="1">
        <p:scale>
          <a:sx n="83" d="100"/>
          <a:sy n="83" d="100"/>
        </p:scale>
        <p:origin x="1456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1971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55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69375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170012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808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242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4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blogs/derickbailey/archive/2009/02/11/solid-development-principles-in-motivational-pictures.aspx" TargetMode="External"/><Relationship Id="rId4" Type="http://schemas.openxmlformats.org/officeDocument/2006/relationships/hyperlink" Target="http://creativecommons.org/licenses/by-sa/3.0/us/" TargetMode="External"/><Relationship Id="rId5" Type="http://schemas.openxmlformats.org/officeDocument/2006/relationships/hyperlink" Target="http://blogs.msdn.com/b/cdndevs/archive/2009/07/15/the-solid-principles-explained-with-motivational-posters.asp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 smtClean="0"/>
              <a:t>SOLID Principles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de Leastar 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 </a:t>
            </a: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505865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6" y="0"/>
            <a:ext cx="13004800" cy="975360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“L” in SOLID - </a:t>
            </a:r>
            <a:r>
              <a:rPr lang="en-IE" dirty="0" err="1"/>
              <a:t>Liskov</a:t>
            </a:r>
            <a:r>
              <a:rPr lang="en-IE" dirty="0"/>
              <a:t> Substitution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dirty="0" err="1">
                <a:solidFill>
                  <a:schemeClr val="tx1"/>
                </a:solidFill>
              </a:rPr>
              <a:t>Subclases</a:t>
            </a:r>
            <a:r>
              <a:rPr lang="en-IE" dirty="0">
                <a:solidFill>
                  <a:schemeClr val="tx1"/>
                </a:solidFill>
              </a:rPr>
              <a:t> should be substitutable for the classes from which they were derived. </a:t>
            </a:r>
          </a:p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For example, if </a:t>
            </a:r>
            <a:r>
              <a:rPr lang="en-IE" dirty="0" err="1" smtClean="0">
                <a:solidFill>
                  <a:schemeClr val="tx1"/>
                </a:solidFill>
              </a:rPr>
              <a:t>ASCIITableConsole</a:t>
            </a:r>
            <a:r>
              <a:rPr lang="en-IE" dirty="0" smtClean="0">
                <a:solidFill>
                  <a:schemeClr val="tx1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is a subclass of </a:t>
            </a:r>
            <a:r>
              <a:rPr lang="en-IE" dirty="0" smtClean="0">
                <a:solidFill>
                  <a:schemeClr val="tx1"/>
                </a:solidFill>
              </a:rPr>
              <a:t>Console, </a:t>
            </a:r>
            <a:r>
              <a:rPr lang="en-IE" dirty="0">
                <a:solidFill>
                  <a:schemeClr val="tx1"/>
                </a:solidFill>
              </a:rPr>
              <a:t>you should be able to replace </a:t>
            </a:r>
            <a:r>
              <a:rPr lang="en-IE" dirty="0" smtClean="0">
                <a:solidFill>
                  <a:schemeClr val="tx1"/>
                </a:solidFill>
              </a:rPr>
              <a:t>Console </a:t>
            </a:r>
            <a:r>
              <a:rPr lang="en-IE" dirty="0">
                <a:solidFill>
                  <a:schemeClr val="tx1"/>
                </a:solidFill>
              </a:rPr>
              <a:t>with </a:t>
            </a:r>
            <a:r>
              <a:rPr lang="en-IE" dirty="0" err="1">
                <a:solidFill>
                  <a:schemeClr val="tx1"/>
                </a:solidFill>
              </a:rPr>
              <a:t>ASCIITableConsole</a:t>
            </a:r>
            <a:r>
              <a:rPr lang="en-IE" dirty="0">
                <a:solidFill>
                  <a:schemeClr val="tx1"/>
                </a:solidFill>
              </a:rPr>
              <a:t> without </a:t>
            </a:r>
            <a:r>
              <a:rPr lang="en-IE" dirty="0" smtClean="0">
                <a:solidFill>
                  <a:schemeClr val="tx1"/>
                </a:solidFill>
              </a:rPr>
              <a:t>any significant </a:t>
            </a:r>
            <a:r>
              <a:rPr lang="en-IE" dirty="0" smtClean="0">
                <a:solidFill>
                  <a:schemeClr val="tx1"/>
                </a:solidFill>
              </a:rPr>
              <a:t>side effects.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949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pic>
        <p:nvPicPr>
          <p:cNvPr id="18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664"/>
            <a:ext cx="13004800" cy="975360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“I” in SOLID - Interface Segregation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endParaRPr lang="en-I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Many client specific interfaces are better than one general purpose interface. </a:t>
            </a:r>
          </a:p>
          <a:p>
            <a:pPr marL="0" lvl="1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Make fine grained interfaces that are client specific.</a:t>
            </a:r>
          </a:p>
        </p:txBody>
      </p:sp>
    </p:spTree>
    <p:extLst>
      <p:ext uri="{BB962C8B-B14F-4D97-AF65-F5344CB8AC3E}">
        <p14:creationId xmlns:p14="http://schemas.microsoft.com/office/powerpoint/2010/main" val="18974141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-194344" y="-163760"/>
            <a:ext cx="13263773" cy="994478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20" y="0"/>
            <a:ext cx="12191032" cy="9752826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“D” in SOLID - Dependency Inversion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High-level modules shouldn’t depend on low-level modules, but both should depend on shared abstractions. </a:t>
            </a:r>
          </a:p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In addition, abstractions should not depend on details – instead, details should depend on abstractions.</a:t>
            </a:r>
          </a:p>
          <a:p>
            <a:pPr marL="0" lvl="1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Depend on abstractions, not on concretions</a:t>
            </a:r>
            <a:r>
              <a:rPr lang="en-IE" dirty="0" smtClean="0">
                <a:solidFill>
                  <a:schemeClr val="tx1"/>
                </a:solidFill>
              </a:rPr>
              <a:t>.</a:t>
            </a:r>
            <a:endParaRPr lang="en-IE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10430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55"/>
            <a:ext cx="13004800" cy="9753598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21452123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SOLID Class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61840" y="2428528"/>
            <a:ext cx="643495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In the mid-1990s, Robert C. Martin gathered five principles for object-oriented class design, presenting them as the best guidelines for building a maintainable object oriented system. </a:t>
            </a:r>
          </a:p>
        </p:txBody>
      </p:sp>
      <p:pic>
        <p:nvPicPr>
          <p:cNvPr id="5" name="Screen Shot 2011-11-10 at 06.4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4608" y="2428528"/>
            <a:ext cx="2908484" cy="3816424"/>
          </a:xfrm>
          <a:prstGeom prst="rect">
            <a:avLst/>
          </a:prstGeom>
          <a:ln w="12700"/>
        </p:spPr>
      </p:pic>
      <p:sp>
        <p:nvSpPr>
          <p:cNvPr id="2" name="Rectangle 1"/>
          <p:cNvSpPr/>
          <p:nvPr/>
        </p:nvSpPr>
        <p:spPr>
          <a:xfrm>
            <a:off x="1101800" y="7469088"/>
            <a:ext cx="10441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Michael Feathers attached the acronym SOLID </a:t>
            </a:r>
          </a:p>
          <a:p>
            <a:r>
              <a:rPr lang="en-IE" dirty="0">
                <a:solidFill>
                  <a:schemeClr val="tx1"/>
                </a:solidFill>
              </a:rPr>
              <a:t>to these principles in the early 2000s.</a:t>
            </a:r>
          </a:p>
        </p:txBody>
      </p:sp>
    </p:spTree>
    <p:extLst>
      <p:ext uri="{BB962C8B-B14F-4D97-AF65-F5344CB8AC3E}">
        <p14:creationId xmlns:p14="http://schemas.microsoft.com/office/powerpoint/2010/main" val="3652819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SOLID Class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71908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i="1" dirty="0">
                <a:solidFill>
                  <a:schemeClr val="tx1"/>
                </a:solidFill>
              </a:rPr>
              <a:t>S	</a:t>
            </a:r>
            <a:r>
              <a:rPr lang="en-IE" dirty="0" smtClean="0">
                <a:solidFill>
                  <a:srgbClr val="FF0000"/>
                </a:solidFill>
              </a:rPr>
              <a:t>Single </a:t>
            </a:r>
            <a:r>
              <a:rPr lang="en-IE" dirty="0">
                <a:solidFill>
                  <a:srgbClr val="FF0000"/>
                </a:solidFill>
              </a:rPr>
              <a:t>Responsibility Principle (SRP). </a:t>
            </a:r>
            <a:r>
              <a:rPr lang="en-IE" dirty="0">
                <a:solidFill>
                  <a:schemeClr val="tx1"/>
                </a:solidFill>
              </a:rPr>
              <a:t>Classes should have one, and only 			one, reason to change. Keep your classes small and single-purposed.</a:t>
            </a:r>
          </a:p>
          <a:p>
            <a:pPr marL="0" indent="0">
              <a:buNone/>
            </a:pPr>
            <a:r>
              <a:rPr lang="en-IE" i="1" dirty="0">
                <a:solidFill>
                  <a:schemeClr val="tx1"/>
                </a:solidFill>
              </a:rPr>
              <a:t>O	</a:t>
            </a:r>
            <a:r>
              <a:rPr lang="en-IE" dirty="0" smtClean="0">
                <a:solidFill>
                  <a:srgbClr val="FF0000"/>
                </a:solidFill>
              </a:rPr>
              <a:t>Open-Closed </a:t>
            </a:r>
            <a:r>
              <a:rPr lang="en-IE" dirty="0">
                <a:solidFill>
                  <a:srgbClr val="FF0000"/>
                </a:solidFill>
              </a:rPr>
              <a:t>Principle (OCP). </a:t>
            </a:r>
            <a:r>
              <a:rPr lang="en-IE" dirty="0">
                <a:solidFill>
                  <a:schemeClr val="tx1"/>
                </a:solidFill>
              </a:rPr>
              <a:t>Design classes to be open for extension but 		closed for modification; you should be able to extend a class without 				modifying it. Minimize the need to make changes to existing classes.</a:t>
            </a:r>
          </a:p>
          <a:p>
            <a:pPr marL="0" indent="0">
              <a:buNone/>
            </a:pPr>
            <a:r>
              <a:rPr lang="en-IE" i="1" dirty="0">
                <a:solidFill>
                  <a:schemeClr val="tx1"/>
                </a:solidFill>
              </a:rPr>
              <a:t>L	</a:t>
            </a:r>
            <a:r>
              <a:rPr lang="en-IE" dirty="0" err="1" smtClean="0">
                <a:solidFill>
                  <a:srgbClr val="FF0000"/>
                </a:solidFill>
              </a:rPr>
              <a:t>Liskov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>
                <a:solidFill>
                  <a:srgbClr val="FF0000"/>
                </a:solidFill>
              </a:rPr>
              <a:t>Substitution Principle (LSP). </a:t>
            </a:r>
            <a:r>
              <a:rPr lang="en-IE" dirty="0">
                <a:solidFill>
                  <a:schemeClr val="tx1"/>
                </a:solidFill>
              </a:rPr>
              <a:t>Subtypes should be substitutable for 			their base types. From a client’s perspective, override methods shouldn’t 			break functionality.	</a:t>
            </a:r>
          </a:p>
          <a:p>
            <a:pPr marL="0" indent="0">
              <a:buNone/>
            </a:pPr>
            <a:r>
              <a:rPr lang="en-IE" i="1" dirty="0">
                <a:solidFill>
                  <a:schemeClr val="tx1"/>
                </a:solidFill>
              </a:rPr>
              <a:t>I	</a:t>
            </a:r>
            <a:r>
              <a:rPr lang="en-IE" dirty="0" smtClean="0">
                <a:solidFill>
                  <a:srgbClr val="FF0000"/>
                </a:solidFill>
              </a:rPr>
              <a:t>Interface </a:t>
            </a:r>
            <a:r>
              <a:rPr lang="en-IE" dirty="0">
                <a:solidFill>
                  <a:srgbClr val="FF0000"/>
                </a:solidFill>
              </a:rPr>
              <a:t>Segregation Principle (ISP). </a:t>
            </a:r>
            <a:r>
              <a:rPr lang="en-IE" dirty="0">
                <a:solidFill>
                  <a:schemeClr val="tx1"/>
                </a:solidFill>
              </a:rPr>
              <a:t>Clients should not be forced to 				depend on methods they don’t use. Split a larger interface into a number of 		smaller interfaces.</a:t>
            </a:r>
          </a:p>
          <a:p>
            <a:pPr marL="0" indent="0">
              <a:buNone/>
            </a:pPr>
            <a:r>
              <a:rPr lang="en-IE" i="1" dirty="0">
                <a:solidFill>
                  <a:schemeClr val="tx1"/>
                </a:solidFill>
              </a:rPr>
              <a:t>D	</a:t>
            </a:r>
            <a:r>
              <a:rPr lang="en-IE" dirty="0" smtClean="0">
                <a:solidFill>
                  <a:srgbClr val="FF0000"/>
                </a:solidFill>
              </a:rPr>
              <a:t>Dependency </a:t>
            </a:r>
            <a:r>
              <a:rPr lang="en-IE" dirty="0">
                <a:solidFill>
                  <a:srgbClr val="FF0000"/>
                </a:solidFill>
              </a:rPr>
              <a:t>Inversion Principle (DIP). </a:t>
            </a:r>
            <a:r>
              <a:rPr lang="en-IE" dirty="0">
                <a:solidFill>
                  <a:schemeClr val="tx1"/>
                </a:solidFill>
              </a:rPr>
              <a:t>High-level modules should not 				depend on low-level modules; both should depend on abstractions. 				Abstractions should not depend on details; details should depend on 				abstractions. </a:t>
            </a:r>
          </a:p>
        </p:txBody>
      </p:sp>
    </p:spTree>
    <p:extLst>
      <p:ext uri="{BB962C8B-B14F-4D97-AF65-F5344CB8AC3E}">
        <p14:creationId xmlns:p14="http://schemas.microsoft.com/office/powerpoint/2010/main" val="1959429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284512"/>
            <a:ext cx="11861800" cy="3175000"/>
          </a:xfrm>
        </p:spPr>
        <p:txBody>
          <a:bodyPr>
            <a:normAutofit/>
          </a:bodyPr>
          <a:lstStyle/>
          <a:p>
            <a:pPr algn="ctr"/>
            <a:r>
              <a:rPr lang="en-IE" sz="5400" dirty="0"/>
              <a:t>SOLID Principles in Poster form…</a:t>
            </a:r>
          </a:p>
        </p:txBody>
      </p:sp>
      <p:sp>
        <p:nvSpPr>
          <p:cNvPr id="5" name="Shape 163"/>
          <p:cNvSpPr/>
          <p:nvPr/>
        </p:nvSpPr>
        <p:spPr>
          <a:xfrm>
            <a:off x="9476947" y="8604250"/>
            <a:ext cx="3530601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SOLID Motivational Posters, by </a:t>
            </a:r>
            <a:r>
              <a:rPr u="sng" dirty="0">
                <a:hlinkClick r:id="rId3"/>
              </a:rPr>
              <a:t>Derick Bailey</a:t>
            </a:r>
            <a:r>
              <a:rPr dirty="0"/>
              <a:t>, is licensed under a </a:t>
            </a:r>
            <a:r>
              <a:rPr u="sng" dirty="0">
                <a:hlinkClick r:id="rId4"/>
              </a:rPr>
              <a:t>Creative Commons Attribution-Share Alike 3.0 United States License</a:t>
            </a:r>
            <a:r>
              <a:rPr dirty="0"/>
              <a:t>.</a:t>
            </a:r>
          </a:p>
        </p:txBody>
      </p:sp>
      <p:sp>
        <p:nvSpPr>
          <p:cNvPr id="6" name="Shape 164"/>
          <p:cNvSpPr/>
          <p:nvPr/>
        </p:nvSpPr>
        <p:spPr>
          <a:xfrm>
            <a:off x="1974895" y="5736732"/>
            <a:ext cx="926735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57799" marR="57799" defTabSz="1295400">
              <a:defRPr sz="2400" u="sng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  <a:hlinkClick r:id="rId5"/>
              </a:defRPr>
            </a:lvl1pPr>
          </a:lstStyle>
          <a:p>
            <a:pPr>
              <a:defRPr u="none"/>
            </a:pPr>
            <a:endParaRPr lang="en-IE" dirty="0"/>
          </a:p>
          <a:p>
            <a:pPr>
              <a:defRPr u="none"/>
            </a:pPr>
            <a:r>
              <a:rPr u="sng" dirty="0"/>
              <a:t>http://blogs.msdn.com/b/cdndevs/archive/2009/07/15/the-solid-principles-explained-with-motivational-posters.aspx</a:t>
            </a:r>
            <a:endParaRPr lang="en-IE" u="sng" dirty="0"/>
          </a:p>
          <a:p>
            <a:pPr>
              <a:defRPr u="none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4544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55"/>
            <a:ext cx="13004800" cy="9753598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pic>
        <p:nvPicPr>
          <p:cNvPr id="170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599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“S” in SOLID - Single Responsibility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792" y="2932584"/>
            <a:ext cx="11259492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Every object should have a single responsibility and all of its services should be aligned with that responsibility. </a:t>
            </a:r>
          </a:p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“Responsibility” is defined as “a reason to change</a:t>
            </a:r>
            <a:r>
              <a:rPr lang="en-IE" dirty="0" smtClean="0">
                <a:solidFill>
                  <a:schemeClr val="tx1"/>
                </a:solidFill>
              </a:rPr>
              <a:t>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2444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5" y="-19744"/>
            <a:ext cx="13031127" cy="9773344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“O” in SOLID - Open-Closed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E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Software entities – such as classes, modules, </a:t>
            </a:r>
            <a:r>
              <a:rPr lang="en-IE" dirty="0" smtClean="0">
                <a:solidFill>
                  <a:schemeClr val="tx1"/>
                </a:solidFill>
              </a:rPr>
              <a:t>or functions should </a:t>
            </a:r>
            <a:r>
              <a:rPr lang="en-IE" dirty="0">
                <a:solidFill>
                  <a:schemeClr val="tx1"/>
                </a:solidFill>
              </a:rPr>
              <a:t>be open for extension but closed for modification. </a:t>
            </a:r>
          </a:p>
          <a:p>
            <a:pPr marL="0" indent="0" algn="ctr">
              <a:buNone/>
            </a:pPr>
            <a:r>
              <a:rPr lang="en-IE" dirty="0" smtClean="0">
                <a:solidFill>
                  <a:schemeClr val="tx1"/>
                </a:solidFill>
              </a:rPr>
              <a:t>Better to </a:t>
            </a:r>
            <a:r>
              <a:rPr lang="en-IE" dirty="0">
                <a:solidFill>
                  <a:schemeClr val="tx1"/>
                </a:solidFill>
              </a:rPr>
              <a:t>make changes to </a:t>
            </a:r>
            <a:r>
              <a:rPr lang="en-IE" dirty="0" smtClean="0">
                <a:solidFill>
                  <a:schemeClr val="tx1"/>
                </a:solidFill>
              </a:rPr>
              <a:t>classes </a:t>
            </a:r>
            <a:r>
              <a:rPr lang="en-IE" dirty="0">
                <a:solidFill>
                  <a:schemeClr val="tx1"/>
                </a:solidFill>
              </a:rPr>
              <a:t>by adding to or building on </a:t>
            </a:r>
            <a:r>
              <a:rPr lang="en-IE" dirty="0" smtClean="0">
                <a:solidFill>
                  <a:schemeClr val="tx1"/>
                </a:solidFill>
              </a:rPr>
              <a:t>them </a:t>
            </a:r>
            <a:r>
              <a:rPr lang="en-IE" dirty="0">
                <a:solidFill>
                  <a:schemeClr val="tx1"/>
                </a:solidFill>
              </a:rPr>
              <a:t>(using mechanisms like </a:t>
            </a:r>
            <a:r>
              <a:rPr lang="en-IE" dirty="0" err="1">
                <a:solidFill>
                  <a:schemeClr val="tx1"/>
                </a:solidFill>
              </a:rPr>
              <a:t>subclassing</a:t>
            </a:r>
            <a:r>
              <a:rPr lang="en-IE" dirty="0">
                <a:solidFill>
                  <a:schemeClr val="tx1"/>
                </a:solidFill>
              </a:rPr>
              <a:t> or polymorphism) rather than modifying their code.</a:t>
            </a:r>
          </a:p>
        </p:txBody>
      </p:sp>
    </p:spTree>
    <p:extLst>
      <p:ext uri="{BB962C8B-B14F-4D97-AF65-F5344CB8AC3E}">
        <p14:creationId xmlns:p14="http://schemas.microsoft.com/office/powerpoint/2010/main" val="10525399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344</Words>
  <Application>Microsoft Macintosh PowerPoint</Application>
  <PresentationFormat>Custom</PresentationFormat>
  <Paragraphs>41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Avenir Roman</vt:lpstr>
      <vt:lpstr>Helvetica</vt:lpstr>
      <vt:lpstr>Helvetica Neue</vt:lpstr>
      <vt:lpstr>Helvetica Neue Light</vt:lpstr>
      <vt:lpstr>Helvetica Neue Medium</vt:lpstr>
      <vt:lpstr>Wingdings</vt:lpstr>
      <vt:lpstr>Arial</vt:lpstr>
      <vt:lpstr>ModernPortfolio</vt:lpstr>
      <vt:lpstr>SOLID Principles</vt:lpstr>
      <vt:lpstr>SOLID Class Design Principles</vt:lpstr>
      <vt:lpstr>SOLID Class Design Principles</vt:lpstr>
      <vt:lpstr>SOLID Principles in Poster form…</vt:lpstr>
      <vt:lpstr>PowerPoint Presentation</vt:lpstr>
      <vt:lpstr>PowerPoint Presentation</vt:lpstr>
      <vt:lpstr>“S” in SOLID - Single Responsibility Principle</vt:lpstr>
      <vt:lpstr>PowerPoint Presentation</vt:lpstr>
      <vt:lpstr>“O” in SOLID - Open-Closed Principle</vt:lpstr>
      <vt:lpstr>PowerPoint Presentation</vt:lpstr>
      <vt:lpstr>“L” in SOLID - Liskov Substitution Principle</vt:lpstr>
      <vt:lpstr>PowerPoint Presentation</vt:lpstr>
      <vt:lpstr>“I” in SOLID - Interface Segregation Principle</vt:lpstr>
      <vt:lpstr>PowerPoint Presentation</vt:lpstr>
      <vt:lpstr>“D” in SOLID - Dependency Inversion Principle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Eamonn Deleastar</cp:lastModifiedBy>
  <cp:revision>47</cp:revision>
  <cp:lastPrinted>2017-11-15T08:55:23Z</cp:lastPrinted>
  <dcterms:modified xsi:type="dcterms:W3CDTF">2017-11-15T16:27:29Z</dcterms:modified>
</cp:coreProperties>
</file>