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0" r:id="rId2"/>
    <p:sldId id="310" r:id="rId3"/>
    <p:sldId id="266" r:id="rId4"/>
    <p:sldId id="309" r:id="rId5"/>
    <p:sldId id="311" r:id="rId6"/>
    <p:sldId id="267" r:id="rId7"/>
    <p:sldId id="268" r:id="rId8"/>
    <p:sldId id="269" r:id="rId9"/>
    <p:sldId id="270" r:id="rId10"/>
    <p:sldId id="271" r:id="rId11"/>
    <p:sldId id="272" r:id="rId12"/>
    <p:sldId id="304" r:id="rId13"/>
    <p:sldId id="273" r:id="rId14"/>
    <p:sldId id="274" r:id="rId15"/>
    <p:sldId id="275" r:id="rId16"/>
    <p:sldId id="276" r:id="rId17"/>
    <p:sldId id="277" r:id="rId18"/>
    <p:sldId id="278" r:id="rId19"/>
    <p:sldId id="305" r:id="rId20"/>
    <p:sldId id="279" r:id="rId21"/>
    <p:sldId id="306" r:id="rId22"/>
    <p:sldId id="280" r:id="rId23"/>
    <p:sldId id="307" r:id="rId24"/>
    <p:sldId id="282" r:id="rId25"/>
    <p:sldId id="308" r:id="rId26"/>
    <p:sldId id="288" r:id="rId27"/>
    <p:sldId id="289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1" autoAdjust="0"/>
    <p:restoredTop sz="94660"/>
  </p:normalViewPr>
  <p:slideViewPr>
    <p:cSldViewPr>
      <p:cViewPr varScale="1">
        <p:scale>
          <a:sx n="109" d="100"/>
          <a:sy n="109" d="100"/>
        </p:scale>
        <p:origin x="312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1971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http://blogs.msdn.com/b/cdndevs/archive/2009/07/15/the-solid-principles-explained-with-motivational-posters.aspx</a:t>
            </a:r>
          </a:p>
        </p:txBody>
      </p:sp>
    </p:spTree>
    <p:extLst>
      <p:ext uri="{BB962C8B-B14F-4D97-AF65-F5344CB8AC3E}">
        <p14:creationId xmlns:p14="http://schemas.microsoft.com/office/powerpoint/2010/main" val="42149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http://blogs.msdn.com/b/cdndevs/archive/2009/07/15/the-solid-principles-explained-with-motivational-posters.aspx</a:t>
            </a:r>
          </a:p>
        </p:txBody>
      </p:sp>
    </p:spTree>
    <p:extLst>
      <p:ext uri="{BB962C8B-B14F-4D97-AF65-F5344CB8AC3E}">
        <p14:creationId xmlns:p14="http://schemas.microsoft.com/office/powerpoint/2010/main" val="7028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http://blogs.msdn.com/b/cdndevs/archive/2009/07/15/the-solid-principles-explained-with-motivational-posters.aspx</a:t>
            </a:r>
          </a:p>
        </p:txBody>
      </p:sp>
    </p:spTree>
    <p:extLst>
      <p:ext uri="{BB962C8B-B14F-4D97-AF65-F5344CB8AC3E}">
        <p14:creationId xmlns:p14="http://schemas.microsoft.com/office/powerpoint/2010/main" val="129979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5400000">
            <a:off x="6832536" y="8686863"/>
            <a:ext cx="14225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71500" y="4864100"/>
            <a:ext cx="5334476" cy="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571500" y="1968500"/>
            <a:ext cx="5073394" cy="133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9055098" y="508000"/>
            <a:ext cx="128" cy="79756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9055096" y="4464050"/>
            <a:ext cx="344850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5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4" Type="http://schemas.openxmlformats.org/officeDocument/2006/relationships/hyperlink" Target="mailto:sdrohan@wit.ie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1" y="2212622"/>
            <a:ext cx="11428871" cy="168881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5689" dirty="0"/>
              <a:t>Single Responsibility Principle (SRP)</a:t>
            </a:r>
            <a:endParaRPr lang="en-IE" sz="5689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565" y="4745849"/>
            <a:ext cx="2734168" cy="1282418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5" y="8128001"/>
            <a:ext cx="5364480" cy="12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41068" y="8367325"/>
            <a:ext cx="6048587" cy="831760"/>
          </a:xfrm>
          <a:prstGeom prst="rect">
            <a:avLst/>
          </a:prstGeom>
          <a:noFill/>
        </p:spPr>
        <p:txBody>
          <a:bodyPr lIns="130041" tIns="65021" rIns="130041" bIns="65021">
            <a:spAutoFit/>
          </a:bodyPr>
          <a:lstStyle/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9753" y="3866445"/>
            <a:ext cx="1166529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27" name="Shape 240"/>
          <p:cNvSpPr txBox="1">
            <a:spLocks/>
          </p:cNvSpPr>
          <p:nvPr/>
        </p:nvSpPr>
        <p:spPr bwMode="auto">
          <a:xfrm>
            <a:off x="4012963" y="4445566"/>
            <a:ext cx="8351521" cy="198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>
            <a:lvl1pPr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3556" dirty="0">
                <a:sym typeface="Helvetica Neue" charset="0"/>
              </a:rPr>
              <a:t>Eamonn de Leastar (</a:t>
            </a:r>
            <a:r>
              <a:rPr lang="en-IE" altLang="en-US" sz="3556" dirty="0">
                <a:sym typeface="Helvetica Neue" charset="0"/>
                <a:hlinkClick r:id="rId3"/>
              </a:rPr>
              <a:t>edeleastar@wit.ie</a:t>
            </a:r>
            <a:r>
              <a:rPr lang="en-IE" altLang="en-US" sz="3556" dirty="0">
                <a:sym typeface="Helvetica Neue" charset="0"/>
              </a:rPr>
              <a:t>) </a:t>
            </a:r>
            <a:r>
              <a:rPr lang="en-IE" altLang="en-US" sz="3556" dirty="0" err="1">
                <a:sym typeface="Helvetica Neue" charset="0"/>
              </a:rPr>
              <a:t>Dr.</a:t>
            </a:r>
            <a:r>
              <a:rPr lang="en-IE" altLang="en-US" sz="3556" dirty="0">
                <a:sym typeface="Helvetica Neue" charset="0"/>
              </a:rPr>
              <a:t> </a:t>
            </a:r>
            <a:r>
              <a:rPr lang="en-IE" altLang="en-US" sz="3556" dirty="0" err="1">
                <a:sym typeface="Helvetica Neue" charset="0"/>
              </a:rPr>
              <a:t>Siobhán</a:t>
            </a:r>
            <a:r>
              <a:rPr lang="en-IE" altLang="en-US" sz="3556" dirty="0">
                <a:sym typeface="Helvetica Neue" charset="0"/>
              </a:rPr>
              <a:t> Drohan (</a:t>
            </a:r>
            <a:r>
              <a:rPr lang="en-IE" altLang="en-US" sz="3556" dirty="0">
                <a:sym typeface="Helvetica Neue" charset="0"/>
                <a:hlinkClick r:id="rId4"/>
              </a:rPr>
              <a:t>sdrohan@wit.ie</a:t>
            </a:r>
            <a:r>
              <a:rPr lang="en-IE" altLang="en-US" sz="3556" dirty="0">
                <a:sym typeface="Helvetica Neue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505865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525736" y="527471"/>
            <a:ext cx="11861801" cy="1397001"/>
          </a:xfrm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Modem Responsibilities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xfrm>
            <a:off x="1461840" y="5504677"/>
            <a:ext cx="9920932" cy="3908627"/>
          </a:xfrm>
          <a:prstGeom prst="rect">
            <a:avLst/>
          </a:prstGeom>
        </p:spPr>
        <p:txBody>
          <a:bodyPr/>
          <a:lstStyle/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Two responsibilities:</a:t>
            </a:r>
          </a:p>
          <a:p>
            <a:pPr marL="783590" marR="57799" lvl="1" indent="-285750" defTabSz="1295400">
              <a:lnSpc>
                <a:spcPct val="80000"/>
              </a:lnSpc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connection management</a:t>
            </a:r>
            <a:r>
              <a:rPr lang="en-IE" dirty="0"/>
              <a:t> </a:t>
            </a:r>
            <a:r>
              <a:rPr dirty="0"/>
              <a:t>(dial and </a:t>
            </a:r>
            <a:r>
              <a:rPr dirty="0" err="1"/>
              <a:t>hangup</a:t>
            </a:r>
            <a:r>
              <a:rPr dirty="0"/>
              <a:t> functions)</a:t>
            </a:r>
          </a:p>
          <a:p>
            <a:pPr marL="783590" marR="57799" lvl="1" indent="-285750" defTabSz="1295400">
              <a:lnSpc>
                <a:spcPct val="80000"/>
              </a:lnSpc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data communication (send and </a:t>
            </a:r>
            <a:r>
              <a:rPr dirty="0" err="1"/>
              <a:t>recv</a:t>
            </a:r>
            <a:r>
              <a:rPr dirty="0"/>
              <a:t> functions)</a:t>
            </a:r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They have little in common</a:t>
            </a:r>
          </a:p>
          <a:p>
            <a:pPr marL="783590" marR="57799" lvl="1" indent="-285750" defTabSz="1295400">
              <a:lnSpc>
                <a:spcPct val="80000"/>
              </a:lnSpc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may change for different reason</a:t>
            </a:r>
          </a:p>
          <a:p>
            <a:pPr marL="783590" marR="57799" lvl="1" indent="-285750" defTabSz="1295400">
              <a:lnSpc>
                <a:spcPct val="80000"/>
              </a:lnSpc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will be called from different parts of the applications</a:t>
            </a:r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They will change for different reasons.</a:t>
            </a:r>
          </a:p>
        </p:txBody>
      </p:sp>
      <p:sp>
        <p:nvSpPr>
          <p:cNvPr id="222" name="Shape 222"/>
          <p:cNvSpPr/>
          <p:nvPr/>
        </p:nvSpPr>
        <p:spPr>
          <a:xfrm>
            <a:off x="3149600" y="2356520"/>
            <a:ext cx="6502400" cy="2527301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interface Modem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void dial(String </a:t>
            </a:r>
            <a:r>
              <a:rPr dirty="0" err="1"/>
              <a:t>pno</a:t>
            </a:r>
            <a:r>
              <a:rPr dirty="0"/>
              <a:t>);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void </a:t>
            </a:r>
            <a:r>
              <a:rPr dirty="0" err="1"/>
              <a:t>hangup</a:t>
            </a:r>
            <a:r>
              <a:rPr dirty="0"/>
              <a:t>();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void send(char c);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char </a:t>
            </a:r>
            <a:r>
              <a:rPr dirty="0" err="1"/>
              <a:t>recv</a:t>
            </a:r>
            <a:r>
              <a:rPr dirty="0"/>
              <a:t>();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453728" y="527472"/>
            <a:ext cx="11861800" cy="1397000"/>
          </a:xfrm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lang="en-IE" dirty="0"/>
              <a:t>Should the responsibilities be separated?</a:t>
            </a:r>
            <a:endParaRPr dirty="0"/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453728" y="2169740"/>
            <a:ext cx="11861800" cy="6667500"/>
          </a:xfrm>
          <a:prstGeom prst="rect">
            <a:avLst/>
          </a:prstGeom>
        </p:spPr>
        <p:txBody>
          <a:bodyPr/>
          <a:lstStyle/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dirty="0"/>
              <a:t>It depends!  </a:t>
            </a:r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dirty="0"/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dirty="0"/>
              <a:t>How do you </a:t>
            </a:r>
            <a:r>
              <a:rPr lang="en-IE" dirty="0" smtClean="0"/>
              <a:t>foresee </a:t>
            </a:r>
            <a:r>
              <a:rPr lang="en-IE" dirty="0"/>
              <a:t>the application changing?</a:t>
            </a:r>
          </a:p>
          <a:p>
            <a:pPr marL="840740" marR="57799" lvl="1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dirty="0"/>
              <a:t>e.g. could the signature of the connection methods potentially change, without any change to the send/receive mechanism? </a:t>
            </a:r>
          </a:p>
          <a:p>
            <a:pPr marL="40640" marR="57799" indent="0" defTabSz="1295400">
              <a:lnSpc>
                <a:spcPct val="80000"/>
              </a:lnSpc>
              <a:spcBef>
                <a:spcPts val="900"/>
              </a:spcBef>
              <a:buSzPct val="100000"/>
              <a:buNone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dirty="0"/>
          </a:p>
        </p:txBody>
      </p:sp>
      <p:sp>
        <p:nvSpPr>
          <p:cNvPr id="5" name="Shape 222"/>
          <p:cNvSpPr/>
          <p:nvPr/>
        </p:nvSpPr>
        <p:spPr>
          <a:xfrm>
            <a:off x="3262040" y="5956920"/>
            <a:ext cx="6502400" cy="2527301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interface Modem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void dial(String </a:t>
            </a:r>
            <a:r>
              <a:rPr dirty="0" err="1"/>
              <a:t>pno</a:t>
            </a:r>
            <a:r>
              <a:rPr dirty="0"/>
              <a:t>);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void </a:t>
            </a:r>
            <a:r>
              <a:rPr dirty="0" err="1"/>
              <a:t>hangup</a:t>
            </a:r>
            <a:r>
              <a:rPr dirty="0"/>
              <a:t>();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void send(char c);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char </a:t>
            </a:r>
            <a:r>
              <a:rPr dirty="0" err="1"/>
              <a:t>recv</a:t>
            </a:r>
            <a:r>
              <a:rPr dirty="0"/>
              <a:t>();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453728" y="527472"/>
            <a:ext cx="11861800" cy="1397000"/>
          </a:xfrm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lang="en-IE" dirty="0"/>
              <a:t>Should the responsibilities be separated?</a:t>
            </a:r>
            <a:endParaRPr dirty="0"/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453728" y="2140496"/>
            <a:ext cx="11861800" cy="7200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3900" dirty="0"/>
              <a:t>If the application can change in ways that cause the two responsibilities to change at different times </a:t>
            </a:r>
            <a:r>
              <a:rPr lang="en-IE" sz="3900" dirty="0">
                <a:sym typeface="Wingdings" panose="05000000000000000000" pitchFamily="2" charset="2"/>
              </a:rPr>
              <a:t> </a:t>
            </a:r>
            <a:r>
              <a:rPr lang="en-IE" sz="3900" dirty="0"/>
              <a:t>separate the responsibilities.</a:t>
            </a:r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3900" dirty="0"/>
              <a:t>Separation here is at interface level and not class level.</a:t>
            </a:r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dirty="0"/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dirty="0"/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dirty="0"/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dirty="0"/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dirty="0"/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dirty="0"/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dirty="0"/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dirty="0"/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dirty="0"/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b="1" i="1" dirty="0">
              <a:solidFill>
                <a:srgbClr val="FF0000"/>
              </a:solidFill>
            </a:endParaRPr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b="1" i="1" dirty="0">
                <a:solidFill>
                  <a:srgbClr val="FF0000"/>
                </a:solidFill>
              </a:rPr>
              <a:t>CAUTION</a:t>
            </a:r>
            <a:r>
              <a:rPr lang="en-IE" b="1" i="1" dirty="0"/>
              <a:t>: Needless complexity </a:t>
            </a:r>
            <a:r>
              <a:rPr lang="en-IE" dirty="0"/>
              <a:t>can occur when there is no </a:t>
            </a:r>
            <a:r>
              <a:rPr lang="en-IE" b="1" i="1" dirty="0"/>
              <a:t>foreseeable </a:t>
            </a:r>
            <a:r>
              <a:rPr lang="en-IE" dirty="0"/>
              <a:t>need to separate the responsibilities.</a:t>
            </a:r>
          </a:p>
        </p:txBody>
      </p:sp>
      <p:pic>
        <p:nvPicPr>
          <p:cNvPr id="228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019" y="4012704"/>
            <a:ext cx="8191218" cy="38585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1063286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453728" y="599480"/>
            <a:ext cx="11861800" cy="1397000"/>
          </a:xfrm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lang="en-IE" dirty="0"/>
              <a:t>Single Responsibility Principle </a:t>
            </a:r>
            <a:r>
              <a:rPr lang="mr-IN" dirty="0"/>
              <a:t>–</a:t>
            </a:r>
            <a:r>
              <a:rPr lang="en-IE" dirty="0"/>
              <a:t> Example </a:t>
            </a:r>
            <a:r>
              <a:rPr lang="en-IE" dirty="0" smtClean="0"/>
              <a:t>4</a:t>
            </a:r>
            <a:endParaRPr dirty="0"/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83540" marR="57799" indent="-342900" defTabSz="1295400"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endParaRPr lang="en-IE" dirty="0"/>
          </a:p>
          <a:p>
            <a:r>
              <a:rPr dirty="0"/>
              <a:t>Coupling persistence services (</a:t>
            </a:r>
            <a:r>
              <a:rPr lang="en-IE" dirty="0"/>
              <a:t>s</a:t>
            </a:r>
            <a:r>
              <a:rPr dirty="0"/>
              <a:t>tore) with business rules (calculatePay) </a:t>
            </a:r>
            <a:r>
              <a:rPr lang="en-IE" dirty="0" smtClean="0"/>
              <a:t>could </a:t>
            </a:r>
            <a:r>
              <a:rPr dirty="0" smtClean="0"/>
              <a:t>violate </a:t>
            </a:r>
            <a:r>
              <a:rPr dirty="0"/>
              <a:t>SRP</a:t>
            </a:r>
            <a:r>
              <a:rPr lang="en-IE" dirty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443"/>
          <a:stretch/>
        </p:blipFill>
        <p:spPr>
          <a:xfrm>
            <a:off x="4486176" y="4516760"/>
            <a:ext cx="3912518" cy="356754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597744" y="556320"/>
            <a:ext cx="11861801" cy="1397000"/>
          </a:xfrm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Separate </a:t>
            </a:r>
            <a:r>
              <a:rPr lang="en-IE" dirty="0"/>
              <a:t>the Responsibilities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3539" marR="57799" indent="-342899" defTabSz="1295400">
              <a:spcBef>
                <a:spcPts val="900"/>
              </a:spcBef>
              <a:buSzPct val="100000"/>
              <a:buFontTx/>
              <a:defRPr sz="3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/>
          </a:p>
        </p:txBody>
      </p:sp>
      <p:pic>
        <p:nvPicPr>
          <p:cNvPr id="240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9872" y="4228728"/>
            <a:ext cx="9931401" cy="2339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53728" y="599480"/>
            <a:ext cx="11861800" cy="1397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IE" dirty="0"/>
              <a:t>Single Responsibility Principle </a:t>
            </a:r>
            <a:r>
              <a:rPr lang="mr-IN" dirty="0"/>
              <a:t>–</a:t>
            </a:r>
            <a:r>
              <a:rPr lang="en-IE" dirty="0"/>
              <a:t> Example </a:t>
            </a:r>
            <a:r>
              <a:rPr lang="en-IE" dirty="0" smtClean="0"/>
              <a:t>5</a:t>
            </a:r>
            <a:endParaRPr dirty="0"/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3539" marR="57799" indent="-342899" defTabSz="1295400">
              <a:spcBef>
                <a:spcPts val="900"/>
              </a:spcBef>
              <a:buSzPct val="100000"/>
              <a:buFontTx/>
              <a:defRPr sz="3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dirty="0"/>
          </a:p>
          <a:p>
            <a:pPr marL="383539" marR="57799" indent="-342899" defTabSz="1295400">
              <a:spcBef>
                <a:spcPts val="900"/>
              </a:spcBef>
              <a:buSzPct val="100000"/>
              <a:buFontTx/>
              <a:defRPr sz="3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Design an Application to manage a contact list.</a:t>
            </a:r>
          </a:p>
          <a:p>
            <a:pPr marL="383539" marR="57799" indent="-342899" defTabSz="1295400">
              <a:spcBef>
                <a:spcPts val="900"/>
              </a:spcBef>
              <a:buSzPct val="100000"/>
              <a:buFontTx/>
              <a:defRPr sz="3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dirty="0"/>
          </a:p>
          <a:p>
            <a:pPr marL="383539" marR="57799" indent="-342899" defTabSz="1295400">
              <a:spcBef>
                <a:spcPts val="900"/>
              </a:spcBef>
              <a:buSzPct val="100000"/>
              <a:buFontTx/>
              <a:defRPr sz="3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It should support:</a:t>
            </a:r>
          </a:p>
          <a:p>
            <a:pPr marL="804645" marR="57799" lvl="1" indent="-306805" defTabSz="1295400">
              <a:spcBef>
                <a:spcPts val="8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Console based UI</a:t>
            </a:r>
          </a:p>
          <a:p>
            <a:pPr marL="804645" marR="57799" lvl="1" indent="-306805" defTabSz="1295400">
              <a:spcBef>
                <a:spcPts val="8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Load/save to/from a file on disk</a:t>
            </a:r>
          </a:p>
          <a:p>
            <a:pPr marL="804645" marR="57799" lvl="1" indent="-306805" defTabSz="1295400">
              <a:spcBef>
                <a:spcPts val="8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Simple reports and search function</a:t>
            </a:r>
            <a:r>
              <a:rPr lang="en-IE" dirty="0"/>
              <a:t>s</a:t>
            </a:r>
            <a:endParaRPr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525736" y="599479"/>
            <a:ext cx="11861800" cy="1397001"/>
          </a:xfrm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 err="1"/>
              <a:t>AddressBook</a:t>
            </a:r>
            <a:endParaRPr dirty="0"/>
          </a:p>
        </p:txBody>
      </p:sp>
      <p:sp>
        <p:nvSpPr>
          <p:cNvPr id="250" name="Shape 2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0496" marR="56643" indent="-300669" defTabSz="1269491">
              <a:lnSpc>
                <a:spcPct val="90000"/>
              </a:lnSpc>
              <a:spcBef>
                <a:spcPts val="900"/>
              </a:spcBef>
              <a:buSzPct val="100000"/>
              <a:buFontTx/>
              <a:defRPr sz="333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Propose two classes:</a:t>
            </a:r>
          </a:p>
          <a:p>
            <a:pPr marL="788552" marR="56643" lvl="1" indent="-300669" defTabSz="1269491">
              <a:lnSpc>
                <a:spcPct val="90000"/>
              </a:lnSpc>
              <a:spcBef>
                <a:spcPts val="800"/>
              </a:spcBef>
              <a:buSzPct val="100000"/>
              <a:buFontTx/>
              <a:defRPr sz="333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Contact - to represent each contact</a:t>
            </a:r>
          </a:p>
          <a:p>
            <a:pPr marL="788552" marR="56643" lvl="1" indent="-300669" defTabSz="1269491">
              <a:lnSpc>
                <a:spcPct val="90000"/>
              </a:lnSpc>
              <a:spcBef>
                <a:spcPts val="800"/>
              </a:spcBef>
              <a:buSzPct val="100000"/>
              <a:buFontTx/>
              <a:defRPr sz="333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 err="1"/>
              <a:t>AddressBook</a:t>
            </a:r>
            <a:r>
              <a:rPr dirty="0"/>
              <a:t> - to incorporate </a:t>
            </a:r>
          </a:p>
          <a:p>
            <a:pPr marL="1236608" marR="56643" lvl="2" indent="-300669" defTabSz="1269491">
              <a:lnSpc>
                <a:spcPct val="90000"/>
              </a:lnSpc>
              <a:spcBef>
                <a:spcPts val="800"/>
              </a:spcBef>
              <a:buSzPct val="100000"/>
              <a:buFontTx/>
              <a:defRPr sz="333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serialization</a:t>
            </a:r>
          </a:p>
          <a:p>
            <a:pPr marL="1236608" marR="56643" lvl="2" indent="-300669" defTabSz="1269491">
              <a:lnSpc>
                <a:spcPct val="90000"/>
              </a:lnSpc>
              <a:spcBef>
                <a:spcPts val="800"/>
              </a:spcBef>
              <a:buSzPct val="100000"/>
              <a:buFontTx/>
              <a:defRPr sz="333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reporting</a:t>
            </a:r>
          </a:p>
          <a:p>
            <a:pPr marL="1236608" marR="56643" lvl="2" indent="-300669" defTabSz="1269491">
              <a:lnSpc>
                <a:spcPct val="90000"/>
              </a:lnSpc>
              <a:spcBef>
                <a:spcPts val="800"/>
              </a:spcBef>
              <a:buSzPct val="100000"/>
              <a:buFontTx/>
              <a:defRPr sz="333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UI</a:t>
            </a:r>
          </a:p>
          <a:p>
            <a:pPr marL="1236608" marR="56643" lvl="2" indent="-300669" defTabSz="1269491">
              <a:lnSpc>
                <a:spcPct val="90000"/>
              </a:lnSpc>
              <a:spcBef>
                <a:spcPts val="800"/>
              </a:spcBef>
              <a:buSzPct val="100000"/>
              <a:buFontTx/>
              <a:defRPr sz="333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 err="1"/>
              <a:t>etc</a:t>
            </a:r>
            <a:r>
              <a:rPr dirty="0"/>
              <a:t>…</a:t>
            </a:r>
          </a:p>
          <a:p>
            <a:pPr marL="375869" marR="56643" indent="-336042" defTabSz="1269491">
              <a:lnSpc>
                <a:spcPct val="90000"/>
              </a:lnSpc>
              <a:spcBef>
                <a:spcPts val="900"/>
              </a:spcBef>
              <a:buSzPct val="100000"/>
              <a:buFontTx/>
              <a:defRPr sz="333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Violates SRP as </a:t>
            </a:r>
            <a:r>
              <a:rPr dirty="0" err="1"/>
              <a:t>AddressBook</a:t>
            </a:r>
            <a:r>
              <a:rPr dirty="0"/>
              <a:t> has multiple reasons to change</a:t>
            </a:r>
          </a:p>
          <a:p>
            <a:pPr marL="767918" marR="56643" lvl="1" indent="-280035" defTabSz="1269491">
              <a:lnSpc>
                <a:spcPct val="90000"/>
              </a:lnSpc>
              <a:spcBef>
                <a:spcPts val="800"/>
              </a:spcBef>
              <a:buSzPct val="100000"/>
              <a:buFontTx/>
              <a:defRPr sz="274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Data structure change (</a:t>
            </a:r>
            <a:r>
              <a:rPr lang="en-IE" dirty="0"/>
              <a:t>e.g. </a:t>
            </a:r>
            <a:r>
              <a:rPr dirty="0" err="1"/>
              <a:t>HashMap</a:t>
            </a:r>
            <a:r>
              <a:rPr dirty="0"/>
              <a:t> to </a:t>
            </a:r>
            <a:r>
              <a:rPr dirty="0" err="1"/>
              <a:t>TreeMap</a:t>
            </a:r>
            <a:r>
              <a:rPr dirty="0"/>
              <a:t>)</a:t>
            </a:r>
          </a:p>
          <a:p>
            <a:pPr marL="767918" marR="56643" lvl="1" indent="-280035" defTabSz="1269491">
              <a:lnSpc>
                <a:spcPct val="90000"/>
              </a:lnSpc>
              <a:spcBef>
                <a:spcPts val="800"/>
              </a:spcBef>
              <a:buSzPct val="100000"/>
              <a:buFontTx/>
              <a:defRPr sz="274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Serialization mechanism (</a:t>
            </a:r>
            <a:r>
              <a:rPr lang="en-IE" dirty="0"/>
              <a:t>e.g. </a:t>
            </a:r>
            <a:r>
              <a:rPr dirty="0"/>
              <a:t>binary to XML)</a:t>
            </a:r>
          </a:p>
          <a:p>
            <a:pPr marL="767918" marR="56643" lvl="1" indent="-280035" defTabSz="1269491">
              <a:lnSpc>
                <a:spcPct val="90000"/>
              </a:lnSpc>
              <a:spcBef>
                <a:spcPts val="800"/>
              </a:spcBef>
              <a:buSzPct val="100000"/>
              <a:buFontTx/>
              <a:defRPr sz="274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Alternative reports (</a:t>
            </a:r>
            <a:r>
              <a:rPr lang="en-IE" dirty="0"/>
              <a:t>e.g. </a:t>
            </a:r>
            <a:r>
              <a:rPr dirty="0"/>
              <a:t>different formats and content)</a:t>
            </a:r>
          </a:p>
          <a:p>
            <a:pPr marL="767918" marR="56643" lvl="1" indent="-280035" defTabSz="1269491">
              <a:lnSpc>
                <a:spcPct val="90000"/>
              </a:lnSpc>
              <a:spcBef>
                <a:spcPts val="800"/>
              </a:spcBef>
              <a:buSzPct val="100000"/>
              <a:buFontTx/>
              <a:defRPr sz="274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Command line syntax changes</a:t>
            </a:r>
          </a:p>
        </p:txBody>
      </p:sp>
      <p:pic>
        <p:nvPicPr>
          <p:cNvPr id="251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8624" y="412304"/>
            <a:ext cx="4095609" cy="3761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xfrm>
            <a:off x="453728" y="599479"/>
            <a:ext cx="11861800" cy="1397001"/>
          </a:xfrm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Refactor </a:t>
            </a:r>
            <a:r>
              <a:rPr dirty="0" err="1"/>
              <a:t>Addressbook</a:t>
            </a:r>
            <a:endParaRPr dirty="0"/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525736" y="5410100"/>
            <a:ext cx="12457384" cy="6667500"/>
          </a:xfrm>
          <a:prstGeom prst="rect">
            <a:avLst/>
          </a:prstGeom>
        </p:spPr>
        <p:txBody>
          <a:bodyPr/>
          <a:lstStyle/>
          <a:p>
            <a:pPr marL="40640" marR="57799" indent="0" defTabSz="1295400">
              <a:spcBef>
                <a:spcPts val="900"/>
              </a:spcBef>
              <a:buSzPct val="100000"/>
              <a:buNone/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dirty="0"/>
              <a:t>I</a:t>
            </a:r>
            <a:r>
              <a:rPr dirty="0" err="1"/>
              <a:t>AddressBook</a:t>
            </a:r>
            <a:r>
              <a:rPr dirty="0"/>
              <a:t> </a:t>
            </a:r>
            <a:r>
              <a:rPr lang="en-IE" dirty="0"/>
              <a:t>		</a:t>
            </a:r>
            <a:r>
              <a:rPr dirty="0"/>
              <a:t>responsible for contact data structure</a:t>
            </a:r>
          </a:p>
          <a:p>
            <a:pPr marL="40640" marR="57799" indent="0" defTabSz="1295400">
              <a:spcBef>
                <a:spcPts val="900"/>
              </a:spcBef>
              <a:buSzPct val="100000"/>
              <a:buNone/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dirty="0"/>
              <a:t>I</a:t>
            </a:r>
            <a:r>
              <a:rPr dirty="0" err="1"/>
              <a:t>ContactReporter</a:t>
            </a:r>
            <a:r>
              <a:rPr dirty="0"/>
              <a:t> </a:t>
            </a:r>
            <a:r>
              <a:rPr lang="en-IE" dirty="0"/>
              <a:t>	</a:t>
            </a:r>
            <a:r>
              <a:rPr dirty="0"/>
              <a:t>responsible for format and content of reports</a:t>
            </a:r>
          </a:p>
          <a:p>
            <a:pPr marL="40640" marR="57799" indent="0" defTabSz="1295400">
              <a:spcBef>
                <a:spcPts val="900"/>
              </a:spcBef>
              <a:buSzPct val="100000"/>
              <a:buNone/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dirty="0"/>
              <a:t>I</a:t>
            </a:r>
            <a:r>
              <a:rPr dirty="0" err="1"/>
              <a:t>SerializationStrategy</a:t>
            </a:r>
            <a:r>
              <a:rPr dirty="0"/>
              <a:t> </a:t>
            </a:r>
            <a:r>
              <a:rPr lang="en-IE" dirty="0"/>
              <a:t>	</a:t>
            </a:r>
            <a:r>
              <a:rPr dirty="0"/>
              <a:t>responsible for persistence</a:t>
            </a:r>
          </a:p>
          <a:p>
            <a:pPr marL="40640" marR="57799" indent="0" defTabSz="1295400">
              <a:spcBef>
                <a:spcPts val="900"/>
              </a:spcBef>
              <a:buSzPct val="100000"/>
              <a:buNone/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dirty="0"/>
              <a:t>I</a:t>
            </a:r>
            <a:r>
              <a:rPr dirty="0" err="1"/>
              <a:t>Pim</a:t>
            </a:r>
            <a:r>
              <a:rPr dirty="0"/>
              <a:t> </a:t>
            </a:r>
            <a:r>
              <a:rPr lang="en-IE" dirty="0"/>
              <a:t>			</a:t>
            </a:r>
            <a:r>
              <a:rPr dirty="0"/>
              <a:t>responsible for binding address book to</a:t>
            </a:r>
            <a:r>
              <a:rPr lang="en-IE" dirty="0"/>
              <a:t> 				</a:t>
            </a:r>
            <a:r>
              <a:rPr dirty="0"/>
              <a:t>serialization mechanism – and for exposing 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			</a:t>
            </a:r>
            <a:r>
              <a:rPr dirty="0"/>
              <a:t>coherent top level functionality</a:t>
            </a:r>
          </a:p>
          <a:p>
            <a:pPr marL="40640" marR="57799" indent="0" defTabSz="1295400">
              <a:spcBef>
                <a:spcPts val="900"/>
              </a:spcBef>
              <a:buSzPct val="100000"/>
              <a:buNone/>
              <a:defRPr sz="3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 err="1"/>
              <a:t>PimConsoleApp</a:t>
            </a:r>
            <a:r>
              <a:rPr dirty="0"/>
              <a:t> </a:t>
            </a:r>
            <a:r>
              <a:rPr lang="en-IE" dirty="0"/>
              <a:t>	</a:t>
            </a:r>
            <a:r>
              <a:rPr dirty="0"/>
              <a:t>responsible binding an running application to an </a:t>
            </a:r>
            <a:r>
              <a:rPr lang="en-IE" dirty="0"/>
              <a:t>			</a:t>
            </a:r>
            <a:r>
              <a:rPr dirty="0" err="1"/>
              <a:t>IPim</a:t>
            </a:r>
            <a:r>
              <a:rPr dirty="0"/>
              <a:t>.</a:t>
            </a:r>
          </a:p>
        </p:txBody>
      </p:sp>
      <p:pic>
        <p:nvPicPr>
          <p:cNvPr id="257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953" y="2068488"/>
            <a:ext cx="11322894" cy="3204463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t="6590" r="8068" b="7885"/>
          <a:stretch/>
        </p:blipFill>
        <p:spPr>
          <a:xfrm>
            <a:off x="165696" y="2284512"/>
            <a:ext cx="6912768" cy="6336705"/>
          </a:xfrm>
          <a:prstGeom prst="rect">
            <a:avLst/>
          </a:prstGeom>
        </p:spPr>
      </p:pic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571500" y="59948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lang="en-IE" dirty="0" smtClean="0"/>
              <a:t>Pacemaker-console-solution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44" y="2572544"/>
            <a:ext cx="4797276" cy="549885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80" y="2148879"/>
            <a:ext cx="8616032" cy="7409117"/>
          </a:xfrm>
          <a:prstGeom prst="rect">
            <a:avLst/>
          </a:prstGeom>
        </p:spPr>
      </p:pic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571500" y="599480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dirty="0"/>
              <a:t>Pacemaker - package responsibilities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xfrm>
            <a:off x="165696" y="6893024"/>
            <a:ext cx="2448396" cy="1738064"/>
          </a:xfrm>
          <a:prstGeom prst="rect">
            <a:avLst/>
          </a:prstGeom>
          <a:solidFill>
            <a:srgbClr val="CBCBCB"/>
          </a:solidFill>
          <a:ln w="9525">
            <a:noFill/>
            <a:rou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anchor="ctr">
            <a:noAutofit/>
          </a:bodyPr>
          <a:lstStyle>
            <a:lvl1pPr marL="0" indent="0">
              <a:buSzTx/>
              <a:buFontTx/>
              <a:buNone/>
              <a:defRPr sz="25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IE" dirty="0"/>
              <a:t>  </a:t>
            </a:r>
            <a:r>
              <a:rPr dirty="0"/>
              <a:t>information </a:t>
            </a:r>
            <a:r>
              <a:rPr lang="en-IE" dirty="0"/>
              <a:t>  </a:t>
            </a:r>
            <a:br>
              <a:rPr lang="en-IE" dirty="0"/>
            </a:br>
            <a:r>
              <a:rPr lang="en-IE" dirty="0"/>
              <a:t>  </a:t>
            </a:r>
            <a:r>
              <a:rPr dirty="0"/>
              <a:t>model for the 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  </a:t>
            </a:r>
            <a:r>
              <a:rPr dirty="0"/>
              <a:t>app</a:t>
            </a:r>
          </a:p>
        </p:txBody>
      </p:sp>
      <p:sp>
        <p:nvSpPr>
          <p:cNvPr id="266" name="Shape 266"/>
          <p:cNvSpPr/>
          <p:nvPr/>
        </p:nvSpPr>
        <p:spPr>
          <a:xfrm>
            <a:off x="9846668" y="7343181"/>
            <a:ext cx="2569916" cy="1633589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4200"/>
              </a:spcBef>
              <a:defRPr sz="2500"/>
            </a:lvl1pPr>
          </a:lstStyle>
          <a:p>
            <a:pPr algn="ctr"/>
            <a:r>
              <a:rPr dirty="0"/>
              <a:t>general </a:t>
            </a:r>
            <a:r>
              <a:rPr dirty="0" smtClean="0"/>
              <a:t>purpose utilities</a:t>
            </a:r>
            <a:endParaRPr dirty="0"/>
          </a:p>
        </p:txBody>
      </p:sp>
      <p:sp>
        <p:nvSpPr>
          <p:cNvPr id="269" name="Shape 269"/>
          <p:cNvSpPr/>
          <p:nvPr/>
        </p:nvSpPr>
        <p:spPr>
          <a:xfrm>
            <a:off x="7798420" y="3012976"/>
            <a:ext cx="2341317" cy="1397000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4200"/>
              </a:spcBef>
              <a:defRPr sz="2500"/>
            </a:lvl1pPr>
          </a:lstStyle>
          <a:p>
            <a:pPr algn="ctr"/>
            <a:r>
              <a:t>Application services +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04744735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“S” in SOLID - Single Responsibility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792" y="2932584"/>
            <a:ext cx="11259492" cy="496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>
                <a:solidFill>
                  <a:schemeClr val="tx1"/>
                </a:solidFill>
              </a:rPr>
              <a:t>Every object should have a single responsibility and all of its services should be aligned with that responsibility. </a:t>
            </a:r>
          </a:p>
          <a:p>
            <a:pPr marL="0" indent="0" algn="ctr">
              <a:buNone/>
            </a:pPr>
            <a:r>
              <a:rPr lang="en-IE" dirty="0">
                <a:solidFill>
                  <a:schemeClr val="tx1"/>
                </a:solidFill>
              </a:rPr>
              <a:t>“Responsibility” is defined as “a reason to change</a:t>
            </a:r>
            <a:r>
              <a:rPr lang="en-IE" dirty="0" smtClean="0">
                <a:solidFill>
                  <a:schemeClr val="tx1"/>
                </a:solidFill>
              </a:rPr>
              <a:t>”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432918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IE" dirty="0"/>
          </a:p>
          <a:p>
            <a:endParaRPr dirty="0"/>
          </a:p>
        </p:txBody>
      </p:sp>
      <p:pic>
        <p:nvPicPr>
          <p:cNvPr id="274" name="Screen Shot 2013-10-20 at 11.05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5936" y="2092773"/>
            <a:ext cx="8678296" cy="746454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260"/>
          <p:cNvSpPr txBox="1">
            <a:spLocks/>
          </p:cNvSpPr>
          <p:nvPr/>
        </p:nvSpPr>
        <p:spPr>
          <a:xfrm>
            <a:off x="571500" y="59948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en-IE" dirty="0"/>
              <a:t>Pacemaker – </a:t>
            </a:r>
            <a:r>
              <a:rPr lang="en-IE" dirty="0"/>
              <a:t>M</a:t>
            </a:r>
            <a:r>
              <a:rPr lang="en-IE" dirty="0" smtClean="0"/>
              <a:t>odel</a:t>
            </a:r>
            <a:endParaRPr lang="en-IE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IE" dirty="0"/>
          </a:p>
          <a:p>
            <a:endParaRPr dirty="0"/>
          </a:p>
        </p:txBody>
      </p:sp>
      <p:pic>
        <p:nvPicPr>
          <p:cNvPr id="274" name="Screen Shot 2013-10-20 at 11.05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5936" y="2092773"/>
            <a:ext cx="8678296" cy="7464547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6070228" y="3492747"/>
            <a:ext cx="1723631" cy="1397001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4200"/>
              </a:spcBef>
              <a:defRPr sz="2400"/>
            </a:lvl1pPr>
          </a:lstStyle>
          <a:p>
            <a:pPr algn="ctr"/>
            <a:r>
              <a:t>Represent individual locations</a:t>
            </a:r>
          </a:p>
        </p:txBody>
      </p:sp>
      <p:sp>
        <p:nvSpPr>
          <p:cNvPr id="279" name="Shape 279"/>
          <p:cNvSpPr/>
          <p:nvPr/>
        </p:nvSpPr>
        <p:spPr>
          <a:xfrm>
            <a:off x="2037780" y="6685384"/>
            <a:ext cx="1578821" cy="1494037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4200"/>
              </a:spcBef>
              <a:defRPr sz="2400"/>
            </a:lvl1pPr>
          </a:lstStyle>
          <a:p>
            <a:pPr algn="ctr"/>
            <a:r>
              <a:rPr dirty="0"/>
              <a:t>Represent individual Activities</a:t>
            </a:r>
          </a:p>
        </p:txBody>
      </p:sp>
      <p:sp>
        <p:nvSpPr>
          <p:cNvPr id="282" name="Shape 282"/>
          <p:cNvSpPr/>
          <p:nvPr/>
        </p:nvSpPr>
        <p:spPr>
          <a:xfrm>
            <a:off x="9892256" y="6757392"/>
            <a:ext cx="1578820" cy="1397002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4200"/>
              </a:spcBef>
              <a:defRPr sz="2400"/>
            </a:lvl1pPr>
          </a:lstStyle>
          <a:p>
            <a:pPr algn="ctr"/>
            <a:r>
              <a:t>Represent individual Users</a:t>
            </a:r>
          </a:p>
        </p:txBody>
      </p:sp>
      <p:sp>
        <p:nvSpPr>
          <p:cNvPr id="14" name="Shape 260"/>
          <p:cNvSpPr txBox="1">
            <a:spLocks/>
          </p:cNvSpPr>
          <p:nvPr/>
        </p:nvSpPr>
        <p:spPr>
          <a:xfrm>
            <a:off x="571500" y="59948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en-IE" dirty="0"/>
              <a:t>Pacemaker – </a:t>
            </a:r>
            <a:r>
              <a:rPr lang="en-IE" dirty="0" smtClean="0"/>
              <a:t>Model </a:t>
            </a:r>
            <a:r>
              <a:rPr lang="en-IE" dirty="0"/>
              <a:t>R</a:t>
            </a:r>
            <a:r>
              <a:rPr lang="en-IE" dirty="0" smtClean="0"/>
              <a:t>esponsibilities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701952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5" y="2826770"/>
            <a:ext cx="12700000" cy="5816600"/>
          </a:xfrm>
          <a:prstGeom prst="rect">
            <a:avLst/>
          </a:prstGeom>
        </p:spPr>
      </p:pic>
      <p:sp>
        <p:nvSpPr>
          <p:cNvPr id="286" name="Shape 286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" name="Shape 260"/>
          <p:cNvSpPr txBox="1">
            <a:spLocks/>
          </p:cNvSpPr>
          <p:nvPr/>
        </p:nvSpPr>
        <p:spPr>
          <a:xfrm>
            <a:off x="571500" y="59948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en-IE" dirty="0"/>
              <a:t>Pacemaker – </a:t>
            </a:r>
            <a:r>
              <a:rPr lang="en-IE" dirty="0" err="1" smtClean="0"/>
              <a:t>Utils</a:t>
            </a:r>
            <a:endParaRPr lang="en-IE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5" y="2826770"/>
            <a:ext cx="12700000" cy="5816600"/>
          </a:xfrm>
          <a:prstGeom prst="rect">
            <a:avLst/>
          </a:prstGeom>
        </p:spPr>
      </p:pic>
      <p:sp>
        <p:nvSpPr>
          <p:cNvPr id="286" name="Shape 286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741760" y="6487992"/>
            <a:ext cx="2506020" cy="1521025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4200"/>
              </a:spcBef>
              <a:defRPr sz="2400"/>
            </a:lvl1pPr>
          </a:lstStyle>
          <a:p>
            <a:pPr algn="ctr"/>
            <a:r>
              <a:rPr dirty="0"/>
              <a:t>Centralise data/time formatting for application</a:t>
            </a:r>
          </a:p>
        </p:txBody>
      </p:sp>
      <p:sp>
        <p:nvSpPr>
          <p:cNvPr id="294" name="Shape 294"/>
          <p:cNvSpPr/>
          <p:nvPr/>
        </p:nvSpPr>
        <p:spPr>
          <a:xfrm>
            <a:off x="10606856" y="2794521"/>
            <a:ext cx="2042470" cy="1397002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4200"/>
              </a:spcBef>
              <a:defRPr sz="2400"/>
            </a:lvl1pPr>
          </a:lstStyle>
          <a:p>
            <a:pPr algn="ctr"/>
            <a:r>
              <a:rPr dirty="0"/>
              <a:t>Encapsulate data structure serialisation</a:t>
            </a:r>
          </a:p>
        </p:txBody>
      </p:sp>
      <p:sp>
        <p:nvSpPr>
          <p:cNvPr id="297" name="Shape 297"/>
          <p:cNvSpPr/>
          <p:nvPr/>
        </p:nvSpPr>
        <p:spPr>
          <a:xfrm>
            <a:off x="7347292" y="8067181"/>
            <a:ext cx="2042470" cy="1397001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4200"/>
              </a:spcBef>
              <a:defRPr sz="2400"/>
            </a:lvl1pPr>
          </a:lstStyle>
          <a:p>
            <a:pPr algn="ctr"/>
            <a:r>
              <a:rPr dirty="0"/>
              <a:t>Specialise serialisation for XML</a:t>
            </a:r>
          </a:p>
        </p:txBody>
      </p:sp>
      <p:sp>
        <p:nvSpPr>
          <p:cNvPr id="300" name="Shape 300"/>
          <p:cNvSpPr/>
          <p:nvPr/>
        </p:nvSpPr>
        <p:spPr>
          <a:xfrm>
            <a:off x="10403831" y="8044950"/>
            <a:ext cx="2042470" cy="1397002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4200"/>
              </a:spcBef>
              <a:defRPr sz="2400"/>
            </a:lvl1pPr>
          </a:lstStyle>
          <a:p>
            <a:pPr algn="ctr"/>
            <a:r>
              <a:t>Specialise serialisation for JSON</a:t>
            </a:r>
          </a:p>
        </p:txBody>
      </p:sp>
      <p:sp>
        <p:nvSpPr>
          <p:cNvPr id="19" name="Shape 260"/>
          <p:cNvSpPr txBox="1">
            <a:spLocks/>
          </p:cNvSpPr>
          <p:nvPr/>
        </p:nvSpPr>
        <p:spPr>
          <a:xfrm>
            <a:off x="571500" y="59948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0" marR="0" indent="228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0" marR="0" indent="4572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0" marR="0" indent="6858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0" marR="0" indent="9144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0" marR="0" indent="11430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0" marR="0" indent="13716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0" marR="0" indent="16002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0" marR="0" indent="182880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hangingPunct="1"/>
            <a:r>
              <a:rPr lang="en-IE" dirty="0"/>
              <a:t>Pacemaker – </a:t>
            </a:r>
            <a:r>
              <a:rPr lang="en-IE" dirty="0" err="1"/>
              <a:t>utils</a:t>
            </a:r>
            <a:r>
              <a:rPr lang="en-IE" dirty="0"/>
              <a:t> responsibilities</a:t>
            </a:r>
          </a:p>
        </p:txBody>
      </p:sp>
      <p:sp>
        <p:nvSpPr>
          <p:cNvPr id="20" name="Shape 309"/>
          <p:cNvSpPr/>
          <p:nvPr/>
        </p:nvSpPr>
        <p:spPr>
          <a:xfrm>
            <a:off x="4233553" y="2461791"/>
            <a:ext cx="2341317" cy="2062462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4200"/>
              </a:spcBef>
              <a:defRPr sz="2400"/>
            </a:lvl1pPr>
          </a:lstStyle>
          <a:p>
            <a:pPr algn="ctr"/>
            <a:r>
              <a:rPr dirty="0"/>
              <a:t>Encapsulate </a:t>
            </a:r>
            <a:r>
              <a:rPr lang="en-IE" dirty="0" smtClean="0"/>
              <a:t>rendering of Model elements to a standard console</a:t>
            </a:r>
            <a:endParaRPr dirty="0"/>
          </a:p>
        </p:txBody>
      </p:sp>
      <p:sp>
        <p:nvSpPr>
          <p:cNvPr id="21" name="Shape 312"/>
          <p:cNvSpPr/>
          <p:nvPr/>
        </p:nvSpPr>
        <p:spPr>
          <a:xfrm>
            <a:off x="4159668" y="7513225"/>
            <a:ext cx="2341317" cy="1629719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4200"/>
              </a:spcBef>
              <a:defRPr sz="2400"/>
            </a:lvl1pPr>
          </a:lstStyle>
          <a:p>
            <a:pPr algn="ctr"/>
            <a:r>
              <a:rPr dirty="0" smtClean="0"/>
              <a:t>Specialise</a:t>
            </a:r>
            <a:r>
              <a:rPr lang="en-IE" dirty="0" smtClean="0"/>
              <a:t> to use table </a:t>
            </a:r>
            <a:r>
              <a:rPr dirty="0" smtClean="0"/>
              <a:t>btc-ascii component</a:t>
            </a:r>
            <a:r>
              <a:rPr lang="en-IE" dirty="0"/>
              <a:t>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74808725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8642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21" name="Shape 3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>
              <a:spcBef>
                <a:spcPts val="4800"/>
              </a:spcBef>
              <a:buSzPct val="100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72"/>
            <a:ext cx="12820864" cy="8890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8642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21" name="Shape 3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>
              <a:spcBef>
                <a:spcPts val="4800"/>
              </a:spcBef>
              <a:buSzPct val="100000"/>
              <a:buFontTx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" y="152152"/>
            <a:ext cx="12820864" cy="8890000"/>
          </a:xfrm>
          <a:prstGeom prst="rect">
            <a:avLst/>
          </a:prstGeom>
        </p:spPr>
      </p:pic>
      <p:sp>
        <p:nvSpPr>
          <p:cNvPr id="7" name="Shape 339"/>
          <p:cNvSpPr/>
          <p:nvPr/>
        </p:nvSpPr>
        <p:spPr>
          <a:xfrm>
            <a:off x="6934448" y="2251187"/>
            <a:ext cx="2910326" cy="2212555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l">
              <a:spcBef>
                <a:spcPts val="4200"/>
              </a:spcBef>
              <a:defRPr sz="2700"/>
            </a:lvl1pPr>
          </a:lstStyle>
          <a:p>
            <a:pPr algn="ctr"/>
            <a:r>
              <a:rPr dirty="0"/>
              <a:t>Implement the core application features as represented by the Model. </a:t>
            </a:r>
          </a:p>
        </p:txBody>
      </p:sp>
      <p:sp>
        <p:nvSpPr>
          <p:cNvPr id="9" name="Shape 357"/>
          <p:cNvSpPr/>
          <p:nvPr/>
        </p:nvSpPr>
        <p:spPr>
          <a:xfrm>
            <a:off x="3478064" y="6172944"/>
            <a:ext cx="2060081" cy="1639542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4200"/>
              </a:spcBef>
              <a:defRPr sz="2400"/>
            </a:lvl1pPr>
          </a:lstStyle>
          <a:p>
            <a:pPr algn="ctr"/>
            <a:r>
              <a:t>Deliver a console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677182835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xfrm>
            <a:off x="453728" y="1044376"/>
            <a:ext cx="11861800" cy="952104"/>
          </a:xfrm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SRP Summary</a:t>
            </a:r>
          </a:p>
        </p:txBody>
      </p:sp>
      <p:sp>
        <p:nvSpPr>
          <p:cNvPr id="381" name="Shape 3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0527" marR="54331" indent="-322325" defTabSz="1217675">
              <a:spcBef>
                <a:spcPts val="900"/>
              </a:spcBef>
              <a:buSzPct val="100000"/>
              <a:buFontTx/>
              <a:defRPr sz="35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Changes in requirements are manifested as changes in class responsibilities</a:t>
            </a:r>
            <a:r>
              <a:rPr lang="en-IE" dirty="0"/>
              <a:t>.</a:t>
            </a:r>
            <a:endParaRPr dirty="0"/>
          </a:p>
          <a:p>
            <a:pPr marL="360527" marR="54331" indent="-322325" defTabSz="1217675">
              <a:spcBef>
                <a:spcPts val="900"/>
              </a:spcBef>
              <a:buSzPct val="100000"/>
              <a:buFontTx/>
              <a:defRPr sz="35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Therefore a ‘cohesive’ responsibility is a single axis of change –</a:t>
            </a:r>
            <a:r>
              <a:rPr lang="en-IE" dirty="0"/>
              <a:t> </a:t>
            </a:r>
            <a:r>
              <a:rPr dirty="0"/>
              <a:t>requirement changes often are restricted to a few cohesive responsibilities (in a reasonably designed system)</a:t>
            </a:r>
            <a:r>
              <a:rPr lang="en-IE" dirty="0"/>
              <a:t>.</a:t>
            </a:r>
            <a:endParaRPr dirty="0"/>
          </a:p>
          <a:p>
            <a:pPr marL="360527" marR="54331" indent="-322325" defTabSz="1217675">
              <a:spcBef>
                <a:spcPts val="900"/>
              </a:spcBef>
              <a:buSzPct val="100000"/>
              <a:buFontTx/>
              <a:defRPr sz="35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Thus, to avoid coupling responsibilities that change for different reasons, a class should have only one responsibility, one reason to change.</a:t>
            </a:r>
          </a:p>
          <a:p>
            <a:pPr marL="360527" marR="54331" indent="-322325" defTabSz="1217675">
              <a:spcBef>
                <a:spcPts val="900"/>
              </a:spcBef>
              <a:buSzPct val="100000"/>
              <a:buFontTx/>
              <a:defRPr sz="35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Violation of SRP causes spurious dependencies between modules that are hard to anticipate, in other words fragility</a:t>
            </a:r>
            <a:r>
              <a:rPr lang="en-IE" dirty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385" name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60"/>
            <a:ext cx="13004800" cy="9753599"/>
          </a:xfrm>
          <a:prstGeom prst="rect">
            <a:avLst/>
          </a:prstGeom>
          <a:ln w="12700"/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545255" y="527472"/>
            <a:ext cx="11861801" cy="1397000"/>
          </a:xfrm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SRP: The Single Responsibility Principle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525736" y="2284512"/>
            <a:ext cx="12118058" cy="7056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640" marR="57799" indent="0" algn="ctr" defTabSz="1295400">
              <a:spcBef>
                <a:spcPts val="900"/>
              </a:spcBef>
              <a:buSzPct val="100000"/>
              <a:buNone/>
              <a:defRPr sz="3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THERE SHOULD NEVER BE MORE THAN </a:t>
            </a:r>
            <a:r>
              <a:rPr lang="en-IE" dirty="0"/>
              <a:t/>
            </a:r>
            <a:br>
              <a:rPr lang="en-IE" dirty="0"/>
            </a:br>
            <a:r>
              <a:rPr dirty="0"/>
              <a:t>ONE REASON FOR A CLASS TO CHANGE.</a:t>
            </a:r>
            <a:endParaRPr lang="en-IE" dirty="0"/>
          </a:p>
          <a:p>
            <a:pPr marL="40640" marR="57799" indent="0" algn="ctr" defTabSz="1295400">
              <a:spcBef>
                <a:spcPts val="900"/>
              </a:spcBef>
              <a:buSzPct val="100000"/>
              <a:buNone/>
              <a:defRPr sz="34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/>
          </a:p>
          <a:p>
            <a:pPr marL="783590" marR="57799" lvl="1" indent="-285750" defTabSz="1295400">
              <a:spcBef>
                <a:spcPts val="800"/>
              </a:spcBef>
              <a:buSzPct val="10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3200" dirty="0"/>
              <a:t>Each responsibility is an axis of change. </a:t>
            </a:r>
          </a:p>
          <a:p>
            <a:pPr marL="783590" marR="57799" lvl="1" indent="-285750" defTabSz="1295400">
              <a:spcBef>
                <a:spcPts val="800"/>
              </a:spcBef>
              <a:buSzPct val="10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sz="3200" dirty="0"/>
          </a:p>
          <a:p>
            <a:pPr marL="783590" marR="57799" lvl="1" indent="-285750" defTabSz="1295400">
              <a:spcBef>
                <a:spcPts val="800"/>
              </a:spcBef>
              <a:buSzPct val="10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3200" dirty="0"/>
              <a:t>When requirements change</a:t>
            </a:r>
            <a:r>
              <a:rPr lang="en-IE" sz="3200" dirty="0"/>
              <a:t> </a:t>
            </a:r>
            <a:br>
              <a:rPr lang="en-IE" sz="3200" dirty="0"/>
            </a:br>
            <a:r>
              <a:rPr lang="en-IE" sz="3200" dirty="0"/>
              <a:t>	</a:t>
            </a:r>
            <a:r>
              <a:rPr lang="en-IE" sz="3200" dirty="0">
                <a:sym typeface="Wingdings" panose="05000000000000000000" pitchFamily="2" charset="2"/>
              </a:rPr>
              <a:t> </a:t>
            </a:r>
            <a:r>
              <a:rPr sz="3200" dirty="0"/>
              <a:t>a change in responsibility amongst the classes. </a:t>
            </a:r>
          </a:p>
          <a:p>
            <a:pPr marL="783590" marR="57799" lvl="1" indent="-285750" defTabSz="1295400">
              <a:spcBef>
                <a:spcPts val="800"/>
              </a:spcBef>
              <a:buSzPct val="10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lang="en-IE" sz="3200" dirty="0"/>
          </a:p>
          <a:p>
            <a:pPr marL="783590" marR="57799" lvl="1" indent="-285750" defTabSz="1295400">
              <a:spcBef>
                <a:spcPts val="800"/>
              </a:spcBef>
              <a:buSzPct val="100000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3200" dirty="0"/>
              <a:t>If a class assumes more than one responsibility</a:t>
            </a:r>
            <a:r>
              <a:rPr lang="en-IE" sz="3200" dirty="0"/>
              <a:t> </a:t>
            </a:r>
            <a:br>
              <a:rPr lang="en-IE" sz="3200" dirty="0"/>
            </a:br>
            <a:r>
              <a:rPr lang="en-IE" sz="3200" dirty="0"/>
              <a:t>	</a:t>
            </a:r>
            <a:r>
              <a:rPr lang="en-IE" sz="3200" dirty="0">
                <a:sym typeface="Wingdings" panose="05000000000000000000" pitchFamily="2" charset="2"/>
              </a:rPr>
              <a:t></a:t>
            </a:r>
            <a:r>
              <a:rPr sz="3200" dirty="0"/>
              <a:t> more than one reason for it to change.</a:t>
            </a:r>
            <a:endParaRPr lang="en-IE" sz="3200" dirty="0"/>
          </a:p>
          <a:p>
            <a:pPr marL="497840" marR="57799" lvl="1" indent="0" defTabSz="1295400">
              <a:spcBef>
                <a:spcPts val="800"/>
              </a:spcBef>
              <a:buSzPct val="100000"/>
              <a:buNone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lang="en-IE" sz="3200" dirty="0"/>
              <a:t>	</a:t>
            </a:r>
            <a:r>
              <a:rPr lang="en-IE" sz="3200" dirty="0">
                <a:sym typeface="Wingdings" panose="05000000000000000000" pitchFamily="2" charset="2"/>
              </a:rPr>
              <a:t> c</a:t>
            </a:r>
            <a:r>
              <a:rPr sz="3200" dirty="0" err="1"/>
              <a:t>hanges</a:t>
            </a:r>
            <a:r>
              <a:rPr sz="3200" dirty="0"/>
              <a:t> to one responsibility may impair or inhibit the </a:t>
            </a:r>
            <a:r>
              <a:rPr lang="en-IE" sz="3200" dirty="0"/>
              <a:t>		    </a:t>
            </a:r>
            <a:r>
              <a:rPr sz="3200" dirty="0"/>
              <a:t>class’ ability to meet the others.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Single </a:t>
            </a:r>
            <a:r>
              <a:rPr lang="en-IE" dirty="0"/>
              <a:t>Responsibility </a:t>
            </a:r>
            <a:r>
              <a:rPr lang="en-IE" dirty="0" smtClean="0"/>
              <a:t>Principle </a:t>
            </a:r>
            <a:r>
              <a:rPr lang="mr-IN" dirty="0" smtClean="0"/>
              <a:t>–</a:t>
            </a:r>
            <a:r>
              <a:rPr lang="en-IE" dirty="0" smtClean="0"/>
              <a:t> Example 1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7354760" cy="7118796"/>
          </a:xfrm>
        </p:spPr>
        <p:txBody>
          <a:bodyPr>
            <a:normAutofit fontScale="92500" lnSpcReduction="20000"/>
          </a:bodyPr>
          <a:lstStyle/>
          <a:p>
            <a:r>
              <a:rPr lang="en-IE" dirty="0">
                <a:solidFill>
                  <a:schemeClr val="tx1"/>
                </a:solidFill>
              </a:rPr>
              <a:t>C</a:t>
            </a:r>
            <a:r>
              <a:rPr lang="en-IE" dirty="0" smtClean="0">
                <a:solidFill>
                  <a:schemeClr val="tx1"/>
                </a:solidFill>
              </a:rPr>
              <a:t>onsider </a:t>
            </a:r>
            <a:r>
              <a:rPr lang="en-IE" dirty="0">
                <a:solidFill>
                  <a:schemeClr val="tx1"/>
                </a:solidFill>
              </a:rPr>
              <a:t>a </a:t>
            </a:r>
            <a:r>
              <a:rPr lang="en-IE" dirty="0" smtClean="0">
                <a:solidFill>
                  <a:schemeClr val="tx1"/>
                </a:solidFill>
              </a:rPr>
              <a:t>Class </a:t>
            </a:r>
            <a:r>
              <a:rPr lang="en-IE" dirty="0">
                <a:solidFill>
                  <a:schemeClr val="tx1"/>
                </a:solidFill>
              </a:rPr>
              <a:t>that </a:t>
            </a:r>
            <a:r>
              <a:rPr lang="en-IE" dirty="0" smtClean="0">
                <a:solidFill>
                  <a:schemeClr val="tx1"/>
                </a:solidFill>
              </a:rPr>
              <a:t>assembles </a:t>
            </a:r>
            <a:r>
              <a:rPr lang="en-IE" dirty="0">
                <a:solidFill>
                  <a:schemeClr val="tx1"/>
                </a:solidFill>
              </a:rPr>
              <a:t>and prints a report. </a:t>
            </a:r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The class can </a:t>
            </a:r>
            <a:r>
              <a:rPr lang="en-IE" dirty="0">
                <a:solidFill>
                  <a:schemeClr val="tx1"/>
                </a:solidFill>
              </a:rPr>
              <a:t>be changed for two reasons. </a:t>
            </a:r>
            <a:endParaRPr lang="en-IE" dirty="0" smtClean="0">
              <a:solidFill>
                <a:schemeClr val="tx1"/>
              </a:solidFill>
            </a:endParaRPr>
          </a:p>
          <a:p>
            <a:pPr lvl="1"/>
            <a:r>
              <a:rPr lang="en-IE" dirty="0" smtClean="0">
                <a:solidFill>
                  <a:schemeClr val="tx1"/>
                </a:solidFill>
              </a:rPr>
              <a:t>the </a:t>
            </a:r>
            <a:r>
              <a:rPr lang="en-IE" dirty="0">
                <a:solidFill>
                  <a:schemeClr val="tx1"/>
                </a:solidFill>
              </a:rPr>
              <a:t>content of the report can change. </a:t>
            </a:r>
            <a:endParaRPr lang="en-IE" dirty="0" smtClean="0">
              <a:solidFill>
                <a:schemeClr val="tx1"/>
              </a:solidFill>
            </a:endParaRPr>
          </a:p>
          <a:p>
            <a:pPr lvl="1"/>
            <a:r>
              <a:rPr lang="en-IE" dirty="0" smtClean="0">
                <a:solidFill>
                  <a:schemeClr val="tx1"/>
                </a:solidFill>
              </a:rPr>
              <a:t>the </a:t>
            </a:r>
            <a:r>
              <a:rPr lang="en-IE" dirty="0">
                <a:solidFill>
                  <a:schemeClr val="tx1"/>
                </a:solidFill>
              </a:rPr>
              <a:t>format of the report can change. </a:t>
            </a:r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These </a:t>
            </a:r>
            <a:r>
              <a:rPr lang="en-IE" dirty="0">
                <a:solidFill>
                  <a:schemeClr val="tx1"/>
                </a:solidFill>
              </a:rPr>
              <a:t>two things change for very different causes; one </a:t>
            </a:r>
            <a:r>
              <a:rPr lang="en-IE" dirty="0" smtClean="0">
                <a:solidFill>
                  <a:schemeClr val="tx1"/>
                </a:solidFill>
              </a:rPr>
              <a:t>perhaps substantive</a:t>
            </a:r>
            <a:r>
              <a:rPr lang="en-IE" dirty="0">
                <a:solidFill>
                  <a:schemeClr val="tx1"/>
                </a:solidFill>
              </a:rPr>
              <a:t>, and one cosmetic</a:t>
            </a:r>
            <a:r>
              <a:rPr lang="en-IE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28" y="3508648"/>
            <a:ext cx="508777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531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619532" cy="6542732"/>
          </a:xfrm>
        </p:spPr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chemeClr val="tx1"/>
                </a:solidFill>
              </a:rPr>
              <a:t>SRP: these </a:t>
            </a:r>
            <a:r>
              <a:rPr lang="en-IE" dirty="0">
                <a:solidFill>
                  <a:schemeClr val="tx1"/>
                </a:solidFill>
              </a:rPr>
              <a:t>two aspects of the problem are really two separate responsibilities, and should therefore be in separate </a:t>
            </a:r>
            <a:r>
              <a:rPr lang="en-IE" dirty="0" smtClean="0">
                <a:solidFill>
                  <a:schemeClr val="tx1"/>
                </a:solidFill>
              </a:rPr>
              <a:t>classes: </a:t>
            </a:r>
          </a:p>
          <a:p>
            <a:endParaRPr lang="en-IE" dirty="0">
              <a:solidFill>
                <a:schemeClr val="tx1"/>
              </a:solidFill>
            </a:endParaRPr>
          </a:p>
          <a:p>
            <a:endParaRPr lang="en-IE" dirty="0" smtClean="0">
              <a:solidFill>
                <a:schemeClr val="tx1"/>
              </a:solidFill>
            </a:endParaRPr>
          </a:p>
          <a:p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SRP: Avoid coupling </a:t>
            </a:r>
            <a:r>
              <a:rPr lang="en-IE" dirty="0">
                <a:solidFill>
                  <a:schemeClr val="tx1"/>
                </a:solidFill>
              </a:rPr>
              <a:t>two things that change for different reasons at different times.</a:t>
            </a:r>
          </a:p>
          <a:p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16" y="4034321"/>
            <a:ext cx="9182968" cy="29190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Single Responsibility Principle </a:t>
            </a:r>
            <a:r>
              <a:rPr lang="mr-IN" dirty="0"/>
              <a:t>–</a:t>
            </a:r>
            <a:r>
              <a:rPr lang="en-IE" dirty="0"/>
              <a:t> Example 1</a:t>
            </a:r>
          </a:p>
        </p:txBody>
      </p:sp>
    </p:spTree>
    <p:extLst>
      <p:ext uri="{BB962C8B-B14F-4D97-AF65-F5344CB8AC3E}">
        <p14:creationId xmlns:p14="http://schemas.microsoft.com/office/powerpoint/2010/main" val="17601527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571500" y="527472"/>
            <a:ext cx="11861800" cy="1397000"/>
          </a:xfrm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lang="en-IE" dirty="0"/>
              <a:t>Single Responsibility Principle </a:t>
            </a:r>
            <a:r>
              <a:rPr lang="mr-IN" dirty="0"/>
              <a:t>–</a:t>
            </a:r>
            <a:r>
              <a:rPr lang="en-IE" dirty="0"/>
              <a:t> Example </a:t>
            </a:r>
            <a:r>
              <a:rPr lang="en-IE" dirty="0" smtClean="0"/>
              <a:t>2</a:t>
            </a:r>
            <a:endParaRPr dirty="0"/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525736" y="2169739"/>
            <a:ext cx="11861801" cy="6667501"/>
          </a:xfrm>
          <a:prstGeom prst="rect">
            <a:avLst/>
          </a:prstGeom>
        </p:spPr>
        <p:txBody>
          <a:bodyPr/>
          <a:lstStyle/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The Rectangle class has two methods:</a:t>
            </a:r>
          </a:p>
          <a:p>
            <a:pPr marL="783590" marR="57799" lvl="1" indent="-285750" defTabSz="1295400">
              <a:lnSpc>
                <a:spcPct val="80000"/>
              </a:lnSpc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one draws the rectangle on the screen</a:t>
            </a:r>
          </a:p>
          <a:p>
            <a:pPr marL="783590" marR="57799" lvl="1" indent="-285750" defTabSz="1295400">
              <a:lnSpc>
                <a:spcPct val="80000"/>
              </a:lnSpc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the other computes the area of the rectangle.</a:t>
            </a:r>
          </a:p>
          <a:p>
            <a:pPr marL="383540" marR="57799" indent="-342900" defTabSz="1295400">
              <a:lnSpc>
                <a:spcPct val="8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Two applications use this class:</a:t>
            </a:r>
          </a:p>
          <a:p>
            <a:pPr marL="783590" marR="57799" lvl="1" indent="-285750" defTabSz="1295400">
              <a:lnSpc>
                <a:spcPct val="80000"/>
              </a:lnSpc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one application uses Rectangle to help it with the mathematics of geometric shapes.</a:t>
            </a:r>
          </a:p>
          <a:p>
            <a:pPr marL="783590" marR="57799" lvl="1" indent="-285750" defTabSz="1295400">
              <a:lnSpc>
                <a:spcPct val="80000"/>
              </a:lnSpc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the other uses the class to render a Rectangle on a window.</a:t>
            </a:r>
          </a:p>
        </p:txBody>
      </p:sp>
      <p:pic>
        <p:nvPicPr>
          <p:cNvPr id="199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808" y="5380856"/>
            <a:ext cx="10753796" cy="4030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xfrm>
            <a:off x="525736" y="527472"/>
            <a:ext cx="11861801" cy="1397000"/>
          </a:xfrm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SRP Violation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453728" y="2140496"/>
            <a:ext cx="12025336" cy="72728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3540" marR="57799" indent="-342900" defTabSz="1295400">
              <a:lnSpc>
                <a:spcPct val="9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Rectangle has two responsibilities:</a:t>
            </a:r>
          </a:p>
          <a:p>
            <a:pPr marL="783590" marR="57799" lvl="1" indent="-285750" defTabSz="1295400">
              <a:lnSpc>
                <a:spcPct val="90000"/>
              </a:lnSpc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3200" dirty="0"/>
              <a:t>provide a mathematical model of the geometry of a rectangle. </a:t>
            </a:r>
          </a:p>
          <a:p>
            <a:pPr marL="783590" marR="57799" lvl="1" indent="-285750" defTabSz="1295400">
              <a:lnSpc>
                <a:spcPct val="90000"/>
              </a:lnSpc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3200" dirty="0"/>
              <a:t>render the rectangle on a graphical user interface.</a:t>
            </a:r>
          </a:p>
          <a:p>
            <a:pPr marL="783590" marR="57799" lvl="1" indent="-285750" defTabSz="1295400">
              <a:lnSpc>
                <a:spcPct val="90000"/>
              </a:lnSpc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/>
          </a:p>
          <a:p>
            <a:pPr marL="383540" marR="57799" indent="-342900" defTabSz="1295400">
              <a:lnSpc>
                <a:spcPct val="90000"/>
              </a:lnSpc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Violation of SRP:</a:t>
            </a:r>
          </a:p>
          <a:p>
            <a:pPr marL="783590" marR="57799" lvl="1" indent="-285750" defTabSz="1295400">
              <a:lnSpc>
                <a:spcPct val="90000"/>
              </a:lnSpc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3200" dirty="0"/>
              <a:t>the GUI must be included in the in the computational geometry application. </a:t>
            </a:r>
          </a:p>
          <a:p>
            <a:pPr marL="1183639" marR="57799" lvl="2" indent="-228600" defTabSz="1295400">
              <a:lnSpc>
                <a:spcPct val="90000"/>
              </a:lnSpc>
              <a:spcBef>
                <a:spcPts val="600"/>
              </a:spcBef>
              <a:buSzPct val="100000"/>
              <a:buFontTx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2800" dirty="0"/>
              <a:t>the class files for the GUI have to be deployed to the target platform.</a:t>
            </a:r>
          </a:p>
          <a:p>
            <a:pPr marL="783590" marR="57799" lvl="1" indent="-285750" defTabSz="1295400">
              <a:lnSpc>
                <a:spcPct val="90000"/>
              </a:lnSpc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3200" dirty="0"/>
              <a:t>if a change to the Graphical Application causes the Rectangle to change for some reason, that change may force us to rebuild, retest, and redeploy the Computational Geometry Application. </a:t>
            </a:r>
          </a:p>
        </p:txBody>
      </p:sp>
      <p:pic>
        <p:nvPicPr>
          <p:cNvPr id="4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2560" y="196280"/>
            <a:ext cx="4921148" cy="2304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571500" y="527472"/>
            <a:ext cx="11861800" cy="1397000"/>
          </a:xfrm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lang="en-IE" dirty="0"/>
              <a:t>Single Responsibility Principle </a:t>
            </a:r>
            <a:r>
              <a:rPr lang="mr-IN" dirty="0"/>
              <a:t>–</a:t>
            </a:r>
            <a:r>
              <a:rPr lang="en-IE" dirty="0"/>
              <a:t> Example 2</a:t>
            </a:r>
            <a:endParaRPr dirty="0"/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473248" y="2097732"/>
            <a:ext cx="12005816" cy="2993703"/>
          </a:xfrm>
          <a:prstGeom prst="rect">
            <a:avLst/>
          </a:prstGeom>
        </p:spPr>
        <p:txBody>
          <a:bodyPr/>
          <a:lstStyle/>
          <a:p>
            <a:pPr marL="383540" marR="57799" indent="-342900" defTabSz="1295400"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Separate the two responsibilities into two separate classes </a:t>
            </a:r>
          </a:p>
          <a:p>
            <a:pPr marL="783590" marR="57799" lvl="1" indent="-285750" defTabSz="1295400">
              <a:spcBef>
                <a:spcPts val="800"/>
              </a:spcBef>
              <a:buSzPct val="100000"/>
              <a:buFontTx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Moves the computational portions of Rectangle into the </a:t>
            </a:r>
            <a:r>
              <a:rPr dirty="0" err="1"/>
              <a:t>GeometricRectangle</a:t>
            </a:r>
            <a:r>
              <a:rPr dirty="0"/>
              <a:t> class. </a:t>
            </a:r>
          </a:p>
          <a:p>
            <a:pPr marL="383540" marR="57799" indent="-342900" defTabSz="1295400"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Now changes made to the way rectangles are rendered cannot affect the </a:t>
            </a:r>
            <a:r>
              <a:rPr dirty="0" err="1"/>
              <a:t>ComputationalGeometry</a:t>
            </a:r>
            <a:r>
              <a:rPr dirty="0"/>
              <a:t> Application.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48" y="5056787"/>
            <a:ext cx="10168569" cy="410584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617263" y="527472"/>
            <a:ext cx="11861801" cy="1397000"/>
          </a:xfrm>
          <a:prstGeom prst="rect">
            <a:avLst/>
          </a:prstGeom>
        </p:spPr>
        <p:txBody>
          <a:bodyPr/>
          <a:lstStyle>
            <a:lvl1pPr marL="57799" marR="57799" defTabSz="1295400">
              <a:defRPr sz="5000"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What is a Responsibility?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571500" y="2228850"/>
            <a:ext cx="11861800" cy="22159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3540" marR="57799" indent="-342900" defTabSz="1295400"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“A reason for change.” </a:t>
            </a:r>
          </a:p>
          <a:p>
            <a:pPr marL="383540" marR="57799" indent="-342900" defTabSz="1295400">
              <a:spcBef>
                <a:spcPts val="900"/>
              </a:spcBef>
              <a:buSzPct val="100000"/>
              <a:buFontTx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/>
              <a:t>If you can think of more than one motive for changing a class, then that class has more than one responsibility. </a:t>
            </a:r>
          </a:p>
        </p:txBody>
      </p:sp>
      <p:sp>
        <p:nvSpPr>
          <p:cNvPr id="216" name="Shape 216"/>
          <p:cNvSpPr/>
          <p:nvPr/>
        </p:nvSpPr>
        <p:spPr>
          <a:xfrm>
            <a:off x="2397943" y="4732784"/>
            <a:ext cx="7644301" cy="3549690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200" dirty="0"/>
              <a:t>interface Modem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200" dirty="0"/>
              <a:t>{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200" dirty="0"/>
              <a:t>  void dial(String </a:t>
            </a:r>
            <a:r>
              <a:rPr sz="3200" dirty="0" err="1"/>
              <a:t>pno</a:t>
            </a:r>
            <a:r>
              <a:rPr sz="3200" dirty="0"/>
              <a:t>);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200" dirty="0"/>
              <a:t>  void </a:t>
            </a:r>
            <a:r>
              <a:rPr sz="3200" dirty="0" err="1"/>
              <a:t>hangup</a:t>
            </a:r>
            <a:r>
              <a:rPr sz="3200" dirty="0"/>
              <a:t>();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200" dirty="0"/>
              <a:t>  void send(char c);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200" dirty="0"/>
              <a:t>  char </a:t>
            </a:r>
            <a:r>
              <a:rPr sz="3200" dirty="0" err="1"/>
              <a:t>recv</a:t>
            </a:r>
            <a:r>
              <a:rPr sz="3200" dirty="0"/>
              <a:t>();</a:t>
            </a:r>
          </a:p>
          <a:p>
            <a:pPr marL="57799" marR="57799" algn="l" defTabSz="1295400">
              <a:buClr>
                <a:srgbClr val="000000"/>
              </a:buClr>
              <a:buFont typeface="Courier New"/>
              <a:defRPr sz="2400" b="1"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200" dirty="0"/>
              <a:t>}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6087</TotalTime>
  <Words>927</Words>
  <Application>Microsoft Macintosh PowerPoint</Application>
  <PresentationFormat>Custom</PresentationFormat>
  <Paragraphs>160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Avenir Roman</vt:lpstr>
      <vt:lpstr>Courier New</vt:lpstr>
      <vt:lpstr>Helvetica</vt:lpstr>
      <vt:lpstr>Helvetica Neue</vt:lpstr>
      <vt:lpstr>Helvetica Neue Light</vt:lpstr>
      <vt:lpstr>Helvetica Neue Medium</vt:lpstr>
      <vt:lpstr>Wingdings</vt:lpstr>
      <vt:lpstr>ModernPortfolio</vt:lpstr>
      <vt:lpstr>Single Responsibility Principle (SRP)</vt:lpstr>
      <vt:lpstr>“S” in SOLID - Single Responsibility Principle</vt:lpstr>
      <vt:lpstr>SRP: The Single Responsibility Principle</vt:lpstr>
      <vt:lpstr>Single Responsibility Principle – Example 1</vt:lpstr>
      <vt:lpstr>Single Responsibility Principle – Example 1</vt:lpstr>
      <vt:lpstr>Single Responsibility Principle – Example 2</vt:lpstr>
      <vt:lpstr>SRP Violation</vt:lpstr>
      <vt:lpstr>Single Responsibility Principle – Example 2</vt:lpstr>
      <vt:lpstr>What is a Responsibility?</vt:lpstr>
      <vt:lpstr>Modem Responsibilities</vt:lpstr>
      <vt:lpstr>Should the responsibilities be separated?</vt:lpstr>
      <vt:lpstr>Should the responsibilities be separated?</vt:lpstr>
      <vt:lpstr>Single Responsibility Principle – Example 4</vt:lpstr>
      <vt:lpstr>Separate the Responsibilities</vt:lpstr>
      <vt:lpstr>Single Responsibility Principle – Example 5</vt:lpstr>
      <vt:lpstr>AddressBook</vt:lpstr>
      <vt:lpstr>Refactor Addressbook</vt:lpstr>
      <vt:lpstr>Pacemaker-console-solution</vt:lpstr>
      <vt:lpstr>Pacemaker - package responsibilities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SRP Summary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Eamonn Deleastar</cp:lastModifiedBy>
  <cp:revision>53</cp:revision>
  <cp:lastPrinted>2017-11-15T08:55:23Z</cp:lastPrinted>
  <dcterms:modified xsi:type="dcterms:W3CDTF">2017-11-15T16:31:59Z</dcterms:modified>
</cp:coreProperties>
</file>