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315" r:id="rId2"/>
    <p:sldId id="324" r:id="rId3"/>
    <p:sldId id="323" r:id="rId4"/>
    <p:sldId id="288" r:id="rId5"/>
    <p:sldId id="289" r:id="rId6"/>
    <p:sldId id="319" r:id="rId7"/>
    <p:sldId id="325" r:id="rId8"/>
    <p:sldId id="292" r:id="rId9"/>
    <p:sldId id="294" r:id="rId10"/>
    <p:sldId id="320" r:id="rId11"/>
    <p:sldId id="263" r:id="rId12"/>
    <p:sldId id="293" r:id="rId13"/>
    <p:sldId id="290" r:id="rId14"/>
    <p:sldId id="261" r:id="rId15"/>
    <p:sldId id="321" r:id="rId16"/>
    <p:sldId id="262" r:id="rId17"/>
    <p:sldId id="322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95" r:id="rId27"/>
    <p:sldId id="272" r:id="rId28"/>
    <p:sldId id="273" r:id="rId29"/>
    <p:sldId id="296" r:id="rId30"/>
    <p:sldId id="274" r:id="rId31"/>
    <p:sldId id="297" r:id="rId32"/>
    <p:sldId id="298" r:id="rId33"/>
    <p:sldId id="305" r:id="rId34"/>
    <p:sldId id="306" r:id="rId35"/>
    <p:sldId id="307" r:id="rId36"/>
    <p:sldId id="277" r:id="rId37"/>
    <p:sldId id="308" r:id="rId38"/>
    <p:sldId id="309" r:id="rId39"/>
    <p:sldId id="312" r:id="rId40"/>
    <p:sldId id="299" r:id="rId41"/>
    <p:sldId id="313" r:id="rId42"/>
    <p:sldId id="314" r:id="rId43"/>
    <p:sldId id="282" r:id="rId44"/>
    <p:sldId id="310" r:id="rId45"/>
    <p:sldId id="311" r:id="rId46"/>
    <p:sldId id="283" r:id="rId47"/>
    <p:sldId id="291" r:id="rId48"/>
    <p:sldId id="284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Helvetica Neue UltraLight"/>
          <a:ea typeface="Helvetica Neue UltraLight"/>
          <a:cs typeface="Helvetica Neue Ultra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23" autoAdjust="0"/>
  </p:normalViewPr>
  <p:slideViewPr>
    <p:cSldViewPr>
      <p:cViewPr>
        <p:scale>
          <a:sx n="46" d="100"/>
          <a:sy n="46" d="100"/>
        </p:scale>
        <p:origin x="597" y="3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87498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21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>
                <a:latin typeface="Lucida Grande"/>
                <a:ea typeface="Lucida Grande"/>
                <a:cs typeface="Lucida Grande"/>
                <a:sym typeface="Lucida Grande"/>
              </a:rPr>
              <a:t>Source:  //https://steveschols.wordpress.com/2012/05/08/the-open-closed-principle-the-heart-of-object-oriented-design/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9536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583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>
                <a:latin typeface="Lucida Grande"/>
                <a:ea typeface="Lucida Grande"/>
                <a:cs typeface="Lucida Grande"/>
                <a:sym typeface="Lucida Grande"/>
              </a:rPr>
              <a:t>Source:  //https://steveschols.wordpress.com/2012/05/08/the-open-closed-principle-the-heart-of-object-oriented-design/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9536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http://www.objectmentor.com/resources/articles/ocp.pdf</a:t>
            </a:r>
          </a:p>
        </p:txBody>
      </p:sp>
    </p:spTree>
    <p:extLst>
      <p:ext uri="{BB962C8B-B14F-4D97-AF65-F5344CB8AC3E}">
        <p14:creationId xmlns:p14="http://schemas.microsoft.com/office/powerpoint/2010/main" val="783719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/>
              <a:t>http://www.objectmentor.com/resources/articles/ocp.pdf</a:t>
            </a:r>
          </a:p>
        </p:txBody>
      </p:sp>
    </p:spTree>
    <p:extLst>
      <p:ext uri="{BB962C8B-B14F-4D97-AF65-F5344CB8AC3E}">
        <p14:creationId xmlns:p14="http://schemas.microsoft.com/office/powerpoint/2010/main" val="78371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40221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42564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21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70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70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http://blogs.msdn.com/b/cdndevs/archive/2009/07/15/the-solid-principles-explained-with-motivational-posters.aspx</a:t>
            </a:r>
          </a:p>
        </p:txBody>
      </p:sp>
    </p:spTree>
    <p:extLst>
      <p:ext uri="{BB962C8B-B14F-4D97-AF65-F5344CB8AC3E}">
        <p14:creationId xmlns:p14="http://schemas.microsoft.com/office/powerpoint/2010/main" val="40221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4896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679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236058" cy="673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0800" y="8826500"/>
            <a:ext cx="1933303" cy="457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" name="Group 43"/>
          <p:cNvGrpSpPr/>
          <p:nvPr/>
        </p:nvGrpSpPr>
        <p:grpSpPr>
          <a:xfrm>
            <a:off x="4419600" y="3209759"/>
            <a:ext cx="4267200" cy="2801677"/>
            <a:chOff x="0" y="0"/>
            <a:chExt cx="4267200" cy="2801675"/>
          </a:xfrm>
        </p:grpSpPr>
        <p:pic>
          <p:nvPicPr>
            <p:cNvPr id="41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500" y="0"/>
              <a:ext cx="2962205" cy="10364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" name="Shape 42"/>
            <p:cNvSpPr/>
            <p:nvPr/>
          </p:nvSpPr>
          <p:spPr>
            <a:xfrm>
              <a:off x="0" y="1287632"/>
              <a:ext cx="4267200" cy="15140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Except where otherwise noted, this content is licensed under a </a:t>
              </a:r>
              <a:r>
                <a:rPr>
                  <a:hlinkClick r:id="rId5"/>
                </a:rPr>
                <a:t>Creative Commons Attribution-NonCommercial 3.0 License</a:t>
              </a:r>
              <a:r>
                <a:t>. </a:t>
              </a:r>
            </a:p>
            <a:p>
              <a:pPr>
                <a:lnSpc>
                  <a:spcPct val="120000"/>
                </a:lnSpc>
                <a:defRPr sz="1400"/>
              </a:pPr>
              <a:endParaRPr/>
            </a:p>
            <a:p>
              <a:pPr>
                <a:lnSpc>
                  <a:spcPct val="120000"/>
                </a:lnSpc>
                <a:defRPr sz="1400"/>
              </a:pPr>
              <a:r>
                <a:t>For more information, please see </a:t>
              </a:r>
              <a:r>
                <a:rPr>
                  <a:hlinkClick r:id="rId5"/>
                </a:rPr>
                <a:t>http://creativecommons.org/licenses/by-nc/3.0/</a:t>
              </a:r>
            </a:p>
          </p:txBody>
        </p:sp>
      </p:grp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6330950" y="9283700"/>
            <a:ext cx="317500" cy="342900"/>
          </a:xfrm>
          <a:prstGeom prst="rect">
            <a:avLst/>
          </a:prstGeom>
        </p:spPr>
        <p:txBody>
          <a:bodyPr/>
          <a:lstStyle>
            <a:lvl1pPr defTabSz="584200">
              <a:defRPr sz="16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3289300"/>
            <a:ext cx="11861800" cy="31750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3934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47700" y="0"/>
            <a:ext cx="11709400" cy="154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47700" y="1928142"/>
            <a:ext cx="11709400" cy="7825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2pPr marL="783590" indent="-285750">
              <a:spcBef>
                <a:spcPts val="800"/>
              </a:spcBef>
              <a:buClr>
                <a:srgbClr val="000000"/>
              </a:buClr>
              <a:defRPr sz="3400"/>
            </a:lvl2pPr>
            <a:lvl3pPr marL="1183639" indent="-228600">
              <a:spcBef>
                <a:spcPts val="600"/>
              </a:spcBef>
              <a:buClr>
                <a:srgbClr val="000000"/>
              </a:buClr>
              <a:defRPr sz="2800"/>
            </a:lvl3pPr>
            <a:lvl4pPr marL="1640839" indent="-228600">
              <a:spcBef>
                <a:spcPts val="600"/>
              </a:spcBef>
              <a:buClr>
                <a:srgbClr val="000000"/>
              </a:buClr>
              <a:defRPr sz="2400"/>
            </a:lvl4pPr>
            <a:lvl5pPr marL="2098039" indent="-228600">
              <a:spcBef>
                <a:spcPts val="600"/>
              </a:spcBef>
              <a:buClr>
                <a:srgbClr val="000000"/>
              </a:buCl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621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 defTabSz="647700">
              <a:defRPr sz="1800">
                <a:uFill>
                  <a:solidFill>
                    <a:srgbClr val="000000"/>
                  </a:solidFill>
                </a:u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57799" marR="57799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57799" marR="57799" indent="2286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57799" marR="57799" indent="4572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57799" marR="57799" indent="6858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57799" marR="57799" indent="9144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57799" marR="57799" indent="11430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57799" marR="57799" indent="13716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57799" marR="57799" indent="16002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57799" marR="57799" indent="182880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83540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1pPr>
      <a:lvl2pPr marL="800398" marR="57799" indent="-302558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2pPr>
      <a:lvl3pPr marL="1248954" marR="57799" indent="-293914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3pPr>
      <a:lvl4pPr marL="17551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4pPr>
      <a:lvl5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5pPr>
      <a:lvl6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6pPr>
      <a:lvl7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7pPr>
      <a:lvl8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8pPr>
      <a:lvl9pPr marL="2212339" marR="57799" indent="-342900" algn="l" defTabSz="129540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Wingdings"/>
        <a:buChar char="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1pPr>
      <a:lvl2pPr marL="0" marR="0" indent="228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2pPr>
      <a:lvl3pPr marL="0" marR="0" indent="457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3pPr>
      <a:lvl4pPr marL="0" marR="0" indent="685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4pPr>
      <a:lvl5pPr marL="0" marR="0" indent="9144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5pPr>
      <a:lvl6pPr marL="0" marR="0" indent="11430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6pPr>
      <a:lvl7pPr marL="0" marR="0" indent="13716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7pPr>
      <a:lvl8pPr marL="0" marR="0" indent="16002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8pPr>
      <a:lvl9pPr marL="0" marR="0" indent="1828800" algn="ctr" defTabSz="6477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 Ul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deleastar@wit.i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sdrohan@wit.i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oncurrency_(computer_science)" TargetMode="External"/><Relationship Id="rId3" Type="http://schemas.openxmlformats.org/officeDocument/2006/relationships/hyperlink" Target="http://en.wikipedia.org/wiki/Class_(object-oriented_programming)" TargetMode="External"/><Relationship Id="rId7" Type="http://schemas.openxmlformats.org/officeDocument/2006/relationships/hyperlink" Target="http://en.wikipedia.org/wiki/Design_by_Contract" TargetMode="External"/><Relationship Id="rId12" Type="http://schemas.openxmlformats.org/officeDocument/2006/relationships/hyperlink" Target="http://en.wikipedia.org/wiki/Open/closed_principle" TargetMode="External"/><Relationship Id="rId2" Type="http://schemas.openxmlformats.org/officeDocument/2006/relationships/hyperlink" Target="http://en.wikipedia.org/wiki/Abstract_data_typ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pedia.org/wiki/Inheritance_(computer_science)" TargetMode="External"/><Relationship Id="rId11" Type="http://schemas.openxmlformats.org/officeDocument/2006/relationships/hyperlink" Target="http://en.wikipedia.org/wiki/Object-Oriented_Software_Construction" TargetMode="External"/><Relationship Id="rId5" Type="http://schemas.openxmlformats.org/officeDocument/2006/relationships/hyperlink" Target="http://en.wikipedia.org/wiki/Generic_programming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en.wikipedia.org/wiki/Object_(computer_science)" TargetMode="External"/><Relationship Id="rId9" Type="http://schemas.openxmlformats.org/officeDocument/2006/relationships/hyperlink" Target="http://en.wikipedia.org/wiki/Persistence_(computer_science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zeroturnaround.com/rebellabs/object-oriented-design-principles-and-the-5-ways-of-creating-solid-applications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1" y="2212622"/>
            <a:ext cx="11428871" cy="168881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IE" sz="5689" dirty="0"/>
              <a:t>Open Closed Principle (OCP)</a:t>
            </a:r>
            <a:endParaRPr lang="en-IE" sz="5689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81565" y="4745849"/>
            <a:ext cx="2734168" cy="1282418"/>
          </a:xfrm>
        </p:spPr>
        <p:txBody>
          <a:bodyPr>
            <a:noAutofit/>
          </a:bodyPr>
          <a:lstStyle/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Produced </a:t>
            </a:r>
          </a:p>
          <a:p>
            <a:pPr marL="0" indent="0" algn="r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by:</a:t>
            </a:r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5" y="8128001"/>
            <a:ext cx="5364480" cy="120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1068" y="8367325"/>
            <a:ext cx="6048587" cy="831760"/>
          </a:xfrm>
          <a:prstGeom prst="rect">
            <a:avLst/>
          </a:prstGeom>
          <a:noFill/>
        </p:spPr>
        <p:txBody>
          <a:bodyPr lIns="130041" tIns="65021" rIns="130041" bIns="65021">
            <a:spAutoFit/>
          </a:bodyPr>
          <a:lstStyle/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Department of Computing and Mathematics</a:t>
            </a:r>
          </a:p>
          <a:p>
            <a:pPr>
              <a:defRPr/>
            </a:pPr>
            <a:r>
              <a:rPr lang="en-IE" sz="2276" dirty="0">
                <a:solidFill>
                  <a:schemeClr val="tx2">
                    <a:lumMod val="75000"/>
                  </a:schemeClr>
                </a:solidFill>
              </a:rPr>
              <a:t>http://www.wit.ie/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9753" y="3866445"/>
            <a:ext cx="1166529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27" name="Shape 240"/>
          <p:cNvSpPr txBox="1">
            <a:spLocks/>
          </p:cNvSpPr>
          <p:nvPr/>
        </p:nvSpPr>
        <p:spPr bwMode="auto">
          <a:xfrm>
            <a:off x="4012963" y="4445566"/>
            <a:ext cx="8351521" cy="1980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>
            <a:lvl1pPr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  <a:lvl2pPr marL="711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2pPr>
            <a:lvl3pPr marL="1155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3pPr>
            <a:lvl4pPr marL="16002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4pPr>
            <a:lvl5pPr marL="2044700" indent="-266700" defTabSz="584200">
              <a:lnSpc>
                <a:spcPct val="96000"/>
              </a:lnSpc>
              <a:spcBef>
                <a:spcPts val="7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5pPr>
            <a:lvl6pPr marL="25019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6pPr>
            <a:lvl7pPr marL="29591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7pPr>
            <a:lvl8pPr marL="34163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8pPr>
            <a:lvl9pPr marL="3873500" indent="-266700" defTabSz="584200" eaLnBrk="0" fontAlgn="base" hangingPunct="0">
              <a:lnSpc>
                <a:spcPct val="96000"/>
              </a:lnSpc>
              <a:spcBef>
                <a:spcPts val="7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9pPr>
          </a:lstStyle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>
                <a:sym typeface="Helvetica Neue" charset="0"/>
              </a:rPr>
              <a:t>Eamonn de Leastar (</a:t>
            </a:r>
            <a:r>
              <a:rPr lang="en-IE" altLang="en-US" sz="3556" dirty="0">
                <a:sym typeface="Helvetica Neue" charset="0"/>
                <a:hlinkClick r:id="rId3"/>
              </a:rPr>
              <a:t>edeleastar@wit.ie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  <a:p>
            <a:pPr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E" altLang="en-US" sz="3556" dirty="0" err="1">
                <a:sym typeface="Helvetica Neue" charset="0"/>
              </a:rPr>
              <a:t>Dr.</a:t>
            </a:r>
            <a:r>
              <a:rPr lang="en-IE" altLang="en-US" sz="3556" dirty="0">
                <a:sym typeface="Helvetica Neue" charset="0"/>
              </a:rPr>
              <a:t> </a:t>
            </a:r>
            <a:r>
              <a:rPr lang="en-IE" altLang="en-US" sz="3556" dirty="0" err="1">
                <a:sym typeface="Helvetica Neue" charset="0"/>
              </a:rPr>
              <a:t>Siobhán</a:t>
            </a:r>
            <a:r>
              <a:rPr lang="en-IE" altLang="en-US" sz="3556" dirty="0">
                <a:sym typeface="Helvetica Neue" charset="0"/>
              </a:rPr>
              <a:t> Drohan (</a:t>
            </a:r>
            <a:r>
              <a:rPr lang="en-IE" altLang="en-US" sz="3556" dirty="0">
                <a:sym typeface="Helvetica Neue" charset="0"/>
                <a:hlinkClick r:id="rId4"/>
              </a:rPr>
              <a:t>sdrohan@wit.ie</a:t>
            </a:r>
            <a:r>
              <a:rPr lang="en-IE" altLang="en-US" sz="3556" dirty="0">
                <a:sym typeface="Helvetica Neue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537263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647700" y="151271"/>
            <a:ext cx="11709400" cy="124403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Open and Closed?</a:t>
            </a:r>
            <a:r>
              <a:rPr lang="en-IE" dirty="0"/>
              <a:t>  Contradiction?</a:t>
            </a:r>
            <a:endParaRPr dirty="0"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47886" y="1636440"/>
            <a:ext cx="11836401" cy="7920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200" dirty="0">
                <a:solidFill>
                  <a:srgbClr val="FF0000"/>
                </a:solidFill>
              </a:rPr>
              <a:t>Open For Extension:</a:t>
            </a:r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2800" dirty="0"/>
              <a:t>the behavior of the module can be extended</a:t>
            </a:r>
            <a:r>
              <a:rPr lang="en-IE" sz="2800" dirty="0"/>
              <a:t>.</a:t>
            </a:r>
            <a:r>
              <a:rPr sz="2800" dirty="0"/>
              <a:t> </a:t>
            </a:r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2800" dirty="0"/>
              <a:t>the module can be made to behave in new and different ways as the requirements of the application change</a:t>
            </a:r>
            <a:r>
              <a:rPr lang="en-IE" sz="2800" dirty="0"/>
              <a:t>.</a:t>
            </a:r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endParaRPr lang="en-IE" sz="2800" dirty="0"/>
          </a:p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200" dirty="0">
                <a:solidFill>
                  <a:srgbClr val="FF0000"/>
                </a:solidFill>
              </a:rPr>
              <a:t>Closed for Modification</a:t>
            </a:r>
            <a:r>
              <a:rPr lang="en-IE" sz="3200" dirty="0">
                <a:solidFill>
                  <a:srgbClr val="FF0000"/>
                </a:solidFill>
              </a:rPr>
              <a:t>:</a:t>
            </a:r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r>
              <a:rPr lang="en-IE" sz="2600" dirty="0"/>
              <a:t>extending the behaviour of the module does not result in changes to the source (or binary) code of the module.</a:t>
            </a:r>
          </a:p>
        </p:txBody>
      </p:sp>
    </p:spTree>
    <p:extLst>
      <p:ext uri="{BB962C8B-B14F-4D97-AF65-F5344CB8AC3E}">
        <p14:creationId xmlns:p14="http://schemas.microsoft.com/office/powerpoint/2010/main" val="58179244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647700" y="151271"/>
            <a:ext cx="11709400" cy="124403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Open and Closed?</a:t>
            </a:r>
            <a:r>
              <a:rPr lang="en-IE" dirty="0"/>
              <a:t> </a:t>
            </a:r>
            <a:r>
              <a:rPr lang="en-IE" dirty="0">
                <a:solidFill>
                  <a:srgbClr val="FF0000"/>
                </a:solidFill>
              </a:rPr>
              <a:t>Contradiction?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47887" y="1636440"/>
            <a:ext cx="11527121" cy="7920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lang="en-IE" sz="3500" dirty="0"/>
              <a:t>T</a:t>
            </a:r>
            <a:r>
              <a:rPr sz="3500" dirty="0"/>
              <a:t>he normal way to extend the behavior of a module </a:t>
            </a:r>
            <a:r>
              <a:rPr sz="3500" b="1" u="sng" dirty="0"/>
              <a:t>is</a:t>
            </a:r>
            <a:r>
              <a:rPr sz="3500" dirty="0"/>
              <a:t> to make changes to</a:t>
            </a:r>
            <a:r>
              <a:rPr lang="en-IE" sz="3500" dirty="0"/>
              <a:t> the source code of</a:t>
            </a:r>
            <a:r>
              <a:rPr sz="3500" dirty="0"/>
              <a:t> that module</a:t>
            </a:r>
            <a:r>
              <a:rPr lang="en-IE" sz="3500" dirty="0"/>
              <a:t>.</a:t>
            </a:r>
          </a:p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lang="en-IE" sz="3500" dirty="0"/>
              <a:t>A</a:t>
            </a:r>
            <a:r>
              <a:rPr sz="3500" dirty="0"/>
              <a:t> module that cannot be changed is normally thought to have a fixed behavior</a:t>
            </a:r>
            <a:r>
              <a:rPr lang="en-IE" sz="3500" dirty="0"/>
              <a:t>.</a:t>
            </a:r>
          </a:p>
          <a:p>
            <a:pPr lvl="1">
              <a:lnSpc>
                <a:spcPct val="150000"/>
              </a:lnSpc>
              <a:spcBef>
                <a:spcPts val="1700"/>
              </a:spcBef>
              <a:defRPr sz="3000"/>
            </a:pPr>
            <a:endParaRPr sz="3300" dirty="0"/>
          </a:p>
          <a:p>
            <a:pPr>
              <a:lnSpc>
                <a:spcPct val="150000"/>
              </a:lnSpc>
              <a:spcBef>
                <a:spcPts val="1700"/>
              </a:spcBef>
              <a:defRPr sz="3000"/>
            </a:pPr>
            <a:r>
              <a:rPr sz="3300" dirty="0"/>
              <a:t>How can these two opposing attributes be resolved?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Create abstractions that:</a:t>
            </a:r>
          </a:p>
          <a:p>
            <a:pPr lvl="1"/>
            <a:r>
              <a:rPr lang="en-IE" dirty="0"/>
              <a:t>are fixed.</a:t>
            </a:r>
          </a:p>
          <a:p>
            <a:pPr lvl="1"/>
            <a:r>
              <a:rPr lang="en-IE" dirty="0"/>
              <a:t>will be the abstract base classes.</a:t>
            </a:r>
          </a:p>
          <a:p>
            <a:pPr lvl="1"/>
            <a:r>
              <a:rPr lang="en-IE" dirty="0"/>
              <a:t>represent an unbounded group of possible behaviours (i.e. all the possible derived classes).</a:t>
            </a:r>
          </a:p>
          <a:p>
            <a:pPr lvl="1"/>
            <a:endParaRPr lang="en-IE" dirty="0"/>
          </a:p>
          <a:p>
            <a:r>
              <a:rPr lang="en-IE" dirty="0"/>
              <a:t>It is possible for a module to manipulate an abstraction.</a:t>
            </a:r>
          </a:p>
          <a:p>
            <a:endParaRPr lang="en-IE" dirty="0"/>
          </a:p>
          <a:p>
            <a:r>
              <a:rPr lang="en-IE" dirty="0"/>
              <a:t>The abstraction is:</a:t>
            </a:r>
          </a:p>
          <a:p>
            <a:pPr lvl="1"/>
            <a:r>
              <a:rPr lang="en-IE" dirty="0">
                <a:solidFill>
                  <a:srgbClr val="FF0000"/>
                </a:solidFill>
              </a:rPr>
              <a:t>Closed</a:t>
            </a:r>
            <a:r>
              <a:rPr lang="en-IE" dirty="0"/>
              <a:t> for modification – it is fixed.</a:t>
            </a:r>
          </a:p>
          <a:p>
            <a:pPr lvl="1"/>
            <a:r>
              <a:rPr lang="en-IE" dirty="0">
                <a:solidFill>
                  <a:srgbClr val="FF0000"/>
                </a:solidFill>
              </a:rPr>
              <a:t>Open</a:t>
            </a:r>
            <a:r>
              <a:rPr lang="en-IE" dirty="0"/>
              <a:t> for extension – can create new derivative classes of the abstraction.</a:t>
            </a:r>
          </a:p>
        </p:txBody>
      </p:sp>
    </p:spTree>
    <p:extLst>
      <p:ext uri="{BB962C8B-B14F-4D97-AF65-F5344CB8AC3E}">
        <p14:creationId xmlns:p14="http://schemas.microsoft.com/office/powerpoint/2010/main" val="111979401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Open-Closed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>
              <a:solidFill>
                <a:schemeClr val="tx1"/>
              </a:solidFill>
            </a:endParaRPr>
          </a:p>
          <a:p>
            <a:pPr marL="40640" indent="0" algn="ctr">
              <a:buNone/>
            </a:pPr>
            <a:r>
              <a:rPr lang="en-IE" sz="4400" i="1" dirty="0">
                <a:solidFill>
                  <a:schemeClr val="tx1"/>
                </a:solidFill>
              </a:rPr>
              <a:t>So, the idea is that it’s often better to </a:t>
            </a:r>
          </a:p>
          <a:p>
            <a:pPr marL="40640" indent="0" algn="ctr">
              <a:buNone/>
            </a:pPr>
            <a:r>
              <a:rPr lang="en-IE" sz="4400" i="1" dirty="0">
                <a:solidFill>
                  <a:schemeClr val="tx1"/>
                </a:solidFill>
              </a:rPr>
              <a:t>make changes to things like classes by </a:t>
            </a:r>
          </a:p>
          <a:p>
            <a:pPr marL="40640" indent="0" algn="ctr">
              <a:buNone/>
            </a:pPr>
            <a:r>
              <a:rPr lang="en-IE" sz="4400" i="1" dirty="0">
                <a:solidFill>
                  <a:schemeClr val="tx1"/>
                </a:solidFill>
              </a:rPr>
              <a:t>adding to or building on top of them </a:t>
            </a:r>
          </a:p>
          <a:p>
            <a:pPr marL="40640" indent="0" algn="ctr">
              <a:buNone/>
            </a:pPr>
            <a:r>
              <a:rPr lang="en-IE" sz="4400" i="1" dirty="0">
                <a:solidFill>
                  <a:schemeClr val="tx1"/>
                </a:solidFill>
              </a:rPr>
              <a:t>(using mechanisms like </a:t>
            </a:r>
          </a:p>
          <a:p>
            <a:pPr marL="40640" indent="0" algn="ctr">
              <a:buNone/>
            </a:pPr>
            <a:r>
              <a:rPr lang="en-IE" sz="4400" i="1" dirty="0">
                <a:solidFill>
                  <a:schemeClr val="tx1"/>
                </a:solidFill>
              </a:rPr>
              <a:t>sub-classing or polymorphism)</a:t>
            </a:r>
          </a:p>
          <a:p>
            <a:pPr marL="40640" indent="0" algn="ctr">
              <a:buNone/>
            </a:pPr>
            <a:r>
              <a:rPr lang="en-IE" sz="4400" i="1" dirty="0">
                <a:solidFill>
                  <a:schemeClr val="tx1"/>
                </a:solidFill>
              </a:rPr>
              <a:t>rather than modifying their code.</a:t>
            </a:r>
          </a:p>
        </p:txBody>
      </p:sp>
    </p:spTree>
    <p:extLst>
      <p:ext uri="{BB962C8B-B14F-4D97-AF65-F5344CB8AC3E}">
        <p14:creationId xmlns:p14="http://schemas.microsoft.com/office/powerpoint/2010/main" val="31611167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Open-Closed Principle</a:t>
            </a:r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99495" indent="-201705">
              <a:lnSpc>
                <a:spcPct val="90000"/>
              </a:lnSpc>
              <a:spcBef>
                <a:spcPts val="3200"/>
              </a:spcBef>
            </a:pPr>
            <a:r>
              <a:rPr lang="en-IE" sz="4400" dirty="0"/>
              <a:t>OCP states:</a:t>
            </a:r>
          </a:p>
          <a:p>
            <a:pPr marL="699545" lvl="1" indent="-201705">
              <a:lnSpc>
                <a:spcPct val="90000"/>
              </a:lnSpc>
              <a:spcBef>
                <a:spcPts val="3200"/>
              </a:spcBef>
            </a:pPr>
            <a:r>
              <a:rPr lang="en-IE" sz="4400" dirty="0"/>
              <a:t>D</a:t>
            </a:r>
            <a:r>
              <a:rPr sz="4400" dirty="0" err="1"/>
              <a:t>esign</a:t>
            </a:r>
            <a:r>
              <a:rPr sz="4400" dirty="0"/>
              <a:t> modules that </a:t>
            </a:r>
            <a:r>
              <a:rPr sz="4400" i="1" dirty="0"/>
              <a:t>never change</a:t>
            </a:r>
            <a:r>
              <a:rPr lang="en-IE" sz="4400" i="1" dirty="0"/>
              <a:t>.</a:t>
            </a:r>
            <a:endParaRPr sz="4400" i="1" dirty="0"/>
          </a:p>
          <a:p>
            <a:pPr lvl="1">
              <a:lnSpc>
                <a:spcPct val="90000"/>
              </a:lnSpc>
              <a:spcBef>
                <a:spcPts val="3200"/>
              </a:spcBef>
              <a:defRPr sz="2400"/>
            </a:pPr>
            <a:r>
              <a:rPr lang="en-IE" sz="4400" dirty="0"/>
              <a:t>W</a:t>
            </a:r>
            <a:r>
              <a:rPr sz="4400" dirty="0"/>
              <a:t>hen requirements change</a:t>
            </a:r>
            <a:r>
              <a:rPr lang="en-IE" sz="4400" dirty="0"/>
              <a:t>:</a:t>
            </a:r>
          </a:p>
          <a:p>
            <a:pPr lvl="2">
              <a:lnSpc>
                <a:spcPct val="90000"/>
              </a:lnSpc>
              <a:spcBef>
                <a:spcPts val="3200"/>
              </a:spcBef>
              <a:defRPr sz="2400"/>
            </a:pPr>
            <a:r>
              <a:rPr sz="3800" dirty="0"/>
              <a:t>you extend the behavior of such modules by adding new code</a:t>
            </a:r>
            <a:r>
              <a:rPr lang="en-IE" sz="3800" dirty="0"/>
              <a:t>.</a:t>
            </a:r>
            <a:endParaRPr sz="3800" dirty="0"/>
          </a:p>
          <a:p>
            <a:pPr lvl="2">
              <a:lnSpc>
                <a:spcPct val="90000"/>
              </a:lnSpc>
              <a:spcBef>
                <a:spcPts val="3200"/>
              </a:spcBef>
              <a:defRPr sz="2400"/>
            </a:pPr>
            <a:r>
              <a:rPr lang="en-IE" sz="3800" u="sng" dirty="0"/>
              <a:t>n</a:t>
            </a:r>
            <a:r>
              <a:rPr sz="3800" u="sng" dirty="0" err="1"/>
              <a:t>ot</a:t>
            </a:r>
            <a:r>
              <a:rPr sz="3800" dirty="0"/>
              <a:t> by changing old code that already works.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Image result for open closed princi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2"/>
          <a:stretch/>
        </p:blipFill>
        <p:spPr bwMode="auto">
          <a:xfrm>
            <a:off x="1461840" y="1239772"/>
            <a:ext cx="9753600" cy="648407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6816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Source Material - OCP first characterized in OOSC...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sz="half" idx="1"/>
          </p:nvPr>
        </p:nvSpPr>
        <p:spPr>
          <a:xfrm>
            <a:off x="4990232" y="3004592"/>
            <a:ext cx="7632848" cy="374441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400" i="1"/>
            </a:pPr>
            <a:r>
              <a:rPr sz="2000" dirty="0"/>
              <a:t>“The book, known among its fans as "OOSC", presents object technology as an answer to major issues of software engineering, with a special emphasis on addressing the software quality factors of correctness, robustness, extendibility and reusability. It starts with an examination of the issues of software quality, then introduces </a:t>
            </a:r>
            <a:r>
              <a:rPr sz="2000" dirty="0">
                <a:hlinkClick r:id="rId2"/>
              </a:rPr>
              <a:t>abstract data types</a:t>
            </a:r>
            <a:r>
              <a:rPr sz="2000" dirty="0"/>
              <a:t> as the theoretical basis for object technology and proceeds with the main object-oriented techniques: </a:t>
            </a:r>
            <a:r>
              <a:rPr sz="2000" dirty="0">
                <a:hlinkClick r:id="rId3"/>
              </a:rPr>
              <a:t>classes</a:t>
            </a:r>
            <a:r>
              <a:rPr sz="2000" dirty="0"/>
              <a:t>, </a:t>
            </a:r>
            <a:r>
              <a:rPr sz="2000" dirty="0">
                <a:hlinkClick r:id="rId4"/>
              </a:rPr>
              <a:t>objects</a:t>
            </a:r>
            <a:r>
              <a:rPr sz="2000" dirty="0"/>
              <a:t>, </a:t>
            </a:r>
            <a:r>
              <a:rPr sz="2000" dirty="0">
                <a:hlinkClick r:id="rId5"/>
              </a:rPr>
              <a:t>genericity</a:t>
            </a:r>
            <a:r>
              <a:rPr sz="2000" dirty="0"/>
              <a:t>, </a:t>
            </a:r>
            <a:r>
              <a:rPr sz="2000" dirty="0">
                <a:hlinkClick r:id="rId6"/>
              </a:rPr>
              <a:t>inheritance</a:t>
            </a:r>
            <a:r>
              <a:rPr sz="2000" dirty="0"/>
              <a:t>, </a:t>
            </a:r>
            <a:r>
              <a:rPr sz="2000" dirty="0">
                <a:hlinkClick r:id="rId7"/>
              </a:rPr>
              <a:t>Design by </a:t>
            </a:r>
            <a:r>
              <a:rPr sz="2000" dirty="0" err="1">
                <a:hlinkClick r:id="rId7"/>
              </a:rPr>
              <a:t>Contract</a:t>
            </a:r>
            <a:r>
              <a:rPr sz="2000" dirty="0" err="1"/>
              <a:t>,</a:t>
            </a:r>
            <a:r>
              <a:rPr sz="2000" dirty="0" err="1">
                <a:hlinkClick r:id="rId8"/>
              </a:rPr>
              <a:t>concurrency</a:t>
            </a:r>
            <a:r>
              <a:rPr sz="2000" dirty="0"/>
              <a:t>, and </a:t>
            </a:r>
            <a:r>
              <a:rPr sz="2000" dirty="0">
                <a:hlinkClick r:id="rId9"/>
              </a:rPr>
              <a:t>persistence</a:t>
            </a:r>
            <a:r>
              <a:rPr sz="2000" dirty="0"/>
              <a:t>. It includes extensive discussions of methodological issues.”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91" name="Screen Shot 2011-11-10 at 06.49.27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13768" y="2213813"/>
            <a:ext cx="4076700" cy="5384800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92" name="Shape 92"/>
          <p:cNvSpPr/>
          <p:nvPr/>
        </p:nvSpPr>
        <p:spPr>
          <a:xfrm>
            <a:off x="1461840" y="8824763"/>
            <a:ext cx="9303598" cy="80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57799" marR="57799" defTabSz="1295400"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u="sng" dirty="0">
                <a:hlinkClick r:id="rId11"/>
              </a:rPr>
              <a:t>http://en.wikipedia.org/wiki/Object-Oriented_Software_Construction</a:t>
            </a:r>
          </a:p>
          <a:p>
            <a:pPr marL="57799" marR="57799" defTabSz="1295400"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u="sng" dirty="0">
                <a:hlinkClick r:id="rId12"/>
              </a:rPr>
              <a:t>http://en.wikipedia.org/wiki/Open/closed_principle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 Abstract Example </a:t>
            </a:r>
            <a:br>
              <a:rPr lang="en-IE" dirty="0"/>
            </a:br>
            <a:r>
              <a:rPr lang="en-IE" dirty="0"/>
              <a:t>of OCP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03254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(1)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sz="half" idx="1"/>
          </p:nvPr>
        </p:nvSpPr>
        <p:spPr>
          <a:xfrm>
            <a:off x="647700" y="6223000"/>
            <a:ext cx="11518900" cy="251460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Module </a:t>
            </a:r>
            <a:r>
              <a:rPr i="1" dirty="0">
                <a:solidFill>
                  <a:srgbClr val="FF0000"/>
                </a:solidFill>
              </a:rPr>
              <a:t>A</a:t>
            </a:r>
            <a:r>
              <a:rPr i="1" dirty="0"/>
              <a:t> </a:t>
            </a:r>
            <a:r>
              <a:rPr dirty="0"/>
              <a:t>is used by client modules </a:t>
            </a:r>
            <a:r>
              <a:rPr i="1" dirty="0">
                <a:solidFill>
                  <a:srgbClr val="FF0000"/>
                </a:solidFill>
              </a:rPr>
              <a:t>B</a:t>
            </a:r>
            <a:r>
              <a:rPr dirty="0">
                <a:solidFill>
                  <a:srgbClr val="FF0000"/>
                </a:solidFill>
              </a:rPr>
              <a:t>, </a:t>
            </a:r>
            <a:r>
              <a:rPr i="1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, </a:t>
            </a:r>
            <a:r>
              <a:rPr i="1" dirty="0">
                <a:solidFill>
                  <a:srgbClr val="FF0000"/>
                </a:solidFill>
              </a:rPr>
              <a:t>D</a:t>
            </a:r>
            <a:r>
              <a:rPr dirty="0"/>
              <a:t>, which may themselves have their own clients (</a:t>
            </a:r>
            <a:r>
              <a:rPr i="1" dirty="0">
                <a:solidFill>
                  <a:srgbClr val="FF0000"/>
                </a:solidFill>
              </a:rPr>
              <a:t>E</a:t>
            </a:r>
            <a:r>
              <a:rPr dirty="0"/>
              <a:t>).</a:t>
            </a:r>
          </a:p>
        </p:txBody>
      </p:sp>
      <p:pic>
        <p:nvPicPr>
          <p:cNvPr id="101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102" y="2521937"/>
            <a:ext cx="11521441" cy="273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(2)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sz="half" idx="1"/>
          </p:nvPr>
        </p:nvSpPr>
        <p:spPr>
          <a:xfrm>
            <a:off x="647700" y="6630246"/>
            <a:ext cx="11709400" cy="313605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A new client – </a:t>
            </a:r>
            <a:r>
              <a:rPr dirty="0" err="1">
                <a:solidFill>
                  <a:srgbClr val="FF0000"/>
                </a:solidFill>
              </a:rPr>
              <a:t>Bx</a:t>
            </a:r>
            <a:r>
              <a:rPr dirty="0"/>
              <a:t> – requires an extended or adapted version of </a:t>
            </a:r>
            <a:r>
              <a:rPr lang="en-IE" dirty="0">
                <a:solidFill>
                  <a:srgbClr val="FF0000"/>
                </a:solidFill>
              </a:rPr>
              <a:t>A</a:t>
            </a:r>
            <a:r>
              <a:rPr lang="en-IE" dirty="0"/>
              <a:t> </a:t>
            </a:r>
            <a:r>
              <a:rPr dirty="0"/>
              <a:t>–called </a:t>
            </a:r>
            <a:r>
              <a:rPr dirty="0">
                <a:solidFill>
                  <a:srgbClr val="FF0000"/>
                </a:solidFill>
              </a:rPr>
              <a:t>Ax</a:t>
            </a:r>
            <a:r>
              <a:rPr dirty="0"/>
              <a:t>.</a:t>
            </a:r>
          </a:p>
          <a:p>
            <a:pPr>
              <a:defRPr sz="3000"/>
            </a:pPr>
            <a:r>
              <a:rPr dirty="0"/>
              <a:t>Further clients of </a:t>
            </a:r>
            <a:r>
              <a:rPr dirty="0">
                <a:solidFill>
                  <a:srgbClr val="FF0000"/>
                </a:solidFill>
              </a:rPr>
              <a:t>Ax</a:t>
            </a:r>
            <a:r>
              <a:rPr dirty="0"/>
              <a:t> are developed (</a:t>
            </a:r>
            <a:r>
              <a:rPr dirty="0">
                <a:solidFill>
                  <a:srgbClr val="FF0000"/>
                </a:solidFill>
              </a:rPr>
              <a:t>F, G, I</a:t>
            </a:r>
            <a:r>
              <a:rPr dirty="0"/>
              <a:t>)</a:t>
            </a:r>
          </a:p>
        </p:txBody>
      </p:sp>
      <p:pic>
        <p:nvPicPr>
          <p:cNvPr id="106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244" y="2316480"/>
            <a:ext cx="11573370" cy="2752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SOLID Class Design Principles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47700" y="2932584"/>
            <a:ext cx="6358756" cy="6821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200" i="1" dirty="0">
                <a:solidFill>
                  <a:schemeClr val="tx1"/>
                </a:solidFill>
              </a:rPr>
              <a:t>In this talk, we will refer to the SOLID principles examples in this book and also this </a:t>
            </a:r>
            <a:r>
              <a:rPr lang="en-IE" sz="3200" i="1" dirty="0">
                <a:solidFill>
                  <a:schemeClr val="tx1"/>
                </a:solidFill>
                <a:hlinkClick r:id="rId2"/>
              </a:rPr>
              <a:t>website</a:t>
            </a:r>
            <a:r>
              <a:rPr lang="en-IE" sz="3200" i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IE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E" sz="3200" dirty="0">
                <a:solidFill>
                  <a:schemeClr val="tx1"/>
                </a:solidFill>
              </a:rPr>
              <a:t>SOLID </a:t>
            </a:r>
            <a:r>
              <a:rPr lang="en-IE" sz="3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E" sz="3200" dirty="0">
                <a:solidFill>
                  <a:schemeClr val="tx1"/>
                </a:solidFill>
              </a:rPr>
              <a:t> five principles for object-oriented class design i.e. </a:t>
            </a:r>
          </a:p>
          <a:p>
            <a:pPr marL="0" indent="0">
              <a:buNone/>
            </a:pPr>
            <a:r>
              <a:rPr lang="en-IE" sz="3200" dirty="0">
                <a:solidFill>
                  <a:schemeClr val="tx1"/>
                </a:solidFill>
              </a:rPr>
              <a:t>	best guidelines for building a 	maintainable object-oriented 	system.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B91BF-6102-4E6C-BAAD-C9A8F00B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52" y="3004592"/>
            <a:ext cx="4059509" cy="51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3244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Example (3)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255128" y="5181600"/>
            <a:ext cx="11772901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97840" indent="-457200">
              <a:buClr>
                <a:srgbClr val="000000"/>
              </a:buClr>
              <a:defRPr sz="3000"/>
            </a:pPr>
            <a:r>
              <a:rPr dirty="0"/>
              <a:t>With </a:t>
            </a:r>
            <a:r>
              <a:rPr b="1" u="sng" dirty="0"/>
              <a:t>non-OO methods</a:t>
            </a:r>
            <a:r>
              <a:rPr dirty="0"/>
              <a:t>, there are two solutions:</a:t>
            </a:r>
            <a:endParaRPr lang="en-IE" dirty="0"/>
          </a:p>
          <a:p>
            <a:pPr marL="497840" indent="-457200">
              <a:buClr>
                <a:srgbClr val="000000"/>
              </a:buClr>
              <a:defRPr sz="3000"/>
            </a:pPr>
            <a:endParaRPr dirty="0"/>
          </a:p>
          <a:p>
            <a:pPr marL="878839" lvl="1" indent="-380999">
              <a:buFont typeface="Helvetica"/>
              <a:buAutoNum type="arabicPeriod"/>
              <a:defRPr sz="3000"/>
            </a:pPr>
            <a:r>
              <a:rPr dirty="0"/>
              <a:t>Adapt module </a:t>
            </a:r>
            <a:r>
              <a:rPr i="1" dirty="0">
                <a:solidFill>
                  <a:srgbClr val="FF0000"/>
                </a:solidFill>
              </a:rPr>
              <a:t>A</a:t>
            </a:r>
            <a:r>
              <a:rPr i="1" dirty="0"/>
              <a:t> </a:t>
            </a:r>
            <a:r>
              <a:rPr dirty="0"/>
              <a:t>so that it will offer the extended or modified functionality required by the new clients.</a:t>
            </a:r>
            <a:endParaRPr lang="en-IE" dirty="0"/>
          </a:p>
          <a:p>
            <a:pPr marL="878839" lvl="1" indent="-380999">
              <a:buFont typeface="Helvetica"/>
              <a:buAutoNum type="arabicPeriod"/>
              <a:defRPr sz="3000"/>
            </a:pPr>
            <a:endParaRPr dirty="0"/>
          </a:p>
          <a:p>
            <a:pPr marL="878839" lvl="1" indent="-380999">
              <a:buFont typeface="Helvetica"/>
              <a:buAutoNum type="arabicPeriod"/>
              <a:defRPr sz="3000"/>
            </a:pPr>
            <a:r>
              <a:rPr dirty="0"/>
              <a:t>Leave </a:t>
            </a:r>
            <a:r>
              <a:rPr i="1" dirty="0">
                <a:solidFill>
                  <a:srgbClr val="FF0000"/>
                </a:solidFill>
              </a:rPr>
              <a:t>A</a:t>
            </a:r>
            <a:r>
              <a:rPr i="1" dirty="0"/>
              <a:t> </a:t>
            </a:r>
            <a:r>
              <a:rPr dirty="0"/>
              <a:t>as it is, make a copy, change the module’s name to </a:t>
            </a:r>
            <a:r>
              <a:rPr i="1" dirty="0">
                <a:solidFill>
                  <a:srgbClr val="FF0000"/>
                </a:solidFill>
              </a:rPr>
              <a:t>Ax</a:t>
            </a:r>
            <a:r>
              <a:rPr dirty="0"/>
              <a:t>, and perform all the necessary adaptations on the new module. With this technique </a:t>
            </a:r>
            <a:r>
              <a:rPr i="1" dirty="0">
                <a:solidFill>
                  <a:srgbClr val="FF0000"/>
                </a:solidFill>
              </a:rPr>
              <a:t>Ax</a:t>
            </a:r>
            <a:r>
              <a:rPr i="1" dirty="0"/>
              <a:t> </a:t>
            </a:r>
            <a:r>
              <a:rPr dirty="0"/>
              <a:t>retains no further connection to </a:t>
            </a:r>
            <a:r>
              <a:rPr i="1" dirty="0">
                <a:solidFill>
                  <a:srgbClr val="FF0000"/>
                </a:solidFill>
              </a:rPr>
              <a:t>A</a:t>
            </a:r>
            <a:r>
              <a:rPr dirty="0"/>
              <a:t>.</a:t>
            </a:r>
          </a:p>
        </p:txBody>
      </p:sp>
      <p:pic>
        <p:nvPicPr>
          <p:cNvPr id="111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89884" y="1822026"/>
            <a:ext cx="6658188" cy="1575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.pdf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128" y="3237653"/>
            <a:ext cx="6962988" cy="165495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4454595" y="2111022"/>
            <a:ext cx="6348872" cy="2151663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Solution-1 (</a:t>
            </a:r>
            <a:r>
              <a:rPr lang="en-IE" dirty="0"/>
              <a:t>modify </a:t>
            </a:r>
            <a:r>
              <a:rPr lang="en-IE" i="1" dirty="0"/>
              <a:t>A’s</a:t>
            </a:r>
            <a:r>
              <a:rPr lang="en-IE" dirty="0"/>
              <a:t> functionality</a:t>
            </a:r>
            <a:r>
              <a:rPr dirty="0"/>
              <a:t>)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460586" y="1803964"/>
            <a:ext cx="11997832" cy="79496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4200"/>
              </a:spcBef>
              <a:defRPr sz="3000"/>
            </a:pPr>
            <a:r>
              <a:rPr i="1" dirty="0">
                <a:solidFill>
                  <a:srgbClr val="FF0000"/>
                </a:solidFill>
              </a:rPr>
              <a:t>A</a:t>
            </a:r>
            <a:r>
              <a:rPr i="1" dirty="0"/>
              <a:t> </a:t>
            </a:r>
            <a:r>
              <a:rPr dirty="0"/>
              <a:t>may have been around for a long time and have many clients such as </a:t>
            </a:r>
            <a:r>
              <a:rPr i="1" dirty="0">
                <a:solidFill>
                  <a:srgbClr val="FF0000"/>
                </a:solidFill>
              </a:rPr>
              <a:t>B</a:t>
            </a:r>
            <a:r>
              <a:rPr dirty="0">
                <a:solidFill>
                  <a:srgbClr val="FF0000"/>
                </a:solidFill>
              </a:rPr>
              <a:t>, </a:t>
            </a:r>
            <a:r>
              <a:rPr i="1" dirty="0">
                <a:solidFill>
                  <a:srgbClr val="FF0000"/>
                </a:solidFill>
              </a:rPr>
              <a:t>C </a:t>
            </a:r>
            <a:r>
              <a:rPr dirty="0"/>
              <a:t>and </a:t>
            </a:r>
            <a:r>
              <a:rPr i="1" dirty="0">
                <a:solidFill>
                  <a:srgbClr val="FF0000"/>
                </a:solidFill>
              </a:rPr>
              <a:t>D</a:t>
            </a:r>
            <a:r>
              <a:rPr dirty="0"/>
              <a:t>. </a:t>
            </a:r>
          </a:p>
          <a:p>
            <a:pPr>
              <a:lnSpc>
                <a:spcPct val="90000"/>
              </a:lnSpc>
              <a:spcBef>
                <a:spcPts val="4200"/>
              </a:spcBef>
              <a:defRPr sz="3000"/>
            </a:pPr>
            <a:r>
              <a:rPr dirty="0"/>
              <a:t>The adaptations needed to satisfy the new clients’ requirements may invalidate the assumptions on the basis of which the old ones used </a:t>
            </a:r>
            <a:r>
              <a:rPr i="1" dirty="0">
                <a:solidFill>
                  <a:srgbClr val="FF0000"/>
                </a:solidFill>
              </a:rPr>
              <a:t>A</a:t>
            </a:r>
            <a:r>
              <a:rPr i="1" dirty="0"/>
              <a:t>.</a:t>
            </a:r>
          </a:p>
          <a:p>
            <a:pPr lvl="1">
              <a:lnSpc>
                <a:spcPct val="90000"/>
              </a:lnSpc>
              <a:spcBef>
                <a:spcPts val="4200"/>
              </a:spcBef>
              <a:defRPr sz="3000"/>
            </a:pPr>
            <a:r>
              <a:rPr dirty="0"/>
              <a:t>Change to </a:t>
            </a:r>
            <a:r>
              <a:rPr i="1" dirty="0">
                <a:solidFill>
                  <a:srgbClr val="FF0000"/>
                </a:solidFill>
              </a:rPr>
              <a:t>A</a:t>
            </a:r>
            <a:r>
              <a:rPr i="1" dirty="0"/>
              <a:t> </a:t>
            </a:r>
            <a:r>
              <a:rPr dirty="0"/>
              <a:t>may start a dramatic series of changes in clients, clients of clients and so on. </a:t>
            </a:r>
          </a:p>
          <a:p>
            <a:pPr>
              <a:lnSpc>
                <a:spcPct val="90000"/>
              </a:lnSpc>
              <a:spcBef>
                <a:spcPts val="4200"/>
              </a:spcBef>
              <a:defRPr sz="3000"/>
            </a:pPr>
            <a:r>
              <a:rPr dirty="0"/>
              <a:t>Nightmare scenario:  </a:t>
            </a:r>
          </a:p>
          <a:p>
            <a:pPr lvl="1">
              <a:lnSpc>
                <a:spcPct val="90000"/>
              </a:lnSpc>
              <a:spcBef>
                <a:spcPts val="4200"/>
              </a:spcBef>
              <a:defRPr sz="3000"/>
            </a:pPr>
            <a:r>
              <a:rPr dirty="0"/>
              <a:t>Entire parts of the software that were supposed to have been finished and sealed are reopened, triggering a new cycle of development, testing, debugging and documentation.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Solution-2 (copy</a:t>
            </a:r>
            <a:r>
              <a:rPr lang="en-IE" dirty="0"/>
              <a:t> </a:t>
            </a:r>
            <a:r>
              <a:rPr lang="en-IE" i="1" dirty="0"/>
              <a:t>A</a:t>
            </a:r>
            <a:r>
              <a:rPr lang="en-IE" dirty="0"/>
              <a:t>, paste as </a:t>
            </a:r>
            <a:r>
              <a:rPr lang="en-IE" i="1" dirty="0" err="1"/>
              <a:t>Ax</a:t>
            </a:r>
            <a:r>
              <a:rPr dirty="0"/>
              <a:t>)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647700" y="2118642"/>
            <a:ext cx="11709400" cy="5511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900"/>
              </a:spcBef>
              <a:defRPr sz="3000"/>
            </a:pPr>
            <a:r>
              <a:rPr sz="3200" dirty="0"/>
              <a:t>On the surface, solution 2 seems better as it does not require modifying any existing software. </a:t>
            </a:r>
          </a:p>
          <a:p>
            <a:pPr>
              <a:lnSpc>
                <a:spcPct val="90000"/>
              </a:lnSpc>
              <a:spcBef>
                <a:spcPts val="4900"/>
              </a:spcBef>
              <a:defRPr sz="3000"/>
            </a:pPr>
            <a:r>
              <a:rPr sz="3200" dirty="0"/>
              <a:t>But this solution may be even more catastrophic since it only postpones the day of reckoning</a:t>
            </a:r>
            <a:r>
              <a:rPr lang="en-IE" sz="3200" dirty="0"/>
              <a:t>.</a:t>
            </a:r>
            <a:endParaRPr sz="3200" dirty="0"/>
          </a:p>
          <a:p>
            <a:pPr>
              <a:lnSpc>
                <a:spcPct val="90000"/>
              </a:lnSpc>
              <a:spcBef>
                <a:spcPts val="4900"/>
              </a:spcBef>
              <a:defRPr sz="3000"/>
            </a:pPr>
            <a:r>
              <a:rPr sz="3200" dirty="0"/>
              <a:t>Leads to an explosion of variants of the original modules, many of them very similar to each other although never quite identical.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Solution-2 </a:t>
            </a:r>
          </a:p>
        </p:txBody>
      </p:sp>
      <p:grpSp>
        <p:nvGrpSpPr>
          <p:cNvPr id="127" name="Group 127"/>
          <p:cNvGrpSpPr/>
          <p:nvPr/>
        </p:nvGrpSpPr>
        <p:grpSpPr>
          <a:xfrm>
            <a:off x="4761653" y="268675"/>
            <a:ext cx="7491308" cy="9177868"/>
            <a:chOff x="0" y="0"/>
            <a:chExt cx="7491307" cy="9177866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7491308" cy="91778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47700">
                <a:defRPr sz="16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pic>
          <p:nvPicPr>
            <p:cNvPr id="126" name="image.pdf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491308" cy="91778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8" name="Shape 128"/>
          <p:cNvSpPr>
            <a:spLocks noGrp="1"/>
          </p:cNvSpPr>
          <p:nvPr>
            <p:ph type="body" sz="half" idx="1"/>
          </p:nvPr>
        </p:nvSpPr>
        <p:spPr>
          <a:xfrm>
            <a:off x="92569" y="1718168"/>
            <a:ext cx="4321600" cy="7886701"/>
          </a:xfrm>
          <a:prstGeom prst="rect">
            <a:avLst/>
          </a:prstGeom>
        </p:spPr>
        <p:txBody>
          <a:bodyPr/>
          <a:lstStyle/>
          <a:p>
            <a:pPr marL="40640" indent="0">
              <a:buNone/>
              <a:defRPr sz="3000"/>
            </a:pPr>
            <a:endParaRPr lang="en-IE" dirty="0"/>
          </a:p>
          <a:p>
            <a:pPr>
              <a:defRPr sz="3000"/>
            </a:pPr>
            <a:r>
              <a:rPr dirty="0"/>
              <a:t>Abundance of modules, not matched by abundance of available functionality (many of the apparent variants being in fact quasi-clones), creates a huge </a:t>
            </a:r>
            <a:r>
              <a:rPr i="1" dirty="0"/>
              <a:t>configuration management </a:t>
            </a:r>
            <a:r>
              <a:rPr dirty="0"/>
              <a:t>problem</a:t>
            </a:r>
            <a:r>
              <a:rPr lang="en-IE" dirty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139700" y="0"/>
            <a:ext cx="12204700" cy="154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sz="4000" dirty="0"/>
              <a:t>OO </a:t>
            </a:r>
            <a:r>
              <a:rPr sz="4000" dirty="0"/>
              <a:t>Solution – Abstraction, Interfaces &amp; Inheritance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quarter" idx="1"/>
          </p:nvPr>
        </p:nvSpPr>
        <p:spPr>
          <a:xfrm>
            <a:off x="679873" y="7320562"/>
            <a:ext cx="11379201" cy="154940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dirty="0"/>
              <a:t>Using interfaces and inheritance developers can adopt a much more incremental approach</a:t>
            </a:r>
            <a:r>
              <a:rPr lang="en-IE" dirty="0"/>
              <a:t>.</a:t>
            </a:r>
            <a:endParaRPr dirty="0"/>
          </a:p>
        </p:txBody>
      </p:sp>
      <p:pic>
        <p:nvPicPr>
          <p:cNvPr id="133" name="image.pd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633" y="1702364"/>
            <a:ext cx="9123681" cy="52154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Returning to </a:t>
            </a:r>
            <a:r>
              <a:rPr dirty="0"/>
              <a:t>Abstraction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546100" y="1533877"/>
            <a:ext cx="12077700" cy="74549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In Java it is possible to create abstractions that are fixed and yet represent an unbounded group of possible behaviors:</a:t>
            </a:r>
          </a:p>
          <a:p>
            <a:pPr lvl="1"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Specified as interfaces and abstract classes</a:t>
            </a:r>
            <a:r>
              <a:rPr lang="en-IE" dirty="0"/>
              <a:t>.</a:t>
            </a:r>
            <a:endParaRPr dirty="0"/>
          </a:p>
          <a:p>
            <a:pPr lvl="1"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The unbounded group of possible behaviors is represented as derived classes and classes that implement the interfaces</a:t>
            </a:r>
            <a:r>
              <a:rPr lang="en-IE" dirty="0"/>
              <a:t>.</a:t>
            </a:r>
            <a:endParaRPr dirty="0"/>
          </a:p>
          <a:p>
            <a:pPr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A module can implement these abstractions:</a:t>
            </a:r>
          </a:p>
          <a:p>
            <a:pPr lvl="1"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Can be closed for modification since it fulfills an abstraction that is fixed. </a:t>
            </a:r>
          </a:p>
          <a:p>
            <a:pPr lvl="1">
              <a:lnSpc>
                <a:spcPct val="80000"/>
              </a:lnSpc>
              <a:spcBef>
                <a:spcPts val="4600"/>
              </a:spcBef>
              <a:defRPr sz="3000"/>
            </a:pPr>
            <a:r>
              <a:rPr dirty="0"/>
              <a:t>Yet the behavior of that module can be extended by creating new implementations of the abstraction</a:t>
            </a:r>
            <a:r>
              <a:rPr lang="en-IE" dirty="0"/>
              <a:t>.</a:t>
            </a:r>
            <a:endParaRPr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r>
              <a:rPr lang="en-IE" sz="5400" dirty="0"/>
              <a:t>Client and Server </a:t>
            </a:r>
          </a:p>
          <a:p>
            <a:pPr marL="40640" indent="0" algn="ctr">
              <a:buNone/>
            </a:pPr>
            <a:r>
              <a:rPr lang="en-IE" sz="5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55799056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Client is not open and closed</a:t>
            </a:r>
            <a:endParaRPr dirty="0"/>
          </a:p>
        </p:txBody>
      </p:sp>
      <p:sp>
        <p:nvSpPr>
          <p:cNvPr id="141" name="Shape 141"/>
          <p:cNvSpPr>
            <a:spLocks noGrp="1"/>
          </p:cNvSpPr>
          <p:nvPr>
            <p:ph type="body" sz="half" idx="1"/>
          </p:nvPr>
        </p:nvSpPr>
        <p:spPr>
          <a:xfrm>
            <a:off x="741760" y="3841328"/>
            <a:ext cx="11709401" cy="46358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2900"/>
              </a:spcBef>
              <a:defRPr sz="3000"/>
            </a:pPr>
            <a:r>
              <a:rPr dirty="0"/>
              <a:t>Both </a:t>
            </a:r>
            <a:r>
              <a:rPr lang="en-IE" i="1" dirty="0"/>
              <a:t>Client</a:t>
            </a:r>
            <a:r>
              <a:rPr dirty="0"/>
              <a:t> and </a:t>
            </a:r>
            <a:r>
              <a:rPr lang="en-IE" i="1" dirty="0"/>
              <a:t>Server</a:t>
            </a:r>
            <a:r>
              <a:rPr dirty="0"/>
              <a:t> are concrete Java classes</a:t>
            </a:r>
            <a:r>
              <a:rPr lang="en-IE" dirty="0"/>
              <a:t> and </a:t>
            </a:r>
            <a:r>
              <a:rPr lang="en-IE" i="1" dirty="0"/>
              <a:t>Client</a:t>
            </a:r>
            <a:r>
              <a:rPr dirty="0"/>
              <a:t> us</a:t>
            </a:r>
            <a:r>
              <a:rPr lang="en-IE" dirty="0" err="1"/>
              <a:t>es</a:t>
            </a:r>
            <a:r>
              <a:rPr lang="en-IE" dirty="0"/>
              <a:t> </a:t>
            </a:r>
            <a:r>
              <a:rPr lang="en-IE" i="1" dirty="0"/>
              <a:t>Server</a:t>
            </a:r>
            <a:r>
              <a:rPr dirty="0"/>
              <a:t>. </a:t>
            </a:r>
          </a:p>
          <a:p>
            <a:pPr>
              <a:spcBef>
                <a:spcPts val="2900"/>
              </a:spcBef>
              <a:defRPr sz="3000"/>
            </a:pPr>
            <a:r>
              <a:rPr lang="en-IE" dirty="0"/>
              <a:t>If we want the </a:t>
            </a:r>
            <a:r>
              <a:rPr lang="en-IE" i="1" dirty="0"/>
              <a:t>Client</a:t>
            </a:r>
            <a:r>
              <a:rPr lang="en-IE" dirty="0"/>
              <a:t> to use a different server, the </a:t>
            </a:r>
            <a:r>
              <a:rPr lang="en-IE" i="1" dirty="0"/>
              <a:t>Client</a:t>
            </a:r>
            <a:r>
              <a:rPr lang="en-IE" dirty="0"/>
              <a:t> source code must be modified to use the new server class:</a:t>
            </a:r>
          </a:p>
          <a:p>
            <a:pPr lvl="1">
              <a:spcBef>
                <a:spcPts val="2900"/>
              </a:spcBef>
              <a:defRPr sz="3000"/>
            </a:pPr>
            <a:r>
              <a:rPr lang="en-IE" dirty="0"/>
              <a:t> </a:t>
            </a:r>
            <a:r>
              <a:rPr lang="en-IE" i="1" dirty="0"/>
              <a:t>Client</a:t>
            </a:r>
            <a:r>
              <a:rPr i="1" dirty="0"/>
              <a:t> </a:t>
            </a:r>
            <a:r>
              <a:rPr dirty="0"/>
              <a:t>is direct</a:t>
            </a:r>
            <a:r>
              <a:rPr lang="en-IE" dirty="0"/>
              <a:t>l</a:t>
            </a:r>
            <a:r>
              <a:rPr dirty="0"/>
              <a:t>y coupled to </a:t>
            </a:r>
            <a:r>
              <a:rPr lang="en-IE" i="1" dirty="0"/>
              <a:t>Server</a:t>
            </a:r>
            <a:r>
              <a:rPr lang="en-IE" dirty="0"/>
              <a:t>.</a:t>
            </a:r>
          </a:p>
          <a:p>
            <a:pPr lvl="1">
              <a:spcBef>
                <a:spcPts val="2900"/>
              </a:spcBef>
              <a:defRPr sz="3000"/>
            </a:pPr>
            <a:r>
              <a:rPr lang="en-IE" dirty="0"/>
              <a:t> </a:t>
            </a:r>
            <a:r>
              <a:rPr lang="en-IE" b="1" dirty="0"/>
              <a:t>Violation of OCP:  </a:t>
            </a:r>
            <a:r>
              <a:rPr lang="en-IE" dirty="0"/>
              <a:t>extending the behaviour of </a:t>
            </a:r>
            <a:r>
              <a:rPr lang="en-IE" i="1" dirty="0"/>
              <a:t>Client</a:t>
            </a:r>
            <a:r>
              <a:rPr lang="en-IE" dirty="0"/>
              <a:t> results in modifications to its source code.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253928" y="2308853"/>
            <a:ext cx="2664296" cy="8874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8464" y="2284512"/>
            <a:ext cx="2664296" cy="88742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>
            <a:off x="4918224" y="2752564"/>
            <a:ext cx="216024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Client is both open and closed</a:t>
            </a:r>
            <a:endParaRPr dirty="0"/>
          </a:p>
        </p:txBody>
      </p:sp>
      <p:sp>
        <p:nvSpPr>
          <p:cNvPr id="146" name="Shape 146"/>
          <p:cNvSpPr>
            <a:spLocks noGrp="1"/>
          </p:cNvSpPr>
          <p:nvPr>
            <p:ph type="body" sz="half" idx="1"/>
          </p:nvPr>
        </p:nvSpPr>
        <p:spPr>
          <a:xfrm>
            <a:off x="453728" y="2932584"/>
            <a:ext cx="8712968" cy="57590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33679" marR="50285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3200" i="1" dirty="0" err="1"/>
              <a:t>ClientInterface</a:t>
            </a:r>
            <a:r>
              <a:rPr lang="en-IE" sz="3200" i="1" dirty="0"/>
              <a:t> </a:t>
            </a:r>
            <a:r>
              <a:rPr lang="en-IE" sz="3200" dirty="0"/>
              <a:t>is abstract with abstract member functions: </a:t>
            </a:r>
          </a:p>
          <a:p>
            <a:pPr marL="1133778" marR="50285" lvl="2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2600" dirty="0"/>
              <a:t>i.e. closed for modification.</a:t>
            </a:r>
          </a:p>
          <a:p>
            <a:pPr marL="333679" marR="50285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3200" i="1" dirty="0"/>
              <a:t>Server </a:t>
            </a:r>
            <a:r>
              <a:rPr lang="en-IE" sz="3200" dirty="0"/>
              <a:t>implements </a:t>
            </a:r>
            <a:r>
              <a:rPr lang="en-IE" sz="3200" i="1" dirty="0" err="1"/>
              <a:t>ClientInterface</a:t>
            </a:r>
            <a:r>
              <a:rPr lang="en-IE" sz="3200" dirty="0"/>
              <a:t>.</a:t>
            </a:r>
          </a:p>
          <a:p>
            <a:pPr marL="333679" marR="50285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3200" i="1" dirty="0"/>
              <a:t>Client </a:t>
            </a:r>
            <a:r>
              <a:rPr lang="en-IE" sz="3200" dirty="0"/>
              <a:t>uses </a:t>
            </a:r>
            <a:r>
              <a:rPr lang="en-IE" sz="3200" i="1" dirty="0" err="1"/>
              <a:t>ClientInterface</a:t>
            </a:r>
            <a:r>
              <a:rPr lang="en-IE" sz="3200" dirty="0"/>
              <a:t>:</a:t>
            </a:r>
          </a:p>
          <a:p>
            <a:pPr marL="1133778" marR="50285" lvl="2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2600" dirty="0"/>
              <a:t>However, objects of the </a:t>
            </a:r>
            <a:r>
              <a:rPr lang="en-IE" sz="2600" i="1" dirty="0"/>
              <a:t>Client </a:t>
            </a:r>
            <a:r>
              <a:rPr lang="en-IE" sz="2600" dirty="0"/>
              <a:t>class will be using objects of the derivative </a:t>
            </a:r>
            <a:r>
              <a:rPr lang="en-IE" sz="2600" i="1" dirty="0"/>
              <a:t>Server </a:t>
            </a:r>
            <a:r>
              <a:rPr lang="en-IE" sz="2600" dirty="0"/>
              <a:t>class.</a:t>
            </a:r>
          </a:p>
          <a:p>
            <a:pPr marL="1133778" marR="50285" lvl="2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2600" dirty="0"/>
              <a:t>If we want </a:t>
            </a:r>
            <a:r>
              <a:rPr lang="en-IE" sz="2600" i="1" dirty="0"/>
              <a:t>Client </a:t>
            </a:r>
            <a:r>
              <a:rPr lang="en-IE" sz="2600" dirty="0"/>
              <a:t>to use a different server class, a new derivative of the </a:t>
            </a:r>
            <a:r>
              <a:rPr lang="en-IE" sz="2600" i="1" dirty="0" err="1"/>
              <a:t>ClientInterface</a:t>
            </a:r>
            <a:r>
              <a:rPr lang="en-IE" sz="2600" i="1" dirty="0"/>
              <a:t> </a:t>
            </a:r>
            <a:r>
              <a:rPr lang="en-IE" sz="2600" dirty="0"/>
              <a:t>can be created.  The </a:t>
            </a:r>
            <a:r>
              <a:rPr lang="en-IE" sz="2600" i="1" dirty="0"/>
              <a:t>Client </a:t>
            </a:r>
            <a:r>
              <a:rPr lang="en-IE" sz="2600" dirty="0"/>
              <a:t>class can remain unchanged.</a:t>
            </a:r>
            <a:endParaRPr lang="en-IE" sz="2600" i="1" dirty="0"/>
          </a:p>
          <a:p>
            <a:pPr marL="1133778" marR="50285" lvl="2" indent="-298322" defTabSz="1126997">
              <a:lnSpc>
                <a:spcPct val="80000"/>
              </a:lnSpc>
              <a:spcBef>
                <a:spcPts val="3200"/>
              </a:spcBef>
              <a:defRPr sz="2610"/>
            </a:pPr>
            <a:r>
              <a:rPr lang="en-IE" sz="2600" i="1" dirty="0"/>
              <a:t>i.e. open for extension.</a:t>
            </a:r>
            <a:endParaRPr lang="en-IE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4569115" y="1462614"/>
            <a:ext cx="3384376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2720" y="1453371"/>
            <a:ext cx="3384376" cy="10567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&lt;&lt;interface&gt;&gt;</a:t>
            </a:r>
            <a:b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lang="en-IE" dirty="0" err="1"/>
              <a:t>ClientInterface</a:t>
            </a:r>
            <a:endParaRPr lang="en-IE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942560" y="1983269"/>
            <a:ext cx="144016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9382720" y="3835489"/>
            <a:ext cx="3384376" cy="104131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</a:p>
        </p:txBody>
      </p:sp>
      <p:cxnSp>
        <p:nvCxnSpPr>
          <p:cNvPr id="4" name="Straight Arrow Connector 3"/>
          <p:cNvCxnSpPr>
            <a:stCxn id="9" idx="0"/>
            <a:endCxn id="7" idx="2"/>
          </p:cNvCxnSpPr>
          <p:nvPr/>
        </p:nvCxnSpPr>
        <p:spPr>
          <a:xfrm flipV="1">
            <a:off x="11074908" y="2510071"/>
            <a:ext cx="0" cy="132541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r>
              <a:rPr lang="en-IE" sz="5400" dirty="0"/>
              <a:t>Shape Example</a:t>
            </a:r>
          </a:p>
        </p:txBody>
      </p:sp>
    </p:spTree>
    <p:extLst>
      <p:ext uri="{BB962C8B-B14F-4D97-AF65-F5344CB8AC3E}">
        <p14:creationId xmlns:p14="http://schemas.microsoft.com/office/powerpoint/2010/main" val="42675868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7704" y="1564432"/>
            <a:ext cx="12457384" cy="7190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500" i="1" dirty="0">
                <a:solidFill>
                  <a:schemeClr val="tx1"/>
                </a:solidFill>
              </a:rPr>
              <a:t>S	</a:t>
            </a:r>
            <a:r>
              <a:rPr lang="en-IE" sz="2500" dirty="0">
                <a:solidFill>
                  <a:srgbClr val="FF0000"/>
                </a:solidFill>
              </a:rPr>
              <a:t>Single Responsibility Principle (SRP). </a:t>
            </a:r>
            <a:r>
              <a:rPr lang="en-IE" sz="2500" dirty="0">
                <a:solidFill>
                  <a:schemeClr val="tx1"/>
                </a:solidFill>
              </a:rPr>
              <a:t>Classes should have one, and only one, reason 	to change. Keep your classes small and single-purposed.</a:t>
            </a:r>
          </a:p>
          <a:p>
            <a:pPr marL="0" indent="0">
              <a:buNone/>
            </a:pPr>
            <a:endParaRPr lang="en-IE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E" sz="2500" i="1" dirty="0">
                <a:solidFill>
                  <a:schemeClr val="tx1"/>
                </a:solidFill>
              </a:rPr>
              <a:t>O	</a:t>
            </a:r>
            <a:r>
              <a:rPr lang="en-IE" sz="2500" dirty="0">
                <a:solidFill>
                  <a:srgbClr val="FF0000"/>
                </a:solidFill>
              </a:rPr>
              <a:t>Open-Closed Principle (OCP). </a:t>
            </a:r>
            <a:r>
              <a:rPr lang="en-IE" sz="2500" dirty="0">
                <a:solidFill>
                  <a:schemeClr val="tx1"/>
                </a:solidFill>
              </a:rPr>
              <a:t>Design classes to be open for extension but 	closed for modification; you should be able to extend a class without 		modifying it. Minimize the need to make changes to existing classes.</a:t>
            </a:r>
          </a:p>
          <a:p>
            <a:pPr marL="0" indent="0">
              <a:buNone/>
            </a:pPr>
            <a:endParaRPr lang="en-IE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E" sz="2500" i="1" dirty="0">
                <a:solidFill>
                  <a:schemeClr val="tx1"/>
                </a:solidFill>
              </a:rPr>
              <a:t>L	</a:t>
            </a:r>
            <a:r>
              <a:rPr lang="en-IE" sz="2500" dirty="0" err="1">
                <a:solidFill>
                  <a:srgbClr val="FF0000"/>
                </a:solidFill>
              </a:rPr>
              <a:t>Liskov</a:t>
            </a:r>
            <a:r>
              <a:rPr lang="en-IE" sz="2500" dirty="0">
                <a:solidFill>
                  <a:srgbClr val="FF0000"/>
                </a:solidFill>
              </a:rPr>
              <a:t> Substitution Principle (LSP). </a:t>
            </a:r>
            <a:r>
              <a:rPr lang="en-IE" sz="2500" dirty="0">
                <a:solidFill>
                  <a:schemeClr val="tx1"/>
                </a:solidFill>
              </a:rPr>
              <a:t>Subtypes should be substitutable for 		their base types. From a client’s perspective, override methods shouldn’t 		break functionality.	</a:t>
            </a:r>
          </a:p>
          <a:p>
            <a:pPr marL="0" indent="0">
              <a:buNone/>
            </a:pPr>
            <a:endParaRPr lang="en-IE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E" sz="2500" i="1" dirty="0">
                <a:solidFill>
                  <a:schemeClr val="tx1"/>
                </a:solidFill>
              </a:rPr>
              <a:t>I	</a:t>
            </a:r>
            <a:r>
              <a:rPr lang="en-IE" sz="2500" dirty="0">
                <a:solidFill>
                  <a:srgbClr val="FF0000"/>
                </a:solidFill>
              </a:rPr>
              <a:t>Interface Segregation Principle (ISP). </a:t>
            </a:r>
            <a:r>
              <a:rPr lang="en-IE" sz="2500" dirty="0">
                <a:solidFill>
                  <a:schemeClr val="tx1"/>
                </a:solidFill>
              </a:rPr>
              <a:t>Clients should not be forced to 		depend on methods they don’t use. Split a larger interface into a number of 	smaller interfaces.</a:t>
            </a:r>
          </a:p>
          <a:p>
            <a:pPr marL="0" indent="0">
              <a:buNone/>
            </a:pPr>
            <a:endParaRPr lang="en-IE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E" sz="2500" i="1" dirty="0">
                <a:solidFill>
                  <a:schemeClr val="tx1"/>
                </a:solidFill>
              </a:rPr>
              <a:t>D	</a:t>
            </a:r>
            <a:r>
              <a:rPr lang="en-IE" sz="2500" dirty="0">
                <a:solidFill>
                  <a:srgbClr val="FF0000"/>
                </a:solidFill>
              </a:rPr>
              <a:t>Dependency Inversion Principle (DIP). </a:t>
            </a:r>
            <a:r>
              <a:rPr lang="en-IE" sz="2500" dirty="0">
                <a:solidFill>
                  <a:schemeClr val="tx1"/>
                </a:solidFill>
              </a:rPr>
              <a:t>High-level modules should not 		depend on low-level modules; both should depend on abstractions. 		Abstractions should not depend on details; details should depend on 		abstractions.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C7CE4C-71DF-4725-8ABA-1D15E912655E}"/>
              </a:ext>
            </a:extLst>
          </p:cNvPr>
          <p:cNvSpPr/>
          <p:nvPr/>
        </p:nvSpPr>
        <p:spPr>
          <a:xfrm>
            <a:off x="93688" y="2572544"/>
            <a:ext cx="12097344" cy="1584176"/>
          </a:xfrm>
          <a:prstGeom prst="round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F1CE20B-6588-4B21-A0E1-1F141DD08E9B}"/>
              </a:ext>
            </a:extLst>
          </p:cNvPr>
          <p:cNvSpPr txBox="1">
            <a:spLocks/>
          </p:cNvSpPr>
          <p:nvPr/>
        </p:nvSpPr>
        <p:spPr>
          <a:xfrm>
            <a:off x="669752" y="-19744"/>
            <a:ext cx="11709400" cy="1546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57799" marR="57799" indent="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57799" marR="57799" indent="22860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57799" marR="57799" indent="45720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57799" marR="57799" indent="68580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57799" marR="57799" indent="91440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57799" marR="57799" indent="114300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57799" marR="57799" indent="137160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57799" marR="57799" indent="160020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57799" marR="57799" indent="1828800" algn="ctr" defTabSz="1295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IE"/>
              <a:t>SOLID Class Design Principles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7966960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Shape Example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647700" y="1928142"/>
            <a:ext cx="11709400" cy="67691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200"/>
              </a:spcBef>
              <a:defRPr sz="3000"/>
            </a:pPr>
            <a:r>
              <a:rPr dirty="0"/>
              <a:t>Application must be able to draw circles and squares on a standard GUI. </a:t>
            </a:r>
          </a:p>
          <a:p>
            <a:pPr>
              <a:spcBef>
                <a:spcPts val="6200"/>
              </a:spcBef>
              <a:defRPr sz="3000"/>
            </a:pPr>
            <a:r>
              <a:rPr dirty="0"/>
              <a:t>The circles and squares must be drawn in a particular order. </a:t>
            </a:r>
          </a:p>
          <a:p>
            <a:pPr>
              <a:spcBef>
                <a:spcPts val="6200"/>
              </a:spcBef>
              <a:defRPr sz="3000"/>
            </a:pPr>
            <a:r>
              <a:rPr dirty="0"/>
              <a:t>A list of the circles and squares will be created in the appropriate order and the program must walk the list in that order and draw each circle or square.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Shape Example 1 (violates OCP)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9622" y="1924472"/>
            <a:ext cx="3384376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Shape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4158" y="1922743"/>
            <a:ext cx="3384376" cy="96436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</a:t>
            </a:r>
            <a:r>
              <a:rPr lang="en-IE" sz="2800" dirty="0" err="1"/>
              <a:t>enum</a:t>
            </a: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&gt;&gt;</a:t>
            </a:r>
            <a:b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IE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ShapeType</a:t>
            </a:r>
            <a:endParaRPr lang="en-IE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90395" y="2445127"/>
            <a:ext cx="138421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/>
          <p:cNvSpPr txBox="1"/>
          <p:nvPr/>
        </p:nvSpPr>
        <p:spPr>
          <a:xfrm>
            <a:off x="5422280" y="4625848"/>
            <a:ext cx="3384376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IE" dirty="0"/>
              <a:t>Square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" name="Straight Arrow Connector 10"/>
          <p:cNvCxnSpPr>
            <a:stCxn id="12" idx="0"/>
            <a:endCxn id="7" idx="2"/>
          </p:cNvCxnSpPr>
          <p:nvPr/>
        </p:nvCxnSpPr>
        <p:spPr>
          <a:xfrm flipV="1">
            <a:off x="3455326" y="2965783"/>
            <a:ext cx="1816484" cy="166006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1763138" y="4625848"/>
            <a:ext cx="3384376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271810" y="2965783"/>
            <a:ext cx="1858752" cy="169507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3746186" y="6690548"/>
            <a:ext cx="3384376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Point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25594" y="8253114"/>
            <a:ext cx="3304968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5597" y="8067412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22480" y="1780456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sp>
        <p:nvSpPr>
          <p:cNvPr id="24" name="TextBox 23"/>
          <p:cNvSpPr txBox="1"/>
          <p:nvPr/>
        </p:nvSpPr>
        <p:spPr>
          <a:xfrm rot="19059057">
            <a:off x="2788781" y="3645500"/>
            <a:ext cx="1931433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extends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51600" y="6508110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sp>
        <p:nvSpPr>
          <p:cNvPr id="26" name="TextBox 25"/>
          <p:cNvSpPr txBox="1"/>
          <p:nvPr/>
        </p:nvSpPr>
        <p:spPr>
          <a:xfrm rot="2511410">
            <a:off x="5816685" y="3542425"/>
            <a:ext cx="1931433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extends</a:t>
            </a:r>
          </a:p>
        </p:txBody>
      </p:sp>
      <p:cxnSp>
        <p:nvCxnSpPr>
          <p:cNvPr id="27" name="Straight Arrow Connector 26"/>
          <p:cNvCxnSpPr>
            <a:endCxn id="17" idx="1"/>
          </p:cNvCxnSpPr>
          <p:nvPr/>
        </p:nvCxnSpPr>
        <p:spPr>
          <a:xfrm flipV="1">
            <a:off x="2378230" y="7211204"/>
            <a:ext cx="1367956" cy="1425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endCxn id="21" idx="1"/>
          </p:cNvCxnSpPr>
          <p:nvPr/>
        </p:nvCxnSpPr>
        <p:spPr>
          <a:xfrm>
            <a:off x="2037904" y="8773769"/>
            <a:ext cx="1787690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2397944" y="5667159"/>
            <a:ext cx="0" cy="155503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/>
          <p:nvPr/>
        </p:nvCxnSpPr>
        <p:spPr>
          <a:xfrm>
            <a:off x="8374608" y="5668888"/>
            <a:ext cx="0" cy="161596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/>
          <p:cNvSpPr txBox="1"/>
          <p:nvPr/>
        </p:nvSpPr>
        <p:spPr>
          <a:xfrm>
            <a:off x="7202570" y="6532984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46586" y="8219812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130562" y="7284853"/>
            <a:ext cx="1273596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/>
          <p:cNvCxnSpPr>
            <a:stCxn id="21" idx="3"/>
          </p:cNvCxnSpPr>
          <p:nvPr/>
        </p:nvCxnSpPr>
        <p:spPr>
          <a:xfrm>
            <a:off x="7130562" y="8773770"/>
            <a:ext cx="15320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/>
          <p:nvPr/>
        </p:nvCxnSpPr>
        <p:spPr>
          <a:xfrm>
            <a:off x="2037904" y="5670426"/>
            <a:ext cx="0" cy="310334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/>
          <p:cNvCxnSpPr/>
          <p:nvPr/>
        </p:nvCxnSpPr>
        <p:spPr>
          <a:xfrm>
            <a:off x="8662640" y="5661889"/>
            <a:ext cx="0" cy="310334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1370133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400" dirty="0"/>
              <a:t>Shape Example 1 (violates OCP)</a:t>
            </a:r>
          </a:p>
        </p:txBody>
      </p:sp>
      <p:sp>
        <p:nvSpPr>
          <p:cNvPr id="9" name="Rectangle 8"/>
          <p:cNvSpPr/>
          <p:nvPr/>
        </p:nvSpPr>
        <p:spPr>
          <a:xfrm>
            <a:off x="309712" y="2068488"/>
            <a:ext cx="7870552" cy="74174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public class Point {</a:t>
            </a:r>
          </a:p>
          <a:p>
            <a:r>
              <a:rPr lang="en-IE" sz="2800" dirty="0"/>
              <a:t>	</a:t>
            </a:r>
          </a:p>
          <a:p>
            <a:r>
              <a:rPr lang="en-IE" sz="2800" dirty="0"/>
              <a:t>	private double </a:t>
            </a:r>
            <a:r>
              <a:rPr lang="en-IE" sz="2800" dirty="0" err="1"/>
              <a:t>xCoord</a:t>
            </a:r>
            <a:r>
              <a:rPr lang="en-IE" sz="2800" dirty="0"/>
              <a:t>;</a:t>
            </a:r>
          </a:p>
          <a:p>
            <a:r>
              <a:rPr lang="en-IE" sz="2800" dirty="0"/>
              <a:t>	private double </a:t>
            </a:r>
            <a:r>
              <a:rPr lang="en-IE" sz="2800" dirty="0" err="1"/>
              <a:t>yCoord</a:t>
            </a:r>
            <a:r>
              <a:rPr lang="en-IE" sz="2800" dirty="0"/>
              <a:t>;</a:t>
            </a:r>
          </a:p>
          <a:p>
            <a:endParaRPr lang="en-IE" sz="2800" dirty="0"/>
          </a:p>
          <a:p>
            <a:r>
              <a:rPr lang="en-IE" sz="2800" dirty="0"/>
              <a:t>	public Point(){</a:t>
            </a:r>
          </a:p>
          <a:p>
            <a:r>
              <a:rPr lang="en-IE" sz="2800" dirty="0"/>
              <a:t>		</a:t>
            </a:r>
            <a:r>
              <a:rPr lang="en-IE" sz="2800" dirty="0" err="1"/>
              <a:t>this.setxCoord</a:t>
            </a:r>
            <a:r>
              <a:rPr lang="en-IE" sz="2800" dirty="0"/>
              <a:t>(0.0);</a:t>
            </a:r>
          </a:p>
          <a:p>
            <a:r>
              <a:rPr lang="en-IE" sz="2800" dirty="0"/>
              <a:t>		</a:t>
            </a:r>
            <a:r>
              <a:rPr lang="en-IE" sz="2800" dirty="0" err="1"/>
              <a:t>this.setyCoord</a:t>
            </a:r>
            <a:r>
              <a:rPr lang="en-IE" sz="2800" dirty="0"/>
              <a:t>(0.0);</a:t>
            </a:r>
          </a:p>
          <a:p>
            <a:r>
              <a:rPr lang="en-IE" sz="2800" dirty="0"/>
              <a:t>	}</a:t>
            </a:r>
          </a:p>
          <a:p>
            <a:r>
              <a:rPr lang="en-IE" sz="2800" dirty="0"/>
              <a:t>	</a:t>
            </a:r>
          </a:p>
          <a:p>
            <a:r>
              <a:rPr lang="en-IE" sz="2800" dirty="0"/>
              <a:t>	public Point(double </a:t>
            </a:r>
            <a:r>
              <a:rPr lang="en-IE" sz="2800" dirty="0" err="1"/>
              <a:t>xCoord</a:t>
            </a:r>
            <a:r>
              <a:rPr lang="en-IE" sz="2800" dirty="0"/>
              <a:t>, double </a:t>
            </a:r>
            <a:r>
              <a:rPr lang="en-IE" sz="2800" dirty="0" err="1"/>
              <a:t>yCoord</a:t>
            </a:r>
            <a:r>
              <a:rPr lang="en-IE" sz="2800" dirty="0"/>
              <a:t>){</a:t>
            </a:r>
          </a:p>
          <a:p>
            <a:r>
              <a:rPr lang="en-IE" sz="2800" dirty="0"/>
              <a:t>		</a:t>
            </a:r>
            <a:r>
              <a:rPr lang="en-IE" sz="2800" dirty="0" err="1"/>
              <a:t>this.setxCoord</a:t>
            </a:r>
            <a:r>
              <a:rPr lang="en-IE" sz="2800" dirty="0"/>
              <a:t>(</a:t>
            </a:r>
            <a:r>
              <a:rPr lang="en-IE" sz="2800" dirty="0" err="1"/>
              <a:t>xCoord</a:t>
            </a:r>
            <a:r>
              <a:rPr lang="en-IE" sz="2800" dirty="0"/>
              <a:t>);</a:t>
            </a:r>
          </a:p>
          <a:p>
            <a:r>
              <a:rPr lang="en-IE" sz="2800" dirty="0"/>
              <a:t>		</a:t>
            </a:r>
            <a:r>
              <a:rPr lang="en-IE" sz="2800" dirty="0" err="1"/>
              <a:t>this.setyCoord</a:t>
            </a:r>
            <a:r>
              <a:rPr lang="en-IE" sz="2800" dirty="0"/>
              <a:t>(</a:t>
            </a:r>
            <a:r>
              <a:rPr lang="en-IE" sz="2800" dirty="0" err="1"/>
              <a:t>yCoord</a:t>
            </a:r>
            <a:r>
              <a:rPr lang="en-IE" sz="2800" dirty="0"/>
              <a:t>);</a:t>
            </a:r>
          </a:p>
          <a:p>
            <a:r>
              <a:rPr lang="en-IE" sz="2800" dirty="0"/>
              <a:t>	}</a:t>
            </a:r>
          </a:p>
          <a:p>
            <a:r>
              <a:rPr lang="en-IE" sz="2800" dirty="0"/>
              <a:t>     </a:t>
            </a:r>
          </a:p>
          <a:p>
            <a:r>
              <a:rPr lang="en-IE" sz="2800" dirty="0"/>
              <a:t>     // getter and setter methods…</a:t>
            </a:r>
          </a:p>
          <a:p>
            <a:r>
              <a:rPr lang="en-IE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396217" y="3220616"/>
            <a:ext cx="4514824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public class Shape 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private </a:t>
            </a:r>
            <a:r>
              <a:rPr lang="en-IE" sz="2800" dirty="0" err="1"/>
              <a:t>ShapeType</a:t>
            </a:r>
            <a:r>
              <a:rPr lang="en-IE" sz="2800" dirty="0"/>
              <a:t> type;</a:t>
            </a:r>
          </a:p>
          <a:p>
            <a:endParaRPr lang="en-IE" sz="2800" dirty="0"/>
          </a:p>
          <a:p>
            <a:r>
              <a:rPr lang="en-IE" sz="2800" dirty="0"/>
              <a:t>    // getter and setter…</a:t>
            </a:r>
          </a:p>
          <a:p>
            <a:r>
              <a:rPr lang="en-IE" sz="28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0480" y="6100936"/>
            <a:ext cx="4514824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public </a:t>
            </a:r>
            <a:r>
              <a:rPr lang="en-IE" sz="2800" dirty="0" err="1"/>
              <a:t>enum</a:t>
            </a:r>
            <a:r>
              <a:rPr lang="en-IE" sz="2800" dirty="0"/>
              <a:t> </a:t>
            </a:r>
            <a:r>
              <a:rPr lang="en-IE" sz="2800" dirty="0" err="1"/>
              <a:t>ShapeType</a:t>
            </a:r>
            <a:r>
              <a:rPr lang="en-IE" sz="2800" dirty="0"/>
              <a:t> 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 CIRCLE, SQUARE</a:t>
            </a:r>
          </a:p>
          <a:p>
            <a:r>
              <a:rPr lang="en-IE" sz="2800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12" y="87660"/>
            <a:ext cx="3595688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412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400" dirty="0"/>
              <a:t>Shape Example 1 (violates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9792" y="1563841"/>
            <a:ext cx="11017224" cy="7417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/>
              <a:t>public class Circle extends Shape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	private double radius;</a:t>
            </a:r>
          </a:p>
          <a:p>
            <a:r>
              <a:rPr lang="en-IE" dirty="0"/>
              <a:t>	private Point </a:t>
            </a:r>
            <a:r>
              <a:rPr lang="en-IE" dirty="0" err="1"/>
              <a:t>center</a:t>
            </a:r>
            <a:r>
              <a:rPr lang="en-IE" dirty="0"/>
              <a:t>;</a:t>
            </a:r>
          </a:p>
          <a:p>
            <a:r>
              <a:rPr lang="en-IE" dirty="0"/>
              <a:t>    </a:t>
            </a:r>
          </a:p>
          <a:p>
            <a:r>
              <a:rPr lang="en-IE" dirty="0"/>
              <a:t>	public Circle() {</a:t>
            </a:r>
          </a:p>
          <a:p>
            <a:r>
              <a:rPr lang="en-IE" dirty="0"/>
              <a:t>		</a:t>
            </a:r>
            <a:r>
              <a:rPr lang="en-IE" dirty="0" err="1"/>
              <a:t>super.setType</a:t>
            </a:r>
            <a:r>
              <a:rPr lang="en-IE" dirty="0"/>
              <a:t>(</a:t>
            </a:r>
            <a:r>
              <a:rPr lang="en-IE" dirty="0" err="1"/>
              <a:t>ShapeType.CIRCLE</a:t>
            </a:r>
            <a:r>
              <a:rPr lang="en-IE" dirty="0"/>
              <a:t>);</a:t>
            </a:r>
          </a:p>
          <a:p>
            <a:r>
              <a:rPr lang="en-IE" dirty="0"/>
              <a:t>		</a:t>
            </a:r>
            <a:r>
              <a:rPr lang="en-IE" dirty="0" err="1"/>
              <a:t>this.setRadius</a:t>
            </a:r>
            <a:r>
              <a:rPr lang="en-IE" dirty="0"/>
              <a:t>(10);                //default size</a:t>
            </a:r>
          </a:p>
          <a:p>
            <a:r>
              <a:rPr lang="en-IE" dirty="0"/>
              <a:t>		</a:t>
            </a:r>
            <a:r>
              <a:rPr lang="en-IE" dirty="0" err="1"/>
              <a:t>this.setCenter</a:t>
            </a:r>
            <a:r>
              <a:rPr lang="en-IE" dirty="0"/>
              <a:t>(new Point());  //default location</a:t>
            </a:r>
          </a:p>
          <a:p>
            <a:r>
              <a:rPr lang="en-IE" dirty="0"/>
              <a:t>    }</a:t>
            </a:r>
          </a:p>
          <a:p>
            <a:endParaRPr lang="en-IE" dirty="0"/>
          </a:p>
          <a:p>
            <a:r>
              <a:rPr lang="en-IE" dirty="0"/>
              <a:t>     // getter methods…</a:t>
            </a:r>
          </a:p>
          <a:p>
            <a:r>
              <a:rPr lang="en-IE" dirty="0"/>
              <a:t>     // setter methods…</a:t>
            </a:r>
          </a:p>
          <a:p>
            <a:r>
              <a:rPr lang="en-IE" dirty="0"/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12" y="87660"/>
            <a:ext cx="3595688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8373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400" dirty="0"/>
              <a:t>Shape Example 1 (violates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9792" y="1563841"/>
            <a:ext cx="11017224" cy="74174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dirty="0"/>
              <a:t>public class Square extends Shape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	private double length;</a:t>
            </a:r>
          </a:p>
          <a:p>
            <a:r>
              <a:rPr lang="en-IE" dirty="0"/>
              <a:t>	private Point </a:t>
            </a:r>
            <a:r>
              <a:rPr lang="en-IE" dirty="0" err="1"/>
              <a:t>leftCorner</a:t>
            </a:r>
            <a:r>
              <a:rPr lang="en-IE" dirty="0"/>
              <a:t>;</a:t>
            </a:r>
          </a:p>
          <a:p>
            <a:r>
              <a:rPr lang="en-IE" dirty="0"/>
              <a:t>    </a:t>
            </a:r>
          </a:p>
          <a:p>
            <a:r>
              <a:rPr lang="en-IE" dirty="0"/>
              <a:t>	public Square() {</a:t>
            </a:r>
          </a:p>
          <a:p>
            <a:r>
              <a:rPr lang="en-IE" dirty="0"/>
              <a:t>		</a:t>
            </a:r>
            <a:r>
              <a:rPr lang="en-IE" dirty="0" err="1"/>
              <a:t>super.setType</a:t>
            </a:r>
            <a:r>
              <a:rPr lang="en-IE" dirty="0"/>
              <a:t>(</a:t>
            </a:r>
            <a:r>
              <a:rPr lang="en-IE" dirty="0" err="1"/>
              <a:t>ShapeType.SQUARE</a:t>
            </a:r>
            <a:r>
              <a:rPr lang="en-IE" dirty="0"/>
              <a:t>);</a:t>
            </a:r>
          </a:p>
          <a:p>
            <a:r>
              <a:rPr lang="en-IE" dirty="0"/>
              <a:t>		</a:t>
            </a:r>
            <a:r>
              <a:rPr lang="en-IE" dirty="0" err="1"/>
              <a:t>this.setLength</a:t>
            </a:r>
            <a:r>
              <a:rPr lang="en-IE" dirty="0"/>
              <a:t>(10);                      //default size</a:t>
            </a:r>
          </a:p>
          <a:p>
            <a:r>
              <a:rPr lang="en-IE" dirty="0"/>
              <a:t>		</a:t>
            </a:r>
            <a:r>
              <a:rPr lang="en-IE" dirty="0" err="1"/>
              <a:t>this.setLeftCorner</a:t>
            </a:r>
            <a:r>
              <a:rPr lang="en-IE" dirty="0"/>
              <a:t>(new Point());  //default location</a:t>
            </a:r>
          </a:p>
          <a:p>
            <a:r>
              <a:rPr lang="en-IE" dirty="0"/>
              <a:t>    }</a:t>
            </a:r>
          </a:p>
          <a:p>
            <a:endParaRPr lang="en-IE" dirty="0"/>
          </a:p>
          <a:p>
            <a:r>
              <a:rPr lang="en-IE" dirty="0"/>
              <a:t>     // getter methods…</a:t>
            </a:r>
          </a:p>
          <a:p>
            <a:r>
              <a:rPr lang="en-IE" dirty="0"/>
              <a:t>     // setter methods…</a:t>
            </a:r>
          </a:p>
          <a:p>
            <a:r>
              <a:rPr lang="en-IE" dirty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12" y="87660"/>
            <a:ext cx="3595688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546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400" dirty="0"/>
              <a:t>Shape Example 1 (violates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01800" y="1411694"/>
            <a:ext cx="11017224" cy="8217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/>
              <a:t>public class Server {</a:t>
            </a:r>
          </a:p>
          <a:p>
            <a:r>
              <a:rPr lang="en-IE" sz="2400" dirty="0"/>
              <a:t>	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drawSquare</a:t>
            </a:r>
            <a:r>
              <a:rPr lang="en-IE" sz="2400" dirty="0"/>
              <a:t>(Square square)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square");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drawCircle</a:t>
            </a:r>
            <a:r>
              <a:rPr lang="en-IE" sz="2400" dirty="0"/>
              <a:t>(Circle circle)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circle");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drawAllShapes</a:t>
            </a:r>
            <a:r>
              <a:rPr lang="en-IE" sz="2400" dirty="0"/>
              <a:t>(List&lt;Shape&gt; shapes) {</a:t>
            </a:r>
          </a:p>
          <a:p>
            <a:r>
              <a:rPr lang="en-IE" sz="2400" dirty="0"/>
              <a:t>        for (Shape </a:t>
            </a:r>
            <a:r>
              <a:rPr lang="en-IE" sz="2400" dirty="0" err="1"/>
              <a:t>shape</a:t>
            </a:r>
            <a:r>
              <a:rPr lang="en-IE" sz="2400" dirty="0"/>
              <a:t> : shapes) {</a:t>
            </a:r>
          </a:p>
          <a:p>
            <a:r>
              <a:rPr lang="en-IE" sz="2400" dirty="0"/>
              <a:t>           switch (</a:t>
            </a:r>
            <a:r>
              <a:rPr lang="en-IE" sz="2400" dirty="0" err="1"/>
              <a:t>shape.getType</a:t>
            </a:r>
            <a:r>
              <a:rPr lang="en-IE" sz="2400" dirty="0"/>
              <a:t>()) {</a:t>
            </a:r>
          </a:p>
          <a:p>
            <a:r>
              <a:rPr lang="en-IE" sz="2400" dirty="0"/>
              <a:t>           case SQUARE:</a:t>
            </a:r>
          </a:p>
          <a:p>
            <a:r>
              <a:rPr lang="en-IE" sz="2400" dirty="0"/>
              <a:t>              </a:t>
            </a:r>
            <a:r>
              <a:rPr lang="en-IE" sz="2400" dirty="0" err="1"/>
              <a:t>drawSquare</a:t>
            </a:r>
            <a:r>
              <a:rPr lang="en-IE" sz="2400" dirty="0"/>
              <a:t>((Square) shape);</a:t>
            </a:r>
          </a:p>
          <a:p>
            <a:r>
              <a:rPr lang="en-IE" sz="2400" dirty="0"/>
              <a:t>              break;</a:t>
            </a:r>
          </a:p>
          <a:p>
            <a:r>
              <a:rPr lang="en-IE" sz="2400" dirty="0"/>
              <a:t>           case CIRCLE:</a:t>
            </a:r>
          </a:p>
          <a:p>
            <a:r>
              <a:rPr lang="en-IE" sz="2400" dirty="0"/>
              <a:t>              </a:t>
            </a:r>
            <a:r>
              <a:rPr lang="en-IE" sz="2400" dirty="0" err="1"/>
              <a:t>drawCircle</a:t>
            </a:r>
            <a:r>
              <a:rPr lang="en-IE" sz="2400" dirty="0"/>
              <a:t>((Circle) shape);</a:t>
            </a:r>
          </a:p>
          <a:p>
            <a:r>
              <a:rPr lang="en-IE" sz="2400" dirty="0"/>
              <a:t>              break;</a:t>
            </a:r>
          </a:p>
          <a:p>
            <a:r>
              <a:rPr lang="en-IE" sz="2400" dirty="0"/>
              <a:t>           }</a:t>
            </a:r>
          </a:p>
          <a:p>
            <a:r>
              <a:rPr lang="en-IE" sz="2400" dirty="0"/>
              <a:t>        }</a:t>
            </a:r>
          </a:p>
          <a:p>
            <a:r>
              <a:rPr lang="en-IE" sz="2400" dirty="0"/>
              <a:t>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86140" y="6213008"/>
            <a:ext cx="642497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/>
              <a:t>   public static void main(String </a:t>
            </a:r>
            <a:r>
              <a:rPr lang="en-IE" sz="2400" dirty="0" err="1"/>
              <a:t>args</a:t>
            </a:r>
            <a:r>
              <a:rPr lang="en-IE" sz="2400" dirty="0"/>
              <a:t>[]){</a:t>
            </a:r>
          </a:p>
          <a:p>
            <a:r>
              <a:rPr lang="en-IE" sz="2400" dirty="0"/>
              <a:t>       List&lt;Shape&gt; shapes = new </a:t>
            </a:r>
            <a:r>
              <a:rPr lang="en-IE" sz="2400" dirty="0" err="1"/>
              <a:t>ArrayList</a:t>
            </a:r>
            <a:r>
              <a:rPr lang="en-IE" sz="2400" dirty="0"/>
              <a:t>&lt;&gt;();</a:t>
            </a:r>
          </a:p>
          <a:p>
            <a:r>
              <a:rPr lang="en-IE" sz="2400" dirty="0"/>
              <a:t>       </a:t>
            </a:r>
            <a:r>
              <a:rPr lang="en-IE" sz="2400" dirty="0" err="1"/>
              <a:t>shapes.add</a:t>
            </a:r>
            <a:r>
              <a:rPr lang="en-IE" sz="2400" dirty="0"/>
              <a:t>(new Circle());</a:t>
            </a:r>
          </a:p>
          <a:p>
            <a:r>
              <a:rPr lang="en-IE" sz="2400" dirty="0"/>
              <a:t>       </a:t>
            </a:r>
            <a:r>
              <a:rPr lang="en-IE" sz="2400" dirty="0" err="1"/>
              <a:t>shapes.add</a:t>
            </a:r>
            <a:r>
              <a:rPr lang="en-IE" sz="2400" dirty="0"/>
              <a:t>(new Square());</a:t>
            </a:r>
          </a:p>
          <a:p>
            <a:r>
              <a:rPr lang="en-IE" sz="2400" dirty="0"/>
              <a:t>       </a:t>
            </a:r>
            <a:r>
              <a:rPr lang="en-IE" sz="2400" dirty="0" err="1"/>
              <a:t>shapes.add</a:t>
            </a:r>
            <a:r>
              <a:rPr lang="en-IE" sz="2400" dirty="0"/>
              <a:t>(new Circle());</a:t>
            </a:r>
          </a:p>
          <a:p>
            <a:r>
              <a:rPr lang="en-IE" sz="2400" dirty="0"/>
              <a:t>       Server app = new Server();</a:t>
            </a:r>
          </a:p>
          <a:p>
            <a:r>
              <a:rPr lang="en-IE" sz="2400" dirty="0"/>
              <a:t>       </a:t>
            </a:r>
            <a:r>
              <a:rPr lang="en-IE" sz="2400" dirty="0" err="1"/>
              <a:t>app.drawAllShapes</a:t>
            </a:r>
            <a:r>
              <a:rPr lang="en-IE" sz="2400" dirty="0"/>
              <a:t>(shapes);</a:t>
            </a:r>
          </a:p>
          <a:p>
            <a:r>
              <a:rPr lang="en-IE" sz="2400" dirty="0"/>
              <a:t>   }   </a:t>
            </a:r>
          </a:p>
          <a:p>
            <a:r>
              <a:rPr lang="en-IE" sz="2400" dirty="0"/>
              <a:t>}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12" y="87660"/>
            <a:ext cx="3595688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0667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l"/>
            <a:r>
              <a:rPr sz="4400" dirty="0"/>
              <a:t>Proposed Extension : Triangle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8903030" y="5812904"/>
            <a:ext cx="3870816" cy="1943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/>
            </a:lvl1pPr>
            <a:lvl2pPr>
              <a:defRPr sz="3000"/>
            </a:lvl2pPr>
          </a:lstStyle>
          <a:p>
            <a:r>
              <a:rPr sz="3200" dirty="0"/>
              <a:t>Open for</a:t>
            </a:r>
            <a:r>
              <a:rPr lang="en-IE" sz="3200" dirty="0"/>
              <a:t> </a:t>
            </a:r>
            <a:r>
              <a:rPr sz="3200" dirty="0"/>
              <a:t>Extension</a:t>
            </a:r>
            <a:r>
              <a:rPr lang="en-IE" sz="3200" dirty="0"/>
              <a:t>?  </a:t>
            </a:r>
          </a:p>
          <a:p>
            <a:pPr lvl="1"/>
            <a:r>
              <a:rPr lang="en-IE" sz="3200" dirty="0"/>
              <a:t>Yes. N</a:t>
            </a:r>
            <a:r>
              <a:rPr sz="3200" dirty="0" err="1"/>
              <a:t>ew</a:t>
            </a:r>
            <a:r>
              <a:rPr sz="3200" dirty="0"/>
              <a:t> </a:t>
            </a:r>
            <a:r>
              <a:rPr lang="en-IE" sz="3200" dirty="0"/>
              <a:t>Triangle class.</a:t>
            </a:r>
          </a:p>
        </p:txBody>
      </p:sp>
      <p:sp>
        <p:nvSpPr>
          <p:cNvPr id="2" name="Rectangle 1"/>
          <p:cNvSpPr/>
          <p:nvPr/>
        </p:nvSpPr>
        <p:spPr>
          <a:xfrm>
            <a:off x="237704" y="1808326"/>
            <a:ext cx="8424936" cy="6986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>
                <a:solidFill>
                  <a:schemeClr val="dk1"/>
                </a:solidFill>
              </a:rPr>
              <a:t>public class Triangle extends Shape</a:t>
            </a:r>
          </a:p>
          <a:p>
            <a:r>
              <a:rPr lang="en-IE" sz="2800" dirty="0">
                <a:solidFill>
                  <a:schemeClr val="dk1"/>
                </a:solidFill>
              </a:rPr>
              <a:t>{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private Point </a:t>
            </a:r>
            <a:r>
              <a:rPr lang="en-IE" sz="2800" dirty="0" err="1">
                <a:solidFill>
                  <a:schemeClr val="dk1"/>
                </a:solidFill>
              </a:rPr>
              <a:t>pointA</a:t>
            </a:r>
            <a:r>
              <a:rPr lang="en-IE" sz="2800" dirty="0">
                <a:solidFill>
                  <a:schemeClr val="dk1"/>
                </a:solidFill>
              </a:rPr>
              <a:t>;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private Point </a:t>
            </a:r>
            <a:r>
              <a:rPr lang="en-IE" sz="2800" dirty="0" err="1">
                <a:solidFill>
                  <a:schemeClr val="dk1"/>
                </a:solidFill>
              </a:rPr>
              <a:t>pointB</a:t>
            </a:r>
            <a:r>
              <a:rPr lang="en-IE" sz="2800" dirty="0">
                <a:solidFill>
                  <a:schemeClr val="dk1"/>
                </a:solidFill>
              </a:rPr>
              <a:t>;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private Point </a:t>
            </a:r>
            <a:r>
              <a:rPr lang="en-IE" sz="2800" dirty="0" err="1">
                <a:solidFill>
                  <a:schemeClr val="dk1"/>
                </a:solidFill>
              </a:rPr>
              <a:t>pointC</a:t>
            </a:r>
            <a:r>
              <a:rPr lang="en-IE" sz="2800" dirty="0">
                <a:solidFill>
                  <a:schemeClr val="dk1"/>
                </a:solidFill>
              </a:rPr>
              <a:t>;   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public Triangle() 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{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    </a:t>
            </a:r>
            <a:r>
              <a:rPr lang="en-IE" sz="2800" dirty="0" err="1">
                <a:solidFill>
                  <a:schemeClr val="dk1"/>
                </a:solidFill>
              </a:rPr>
              <a:t>super.setType</a:t>
            </a:r>
            <a:r>
              <a:rPr lang="en-IE" sz="2800" dirty="0">
                <a:solidFill>
                  <a:schemeClr val="dk1"/>
                </a:solidFill>
              </a:rPr>
              <a:t>(</a:t>
            </a:r>
            <a:r>
              <a:rPr lang="en-IE" sz="2800" dirty="0" err="1">
                <a:solidFill>
                  <a:schemeClr val="dk1"/>
                </a:solidFill>
              </a:rPr>
              <a:t>ShapeType.TRIANGLE</a:t>
            </a:r>
            <a:r>
              <a:rPr lang="en-IE" sz="2800" dirty="0">
                <a:solidFill>
                  <a:schemeClr val="dk1"/>
                </a:solidFill>
              </a:rPr>
              <a:t>);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    </a:t>
            </a:r>
            <a:r>
              <a:rPr lang="en-IE" sz="2800" dirty="0" err="1">
                <a:solidFill>
                  <a:schemeClr val="dk1"/>
                </a:solidFill>
              </a:rPr>
              <a:t>this.setPointA</a:t>
            </a:r>
            <a:r>
              <a:rPr lang="en-IE" sz="2800" dirty="0">
                <a:solidFill>
                  <a:schemeClr val="dk1"/>
                </a:solidFill>
              </a:rPr>
              <a:t>(new Point()); 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    </a:t>
            </a:r>
            <a:r>
              <a:rPr lang="en-IE" sz="2800" dirty="0" err="1">
                <a:solidFill>
                  <a:schemeClr val="dk1"/>
                </a:solidFill>
              </a:rPr>
              <a:t>this.setPointB</a:t>
            </a:r>
            <a:r>
              <a:rPr lang="en-IE" sz="2800" dirty="0">
                <a:solidFill>
                  <a:schemeClr val="dk1"/>
                </a:solidFill>
              </a:rPr>
              <a:t>(new Point()); 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    </a:t>
            </a:r>
            <a:r>
              <a:rPr lang="en-IE" sz="2800" dirty="0" err="1">
                <a:solidFill>
                  <a:schemeClr val="dk1"/>
                </a:solidFill>
              </a:rPr>
              <a:t>this.setPointC</a:t>
            </a:r>
            <a:r>
              <a:rPr lang="en-IE" sz="2800" dirty="0">
                <a:solidFill>
                  <a:schemeClr val="dk1"/>
                </a:solidFill>
              </a:rPr>
              <a:t>(new Point()); </a:t>
            </a:r>
          </a:p>
          <a:p>
            <a:r>
              <a:rPr lang="en-IE" sz="2800" dirty="0">
                <a:solidFill>
                  <a:schemeClr val="dk1"/>
                </a:solidFill>
              </a:rPr>
              <a:t>    }</a:t>
            </a:r>
          </a:p>
          <a:p>
            <a:r>
              <a:rPr lang="en-IE" sz="2800" dirty="0"/>
              <a:t>     // getter methods…</a:t>
            </a:r>
          </a:p>
          <a:p>
            <a:r>
              <a:rPr lang="en-IE" sz="2800" dirty="0"/>
              <a:t>     // setter methods…</a:t>
            </a:r>
          </a:p>
          <a:p>
            <a:r>
              <a:rPr lang="en-IE" sz="28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8806656" y="2993266"/>
            <a:ext cx="409974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/>
              <a:t>public </a:t>
            </a:r>
            <a:r>
              <a:rPr lang="en-IE" sz="2400" dirty="0" err="1"/>
              <a:t>enum</a:t>
            </a:r>
            <a:r>
              <a:rPr lang="en-IE" sz="2400" dirty="0"/>
              <a:t> </a:t>
            </a:r>
            <a:r>
              <a:rPr lang="en-IE" sz="2400" dirty="0" err="1"/>
              <a:t>ShapeType</a:t>
            </a:r>
            <a:r>
              <a:rPr lang="en-IE" sz="2400" dirty="0"/>
              <a:t> </a:t>
            </a:r>
          </a:p>
          <a:p>
            <a:r>
              <a:rPr lang="en-IE" sz="2400" dirty="0"/>
              <a:t>{</a:t>
            </a:r>
          </a:p>
          <a:p>
            <a:r>
              <a:rPr lang="en-IE" sz="2400" dirty="0"/>
              <a:t>     CIRCLE, </a:t>
            </a:r>
            <a:br>
              <a:rPr lang="en-IE" sz="2400" dirty="0"/>
            </a:br>
            <a:r>
              <a:rPr lang="en-IE" sz="2400" dirty="0"/>
              <a:t>     SQUARE, </a:t>
            </a:r>
            <a:br>
              <a:rPr lang="en-IE" sz="2400" dirty="0"/>
            </a:br>
            <a:r>
              <a:rPr lang="en-IE" sz="2400" dirty="0"/>
              <a:t>     TRIANGLE</a:t>
            </a:r>
          </a:p>
          <a:p>
            <a:r>
              <a:rPr lang="en-IE" sz="2400" dirty="0"/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12" y="87660"/>
            <a:ext cx="3595688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l"/>
            <a:r>
              <a:rPr lang="en-IE" sz="4400" dirty="0"/>
              <a:t>Proposed Extension : Triangle</a:t>
            </a:r>
            <a:endParaRPr sz="4400" dirty="0"/>
          </a:p>
        </p:txBody>
      </p:sp>
      <p:sp>
        <p:nvSpPr>
          <p:cNvPr id="7" name="Rectangle 6"/>
          <p:cNvSpPr/>
          <p:nvPr/>
        </p:nvSpPr>
        <p:spPr>
          <a:xfrm>
            <a:off x="1461840" y="1360385"/>
            <a:ext cx="6984776" cy="82176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/>
              <a:t>public class Server {</a:t>
            </a:r>
          </a:p>
          <a:p>
            <a:r>
              <a:rPr lang="en-IE" sz="2400" dirty="0"/>
              <a:t>	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drawSquare</a:t>
            </a:r>
            <a:r>
              <a:rPr lang="en-IE" sz="2400" dirty="0"/>
              <a:t>(Square square)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square");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drawCircle</a:t>
            </a:r>
            <a:r>
              <a:rPr lang="en-IE" sz="2400" dirty="0"/>
              <a:t>(Circle circle) {</a:t>
            </a:r>
          </a:p>
          <a:p>
            <a:r>
              <a:rPr lang="en-IE" sz="2400" dirty="0"/>
              <a:t>  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circle");</a:t>
            </a:r>
          </a:p>
          <a:p>
            <a:r>
              <a:rPr lang="en-IE" sz="2400" dirty="0"/>
              <a:t>  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  void </a:t>
            </a:r>
            <a:r>
              <a:rPr lang="en-IE" sz="2400" dirty="0" err="1"/>
              <a:t>drawAllShapes</a:t>
            </a:r>
            <a:r>
              <a:rPr lang="en-IE" sz="2400" dirty="0"/>
              <a:t>(List&lt;Shape&gt; shapes) {</a:t>
            </a:r>
          </a:p>
          <a:p>
            <a:r>
              <a:rPr lang="en-IE" sz="2400" dirty="0"/>
              <a:t>        for (Shape </a:t>
            </a:r>
            <a:r>
              <a:rPr lang="en-IE" sz="2400" dirty="0" err="1"/>
              <a:t>shape</a:t>
            </a:r>
            <a:r>
              <a:rPr lang="en-IE" sz="2400" dirty="0"/>
              <a:t> : shapes) {</a:t>
            </a:r>
          </a:p>
          <a:p>
            <a:r>
              <a:rPr lang="en-IE" sz="2400" dirty="0"/>
              <a:t>           switch (</a:t>
            </a:r>
            <a:r>
              <a:rPr lang="en-IE" sz="2400" dirty="0" err="1"/>
              <a:t>shape.getType</a:t>
            </a:r>
            <a:r>
              <a:rPr lang="en-IE" sz="2400" dirty="0"/>
              <a:t>()) {</a:t>
            </a:r>
          </a:p>
          <a:p>
            <a:r>
              <a:rPr lang="en-IE" sz="2400" dirty="0"/>
              <a:t>           case SQUARE:</a:t>
            </a:r>
          </a:p>
          <a:p>
            <a:r>
              <a:rPr lang="en-IE" sz="2400" dirty="0"/>
              <a:t>              </a:t>
            </a:r>
            <a:r>
              <a:rPr lang="en-IE" sz="2400" dirty="0" err="1"/>
              <a:t>drawSquare</a:t>
            </a:r>
            <a:r>
              <a:rPr lang="en-IE" sz="2400" dirty="0"/>
              <a:t>((Square) shape);</a:t>
            </a:r>
          </a:p>
          <a:p>
            <a:r>
              <a:rPr lang="en-IE" sz="2400" dirty="0"/>
              <a:t>              break;</a:t>
            </a:r>
          </a:p>
          <a:p>
            <a:r>
              <a:rPr lang="en-IE" sz="2400" dirty="0"/>
              <a:t>           case CIRCLE:</a:t>
            </a:r>
          </a:p>
          <a:p>
            <a:r>
              <a:rPr lang="en-IE" sz="2400" dirty="0"/>
              <a:t>              </a:t>
            </a:r>
            <a:r>
              <a:rPr lang="en-IE" sz="2400" dirty="0" err="1"/>
              <a:t>drawCircle</a:t>
            </a:r>
            <a:r>
              <a:rPr lang="en-IE" sz="2400" dirty="0"/>
              <a:t>((Circle) shape);</a:t>
            </a:r>
          </a:p>
          <a:p>
            <a:r>
              <a:rPr lang="en-IE" sz="2400" dirty="0"/>
              <a:t>              break;</a:t>
            </a:r>
          </a:p>
          <a:p>
            <a:r>
              <a:rPr lang="en-IE" sz="2400" dirty="0"/>
              <a:t>           }</a:t>
            </a:r>
          </a:p>
          <a:p>
            <a:r>
              <a:rPr lang="en-IE" sz="2400" dirty="0"/>
              <a:t>        }</a:t>
            </a:r>
          </a:p>
          <a:p>
            <a:r>
              <a:rPr lang="en-IE" sz="2400" dirty="0"/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4648" y="3724672"/>
            <a:ext cx="35283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400" dirty="0"/>
              <a:t>Open or Closed for Modification?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12" y="87660"/>
            <a:ext cx="3595688" cy="262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02405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Proposed Extension : Triangle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65696" y="1407787"/>
            <a:ext cx="6984776" cy="41549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/>
              <a:t>  void </a:t>
            </a:r>
            <a:r>
              <a:rPr lang="en-IE" sz="2400" dirty="0" err="1"/>
              <a:t>drawSquare</a:t>
            </a:r>
            <a:r>
              <a:rPr lang="en-IE" sz="2400" dirty="0"/>
              <a:t>(Square square) {</a:t>
            </a:r>
          </a:p>
          <a:p>
            <a:r>
              <a:rPr lang="en-IE" sz="2400" dirty="0"/>
              <a:t>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square");</a:t>
            </a:r>
          </a:p>
          <a:p>
            <a:r>
              <a:rPr lang="en-IE" sz="2400" dirty="0"/>
              <a:t>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/>
              <a:t>  void </a:t>
            </a:r>
            <a:r>
              <a:rPr lang="en-IE" sz="2400" dirty="0" err="1"/>
              <a:t>drawCircle</a:t>
            </a:r>
            <a:r>
              <a:rPr lang="en-IE" sz="2400" dirty="0"/>
              <a:t>(Circle circle) {</a:t>
            </a:r>
          </a:p>
          <a:p>
            <a:r>
              <a:rPr lang="en-IE" sz="2400" dirty="0"/>
              <a:t>      </a:t>
            </a:r>
            <a:r>
              <a:rPr lang="en-IE" sz="2400" dirty="0" err="1"/>
              <a:t>System.out.println</a:t>
            </a:r>
            <a:r>
              <a:rPr lang="en-IE" sz="2400" dirty="0"/>
              <a:t>("I'm drawing a circle");</a:t>
            </a:r>
          </a:p>
          <a:p>
            <a:r>
              <a:rPr lang="en-IE" sz="2400" dirty="0"/>
              <a:t>  }</a:t>
            </a:r>
          </a:p>
          <a:p>
            <a:r>
              <a:rPr lang="en-IE" sz="2400" dirty="0"/>
              <a:t> 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void </a:t>
            </a:r>
            <a:r>
              <a:rPr lang="en-IE" sz="2400" dirty="0" err="1">
                <a:solidFill>
                  <a:srgbClr val="FF0000"/>
                </a:solidFill>
              </a:rPr>
              <a:t>drawTriangle</a:t>
            </a:r>
            <a:r>
              <a:rPr lang="en-IE" sz="2400" dirty="0">
                <a:solidFill>
                  <a:srgbClr val="FF0000"/>
                </a:solidFill>
              </a:rPr>
              <a:t>(Triangle triangle) {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    </a:t>
            </a:r>
            <a:r>
              <a:rPr lang="en-IE" sz="2400" dirty="0" err="1">
                <a:solidFill>
                  <a:srgbClr val="FF0000"/>
                </a:solidFill>
              </a:rPr>
              <a:t>System.out.println</a:t>
            </a:r>
            <a:r>
              <a:rPr lang="en-IE" sz="2400" dirty="0">
                <a:solidFill>
                  <a:srgbClr val="FF0000"/>
                </a:solidFill>
              </a:rPr>
              <a:t>("I'm drawing a triangle");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728" y="5884912"/>
            <a:ext cx="59046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4400" dirty="0"/>
              <a:t>Class has to be modified to include new shape type –</a:t>
            </a:r>
          </a:p>
          <a:p>
            <a:pPr algn="ctr"/>
            <a:r>
              <a:rPr lang="en-IE" sz="4400" b="1" u="sng" dirty="0"/>
              <a:t>Not</a:t>
            </a:r>
            <a:r>
              <a:rPr lang="en-IE" sz="4400" dirty="0"/>
              <a:t> Closed for Modification!</a:t>
            </a:r>
          </a:p>
        </p:txBody>
      </p:sp>
      <p:sp>
        <p:nvSpPr>
          <p:cNvPr id="2" name="Rectangle 1"/>
          <p:cNvSpPr/>
          <p:nvPr/>
        </p:nvSpPr>
        <p:spPr>
          <a:xfrm>
            <a:off x="7366496" y="3073173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3600" dirty="0"/>
              <a:t>Server class 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6706156" y="4069025"/>
            <a:ext cx="6420980" cy="56323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400" dirty="0"/>
              <a:t>  void </a:t>
            </a:r>
            <a:r>
              <a:rPr lang="en-IE" sz="2400" dirty="0" err="1"/>
              <a:t>drawAllShapes</a:t>
            </a:r>
            <a:r>
              <a:rPr lang="en-IE" sz="2400" dirty="0"/>
              <a:t>(List&lt;Shape&gt; shapes) {</a:t>
            </a:r>
          </a:p>
          <a:p>
            <a:r>
              <a:rPr lang="en-IE" sz="2400" dirty="0"/>
              <a:t>        for (Shape </a:t>
            </a:r>
            <a:r>
              <a:rPr lang="en-IE" sz="2400" dirty="0" err="1"/>
              <a:t>shape</a:t>
            </a:r>
            <a:r>
              <a:rPr lang="en-IE" sz="2400" dirty="0"/>
              <a:t> : shapes) {</a:t>
            </a:r>
          </a:p>
          <a:p>
            <a:r>
              <a:rPr lang="en-IE" sz="2400" dirty="0"/>
              <a:t>           switch (</a:t>
            </a:r>
            <a:r>
              <a:rPr lang="en-IE" sz="2400" dirty="0" err="1"/>
              <a:t>shape.getType</a:t>
            </a:r>
            <a:r>
              <a:rPr lang="en-IE" sz="2400" dirty="0"/>
              <a:t>()) {</a:t>
            </a:r>
          </a:p>
          <a:p>
            <a:r>
              <a:rPr lang="en-IE" sz="2400" dirty="0"/>
              <a:t>           case SQUARE:</a:t>
            </a:r>
          </a:p>
          <a:p>
            <a:r>
              <a:rPr lang="en-IE" sz="2400" dirty="0"/>
              <a:t>              </a:t>
            </a:r>
            <a:r>
              <a:rPr lang="en-IE" sz="2400" dirty="0" err="1"/>
              <a:t>drawSquare</a:t>
            </a:r>
            <a:r>
              <a:rPr lang="en-IE" sz="2400" dirty="0"/>
              <a:t>((Square) shape);</a:t>
            </a:r>
          </a:p>
          <a:p>
            <a:r>
              <a:rPr lang="en-IE" sz="2400" dirty="0"/>
              <a:t>              break;</a:t>
            </a:r>
          </a:p>
          <a:p>
            <a:r>
              <a:rPr lang="en-IE" sz="2400" dirty="0"/>
              <a:t>           case CIRCLE:</a:t>
            </a:r>
          </a:p>
          <a:p>
            <a:r>
              <a:rPr lang="en-IE" sz="2400" dirty="0"/>
              <a:t>              </a:t>
            </a:r>
            <a:r>
              <a:rPr lang="en-IE" sz="2400" dirty="0" err="1"/>
              <a:t>drawCircle</a:t>
            </a:r>
            <a:r>
              <a:rPr lang="en-IE" sz="2400" dirty="0"/>
              <a:t>((Circle) shape);</a:t>
            </a:r>
          </a:p>
          <a:p>
            <a:r>
              <a:rPr lang="en-IE" sz="2400" dirty="0"/>
              <a:t>              break;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         case TRIANGLE: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              </a:t>
            </a:r>
            <a:r>
              <a:rPr lang="en-IE" sz="2400" dirty="0" err="1">
                <a:solidFill>
                  <a:srgbClr val="FF0000"/>
                </a:solidFill>
              </a:rPr>
              <a:t>drawTriangle</a:t>
            </a:r>
            <a:r>
              <a:rPr lang="en-IE" sz="2400" dirty="0">
                <a:solidFill>
                  <a:srgbClr val="FF0000"/>
                </a:solidFill>
              </a:rPr>
              <a:t>((Triangle) shape);</a:t>
            </a:r>
          </a:p>
          <a:p>
            <a:r>
              <a:rPr lang="en-IE" sz="2400" dirty="0">
                <a:solidFill>
                  <a:srgbClr val="FF0000"/>
                </a:solidFill>
              </a:rPr>
              <a:t>                break;</a:t>
            </a:r>
          </a:p>
          <a:p>
            <a:r>
              <a:rPr lang="en-IE" sz="2400" dirty="0"/>
              <a:t>           }</a:t>
            </a:r>
          </a:p>
          <a:p>
            <a:r>
              <a:rPr lang="en-IE" sz="2400" dirty="0"/>
              <a:t>        }</a:t>
            </a:r>
          </a:p>
          <a:p>
            <a:r>
              <a:rPr lang="en-IE" sz="24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84394101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Shape Example 2 (conforming to OCP)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9881" y="1862780"/>
            <a:ext cx="3384376" cy="96436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&lt;&lt;</a:t>
            </a:r>
            <a:r>
              <a:rPr lang="en-IE" sz="2800" dirty="0"/>
              <a:t>interface</a:t>
            </a: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&gt;&gt;</a:t>
            </a:r>
            <a:b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lang="en-IE" sz="2800" dirty="0"/>
              <a:t>Shape</a:t>
            </a:r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6554498" y="4520411"/>
            <a:ext cx="3384376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IE" dirty="0"/>
              <a:t>Square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V="1">
            <a:off x="4587544" y="2860346"/>
            <a:ext cx="1816484" cy="166006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2895356" y="4520411"/>
            <a:ext cx="3384376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404028" y="2860346"/>
            <a:ext cx="1858752" cy="169507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4878404" y="6585111"/>
            <a:ext cx="3384376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Point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7812" y="8147677"/>
            <a:ext cx="3304968" cy="1041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Server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7815" y="7961975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sp>
        <p:nvSpPr>
          <p:cNvPr id="24" name="TextBox 23"/>
          <p:cNvSpPr txBox="1"/>
          <p:nvPr/>
        </p:nvSpPr>
        <p:spPr>
          <a:xfrm rot="19059057">
            <a:off x="4139222" y="3369515"/>
            <a:ext cx="19314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implements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3818" y="6402673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sp>
        <p:nvSpPr>
          <p:cNvPr id="26" name="TextBox 25"/>
          <p:cNvSpPr txBox="1"/>
          <p:nvPr/>
        </p:nvSpPr>
        <p:spPr>
          <a:xfrm rot="2511410">
            <a:off x="6793991" y="3406953"/>
            <a:ext cx="193143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E" sz="2800" dirty="0"/>
              <a:t>implements</a:t>
            </a:r>
            <a:endParaRPr kumimoji="0" lang="en-IE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10448" y="7115027"/>
            <a:ext cx="1447364" cy="499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Connector 32"/>
          <p:cNvCxnSpPr/>
          <p:nvPr/>
        </p:nvCxnSpPr>
        <p:spPr>
          <a:xfrm>
            <a:off x="3510448" y="5561722"/>
            <a:ext cx="19714" cy="154404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/>
          <p:nvPr/>
        </p:nvCxnSpPr>
        <p:spPr>
          <a:xfrm>
            <a:off x="9506826" y="5563451"/>
            <a:ext cx="0" cy="1615965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/>
          <p:cNvSpPr txBox="1"/>
          <p:nvPr/>
        </p:nvSpPr>
        <p:spPr>
          <a:xfrm>
            <a:off x="8334788" y="6427547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8804" y="8114375"/>
            <a:ext cx="1028022" cy="625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uses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262780" y="7179416"/>
            <a:ext cx="1273596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/>
          <p:nvPr/>
        </p:nvCxnSpPr>
        <p:spPr>
          <a:xfrm>
            <a:off x="3118024" y="8621215"/>
            <a:ext cx="1787690" cy="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>
            <a:off x="8230592" y="8693224"/>
            <a:ext cx="15320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/>
          <p:nvPr/>
        </p:nvCxnSpPr>
        <p:spPr>
          <a:xfrm>
            <a:off x="3118024" y="5524872"/>
            <a:ext cx="0" cy="310334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/>
          <p:nvPr/>
        </p:nvCxnSpPr>
        <p:spPr>
          <a:xfrm>
            <a:off x="9742760" y="5589881"/>
            <a:ext cx="0" cy="310334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arrow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77464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13004800" cy="9753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485900" y="1295400"/>
            <a:ext cx="10162259" cy="2258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174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95" y="-19744"/>
            <a:ext cx="13031127" cy="9773344"/>
          </a:xfrm>
          <a:prstGeom prst="rect">
            <a:avLst/>
          </a:prstGeom>
          <a:ln w="12700"/>
        </p:spPr>
      </p:pic>
    </p:spTree>
    <p:extLst>
      <p:ext uri="{BB962C8B-B14F-4D97-AF65-F5344CB8AC3E}">
        <p14:creationId xmlns:p14="http://schemas.microsoft.com/office/powerpoint/2010/main" val="1464731238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000" dirty="0"/>
              <a:t>Shape Example 2 (conforming to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712" y="1348408"/>
            <a:ext cx="9433048" cy="6986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public class Circle implements Shape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private double radius;</a:t>
            </a:r>
          </a:p>
          <a:p>
            <a:r>
              <a:rPr lang="en-IE" sz="2800" dirty="0"/>
              <a:t>    private Point </a:t>
            </a:r>
            <a:r>
              <a:rPr lang="en-IE" sz="2800" dirty="0" err="1"/>
              <a:t>center</a:t>
            </a:r>
            <a:r>
              <a:rPr lang="en-IE" sz="2800" dirty="0"/>
              <a:t>;</a:t>
            </a:r>
          </a:p>
          <a:p>
            <a:r>
              <a:rPr lang="en-IE" sz="2800" dirty="0"/>
              <a:t>    </a:t>
            </a:r>
          </a:p>
          <a:p>
            <a:r>
              <a:rPr lang="en-IE" sz="2800" dirty="0"/>
              <a:t>    public Circle() {</a:t>
            </a:r>
          </a:p>
          <a:p>
            <a:r>
              <a:rPr lang="en-IE" sz="2800" dirty="0"/>
              <a:t>        </a:t>
            </a:r>
            <a:r>
              <a:rPr lang="en-IE" sz="2800" dirty="0" err="1"/>
              <a:t>this.setRadius</a:t>
            </a:r>
            <a:r>
              <a:rPr lang="en-IE" sz="2800" dirty="0"/>
              <a:t>(10);           	  //default size</a:t>
            </a:r>
          </a:p>
          <a:p>
            <a:r>
              <a:rPr lang="en-IE" sz="2800" dirty="0"/>
              <a:t>        </a:t>
            </a:r>
            <a:r>
              <a:rPr lang="en-IE" sz="2800" dirty="0" err="1"/>
              <a:t>this.setCenter</a:t>
            </a:r>
            <a:r>
              <a:rPr lang="en-IE" sz="2800" dirty="0"/>
              <a:t>(new Point());  //default location</a:t>
            </a:r>
          </a:p>
          <a:p>
            <a:r>
              <a:rPr lang="en-IE" sz="2800" dirty="0"/>
              <a:t>    }</a:t>
            </a:r>
          </a:p>
          <a:p>
            <a:endParaRPr lang="en-IE" sz="2800" dirty="0"/>
          </a:p>
          <a:p>
            <a:r>
              <a:rPr lang="en-IE" sz="2800" dirty="0"/>
              <a:t>    public void draw()</a:t>
            </a:r>
          </a:p>
          <a:p>
            <a:r>
              <a:rPr lang="en-IE" sz="2800" dirty="0"/>
              <a:t>    {</a:t>
            </a:r>
          </a:p>
          <a:p>
            <a:r>
              <a:rPr lang="en-IE" sz="2800" dirty="0"/>
              <a:t>        </a:t>
            </a:r>
            <a:r>
              <a:rPr lang="en-IE" sz="2800" dirty="0" err="1"/>
              <a:t>System.</a:t>
            </a:r>
            <a:r>
              <a:rPr lang="en-IE" sz="2800" i="1" dirty="0" err="1"/>
              <a:t>out.println</a:t>
            </a:r>
            <a:r>
              <a:rPr lang="en-IE" sz="2800" i="1" dirty="0"/>
              <a:t>("I'm drawing a circle");</a:t>
            </a:r>
          </a:p>
          <a:p>
            <a:r>
              <a:rPr lang="en-IE" sz="2800" dirty="0"/>
              <a:t>    }</a:t>
            </a:r>
          </a:p>
          <a:p>
            <a:r>
              <a:rPr lang="en-IE" sz="2800" dirty="0"/>
              <a:t>    //getters and setters</a:t>
            </a:r>
          </a:p>
          <a:p>
            <a:r>
              <a:rPr lang="en-IE" sz="28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056322" y="7396149"/>
            <a:ext cx="4942977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public interface Shape 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public void draw();</a:t>
            </a:r>
          </a:p>
          <a:p>
            <a:r>
              <a:rPr lang="en-IE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02799" y="3796680"/>
            <a:ext cx="2471489" cy="500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600"/>
              </a:spcBef>
              <a:defRPr sz="3000"/>
            </a:pPr>
            <a:r>
              <a:rPr lang="en-IE" sz="3200" dirty="0"/>
              <a:t>Interface defines abstraction Shape.</a:t>
            </a:r>
          </a:p>
          <a:p>
            <a:pPr algn="ctr">
              <a:spcBef>
                <a:spcPts val="7600"/>
              </a:spcBef>
              <a:defRPr sz="3000"/>
            </a:pPr>
            <a:r>
              <a:rPr lang="en-IE" sz="3200" dirty="0"/>
              <a:t>Circle implements this abstraction.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132" y="196280"/>
            <a:ext cx="2801664" cy="280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413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000" dirty="0"/>
              <a:t>Shape Example 2 (conforming to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712" y="1348408"/>
            <a:ext cx="9505056" cy="69865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public class Square implements Shape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private double length;</a:t>
            </a:r>
          </a:p>
          <a:p>
            <a:r>
              <a:rPr lang="en-IE" sz="2800" dirty="0"/>
              <a:t>    private Point </a:t>
            </a:r>
            <a:r>
              <a:rPr lang="en-IE" sz="2800" dirty="0" err="1"/>
              <a:t>leftCorner</a:t>
            </a:r>
            <a:r>
              <a:rPr lang="en-IE" sz="2800" dirty="0"/>
              <a:t>;</a:t>
            </a:r>
          </a:p>
          <a:p>
            <a:r>
              <a:rPr lang="en-IE" sz="2800" dirty="0"/>
              <a:t>    </a:t>
            </a:r>
          </a:p>
          <a:p>
            <a:r>
              <a:rPr lang="en-IE" sz="2800" dirty="0"/>
              <a:t>    public Square() {</a:t>
            </a:r>
          </a:p>
          <a:p>
            <a:r>
              <a:rPr lang="en-IE" sz="2800" dirty="0"/>
              <a:t>       </a:t>
            </a:r>
            <a:r>
              <a:rPr lang="en-IE" sz="2800" dirty="0" err="1"/>
              <a:t>this.setLength</a:t>
            </a:r>
            <a:r>
              <a:rPr lang="en-IE" sz="2800" dirty="0"/>
              <a:t>(10);                      //default size</a:t>
            </a:r>
          </a:p>
          <a:p>
            <a:r>
              <a:rPr lang="en-IE" sz="2800" dirty="0"/>
              <a:t>       </a:t>
            </a:r>
            <a:r>
              <a:rPr lang="en-IE" sz="2800" dirty="0" err="1"/>
              <a:t>this.setLeftCorner</a:t>
            </a:r>
            <a:r>
              <a:rPr lang="en-IE" sz="2800" dirty="0"/>
              <a:t>(new Point());  //default location</a:t>
            </a:r>
          </a:p>
          <a:p>
            <a:r>
              <a:rPr lang="en-IE" sz="2800" dirty="0"/>
              <a:t>    }</a:t>
            </a:r>
          </a:p>
          <a:p>
            <a:endParaRPr lang="en-IE" sz="2800" dirty="0"/>
          </a:p>
          <a:p>
            <a:r>
              <a:rPr lang="en-IE" sz="2800" dirty="0"/>
              <a:t>    public void draw()</a:t>
            </a:r>
          </a:p>
          <a:p>
            <a:r>
              <a:rPr lang="en-IE" sz="2800" dirty="0"/>
              <a:t>    {</a:t>
            </a:r>
          </a:p>
          <a:p>
            <a:r>
              <a:rPr lang="en-IE" sz="2800" dirty="0"/>
              <a:t>        </a:t>
            </a:r>
            <a:r>
              <a:rPr lang="en-IE" sz="2800" dirty="0" err="1"/>
              <a:t>System.</a:t>
            </a:r>
            <a:r>
              <a:rPr lang="en-IE" sz="2800" i="1" dirty="0" err="1"/>
              <a:t>out.println</a:t>
            </a:r>
            <a:r>
              <a:rPr lang="en-IE" sz="2800" i="1" dirty="0"/>
              <a:t>("I'm drawing a square");</a:t>
            </a:r>
          </a:p>
          <a:p>
            <a:r>
              <a:rPr lang="en-IE" sz="2800" dirty="0"/>
              <a:t>     }</a:t>
            </a:r>
          </a:p>
          <a:p>
            <a:r>
              <a:rPr lang="en-IE" sz="2800" dirty="0"/>
              <a:t>     //getters and setters</a:t>
            </a:r>
          </a:p>
          <a:p>
            <a:r>
              <a:rPr lang="en-IE" sz="2800" dirty="0"/>
              <a:t>}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132" y="196280"/>
            <a:ext cx="2801664" cy="280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102799" y="3796680"/>
            <a:ext cx="2471489" cy="500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7600"/>
              </a:spcBef>
              <a:defRPr sz="3000"/>
            </a:pPr>
            <a:r>
              <a:rPr lang="en-IE" sz="3200" dirty="0"/>
              <a:t>Interface defines abstraction Shape.</a:t>
            </a:r>
          </a:p>
          <a:p>
            <a:pPr algn="ctr">
              <a:spcBef>
                <a:spcPts val="7600"/>
              </a:spcBef>
              <a:defRPr sz="3000"/>
            </a:pPr>
            <a:r>
              <a:rPr lang="en-IE" sz="3200" dirty="0"/>
              <a:t>Square</a:t>
            </a:r>
            <a:br>
              <a:rPr lang="en-IE" sz="3200" dirty="0"/>
            </a:br>
            <a:r>
              <a:rPr lang="en-IE" sz="3200" dirty="0"/>
              <a:t>implements this abstraction.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6322" y="7396149"/>
            <a:ext cx="4942977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800" dirty="0"/>
              <a:t>public interface Shape </a:t>
            </a:r>
          </a:p>
          <a:p>
            <a:r>
              <a:rPr lang="en-IE" sz="2800" dirty="0"/>
              <a:t>{</a:t>
            </a:r>
          </a:p>
          <a:p>
            <a:r>
              <a:rPr lang="en-IE" sz="2800" dirty="0"/>
              <a:t>    public void draw();</a:t>
            </a:r>
          </a:p>
          <a:p>
            <a:r>
              <a:rPr lang="en-I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70452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4000" dirty="0"/>
              <a:t>Shape Example 2 (conforming to OCP)</a:t>
            </a:r>
          </a:p>
        </p:txBody>
      </p:sp>
      <p:sp>
        <p:nvSpPr>
          <p:cNvPr id="2" name="Rectangle 1"/>
          <p:cNvSpPr/>
          <p:nvPr/>
        </p:nvSpPr>
        <p:spPr>
          <a:xfrm>
            <a:off x="885776" y="1708448"/>
            <a:ext cx="8352928" cy="60016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3200" dirty="0"/>
              <a:t>public class Server </a:t>
            </a:r>
          </a:p>
          <a:p>
            <a:r>
              <a:rPr lang="en-IE" sz="3200" dirty="0"/>
              <a:t>{</a:t>
            </a:r>
          </a:p>
          <a:p>
            <a:r>
              <a:rPr lang="en-IE" sz="3200" dirty="0"/>
              <a:t>    void </a:t>
            </a:r>
            <a:r>
              <a:rPr lang="en-IE" sz="3200" dirty="0" err="1"/>
              <a:t>drawAllShapes</a:t>
            </a:r>
            <a:r>
              <a:rPr lang="en-IE" sz="3200" dirty="0"/>
              <a:t>(List&lt;Shape&gt; shapes) </a:t>
            </a:r>
          </a:p>
          <a:p>
            <a:r>
              <a:rPr lang="en-IE" sz="3200" dirty="0"/>
              <a:t>    {</a:t>
            </a:r>
          </a:p>
          <a:p>
            <a:r>
              <a:rPr lang="en-IE" sz="3200" dirty="0"/>
              <a:t>        for (Shape </a:t>
            </a:r>
            <a:r>
              <a:rPr lang="en-IE" sz="3200" dirty="0" err="1"/>
              <a:t>shape</a:t>
            </a:r>
            <a:r>
              <a:rPr lang="en-IE" sz="3200" dirty="0"/>
              <a:t> : shapes) </a:t>
            </a:r>
          </a:p>
          <a:p>
            <a:r>
              <a:rPr lang="en-IE" sz="3200" dirty="0"/>
              <a:t>        {</a:t>
            </a:r>
          </a:p>
          <a:p>
            <a:r>
              <a:rPr lang="en-IE" sz="3200" dirty="0"/>
              <a:t>            </a:t>
            </a:r>
            <a:r>
              <a:rPr lang="en-IE" sz="3200" dirty="0" err="1"/>
              <a:t>shape.draw</a:t>
            </a:r>
            <a:r>
              <a:rPr lang="en-IE" sz="3200" dirty="0"/>
              <a:t>();</a:t>
            </a:r>
          </a:p>
          <a:p>
            <a:r>
              <a:rPr lang="en-IE" sz="3200" dirty="0"/>
              <a:t>        }</a:t>
            </a:r>
          </a:p>
          <a:p>
            <a:r>
              <a:rPr lang="en-IE" sz="3200" dirty="0"/>
              <a:t>    }</a:t>
            </a:r>
          </a:p>
          <a:p>
            <a:endParaRPr lang="en-IE" sz="3200" dirty="0"/>
          </a:p>
          <a:p>
            <a:r>
              <a:rPr lang="en-IE" sz="3200" dirty="0"/>
              <a:t>   //rest of code… </a:t>
            </a:r>
          </a:p>
          <a:p>
            <a:r>
              <a:rPr lang="en-IE" sz="3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54728" y="4065548"/>
            <a:ext cx="3240360" cy="27186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3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drawAllShapes</a:t>
            </a:r>
            <a:r>
              <a:rPr kumimoji="0" lang="en-IE" sz="3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method is changed</a:t>
            </a:r>
            <a:r>
              <a:rPr kumimoji="0" lang="en-IE" sz="3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to refer to Shape only.</a:t>
            </a:r>
            <a:endParaRPr kumimoji="0" lang="en-IE" sz="3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132" y="196280"/>
            <a:ext cx="2801664" cy="280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7606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Open and Closed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sz="half" idx="1"/>
          </p:nvPr>
        </p:nvSpPr>
        <p:spPr>
          <a:xfrm>
            <a:off x="666044" y="1803964"/>
            <a:ext cx="11586917" cy="4114801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/>
              <a:t>Is Shape interface </a:t>
            </a:r>
            <a:r>
              <a:rPr dirty="0">
                <a:solidFill>
                  <a:srgbClr val="FF0000"/>
                </a:solidFill>
              </a:rPr>
              <a:t>open</a:t>
            </a:r>
            <a:r>
              <a:rPr dirty="0"/>
              <a:t> to extension</a:t>
            </a:r>
            <a:r>
              <a:rPr lang="en-IE" dirty="0"/>
              <a:t> (e.g. Triangle)</a:t>
            </a:r>
            <a:r>
              <a:rPr dirty="0"/>
              <a:t>?</a:t>
            </a:r>
            <a:br>
              <a:rPr lang="en-IE" dirty="0"/>
            </a:br>
            <a:r>
              <a:rPr lang="en-IE" dirty="0"/>
              <a:t> 	</a:t>
            </a:r>
            <a:r>
              <a:rPr lang="en-IE" dirty="0">
                <a:solidFill>
                  <a:srgbClr val="FF0000"/>
                </a:solidFill>
              </a:rPr>
              <a:t>Yes!</a:t>
            </a:r>
            <a:endParaRPr dirty="0">
              <a:solidFill>
                <a:srgbClr val="FF0000"/>
              </a:solidFill>
            </a:endParaRPr>
          </a:p>
          <a:p>
            <a:pPr>
              <a:defRPr sz="3000"/>
            </a:pPr>
            <a:r>
              <a:rPr dirty="0"/>
              <a:t>Is </a:t>
            </a:r>
            <a:r>
              <a:rPr lang="en-IE" dirty="0"/>
              <a:t>Server </a:t>
            </a:r>
            <a:r>
              <a:rPr dirty="0">
                <a:solidFill>
                  <a:srgbClr val="FF0000"/>
                </a:solidFill>
              </a:rPr>
              <a:t>closed</a:t>
            </a:r>
            <a:r>
              <a:rPr dirty="0"/>
              <a:t> for </a:t>
            </a:r>
            <a:r>
              <a:rPr lang="en-IE" dirty="0"/>
              <a:t>this </a:t>
            </a:r>
            <a:r>
              <a:rPr dirty="0"/>
              <a:t>extensions?</a:t>
            </a:r>
            <a:r>
              <a:rPr lang="en-IE" dirty="0"/>
              <a:t>  </a:t>
            </a:r>
            <a:br>
              <a:rPr lang="en-IE" dirty="0"/>
            </a:br>
            <a:r>
              <a:rPr lang="en-IE" dirty="0"/>
              <a:t>	</a:t>
            </a:r>
            <a:r>
              <a:rPr lang="en-IE" dirty="0">
                <a:solidFill>
                  <a:srgbClr val="FF0000"/>
                </a:solidFill>
              </a:rPr>
              <a:t>Yes!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65696" y="4305479"/>
            <a:ext cx="6626484" cy="3488134"/>
          </a:xfrm>
          <a:prstGeom prst="rect">
            <a:avLst/>
          </a:prstGeom>
          <a:ln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50800" tIns="50800" rIns="50800" bIns="50800">
            <a:spAutoFit/>
          </a:bodyPr>
          <a:lstStyle/>
          <a:p>
            <a:r>
              <a:rPr lang="en-IE" sz="2000" dirty="0"/>
              <a:t>public class Triangle implements Shape</a:t>
            </a:r>
          </a:p>
          <a:p>
            <a:r>
              <a:rPr lang="en-IE" sz="2000" dirty="0"/>
              <a:t>{</a:t>
            </a:r>
          </a:p>
          <a:p>
            <a:r>
              <a:rPr lang="en-IE" sz="2000" dirty="0"/>
              <a:t>     private Point </a:t>
            </a:r>
            <a:r>
              <a:rPr lang="en-IE" sz="2000" dirty="0" err="1"/>
              <a:t>pointA</a:t>
            </a:r>
            <a:r>
              <a:rPr lang="en-IE" sz="2000" u="sng" dirty="0"/>
              <a:t>;</a:t>
            </a:r>
          </a:p>
          <a:p>
            <a:r>
              <a:rPr lang="en-IE" sz="2000" dirty="0"/>
              <a:t>     private Point </a:t>
            </a:r>
            <a:r>
              <a:rPr lang="en-IE" sz="2000" dirty="0" err="1"/>
              <a:t>pointB</a:t>
            </a:r>
            <a:r>
              <a:rPr lang="en-IE" sz="2000" dirty="0"/>
              <a:t>;</a:t>
            </a:r>
          </a:p>
          <a:p>
            <a:r>
              <a:rPr lang="en-IE" sz="2000" dirty="0"/>
              <a:t>     private Point </a:t>
            </a:r>
            <a:r>
              <a:rPr lang="en-IE" sz="2000" dirty="0" err="1"/>
              <a:t>pointC</a:t>
            </a:r>
            <a:r>
              <a:rPr lang="en-IE" sz="2000" dirty="0"/>
              <a:t>;   </a:t>
            </a:r>
          </a:p>
          <a:p>
            <a:r>
              <a:rPr lang="en-IE" sz="2000" dirty="0"/>
              <a:t>   </a:t>
            </a:r>
          </a:p>
          <a:p>
            <a:r>
              <a:rPr lang="en-IE" sz="2000" dirty="0"/>
              <a:t>     public void draw()</a:t>
            </a:r>
          </a:p>
          <a:p>
            <a:r>
              <a:rPr lang="en-IE" sz="2000" dirty="0"/>
              <a:t>     {</a:t>
            </a:r>
          </a:p>
          <a:p>
            <a:r>
              <a:rPr lang="en-IE" sz="2000" dirty="0"/>
              <a:t>        </a:t>
            </a:r>
            <a:r>
              <a:rPr lang="en-IE" sz="2000" dirty="0" err="1"/>
              <a:t>System.</a:t>
            </a:r>
            <a:r>
              <a:rPr lang="en-IE" sz="2000" i="1" dirty="0" err="1"/>
              <a:t>out.println</a:t>
            </a:r>
            <a:r>
              <a:rPr lang="en-IE" sz="2000" i="1" dirty="0"/>
              <a:t>("I'm drawing a triangle");</a:t>
            </a:r>
          </a:p>
          <a:p>
            <a:r>
              <a:rPr lang="en-IE" sz="2000" dirty="0"/>
              <a:t>     }</a:t>
            </a:r>
          </a:p>
          <a:p>
            <a:r>
              <a:rPr lang="en-IE" sz="2000" dirty="0"/>
              <a:t>}</a:t>
            </a:r>
            <a:endParaRPr sz="2000" dirty="0"/>
          </a:p>
        </p:txBody>
      </p:sp>
      <p:sp>
        <p:nvSpPr>
          <p:cNvPr id="189" name="Shape 189"/>
          <p:cNvSpPr/>
          <p:nvPr/>
        </p:nvSpPr>
        <p:spPr>
          <a:xfrm>
            <a:off x="333802" y="8266102"/>
            <a:ext cx="1249006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marL="383540" marR="57799" indent="-342900" defTabSz="1295400">
              <a:spcBef>
                <a:spcPts val="900"/>
              </a:spcBef>
              <a:buClr>
                <a:srgbClr val="000000"/>
              </a:buClr>
              <a:buSzPct val="100000"/>
              <a:buFont typeface="Wingdings"/>
              <a:buChar char=""/>
              <a:defRPr sz="3000">
                <a:uFill>
                  <a:solidFill>
                    <a:srgbClr val="000000"/>
                  </a:solidFill>
                </a:u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lang="en-IE" dirty="0"/>
              <a:t>Server</a:t>
            </a:r>
            <a:r>
              <a:rPr dirty="0"/>
              <a:t>’s </a:t>
            </a:r>
            <a:r>
              <a:rPr dirty="0" err="1"/>
              <a:t>behaviour</a:t>
            </a:r>
            <a:r>
              <a:rPr dirty="0"/>
              <a:t> can be extended without modification – it is closed.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7006456" y="4156720"/>
            <a:ext cx="5544616" cy="37856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000" dirty="0"/>
              <a:t>public class Server </a:t>
            </a:r>
          </a:p>
          <a:p>
            <a:r>
              <a:rPr lang="en-IE" sz="2000" dirty="0"/>
              <a:t>{</a:t>
            </a:r>
          </a:p>
          <a:p>
            <a:r>
              <a:rPr lang="en-IE" sz="2000" dirty="0"/>
              <a:t>    void </a:t>
            </a:r>
            <a:r>
              <a:rPr lang="en-IE" sz="2000" dirty="0" err="1"/>
              <a:t>drawAllShapes</a:t>
            </a:r>
            <a:r>
              <a:rPr lang="en-IE" sz="2000" dirty="0"/>
              <a:t>(List&lt;Shape&gt; shapes) </a:t>
            </a:r>
          </a:p>
          <a:p>
            <a:r>
              <a:rPr lang="en-IE" sz="2000" dirty="0"/>
              <a:t>    {</a:t>
            </a:r>
          </a:p>
          <a:p>
            <a:r>
              <a:rPr lang="en-IE" sz="2000" dirty="0"/>
              <a:t>        for (Shape </a:t>
            </a:r>
            <a:r>
              <a:rPr lang="en-IE" sz="2000" dirty="0" err="1"/>
              <a:t>shape</a:t>
            </a:r>
            <a:r>
              <a:rPr lang="en-IE" sz="2000" dirty="0"/>
              <a:t> : shapes) </a:t>
            </a:r>
          </a:p>
          <a:p>
            <a:r>
              <a:rPr lang="en-IE" sz="2000" dirty="0"/>
              <a:t>        {</a:t>
            </a:r>
          </a:p>
          <a:p>
            <a:r>
              <a:rPr lang="en-IE" sz="2000" dirty="0"/>
              <a:t>            </a:t>
            </a:r>
            <a:r>
              <a:rPr lang="en-IE" sz="2000" dirty="0" err="1"/>
              <a:t>shape.draw</a:t>
            </a:r>
            <a:r>
              <a:rPr lang="en-IE" sz="2000" dirty="0"/>
              <a:t>();</a:t>
            </a:r>
          </a:p>
          <a:p>
            <a:r>
              <a:rPr lang="en-IE" sz="2000" dirty="0"/>
              <a:t>        }</a:t>
            </a:r>
          </a:p>
          <a:p>
            <a:r>
              <a:rPr lang="en-IE" sz="2000" dirty="0"/>
              <a:t>    }</a:t>
            </a:r>
          </a:p>
          <a:p>
            <a:endParaRPr lang="en-IE" sz="2000" dirty="0"/>
          </a:p>
          <a:p>
            <a:r>
              <a:rPr lang="en-IE" sz="2000" dirty="0"/>
              <a:t>   //rest of code… </a:t>
            </a:r>
          </a:p>
          <a:p>
            <a:r>
              <a:rPr lang="en-IE" sz="2000" dirty="0"/>
              <a:t>}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132" y="196280"/>
            <a:ext cx="2801664" cy="2806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Strategic Closure (1)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47700" y="1636440"/>
            <a:ext cx="11709400" cy="7825459"/>
          </a:xfrm>
        </p:spPr>
        <p:txBody>
          <a:bodyPr>
            <a:normAutofit/>
          </a:bodyPr>
          <a:lstStyle/>
          <a:p>
            <a:r>
              <a:rPr lang="en-IE" sz="3200" dirty="0"/>
              <a:t>It should be clear that no significant program can be 100% closed. </a:t>
            </a:r>
          </a:p>
          <a:p>
            <a:endParaRPr lang="en-IE" sz="3200" dirty="0"/>
          </a:p>
          <a:p>
            <a:r>
              <a:rPr lang="en-IE" sz="3200" dirty="0"/>
              <a:t>Consider what would happen to the </a:t>
            </a:r>
            <a:r>
              <a:rPr lang="en-IE" sz="3200" dirty="0" err="1"/>
              <a:t>drawAllShapes</a:t>
            </a:r>
            <a:r>
              <a:rPr lang="en-IE" sz="3200" dirty="0"/>
              <a:t> methods (on the previous slide) if:</a:t>
            </a:r>
          </a:p>
          <a:p>
            <a:endParaRPr lang="en-IE" sz="3200" dirty="0"/>
          </a:p>
          <a:p>
            <a:pPr lvl="1"/>
            <a:r>
              <a:rPr lang="en-IE" sz="3200" dirty="0"/>
              <a:t>we decided that all Circles should be drawn before any Squares. The </a:t>
            </a:r>
            <a:r>
              <a:rPr lang="en-IE" sz="3200" dirty="0" err="1"/>
              <a:t>drawAllShapes</a:t>
            </a:r>
            <a:r>
              <a:rPr lang="en-IE" sz="3200" dirty="0"/>
              <a:t> method is </a:t>
            </a:r>
            <a:r>
              <a:rPr lang="en-IE" sz="3200" b="1" dirty="0"/>
              <a:t>NOT </a:t>
            </a:r>
            <a:r>
              <a:rPr lang="en-IE" sz="3200" dirty="0"/>
              <a:t>closed against a change like this. </a:t>
            </a:r>
          </a:p>
          <a:p>
            <a:pPr lvl="1"/>
            <a:endParaRPr lang="en-IE" sz="3200" dirty="0"/>
          </a:p>
          <a:p>
            <a:r>
              <a:rPr lang="en-IE" sz="3200" dirty="0"/>
              <a:t>In general, no matter how “closed” a module is, there will always be some kind of change against which it is not closed. </a:t>
            </a:r>
          </a:p>
          <a:p>
            <a:endParaRPr lang="en-IE" sz="3200" dirty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412339123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Strategic Closure (2)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Since closure cannot be complete, it must be strategic. </a:t>
            </a:r>
          </a:p>
          <a:p>
            <a:endParaRPr lang="en-IE" sz="3200" dirty="0"/>
          </a:p>
          <a:p>
            <a:r>
              <a:rPr lang="en-IE" sz="3200" dirty="0"/>
              <a:t>That is, the designer must choose the kinds of changes against which to close his/her design. </a:t>
            </a:r>
          </a:p>
          <a:p>
            <a:endParaRPr lang="en-IE" sz="3200" dirty="0"/>
          </a:p>
          <a:p>
            <a:r>
              <a:rPr lang="en-IE" sz="3200" dirty="0"/>
              <a:t>This takes a certain amount of foresight derived from experience. The experienced designer knows the users and the industry well enough to judge the probability of different kinds of changes. S/he then makes sure that the open-closed principle is invoked for the most probable changes.</a:t>
            </a:r>
          </a:p>
        </p:txBody>
      </p:sp>
    </p:spTree>
    <p:extLst>
      <p:ext uri="{BB962C8B-B14F-4D97-AF65-F5344CB8AC3E}">
        <p14:creationId xmlns:p14="http://schemas.microsoft.com/office/powerpoint/2010/main" val="167365101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OCP Summary</a:t>
            </a:r>
          </a:p>
        </p:txBody>
      </p:sp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647700" y="1420416"/>
            <a:ext cx="11925300" cy="81153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dirty="0"/>
              <a:t>Without OCP: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sz="3200" dirty="0"/>
              <a:t>code tends to have large switch statements or if-then constructions</a:t>
            </a:r>
            <a:r>
              <a:rPr lang="en-IE" sz="3200" dirty="0"/>
              <a:t>, possibly enums.</a:t>
            </a:r>
            <a:endParaRPr sz="3200" dirty="0"/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sz="3200" dirty="0"/>
              <a:t>adding a new implementation (type) means adding new code to </a:t>
            </a:r>
            <a:r>
              <a:rPr lang="en-IE" sz="3200" dirty="0"/>
              <a:t>the </a:t>
            </a:r>
            <a:r>
              <a:rPr sz="3200" dirty="0"/>
              <a:t>client of the type</a:t>
            </a:r>
            <a:r>
              <a:rPr lang="en-IE" sz="3200" dirty="0"/>
              <a:t>.</a:t>
            </a:r>
            <a:endParaRPr sz="3200" dirty="0"/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sz="3200" dirty="0"/>
              <a:t>the client of a class must be aware of all subclasses</a:t>
            </a:r>
            <a:r>
              <a:rPr lang="en-IE" sz="3200" dirty="0"/>
              <a:t>.</a:t>
            </a:r>
            <a:endParaRPr sz="3200" dirty="0"/>
          </a:p>
          <a:p>
            <a:pPr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dirty="0"/>
              <a:t>With OCP: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sz="3200" dirty="0"/>
              <a:t>Use abstraction and dynamic binding to avoid dependency on a concrete class</a:t>
            </a:r>
            <a:r>
              <a:rPr lang="en-IE" sz="3200" dirty="0"/>
              <a:t>.</a:t>
            </a:r>
          </a:p>
          <a:p>
            <a:pPr lvl="1"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sz="3200" dirty="0"/>
              <a:t>The abstraction is:</a:t>
            </a:r>
          </a:p>
          <a:p>
            <a:pPr lvl="2"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dirty="0"/>
              <a:t>Closed for modification – it is fixed.</a:t>
            </a:r>
          </a:p>
          <a:p>
            <a:pPr lvl="2">
              <a:lnSpc>
                <a:spcPct val="80000"/>
              </a:lnSpc>
              <a:spcBef>
                <a:spcPts val="2200"/>
              </a:spcBef>
              <a:defRPr sz="3000"/>
            </a:pPr>
            <a:r>
              <a:rPr lang="en-IE" dirty="0"/>
              <a:t>Open for extension – can create new derivative classes of the abstraction.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Additional References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uFillTx/>
                <a:sym typeface="Helvetica Neue"/>
              </a:rPr>
              <a:t>Jacobson, I., </a:t>
            </a:r>
            <a:r>
              <a:rPr lang="en-IE" dirty="0" err="1">
                <a:uFillTx/>
                <a:sym typeface="Helvetica Neue"/>
              </a:rPr>
              <a:t>Johnsson</a:t>
            </a:r>
            <a:r>
              <a:rPr lang="en-IE" dirty="0">
                <a:uFillTx/>
                <a:sym typeface="Helvetica Neue"/>
              </a:rPr>
              <a:t>, P., </a:t>
            </a:r>
            <a:r>
              <a:rPr lang="en-IE" dirty="0" err="1">
                <a:uFillTx/>
                <a:sym typeface="Helvetica Neue"/>
              </a:rPr>
              <a:t>Christerson</a:t>
            </a:r>
            <a:r>
              <a:rPr lang="en-IE" dirty="0">
                <a:uFillTx/>
                <a:sym typeface="Helvetica Neue"/>
              </a:rPr>
              <a:t>, M. &amp; Overgaard, G. (1992) </a:t>
            </a:r>
            <a:r>
              <a:rPr lang="en-IE" i="1" dirty="0">
                <a:uFillTx/>
                <a:sym typeface="Helvetica Neue"/>
              </a:rPr>
              <a:t>Object-Oriented Software Engineering: A Use Case Driven Approach</a:t>
            </a:r>
            <a:r>
              <a:rPr lang="en-IE" dirty="0">
                <a:uFillTx/>
                <a:sym typeface="Helvetica Neue"/>
              </a:rPr>
              <a:t>,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367063416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Change happens!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52" y="3292624"/>
            <a:ext cx="11709400" cy="35247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E" i="1" dirty="0">
                <a:solidFill>
                  <a:schemeClr val="tx1"/>
                </a:solidFill>
              </a:rPr>
              <a:t>“All systems change during their lifecycles.  This must be borne in mind when developing systems expected to last longer than the first version.”</a:t>
            </a:r>
          </a:p>
          <a:p>
            <a:pPr marL="40640" indent="0">
              <a:buNone/>
            </a:pPr>
            <a:r>
              <a:rPr lang="en-IE" dirty="0">
                <a:solidFill>
                  <a:schemeClr val="tx1"/>
                </a:solidFill>
              </a:rPr>
              <a:t> 					(Jacobson et al., 1992)</a:t>
            </a:r>
          </a:p>
          <a:p>
            <a:pPr marL="40640" indent="0">
              <a:buNone/>
            </a:pPr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619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“O” in SOLID - Open-Closed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349" y="1780456"/>
            <a:ext cx="11593288" cy="31957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IE" sz="1050" b="1" dirty="0">
              <a:solidFill>
                <a:schemeClr val="tx1"/>
              </a:solidFill>
            </a:endParaRPr>
          </a:p>
          <a:p>
            <a:r>
              <a:rPr lang="en-IE" b="1" dirty="0">
                <a:solidFill>
                  <a:schemeClr val="tx1"/>
                </a:solidFill>
              </a:rPr>
              <a:t>The Open/Closed Principle</a:t>
            </a:r>
          </a:p>
          <a:p>
            <a:endParaRPr lang="en-IE" b="1" dirty="0">
              <a:solidFill>
                <a:schemeClr val="tx1"/>
              </a:solidFill>
            </a:endParaRPr>
          </a:p>
          <a:p>
            <a:r>
              <a:rPr lang="en-IE" sz="3600" b="1" dirty="0">
                <a:solidFill>
                  <a:schemeClr val="tx1"/>
                </a:solidFill>
              </a:rPr>
              <a:t>	</a:t>
            </a:r>
            <a:r>
              <a:rPr lang="en-IE" sz="3600" dirty="0">
                <a:solidFill>
                  <a:schemeClr val="tx1"/>
                </a:solidFill>
              </a:rPr>
              <a:t>Software entities (classes, modules, methods, etc.) </a:t>
            </a:r>
            <a:br>
              <a:rPr lang="en-IE" sz="3600" dirty="0">
                <a:solidFill>
                  <a:schemeClr val="tx1"/>
                </a:solidFill>
              </a:rPr>
            </a:br>
            <a:r>
              <a:rPr lang="en-IE" sz="3600" dirty="0">
                <a:solidFill>
                  <a:schemeClr val="tx1"/>
                </a:solidFill>
              </a:rPr>
              <a:t>	should be </a:t>
            </a:r>
            <a:r>
              <a:rPr lang="en-IE" sz="3600" dirty="0">
                <a:solidFill>
                  <a:srgbClr val="FF0000"/>
                </a:solidFill>
              </a:rPr>
              <a:t>open</a:t>
            </a:r>
            <a:r>
              <a:rPr lang="en-IE" sz="3600" dirty="0">
                <a:solidFill>
                  <a:schemeClr val="tx1"/>
                </a:solidFill>
              </a:rPr>
              <a:t> for extension but </a:t>
            </a:r>
            <a:r>
              <a:rPr lang="en-IE" sz="3600" dirty="0">
                <a:solidFill>
                  <a:srgbClr val="FF0000"/>
                </a:solidFill>
              </a:rPr>
              <a:t>closed</a:t>
            </a:r>
            <a:r>
              <a:rPr lang="en-IE" sz="3600" dirty="0">
                <a:solidFill>
                  <a:schemeClr val="tx1"/>
                </a:solidFill>
              </a:rPr>
              <a:t> for 	modification.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10873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“O” in SOLID - Open-Closed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237" y="5308848"/>
            <a:ext cx="11709400" cy="3652665"/>
          </a:xfrm>
        </p:spPr>
        <p:txBody>
          <a:bodyPr/>
          <a:lstStyle/>
          <a:p>
            <a:pPr marL="40640" indent="0">
              <a:buNone/>
            </a:pPr>
            <a:endParaRPr lang="en-IE" dirty="0">
              <a:solidFill>
                <a:schemeClr val="tx1"/>
              </a:solidFill>
            </a:endParaRPr>
          </a:p>
          <a:p>
            <a:r>
              <a:rPr lang="en-IE" dirty="0">
                <a:solidFill>
                  <a:schemeClr val="tx1"/>
                </a:solidFill>
              </a:rPr>
              <a:t>The idea is that it’s often better to make changes to things like classes by adding to or building on top of them (using mechanisms like </a:t>
            </a:r>
            <a:r>
              <a:rPr lang="en-IE" dirty="0" err="1">
                <a:solidFill>
                  <a:schemeClr val="tx1"/>
                </a:solidFill>
              </a:rPr>
              <a:t>subclassing</a:t>
            </a:r>
            <a:r>
              <a:rPr lang="en-IE" dirty="0">
                <a:solidFill>
                  <a:schemeClr val="tx1"/>
                </a:solidFill>
              </a:rPr>
              <a:t> or polymorphism) rather than modifying their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349" y="1780456"/>
            <a:ext cx="11593288" cy="31957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IE" sz="1050" b="1" dirty="0">
              <a:solidFill>
                <a:schemeClr val="tx1"/>
              </a:solidFill>
            </a:endParaRPr>
          </a:p>
          <a:p>
            <a:r>
              <a:rPr lang="en-IE" b="1" dirty="0">
                <a:solidFill>
                  <a:schemeClr val="tx1"/>
                </a:solidFill>
              </a:rPr>
              <a:t>The Open/Closed Principle</a:t>
            </a:r>
          </a:p>
          <a:p>
            <a:endParaRPr lang="en-IE" b="1" dirty="0">
              <a:solidFill>
                <a:schemeClr val="tx1"/>
              </a:solidFill>
            </a:endParaRPr>
          </a:p>
          <a:p>
            <a:r>
              <a:rPr lang="en-IE" sz="3600" b="1" dirty="0">
                <a:solidFill>
                  <a:schemeClr val="tx1"/>
                </a:solidFill>
              </a:rPr>
              <a:t>	</a:t>
            </a:r>
            <a:r>
              <a:rPr lang="en-IE" sz="3600" dirty="0">
                <a:solidFill>
                  <a:schemeClr val="tx1"/>
                </a:solidFill>
              </a:rPr>
              <a:t>Software entities (classes, modules, methods, etc.) </a:t>
            </a:r>
            <a:br>
              <a:rPr lang="en-IE" sz="3600" dirty="0">
                <a:solidFill>
                  <a:schemeClr val="tx1"/>
                </a:solidFill>
              </a:rPr>
            </a:br>
            <a:r>
              <a:rPr lang="en-IE" sz="3600" dirty="0">
                <a:solidFill>
                  <a:schemeClr val="tx1"/>
                </a:solidFill>
              </a:rPr>
              <a:t>	should be </a:t>
            </a:r>
            <a:r>
              <a:rPr lang="en-IE" sz="3600" dirty="0">
                <a:solidFill>
                  <a:srgbClr val="FF0000"/>
                </a:solidFill>
              </a:rPr>
              <a:t>open</a:t>
            </a:r>
            <a:r>
              <a:rPr lang="en-IE" sz="3600" dirty="0">
                <a:solidFill>
                  <a:schemeClr val="tx1"/>
                </a:solidFill>
              </a:rPr>
              <a:t> for extension but </a:t>
            </a:r>
            <a:r>
              <a:rPr lang="en-IE" sz="3600" dirty="0">
                <a:solidFill>
                  <a:srgbClr val="FF0000"/>
                </a:solidFill>
              </a:rPr>
              <a:t>closed</a:t>
            </a:r>
            <a:r>
              <a:rPr lang="en-IE" sz="3600" dirty="0">
                <a:solidFill>
                  <a:schemeClr val="tx1"/>
                </a:solidFill>
              </a:rPr>
              <a:t> for 	modification.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E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105876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OCP - avoidance of rigid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When a single change to a program results in a cascade of changes to dependent modules:</a:t>
            </a:r>
          </a:p>
          <a:p>
            <a:pPr marL="840739" lvl="2" indent="0">
              <a:buNone/>
            </a:pPr>
            <a:r>
              <a:rPr lang="en-IE" sz="3600" dirty="0">
                <a:solidFill>
                  <a:schemeClr val="tx1"/>
                </a:solidFill>
                <a:sym typeface="Wingdings" panose="05000000000000000000" pitchFamily="2" charset="2"/>
              </a:rPr>
              <a:t> design smells of rigidity.</a:t>
            </a:r>
          </a:p>
          <a:p>
            <a:endParaRPr lang="en-IE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E" dirty="0">
                <a:solidFill>
                  <a:schemeClr val="tx1"/>
                </a:solidFill>
              </a:rPr>
              <a:t>OCP advice:</a:t>
            </a:r>
            <a:endParaRPr lang="en-IE" sz="3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412239" lvl="2" indent="-571500">
              <a:buFont typeface="Wingdings"/>
              <a:buChar char="à"/>
            </a:pPr>
            <a:r>
              <a:rPr lang="en-IE" sz="3600" dirty="0">
                <a:solidFill>
                  <a:schemeClr val="tx1"/>
                </a:solidFill>
                <a:sym typeface="Wingdings" panose="05000000000000000000" pitchFamily="2" charset="2"/>
              </a:rPr>
              <a:t>refactor the system so further changes of that kind will not cause more modifications.</a:t>
            </a:r>
          </a:p>
          <a:p>
            <a:pPr marL="40640" indent="0">
              <a:buNone/>
            </a:pPr>
            <a:endParaRPr lang="en-IE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IE" dirty="0">
                <a:solidFill>
                  <a:schemeClr val="tx1"/>
                </a:solidFill>
              </a:rPr>
              <a:t>OCP ideal:</a:t>
            </a:r>
            <a:endParaRPr lang="en-I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412239" lvl="2" indent="-571500">
              <a:buFont typeface="Wingdings"/>
              <a:buChar char="à"/>
            </a:pPr>
            <a:r>
              <a:rPr lang="en-IE" sz="3600" dirty="0">
                <a:solidFill>
                  <a:schemeClr val="tx1"/>
                </a:solidFill>
                <a:sym typeface="Wingdings" panose="05000000000000000000" pitchFamily="2" charset="2"/>
              </a:rPr>
              <a:t>further changes of that kind are achieved by adding new code, NOT by changing code that already exists.</a:t>
            </a:r>
          </a:p>
          <a:p>
            <a:pPr marL="612140" indent="-571500">
              <a:buFont typeface="Wingdings"/>
              <a:buChar char="à"/>
            </a:pPr>
            <a:endParaRPr lang="en-IE" sz="4400" dirty="0">
              <a:solidFill>
                <a:schemeClr val="tx1"/>
              </a:solidFill>
            </a:endParaRPr>
          </a:p>
          <a:p>
            <a:endParaRPr lang="en-I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968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834833" y="9019822"/>
            <a:ext cx="368504" cy="3743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 lnSpcReduction="10000"/>
          </a:bodyPr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647700" y="151271"/>
            <a:ext cx="11709400" cy="124403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Open and Closed?</a:t>
            </a:r>
            <a:r>
              <a:rPr lang="en-IE" dirty="0"/>
              <a:t> Contradiction?</a:t>
            </a:r>
            <a:endParaRPr dirty="0"/>
          </a:p>
        </p:txBody>
      </p:sp>
      <p:pic>
        <p:nvPicPr>
          <p:cNvPr id="1028" name="Picture 4" descr="http://www.johnnybigert.se/blog/wp-content/uploads/2011/04/open_clo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952" y="2068488"/>
            <a:ext cx="7920880" cy="59406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3454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2572</Words>
  <Application>Microsoft Office PowerPoint</Application>
  <PresentationFormat>Custom</PresentationFormat>
  <Paragraphs>488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Gill Sans</vt:lpstr>
      <vt:lpstr>Helvetica</vt:lpstr>
      <vt:lpstr>Helvetica Neue</vt:lpstr>
      <vt:lpstr>Helvetica Neue Light</vt:lpstr>
      <vt:lpstr>Helvetica Neue UltraLight</vt:lpstr>
      <vt:lpstr>Lucida Grande</vt:lpstr>
      <vt:lpstr>Wingdings</vt:lpstr>
      <vt:lpstr>White</vt:lpstr>
      <vt:lpstr>Open Closed Principle (OCP)</vt:lpstr>
      <vt:lpstr>SOLID Class Design Principles</vt:lpstr>
      <vt:lpstr>PowerPoint Presentation</vt:lpstr>
      <vt:lpstr>PowerPoint Presentation</vt:lpstr>
      <vt:lpstr>Change happens!</vt:lpstr>
      <vt:lpstr>“O” in SOLID - Open-Closed Principle</vt:lpstr>
      <vt:lpstr>“O” in SOLID - Open-Closed Principle</vt:lpstr>
      <vt:lpstr>OCP - avoidance of rigid code</vt:lpstr>
      <vt:lpstr>Open and Closed? Contradiction?</vt:lpstr>
      <vt:lpstr>Open and Closed?  Contradiction?</vt:lpstr>
      <vt:lpstr>Open and Closed? Contradiction?</vt:lpstr>
      <vt:lpstr>Abstraction</vt:lpstr>
      <vt:lpstr>Open-Closed Principle</vt:lpstr>
      <vt:lpstr>Open-Closed Principle</vt:lpstr>
      <vt:lpstr>PowerPoint Presentation</vt:lpstr>
      <vt:lpstr>Source Material - OCP first characterized in OOSC...</vt:lpstr>
      <vt:lpstr>An Abstract Example  of OCP </vt:lpstr>
      <vt:lpstr>Example (1)</vt:lpstr>
      <vt:lpstr>Example (2)</vt:lpstr>
      <vt:lpstr>Example (3)</vt:lpstr>
      <vt:lpstr>Solution-1 (modify A’s functionality)</vt:lpstr>
      <vt:lpstr>Solution-2 (copy A, paste as Ax)</vt:lpstr>
      <vt:lpstr>Solution-2 </vt:lpstr>
      <vt:lpstr>OO Solution – Abstraction, Interfaces &amp; Inheritance</vt:lpstr>
      <vt:lpstr>Returning to Abstraction</vt:lpstr>
      <vt:lpstr>PowerPoint Presentation</vt:lpstr>
      <vt:lpstr>Client is not open and closed</vt:lpstr>
      <vt:lpstr>Client is both open and closed</vt:lpstr>
      <vt:lpstr>PowerPoint Presentation</vt:lpstr>
      <vt:lpstr>Shape Example</vt:lpstr>
      <vt:lpstr>Shape Example 1 (violates OCP)</vt:lpstr>
      <vt:lpstr>Shape Example 1 (violates OCP)</vt:lpstr>
      <vt:lpstr>Shape Example 1 (violates OCP)</vt:lpstr>
      <vt:lpstr>Shape Example 1 (violates OCP)</vt:lpstr>
      <vt:lpstr>Shape Example 1 (violates OCP)</vt:lpstr>
      <vt:lpstr>Proposed Extension : Triangle</vt:lpstr>
      <vt:lpstr>Proposed Extension : Triangle</vt:lpstr>
      <vt:lpstr>Proposed Extension : Triangle</vt:lpstr>
      <vt:lpstr>Shape Example 2 (conforming to OCP)</vt:lpstr>
      <vt:lpstr>Shape Example 2 (conforming to OCP)</vt:lpstr>
      <vt:lpstr>Shape Example 2 (conforming to OCP)</vt:lpstr>
      <vt:lpstr>Shape Example 2 (conforming to OCP)</vt:lpstr>
      <vt:lpstr>Open and Closed</vt:lpstr>
      <vt:lpstr>Strategic Closure (1)</vt:lpstr>
      <vt:lpstr>Strategic Closure (2)</vt:lpstr>
      <vt:lpstr>OCP Summary</vt:lpstr>
      <vt:lpstr>Additional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</dc:title>
  <dc:creator>Siobhan</dc:creator>
  <cp:lastModifiedBy>Siobhan Drohan</cp:lastModifiedBy>
  <cp:revision>58</cp:revision>
  <dcterms:modified xsi:type="dcterms:W3CDTF">2017-11-20T13:01:39Z</dcterms:modified>
</cp:coreProperties>
</file>