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6"/>
  </p:normalViewPr>
  <p:slideViewPr>
    <p:cSldViewPr snapToGrid="0" snapToObjects="1">
      <p:cViewPr varScale="1">
        <p:scale>
          <a:sx n="78" d="100"/>
          <a:sy n="78" d="100"/>
        </p:scale>
        <p:origin x="16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571500" y="1320800"/>
            <a:ext cx="11861800" cy="3175000"/>
          </a:xfrm>
          <a:prstGeom prst="rect">
            <a:avLst/>
          </a:prstGeom>
        </p:spPr>
        <p:txBody>
          <a:bodyPr/>
          <a:lstStyle/>
          <a:p>
            <a:r>
              <a:t>Title Text</a:t>
            </a:r>
          </a:p>
        </p:txBody>
      </p:sp>
      <p:sp>
        <p:nvSpPr>
          <p:cNvPr id="14" name="Body Level One…"/>
          <p:cNvSpPr txBox="1">
            <a:spLocks noGrp="1"/>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2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26" name="Title Text"/>
          <p:cNvSpPr txBox="1">
            <a:spLocks noGrp="1"/>
          </p:cNvSpPr>
          <p:nvPr>
            <p:ph type="title"/>
          </p:nvPr>
        </p:nvSpPr>
        <p:spPr>
          <a:prstGeom prst="rect">
            <a:avLst/>
          </a:prstGeom>
        </p:spPr>
        <p:txBody>
          <a:bodyPr>
            <a:noAutofit/>
          </a:bodyPr>
          <a:lstStyle/>
          <a:p>
            <a:r>
              <a:t>Title Text</a:t>
            </a:r>
          </a:p>
        </p:txBody>
      </p:sp>
      <p:sp>
        <p:nvSpPr>
          <p:cNvPr id="127" name="Body Level One…"/>
          <p:cNvSpPr txBox="1">
            <a:spLocks noGrp="1"/>
          </p:cNvSpPr>
          <p:nvPr>
            <p:ph type="body" idx="1"/>
          </p:nvPr>
        </p:nvSpPr>
        <p:spPr>
          <a:xfrm>
            <a:off x="571500" y="2324100"/>
            <a:ext cx="11861800" cy="6565900"/>
          </a:xfrm>
          <a:prstGeom prst="rect">
            <a:avLst/>
          </a:prstGeom>
        </p:spPr>
        <p:txBody>
          <a:bodyPr>
            <a:noAutofit/>
          </a:bodyPr>
          <a:lstStyle>
            <a:lvl1pPr marL="266700" indent="-266700">
              <a:spcBef>
                <a:spcPts val="4800"/>
              </a:spcBef>
              <a:buSzPct val="100000"/>
              <a:buFontTx/>
              <a:defRPr sz="2600">
                <a:solidFill>
                  <a:srgbClr val="000000"/>
                </a:solidFill>
                <a:latin typeface="Helvetica Neue"/>
                <a:ea typeface="Helvetica Neue"/>
                <a:cs typeface="Helvetica Neue"/>
                <a:sym typeface="Helvetica Neue"/>
              </a:defRPr>
            </a:lvl1pPr>
            <a:lvl2pPr marL="711200" indent="-266700">
              <a:spcBef>
                <a:spcPts val="4800"/>
              </a:spcBef>
              <a:buSzPct val="100000"/>
              <a:buFontTx/>
              <a:defRPr sz="2600">
                <a:solidFill>
                  <a:srgbClr val="000000"/>
                </a:solidFill>
                <a:latin typeface="Helvetica Neue"/>
                <a:ea typeface="Helvetica Neue"/>
                <a:cs typeface="Helvetica Neue"/>
                <a:sym typeface="Helvetica Neue"/>
              </a:defRPr>
            </a:lvl2pPr>
            <a:lvl3pPr marL="1155700" indent="-266700">
              <a:spcBef>
                <a:spcPts val="4800"/>
              </a:spcBef>
              <a:buSzPct val="100000"/>
              <a:buFontTx/>
              <a:defRPr sz="2600">
                <a:solidFill>
                  <a:srgbClr val="000000"/>
                </a:solidFill>
                <a:latin typeface="Helvetica Neue"/>
                <a:ea typeface="Helvetica Neue"/>
                <a:cs typeface="Helvetica Neue"/>
                <a:sym typeface="Helvetica Neue"/>
              </a:defRPr>
            </a:lvl3pPr>
            <a:lvl4pPr marL="1600200" indent="-266700">
              <a:spcBef>
                <a:spcPts val="4800"/>
              </a:spcBef>
              <a:buSzPct val="100000"/>
              <a:buFontTx/>
              <a:defRPr sz="2600">
                <a:solidFill>
                  <a:srgbClr val="000000"/>
                </a:solidFill>
                <a:latin typeface="Helvetica Neue"/>
                <a:ea typeface="Helvetica Neue"/>
                <a:cs typeface="Helvetica Neue"/>
                <a:sym typeface="Helvetica Neue"/>
              </a:defRPr>
            </a:lvl4pPr>
            <a:lvl5pPr marL="2044700" indent="-266700">
              <a:spcBef>
                <a:spcPts val="4800"/>
              </a:spcBef>
              <a:buSzPct val="100000"/>
              <a:buFontTx/>
              <a:defRPr sz="26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xfrm>
            <a:off x="12268199" y="9194800"/>
            <a:ext cx="312015" cy="29982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23" name="Image"/>
          <p:cNvSpPr>
            <a:spLocks noGrp="1"/>
          </p:cNvSpPr>
          <p:nvPr>
            <p:ph type="pic" idx="13"/>
          </p:nvPr>
        </p:nvSpPr>
        <p:spPr>
          <a:xfrm>
            <a:off x="0" y="0"/>
            <a:ext cx="13004800" cy="7594600"/>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71500" y="3289300"/>
            <a:ext cx="11861800" cy="3175000"/>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42" name="Image"/>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571500" y="1435100"/>
            <a:ext cx="5334000" cy="3175000"/>
          </a:xfrm>
          <a:prstGeom prst="rect">
            <a:avLst/>
          </a:prstGeom>
        </p:spPr>
        <p:txBody>
          <a:bodyPr/>
          <a:lstStyle/>
          <a:p>
            <a:r>
              <a:t>Title Text</a:t>
            </a:r>
          </a:p>
        </p:txBody>
      </p:sp>
      <p:sp>
        <p:nvSpPr>
          <p:cNvPr id="44" name="Body Level One…"/>
          <p:cNvSpPr txBox="1">
            <a:spLocks noGrp="1"/>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70" name="Image"/>
          <p:cNvSpPr>
            <a:spLocks noGrp="1"/>
          </p:cNvSpPr>
          <p:nvPr>
            <p:ph type="pic" idx="13"/>
          </p:nvPr>
        </p:nvSpPr>
        <p:spPr>
          <a:xfrm>
            <a:off x="6502400" y="0"/>
            <a:ext cx="6502400" cy="9753600"/>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571500" y="330200"/>
            <a:ext cx="5080000" cy="1397000"/>
          </a:xfrm>
          <a:prstGeom prst="rect">
            <a:avLst/>
          </a:prstGeom>
        </p:spPr>
        <p:txBody>
          <a:bodyPr/>
          <a:lstStyle/>
          <a:p>
            <a:r>
              <a:t>Title Text</a:t>
            </a:r>
          </a:p>
        </p:txBody>
      </p:sp>
      <p:sp>
        <p:nvSpPr>
          <p:cNvPr id="72" name="Body Level One…"/>
          <p:cNvSpPr txBox="1">
            <a:spLocks noGrp="1"/>
          </p:cNvSpPr>
          <p:nvPr>
            <p:ph type="body" sz="half" idx="1"/>
          </p:nvPr>
        </p:nvSpPr>
        <p:spPr>
          <a:xfrm>
            <a:off x="571500" y="2222500"/>
            <a:ext cx="5080000" cy="6667500"/>
          </a:xfrm>
          <a:prstGeom prst="rect">
            <a:avLst/>
          </a:prstGeom>
        </p:spPr>
        <p:txBody>
          <a:bodyPr/>
          <a:lstStyle>
            <a:lvl1pPr marL="330200" indent="-330200">
              <a:spcBef>
                <a:spcPts val="3000"/>
              </a:spcBef>
              <a:defRPr sz="2600">
                <a:solidFill>
                  <a:srgbClr val="000000"/>
                </a:solidFill>
                <a:latin typeface="Helvetica Neue"/>
                <a:ea typeface="Helvetica Neue"/>
                <a:cs typeface="Helvetica Neue"/>
                <a:sym typeface="Helvetica Neue"/>
              </a:defRPr>
            </a:lvl1pPr>
            <a:lvl2pPr marL="660400" indent="-330200">
              <a:spcBef>
                <a:spcPts val="3000"/>
              </a:spcBef>
              <a:defRPr sz="2600">
                <a:solidFill>
                  <a:srgbClr val="000000"/>
                </a:solidFill>
                <a:latin typeface="Helvetica Neue"/>
                <a:ea typeface="Helvetica Neue"/>
                <a:cs typeface="Helvetica Neue"/>
                <a:sym typeface="Helvetica Neue"/>
              </a:defRPr>
            </a:lvl2pPr>
            <a:lvl3pPr marL="990600" indent="-330200">
              <a:spcBef>
                <a:spcPts val="3000"/>
              </a:spcBef>
              <a:defRPr sz="2600">
                <a:solidFill>
                  <a:srgbClr val="000000"/>
                </a:solidFill>
                <a:latin typeface="Helvetica Neue"/>
                <a:ea typeface="Helvetica Neue"/>
                <a:cs typeface="Helvetica Neue"/>
                <a:sym typeface="Helvetica Neue"/>
              </a:defRPr>
            </a:lvl3pPr>
            <a:lvl4pPr marL="1320800" indent="-330200">
              <a:spcBef>
                <a:spcPts val="3000"/>
              </a:spcBef>
              <a:defRPr sz="2600">
                <a:solidFill>
                  <a:srgbClr val="000000"/>
                </a:solidFill>
                <a:latin typeface="Helvetica Neue"/>
                <a:ea typeface="Helvetica Neue"/>
                <a:cs typeface="Helvetica Neue"/>
                <a:sym typeface="Helvetica Neue"/>
              </a:defRPr>
            </a:lvl4pPr>
            <a:lvl5pPr marL="1651000" indent="-330200">
              <a:spcBef>
                <a:spcPts val="3000"/>
              </a:spcBef>
              <a:defRPr sz="2600">
                <a:solidFill>
                  <a:srgbClr val="000000"/>
                </a:solidFill>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89000" y="889000"/>
            <a:ext cx="11214100" cy="7962900"/>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9" name="Line"/>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9220200" y="4622800"/>
            <a:ext cx="3276600" cy="3860800"/>
          </a:xfrm>
          <a:prstGeom prst="rect">
            <a:avLst/>
          </a:prstGeom>
        </p:spPr>
        <p:txBody>
          <a:bodyPr lIns="91439" tIns="45719" rIns="91439" bIns="45719">
            <a:noAutofit/>
          </a:bodyPr>
          <a:lstStyle/>
          <a:p>
            <a:endParaRPr/>
          </a:p>
        </p:txBody>
      </p:sp>
      <p:sp>
        <p:nvSpPr>
          <p:cNvPr id="91" name="Image"/>
          <p:cNvSpPr>
            <a:spLocks noGrp="1"/>
          </p:cNvSpPr>
          <p:nvPr>
            <p:ph type="pic" sz="quarter" idx="14"/>
          </p:nvPr>
        </p:nvSpPr>
        <p:spPr>
          <a:xfrm>
            <a:off x="9220200" y="508000"/>
            <a:ext cx="3276600" cy="3797300"/>
          </a:xfrm>
          <a:prstGeom prst="rect">
            <a:avLst/>
          </a:prstGeom>
        </p:spPr>
        <p:txBody>
          <a:bodyPr lIns="91439" tIns="45719" rIns="91439" bIns="45719">
            <a:noAutofit/>
          </a:bodyPr>
          <a:lstStyle/>
          <a:p>
            <a:endParaRPr/>
          </a:p>
        </p:txBody>
      </p:sp>
      <p:sp>
        <p:nvSpPr>
          <p:cNvPr id="92" name="Image"/>
          <p:cNvSpPr>
            <a:spLocks noGrp="1"/>
          </p:cNvSpPr>
          <p:nvPr>
            <p:ph type="pic" idx="15"/>
          </p:nvPr>
        </p:nvSpPr>
        <p:spPr>
          <a:xfrm>
            <a:off x="520700" y="508000"/>
            <a:ext cx="8369300" cy="7975600"/>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3" name="Title Text"/>
          <p:cNvSpPr txBox="1">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sz="36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Plain_text" TargetMode="External"/><Relationship Id="rId4" Type="http://schemas.openxmlformats.org/officeDocument/2006/relationships/hyperlink" Target="http://en.wikipedia.org/wiki/Character_(computing)" TargetMode="External"/><Relationship Id="rId5" Type="http://schemas.openxmlformats.org/officeDocument/2006/relationships/hyperlink" Target="http://en.wikipedia.org/wiki/Record_(computer_science)" TargetMode="External"/><Relationship Id="rId6" Type="http://schemas.openxmlformats.org/officeDocument/2006/relationships/hyperlink" Target="http://en.wikipedia.org/wiki/Field_(computer_science)" TargetMode="External"/><Relationship Id="rId7" Type="http://schemas.openxmlformats.org/officeDocument/2006/relationships/hyperlink" Target="http://en.wikipedia.org/wiki/Tab_character#Tab_characters" TargetMode="External"/><Relationship Id="rId1" Type="http://schemas.openxmlformats.org/officeDocument/2006/relationships/slideLayout" Target="../slideLayouts/slideLayout13.xml"/><Relationship Id="rId2" Type="http://schemas.openxmlformats.org/officeDocument/2006/relationships/hyperlink" Target="http://en.wikipedia.org/wiki/Tabula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Data_structure" TargetMode="External"/><Relationship Id="rId4" Type="http://schemas.openxmlformats.org/officeDocument/2006/relationships/hyperlink" Target="http://en.wikipedia.org/wiki/Data_model" TargetMode="External"/><Relationship Id="rId5" Type="http://schemas.openxmlformats.org/officeDocument/2006/relationships/hyperlink" Target="http://en.wikipedia.org/wiki/Tuple" TargetMode="External"/><Relationship Id="rId1" Type="http://schemas.openxmlformats.org/officeDocument/2006/relationships/slideLayout" Target="../slideLayouts/slideLayout13.xml"/><Relationship Id="rId2" Type="http://schemas.openxmlformats.org/officeDocument/2006/relationships/hyperlink" Target="http://en.wikipedia.org/wiki/Data_representation"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tools.ietf.org/html/rfc2822" TargetMode="External"/><Relationship Id="rId12" Type="http://schemas.openxmlformats.org/officeDocument/2006/relationships/hyperlink" Target="http://en.wikipedia.org/wiki/YAML#cite_note-1" TargetMode="External"/><Relationship Id="rId13" Type="http://schemas.openxmlformats.org/officeDocument/2006/relationships/hyperlink" Target="http://en.wikipedia.org/wiki/YAML#cite_note-yaml_org_about-2" TargetMode="External"/><Relationship Id="rId14" Type="http://schemas.openxmlformats.org/officeDocument/2006/relationships/hyperlink" Target="http://en.wikipedia.org/wiki/Recursive_acronym" TargetMode="External"/><Relationship Id="rId15" Type="http://schemas.openxmlformats.org/officeDocument/2006/relationships/hyperlink" Target="http://en.wikipedia.org/wiki/Markup_language" TargetMode="External"/><Relationship Id="rId16" Type="http://schemas.openxmlformats.org/officeDocument/2006/relationships/hyperlink" Target="http://en.wikipedia.org/wiki/Yet_another" TargetMode="External"/><Relationship Id="rId17" Type="http://schemas.openxmlformats.org/officeDocument/2006/relationships/hyperlink" Target="http://en.wikipedia.org/wiki/YAML#cite_note-YAML_spec_2001_08_01-3" TargetMode="External"/><Relationship Id="rId18" Type="http://schemas.openxmlformats.org/officeDocument/2006/relationships/hyperlink" Target="http://en.wikipedia.org/wiki/Backronym" TargetMode="External"/><Relationship Id="rId1" Type="http://schemas.openxmlformats.org/officeDocument/2006/relationships/slideLayout" Target="../slideLayouts/slideLayout13.xml"/><Relationship Id="rId2" Type="http://schemas.openxmlformats.org/officeDocument/2006/relationships/hyperlink" Target="http://en.wikipedia.org/wiki/Help:IPA_for_English" TargetMode="External"/><Relationship Id="rId3" Type="http://schemas.openxmlformats.org/officeDocument/2006/relationships/hyperlink" Target="http://en.wikipedia.org/wiki/Help:IPA_for_English#Key" TargetMode="External"/><Relationship Id="rId4" Type="http://schemas.openxmlformats.org/officeDocument/2006/relationships/hyperlink" Target="http://en.wikipedia.org/wiki/Human-readable" TargetMode="External"/><Relationship Id="rId5" Type="http://schemas.openxmlformats.org/officeDocument/2006/relationships/hyperlink" Target="http://en.wikipedia.org/wiki/Data" TargetMode="External"/><Relationship Id="rId6" Type="http://schemas.openxmlformats.org/officeDocument/2006/relationships/hyperlink" Target="http://en.wikipedia.org/wiki/Serialization" TargetMode="External"/><Relationship Id="rId7" Type="http://schemas.openxmlformats.org/officeDocument/2006/relationships/hyperlink" Target="http://en.wikipedia.org/wiki/C_(programming_language)" TargetMode="External"/><Relationship Id="rId8" Type="http://schemas.openxmlformats.org/officeDocument/2006/relationships/hyperlink" Target="http://en.wikipedia.org/wiki/Perl" TargetMode="External"/><Relationship Id="rId9" Type="http://schemas.openxmlformats.org/officeDocument/2006/relationships/hyperlink" Target="http://en.wikipedia.org/wiki/Python_(programming_language)" TargetMode="External"/><Relationship Id="rId10" Type="http://schemas.openxmlformats.org/officeDocument/2006/relationships/hyperlink" Target="http://en.wikipedia.org/wiki/Extensible_Markup_Language" TargetMode="External"/></Relationships>
</file>

<file path=ppt/slides/_rels/slide6.xml.rels><?xml version="1.0" encoding="UTF-8" standalone="yes"?>
<Relationships xmlns="http://schemas.openxmlformats.org/package/2006/relationships"><Relationship Id="rId11" Type="http://schemas.openxmlformats.org/officeDocument/2006/relationships/hyperlink" Target="http://en.wikipedia.org/wiki/Internet" TargetMode="External"/><Relationship Id="rId12" Type="http://schemas.openxmlformats.org/officeDocument/2006/relationships/hyperlink" Target="http://en.wikipedia.org/wiki/XML#cite_note-XML_Goals-6" TargetMode="External"/><Relationship Id="rId13" Type="http://schemas.openxmlformats.org/officeDocument/2006/relationships/hyperlink" Target="http://en.wikipedia.org/wiki/Unicode" TargetMode="External"/><Relationship Id="rId14" Type="http://schemas.openxmlformats.org/officeDocument/2006/relationships/hyperlink" Target="http://en.wikipedia.org/wiki/Data_structures" TargetMode="External"/><Relationship Id="rId15" Type="http://schemas.openxmlformats.org/officeDocument/2006/relationships/hyperlink" Target="http://en.wikipedia.org/wiki/Web_service" TargetMode="External"/><Relationship Id="rId16" Type="http://schemas.openxmlformats.org/officeDocument/2006/relationships/hyperlink" Target="http://en.wikipedia.org/wiki/Application_programming_interfaces" TargetMode="External"/><Relationship Id="rId17" Type="http://schemas.openxmlformats.org/officeDocument/2006/relationships/hyperlink" Target="http://en.wikipedia.org/wiki/XML_schema" TargetMode="External"/><Relationship Id="rId1" Type="http://schemas.openxmlformats.org/officeDocument/2006/relationships/slideLayout" Target="../slideLayouts/slideLayout13.xml"/><Relationship Id="rId2" Type="http://schemas.openxmlformats.org/officeDocument/2006/relationships/hyperlink" Target="http://en.wikipedia.org/wiki/Markup_language" TargetMode="External"/><Relationship Id="rId3" Type="http://schemas.openxmlformats.org/officeDocument/2006/relationships/hyperlink" Target="http://en.wikipedia.org/wiki/File_format" TargetMode="External"/><Relationship Id="rId4" Type="http://schemas.openxmlformats.org/officeDocument/2006/relationships/hyperlink" Target="http://en.wikipedia.org/wiki/Human-readable_medium" TargetMode="External"/><Relationship Id="rId5" Type="http://schemas.openxmlformats.org/officeDocument/2006/relationships/hyperlink" Target="http://en.wikipedia.org/wiki/Machine-readable_data" TargetMode="External"/><Relationship Id="rId6" Type="http://schemas.openxmlformats.org/officeDocument/2006/relationships/hyperlink" Target="http://en.wikipedia.org/wiki/XML#cite_note-3" TargetMode="External"/><Relationship Id="rId7" Type="http://schemas.openxmlformats.org/officeDocument/2006/relationships/hyperlink" Target="http://en.wikipedia.org/wiki/W3C" TargetMode="External"/><Relationship Id="rId8" Type="http://schemas.openxmlformats.org/officeDocument/2006/relationships/hyperlink" Target="http://en.wikipedia.org/wiki/XML#cite_note-4" TargetMode="External"/><Relationship Id="rId9" Type="http://schemas.openxmlformats.org/officeDocument/2006/relationships/hyperlink" Target="http://en.wikipedia.org/wiki/Open_standard" TargetMode="External"/><Relationship Id="rId10" Type="http://schemas.openxmlformats.org/officeDocument/2006/relationships/hyperlink" Target="http://en.wikipedia.org/wiki/XML#cite_note-5"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en.wikipedia.org/wiki/Douglas_Crockford" TargetMode="External"/><Relationship Id="rId12" Type="http://schemas.openxmlformats.org/officeDocument/2006/relationships/hyperlink" Target="http://tools.ietf.org/html/rfc4627" TargetMode="External"/><Relationship Id="rId13" Type="http://schemas.openxmlformats.org/officeDocument/2006/relationships/hyperlink" Target="http://en.wikipedia.org/wiki/Internet_media_type" TargetMode="External"/><Relationship Id="rId14" Type="http://schemas.openxmlformats.org/officeDocument/2006/relationships/hyperlink" Target="http://en.wikipedia.org/wiki/Serialization" TargetMode="External"/><Relationship Id="rId15" Type="http://schemas.openxmlformats.org/officeDocument/2006/relationships/hyperlink" Target="http://en.wikipedia.org/wiki/XML" TargetMode="External"/><Relationship Id="rId1" Type="http://schemas.openxmlformats.org/officeDocument/2006/relationships/slideLayout" Target="../slideLayouts/slideLayout13.xml"/><Relationship Id="rId2" Type="http://schemas.openxmlformats.org/officeDocument/2006/relationships/hyperlink" Target="http://en.wikipedia.org/wiki/Help:IPA_for_English" TargetMode="External"/><Relationship Id="rId3" Type="http://schemas.openxmlformats.org/officeDocument/2006/relationships/hyperlink" Target="http://en.wikipedia.org/wiki/Help:IPA_for_English#Key" TargetMode="External"/><Relationship Id="rId4" Type="http://schemas.openxmlformats.org/officeDocument/2006/relationships/hyperlink" Target="http://en.wikipedia.org/wiki/Wikipedia:Pronunciation_respelling_key" TargetMode="External"/><Relationship Id="rId5" Type="http://schemas.openxmlformats.org/officeDocument/2006/relationships/hyperlink" Target="http://en.wikipedia.org/wiki/Open_standard" TargetMode="External"/><Relationship Id="rId6" Type="http://schemas.openxmlformats.org/officeDocument/2006/relationships/hyperlink" Target="http://en.wikipedia.org/wiki/Human-readable" TargetMode="External"/><Relationship Id="rId7" Type="http://schemas.openxmlformats.org/officeDocument/2006/relationships/hyperlink" Target="http://en.wikipedia.org/wiki/JavaScript" TargetMode="External"/><Relationship Id="rId8" Type="http://schemas.openxmlformats.org/officeDocument/2006/relationships/hyperlink" Target="http://en.wikipedia.org/wiki/Data_structure" TargetMode="External"/><Relationship Id="rId9" Type="http://schemas.openxmlformats.org/officeDocument/2006/relationships/hyperlink" Target="http://en.wikipedia.org/wiki/Associative_array" TargetMode="External"/><Relationship Id="rId10" Type="http://schemas.openxmlformats.org/officeDocument/2006/relationships/hyperlink" Target="http://en.wikipedia.org/wiki/Language-independent_specific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Introducing APIs"/>
          <p:cNvSpPr txBox="1">
            <a:spLocks noGrp="1"/>
          </p:cNvSpPr>
          <p:nvPr>
            <p:ph type="ctrTitle"/>
          </p:nvPr>
        </p:nvSpPr>
        <p:spPr>
          <a:prstGeom prst="rect">
            <a:avLst/>
          </a:prstGeom>
        </p:spPr>
        <p:txBody>
          <a:bodyPr/>
          <a:lstStyle/>
          <a:p>
            <a:r>
              <a:t>Introducing APIs</a:t>
            </a:r>
          </a:p>
        </p:txBody>
      </p:sp>
      <p:sp>
        <p:nvSpPr>
          <p:cNvPr id="138" name="Body"/>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API"/>
          <p:cNvSpPr txBox="1">
            <a:spLocks noGrp="1"/>
          </p:cNvSpPr>
          <p:nvPr>
            <p:ph type="title"/>
          </p:nvPr>
        </p:nvSpPr>
        <p:spPr>
          <a:prstGeom prst="rect">
            <a:avLst/>
          </a:prstGeom>
        </p:spPr>
        <p:txBody>
          <a:bodyPr/>
          <a:lstStyle/>
          <a:p>
            <a:r>
              <a:t>API</a:t>
            </a:r>
          </a:p>
        </p:txBody>
      </p:sp>
      <p:sp>
        <p:nvSpPr>
          <p:cNvPr id="192" name="https://api.github.com/users/wit-computing-msc-2017/repos"/>
          <p:cNvSpPr txBox="1">
            <a:spLocks noGrp="1"/>
          </p:cNvSpPr>
          <p:nvPr>
            <p:ph type="body" sz="quarter" idx="1"/>
          </p:nvPr>
        </p:nvSpPr>
        <p:spPr>
          <a:xfrm>
            <a:off x="900261" y="8991600"/>
            <a:ext cx="12104539" cy="1120527"/>
          </a:xfrm>
          <a:prstGeom prst="rect">
            <a:avLst/>
          </a:prstGeom>
        </p:spPr>
        <p:txBody>
          <a:bodyPr>
            <a:normAutofit/>
          </a:bodyPr>
          <a:lstStyle>
            <a:lvl1pPr marL="0" indent="0" defTabSz="554990">
              <a:spcBef>
                <a:spcPts val="3900"/>
              </a:spcBef>
              <a:buSzTx/>
              <a:buFontTx/>
              <a:buNone/>
              <a:defRPr sz="3420" u="sng"/>
            </a:lvl1pPr>
          </a:lstStyle>
          <a:p>
            <a:r>
              <a:rPr dirty="0"/>
              <a:t>https://api.github.com/users/wit-computing-msc-2017/repos</a:t>
            </a:r>
          </a:p>
        </p:txBody>
      </p:sp>
      <p:pic>
        <p:nvPicPr>
          <p:cNvPr id="193" name="Screen Shot 2017-11-20 at 08.37.54.png" descr="Screen Shot 2017-11-20 at 08.37.54.png"/>
          <p:cNvPicPr>
            <a:picLocks noChangeAspect="1"/>
          </p:cNvPicPr>
          <p:nvPr/>
        </p:nvPicPr>
        <p:blipFill>
          <a:blip r:embed="rId2">
            <a:extLst/>
          </a:blip>
          <a:stretch>
            <a:fillRect/>
          </a:stretch>
        </p:blipFill>
        <p:spPr>
          <a:xfrm>
            <a:off x="2249619" y="-217339"/>
            <a:ext cx="9661659" cy="9753601"/>
          </a:xfrm>
          <a:prstGeom prst="rect">
            <a:avLst/>
          </a:prstGeom>
          <a:ln w="12700">
            <a:miter lim="400000"/>
          </a:ln>
        </p:spPr>
      </p:pic>
      <p:sp>
        <p:nvSpPr>
          <p:cNvPr id="194" name="Chrome"/>
          <p:cNvSpPr txBox="1"/>
          <p:nvPr/>
        </p:nvSpPr>
        <p:spPr>
          <a:xfrm>
            <a:off x="501294" y="5035830"/>
            <a:ext cx="1689812"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Chrome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Screen Shot 2017-11-20 at 08.51.29.png" descr="Screen Shot 2017-11-20 at 08.51.29.png"/>
          <p:cNvPicPr>
            <a:picLocks noChangeAspect="1"/>
          </p:cNvPicPr>
          <p:nvPr/>
        </p:nvPicPr>
        <p:blipFill>
          <a:blip r:embed="rId2">
            <a:extLst/>
          </a:blip>
          <a:stretch>
            <a:fillRect/>
          </a:stretch>
        </p:blipFill>
        <p:spPr>
          <a:xfrm>
            <a:off x="2061803" y="310108"/>
            <a:ext cx="11140405" cy="9753601"/>
          </a:xfrm>
          <a:prstGeom prst="rect">
            <a:avLst/>
          </a:prstGeom>
          <a:ln w="12700">
            <a:miter lim="400000"/>
          </a:ln>
        </p:spPr>
      </p:pic>
      <p:sp>
        <p:nvSpPr>
          <p:cNvPr id="197" name="Chrome Developer tools"/>
          <p:cNvSpPr txBox="1"/>
          <p:nvPr/>
        </p:nvSpPr>
        <p:spPr>
          <a:xfrm>
            <a:off x="-214605" y="5156480"/>
            <a:ext cx="2641044" cy="1764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t>Chrome Developer tools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rl: https://curl.haxx.se/"/>
          <p:cNvSpPr txBox="1">
            <a:spLocks noGrp="1"/>
          </p:cNvSpPr>
          <p:nvPr>
            <p:ph type="title"/>
          </p:nvPr>
        </p:nvSpPr>
        <p:spPr>
          <a:xfrm>
            <a:off x="2498824" y="-761941"/>
            <a:ext cx="11861801" cy="1397001"/>
          </a:xfrm>
          <a:prstGeom prst="rect">
            <a:avLst/>
          </a:prstGeom>
        </p:spPr>
        <p:txBody>
          <a:bodyPr/>
          <a:lstStyle/>
          <a:p>
            <a:r>
              <a:t>Curl: https://curl.haxx.se/</a:t>
            </a:r>
          </a:p>
        </p:txBody>
      </p:sp>
      <p:sp>
        <p:nvSpPr>
          <p:cNvPr id="200" name="$ curl https://api.github.com/users/wit-computing-msc-2017/repos"/>
          <p:cNvSpPr txBox="1">
            <a:spLocks noGrp="1"/>
          </p:cNvSpPr>
          <p:nvPr>
            <p:ph type="body" sz="quarter" idx="1"/>
          </p:nvPr>
        </p:nvSpPr>
        <p:spPr>
          <a:xfrm>
            <a:off x="653454" y="8915400"/>
            <a:ext cx="13247292" cy="1181646"/>
          </a:xfrm>
          <a:prstGeom prst="rect">
            <a:avLst/>
          </a:prstGeom>
        </p:spPr>
        <p:txBody>
          <a:bodyPr/>
          <a:lstStyle>
            <a:lvl1pPr marL="0" indent="0">
              <a:buSzTx/>
              <a:buFontTx/>
              <a:buNone/>
              <a:defRPr sz="3200"/>
            </a:lvl1pPr>
          </a:lstStyle>
          <a:p>
            <a:r>
              <a:t> $ curl https://api.github.com/users/wit-computing-msc-2017/repos</a:t>
            </a:r>
          </a:p>
        </p:txBody>
      </p:sp>
      <p:pic>
        <p:nvPicPr>
          <p:cNvPr id="201" name="Screen Shot 2016-09-11 at 09.22.06.png" descr="Screen Shot 2016-09-11 at 09.22.06.png"/>
          <p:cNvPicPr>
            <a:picLocks noChangeAspect="1"/>
          </p:cNvPicPr>
          <p:nvPr/>
        </p:nvPicPr>
        <p:blipFill>
          <a:blip r:embed="rId2">
            <a:extLst/>
          </a:blip>
          <a:stretch>
            <a:fillRect/>
          </a:stretch>
        </p:blipFill>
        <p:spPr>
          <a:xfrm>
            <a:off x="3333116" y="773668"/>
            <a:ext cx="8971083" cy="8003124"/>
          </a:xfrm>
          <a:prstGeom prst="rect">
            <a:avLst/>
          </a:prstGeom>
          <a:ln w="12700">
            <a:solidFill>
              <a:srgbClr val="000000"/>
            </a:solidFill>
            <a:miter lim="400000"/>
          </a:ln>
        </p:spPr>
      </p:pic>
      <p:sp>
        <p:nvSpPr>
          <p:cNvPr id="202" name="Command Line Application"/>
          <p:cNvSpPr txBox="1"/>
          <p:nvPr/>
        </p:nvSpPr>
        <p:spPr>
          <a:xfrm>
            <a:off x="407695" y="3594380"/>
            <a:ext cx="2641044" cy="1764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t>Command Line Application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Screen Shot 2017-11-20 at 08.47.07.png" descr="Screen Shot 2017-11-20 at 08.47.07.png"/>
          <p:cNvPicPr>
            <a:picLocks noChangeAspect="1"/>
          </p:cNvPicPr>
          <p:nvPr/>
        </p:nvPicPr>
        <p:blipFill>
          <a:blip r:embed="rId2">
            <a:extLst/>
          </a:blip>
          <a:stretch>
            <a:fillRect/>
          </a:stretch>
        </p:blipFill>
        <p:spPr>
          <a:xfrm>
            <a:off x="-231765" y="1082668"/>
            <a:ext cx="13468330" cy="8959864"/>
          </a:xfrm>
          <a:prstGeom prst="rect">
            <a:avLst/>
          </a:prstGeom>
          <a:ln w="12700">
            <a:miter lim="400000"/>
          </a:ln>
        </p:spPr>
      </p:pic>
      <p:sp>
        <p:nvSpPr>
          <p:cNvPr id="205" name="$ curl https://api.github.com/users/wit-computing-msc-2017/repos"/>
          <p:cNvSpPr txBox="1"/>
          <p:nvPr/>
        </p:nvSpPr>
        <p:spPr>
          <a:xfrm>
            <a:off x="399454" y="526777"/>
            <a:ext cx="13247292" cy="11816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algn="l">
              <a:spcBef>
                <a:spcPts val="4200"/>
              </a:spcBef>
              <a:defRPr sz="3200"/>
            </a:lvl1pPr>
          </a:lstStyle>
          <a:p>
            <a:r>
              <a:t> $ curl https://api.github.com/users/wit-computing-msc-2017/repos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itle"/>
          <p:cNvSpPr txBox="1">
            <a:spLocks noGrp="1"/>
          </p:cNvSpPr>
          <p:nvPr>
            <p:ph type="title"/>
          </p:nvPr>
        </p:nvSpPr>
        <p:spPr>
          <a:prstGeom prst="rect">
            <a:avLst/>
          </a:prstGeom>
        </p:spPr>
        <p:txBody>
          <a:bodyPr/>
          <a:lstStyle/>
          <a:p>
            <a:endParaRPr/>
          </a:p>
        </p:txBody>
      </p:sp>
      <p:sp>
        <p:nvSpPr>
          <p:cNvPr id="208" name="Body"/>
          <p:cNvSpPr txBox="1">
            <a:spLocks noGrp="1"/>
          </p:cNvSpPr>
          <p:nvPr>
            <p:ph type="body" idx="1"/>
          </p:nvPr>
        </p:nvSpPr>
        <p:spPr>
          <a:prstGeom prst="rect">
            <a:avLst/>
          </a:prstGeom>
        </p:spPr>
        <p:txBody>
          <a:bodyPr/>
          <a:lstStyle/>
          <a:p>
            <a:endParaRPr/>
          </a:p>
        </p:txBody>
      </p:sp>
      <p:pic>
        <p:nvPicPr>
          <p:cNvPr id="209" name="Screen Shot 2017-11-20 at 08.48.46.png" descr="Screen Shot 2017-11-20 at 08.48.46.png"/>
          <p:cNvPicPr>
            <a:picLocks noChangeAspect="1"/>
          </p:cNvPicPr>
          <p:nvPr/>
        </p:nvPicPr>
        <p:blipFill>
          <a:blip r:embed="rId2">
            <a:extLst/>
          </a:blip>
          <a:stretch>
            <a:fillRect/>
          </a:stretch>
        </p:blipFill>
        <p:spPr>
          <a:xfrm>
            <a:off x="215900" y="406400"/>
            <a:ext cx="12573000" cy="8940800"/>
          </a:xfrm>
          <a:prstGeom prst="rect">
            <a:avLst/>
          </a:prstGeom>
          <a:ln w="12700">
            <a:miter lim="400000"/>
          </a:ln>
        </p:spPr>
      </p:pic>
      <p:sp>
        <p:nvSpPr>
          <p:cNvPr id="210" name="Chrome Extension"/>
          <p:cNvSpPr txBox="1"/>
          <p:nvPr/>
        </p:nvSpPr>
        <p:spPr>
          <a:xfrm>
            <a:off x="139978" y="5175940"/>
            <a:ext cx="2641044" cy="1218639"/>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t>Chrome Extension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Screen Shot 2017-11-20 at 08.49.54.png" descr="Screen Shot 2017-11-20 at 08.49.54.png"/>
          <p:cNvPicPr>
            <a:picLocks noChangeAspect="1"/>
          </p:cNvPicPr>
          <p:nvPr/>
        </p:nvPicPr>
        <p:blipFill>
          <a:blip r:embed="rId2">
            <a:extLst/>
          </a:blip>
          <a:stretch>
            <a:fillRect/>
          </a:stretch>
        </p:blipFill>
        <p:spPr>
          <a:xfrm>
            <a:off x="2465886" y="-245815"/>
            <a:ext cx="10419720" cy="10518877"/>
          </a:xfrm>
          <a:prstGeom prst="rect">
            <a:avLst/>
          </a:prstGeom>
          <a:ln w="12700">
            <a:miter lim="400000"/>
          </a:ln>
        </p:spPr>
      </p:pic>
      <p:sp>
        <p:nvSpPr>
          <p:cNvPr id="213" name="Chrome Extension"/>
          <p:cNvSpPr txBox="1"/>
          <p:nvPr/>
        </p:nvSpPr>
        <p:spPr>
          <a:xfrm>
            <a:off x="203478" y="4959630"/>
            <a:ext cx="2423953" cy="120594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r>
              <a:t>Chrome Extension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Agenda"/>
          <p:cNvSpPr txBox="1">
            <a:spLocks noGrp="1"/>
          </p:cNvSpPr>
          <p:nvPr>
            <p:ph type="title"/>
          </p:nvPr>
        </p:nvSpPr>
        <p:spPr>
          <a:prstGeom prst="rect">
            <a:avLst/>
          </a:prstGeom>
        </p:spPr>
        <p:txBody>
          <a:bodyPr/>
          <a:lstStyle/>
          <a:p>
            <a:r>
              <a:t>Agenda</a:t>
            </a:r>
          </a:p>
        </p:txBody>
      </p:sp>
      <p:sp>
        <p:nvSpPr>
          <p:cNvPr id="141" name="Data Interchange Formats…"/>
          <p:cNvSpPr txBox="1">
            <a:spLocks noGrp="1"/>
          </p:cNvSpPr>
          <p:nvPr>
            <p:ph type="body" idx="1"/>
          </p:nvPr>
        </p:nvSpPr>
        <p:spPr>
          <a:prstGeom prst="rect">
            <a:avLst/>
          </a:prstGeom>
        </p:spPr>
        <p:txBody>
          <a:bodyPr/>
          <a:lstStyle/>
          <a:p>
            <a:r>
              <a:t>Data Interchange Formats</a:t>
            </a:r>
          </a:p>
          <a:p>
            <a:pPr lvl="1"/>
            <a:r>
              <a:t>CSV, Name/Value, YAML, XML, JSLN</a:t>
            </a:r>
          </a:p>
          <a:p>
            <a:r>
              <a:t>Web vs APIs</a:t>
            </a:r>
          </a:p>
          <a:p>
            <a:r>
              <a:t>API Exploration Tools</a:t>
            </a:r>
          </a:p>
          <a:p>
            <a:pPr lvl="1"/>
            <a:r>
              <a:t>Chrome, Curl, Restlet Client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SV"/>
          <p:cNvSpPr txBox="1">
            <a:spLocks noGrp="1"/>
          </p:cNvSpPr>
          <p:nvPr>
            <p:ph type="title"/>
          </p:nvPr>
        </p:nvSpPr>
        <p:spPr>
          <a:xfrm>
            <a:off x="8098971" y="-218015"/>
            <a:ext cx="10256136" cy="1397000"/>
          </a:xfrm>
          <a:prstGeom prst="rect">
            <a:avLst/>
          </a:prstGeom>
        </p:spPr>
        <p:txBody>
          <a:bodyPr/>
          <a:lstStyle/>
          <a:p>
            <a:r>
              <a:rPr dirty="0"/>
              <a:t>CSV</a:t>
            </a:r>
          </a:p>
        </p:txBody>
      </p:sp>
      <p:sp>
        <p:nvSpPr>
          <p:cNvPr id="144" name="Slide Number"/>
          <p:cNvSpPr txBox="1">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145" name="A comma-separated values (CSV) (also sometimes called character-separated values, because the separator character does not have to be a comma) file stores tabular data (numbers and text) in plain-text form. Plain text means that the file is a sequence of characters, with no data that has to be interpreted instead, as binary numbers. A CSV file consists of any number of records, separated by line breaks of some kind; each record consists of fields, separated by some other character or string, most commonly a literal comma or tab. Usually, all records have an identical sequence of fields."/>
          <p:cNvSpPr txBox="1"/>
          <p:nvPr/>
        </p:nvSpPr>
        <p:spPr>
          <a:xfrm>
            <a:off x="175737" y="356071"/>
            <a:ext cx="5163487" cy="9143529"/>
          </a:xfrm>
          <a:prstGeom prst="rect">
            <a:avLst/>
          </a:prstGeom>
          <a:solidFill>
            <a:schemeClr val="bg1"/>
          </a:solidFill>
          <a:ln w="12700">
            <a:solidFill>
              <a:srgbClr val="000000"/>
            </a:solidFill>
            <a:miter lim="400000"/>
          </a:ln>
          <a:extLst>
            <a:ext uri="{C572A759-6A51-4108-AA02-DFA0A04FC94B}">
              <ma14:wrappingTextBoxFlag xmlns:ma14="http://schemas.microsoft.com/office/mac/drawingml/2011/main" val="1"/>
            </a:ext>
          </a:extLst>
        </p:spPr>
        <p:txBody>
          <a:bodyPr wrap="square" lIns="50800" tIns="50800" rIns="50800" bIns="50800" anchor="b">
            <a:spAutoFit/>
          </a:bodyPr>
          <a:lstStyle/>
          <a:p>
            <a:pPr algn="l" defTabSz="457200">
              <a:lnSpc>
                <a:spcPts val="4700"/>
              </a:lnSpc>
              <a:defRPr sz="2400">
                <a:latin typeface="Helvetica"/>
                <a:ea typeface="Helvetica"/>
                <a:cs typeface="Helvetica"/>
                <a:sym typeface="Helvetica"/>
              </a:defRPr>
            </a:pPr>
            <a:r>
              <a:rPr sz="2000" dirty="0"/>
              <a:t>A </a:t>
            </a:r>
            <a:r>
              <a:rPr sz="2000" b="1" dirty="0"/>
              <a:t>comma-separated values</a:t>
            </a:r>
            <a:r>
              <a:rPr sz="2000" dirty="0"/>
              <a:t> (</a:t>
            </a:r>
            <a:r>
              <a:rPr sz="2000" b="1" dirty="0"/>
              <a:t>CSV</a:t>
            </a:r>
            <a:r>
              <a:rPr sz="2000" dirty="0"/>
              <a:t>) (also sometimes called </a:t>
            </a:r>
            <a:r>
              <a:rPr sz="2000" i="1" dirty="0"/>
              <a:t>character-separated values,</a:t>
            </a:r>
            <a:r>
              <a:rPr sz="2000" dirty="0"/>
              <a:t> because the separator character does not have to be a comma) file stores </a:t>
            </a:r>
            <a:r>
              <a:rPr sz="2000" u="sng" dirty="0">
                <a:solidFill>
                  <a:srgbClr val="0B0080"/>
                </a:solidFill>
                <a:hlinkClick r:id="rId2"/>
              </a:rPr>
              <a:t>tabular</a:t>
            </a:r>
            <a:r>
              <a:rPr sz="2000" dirty="0"/>
              <a:t> data (numbers and text) in plain-text form. </a:t>
            </a:r>
            <a:r>
              <a:rPr sz="2000" u="sng" dirty="0">
                <a:solidFill>
                  <a:srgbClr val="0B0080"/>
                </a:solidFill>
                <a:hlinkClick r:id="rId3"/>
              </a:rPr>
              <a:t>Plain text</a:t>
            </a:r>
            <a:r>
              <a:rPr sz="2000" dirty="0"/>
              <a:t> means that the file is a sequence of </a:t>
            </a:r>
            <a:r>
              <a:rPr sz="2000" u="sng" dirty="0">
                <a:solidFill>
                  <a:srgbClr val="0B0080"/>
                </a:solidFill>
                <a:hlinkClick r:id="rId4"/>
              </a:rPr>
              <a:t>characters</a:t>
            </a:r>
            <a:r>
              <a:rPr sz="2000" dirty="0"/>
              <a:t>, with no data that has to be interpreted instead, as binary numbers. A CSV file consists of any number of </a:t>
            </a:r>
            <a:r>
              <a:rPr sz="2000" u="sng" dirty="0">
                <a:solidFill>
                  <a:srgbClr val="0B0080"/>
                </a:solidFill>
                <a:hlinkClick r:id="rId5"/>
              </a:rPr>
              <a:t>records</a:t>
            </a:r>
            <a:r>
              <a:rPr sz="2000" dirty="0"/>
              <a:t>, separated by line breaks of some kind; each record consists of </a:t>
            </a:r>
            <a:r>
              <a:rPr sz="2000" u="sng" dirty="0">
                <a:solidFill>
                  <a:srgbClr val="0B0080"/>
                </a:solidFill>
                <a:hlinkClick r:id="rId6"/>
              </a:rPr>
              <a:t>fields</a:t>
            </a:r>
            <a:r>
              <a:rPr sz="2000" dirty="0"/>
              <a:t>, separated by some other character or string, most commonly a literal comma or </a:t>
            </a:r>
            <a:r>
              <a:rPr sz="2000" u="sng" dirty="0">
                <a:solidFill>
                  <a:srgbClr val="0B0080"/>
                </a:solidFill>
                <a:hlinkClick r:id="rId7"/>
              </a:rPr>
              <a:t>tab</a:t>
            </a:r>
            <a:r>
              <a:rPr sz="2000" dirty="0"/>
              <a:t>. Usually, all records have an identical sequence of fields.</a:t>
            </a:r>
          </a:p>
        </p:txBody>
      </p:sp>
      <p:sp>
        <p:nvSpPr>
          <p:cNvPr id="146" name="http://en.wikipedia.org/wiki/Comma-separated_values"/>
          <p:cNvSpPr txBox="1"/>
          <p:nvPr/>
        </p:nvSpPr>
        <p:spPr>
          <a:xfrm>
            <a:off x="5742944" y="1344156"/>
            <a:ext cx="721004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pPr>
              <a:defRPr u="sng"/>
            </a:pPr>
            <a:r>
              <a:rPr u="none"/>
              <a:t>http://en.wikipedia.org/wiki/Comma-separated_values</a:t>
            </a:r>
          </a:p>
        </p:txBody>
      </p:sp>
      <p:sp>
        <p:nvSpPr>
          <p:cNvPr id="147" name="“mocha”, “costa”, 2.0,  3.5,  0…"/>
          <p:cNvSpPr txBox="1"/>
          <p:nvPr/>
        </p:nvSpPr>
        <p:spPr>
          <a:xfrm>
            <a:off x="5568498" y="3890378"/>
            <a:ext cx="7384491" cy="1795363"/>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square" lIns="50800" tIns="50800" rIns="50800" bIns="50800" anchor="b">
            <a:spAutoFit/>
          </a:bodyPr>
          <a:lstStyle/>
          <a:p>
            <a:pPr algn="l" defTabSz="457200">
              <a:lnSpc>
                <a:spcPts val="4400"/>
              </a:lnSpc>
              <a:defRPr sz="2400">
                <a:latin typeface="Courier"/>
                <a:ea typeface="Courier"/>
                <a:cs typeface="Courier"/>
                <a:sym typeface="Courier"/>
              </a:defRPr>
            </a:pPr>
            <a:r>
              <a:rPr dirty="0"/>
              <a:t>“mocha”, “costa”, 2.0,  3.5,  0</a:t>
            </a:r>
          </a:p>
          <a:p>
            <a:pPr algn="l" defTabSz="457200">
              <a:lnSpc>
                <a:spcPts val="4400"/>
              </a:lnSpc>
              <a:defRPr sz="2400">
                <a:latin typeface="Courier"/>
                <a:ea typeface="Courier"/>
                <a:cs typeface="Courier"/>
                <a:sym typeface="Courier"/>
              </a:defRPr>
            </a:pPr>
            <a:r>
              <a:rPr dirty="0"/>
              <a:t>“americano”, “costa”, 3.0, 4.5, 1</a:t>
            </a:r>
          </a:p>
          <a:p>
            <a:pPr algn="l" defTabSz="457200">
              <a:lnSpc>
                <a:spcPts val="4400"/>
              </a:lnSpc>
              <a:defRPr sz="2400">
                <a:latin typeface="Courier"/>
                <a:ea typeface="Courier"/>
                <a:cs typeface="Courier"/>
                <a:sym typeface="Courier"/>
              </a:defRPr>
            </a:pPr>
            <a:r>
              <a:rPr dirty="0"/>
              <a:t>“cappucino”, “starbucks”, 4.0, 1.5, 0</a:t>
            </a:r>
          </a:p>
        </p:txBody>
      </p:sp>
      <p:sp>
        <p:nvSpPr>
          <p:cNvPr id="148" name="coffees.csv"/>
          <p:cNvSpPr txBox="1"/>
          <p:nvPr/>
        </p:nvSpPr>
        <p:spPr>
          <a:xfrm>
            <a:off x="8098971" y="5685741"/>
            <a:ext cx="15880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r>
              <a:t>coffees.csv</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Name/Value Pairs"/>
          <p:cNvSpPr txBox="1">
            <a:spLocks noGrp="1"/>
          </p:cNvSpPr>
          <p:nvPr>
            <p:ph type="title"/>
          </p:nvPr>
        </p:nvSpPr>
        <p:spPr>
          <a:xfrm>
            <a:off x="6899685" y="-167028"/>
            <a:ext cx="5680529" cy="1397000"/>
          </a:xfrm>
          <a:prstGeom prst="rect">
            <a:avLst/>
          </a:prstGeom>
        </p:spPr>
        <p:txBody>
          <a:bodyPr/>
          <a:lstStyle/>
          <a:p>
            <a:r>
              <a:t>Name/Value Pairs</a:t>
            </a:r>
          </a:p>
        </p:txBody>
      </p:sp>
      <p:sp>
        <p:nvSpPr>
          <p:cNvPr id="151" name="Slide Number"/>
          <p:cNvSpPr txBox="1">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152" name="db.url=jdbc:cloudbees://pacemaker…"/>
          <p:cNvSpPr txBox="1"/>
          <p:nvPr/>
        </p:nvSpPr>
        <p:spPr>
          <a:xfrm>
            <a:off x="7137400" y="2540000"/>
            <a:ext cx="4791200" cy="1689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1800">
                <a:latin typeface="Monaco"/>
                <a:ea typeface="Monaco"/>
                <a:cs typeface="Monaco"/>
                <a:sym typeface="Monaco"/>
              </a:defRPr>
            </a:pPr>
            <a:r>
              <a:t>db.url=jdbc:cloudbees://pacemaker</a:t>
            </a:r>
          </a:p>
          <a:p>
            <a:pPr algn="l" defTabSz="457200">
              <a:defRPr sz="1800">
                <a:latin typeface="Monaco"/>
                <a:ea typeface="Monaco"/>
                <a:cs typeface="Monaco"/>
                <a:sym typeface="Monaco"/>
              </a:defRPr>
            </a:pPr>
            <a:r>
              <a:t>db.driver=com.mysql.jdbc.Driver </a:t>
            </a:r>
          </a:p>
          <a:p>
            <a:pPr algn="l" defTabSz="457200">
              <a:defRPr sz="1800">
                <a:latin typeface="Monaco"/>
                <a:ea typeface="Monaco"/>
                <a:cs typeface="Monaco"/>
                <a:sym typeface="Monaco"/>
              </a:defRPr>
            </a:pPr>
            <a:r>
              <a:t>db.user=pacemaker</a:t>
            </a:r>
          </a:p>
          <a:p>
            <a:pPr algn="l" defTabSz="457200">
              <a:defRPr sz="1800">
                <a:latin typeface="Monaco"/>
                <a:ea typeface="Monaco"/>
                <a:cs typeface="Monaco"/>
                <a:sym typeface="Monaco"/>
              </a:defRPr>
            </a:pPr>
            <a:r>
              <a:t>db.pass=pacemaker</a:t>
            </a:r>
          </a:p>
          <a:p>
            <a:pPr algn="l" defTabSz="457200">
              <a:defRPr sz="1800">
                <a:latin typeface="Monaco"/>
                <a:ea typeface="Monaco"/>
                <a:cs typeface="Monaco"/>
                <a:sym typeface="Monaco"/>
              </a:defRPr>
            </a:pPr>
            <a:r>
              <a:t>jpa.ddl=create</a:t>
            </a:r>
          </a:p>
        </p:txBody>
      </p:sp>
      <p:sp>
        <p:nvSpPr>
          <p:cNvPr id="153" name="A name–value pair, key–value pair, field–value pair or attribute–value pair is a fundamental data representation in computing systems and applications. Designers often desire an open-ended data structure that allows for future extension without modifying existing code or data. In such situations, all or part of the data model may be expressed as a collection of tuples &lt;attribute name, value&gt;; each element is an attribute–value pair. Depending on the particular application and the implementation chosen by programmers, attribute names may or may not be unique."/>
          <p:cNvSpPr txBox="1"/>
          <p:nvPr/>
        </p:nvSpPr>
        <p:spPr>
          <a:xfrm>
            <a:off x="558800" y="840485"/>
            <a:ext cx="5334000" cy="7846315"/>
          </a:xfrm>
          <a:prstGeom prst="rect">
            <a:avLst/>
          </a:prstGeom>
          <a:solidFill>
            <a:schemeClr val="bg1"/>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l" defTabSz="457200">
              <a:lnSpc>
                <a:spcPts val="4700"/>
              </a:lnSpc>
              <a:defRPr sz="2400">
                <a:latin typeface="Helvetica"/>
                <a:ea typeface="Helvetica"/>
                <a:cs typeface="Helvetica"/>
                <a:sym typeface="Helvetica"/>
              </a:defRPr>
            </a:pPr>
            <a:r>
              <a:rPr sz="2000" dirty="0"/>
              <a:t>A </a:t>
            </a:r>
            <a:r>
              <a:rPr sz="2000" b="1" dirty="0"/>
              <a:t>name–value pair</a:t>
            </a:r>
            <a:r>
              <a:rPr sz="2000" dirty="0"/>
              <a:t>, </a:t>
            </a:r>
            <a:r>
              <a:rPr sz="2000" b="1" dirty="0"/>
              <a:t>key–value pair</a:t>
            </a:r>
            <a:r>
              <a:rPr sz="2000" dirty="0"/>
              <a:t>, </a:t>
            </a:r>
            <a:r>
              <a:rPr sz="2000" b="1" dirty="0"/>
              <a:t>field–value pair</a:t>
            </a:r>
            <a:r>
              <a:rPr sz="2000" dirty="0"/>
              <a:t> or </a:t>
            </a:r>
            <a:r>
              <a:rPr sz="2000" b="1" dirty="0"/>
              <a:t>attribute–value pair</a:t>
            </a:r>
            <a:r>
              <a:rPr sz="2000" dirty="0"/>
              <a:t> is a fundamental </a:t>
            </a:r>
            <a:r>
              <a:rPr sz="2000" u="sng" dirty="0">
                <a:solidFill>
                  <a:srgbClr val="0B0080"/>
                </a:solidFill>
                <a:hlinkClick r:id="rId2"/>
              </a:rPr>
              <a:t>data representation</a:t>
            </a:r>
            <a:r>
              <a:rPr sz="2000" dirty="0"/>
              <a:t> in computing systems and applications. Designers often desire an open-ended </a:t>
            </a:r>
            <a:r>
              <a:rPr sz="2000" u="sng" dirty="0">
                <a:solidFill>
                  <a:srgbClr val="0B0080"/>
                </a:solidFill>
                <a:hlinkClick r:id="rId3"/>
              </a:rPr>
              <a:t>data structure</a:t>
            </a:r>
            <a:r>
              <a:rPr sz="2000" dirty="0"/>
              <a:t> that allows for future extension without modifying existing code or data. In such situations, all or part of the </a:t>
            </a:r>
            <a:r>
              <a:rPr sz="2000" u="sng" dirty="0">
                <a:solidFill>
                  <a:srgbClr val="0B0080"/>
                </a:solidFill>
                <a:hlinkClick r:id="rId4"/>
              </a:rPr>
              <a:t>data model</a:t>
            </a:r>
            <a:r>
              <a:rPr sz="2000" dirty="0"/>
              <a:t> may be expressed as a collection of </a:t>
            </a:r>
            <a:r>
              <a:rPr sz="2000" u="sng" dirty="0">
                <a:solidFill>
                  <a:srgbClr val="0B0080"/>
                </a:solidFill>
                <a:hlinkClick r:id="rId5"/>
              </a:rPr>
              <a:t>tuples</a:t>
            </a:r>
            <a:r>
              <a:rPr sz="2000" dirty="0"/>
              <a:t> &lt;</a:t>
            </a:r>
            <a:r>
              <a:rPr sz="2000" i="1" dirty="0"/>
              <a:t>attribute name</a:t>
            </a:r>
            <a:r>
              <a:rPr sz="2000" dirty="0"/>
              <a:t>, </a:t>
            </a:r>
            <a:r>
              <a:rPr sz="2000" i="1" dirty="0"/>
              <a:t>value</a:t>
            </a:r>
            <a:r>
              <a:rPr sz="2000" dirty="0"/>
              <a:t>&gt;; each element is an attribute–value pair. Depending on the particular application and the implementation chosen by programmers, attribute names may or may not be unique.</a:t>
            </a:r>
          </a:p>
        </p:txBody>
      </p:sp>
      <p:sp>
        <p:nvSpPr>
          <p:cNvPr id="154" name="http://en.wikipedia.org/wiki/Attribute-value_pair"/>
          <p:cNvSpPr txBox="1"/>
          <p:nvPr/>
        </p:nvSpPr>
        <p:spPr>
          <a:xfrm>
            <a:off x="5766568" y="1443941"/>
            <a:ext cx="6731001"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defRPr sz="2400"/>
            </a:lvl1pPr>
          </a:lstStyle>
          <a:p>
            <a:r>
              <a:t>http://en.wikipedia.org/wiki/Attribute-value_pair</a:t>
            </a:r>
          </a:p>
        </p:txBody>
      </p:sp>
      <p:sp>
        <p:nvSpPr>
          <p:cNvPr id="155" name="application .conf"/>
          <p:cNvSpPr txBox="1"/>
          <p:nvPr/>
        </p:nvSpPr>
        <p:spPr>
          <a:xfrm>
            <a:off x="8085434" y="4276041"/>
            <a:ext cx="227106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r>
              <a:t>application .conf</a:t>
            </a:r>
          </a:p>
        </p:txBody>
      </p:sp>
      <p:sp>
        <p:nvSpPr>
          <p:cNvPr id="156" name="name=&quot;mocha&quot;…"/>
          <p:cNvSpPr txBox="1"/>
          <p:nvPr/>
        </p:nvSpPr>
        <p:spPr>
          <a:xfrm>
            <a:off x="7112000" y="5168900"/>
            <a:ext cx="4787900" cy="20066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l" defTabSz="457200">
              <a:defRPr sz="1800">
                <a:solidFill>
                  <a:srgbClr val="008F00"/>
                </a:solidFill>
                <a:latin typeface="Monaco"/>
                <a:ea typeface="Monaco"/>
                <a:cs typeface="Monaco"/>
                <a:sym typeface="Monaco"/>
              </a:defRPr>
            </a:pPr>
            <a:r>
              <a:rPr>
                <a:solidFill>
                  <a:srgbClr val="000000"/>
                </a:solidFill>
              </a:rPr>
              <a:t>name=</a:t>
            </a:r>
            <a:r>
              <a:t>"mocha"</a:t>
            </a:r>
            <a:endParaRPr>
              <a:solidFill>
                <a:srgbClr val="000000"/>
              </a:solidFill>
            </a:endParaRPr>
          </a:p>
          <a:p>
            <a:pPr algn="l" defTabSz="457200">
              <a:defRPr sz="1800">
                <a:solidFill>
                  <a:srgbClr val="008F00"/>
                </a:solidFill>
                <a:latin typeface="Monaco"/>
                <a:ea typeface="Monaco"/>
                <a:cs typeface="Monaco"/>
                <a:sym typeface="Monaco"/>
              </a:defRPr>
            </a:pPr>
            <a:r>
              <a:rPr>
                <a:solidFill>
                  <a:srgbClr val="000000"/>
                </a:solidFill>
              </a:rPr>
              <a:t>shop=</a:t>
            </a:r>
            <a:r>
              <a:t>"costa"</a:t>
            </a:r>
            <a:endParaRPr>
              <a:solidFill>
                <a:srgbClr val="000000"/>
              </a:solidFill>
            </a:endParaRPr>
          </a:p>
          <a:p>
            <a:pPr algn="l" defTabSz="457200">
              <a:defRPr sz="1800">
                <a:latin typeface="Monaco"/>
                <a:ea typeface="Monaco"/>
                <a:cs typeface="Monaco"/>
                <a:sym typeface="Monaco"/>
              </a:defRPr>
            </a:pPr>
            <a:r>
              <a:t>rating=3.5</a:t>
            </a:r>
          </a:p>
          <a:p>
            <a:pPr algn="l" defTabSz="457200">
              <a:defRPr sz="1800">
                <a:latin typeface="Monaco"/>
                <a:ea typeface="Monaco"/>
                <a:cs typeface="Monaco"/>
                <a:sym typeface="Monaco"/>
              </a:defRPr>
            </a:pPr>
            <a:r>
              <a:t>price=2.0</a:t>
            </a:r>
          </a:p>
          <a:p>
            <a:pPr algn="l" defTabSz="457200">
              <a:defRPr sz="1800">
                <a:latin typeface="Monaco"/>
                <a:ea typeface="Monaco"/>
                <a:cs typeface="Monaco"/>
                <a:sym typeface="Monaco"/>
              </a:defRPr>
            </a:pPr>
            <a:r>
              <a:t>favourite=0</a:t>
            </a:r>
          </a:p>
          <a:p>
            <a:pPr algn="l" defTabSz="457200">
              <a:defRPr sz="1800">
                <a:latin typeface="Monaco"/>
                <a:ea typeface="Monaco"/>
                <a:cs typeface="Monaco"/>
                <a:sym typeface="Monaco"/>
              </a:defRPr>
            </a:pPr>
            <a:r>
              <a:t>id=1</a:t>
            </a:r>
          </a:p>
        </p:txBody>
      </p:sp>
      <p:sp>
        <p:nvSpPr>
          <p:cNvPr id="157" name="coffees.conf"/>
          <p:cNvSpPr txBox="1"/>
          <p:nvPr/>
        </p:nvSpPr>
        <p:spPr>
          <a:xfrm>
            <a:off x="8508935" y="7285941"/>
            <a:ext cx="171236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r>
              <a:t>coffees.conf</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YAML"/>
          <p:cNvSpPr txBox="1">
            <a:spLocks noGrp="1"/>
          </p:cNvSpPr>
          <p:nvPr>
            <p:ph type="title"/>
          </p:nvPr>
        </p:nvSpPr>
        <p:spPr>
          <a:xfrm>
            <a:off x="8976264" y="-181658"/>
            <a:ext cx="1689100" cy="1397000"/>
          </a:xfrm>
          <a:prstGeom prst="rect">
            <a:avLst/>
          </a:prstGeom>
        </p:spPr>
        <p:txBody>
          <a:bodyPr/>
          <a:lstStyle/>
          <a:p>
            <a:r>
              <a:t>YAML</a:t>
            </a:r>
          </a:p>
        </p:txBody>
      </p:sp>
      <p:sp>
        <p:nvSpPr>
          <p:cNvPr id="160" name="Slide Number"/>
          <p:cNvSpPr txBox="1">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161" name="http://en.wikipedia.org/wiki/YAML"/>
          <p:cNvSpPr txBox="1"/>
          <p:nvPr/>
        </p:nvSpPr>
        <p:spPr>
          <a:xfrm>
            <a:off x="7116271" y="1431241"/>
            <a:ext cx="45283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r>
              <a:t>http://en.wikipedia.org/wiki/YAML</a:t>
            </a:r>
          </a:p>
        </p:txBody>
      </p:sp>
      <p:sp>
        <p:nvSpPr>
          <p:cNvPr id="162" name="YAML (/ˈjæməl/, rhymes with camel) is a human-readable data serialization format that takes concepts from programming languages such as C, Perl, and Python, and ideas from XML and the data format of electronic mail (RFC 2822). YAML was first proposed by Clark Evans in 2001,[1] who designed it together with Ingy döt Net[2] and Oren Ben-Kiki.[2] It is available for several programming languages.…"/>
          <p:cNvSpPr txBox="1"/>
          <p:nvPr/>
        </p:nvSpPr>
        <p:spPr>
          <a:xfrm>
            <a:off x="266700" y="422727"/>
            <a:ext cx="6540500" cy="8617744"/>
          </a:xfrm>
          <a:prstGeom prst="rect">
            <a:avLst/>
          </a:prstGeom>
          <a:solidFill>
            <a:schemeClr val="bg1"/>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l" defTabSz="457200">
              <a:lnSpc>
                <a:spcPts val="4700"/>
              </a:lnSpc>
              <a:spcBef>
                <a:spcPts val="600"/>
              </a:spcBef>
              <a:defRPr sz="2400">
                <a:latin typeface="Helvetica"/>
                <a:ea typeface="Helvetica"/>
                <a:cs typeface="Helvetica"/>
                <a:sym typeface="Helvetica"/>
              </a:defRPr>
            </a:pPr>
            <a:r>
              <a:rPr sz="2000" b="1"/>
              <a:t>YAML</a:t>
            </a:r>
            <a:r>
              <a:rPr sz="2000"/>
              <a:t> (</a:t>
            </a:r>
            <a:r>
              <a:rPr sz="2000" u="sng">
                <a:solidFill>
                  <a:srgbClr val="0B0080"/>
                </a:solidFill>
                <a:hlinkClick r:id="rId2"/>
              </a:rPr>
              <a:t>/</a:t>
            </a:r>
            <a:r>
              <a:rPr sz="2000" u="sng">
                <a:solidFill>
                  <a:srgbClr val="0B0080"/>
                </a:solidFill>
                <a:hlinkClick r:id="rId3"/>
              </a:rPr>
              <a:t>ˈjæməl</a:t>
            </a:r>
            <a:r>
              <a:rPr sz="2000" u="sng">
                <a:solidFill>
                  <a:srgbClr val="0B0080"/>
                </a:solidFill>
                <a:hlinkClick r:id="rId2"/>
              </a:rPr>
              <a:t>/</a:t>
            </a:r>
            <a:r>
              <a:rPr sz="2000"/>
              <a:t>, rhymes with </a:t>
            </a:r>
            <a:r>
              <a:rPr sz="2000" i="1"/>
              <a:t>camel</a:t>
            </a:r>
            <a:r>
              <a:rPr sz="2000"/>
              <a:t>) is a </a:t>
            </a:r>
            <a:r>
              <a:rPr sz="2000" u="sng">
                <a:solidFill>
                  <a:srgbClr val="0B0080"/>
                </a:solidFill>
                <a:hlinkClick r:id="rId4"/>
              </a:rPr>
              <a:t>human-readable</a:t>
            </a:r>
            <a:r>
              <a:rPr sz="2000"/>
              <a:t> </a:t>
            </a:r>
            <a:r>
              <a:rPr sz="2000" u="sng">
                <a:solidFill>
                  <a:srgbClr val="0B0080"/>
                </a:solidFill>
                <a:hlinkClick r:id="rId5"/>
              </a:rPr>
              <a:t>data</a:t>
            </a:r>
            <a:r>
              <a:rPr sz="2000"/>
              <a:t> </a:t>
            </a:r>
            <a:r>
              <a:rPr sz="2000" u="sng">
                <a:solidFill>
                  <a:srgbClr val="0B0080"/>
                </a:solidFill>
                <a:hlinkClick r:id="rId6"/>
              </a:rPr>
              <a:t>serialization</a:t>
            </a:r>
            <a:r>
              <a:rPr sz="2000"/>
              <a:t> format that takes concepts from programming languages such as </a:t>
            </a:r>
            <a:r>
              <a:rPr sz="2000" u="sng">
                <a:solidFill>
                  <a:srgbClr val="0B0080"/>
                </a:solidFill>
                <a:hlinkClick r:id="rId7"/>
              </a:rPr>
              <a:t>C</a:t>
            </a:r>
            <a:r>
              <a:rPr sz="2000"/>
              <a:t>, </a:t>
            </a:r>
            <a:r>
              <a:rPr sz="2000" u="sng">
                <a:solidFill>
                  <a:srgbClr val="0B0080"/>
                </a:solidFill>
                <a:hlinkClick r:id="rId8"/>
              </a:rPr>
              <a:t>Perl</a:t>
            </a:r>
            <a:r>
              <a:rPr sz="2000"/>
              <a:t>, and </a:t>
            </a:r>
            <a:r>
              <a:rPr sz="2000" u="sng">
                <a:solidFill>
                  <a:srgbClr val="0B0080"/>
                </a:solidFill>
                <a:hlinkClick r:id="rId9"/>
              </a:rPr>
              <a:t>Python</a:t>
            </a:r>
            <a:r>
              <a:rPr sz="2000"/>
              <a:t>, and ideas from </a:t>
            </a:r>
            <a:r>
              <a:rPr sz="2000" u="sng">
                <a:solidFill>
                  <a:srgbClr val="0B0080"/>
                </a:solidFill>
                <a:hlinkClick r:id="rId10"/>
              </a:rPr>
              <a:t>XML</a:t>
            </a:r>
            <a:r>
              <a:rPr sz="2000"/>
              <a:t> and the data format of electronic mail (</a:t>
            </a:r>
            <a:r>
              <a:rPr sz="2000" u="sng">
                <a:solidFill>
                  <a:srgbClr val="663366"/>
                </a:solidFill>
                <a:hlinkClick r:id="rId11"/>
              </a:rPr>
              <a:t>RFC 2822</a:t>
            </a:r>
            <a:r>
              <a:rPr sz="2000"/>
              <a:t>). </a:t>
            </a:r>
            <a:r>
              <a:rPr sz="2000" dirty="0"/>
              <a:t>YAML was first proposed by Clark Evans in 2001,</a:t>
            </a:r>
            <a:r>
              <a:rPr sz="2000" u="sng" dirty="0">
                <a:solidFill>
                  <a:srgbClr val="0B0080"/>
                </a:solidFill>
                <a:hlinkClick r:id="rId12"/>
              </a:rPr>
              <a:t>[1]</a:t>
            </a:r>
            <a:r>
              <a:rPr sz="2000" dirty="0"/>
              <a:t> who designed it together with Ingy döt Net</a:t>
            </a:r>
            <a:r>
              <a:rPr sz="2000" u="sng" dirty="0">
                <a:solidFill>
                  <a:srgbClr val="0B0080"/>
                </a:solidFill>
                <a:hlinkClick r:id="rId13"/>
              </a:rPr>
              <a:t>[2]</a:t>
            </a:r>
            <a:r>
              <a:rPr sz="2000" dirty="0"/>
              <a:t> and Oren Ben-Kiki.</a:t>
            </a:r>
            <a:r>
              <a:rPr sz="2000" u="sng" dirty="0">
                <a:solidFill>
                  <a:srgbClr val="0B0080"/>
                </a:solidFill>
                <a:hlinkClick r:id="rId13"/>
              </a:rPr>
              <a:t>[2]</a:t>
            </a:r>
            <a:r>
              <a:rPr sz="2000" dirty="0"/>
              <a:t> It is available for several programming languages.</a:t>
            </a:r>
          </a:p>
          <a:p>
            <a:pPr algn="l" defTabSz="457200">
              <a:lnSpc>
                <a:spcPts val="4700"/>
              </a:lnSpc>
              <a:spcBef>
                <a:spcPts val="600"/>
              </a:spcBef>
              <a:defRPr sz="2400">
                <a:latin typeface="Helvetica"/>
                <a:ea typeface="Helvetica"/>
                <a:cs typeface="Helvetica"/>
                <a:sym typeface="Helvetica"/>
              </a:defRPr>
            </a:pPr>
            <a:r>
              <a:rPr sz="2000" i="1" dirty="0"/>
              <a:t>YAML</a:t>
            </a:r>
            <a:r>
              <a:rPr sz="2000" dirty="0"/>
              <a:t> is a </a:t>
            </a:r>
            <a:r>
              <a:rPr sz="2000" u="sng" dirty="0">
                <a:solidFill>
                  <a:srgbClr val="0B0080"/>
                </a:solidFill>
                <a:hlinkClick r:id="rId14"/>
              </a:rPr>
              <a:t>recursive acronym</a:t>
            </a:r>
            <a:r>
              <a:rPr sz="2000" dirty="0"/>
              <a:t> for "YAML Ain't </a:t>
            </a:r>
            <a:r>
              <a:rPr sz="2000" u="sng" dirty="0">
                <a:solidFill>
                  <a:srgbClr val="0B0080"/>
                </a:solidFill>
                <a:hlinkClick r:id="rId15"/>
              </a:rPr>
              <a:t>Markup Language</a:t>
            </a:r>
            <a:r>
              <a:rPr sz="2000" dirty="0"/>
              <a:t>". Early in its development, </a:t>
            </a:r>
            <a:r>
              <a:rPr sz="2000" i="1" dirty="0"/>
              <a:t>YAML</a:t>
            </a:r>
            <a:r>
              <a:rPr sz="2000" dirty="0"/>
              <a:t> was said to mean "</a:t>
            </a:r>
            <a:r>
              <a:rPr sz="2000" u="sng" dirty="0">
                <a:solidFill>
                  <a:srgbClr val="0B0080"/>
                </a:solidFill>
                <a:hlinkClick r:id="rId16"/>
              </a:rPr>
              <a:t>Yet Another</a:t>
            </a:r>
            <a:r>
              <a:rPr sz="2000" dirty="0"/>
              <a:t> Markup Language",</a:t>
            </a:r>
            <a:r>
              <a:rPr sz="2000" u="sng" dirty="0">
                <a:solidFill>
                  <a:srgbClr val="0B0080"/>
                </a:solidFill>
                <a:hlinkClick r:id="rId17"/>
              </a:rPr>
              <a:t>[3]</a:t>
            </a:r>
            <a:r>
              <a:rPr sz="2000" dirty="0"/>
              <a:t> but it was then reinterpreted (</a:t>
            </a:r>
            <a:r>
              <a:rPr sz="2000" u="sng" dirty="0">
                <a:solidFill>
                  <a:srgbClr val="0B0080"/>
                </a:solidFill>
                <a:hlinkClick r:id="rId18"/>
              </a:rPr>
              <a:t>backronyming</a:t>
            </a:r>
            <a:r>
              <a:rPr sz="2000" dirty="0"/>
              <a:t> the original acronym) to distinguish its purpose as data-oriented, rather than document markup.</a:t>
            </a:r>
          </a:p>
        </p:txBody>
      </p:sp>
      <p:sp>
        <p:nvSpPr>
          <p:cNvPr id="163" name="Coffee(c1):…"/>
          <p:cNvSpPr txBox="1"/>
          <p:nvPr/>
        </p:nvSpPr>
        <p:spPr>
          <a:xfrm>
            <a:off x="8178800" y="2324100"/>
            <a:ext cx="3693741" cy="6769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1800">
                <a:latin typeface="Monaco"/>
                <a:ea typeface="Monaco"/>
                <a:cs typeface="Monaco"/>
                <a:sym typeface="Monaco"/>
              </a:defRPr>
            </a:pPr>
            <a:r>
              <a:t>Coffee(c1):</a:t>
            </a:r>
          </a:p>
          <a:p>
            <a:pPr algn="l" defTabSz="457200">
              <a:defRPr sz="1800">
                <a:latin typeface="Monaco"/>
                <a:ea typeface="Monaco"/>
                <a:cs typeface="Monaco"/>
                <a:sym typeface="Monaco"/>
              </a:defRPr>
            </a:pPr>
            <a:r>
              <a:t>    name      : mocha</a:t>
            </a:r>
          </a:p>
          <a:p>
            <a:pPr algn="l" defTabSz="457200">
              <a:defRPr sz="1800">
                <a:latin typeface="Monaco"/>
                <a:ea typeface="Monaco"/>
                <a:cs typeface="Monaco"/>
                <a:sym typeface="Monaco"/>
              </a:defRPr>
            </a:pPr>
            <a:r>
              <a:t>    shop      : costa</a:t>
            </a:r>
          </a:p>
          <a:p>
            <a:pPr algn="l" defTabSz="457200">
              <a:defRPr sz="1800">
                <a:latin typeface="Monaco"/>
                <a:ea typeface="Monaco"/>
                <a:cs typeface="Monaco"/>
                <a:sym typeface="Monaco"/>
              </a:defRPr>
            </a:pPr>
            <a:r>
              <a:t>    price     : 2.0</a:t>
            </a:r>
          </a:p>
          <a:p>
            <a:pPr algn="l" defTabSz="457200">
              <a:defRPr sz="1800">
                <a:latin typeface="Monaco"/>
                <a:ea typeface="Monaco"/>
                <a:cs typeface="Monaco"/>
                <a:sym typeface="Monaco"/>
              </a:defRPr>
            </a:pPr>
            <a:r>
              <a:t>    rating    : 3.5</a:t>
            </a:r>
          </a:p>
          <a:p>
            <a:pPr algn="l" defTabSz="457200">
              <a:defRPr sz="1800">
                <a:latin typeface="Monaco"/>
                <a:ea typeface="Monaco"/>
                <a:cs typeface="Monaco"/>
                <a:sym typeface="Monaco"/>
              </a:defRPr>
            </a:pPr>
            <a:r>
              <a:t>    favourite : 0</a:t>
            </a:r>
          </a:p>
          <a:p>
            <a:pPr algn="l" defTabSz="457200">
              <a:defRPr sz="1800">
                <a:latin typeface="Monaco"/>
                <a:ea typeface="Monaco"/>
                <a:cs typeface="Monaco"/>
                <a:sym typeface="Monaco"/>
              </a:defRPr>
            </a:pPr>
            <a:endParaRPr/>
          </a:p>
          <a:p>
            <a:pPr algn="l" defTabSz="457200">
              <a:defRPr sz="1800">
                <a:latin typeface="Monaco"/>
                <a:ea typeface="Monaco"/>
                <a:cs typeface="Monaco"/>
                <a:sym typeface="Monaco"/>
              </a:defRPr>
            </a:pPr>
            <a:r>
              <a:t>Coffee(c2):</a:t>
            </a:r>
          </a:p>
          <a:p>
            <a:pPr algn="l" defTabSz="457200">
              <a:defRPr sz="1800">
                <a:latin typeface="Monaco"/>
                <a:ea typeface="Monaco"/>
                <a:cs typeface="Monaco"/>
                <a:sym typeface="Monaco"/>
              </a:defRPr>
            </a:pPr>
            <a:r>
              <a:t>    name      : americano</a:t>
            </a:r>
          </a:p>
          <a:p>
            <a:pPr algn="l" defTabSz="457200">
              <a:defRPr sz="1800">
                <a:latin typeface="Monaco"/>
                <a:ea typeface="Monaco"/>
                <a:cs typeface="Monaco"/>
                <a:sym typeface="Monaco"/>
              </a:defRPr>
            </a:pPr>
            <a:r>
              <a:t>    shop      : costa</a:t>
            </a:r>
          </a:p>
          <a:p>
            <a:pPr algn="l" defTabSz="457200">
              <a:defRPr sz="1800">
                <a:latin typeface="Monaco"/>
                <a:ea typeface="Monaco"/>
                <a:cs typeface="Monaco"/>
                <a:sym typeface="Monaco"/>
              </a:defRPr>
            </a:pPr>
            <a:r>
              <a:t>    price     : 3.0</a:t>
            </a:r>
          </a:p>
          <a:p>
            <a:pPr algn="l" defTabSz="457200">
              <a:defRPr sz="1800">
                <a:latin typeface="Monaco"/>
                <a:ea typeface="Monaco"/>
                <a:cs typeface="Monaco"/>
                <a:sym typeface="Monaco"/>
              </a:defRPr>
            </a:pPr>
            <a:r>
              <a:t>    rating    : 4.5</a:t>
            </a:r>
          </a:p>
          <a:p>
            <a:pPr algn="l" defTabSz="457200">
              <a:defRPr sz="1800">
                <a:latin typeface="Monaco"/>
                <a:ea typeface="Monaco"/>
                <a:cs typeface="Monaco"/>
                <a:sym typeface="Monaco"/>
              </a:defRPr>
            </a:pPr>
            <a:r>
              <a:t>    favourite : 1</a:t>
            </a:r>
          </a:p>
          <a:p>
            <a:pPr algn="l" defTabSz="457200">
              <a:defRPr sz="1800">
                <a:latin typeface="Monaco"/>
                <a:ea typeface="Monaco"/>
                <a:cs typeface="Monaco"/>
                <a:sym typeface="Monaco"/>
              </a:defRPr>
            </a:pPr>
            <a:endParaRPr/>
          </a:p>
          <a:p>
            <a:pPr algn="l" defTabSz="457200">
              <a:defRPr sz="1800">
                <a:latin typeface="Monaco"/>
                <a:ea typeface="Monaco"/>
                <a:cs typeface="Monaco"/>
                <a:sym typeface="Monaco"/>
              </a:defRPr>
            </a:pPr>
            <a:endParaRPr/>
          </a:p>
          <a:p>
            <a:pPr algn="l" defTabSz="457200">
              <a:defRPr sz="1800">
                <a:latin typeface="Monaco"/>
                <a:ea typeface="Monaco"/>
                <a:cs typeface="Monaco"/>
                <a:sym typeface="Monaco"/>
              </a:defRPr>
            </a:pPr>
            <a:r>
              <a:t>Coffee(c3):</a:t>
            </a:r>
          </a:p>
          <a:p>
            <a:pPr algn="l" defTabSz="457200">
              <a:defRPr sz="1800">
                <a:latin typeface="Monaco"/>
                <a:ea typeface="Monaco"/>
                <a:cs typeface="Monaco"/>
                <a:sym typeface="Monaco"/>
              </a:defRPr>
            </a:pPr>
            <a:r>
              <a:t>    name      : cappucino</a:t>
            </a:r>
          </a:p>
          <a:p>
            <a:pPr algn="l" defTabSz="457200">
              <a:defRPr sz="1800">
                <a:latin typeface="Monaco"/>
                <a:ea typeface="Monaco"/>
                <a:cs typeface="Monaco"/>
                <a:sym typeface="Monaco"/>
              </a:defRPr>
            </a:pPr>
            <a:r>
              <a:t>    shop      : starbucks</a:t>
            </a:r>
          </a:p>
          <a:p>
            <a:pPr algn="l" defTabSz="457200">
              <a:defRPr sz="1800">
                <a:latin typeface="Monaco"/>
                <a:ea typeface="Monaco"/>
                <a:cs typeface="Monaco"/>
                <a:sym typeface="Monaco"/>
              </a:defRPr>
            </a:pPr>
            <a:r>
              <a:t>    price     : 4.0</a:t>
            </a:r>
          </a:p>
          <a:p>
            <a:pPr algn="l" defTabSz="457200">
              <a:defRPr sz="1800">
                <a:latin typeface="Monaco"/>
                <a:ea typeface="Monaco"/>
                <a:cs typeface="Monaco"/>
                <a:sym typeface="Monaco"/>
              </a:defRPr>
            </a:pPr>
            <a:r>
              <a:t>    rating    : 1.5</a:t>
            </a:r>
          </a:p>
          <a:p>
            <a:pPr algn="l" defTabSz="457200">
              <a:defRPr sz="1800">
                <a:latin typeface="Monaco"/>
                <a:ea typeface="Monaco"/>
                <a:cs typeface="Monaco"/>
                <a:sym typeface="Monaco"/>
              </a:defRPr>
            </a:pPr>
            <a:r>
              <a:t>    favourite : 0</a:t>
            </a:r>
          </a:p>
        </p:txBody>
      </p:sp>
      <p:sp>
        <p:nvSpPr>
          <p:cNvPr id="164" name="data.yaml"/>
          <p:cNvSpPr txBox="1"/>
          <p:nvPr/>
        </p:nvSpPr>
        <p:spPr>
          <a:xfrm>
            <a:off x="9275170" y="9114741"/>
            <a:ext cx="139019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r>
              <a:t>data.yaml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XML"/>
          <p:cNvSpPr txBox="1">
            <a:spLocks noGrp="1"/>
          </p:cNvSpPr>
          <p:nvPr>
            <p:ph type="title"/>
          </p:nvPr>
        </p:nvSpPr>
        <p:spPr>
          <a:xfrm>
            <a:off x="9274562" y="-241759"/>
            <a:ext cx="2628900" cy="1397000"/>
          </a:xfrm>
          <a:prstGeom prst="rect">
            <a:avLst/>
          </a:prstGeom>
        </p:spPr>
        <p:txBody>
          <a:bodyPr/>
          <a:lstStyle/>
          <a:p>
            <a:r>
              <a:rPr dirty="0"/>
              <a:t>XML</a:t>
            </a:r>
          </a:p>
        </p:txBody>
      </p:sp>
      <p:sp>
        <p:nvSpPr>
          <p:cNvPr id="167" name="Slide Number"/>
          <p:cNvSpPr txBox="1">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168" name="Extensible Markup Language (XML) is a markup language that defines a set of rules for encoding documents in aformat that is both human-readable and machine-readable. It is defined in the XML 1.0 Specification[3] produced by theW3C, and several other related specifications,[4] all free open standards.[5]…"/>
          <p:cNvSpPr txBox="1"/>
          <p:nvPr/>
        </p:nvSpPr>
        <p:spPr>
          <a:xfrm>
            <a:off x="332435" y="15870"/>
            <a:ext cx="6476580" cy="990014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square" lIns="50800" tIns="50800" rIns="50800" bIns="50800" anchor="b">
            <a:spAutoFit/>
          </a:bodyPr>
          <a:lstStyle/>
          <a:p>
            <a:pPr algn="l" defTabSz="457200">
              <a:lnSpc>
                <a:spcPts val="4700"/>
              </a:lnSpc>
              <a:spcBef>
                <a:spcPts val="600"/>
              </a:spcBef>
              <a:defRPr sz="2400">
                <a:latin typeface="Helvetica"/>
                <a:ea typeface="Helvetica"/>
                <a:cs typeface="Helvetica"/>
                <a:sym typeface="Helvetica"/>
              </a:defRPr>
            </a:pPr>
            <a:r>
              <a:rPr sz="1800" b="1" dirty="0"/>
              <a:t>Extensible Markup Language</a:t>
            </a:r>
            <a:r>
              <a:rPr sz="1800" dirty="0"/>
              <a:t> (</a:t>
            </a:r>
            <a:r>
              <a:rPr sz="1800" b="1" dirty="0"/>
              <a:t>XML</a:t>
            </a:r>
            <a:r>
              <a:rPr sz="1800" dirty="0"/>
              <a:t>) is a </a:t>
            </a:r>
            <a:r>
              <a:rPr sz="1800" u="sng" dirty="0">
                <a:solidFill>
                  <a:srgbClr val="0B0080"/>
                </a:solidFill>
                <a:hlinkClick r:id="rId2"/>
              </a:rPr>
              <a:t>markup language</a:t>
            </a:r>
            <a:r>
              <a:rPr sz="1800" dirty="0"/>
              <a:t> that defines a set of rules for encoding documents in a</a:t>
            </a:r>
            <a:r>
              <a:rPr sz="1800" u="sng" dirty="0">
                <a:solidFill>
                  <a:srgbClr val="0B0080"/>
                </a:solidFill>
                <a:hlinkClick r:id="rId3"/>
              </a:rPr>
              <a:t>format</a:t>
            </a:r>
            <a:r>
              <a:rPr sz="1800" dirty="0"/>
              <a:t> that is both </a:t>
            </a:r>
            <a:r>
              <a:rPr sz="1800" u="sng" dirty="0">
                <a:solidFill>
                  <a:srgbClr val="0B0080"/>
                </a:solidFill>
                <a:hlinkClick r:id="rId4"/>
              </a:rPr>
              <a:t>human-readable</a:t>
            </a:r>
            <a:r>
              <a:rPr sz="1800" dirty="0"/>
              <a:t> and </a:t>
            </a:r>
            <a:r>
              <a:rPr sz="1800" u="sng" dirty="0">
                <a:solidFill>
                  <a:srgbClr val="0B0080"/>
                </a:solidFill>
                <a:hlinkClick r:id="rId5"/>
              </a:rPr>
              <a:t>machine-readable</a:t>
            </a:r>
            <a:r>
              <a:rPr sz="1800" dirty="0"/>
              <a:t>. It is defined in the XML 1.0 Specification</a:t>
            </a:r>
            <a:r>
              <a:rPr sz="1800" u="sng" dirty="0">
                <a:solidFill>
                  <a:srgbClr val="0B0080"/>
                </a:solidFill>
                <a:hlinkClick r:id="rId6"/>
              </a:rPr>
              <a:t>[3]</a:t>
            </a:r>
            <a:r>
              <a:rPr sz="1800" dirty="0"/>
              <a:t> produced by the</a:t>
            </a:r>
            <a:r>
              <a:rPr sz="1800" u="sng" dirty="0">
                <a:solidFill>
                  <a:srgbClr val="0B0080"/>
                </a:solidFill>
                <a:hlinkClick r:id="rId7"/>
              </a:rPr>
              <a:t>W3C</a:t>
            </a:r>
            <a:r>
              <a:rPr sz="1800" dirty="0"/>
              <a:t>, and several other related specifications,</a:t>
            </a:r>
            <a:r>
              <a:rPr sz="1800" u="sng" dirty="0">
                <a:solidFill>
                  <a:srgbClr val="0B0080"/>
                </a:solidFill>
                <a:hlinkClick r:id="rId8"/>
              </a:rPr>
              <a:t>[4]</a:t>
            </a:r>
            <a:r>
              <a:rPr sz="1800" dirty="0"/>
              <a:t> all free </a:t>
            </a:r>
            <a:r>
              <a:rPr sz="1800" u="sng" dirty="0">
                <a:solidFill>
                  <a:srgbClr val="0B0080"/>
                </a:solidFill>
                <a:hlinkClick r:id="rId9"/>
              </a:rPr>
              <a:t>open standards</a:t>
            </a:r>
            <a:r>
              <a:rPr sz="1800" dirty="0"/>
              <a:t>.</a:t>
            </a:r>
            <a:r>
              <a:rPr sz="1800" u="sng" dirty="0">
                <a:solidFill>
                  <a:srgbClr val="0B0080"/>
                </a:solidFill>
                <a:hlinkClick r:id="rId10"/>
              </a:rPr>
              <a:t>[5]</a:t>
            </a:r>
          </a:p>
          <a:p>
            <a:pPr algn="l" defTabSz="457200">
              <a:lnSpc>
                <a:spcPts val="4700"/>
              </a:lnSpc>
              <a:spcBef>
                <a:spcPts val="600"/>
              </a:spcBef>
              <a:defRPr sz="2400">
                <a:latin typeface="Helvetica"/>
                <a:ea typeface="Helvetica"/>
                <a:cs typeface="Helvetica"/>
                <a:sym typeface="Helvetica"/>
              </a:defRPr>
            </a:pPr>
            <a:r>
              <a:rPr sz="1800" dirty="0"/>
              <a:t>The design goals of XML emphasize simplicity, generality, and usability over the </a:t>
            </a:r>
            <a:r>
              <a:rPr sz="1800" u="sng" dirty="0">
                <a:solidFill>
                  <a:srgbClr val="0B0080"/>
                </a:solidFill>
                <a:hlinkClick r:id="rId11"/>
              </a:rPr>
              <a:t>Internet</a:t>
            </a:r>
            <a:r>
              <a:rPr sz="1800" dirty="0"/>
              <a:t>.</a:t>
            </a:r>
            <a:r>
              <a:rPr sz="1800" u="sng" dirty="0">
                <a:solidFill>
                  <a:srgbClr val="0B0080"/>
                </a:solidFill>
                <a:hlinkClick r:id="rId12"/>
              </a:rPr>
              <a:t>[6]</a:t>
            </a:r>
            <a:r>
              <a:rPr sz="1800" dirty="0"/>
              <a:t> It is a textual data format with strong support via </a:t>
            </a:r>
            <a:r>
              <a:rPr sz="1800" u="sng" dirty="0">
                <a:solidFill>
                  <a:srgbClr val="0B0080"/>
                </a:solidFill>
                <a:hlinkClick r:id="rId13"/>
              </a:rPr>
              <a:t>Unicode</a:t>
            </a:r>
            <a:r>
              <a:rPr sz="1800" dirty="0"/>
              <a:t> for the languages of the world. Although the design of XML focuses on documents, it is widely used for the representation of arbitrary </a:t>
            </a:r>
            <a:r>
              <a:rPr sz="1800" u="sng" dirty="0">
                <a:solidFill>
                  <a:srgbClr val="0B0080"/>
                </a:solidFill>
                <a:hlinkClick r:id="rId14"/>
              </a:rPr>
              <a:t>data structures</a:t>
            </a:r>
            <a:r>
              <a:rPr sz="1800" dirty="0"/>
              <a:t>, for example in </a:t>
            </a:r>
            <a:r>
              <a:rPr sz="1800" u="sng" dirty="0">
                <a:solidFill>
                  <a:srgbClr val="0B0080"/>
                </a:solidFill>
                <a:hlinkClick r:id="rId15"/>
              </a:rPr>
              <a:t>web services</a:t>
            </a:r>
            <a:r>
              <a:rPr sz="1800" dirty="0"/>
              <a:t>.</a:t>
            </a:r>
          </a:p>
          <a:p>
            <a:pPr algn="l" defTabSz="457200">
              <a:lnSpc>
                <a:spcPts val="4700"/>
              </a:lnSpc>
              <a:spcBef>
                <a:spcPts val="600"/>
              </a:spcBef>
              <a:defRPr sz="2400">
                <a:latin typeface="Helvetica"/>
                <a:ea typeface="Helvetica"/>
                <a:cs typeface="Helvetica"/>
                <a:sym typeface="Helvetica"/>
              </a:defRPr>
            </a:pPr>
            <a:r>
              <a:rPr sz="1800" dirty="0"/>
              <a:t>Many </a:t>
            </a:r>
            <a:r>
              <a:rPr sz="1800" u="sng" dirty="0">
                <a:solidFill>
                  <a:srgbClr val="0B0080"/>
                </a:solidFill>
                <a:hlinkClick r:id="rId16"/>
              </a:rPr>
              <a:t>application programming interfaces</a:t>
            </a:r>
            <a:r>
              <a:rPr sz="1800" dirty="0"/>
              <a:t> (APIs) have been developed to aid software developers with processing XML data, and several </a:t>
            </a:r>
            <a:r>
              <a:rPr sz="1800" u="sng" dirty="0">
                <a:solidFill>
                  <a:srgbClr val="0B0080"/>
                </a:solidFill>
                <a:hlinkClick r:id="rId17"/>
              </a:rPr>
              <a:t>schema systems</a:t>
            </a:r>
            <a:r>
              <a:rPr sz="1800" dirty="0"/>
              <a:t> exist to aid in the definition of XML-based languages.</a:t>
            </a:r>
          </a:p>
        </p:txBody>
      </p:sp>
      <p:sp>
        <p:nvSpPr>
          <p:cNvPr id="169" name="http://en.wikipedia.org/wiki/XML"/>
          <p:cNvSpPr txBox="1"/>
          <p:nvPr/>
        </p:nvSpPr>
        <p:spPr>
          <a:xfrm>
            <a:off x="8076593" y="1184294"/>
            <a:ext cx="43476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r>
              <a:t>http://en.wikipedia.org/wiki/XML</a:t>
            </a:r>
          </a:p>
        </p:txBody>
      </p:sp>
      <p:sp>
        <p:nvSpPr>
          <p:cNvPr id="170" name="&lt;?xml version=&quot;1.0&quot; encoding=&quot;UTF-8&quot;?&gt;…"/>
          <p:cNvSpPr txBox="1"/>
          <p:nvPr/>
        </p:nvSpPr>
        <p:spPr>
          <a:xfrm>
            <a:off x="7288406" y="1740775"/>
            <a:ext cx="5578508" cy="7304564"/>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square" lIns="50800" tIns="50800" rIns="50800" bIns="50800" anchor="b">
            <a:spAutoFit/>
          </a:bodyPr>
          <a:lstStyle/>
          <a:p>
            <a:pPr algn="l" defTabSz="457200">
              <a:defRPr sz="1800">
                <a:solidFill>
                  <a:srgbClr val="932192"/>
                </a:solidFill>
                <a:latin typeface="Monaco"/>
                <a:ea typeface="Monaco"/>
                <a:cs typeface="Monaco"/>
                <a:sym typeface="Monaco"/>
              </a:defRPr>
            </a:pPr>
            <a:r>
              <a:rPr dirty="0">
                <a:solidFill>
                  <a:srgbClr val="009193"/>
                </a:solidFill>
              </a:rPr>
              <a:t>&lt;?</a:t>
            </a:r>
            <a:r>
              <a:rPr dirty="0">
                <a:solidFill>
                  <a:srgbClr val="4E9192"/>
                </a:solidFill>
              </a:rPr>
              <a:t>xml</a:t>
            </a:r>
            <a:r>
              <a:rPr dirty="0">
                <a:solidFill>
                  <a:srgbClr val="000000"/>
                </a:solidFill>
              </a:rPr>
              <a:t> </a:t>
            </a:r>
            <a:r>
              <a:rPr dirty="0"/>
              <a:t>version</a:t>
            </a:r>
            <a:r>
              <a:rPr dirty="0">
                <a:solidFill>
                  <a:srgbClr val="000000"/>
                </a:solidFill>
              </a:rPr>
              <a:t>=</a:t>
            </a:r>
            <a:r>
              <a:rPr dirty="0">
                <a:solidFill>
                  <a:srgbClr val="3933FF"/>
                </a:solidFill>
              </a:rPr>
              <a:t>"1.0"</a:t>
            </a:r>
            <a:r>
              <a:rPr dirty="0">
                <a:solidFill>
                  <a:srgbClr val="000000"/>
                </a:solidFill>
              </a:rPr>
              <a:t> </a:t>
            </a:r>
            <a:r>
              <a:rPr dirty="0"/>
              <a:t>encoding</a:t>
            </a:r>
            <a:r>
              <a:rPr dirty="0">
                <a:solidFill>
                  <a:srgbClr val="000000"/>
                </a:solidFill>
              </a:rPr>
              <a:t>=</a:t>
            </a:r>
            <a:r>
              <a:rPr dirty="0">
                <a:solidFill>
                  <a:srgbClr val="3933FF"/>
                </a:solidFill>
              </a:rPr>
              <a:t>"UTF-8"</a:t>
            </a:r>
            <a:r>
              <a:rPr dirty="0">
                <a:solidFill>
                  <a:srgbClr val="009193"/>
                </a:solidFill>
              </a:rPr>
              <a:t>?&gt;</a:t>
            </a:r>
            <a:endParaRPr dirty="0">
              <a:solidFill>
                <a:srgbClr val="000000"/>
              </a:solidFill>
            </a:endParaRPr>
          </a:p>
          <a:p>
            <a:pPr algn="l" defTabSz="457200">
              <a:defRPr sz="1800">
                <a:latin typeface="Monaco"/>
                <a:ea typeface="Monaco"/>
                <a:cs typeface="Monaco"/>
                <a:sym typeface="Monaco"/>
              </a:defRPr>
            </a:pPr>
            <a:r>
              <a:rPr dirty="0"/>
              <a:t> </a:t>
            </a:r>
          </a:p>
          <a:p>
            <a:pPr algn="l" defTabSz="457200">
              <a:defRPr sz="1800">
                <a:solidFill>
                  <a:srgbClr val="932192"/>
                </a:solidFill>
                <a:latin typeface="Monaco"/>
                <a:ea typeface="Monaco"/>
                <a:cs typeface="Monaco"/>
                <a:sym typeface="Monaco"/>
              </a:defRPr>
            </a:pPr>
            <a:r>
              <a:rPr dirty="0">
                <a:solidFill>
                  <a:srgbClr val="009193"/>
                </a:solidFill>
              </a:rPr>
              <a:t>&lt;</a:t>
            </a:r>
            <a:r>
              <a:rPr dirty="0">
                <a:solidFill>
                  <a:srgbClr val="4E9192"/>
                </a:solidFill>
              </a:rPr>
              <a:t>coffee</a:t>
            </a:r>
            <a:r>
              <a:rPr dirty="0">
                <a:solidFill>
                  <a:srgbClr val="000000"/>
                </a:solidFill>
              </a:rPr>
              <a:t> </a:t>
            </a:r>
            <a:r>
              <a:rPr dirty="0"/>
              <a:t>objname</a:t>
            </a:r>
            <a:r>
              <a:rPr dirty="0">
                <a:solidFill>
                  <a:srgbClr val="000000"/>
                </a:solidFill>
              </a:rPr>
              <a:t>=</a:t>
            </a:r>
            <a:r>
              <a:rPr dirty="0">
                <a:solidFill>
                  <a:srgbClr val="3933FF"/>
                </a:solidFill>
              </a:rPr>
              <a:t>"c1"</a:t>
            </a:r>
            <a:r>
              <a:rPr dirty="0">
                <a:solidFill>
                  <a:srgbClr val="009193"/>
                </a:solidFill>
              </a:rPr>
              <a:t>&gt;</a:t>
            </a:r>
            <a:endParaRPr dirty="0">
              <a:solidFill>
                <a:srgbClr val="000000"/>
              </a:solidFill>
            </a:endParaRPr>
          </a:p>
          <a:p>
            <a:pPr algn="l" defTabSz="457200">
              <a:defRPr sz="1800">
                <a:latin typeface="Monaco"/>
                <a:ea typeface="Monaco"/>
                <a:cs typeface="Monaco"/>
                <a:sym typeface="Monaco"/>
              </a:defRPr>
            </a:pPr>
            <a:r>
              <a:rPr dirty="0"/>
              <a:t>    </a:t>
            </a:r>
            <a:r>
              <a:rPr dirty="0">
                <a:solidFill>
                  <a:srgbClr val="009193"/>
                </a:solidFill>
              </a:rPr>
              <a:t>&lt;</a:t>
            </a:r>
            <a:r>
              <a:rPr dirty="0">
                <a:solidFill>
                  <a:srgbClr val="4E9192"/>
                </a:solidFill>
              </a:rPr>
              <a:t>name</a:t>
            </a:r>
            <a:r>
              <a:rPr dirty="0">
                <a:solidFill>
                  <a:srgbClr val="009193"/>
                </a:solidFill>
              </a:rPr>
              <a:t>&gt;</a:t>
            </a:r>
            <a:r>
              <a:rPr dirty="0"/>
              <a:t> mocha </a:t>
            </a:r>
            <a:r>
              <a:rPr dirty="0">
                <a:solidFill>
                  <a:srgbClr val="009193"/>
                </a:solidFill>
              </a:rPr>
              <a:t>&lt;/</a:t>
            </a:r>
            <a:r>
              <a:rPr dirty="0">
                <a:solidFill>
                  <a:srgbClr val="4E9192"/>
                </a:solidFill>
              </a:rPr>
              <a:t>name</a:t>
            </a:r>
            <a:r>
              <a:rPr dirty="0">
                <a:solidFill>
                  <a:srgbClr val="009193"/>
                </a:solidFill>
              </a:rPr>
              <a:t>&gt;</a:t>
            </a:r>
          </a:p>
          <a:p>
            <a:pPr algn="l" defTabSz="457200">
              <a:defRPr sz="1800">
                <a:latin typeface="Monaco"/>
                <a:ea typeface="Monaco"/>
                <a:cs typeface="Monaco"/>
                <a:sym typeface="Monaco"/>
              </a:defRPr>
            </a:pPr>
            <a:r>
              <a:rPr dirty="0"/>
              <a:t>    </a:t>
            </a:r>
            <a:r>
              <a:rPr dirty="0">
                <a:solidFill>
                  <a:srgbClr val="009193"/>
                </a:solidFill>
              </a:rPr>
              <a:t>&lt;</a:t>
            </a:r>
            <a:r>
              <a:rPr dirty="0">
                <a:solidFill>
                  <a:srgbClr val="4E9192"/>
                </a:solidFill>
              </a:rPr>
              <a:t>shop</a:t>
            </a:r>
            <a:r>
              <a:rPr dirty="0">
                <a:solidFill>
                  <a:srgbClr val="009193"/>
                </a:solidFill>
              </a:rPr>
              <a:t>&gt;</a:t>
            </a:r>
            <a:r>
              <a:rPr dirty="0"/>
              <a:t> costa </a:t>
            </a:r>
            <a:r>
              <a:rPr dirty="0">
                <a:solidFill>
                  <a:srgbClr val="009193"/>
                </a:solidFill>
              </a:rPr>
              <a:t>&lt;/</a:t>
            </a:r>
            <a:r>
              <a:rPr dirty="0">
                <a:solidFill>
                  <a:srgbClr val="4E9192"/>
                </a:solidFill>
              </a:rPr>
              <a:t>shop</a:t>
            </a:r>
            <a:r>
              <a:rPr dirty="0">
                <a:solidFill>
                  <a:srgbClr val="009193"/>
                </a:solidFill>
              </a:rPr>
              <a:t>&gt;</a:t>
            </a:r>
            <a:r>
              <a:rPr dirty="0"/>
              <a:t> </a:t>
            </a: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price</a:t>
            </a:r>
            <a:r>
              <a:rPr dirty="0">
                <a:solidFill>
                  <a:srgbClr val="009193"/>
                </a:solidFill>
              </a:rPr>
              <a:t>&gt;</a:t>
            </a:r>
            <a:r>
              <a:rPr dirty="0">
                <a:solidFill>
                  <a:srgbClr val="000000"/>
                </a:solidFill>
              </a:rPr>
              <a:t> 2.0 </a:t>
            </a:r>
            <a:r>
              <a:rPr dirty="0">
                <a:solidFill>
                  <a:srgbClr val="009193"/>
                </a:solidFill>
              </a:rPr>
              <a:t>&lt;/</a:t>
            </a:r>
            <a:r>
              <a:rPr dirty="0"/>
              <a:t>price</a:t>
            </a:r>
            <a:r>
              <a:rPr dirty="0">
                <a:solidFill>
                  <a:srgbClr val="009193"/>
                </a:solidFill>
              </a:rPr>
              <a:t>&gt;</a:t>
            </a:r>
            <a:endParaRPr dirty="0">
              <a:solidFill>
                <a:srgbClr val="000000"/>
              </a:solidFill>
            </a:endParaRP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rating</a:t>
            </a:r>
            <a:r>
              <a:rPr dirty="0">
                <a:solidFill>
                  <a:srgbClr val="009193"/>
                </a:solidFill>
              </a:rPr>
              <a:t>&gt;</a:t>
            </a:r>
            <a:r>
              <a:rPr dirty="0">
                <a:solidFill>
                  <a:srgbClr val="000000"/>
                </a:solidFill>
              </a:rPr>
              <a:t> 3.5</a:t>
            </a:r>
            <a:r>
              <a:rPr dirty="0">
                <a:solidFill>
                  <a:srgbClr val="009193"/>
                </a:solidFill>
              </a:rPr>
              <a:t>&lt;/</a:t>
            </a:r>
            <a:r>
              <a:rPr dirty="0"/>
              <a:t>rating</a:t>
            </a:r>
            <a:r>
              <a:rPr dirty="0">
                <a:solidFill>
                  <a:srgbClr val="009193"/>
                </a:solidFill>
              </a:rPr>
              <a:t>&gt;</a:t>
            </a:r>
            <a:r>
              <a:rPr dirty="0">
                <a:solidFill>
                  <a:srgbClr val="000000"/>
                </a:solidFill>
              </a:rPr>
              <a:t>    </a:t>
            </a: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favourite</a:t>
            </a:r>
            <a:r>
              <a:rPr dirty="0">
                <a:solidFill>
                  <a:srgbClr val="009193"/>
                </a:solidFill>
              </a:rPr>
              <a:t>&gt;</a:t>
            </a:r>
            <a:r>
              <a:rPr dirty="0">
                <a:solidFill>
                  <a:srgbClr val="000000"/>
                </a:solidFill>
              </a:rPr>
              <a:t> 0 </a:t>
            </a:r>
            <a:r>
              <a:rPr dirty="0">
                <a:solidFill>
                  <a:srgbClr val="009193"/>
                </a:solidFill>
              </a:rPr>
              <a:t>&lt;/</a:t>
            </a:r>
            <a:r>
              <a:rPr dirty="0"/>
              <a:t>favourite</a:t>
            </a:r>
            <a:r>
              <a:rPr dirty="0">
                <a:solidFill>
                  <a:srgbClr val="009193"/>
                </a:solidFill>
              </a:rPr>
              <a:t>&gt;</a:t>
            </a:r>
            <a:endParaRPr dirty="0">
              <a:solidFill>
                <a:srgbClr val="000000"/>
              </a:solidFill>
            </a:endParaRPr>
          </a:p>
          <a:p>
            <a:pPr algn="l" defTabSz="457200">
              <a:defRPr sz="1800">
                <a:solidFill>
                  <a:srgbClr val="4E9192"/>
                </a:solidFill>
                <a:latin typeface="Monaco"/>
                <a:ea typeface="Monaco"/>
                <a:cs typeface="Monaco"/>
                <a:sym typeface="Monaco"/>
              </a:defRPr>
            </a:pPr>
            <a:r>
              <a:rPr dirty="0">
                <a:solidFill>
                  <a:srgbClr val="009193"/>
                </a:solidFill>
              </a:rPr>
              <a:t>&lt;/</a:t>
            </a:r>
            <a:r>
              <a:rPr dirty="0"/>
              <a:t>coffee</a:t>
            </a:r>
            <a:r>
              <a:rPr dirty="0">
                <a:solidFill>
                  <a:srgbClr val="009193"/>
                </a:solidFill>
              </a:rPr>
              <a:t>&gt;</a:t>
            </a:r>
            <a:endParaRPr dirty="0">
              <a:solidFill>
                <a:srgbClr val="000000"/>
              </a:solidFill>
            </a:endParaRPr>
          </a:p>
          <a:p>
            <a:pPr algn="l" defTabSz="457200">
              <a:defRPr sz="1800">
                <a:latin typeface="Monaco"/>
                <a:ea typeface="Monaco"/>
                <a:cs typeface="Monaco"/>
                <a:sym typeface="Monaco"/>
              </a:defRPr>
            </a:pPr>
            <a:endParaRPr dirty="0">
              <a:solidFill>
                <a:srgbClr val="000000"/>
              </a:solidFill>
            </a:endParaRPr>
          </a:p>
          <a:p>
            <a:pPr algn="l" defTabSz="457200">
              <a:defRPr sz="1800">
                <a:solidFill>
                  <a:srgbClr val="932192"/>
                </a:solidFill>
                <a:latin typeface="Monaco"/>
                <a:ea typeface="Monaco"/>
                <a:cs typeface="Monaco"/>
                <a:sym typeface="Monaco"/>
              </a:defRPr>
            </a:pPr>
            <a:r>
              <a:rPr dirty="0">
                <a:solidFill>
                  <a:srgbClr val="009193"/>
                </a:solidFill>
              </a:rPr>
              <a:t>&lt;</a:t>
            </a:r>
            <a:r>
              <a:rPr dirty="0">
                <a:solidFill>
                  <a:srgbClr val="4E9192"/>
                </a:solidFill>
              </a:rPr>
              <a:t>coffee</a:t>
            </a:r>
            <a:r>
              <a:rPr dirty="0">
                <a:solidFill>
                  <a:srgbClr val="000000"/>
                </a:solidFill>
              </a:rPr>
              <a:t> </a:t>
            </a:r>
            <a:r>
              <a:rPr dirty="0"/>
              <a:t>objname</a:t>
            </a:r>
            <a:r>
              <a:rPr dirty="0">
                <a:solidFill>
                  <a:srgbClr val="000000"/>
                </a:solidFill>
              </a:rPr>
              <a:t>=</a:t>
            </a:r>
            <a:r>
              <a:rPr dirty="0">
                <a:solidFill>
                  <a:srgbClr val="3933FF"/>
                </a:solidFill>
              </a:rPr>
              <a:t>"c1"</a:t>
            </a:r>
            <a:r>
              <a:rPr dirty="0">
                <a:solidFill>
                  <a:srgbClr val="009193"/>
                </a:solidFill>
              </a:rPr>
              <a:t>&gt;</a:t>
            </a:r>
            <a:endParaRPr dirty="0">
              <a:solidFill>
                <a:srgbClr val="000000"/>
              </a:solidFill>
            </a:endParaRPr>
          </a:p>
          <a:p>
            <a:pPr algn="l" defTabSz="457200">
              <a:defRPr sz="1800">
                <a:latin typeface="Monaco"/>
                <a:ea typeface="Monaco"/>
                <a:cs typeface="Monaco"/>
                <a:sym typeface="Monaco"/>
              </a:defRPr>
            </a:pPr>
            <a:r>
              <a:rPr dirty="0"/>
              <a:t>    </a:t>
            </a:r>
            <a:r>
              <a:rPr dirty="0">
                <a:solidFill>
                  <a:srgbClr val="009193"/>
                </a:solidFill>
              </a:rPr>
              <a:t>&lt;</a:t>
            </a:r>
            <a:r>
              <a:rPr dirty="0">
                <a:solidFill>
                  <a:srgbClr val="4E9192"/>
                </a:solidFill>
              </a:rPr>
              <a:t>name</a:t>
            </a:r>
            <a:r>
              <a:rPr dirty="0">
                <a:solidFill>
                  <a:srgbClr val="009193"/>
                </a:solidFill>
              </a:rPr>
              <a:t>&gt;</a:t>
            </a:r>
            <a:r>
              <a:rPr dirty="0"/>
              <a:t> americano </a:t>
            </a:r>
            <a:r>
              <a:rPr dirty="0">
                <a:solidFill>
                  <a:srgbClr val="009193"/>
                </a:solidFill>
              </a:rPr>
              <a:t>&lt;/</a:t>
            </a:r>
            <a:r>
              <a:rPr dirty="0">
                <a:solidFill>
                  <a:srgbClr val="4E9192"/>
                </a:solidFill>
              </a:rPr>
              <a:t>name</a:t>
            </a:r>
            <a:r>
              <a:rPr dirty="0">
                <a:solidFill>
                  <a:srgbClr val="009193"/>
                </a:solidFill>
              </a:rPr>
              <a:t>&gt;</a:t>
            </a:r>
          </a:p>
          <a:p>
            <a:pPr algn="l" defTabSz="457200">
              <a:defRPr sz="1800">
                <a:latin typeface="Monaco"/>
                <a:ea typeface="Monaco"/>
                <a:cs typeface="Monaco"/>
                <a:sym typeface="Monaco"/>
              </a:defRPr>
            </a:pPr>
            <a:r>
              <a:rPr dirty="0"/>
              <a:t>    </a:t>
            </a:r>
            <a:r>
              <a:rPr dirty="0">
                <a:solidFill>
                  <a:srgbClr val="009193"/>
                </a:solidFill>
              </a:rPr>
              <a:t>&lt;</a:t>
            </a:r>
            <a:r>
              <a:rPr dirty="0">
                <a:solidFill>
                  <a:srgbClr val="4E9192"/>
                </a:solidFill>
              </a:rPr>
              <a:t>shop</a:t>
            </a:r>
            <a:r>
              <a:rPr dirty="0">
                <a:solidFill>
                  <a:srgbClr val="009193"/>
                </a:solidFill>
              </a:rPr>
              <a:t>&gt;</a:t>
            </a:r>
            <a:r>
              <a:rPr dirty="0"/>
              <a:t> costa </a:t>
            </a:r>
            <a:r>
              <a:rPr dirty="0">
                <a:solidFill>
                  <a:srgbClr val="009193"/>
                </a:solidFill>
              </a:rPr>
              <a:t>&lt;/</a:t>
            </a:r>
            <a:r>
              <a:rPr dirty="0">
                <a:solidFill>
                  <a:srgbClr val="4E9192"/>
                </a:solidFill>
              </a:rPr>
              <a:t>shop</a:t>
            </a:r>
            <a:r>
              <a:rPr dirty="0">
                <a:solidFill>
                  <a:srgbClr val="009193"/>
                </a:solidFill>
              </a:rPr>
              <a:t>&gt;</a:t>
            </a:r>
            <a:r>
              <a:rPr dirty="0"/>
              <a:t> </a:t>
            </a: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price</a:t>
            </a:r>
            <a:r>
              <a:rPr dirty="0">
                <a:solidFill>
                  <a:srgbClr val="009193"/>
                </a:solidFill>
              </a:rPr>
              <a:t>&gt;</a:t>
            </a:r>
            <a:r>
              <a:rPr dirty="0">
                <a:solidFill>
                  <a:srgbClr val="000000"/>
                </a:solidFill>
              </a:rPr>
              <a:t> 3.0 </a:t>
            </a:r>
            <a:r>
              <a:rPr dirty="0">
                <a:solidFill>
                  <a:srgbClr val="009193"/>
                </a:solidFill>
              </a:rPr>
              <a:t>&lt;/</a:t>
            </a:r>
            <a:r>
              <a:rPr dirty="0"/>
              <a:t>price</a:t>
            </a:r>
            <a:r>
              <a:rPr dirty="0">
                <a:solidFill>
                  <a:srgbClr val="009193"/>
                </a:solidFill>
              </a:rPr>
              <a:t>&gt;</a:t>
            </a:r>
            <a:endParaRPr dirty="0">
              <a:solidFill>
                <a:srgbClr val="000000"/>
              </a:solidFill>
            </a:endParaRP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rating</a:t>
            </a:r>
            <a:r>
              <a:rPr dirty="0">
                <a:solidFill>
                  <a:srgbClr val="009193"/>
                </a:solidFill>
              </a:rPr>
              <a:t>&gt;</a:t>
            </a:r>
            <a:r>
              <a:rPr dirty="0">
                <a:solidFill>
                  <a:srgbClr val="000000"/>
                </a:solidFill>
              </a:rPr>
              <a:t> 4.5 </a:t>
            </a:r>
            <a:r>
              <a:rPr dirty="0">
                <a:solidFill>
                  <a:srgbClr val="009193"/>
                </a:solidFill>
              </a:rPr>
              <a:t>&lt;/</a:t>
            </a:r>
            <a:r>
              <a:rPr dirty="0"/>
              <a:t>rating</a:t>
            </a:r>
            <a:r>
              <a:rPr dirty="0">
                <a:solidFill>
                  <a:srgbClr val="009193"/>
                </a:solidFill>
              </a:rPr>
              <a:t>&gt;</a:t>
            </a:r>
            <a:r>
              <a:rPr dirty="0">
                <a:solidFill>
                  <a:srgbClr val="000000"/>
                </a:solidFill>
              </a:rPr>
              <a:t>    </a:t>
            </a: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favourite</a:t>
            </a:r>
            <a:r>
              <a:rPr dirty="0">
                <a:solidFill>
                  <a:srgbClr val="009193"/>
                </a:solidFill>
              </a:rPr>
              <a:t>&gt;</a:t>
            </a:r>
            <a:r>
              <a:rPr dirty="0">
                <a:solidFill>
                  <a:srgbClr val="000000"/>
                </a:solidFill>
              </a:rPr>
              <a:t> 1 </a:t>
            </a:r>
            <a:r>
              <a:rPr dirty="0">
                <a:solidFill>
                  <a:srgbClr val="009193"/>
                </a:solidFill>
              </a:rPr>
              <a:t>&lt;/</a:t>
            </a:r>
            <a:r>
              <a:rPr dirty="0"/>
              <a:t>favourite</a:t>
            </a:r>
            <a:r>
              <a:rPr dirty="0">
                <a:solidFill>
                  <a:srgbClr val="009193"/>
                </a:solidFill>
              </a:rPr>
              <a:t>&gt;</a:t>
            </a:r>
            <a:endParaRPr dirty="0">
              <a:solidFill>
                <a:srgbClr val="000000"/>
              </a:solidFill>
            </a:endParaRPr>
          </a:p>
          <a:p>
            <a:pPr algn="l" defTabSz="457200">
              <a:defRPr sz="1800">
                <a:solidFill>
                  <a:srgbClr val="4E9192"/>
                </a:solidFill>
                <a:latin typeface="Monaco"/>
                <a:ea typeface="Monaco"/>
                <a:cs typeface="Monaco"/>
                <a:sym typeface="Monaco"/>
              </a:defRPr>
            </a:pPr>
            <a:r>
              <a:rPr dirty="0">
                <a:solidFill>
                  <a:srgbClr val="009193"/>
                </a:solidFill>
              </a:rPr>
              <a:t>&lt;/</a:t>
            </a:r>
            <a:r>
              <a:rPr dirty="0"/>
              <a:t>coffee</a:t>
            </a:r>
            <a:r>
              <a:rPr dirty="0">
                <a:solidFill>
                  <a:srgbClr val="009193"/>
                </a:solidFill>
              </a:rPr>
              <a:t>&gt;</a:t>
            </a:r>
            <a:endParaRPr dirty="0">
              <a:solidFill>
                <a:srgbClr val="000000"/>
              </a:solidFill>
            </a:endParaRPr>
          </a:p>
          <a:p>
            <a:pPr algn="l" defTabSz="457200">
              <a:defRPr sz="1800">
                <a:latin typeface="Monaco"/>
                <a:ea typeface="Monaco"/>
                <a:cs typeface="Monaco"/>
                <a:sym typeface="Monaco"/>
              </a:defRPr>
            </a:pPr>
            <a:endParaRPr dirty="0">
              <a:solidFill>
                <a:srgbClr val="000000"/>
              </a:solidFill>
            </a:endParaRPr>
          </a:p>
          <a:p>
            <a:pPr algn="l" defTabSz="457200">
              <a:defRPr sz="1800">
                <a:solidFill>
                  <a:srgbClr val="932192"/>
                </a:solidFill>
                <a:latin typeface="Monaco"/>
                <a:ea typeface="Monaco"/>
                <a:cs typeface="Monaco"/>
                <a:sym typeface="Monaco"/>
              </a:defRPr>
            </a:pPr>
            <a:r>
              <a:rPr dirty="0">
                <a:solidFill>
                  <a:srgbClr val="009193"/>
                </a:solidFill>
              </a:rPr>
              <a:t>&lt;</a:t>
            </a:r>
            <a:r>
              <a:rPr dirty="0">
                <a:solidFill>
                  <a:srgbClr val="4E9192"/>
                </a:solidFill>
              </a:rPr>
              <a:t>coffee</a:t>
            </a:r>
            <a:r>
              <a:rPr dirty="0">
                <a:solidFill>
                  <a:srgbClr val="000000"/>
                </a:solidFill>
              </a:rPr>
              <a:t> </a:t>
            </a:r>
            <a:r>
              <a:rPr dirty="0"/>
              <a:t>objname</a:t>
            </a:r>
            <a:r>
              <a:rPr dirty="0">
                <a:solidFill>
                  <a:srgbClr val="000000"/>
                </a:solidFill>
              </a:rPr>
              <a:t>=</a:t>
            </a:r>
            <a:r>
              <a:rPr dirty="0">
                <a:solidFill>
                  <a:srgbClr val="3933FF"/>
                </a:solidFill>
              </a:rPr>
              <a:t>"c1"</a:t>
            </a:r>
            <a:r>
              <a:rPr dirty="0">
                <a:solidFill>
                  <a:srgbClr val="009193"/>
                </a:solidFill>
              </a:rPr>
              <a:t>&gt;</a:t>
            </a:r>
            <a:endParaRPr dirty="0">
              <a:solidFill>
                <a:srgbClr val="000000"/>
              </a:solidFill>
            </a:endParaRPr>
          </a:p>
          <a:p>
            <a:pPr algn="l" defTabSz="457200">
              <a:defRPr sz="1800">
                <a:latin typeface="Monaco"/>
                <a:ea typeface="Monaco"/>
                <a:cs typeface="Monaco"/>
                <a:sym typeface="Monaco"/>
              </a:defRPr>
            </a:pPr>
            <a:r>
              <a:rPr dirty="0"/>
              <a:t>    </a:t>
            </a:r>
            <a:r>
              <a:rPr dirty="0">
                <a:solidFill>
                  <a:srgbClr val="009193"/>
                </a:solidFill>
              </a:rPr>
              <a:t>&lt;</a:t>
            </a:r>
            <a:r>
              <a:rPr dirty="0">
                <a:solidFill>
                  <a:srgbClr val="4E9192"/>
                </a:solidFill>
              </a:rPr>
              <a:t>name</a:t>
            </a:r>
            <a:r>
              <a:rPr dirty="0">
                <a:solidFill>
                  <a:srgbClr val="009193"/>
                </a:solidFill>
              </a:rPr>
              <a:t>&gt;</a:t>
            </a:r>
            <a:r>
              <a:rPr dirty="0"/>
              <a:t> cappucino </a:t>
            </a:r>
            <a:r>
              <a:rPr dirty="0">
                <a:solidFill>
                  <a:srgbClr val="009193"/>
                </a:solidFill>
              </a:rPr>
              <a:t>&lt;/</a:t>
            </a:r>
            <a:r>
              <a:rPr dirty="0">
                <a:solidFill>
                  <a:srgbClr val="4E9192"/>
                </a:solidFill>
              </a:rPr>
              <a:t>name</a:t>
            </a:r>
            <a:r>
              <a:rPr dirty="0">
                <a:solidFill>
                  <a:srgbClr val="009193"/>
                </a:solidFill>
              </a:rPr>
              <a:t>&gt;</a:t>
            </a:r>
          </a:p>
          <a:p>
            <a:pPr algn="l" defTabSz="457200">
              <a:defRPr sz="1800">
                <a:latin typeface="Monaco"/>
                <a:ea typeface="Monaco"/>
                <a:cs typeface="Monaco"/>
                <a:sym typeface="Monaco"/>
              </a:defRPr>
            </a:pPr>
            <a:r>
              <a:rPr dirty="0"/>
              <a:t>    </a:t>
            </a:r>
            <a:r>
              <a:rPr dirty="0">
                <a:solidFill>
                  <a:srgbClr val="009193"/>
                </a:solidFill>
              </a:rPr>
              <a:t>&lt;</a:t>
            </a:r>
            <a:r>
              <a:rPr dirty="0">
                <a:solidFill>
                  <a:srgbClr val="4E9192"/>
                </a:solidFill>
              </a:rPr>
              <a:t>shop</a:t>
            </a:r>
            <a:r>
              <a:rPr dirty="0">
                <a:solidFill>
                  <a:srgbClr val="009193"/>
                </a:solidFill>
              </a:rPr>
              <a:t>&gt;</a:t>
            </a:r>
            <a:r>
              <a:rPr dirty="0"/>
              <a:t> starbucks </a:t>
            </a:r>
            <a:r>
              <a:rPr dirty="0">
                <a:solidFill>
                  <a:srgbClr val="009193"/>
                </a:solidFill>
              </a:rPr>
              <a:t>&lt;/</a:t>
            </a:r>
            <a:r>
              <a:rPr dirty="0">
                <a:solidFill>
                  <a:srgbClr val="4E9192"/>
                </a:solidFill>
              </a:rPr>
              <a:t>shop</a:t>
            </a:r>
            <a:r>
              <a:rPr dirty="0">
                <a:solidFill>
                  <a:srgbClr val="009193"/>
                </a:solidFill>
              </a:rPr>
              <a:t>&gt;</a:t>
            </a:r>
            <a:r>
              <a:rPr dirty="0"/>
              <a:t> </a:t>
            </a: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price</a:t>
            </a:r>
            <a:r>
              <a:rPr dirty="0">
                <a:solidFill>
                  <a:srgbClr val="009193"/>
                </a:solidFill>
              </a:rPr>
              <a:t>&gt;</a:t>
            </a:r>
            <a:r>
              <a:rPr dirty="0">
                <a:solidFill>
                  <a:srgbClr val="000000"/>
                </a:solidFill>
              </a:rPr>
              <a:t> 4.0 </a:t>
            </a:r>
            <a:r>
              <a:rPr dirty="0">
                <a:solidFill>
                  <a:srgbClr val="009193"/>
                </a:solidFill>
              </a:rPr>
              <a:t>&lt;/</a:t>
            </a:r>
            <a:r>
              <a:rPr dirty="0"/>
              <a:t>price</a:t>
            </a:r>
            <a:r>
              <a:rPr dirty="0">
                <a:solidFill>
                  <a:srgbClr val="009193"/>
                </a:solidFill>
              </a:rPr>
              <a:t>&gt;</a:t>
            </a:r>
            <a:endParaRPr dirty="0">
              <a:solidFill>
                <a:srgbClr val="000000"/>
              </a:solidFill>
            </a:endParaRP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rating</a:t>
            </a:r>
            <a:r>
              <a:rPr dirty="0">
                <a:solidFill>
                  <a:srgbClr val="009193"/>
                </a:solidFill>
              </a:rPr>
              <a:t>&gt;</a:t>
            </a:r>
            <a:r>
              <a:rPr dirty="0">
                <a:solidFill>
                  <a:srgbClr val="000000"/>
                </a:solidFill>
              </a:rPr>
              <a:t> 1.5 </a:t>
            </a:r>
            <a:r>
              <a:rPr dirty="0">
                <a:solidFill>
                  <a:srgbClr val="009193"/>
                </a:solidFill>
              </a:rPr>
              <a:t>&lt;/</a:t>
            </a:r>
            <a:r>
              <a:rPr dirty="0"/>
              <a:t>rating</a:t>
            </a:r>
            <a:r>
              <a:rPr dirty="0">
                <a:solidFill>
                  <a:srgbClr val="009193"/>
                </a:solidFill>
              </a:rPr>
              <a:t>&gt;</a:t>
            </a:r>
            <a:r>
              <a:rPr dirty="0">
                <a:solidFill>
                  <a:srgbClr val="000000"/>
                </a:solidFill>
              </a:rPr>
              <a:t>    </a:t>
            </a:r>
          </a:p>
          <a:p>
            <a:pPr algn="l" defTabSz="457200">
              <a:defRPr sz="1800">
                <a:solidFill>
                  <a:srgbClr val="4E9192"/>
                </a:solidFill>
                <a:latin typeface="Monaco"/>
                <a:ea typeface="Monaco"/>
                <a:cs typeface="Monaco"/>
                <a:sym typeface="Monaco"/>
              </a:defRPr>
            </a:pPr>
            <a:r>
              <a:rPr dirty="0">
                <a:solidFill>
                  <a:srgbClr val="000000"/>
                </a:solidFill>
              </a:rPr>
              <a:t>    </a:t>
            </a:r>
            <a:r>
              <a:rPr dirty="0">
                <a:solidFill>
                  <a:srgbClr val="009193"/>
                </a:solidFill>
              </a:rPr>
              <a:t>&lt;</a:t>
            </a:r>
            <a:r>
              <a:rPr dirty="0"/>
              <a:t>favourite</a:t>
            </a:r>
            <a:r>
              <a:rPr dirty="0">
                <a:solidFill>
                  <a:srgbClr val="009193"/>
                </a:solidFill>
              </a:rPr>
              <a:t>&gt;</a:t>
            </a:r>
            <a:r>
              <a:rPr dirty="0">
                <a:solidFill>
                  <a:srgbClr val="000000"/>
                </a:solidFill>
              </a:rPr>
              <a:t> 0 </a:t>
            </a:r>
            <a:r>
              <a:rPr dirty="0">
                <a:solidFill>
                  <a:srgbClr val="009193"/>
                </a:solidFill>
              </a:rPr>
              <a:t>&lt;/</a:t>
            </a:r>
            <a:r>
              <a:rPr dirty="0"/>
              <a:t>favourite</a:t>
            </a:r>
            <a:r>
              <a:rPr dirty="0">
                <a:solidFill>
                  <a:srgbClr val="009193"/>
                </a:solidFill>
              </a:rPr>
              <a:t>&gt;</a:t>
            </a:r>
            <a:r>
              <a:rPr dirty="0">
                <a:solidFill>
                  <a:srgbClr val="000000"/>
                </a:solidFill>
              </a:rPr>
              <a:t> </a:t>
            </a:r>
          </a:p>
          <a:p>
            <a:pPr algn="l" defTabSz="457200">
              <a:defRPr sz="1800">
                <a:solidFill>
                  <a:srgbClr val="4E9192"/>
                </a:solidFill>
                <a:latin typeface="Monaco"/>
                <a:ea typeface="Monaco"/>
                <a:cs typeface="Monaco"/>
                <a:sym typeface="Monaco"/>
              </a:defRPr>
            </a:pPr>
            <a:r>
              <a:rPr dirty="0">
                <a:solidFill>
                  <a:srgbClr val="009193"/>
                </a:solidFill>
              </a:rPr>
              <a:t>&lt;/</a:t>
            </a:r>
            <a:r>
              <a:rPr dirty="0"/>
              <a:t>coffee</a:t>
            </a:r>
            <a:r>
              <a:rPr dirty="0">
                <a:solidFill>
                  <a:srgbClr val="009193"/>
                </a:solidFill>
              </a:rPr>
              <a:t>&gt;</a:t>
            </a:r>
            <a:r>
              <a:rPr dirty="0">
                <a:solidFill>
                  <a:srgbClr val="000000"/>
                </a:solidFill>
              </a:rPr>
              <a:t>  </a:t>
            </a:r>
          </a:p>
        </p:txBody>
      </p:sp>
      <p:sp>
        <p:nvSpPr>
          <p:cNvPr id="171" name="data.xml"/>
          <p:cNvSpPr txBox="1"/>
          <p:nvPr/>
        </p:nvSpPr>
        <p:spPr>
          <a:xfrm>
            <a:off x="9351523" y="9114741"/>
            <a:ext cx="123748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r>
              <a:t>data.xml</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JSON"/>
          <p:cNvSpPr txBox="1">
            <a:spLocks noGrp="1"/>
          </p:cNvSpPr>
          <p:nvPr>
            <p:ph type="title"/>
          </p:nvPr>
        </p:nvSpPr>
        <p:spPr>
          <a:xfrm>
            <a:off x="8458200" y="-581592"/>
            <a:ext cx="3810000" cy="1397000"/>
          </a:xfrm>
          <a:prstGeom prst="rect">
            <a:avLst/>
          </a:prstGeom>
        </p:spPr>
        <p:txBody>
          <a:bodyPr/>
          <a:lstStyle/>
          <a:p>
            <a:r>
              <a:t>JSON</a:t>
            </a:r>
          </a:p>
        </p:txBody>
      </p:sp>
      <p:sp>
        <p:nvSpPr>
          <p:cNvPr id="174" name="Slide Number"/>
          <p:cNvSpPr txBox="1">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175" name="http://en.wikipedia.org/wiki/JSON"/>
          <p:cNvSpPr txBox="1"/>
          <p:nvPr/>
        </p:nvSpPr>
        <p:spPr>
          <a:xfrm>
            <a:off x="7728203" y="943596"/>
            <a:ext cx="453999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2400"/>
            </a:lvl1pPr>
          </a:lstStyle>
          <a:p>
            <a:r>
              <a:t>http://en.wikipedia.org/wiki/JSON</a:t>
            </a:r>
          </a:p>
        </p:txBody>
      </p:sp>
      <p:sp>
        <p:nvSpPr>
          <p:cNvPr id="176" name="{…"/>
          <p:cNvSpPr txBox="1"/>
          <p:nvPr/>
        </p:nvSpPr>
        <p:spPr>
          <a:xfrm>
            <a:off x="7728203" y="2177143"/>
            <a:ext cx="4063103" cy="7017657"/>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square" lIns="50800" tIns="50800" rIns="50800" bIns="50800" anchor="b">
            <a:spAutoFit/>
          </a:bodyPr>
          <a:lstStyle/>
          <a:p>
            <a:pPr algn="l" defTabSz="457200">
              <a:defRPr sz="1800">
                <a:latin typeface="Monaco"/>
                <a:ea typeface="Monaco"/>
                <a:cs typeface="Monaco"/>
                <a:sym typeface="Monaco"/>
              </a:defRPr>
            </a:pPr>
            <a:r>
              <a:rPr dirty="0"/>
              <a:t>{</a:t>
            </a:r>
          </a:p>
          <a:p>
            <a:pPr algn="l" defTabSz="457200">
              <a:defRPr sz="1800">
                <a:solidFill>
                  <a:srgbClr val="011993"/>
                </a:solidFill>
                <a:latin typeface="Monaco"/>
                <a:ea typeface="Monaco"/>
                <a:cs typeface="Monaco"/>
                <a:sym typeface="Monaco"/>
              </a:defRPr>
            </a:pPr>
            <a:r>
              <a:rPr dirty="0">
                <a:solidFill>
                  <a:srgbClr val="000000"/>
                </a:solidFill>
              </a:rPr>
              <a:t>  </a:t>
            </a:r>
            <a:r>
              <a:rPr dirty="0">
                <a:solidFill>
                  <a:srgbClr val="008F00"/>
                </a:solidFill>
              </a:rPr>
              <a:t>"name"</a:t>
            </a:r>
            <a:r>
              <a:rPr dirty="0"/>
              <a:t>:"mocha"</a:t>
            </a:r>
            <a:r>
              <a:rPr dirty="0">
                <a:solidFill>
                  <a:srgbClr val="000000"/>
                </a:solidFill>
              </a:rPr>
              <a:t>,</a:t>
            </a:r>
          </a:p>
          <a:p>
            <a:pPr algn="l" defTabSz="457200">
              <a:defRPr sz="1800">
                <a:solidFill>
                  <a:srgbClr val="011993"/>
                </a:solidFill>
                <a:latin typeface="Monaco"/>
                <a:ea typeface="Monaco"/>
                <a:cs typeface="Monaco"/>
                <a:sym typeface="Monaco"/>
              </a:defRPr>
            </a:pPr>
            <a:r>
              <a:rPr dirty="0">
                <a:solidFill>
                  <a:srgbClr val="000000"/>
                </a:solidFill>
              </a:rPr>
              <a:t>  </a:t>
            </a:r>
            <a:r>
              <a:rPr dirty="0">
                <a:solidFill>
                  <a:srgbClr val="008F00"/>
                </a:solidFill>
              </a:rPr>
              <a:t>"shop"</a:t>
            </a:r>
            <a:r>
              <a:rPr dirty="0"/>
              <a:t>:"costa"</a:t>
            </a:r>
            <a:r>
              <a:rPr dirty="0">
                <a:solidFill>
                  <a:srgbClr val="000000"/>
                </a:solidFill>
              </a:rPr>
              <a:t>,</a:t>
            </a:r>
          </a:p>
          <a:p>
            <a:pPr algn="l" defTabSz="457200">
              <a:defRPr sz="1800">
                <a:solidFill>
                  <a:srgbClr val="008F00"/>
                </a:solidFill>
                <a:latin typeface="Monaco"/>
                <a:ea typeface="Monaco"/>
                <a:cs typeface="Monaco"/>
                <a:sym typeface="Monaco"/>
              </a:defRPr>
            </a:pPr>
            <a:r>
              <a:rPr dirty="0">
                <a:solidFill>
                  <a:srgbClr val="000000"/>
                </a:solidFill>
              </a:rPr>
              <a:t>  </a:t>
            </a:r>
            <a:r>
              <a:rPr dirty="0"/>
              <a:t>"rating"</a:t>
            </a:r>
            <a:r>
              <a:rPr dirty="0">
                <a:solidFill>
                  <a:srgbClr val="000000"/>
                </a:solidFill>
              </a:rPr>
              <a:t>:3.5,</a:t>
            </a:r>
          </a:p>
          <a:p>
            <a:pPr algn="l" defTabSz="457200">
              <a:defRPr sz="1800">
                <a:solidFill>
                  <a:srgbClr val="008F00"/>
                </a:solidFill>
                <a:latin typeface="Monaco"/>
                <a:ea typeface="Monaco"/>
                <a:cs typeface="Monaco"/>
                <a:sym typeface="Monaco"/>
              </a:defRPr>
            </a:pPr>
            <a:r>
              <a:rPr dirty="0">
                <a:solidFill>
                  <a:srgbClr val="000000"/>
                </a:solidFill>
              </a:rPr>
              <a:t>  </a:t>
            </a:r>
            <a:r>
              <a:rPr dirty="0"/>
              <a:t>"price"</a:t>
            </a:r>
            <a:r>
              <a:rPr dirty="0">
                <a:solidFill>
                  <a:srgbClr val="000000"/>
                </a:solidFill>
              </a:rPr>
              <a:t>:2.0,</a:t>
            </a:r>
          </a:p>
          <a:p>
            <a:pPr algn="l" defTabSz="457200">
              <a:defRPr sz="1800">
                <a:solidFill>
                  <a:srgbClr val="008F00"/>
                </a:solidFill>
                <a:latin typeface="Monaco"/>
                <a:ea typeface="Monaco"/>
                <a:cs typeface="Monaco"/>
                <a:sym typeface="Monaco"/>
              </a:defRPr>
            </a:pPr>
            <a:r>
              <a:rPr dirty="0">
                <a:solidFill>
                  <a:srgbClr val="000000"/>
                </a:solidFill>
              </a:rPr>
              <a:t>  </a:t>
            </a:r>
            <a:r>
              <a:rPr dirty="0"/>
              <a:t>"favourite"</a:t>
            </a:r>
            <a:r>
              <a:rPr dirty="0">
                <a:solidFill>
                  <a:srgbClr val="000000"/>
                </a:solidFill>
              </a:rPr>
              <a:t>:0,</a:t>
            </a:r>
          </a:p>
          <a:p>
            <a:pPr algn="l" defTabSz="457200">
              <a:defRPr sz="1800">
                <a:solidFill>
                  <a:srgbClr val="008F00"/>
                </a:solidFill>
                <a:latin typeface="Monaco"/>
                <a:ea typeface="Monaco"/>
                <a:cs typeface="Monaco"/>
                <a:sym typeface="Monaco"/>
              </a:defRPr>
            </a:pPr>
            <a:r>
              <a:rPr dirty="0">
                <a:solidFill>
                  <a:srgbClr val="000000"/>
                </a:solidFill>
              </a:rPr>
              <a:t>  </a:t>
            </a:r>
            <a:r>
              <a:rPr dirty="0"/>
              <a:t>"id"</a:t>
            </a:r>
            <a:r>
              <a:rPr dirty="0">
                <a:solidFill>
                  <a:srgbClr val="000000"/>
                </a:solidFill>
              </a:rPr>
              <a:t>:1</a:t>
            </a:r>
          </a:p>
          <a:p>
            <a:pPr algn="l" defTabSz="457200">
              <a:defRPr sz="1800">
                <a:latin typeface="Monaco"/>
                <a:ea typeface="Monaco"/>
                <a:cs typeface="Monaco"/>
                <a:sym typeface="Monaco"/>
              </a:defRPr>
            </a:pPr>
            <a:r>
              <a:rPr dirty="0"/>
              <a:t>},</a:t>
            </a:r>
          </a:p>
          <a:p>
            <a:pPr algn="l" defTabSz="457200">
              <a:defRPr sz="1800">
                <a:latin typeface="Monaco"/>
                <a:ea typeface="Monaco"/>
                <a:cs typeface="Monaco"/>
                <a:sym typeface="Monaco"/>
              </a:defRPr>
            </a:pPr>
            <a:r>
              <a:rPr dirty="0"/>
              <a:t>{</a:t>
            </a:r>
          </a:p>
          <a:p>
            <a:pPr algn="l" defTabSz="457200">
              <a:defRPr sz="1800">
                <a:solidFill>
                  <a:srgbClr val="011993"/>
                </a:solidFill>
                <a:latin typeface="Monaco"/>
                <a:ea typeface="Monaco"/>
                <a:cs typeface="Monaco"/>
                <a:sym typeface="Monaco"/>
              </a:defRPr>
            </a:pPr>
            <a:r>
              <a:rPr dirty="0">
                <a:solidFill>
                  <a:srgbClr val="000000"/>
                </a:solidFill>
              </a:rPr>
              <a:t>  </a:t>
            </a:r>
            <a:r>
              <a:rPr dirty="0">
                <a:solidFill>
                  <a:srgbClr val="008F00"/>
                </a:solidFill>
              </a:rPr>
              <a:t>"name"</a:t>
            </a:r>
            <a:r>
              <a:rPr dirty="0"/>
              <a:t>:"americano"</a:t>
            </a:r>
            <a:r>
              <a:rPr dirty="0">
                <a:solidFill>
                  <a:srgbClr val="000000"/>
                </a:solidFill>
              </a:rPr>
              <a:t>,</a:t>
            </a:r>
          </a:p>
          <a:p>
            <a:pPr algn="l" defTabSz="457200">
              <a:defRPr sz="1800">
                <a:solidFill>
                  <a:srgbClr val="011993"/>
                </a:solidFill>
                <a:latin typeface="Monaco"/>
                <a:ea typeface="Monaco"/>
                <a:cs typeface="Monaco"/>
                <a:sym typeface="Monaco"/>
              </a:defRPr>
            </a:pPr>
            <a:r>
              <a:rPr dirty="0">
                <a:solidFill>
                  <a:srgbClr val="000000"/>
                </a:solidFill>
              </a:rPr>
              <a:t>  </a:t>
            </a:r>
            <a:r>
              <a:rPr dirty="0">
                <a:solidFill>
                  <a:srgbClr val="008F00"/>
                </a:solidFill>
              </a:rPr>
              <a:t>"shop"</a:t>
            </a:r>
            <a:r>
              <a:rPr dirty="0"/>
              <a:t>:"costa"</a:t>
            </a:r>
            <a:r>
              <a:rPr dirty="0">
                <a:solidFill>
                  <a:srgbClr val="000000"/>
                </a:solidFill>
              </a:rPr>
              <a:t>,</a:t>
            </a:r>
          </a:p>
          <a:p>
            <a:pPr algn="l" defTabSz="457200">
              <a:defRPr sz="1800">
                <a:solidFill>
                  <a:srgbClr val="008F00"/>
                </a:solidFill>
                <a:latin typeface="Monaco"/>
                <a:ea typeface="Monaco"/>
                <a:cs typeface="Monaco"/>
                <a:sym typeface="Monaco"/>
              </a:defRPr>
            </a:pPr>
            <a:r>
              <a:rPr dirty="0">
                <a:solidFill>
                  <a:srgbClr val="000000"/>
                </a:solidFill>
              </a:rPr>
              <a:t>  </a:t>
            </a:r>
            <a:r>
              <a:rPr dirty="0"/>
              <a:t>"rating"</a:t>
            </a:r>
            <a:r>
              <a:rPr dirty="0">
                <a:solidFill>
                  <a:srgbClr val="000000"/>
                </a:solidFill>
              </a:rPr>
              <a:t>:4.5,</a:t>
            </a:r>
          </a:p>
          <a:p>
            <a:pPr algn="l" defTabSz="457200">
              <a:defRPr sz="1800">
                <a:solidFill>
                  <a:srgbClr val="008F00"/>
                </a:solidFill>
                <a:latin typeface="Monaco"/>
                <a:ea typeface="Monaco"/>
                <a:cs typeface="Monaco"/>
                <a:sym typeface="Monaco"/>
              </a:defRPr>
            </a:pPr>
            <a:r>
              <a:rPr dirty="0">
                <a:solidFill>
                  <a:srgbClr val="000000"/>
                </a:solidFill>
              </a:rPr>
              <a:t>  </a:t>
            </a:r>
            <a:r>
              <a:rPr dirty="0"/>
              <a:t>"price"</a:t>
            </a:r>
            <a:r>
              <a:rPr dirty="0">
                <a:solidFill>
                  <a:srgbClr val="000000"/>
                </a:solidFill>
              </a:rPr>
              <a:t>:3.0,</a:t>
            </a:r>
          </a:p>
          <a:p>
            <a:pPr algn="l" defTabSz="457200">
              <a:defRPr sz="1800">
                <a:solidFill>
                  <a:srgbClr val="008F00"/>
                </a:solidFill>
                <a:latin typeface="Monaco"/>
                <a:ea typeface="Monaco"/>
                <a:cs typeface="Monaco"/>
                <a:sym typeface="Monaco"/>
              </a:defRPr>
            </a:pPr>
            <a:r>
              <a:rPr dirty="0">
                <a:solidFill>
                  <a:srgbClr val="000000"/>
                </a:solidFill>
              </a:rPr>
              <a:t>  </a:t>
            </a:r>
            <a:r>
              <a:rPr dirty="0"/>
              <a:t>"favourite"</a:t>
            </a:r>
            <a:r>
              <a:rPr dirty="0">
                <a:solidFill>
                  <a:srgbClr val="000000"/>
                </a:solidFill>
              </a:rPr>
              <a:t>:1,</a:t>
            </a:r>
          </a:p>
          <a:p>
            <a:pPr algn="l" defTabSz="457200">
              <a:defRPr sz="1800">
                <a:solidFill>
                  <a:srgbClr val="008F00"/>
                </a:solidFill>
                <a:latin typeface="Monaco"/>
                <a:ea typeface="Monaco"/>
                <a:cs typeface="Monaco"/>
                <a:sym typeface="Monaco"/>
              </a:defRPr>
            </a:pPr>
            <a:r>
              <a:rPr dirty="0">
                <a:solidFill>
                  <a:srgbClr val="000000"/>
                </a:solidFill>
              </a:rPr>
              <a:t>  </a:t>
            </a:r>
            <a:r>
              <a:rPr dirty="0"/>
              <a:t>"id"</a:t>
            </a:r>
            <a:r>
              <a:rPr dirty="0">
                <a:solidFill>
                  <a:srgbClr val="000000"/>
                </a:solidFill>
              </a:rPr>
              <a:t>:2</a:t>
            </a:r>
          </a:p>
          <a:p>
            <a:pPr algn="l" defTabSz="457200">
              <a:defRPr sz="1800">
                <a:latin typeface="Monaco"/>
                <a:ea typeface="Monaco"/>
                <a:cs typeface="Monaco"/>
                <a:sym typeface="Monaco"/>
              </a:defRPr>
            </a:pPr>
            <a:r>
              <a:rPr dirty="0"/>
              <a:t>},</a:t>
            </a:r>
          </a:p>
          <a:p>
            <a:pPr algn="l" defTabSz="457200">
              <a:defRPr sz="1800">
                <a:latin typeface="Monaco"/>
                <a:ea typeface="Monaco"/>
                <a:cs typeface="Monaco"/>
                <a:sym typeface="Monaco"/>
              </a:defRPr>
            </a:pPr>
            <a:r>
              <a:rPr dirty="0"/>
              <a:t>{</a:t>
            </a:r>
          </a:p>
          <a:p>
            <a:pPr algn="l" defTabSz="457200">
              <a:defRPr sz="1800">
                <a:solidFill>
                  <a:srgbClr val="011993"/>
                </a:solidFill>
                <a:latin typeface="Monaco"/>
                <a:ea typeface="Monaco"/>
                <a:cs typeface="Monaco"/>
                <a:sym typeface="Monaco"/>
              </a:defRPr>
            </a:pPr>
            <a:r>
              <a:rPr dirty="0">
                <a:solidFill>
                  <a:srgbClr val="000000"/>
                </a:solidFill>
              </a:rPr>
              <a:t>  </a:t>
            </a:r>
            <a:r>
              <a:rPr dirty="0">
                <a:solidFill>
                  <a:srgbClr val="008F00"/>
                </a:solidFill>
              </a:rPr>
              <a:t>"name"</a:t>
            </a:r>
            <a:r>
              <a:rPr dirty="0"/>
              <a:t>:"cappuccino lite"</a:t>
            </a:r>
            <a:r>
              <a:rPr dirty="0">
                <a:solidFill>
                  <a:srgbClr val="000000"/>
                </a:solidFill>
              </a:rPr>
              <a:t>,</a:t>
            </a:r>
          </a:p>
          <a:p>
            <a:pPr algn="l" defTabSz="457200">
              <a:defRPr sz="1800">
                <a:solidFill>
                  <a:srgbClr val="011993"/>
                </a:solidFill>
                <a:latin typeface="Monaco"/>
                <a:ea typeface="Monaco"/>
                <a:cs typeface="Monaco"/>
                <a:sym typeface="Monaco"/>
              </a:defRPr>
            </a:pPr>
            <a:r>
              <a:rPr dirty="0">
                <a:solidFill>
                  <a:srgbClr val="000000"/>
                </a:solidFill>
              </a:rPr>
              <a:t>  </a:t>
            </a:r>
            <a:r>
              <a:rPr dirty="0">
                <a:solidFill>
                  <a:srgbClr val="008F00"/>
                </a:solidFill>
              </a:rPr>
              <a:t>"shop"</a:t>
            </a:r>
            <a:r>
              <a:rPr dirty="0"/>
              <a:t>:"starbucks"</a:t>
            </a:r>
            <a:r>
              <a:rPr dirty="0">
                <a:solidFill>
                  <a:srgbClr val="000000"/>
                </a:solidFill>
              </a:rPr>
              <a:t>,</a:t>
            </a:r>
          </a:p>
          <a:p>
            <a:pPr algn="l" defTabSz="457200">
              <a:defRPr sz="1800">
                <a:solidFill>
                  <a:srgbClr val="008F00"/>
                </a:solidFill>
                <a:latin typeface="Monaco"/>
                <a:ea typeface="Monaco"/>
                <a:cs typeface="Monaco"/>
                <a:sym typeface="Monaco"/>
              </a:defRPr>
            </a:pPr>
            <a:r>
              <a:rPr dirty="0">
                <a:solidFill>
                  <a:srgbClr val="000000"/>
                </a:solidFill>
              </a:rPr>
              <a:t>  </a:t>
            </a:r>
            <a:r>
              <a:rPr dirty="0"/>
              <a:t>"rating"</a:t>
            </a:r>
            <a:r>
              <a:rPr dirty="0">
                <a:solidFill>
                  <a:srgbClr val="000000"/>
                </a:solidFill>
              </a:rPr>
              <a:t>:1.5,</a:t>
            </a:r>
          </a:p>
          <a:p>
            <a:pPr algn="l" defTabSz="457200">
              <a:defRPr sz="1800">
                <a:solidFill>
                  <a:srgbClr val="008F00"/>
                </a:solidFill>
                <a:latin typeface="Monaco"/>
                <a:ea typeface="Monaco"/>
                <a:cs typeface="Monaco"/>
                <a:sym typeface="Monaco"/>
              </a:defRPr>
            </a:pPr>
            <a:r>
              <a:rPr dirty="0">
                <a:solidFill>
                  <a:srgbClr val="000000"/>
                </a:solidFill>
              </a:rPr>
              <a:t>  </a:t>
            </a:r>
            <a:r>
              <a:rPr dirty="0"/>
              <a:t>"price"</a:t>
            </a:r>
            <a:r>
              <a:rPr dirty="0">
                <a:solidFill>
                  <a:srgbClr val="000000"/>
                </a:solidFill>
              </a:rPr>
              <a:t>:4.0,</a:t>
            </a:r>
          </a:p>
          <a:p>
            <a:pPr algn="l" defTabSz="457200">
              <a:defRPr sz="1800">
                <a:solidFill>
                  <a:srgbClr val="008F00"/>
                </a:solidFill>
                <a:latin typeface="Monaco"/>
                <a:ea typeface="Monaco"/>
                <a:cs typeface="Monaco"/>
                <a:sym typeface="Monaco"/>
              </a:defRPr>
            </a:pPr>
            <a:r>
              <a:rPr dirty="0">
                <a:solidFill>
                  <a:srgbClr val="000000"/>
                </a:solidFill>
              </a:rPr>
              <a:t>  </a:t>
            </a:r>
            <a:r>
              <a:rPr dirty="0"/>
              <a:t>"favourite"</a:t>
            </a:r>
            <a:r>
              <a:rPr dirty="0">
                <a:solidFill>
                  <a:srgbClr val="000000"/>
                </a:solidFill>
              </a:rPr>
              <a:t>:1,</a:t>
            </a:r>
          </a:p>
          <a:p>
            <a:pPr algn="l" defTabSz="457200">
              <a:defRPr sz="1800">
                <a:solidFill>
                  <a:srgbClr val="008F00"/>
                </a:solidFill>
                <a:latin typeface="Monaco"/>
                <a:ea typeface="Monaco"/>
                <a:cs typeface="Monaco"/>
                <a:sym typeface="Monaco"/>
              </a:defRPr>
            </a:pPr>
            <a:r>
              <a:rPr dirty="0">
                <a:solidFill>
                  <a:srgbClr val="000000"/>
                </a:solidFill>
              </a:rPr>
              <a:t>  </a:t>
            </a:r>
            <a:r>
              <a:rPr dirty="0"/>
              <a:t>"id"</a:t>
            </a:r>
            <a:r>
              <a:rPr dirty="0">
                <a:solidFill>
                  <a:srgbClr val="000000"/>
                </a:solidFill>
              </a:rPr>
              <a:t>:3</a:t>
            </a:r>
          </a:p>
          <a:p>
            <a:pPr algn="l" defTabSz="457200">
              <a:defRPr sz="1800">
                <a:latin typeface="Monaco"/>
                <a:ea typeface="Monaco"/>
                <a:cs typeface="Monaco"/>
                <a:sym typeface="Monaco"/>
              </a:defRPr>
            </a:pPr>
            <a:r>
              <a:rPr dirty="0"/>
              <a:t>}</a:t>
            </a:r>
          </a:p>
        </p:txBody>
      </p:sp>
      <p:sp>
        <p:nvSpPr>
          <p:cNvPr id="177" name="JSON (/ˈdʒeɪsɒn/ jay-sawn, /ˈdʒeɪsən/ jay-sun), or JavaScript Object Notation, is a text-based open standard designed for human-readable data interchange. Derived from the JavaScript scripting language, JSON is a language for representing simple data structures and associative arrays, called objects. Despite its relationship to JavaScript, JSON is language-independent, with parsers available for many languages.…"/>
          <p:cNvSpPr txBox="1"/>
          <p:nvPr/>
        </p:nvSpPr>
        <p:spPr>
          <a:xfrm>
            <a:off x="255118" y="414605"/>
            <a:ext cx="6805602" cy="9045874"/>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square" lIns="50800" tIns="50800" rIns="50800" bIns="50800" anchor="b">
            <a:spAutoFit/>
          </a:bodyPr>
          <a:lstStyle/>
          <a:p>
            <a:pPr algn="l" defTabSz="457200">
              <a:lnSpc>
                <a:spcPts val="4700"/>
              </a:lnSpc>
              <a:defRPr sz="2400">
                <a:latin typeface="Helvetica"/>
                <a:ea typeface="Helvetica"/>
                <a:cs typeface="Helvetica"/>
                <a:sym typeface="Helvetica"/>
              </a:defRPr>
            </a:pPr>
            <a:r>
              <a:rPr sz="1800" b="1" dirty="0"/>
              <a:t>JSON</a:t>
            </a:r>
            <a:r>
              <a:rPr sz="1800" dirty="0"/>
              <a:t> (</a:t>
            </a:r>
            <a:r>
              <a:rPr sz="1800" u="sng" dirty="0">
                <a:solidFill>
                  <a:srgbClr val="0B0080"/>
                </a:solidFill>
                <a:hlinkClick r:id="rId2"/>
              </a:rPr>
              <a:t>/</a:t>
            </a:r>
            <a:r>
              <a:rPr sz="1800" u="sng" dirty="0">
                <a:solidFill>
                  <a:srgbClr val="0B0080"/>
                </a:solidFill>
                <a:hlinkClick r:id="rId3"/>
              </a:rPr>
              <a:t>ˈdʒeɪsɒn</a:t>
            </a:r>
            <a:r>
              <a:rPr sz="1800" u="sng" dirty="0">
                <a:solidFill>
                  <a:srgbClr val="0B0080"/>
                </a:solidFill>
                <a:hlinkClick r:id="rId2"/>
              </a:rPr>
              <a:t>/</a:t>
            </a:r>
            <a:r>
              <a:rPr sz="1800" dirty="0"/>
              <a:t> </a:t>
            </a:r>
            <a:r>
              <a:rPr sz="1800" b="1" i="1" u="sng" dirty="0">
                <a:solidFill>
                  <a:srgbClr val="0B0080"/>
                </a:solidFill>
                <a:hlinkClick r:id="rId4"/>
              </a:rPr>
              <a:t>jay</a:t>
            </a:r>
            <a:r>
              <a:rPr sz="1800" i="1" u="sng" dirty="0">
                <a:solidFill>
                  <a:srgbClr val="0B0080"/>
                </a:solidFill>
                <a:hlinkClick r:id="rId4"/>
              </a:rPr>
              <a:t>-sawn</a:t>
            </a:r>
            <a:r>
              <a:rPr sz="1800" dirty="0"/>
              <a:t>, </a:t>
            </a:r>
            <a:r>
              <a:rPr sz="1800" u="sng" dirty="0">
                <a:solidFill>
                  <a:srgbClr val="0B0080"/>
                </a:solidFill>
                <a:hlinkClick r:id="rId2"/>
              </a:rPr>
              <a:t>/</a:t>
            </a:r>
            <a:r>
              <a:rPr sz="1800" u="sng" dirty="0">
                <a:solidFill>
                  <a:srgbClr val="0B0080"/>
                </a:solidFill>
                <a:hlinkClick r:id="rId3"/>
              </a:rPr>
              <a:t>ˈdʒeɪsən</a:t>
            </a:r>
            <a:r>
              <a:rPr sz="1800" u="sng" dirty="0">
                <a:solidFill>
                  <a:srgbClr val="0B0080"/>
                </a:solidFill>
                <a:hlinkClick r:id="rId2"/>
              </a:rPr>
              <a:t>/</a:t>
            </a:r>
            <a:r>
              <a:rPr sz="1800" dirty="0"/>
              <a:t> </a:t>
            </a:r>
            <a:r>
              <a:rPr sz="1800" b="1" i="1" u="sng" dirty="0">
                <a:solidFill>
                  <a:srgbClr val="0B0080"/>
                </a:solidFill>
                <a:hlinkClick r:id="rId4"/>
              </a:rPr>
              <a:t>jay</a:t>
            </a:r>
            <a:r>
              <a:rPr sz="1800" i="1" u="sng" dirty="0">
                <a:solidFill>
                  <a:srgbClr val="0B0080"/>
                </a:solidFill>
                <a:hlinkClick r:id="rId4"/>
              </a:rPr>
              <a:t>-sun</a:t>
            </a:r>
            <a:r>
              <a:rPr sz="1800" dirty="0"/>
              <a:t>), or </a:t>
            </a:r>
            <a:r>
              <a:rPr sz="1800" b="1" dirty="0"/>
              <a:t>JavaScript Object Notation</a:t>
            </a:r>
            <a:r>
              <a:rPr sz="1800" dirty="0"/>
              <a:t>, is a text-based </a:t>
            </a:r>
            <a:r>
              <a:rPr sz="1800" u="sng" dirty="0">
                <a:solidFill>
                  <a:srgbClr val="0B0080"/>
                </a:solidFill>
                <a:hlinkClick r:id="rId5"/>
              </a:rPr>
              <a:t>open standard</a:t>
            </a:r>
            <a:r>
              <a:rPr sz="1800" dirty="0"/>
              <a:t> designed for </a:t>
            </a:r>
            <a:r>
              <a:rPr sz="1800" u="sng" dirty="0">
                <a:solidFill>
                  <a:srgbClr val="0B0080"/>
                </a:solidFill>
                <a:hlinkClick r:id="rId6"/>
              </a:rPr>
              <a:t>human-readable</a:t>
            </a:r>
            <a:r>
              <a:rPr sz="1800" dirty="0"/>
              <a:t> data interchange. Derived from the </a:t>
            </a:r>
            <a:r>
              <a:rPr sz="1800" u="sng" dirty="0">
                <a:solidFill>
                  <a:srgbClr val="0B0080"/>
                </a:solidFill>
                <a:hlinkClick r:id="rId7"/>
              </a:rPr>
              <a:t>JavaScript</a:t>
            </a:r>
            <a:r>
              <a:rPr sz="1800" dirty="0"/>
              <a:t> scripting language, JSON is a language for representing simple </a:t>
            </a:r>
            <a:r>
              <a:rPr sz="1800" u="sng" dirty="0">
                <a:solidFill>
                  <a:srgbClr val="0B0080"/>
                </a:solidFill>
                <a:hlinkClick r:id="rId8"/>
              </a:rPr>
              <a:t>data structures</a:t>
            </a:r>
            <a:r>
              <a:rPr sz="1800" dirty="0"/>
              <a:t> and </a:t>
            </a:r>
            <a:r>
              <a:rPr sz="1800" u="sng" dirty="0">
                <a:solidFill>
                  <a:srgbClr val="0B0080"/>
                </a:solidFill>
                <a:hlinkClick r:id="rId9"/>
              </a:rPr>
              <a:t>associative arrays</a:t>
            </a:r>
            <a:r>
              <a:rPr sz="1800" dirty="0"/>
              <a:t>, called objects. Despite its relationship to JavaScript, JSON is </a:t>
            </a:r>
            <a:r>
              <a:rPr sz="1800" u="sng" dirty="0">
                <a:solidFill>
                  <a:srgbClr val="0B0080"/>
                </a:solidFill>
                <a:hlinkClick r:id="rId10"/>
              </a:rPr>
              <a:t>language-independent</a:t>
            </a:r>
            <a:r>
              <a:rPr sz="1800" dirty="0"/>
              <a:t>, with parsers available for many languages.</a:t>
            </a:r>
          </a:p>
          <a:p>
            <a:pPr algn="l" defTabSz="457200">
              <a:lnSpc>
                <a:spcPts val="4700"/>
              </a:lnSpc>
              <a:defRPr sz="2400">
                <a:latin typeface="Helvetica"/>
                <a:ea typeface="Helvetica"/>
                <a:cs typeface="Helvetica"/>
                <a:sym typeface="Helvetica"/>
              </a:defRPr>
            </a:pPr>
            <a:r>
              <a:rPr sz="1800" dirty="0"/>
              <a:t>The JSON format was originally specified by </a:t>
            </a:r>
            <a:r>
              <a:rPr sz="1800" u="sng" dirty="0">
                <a:solidFill>
                  <a:srgbClr val="0B0080"/>
                </a:solidFill>
                <a:hlinkClick r:id="rId11"/>
              </a:rPr>
              <a:t>Douglas Crockford</a:t>
            </a:r>
            <a:r>
              <a:rPr sz="1800" dirty="0"/>
              <a:t>, and is described in </a:t>
            </a:r>
            <a:r>
              <a:rPr sz="1800" u="sng" dirty="0">
                <a:solidFill>
                  <a:srgbClr val="663366"/>
                </a:solidFill>
                <a:hlinkClick r:id="rId12"/>
              </a:rPr>
              <a:t>RFC 4627</a:t>
            </a:r>
            <a:r>
              <a:rPr sz="1800" dirty="0"/>
              <a:t>. The official </a:t>
            </a:r>
            <a:r>
              <a:rPr sz="1800" u="sng" dirty="0">
                <a:solidFill>
                  <a:srgbClr val="0B0080"/>
                </a:solidFill>
                <a:hlinkClick r:id="rId13"/>
              </a:rPr>
              <a:t>Internet media type</a:t>
            </a:r>
            <a:r>
              <a:rPr sz="1800" dirty="0"/>
              <a:t> for JSON is </a:t>
            </a:r>
            <a:r>
              <a:rPr sz="1800" dirty="0">
                <a:latin typeface="Courier"/>
                <a:ea typeface="Courier"/>
                <a:cs typeface="Courier"/>
                <a:sym typeface="Courier"/>
              </a:rPr>
              <a:t>application/json</a:t>
            </a:r>
            <a:r>
              <a:rPr sz="1800" dirty="0"/>
              <a:t>. The JSON filename extension is </a:t>
            </a:r>
            <a:r>
              <a:rPr sz="1800" dirty="0">
                <a:latin typeface="Courier"/>
                <a:ea typeface="Courier"/>
                <a:cs typeface="Courier"/>
                <a:sym typeface="Courier"/>
              </a:rPr>
              <a:t>.json</a:t>
            </a:r>
            <a:r>
              <a:rPr sz="1800" dirty="0"/>
              <a:t>.</a:t>
            </a:r>
          </a:p>
          <a:p>
            <a:pPr algn="l" defTabSz="457200">
              <a:lnSpc>
                <a:spcPts val="4700"/>
              </a:lnSpc>
              <a:defRPr sz="2400">
                <a:latin typeface="Helvetica"/>
                <a:ea typeface="Helvetica"/>
                <a:cs typeface="Helvetica"/>
                <a:sym typeface="Helvetica"/>
              </a:defRPr>
            </a:pPr>
            <a:r>
              <a:rPr sz="1800" dirty="0"/>
              <a:t>The JSON format is often used for </a:t>
            </a:r>
            <a:r>
              <a:rPr sz="1800" u="sng" dirty="0">
                <a:solidFill>
                  <a:srgbClr val="0B0080"/>
                </a:solidFill>
                <a:hlinkClick r:id="rId14"/>
              </a:rPr>
              <a:t>serializing</a:t>
            </a:r>
            <a:r>
              <a:rPr sz="1800" dirty="0"/>
              <a:t> and transmitting structured data over a network connection. It is used primarily to transmit data between a server and web application, serving as an alternative to </a:t>
            </a:r>
            <a:r>
              <a:rPr sz="1800" u="sng" dirty="0">
                <a:solidFill>
                  <a:srgbClr val="0B0080"/>
                </a:solidFill>
                <a:hlinkClick r:id="rId15"/>
              </a:rPr>
              <a:t>XML</a:t>
            </a:r>
            <a:r>
              <a:rPr sz="1800"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Screen Shot 2017-11-20 at 08.37.20.png" descr="Screen Shot 2017-11-20 at 08.37.20.png"/>
          <p:cNvPicPr>
            <a:picLocks noChangeAspect="1"/>
          </p:cNvPicPr>
          <p:nvPr/>
        </p:nvPicPr>
        <p:blipFill>
          <a:blip r:embed="rId2">
            <a:extLst/>
          </a:blip>
          <a:srcRect b="38545"/>
          <a:stretch>
            <a:fillRect/>
          </a:stretch>
        </p:blipFill>
        <p:spPr>
          <a:xfrm>
            <a:off x="5823032" y="-49744"/>
            <a:ext cx="7083770" cy="4394697"/>
          </a:xfrm>
          <a:prstGeom prst="rect">
            <a:avLst/>
          </a:prstGeom>
          <a:ln w="12700">
            <a:miter lim="400000"/>
          </a:ln>
        </p:spPr>
      </p:pic>
      <p:pic>
        <p:nvPicPr>
          <p:cNvPr id="180" name="Screen Shot 2017-11-20 at 08.37.54.png" descr="Screen Shot 2017-11-20 at 08.37.54.png"/>
          <p:cNvPicPr>
            <a:picLocks noChangeAspect="1"/>
          </p:cNvPicPr>
          <p:nvPr/>
        </p:nvPicPr>
        <p:blipFill>
          <a:blip r:embed="rId3">
            <a:extLst/>
          </a:blip>
          <a:srcRect b="45318"/>
          <a:stretch>
            <a:fillRect/>
          </a:stretch>
        </p:blipFill>
        <p:spPr>
          <a:xfrm>
            <a:off x="5716471" y="5015507"/>
            <a:ext cx="7296868" cy="4027973"/>
          </a:xfrm>
          <a:prstGeom prst="rect">
            <a:avLst/>
          </a:prstGeom>
          <a:ln w="12700">
            <a:miter lim="400000"/>
          </a:ln>
        </p:spPr>
      </p:pic>
      <p:sp>
        <p:nvSpPr>
          <p:cNvPr id="181" name="Web vs API"/>
          <p:cNvSpPr txBox="1">
            <a:spLocks noGrp="1"/>
          </p:cNvSpPr>
          <p:nvPr>
            <p:ph type="title"/>
          </p:nvPr>
        </p:nvSpPr>
        <p:spPr>
          <a:xfrm>
            <a:off x="1676648" y="42167"/>
            <a:ext cx="3128715" cy="783333"/>
          </a:xfrm>
          <a:prstGeom prst="rect">
            <a:avLst/>
          </a:prstGeom>
        </p:spPr>
        <p:txBody>
          <a:bodyPr/>
          <a:lstStyle>
            <a:lvl1pPr>
              <a:defRPr u="sng"/>
            </a:lvl1pPr>
          </a:lstStyle>
          <a:p>
            <a:r>
              <a:t>Web vs API</a:t>
            </a:r>
          </a:p>
        </p:txBody>
      </p:sp>
      <p:sp>
        <p:nvSpPr>
          <p:cNvPr id="182" name="Both use HTTP:…"/>
          <p:cNvSpPr txBox="1">
            <a:spLocks noGrp="1"/>
          </p:cNvSpPr>
          <p:nvPr>
            <p:ph type="body" sz="half" idx="1"/>
          </p:nvPr>
        </p:nvSpPr>
        <p:spPr>
          <a:xfrm>
            <a:off x="266700" y="1052884"/>
            <a:ext cx="5521246" cy="8536832"/>
          </a:xfrm>
          <a:prstGeom prst="rect">
            <a:avLst/>
          </a:prstGeom>
          <a:solidFill>
            <a:srgbClr val="FFFFFF"/>
          </a:solidFill>
          <a:ln>
            <a:solidFill>
              <a:srgbClr val="000000"/>
            </a:solidFill>
          </a:ln>
        </p:spPr>
        <p:txBody>
          <a:bodyPr/>
          <a:lstStyle/>
          <a:p>
            <a:pPr marL="384047" indent="-384047" defTabSz="490727">
              <a:spcBef>
                <a:spcPts val="3500"/>
              </a:spcBef>
              <a:defRPr sz="3024" i="1">
                <a:latin typeface="Helvetica Neue"/>
                <a:ea typeface="Helvetica Neue"/>
                <a:cs typeface="Helvetica Neue"/>
                <a:sym typeface="Helvetica Neue"/>
              </a:defRPr>
            </a:pPr>
            <a:r>
              <a:rPr dirty="0"/>
              <a:t>Both use HTTP:</a:t>
            </a:r>
          </a:p>
          <a:p>
            <a:pPr marL="768095" lvl="1" indent="-384047" defTabSz="490727">
              <a:spcBef>
                <a:spcPts val="3500"/>
              </a:spcBef>
              <a:defRPr sz="3024"/>
            </a:pPr>
            <a:r>
              <a:rPr dirty="0"/>
              <a:t>GET, PUT, POST, DELETE etc…</a:t>
            </a:r>
          </a:p>
          <a:p>
            <a:pPr marL="384047" indent="-384047" defTabSz="490727">
              <a:spcBef>
                <a:spcPts val="3500"/>
              </a:spcBef>
              <a:defRPr sz="3024" i="1">
                <a:latin typeface="Helvetica Neue"/>
                <a:ea typeface="Helvetica Neue"/>
                <a:cs typeface="Helvetica Neue"/>
                <a:sym typeface="Helvetica Neue"/>
              </a:defRPr>
            </a:pPr>
            <a:r>
              <a:rPr dirty="0"/>
              <a:t>Web</a:t>
            </a:r>
          </a:p>
          <a:p>
            <a:pPr marL="768095" lvl="1" indent="-384047" defTabSz="490727">
              <a:spcBef>
                <a:spcPts val="3500"/>
              </a:spcBef>
              <a:defRPr sz="3024"/>
            </a:pPr>
            <a:r>
              <a:rPr dirty="0"/>
              <a:t>request formulated by browser </a:t>
            </a:r>
          </a:p>
          <a:p>
            <a:pPr marL="768095" lvl="1" indent="-384047" defTabSz="490727">
              <a:spcBef>
                <a:spcPts val="3500"/>
              </a:spcBef>
              <a:defRPr sz="3024"/>
            </a:pPr>
            <a:r>
              <a:rPr dirty="0"/>
              <a:t>HTML response </a:t>
            </a:r>
          </a:p>
          <a:p>
            <a:pPr marL="384047" indent="-384047" defTabSz="490727">
              <a:spcBef>
                <a:spcPts val="3500"/>
              </a:spcBef>
              <a:defRPr sz="3024" i="1">
                <a:latin typeface="Helvetica Neue"/>
                <a:ea typeface="Helvetica Neue"/>
                <a:cs typeface="Helvetica Neue"/>
                <a:sym typeface="Helvetica Neue"/>
              </a:defRPr>
            </a:pPr>
            <a:r>
              <a:rPr dirty="0"/>
              <a:t>API</a:t>
            </a:r>
          </a:p>
          <a:p>
            <a:pPr marL="768095" lvl="1" indent="-384047" defTabSz="490727">
              <a:spcBef>
                <a:spcPts val="3500"/>
              </a:spcBef>
              <a:defRPr sz="3024"/>
            </a:pPr>
            <a:r>
              <a:rPr dirty="0"/>
              <a:t>request formulated by program (typically)</a:t>
            </a:r>
          </a:p>
          <a:p>
            <a:pPr marL="768095" lvl="1" indent="-384047" defTabSz="490727">
              <a:spcBef>
                <a:spcPts val="3500"/>
              </a:spcBef>
              <a:defRPr sz="3024"/>
            </a:pPr>
            <a:r>
              <a:rPr dirty="0"/>
              <a:t>JSON response (typically)</a:t>
            </a:r>
          </a:p>
        </p:txBody>
      </p:sp>
      <p:sp>
        <p:nvSpPr>
          <p:cNvPr id="183" name="Web"/>
          <p:cNvSpPr txBox="1"/>
          <p:nvPr/>
        </p:nvSpPr>
        <p:spPr>
          <a:xfrm>
            <a:off x="8740408" y="4235730"/>
            <a:ext cx="1020472"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Web</a:t>
            </a:r>
          </a:p>
        </p:txBody>
      </p:sp>
      <p:sp>
        <p:nvSpPr>
          <p:cNvPr id="184" name="API"/>
          <p:cNvSpPr txBox="1"/>
          <p:nvPr/>
        </p:nvSpPr>
        <p:spPr>
          <a:xfrm>
            <a:off x="8646464" y="9176030"/>
            <a:ext cx="791872"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API</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Web"/>
          <p:cNvSpPr txBox="1">
            <a:spLocks noGrp="1"/>
          </p:cNvSpPr>
          <p:nvPr>
            <p:ph type="title"/>
          </p:nvPr>
        </p:nvSpPr>
        <p:spPr>
          <a:prstGeom prst="rect">
            <a:avLst/>
          </a:prstGeom>
        </p:spPr>
        <p:txBody>
          <a:bodyPr/>
          <a:lstStyle/>
          <a:p>
            <a:r>
              <a:t>Web</a:t>
            </a:r>
          </a:p>
        </p:txBody>
      </p:sp>
      <p:sp>
        <p:nvSpPr>
          <p:cNvPr id="187" name="https://github.com/wit-computing-msc-2017"/>
          <p:cNvSpPr txBox="1">
            <a:spLocks noGrp="1"/>
          </p:cNvSpPr>
          <p:nvPr>
            <p:ph type="body" sz="quarter" idx="1"/>
          </p:nvPr>
        </p:nvSpPr>
        <p:spPr>
          <a:xfrm>
            <a:off x="2890291" y="9131498"/>
            <a:ext cx="7434809" cy="736402"/>
          </a:xfrm>
          <a:prstGeom prst="rect">
            <a:avLst/>
          </a:prstGeom>
        </p:spPr>
        <p:txBody>
          <a:bodyPr/>
          <a:lstStyle>
            <a:lvl1pPr marL="0" indent="0" defTabSz="484886">
              <a:spcBef>
                <a:spcPts val="3400"/>
              </a:spcBef>
              <a:buSzTx/>
              <a:buFontTx/>
              <a:buNone/>
              <a:defRPr sz="2988" u="sng"/>
            </a:lvl1pPr>
          </a:lstStyle>
          <a:p>
            <a:r>
              <a:t>https://github.com/wit-computing-msc-2017</a:t>
            </a:r>
          </a:p>
        </p:txBody>
      </p:sp>
      <p:pic>
        <p:nvPicPr>
          <p:cNvPr id="188" name="Screen Shot 2017-11-20 at 08.37.20.png" descr="Screen Shot 2017-11-20 at 08.37.20.png"/>
          <p:cNvPicPr>
            <a:picLocks noChangeAspect="1"/>
          </p:cNvPicPr>
          <p:nvPr/>
        </p:nvPicPr>
        <p:blipFill>
          <a:blip r:embed="rId2">
            <a:extLst/>
          </a:blip>
          <a:stretch>
            <a:fillRect/>
          </a:stretch>
        </p:blipFill>
        <p:spPr>
          <a:xfrm>
            <a:off x="2290944" y="-238125"/>
            <a:ext cx="9661659" cy="9753600"/>
          </a:xfrm>
          <a:prstGeom prst="rect">
            <a:avLst/>
          </a:prstGeom>
          <a:ln w="12700">
            <a:miter lim="400000"/>
          </a:ln>
        </p:spPr>
      </p:pic>
      <p:sp>
        <p:nvSpPr>
          <p:cNvPr id="189" name="Chrome"/>
          <p:cNvSpPr txBox="1"/>
          <p:nvPr/>
        </p:nvSpPr>
        <p:spPr>
          <a:xfrm>
            <a:off x="501294" y="5010430"/>
            <a:ext cx="1689812"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Chrome</a:t>
            </a:r>
          </a:p>
        </p:txBody>
      </p:sp>
    </p:spTree>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1161</Words>
  <Application>Microsoft Macintosh PowerPoint</Application>
  <PresentationFormat>Custom</PresentationFormat>
  <Paragraphs>145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Courier</vt:lpstr>
      <vt:lpstr>Helvetica</vt:lpstr>
      <vt:lpstr>Helvetica Neue</vt:lpstr>
      <vt:lpstr>Helvetica Neue Light</vt:lpstr>
      <vt:lpstr>Helvetica Neue Medium</vt:lpstr>
      <vt:lpstr>Monaco</vt:lpstr>
      <vt:lpstr>ModernPortfolio</vt:lpstr>
      <vt:lpstr>Introducing APIs</vt:lpstr>
      <vt:lpstr>Agenda</vt:lpstr>
      <vt:lpstr>CSV</vt:lpstr>
      <vt:lpstr>Name/Value Pairs</vt:lpstr>
      <vt:lpstr>YAML</vt:lpstr>
      <vt:lpstr>XML</vt:lpstr>
      <vt:lpstr>JSON</vt:lpstr>
      <vt:lpstr>Web vs API</vt:lpstr>
      <vt:lpstr>Web</vt:lpstr>
      <vt:lpstr>API</vt:lpstr>
      <vt:lpstr>PowerPoint Presentation</vt:lpstr>
      <vt:lpstr>Curl: https://curl.haxx.se/</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APIs</dc:title>
  <cp:lastModifiedBy>Eamonn Deleastar</cp:lastModifiedBy>
  <cp:revision>2</cp:revision>
  <dcterms:modified xsi:type="dcterms:W3CDTF">2017-11-22T08:24:40Z</dcterms:modified>
</cp:coreProperties>
</file>