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  <p:sldMasterId id="2147483651" r:id="rId2"/>
    <p:sldMasterId id="2147483732" r:id="rId3"/>
  </p:sldMasterIdLst>
  <p:notesMasterIdLst>
    <p:notesMasterId r:id="rId34"/>
  </p:notesMasterIdLst>
  <p:sldIdLst>
    <p:sldId id="299" r:id="rId4"/>
    <p:sldId id="281" r:id="rId5"/>
    <p:sldId id="258" r:id="rId6"/>
    <p:sldId id="259" r:id="rId7"/>
    <p:sldId id="305" r:id="rId8"/>
    <p:sldId id="279" r:id="rId9"/>
    <p:sldId id="262" r:id="rId10"/>
    <p:sldId id="280" r:id="rId11"/>
    <p:sldId id="264" r:id="rId12"/>
    <p:sldId id="265" r:id="rId13"/>
    <p:sldId id="266" r:id="rId14"/>
    <p:sldId id="284" r:id="rId15"/>
    <p:sldId id="292" r:id="rId16"/>
    <p:sldId id="293" r:id="rId17"/>
    <p:sldId id="296" r:id="rId18"/>
    <p:sldId id="297" r:id="rId19"/>
    <p:sldId id="298" r:id="rId20"/>
    <p:sldId id="269" r:id="rId21"/>
    <p:sldId id="270" r:id="rId22"/>
    <p:sldId id="306" r:id="rId23"/>
    <p:sldId id="285" r:id="rId24"/>
    <p:sldId id="286" r:id="rId25"/>
    <p:sldId id="272" r:id="rId26"/>
    <p:sldId id="287" r:id="rId27"/>
    <p:sldId id="288" r:id="rId28"/>
    <p:sldId id="274" r:id="rId29"/>
    <p:sldId id="275" r:id="rId30"/>
    <p:sldId id="276" r:id="rId31"/>
    <p:sldId id="304" r:id="rId32"/>
    <p:sldId id="278" r:id="rId3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1pPr>
    <a:lvl2pPr marL="457200" indent="-22860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2pPr>
    <a:lvl3pPr marL="914400" indent="-45720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3pPr>
    <a:lvl4pPr marL="1371600" indent="-68580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4pPr>
    <a:lvl5pPr marL="1828800" indent="-91440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alt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alt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altLang="en-US" noProof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064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indent="228600" algn="l" defTabSz="4064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indent="457200" algn="l" defTabSz="4064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indent="685800" algn="l" defTabSz="4064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indent="914400" algn="l" defTabSz="4064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41544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85336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Objects First with Java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© David J. Barnes and Michael Kölling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C26D03A-A3CA-4064-81ED-B84D5B10C96B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Objects First with Java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© David J. Barnes and Michael Kölling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5875B2-5A9B-46CD-8087-ADF9AF3C92B4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r>
              <a:rPr lang="en-GB" altLang="en-US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Objects First with Java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r>
              <a:rPr lang="en-GB" altLang="en-US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© David J. Barnes and Michael Kölling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C0DB8298-C0A4-484E-9929-B51A33A0BD7B}" type="slidenum">
              <a:rPr lang="en-GB" altLang="en-US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pPr/>
              <a:t>25</a:t>
            </a:fld>
            <a:endParaRPr lang="en-GB" altLang="en-US">
              <a:solidFill>
                <a:schemeClr val="tx1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3DD08-3A5A-4C5B-B609-9C65B36C9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62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0A3A0-26D8-409C-9369-FCC902451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05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858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E76F1-2EB3-42D9-9FCE-EF0BA0288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53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6AB0E-4EAD-470C-93B8-64437A39F6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22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C579F-C7C7-4A84-AA03-90A45C1741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29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40DD6-D851-4A09-A6BF-5CFFBC5DC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17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F45C0-0344-48ED-A0E4-4A465133C3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993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65A86-8121-4CB6-893A-7C6E109AB7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085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23CB2-BC2D-4928-A4AB-06569B5691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719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E2802-771D-488F-8543-1201B3073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932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32144-B238-4FA9-9EE5-DF41885EA5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4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6AE5C-E8ED-4A21-A0CD-503E8C6AA9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6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>
              <a:sym typeface="Helvetica Neue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47C51-9D0A-48C8-B497-9E4D517CC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498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E5166-91E7-4D3A-A54E-A7490806A0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070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7800C-5492-4ECC-B9CD-3A5A0F380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2044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CF05E-C56F-470E-979C-2896C0DFC0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229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4B02D-D3D0-4AEA-977B-759CF89B8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47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B7F0E-1F57-4DC5-BAAE-D29626628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611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9375" y="3327400"/>
            <a:ext cx="1955800" cy="1397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7575" y="3327400"/>
            <a:ext cx="1955800" cy="1397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4811E-76CC-421A-BE1F-CC941099E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014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B5574-682E-4ED6-93A0-C55EF9235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522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B7FE6-DF15-4CEC-8E95-D2C8AF38D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8352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9C327-A510-406E-9796-7CEFADC16B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45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FDDD6-3AB3-441D-B2D8-540FBD868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749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868AB-EB9A-4A9A-8FEC-CA2E53B43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329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>
              <a:sym typeface="Helvetica Neue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7B85C-7579-423F-B580-AC412FB956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8561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4226B-B7E4-463C-B38F-50F5CBA47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309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1665288"/>
            <a:ext cx="1974850" cy="3059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1665288"/>
            <a:ext cx="5772150" cy="3059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ED98D-D5CD-47EF-AAA8-1F1F05A4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5155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01836" y="2607469"/>
            <a:ext cx="8340328" cy="16430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hape 65"/>
          <p:cNvSpPr>
            <a:spLocks noGrp="1"/>
          </p:cNvSpPr>
          <p:nvPr>
            <p:ph type="sldNum" sz="quarter" idx="10"/>
          </p:nvPr>
        </p:nvSpPr>
        <p:spPr>
          <a:xfrm>
            <a:off x="8626475" y="6465888"/>
            <a:ext cx="219075" cy="2095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B7F48A-BD10-457E-8988-ECE5D7371E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5709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5725"/>
            <a:ext cx="4038600" cy="5502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5725"/>
            <a:ext cx="4038600" cy="5502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18AF9-0070-41F4-B777-930AA0351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14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BB08B-AF87-482F-8F97-8B99DA619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79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91707-656F-404C-BBC2-9077CA62D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47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F6ED9-C022-4911-AF2B-B93CE65AF2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4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9C0CA-82AC-4FAB-A6D8-4B5E835630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9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>
              <a:sym typeface="Helvetica Neue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BE5A7-E798-46BE-8108-6C57CAEA6D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5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creativecommons.org/licenses/by-nc/3.0/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hyperlink" Target="http://www.wit.ie/" TargetMode="Externa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355725"/>
            <a:ext cx="8229600" cy="550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 Light" charset="0"/>
              </a:rPr>
              <a:t>Second level</a:t>
            </a:r>
          </a:p>
          <a:p>
            <a:pPr lvl="2"/>
            <a:r>
              <a:rPr lang="en-US" altLang="en-US">
                <a:sym typeface="Helvetica Neue Light" charset="0"/>
              </a:rPr>
              <a:t>Third level</a:t>
            </a:r>
          </a:p>
          <a:p>
            <a:pPr lvl="3"/>
            <a:r>
              <a:rPr lang="en-US" altLang="en-US">
                <a:sym typeface="Helvetica Neue Light" charset="0"/>
              </a:rPr>
              <a:t>Fourth level</a:t>
            </a:r>
          </a:p>
          <a:p>
            <a:pPr lvl="4"/>
            <a:r>
              <a:rPr lang="en-US" altLang="en-US">
                <a:sym typeface="Helvetica Neue Light" charset="0"/>
              </a:rPr>
              <a:t>Fifth level</a:t>
            </a:r>
          </a:p>
        </p:txBody>
      </p:sp>
      <p:sp>
        <p:nvSpPr>
          <p:cNvPr id="2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8364538" y="6342063"/>
            <a:ext cx="3111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defTabSz="584200" eaLnBrk="1">
              <a:defRPr sz="1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</a:lstStyle>
          <a:p>
            <a:pPr>
              <a:defRPr/>
            </a:pPr>
            <a:fld id="{F2C5383F-936E-4EC6-8E6F-5FC66AB93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hf hdr="0" ftr="0" dt="0"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00"/>
          </a:solidFill>
          <a:latin typeface="+mj-lt"/>
          <a:ea typeface="+mj-ea"/>
          <a:cs typeface="+mj-cs"/>
          <a:sym typeface="Helvetica Neue Light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5pPr>
      <a:lvl6pPr marL="496888" algn="ctr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6pPr>
      <a:lvl7pPr marL="954088" algn="ctr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7pPr>
      <a:lvl8pPr marL="1411288" algn="ctr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8pPr>
      <a:lvl9pPr marL="1868488" algn="ctr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9pPr>
    </p:titleStyle>
    <p:bodyStyle>
      <a:lvl1pPr marL="382588" indent="-3429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"/>
        <a:defRPr sz="2800" kern="1200">
          <a:solidFill>
            <a:srgbClr val="000000"/>
          </a:solidFill>
          <a:latin typeface="+mn-lt"/>
          <a:ea typeface="+mn-ea"/>
          <a:cs typeface="+mn-cs"/>
          <a:sym typeface="Helvetica Neue Light" charset="0"/>
        </a:defRPr>
      </a:lvl1pPr>
      <a:lvl2pPr marL="830263" indent="-333375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"/>
        <a:defRPr sz="2800" kern="1200">
          <a:solidFill>
            <a:srgbClr val="000000"/>
          </a:solidFill>
          <a:latin typeface="+mn-lt"/>
          <a:ea typeface="+mn-ea"/>
          <a:cs typeface="+mn-cs"/>
          <a:sym typeface="Helvetica Neue Light" charset="0"/>
        </a:defRPr>
      </a:lvl2pPr>
      <a:lvl3pPr marL="1274763" indent="-320675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"/>
        <a:defRPr sz="2800" kern="1200">
          <a:solidFill>
            <a:srgbClr val="000000"/>
          </a:solidFill>
          <a:latin typeface="+mn-lt"/>
          <a:ea typeface="+mn-ea"/>
          <a:cs typeface="+mn-cs"/>
          <a:sym typeface="Helvetica Neue Light" charset="0"/>
        </a:defRPr>
      </a:lvl3pPr>
      <a:lvl4pPr marL="1731963" indent="-320675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"/>
        <a:defRPr sz="2800" kern="1200">
          <a:solidFill>
            <a:srgbClr val="000000"/>
          </a:solidFill>
          <a:latin typeface="+mn-lt"/>
          <a:ea typeface="+mn-ea"/>
          <a:cs typeface="+mn-cs"/>
          <a:sym typeface="Helvetica Neue Light" charset="0"/>
        </a:defRPr>
      </a:lvl4pPr>
      <a:lvl5pPr marL="2189163" indent="-320675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"/>
        <a:defRPr sz="2800" kern="1200">
          <a:solidFill>
            <a:srgbClr val="000000"/>
          </a:solidFill>
          <a:latin typeface="+mn-lt"/>
          <a:ea typeface="+mn-ea"/>
          <a:cs typeface="+mn-cs"/>
          <a:sym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WIT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6134100"/>
            <a:ext cx="225901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2" descr="esu-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6210300"/>
            <a:ext cx="134143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052" name="Group 3"/>
          <p:cNvGrpSpPr>
            <a:grpSpLocks/>
          </p:cNvGrpSpPr>
          <p:nvPr/>
        </p:nvGrpSpPr>
        <p:grpSpPr bwMode="auto">
          <a:xfrm>
            <a:off x="3111500" y="2255838"/>
            <a:ext cx="2997200" cy="2019300"/>
            <a:chOff x="0" y="0"/>
            <a:chExt cx="2997200" cy="2019127"/>
          </a:xfrm>
        </p:grpSpPr>
        <p:pic>
          <p:nvPicPr>
            <p:cNvPr id="2054" name="Picture 4" descr="by-nc.eu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" y="0"/>
              <a:ext cx="2082800" cy="72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01" name="Rectangle 5"/>
            <p:cNvSpPr>
              <a:spLocks/>
            </p:cNvSpPr>
            <p:nvPr/>
          </p:nvSpPr>
          <p:spPr bwMode="auto">
            <a:xfrm>
              <a:off x="0" y="858763"/>
              <a:ext cx="2997200" cy="1160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4572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9144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13716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18288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eaLnBrk="1">
                <a:lnSpc>
                  <a:spcPct val="120000"/>
                </a:lnSpc>
                <a:defRPr/>
              </a:pPr>
              <a:r>
                <a:rPr lang="en-US" altLang="en-US" sz="110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Except where otherwise noted, this content is licensed under a </a:t>
              </a:r>
              <a:r>
                <a:rPr lang="en-US" altLang="en-US" sz="110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6"/>
                </a:rPr>
                <a:t>Creative Commons Attribution-NonCommercial 3.0 License</a:t>
              </a:r>
              <a:r>
                <a:rPr lang="en-US" altLang="en-US" sz="110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. </a:t>
              </a:r>
            </a:p>
            <a:p>
              <a:pPr eaLnBrk="1">
                <a:lnSpc>
                  <a:spcPct val="120000"/>
                </a:lnSpc>
                <a:defRPr/>
              </a:pPr>
              <a:endParaRPr lang="en-US" altLang="en-US" sz="1100"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eaLnBrk="1">
                <a:lnSpc>
                  <a:spcPct val="120000"/>
                </a:lnSpc>
                <a:defRPr/>
              </a:pPr>
              <a:r>
                <a:rPr lang="en-US" altLang="en-US" sz="110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For more information, please see </a:t>
              </a:r>
              <a:r>
                <a:rPr lang="en-US" altLang="en-US" sz="110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6"/>
                </a:rPr>
                <a:t>http://creativecommons.org/licenses/by-nc/3.0/</a:t>
              </a:r>
              <a:endParaRPr lang="en-US" altLang="en-US" sz="1100"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</p:grpSp>
      <p:sp>
        <p:nvSpPr>
          <p:cNvPr id="4102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4432300" y="6489700"/>
            <a:ext cx="266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defTabSz="406400" eaLnBrk="1">
              <a:defRPr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</a:lstStyle>
          <a:p>
            <a:pPr>
              <a:defRPr/>
            </a:pPr>
            <a:fld id="{E821BBE8-C4BB-470D-BE85-3DB3EA114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hdr="0" ftr="0" dt="0"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00"/>
          </a:solidFill>
          <a:latin typeface="+mj-lt"/>
          <a:ea typeface="+mj-ea"/>
          <a:cs typeface="+mj-cs"/>
          <a:sym typeface="Helvetica Neue Light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5pPr>
      <a:lvl6pPr marL="496888" algn="ctr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6pPr>
      <a:lvl7pPr marL="954088" algn="ctr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7pPr>
      <a:lvl8pPr marL="1411288" algn="ctr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8pPr>
      <a:lvl9pPr marL="1868488" algn="ctr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9pPr>
    </p:titleStyle>
    <p:bodyStyle>
      <a:lvl1pPr marL="382588" indent="-3429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"/>
        <a:defRPr sz="2800" kern="1200">
          <a:solidFill>
            <a:srgbClr val="000000"/>
          </a:solidFill>
          <a:latin typeface="+mn-lt"/>
          <a:ea typeface="+mn-ea"/>
          <a:cs typeface="+mn-cs"/>
          <a:sym typeface="Helvetica Neue Light" charset="0"/>
        </a:defRPr>
      </a:lvl1pPr>
      <a:lvl2pPr marL="830263" indent="-333375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"/>
        <a:defRPr sz="2800" kern="1200">
          <a:solidFill>
            <a:srgbClr val="000000"/>
          </a:solidFill>
          <a:latin typeface="+mn-lt"/>
          <a:ea typeface="+mn-ea"/>
          <a:cs typeface="+mn-cs"/>
          <a:sym typeface="Helvetica Neue Light" charset="0"/>
        </a:defRPr>
      </a:lvl2pPr>
      <a:lvl3pPr marL="1274763" indent="-320675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"/>
        <a:defRPr sz="2800" kern="1200">
          <a:solidFill>
            <a:srgbClr val="000000"/>
          </a:solidFill>
          <a:latin typeface="+mn-lt"/>
          <a:ea typeface="+mn-ea"/>
          <a:cs typeface="+mn-cs"/>
          <a:sym typeface="Helvetica Neue Light" charset="0"/>
        </a:defRPr>
      </a:lvl3pPr>
      <a:lvl4pPr marL="1731963" indent="-320675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"/>
        <a:defRPr sz="2800" kern="1200">
          <a:solidFill>
            <a:srgbClr val="000000"/>
          </a:solidFill>
          <a:latin typeface="+mn-lt"/>
          <a:ea typeface="+mn-ea"/>
          <a:cs typeface="+mn-cs"/>
          <a:sym typeface="Helvetica Neue Light" charset="0"/>
        </a:defRPr>
      </a:lvl4pPr>
      <a:lvl5pPr marL="2189163" indent="-320675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"/>
        <a:defRPr sz="2800" kern="1200">
          <a:solidFill>
            <a:srgbClr val="000000"/>
          </a:solidFill>
          <a:latin typeface="+mn-lt"/>
          <a:ea typeface="+mn-ea"/>
          <a:cs typeface="+mn-cs"/>
          <a:sym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 flipV="1">
            <a:off x="638175" y="3070225"/>
            <a:ext cx="7889875" cy="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pic>
        <p:nvPicPr>
          <p:cNvPr id="3075" name="Picture 2" descr="WIT_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6134100"/>
            <a:ext cx="225901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3" descr="esu-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6210300"/>
            <a:ext cx="134143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/>
          </p:cNvSpPr>
          <p:nvPr/>
        </p:nvSpPr>
        <p:spPr bwMode="auto">
          <a:xfrm>
            <a:off x="420688" y="3225800"/>
            <a:ext cx="193675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06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406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406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406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406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indent="914400" defTabSz="4064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indent="914400" defTabSz="4064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indent="914400" defTabSz="4064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indent="914400" defTabSz="4064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>
              <a:lnSpc>
                <a:spcPct val="80000"/>
              </a:lnSpc>
              <a:defRPr/>
            </a:pPr>
            <a:r>
              <a:rPr lang="en-US" altLang="en-US" sz="3200">
                <a:solidFill>
                  <a:srgbClr val="AAAAAA"/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Helvetica Neue UltraLight" charset="0"/>
              </a:rPr>
              <a:t>Produced </a:t>
            </a:r>
          </a:p>
          <a:p>
            <a:pPr algn="r" eaLnBrk="1">
              <a:lnSpc>
                <a:spcPct val="80000"/>
              </a:lnSpc>
              <a:defRPr/>
            </a:pPr>
            <a:r>
              <a:rPr lang="en-US" altLang="en-US" sz="3200">
                <a:solidFill>
                  <a:srgbClr val="AAAAAA"/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Helvetica Neue UltraLight" charset="0"/>
              </a:rPr>
              <a:t>by</a:t>
            </a:r>
          </a:p>
        </p:txBody>
      </p:sp>
      <p:grpSp>
        <p:nvGrpSpPr>
          <p:cNvPr id="3078" name="Group 5"/>
          <p:cNvGrpSpPr>
            <a:grpSpLocks/>
          </p:cNvGrpSpPr>
          <p:nvPr/>
        </p:nvGrpSpPr>
        <p:grpSpPr bwMode="auto">
          <a:xfrm>
            <a:off x="2601913" y="4651375"/>
            <a:ext cx="3152775" cy="949325"/>
            <a:chOff x="-1" y="3830"/>
            <a:chExt cx="3152091" cy="948757"/>
          </a:xfrm>
        </p:grpSpPr>
        <p:sp>
          <p:nvSpPr>
            <p:cNvPr id="3" name="Rectangle 6"/>
            <p:cNvSpPr>
              <a:spLocks/>
            </p:cNvSpPr>
            <p:nvPr/>
          </p:nvSpPr>
          <p:spPr bwMode="auto">
            <a:xfrm>
              <a:off x="-1" y="3830"/>
              <a:ext cx="3152091" cy="487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4572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9144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13716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18288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eaLnBrk="1">
                <a:lnSpc>
                  <a:spcPct val="120000"/>
                </a:lnSpc>
                <a:defRPr/>
              </a:pPr>
              <a:r>
                <a:rPr lang="en-US" altLang="en-US">
                  <a:solidFill>
                    <a:srgbClr val="133455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Department of Computing, Maths &amp; Physics</a:t>
              </a:r>
            </a:p>
            <a:p>
              <a:pPr eaLnBrk="1">
                <a:lnSpc>
                  <a:spcPct val="120000"/>
                </a:lnSpc>
                <a:defRPr/>
              </a:pPr>
              <a:r>
                <a:rPr lang="en-US" altLang="en-US">
                  <a:solidFill>
                    <a:srgbClr val="133455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Waterford Institute of Technology</a:t>
              </a:r>
            </a:p>
          </p:txBody>
        </p:sp>
        <p:sp>
          <p:nvSpPr>
            <p:cNvPr id="4" name="Rectangle 7"/>
            <p:cNvSpPr>
              <a:spLocks/>
            </p:cNvSpPr>
            <p:nvPr/>
          </p:nvSpPr>
          <p:spPr bwMode="auto">
            <a:xfrm>
              <a:off x="-1" y="500421"/>
              <a:ext cx="977688" cy="237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4572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9144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13716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18288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eaLnBrk="1">
                <a:defRPr/>
              </a:pPr>
              <a:r>
                <a:rPr lang="en-US" altLang="en-US" sz="90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6"/>
                </a:rPr>
                <a:t>http://www.wit.ie</a:t>
              </a:r>
              <a:endParaRPr lang="en-US" altLang="en-US" sz="900"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5" name="Rectangle 8"/>
            <p:cNvSpPr>
              <a:spLocks/>
            </p:cNvSpPr>
            <p:nvPr/>
          </p:nvSpPr>
          <p:spPr bwMode="auto">
            <a:xfrm>
              <a:off x="-1" y="714604"/>
              <a:ext cx="1191953" cy="237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defTabSz="406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4572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9144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13716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1828800" indent="914400" defTabSz="4064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eaLnBrk="1">
                <a:defRPr/>
              </a:pPr>
              <a:r>
                <a:rPr lang="en-US" altLang="en-US" sz="90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6"/>
                </a:rPr>
                <a:t>http://elearning.wit.ie</a:t>
              </a:r>
              <a:endParaRPr lang="en-US" altLang="en-US" sz="900"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</p:grpSp>
      <p:sp>
        <p:nvSpPr>
          <p:cNvPr id="3079" name="Rectangle 9"/>
          <p:cNvSpPr>
            <a:spLocks noGrp="1"/>
          </p:cNvSpPr>
          <p:nvPr>
            <p:ph type="title"/>
          </p:nvPr>
        </p:nvSpPr>
        <p:spPr bwMode="auto">
          <a:xfrm>
            <a:off x="622300" y="1665288"/>
            <a:ext cx="7899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3080" name="Rectangle 10"/>
          <p:cNvSpPr>
            <a:spLocks noGrp="1"/>
          </p:cNvSpPr>
          <p:nvPr>
            <p:ph type="body" sz="quarter" idx="1"/>
          </p:nvPr>
        </p:nvSpPr>
        <p:spPr bwMode="auto">
          <a:xfrm>
            <a:off x="2619375" y="3327400"/>
            <a:ext cx="40640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 Light" charset="0"/>
              </a:rPr>
              <a:t>Second level</a:t>
            </a:r>
          </a:p>
          <a:p>
            <a:pPr lvl="2"/>
            <a:r>
              <a:rPr lang="en-US" altLang="en-US">
                <a:sym typeface="Helvetica Neue Light" charset="0"/>
              </a:rPr>
              <a:t>Third level</a:t>
            </a:r>
          </a:p>
          <a:p>
            <a:pPr lvl="3"/>
            <a:r>
              <a:rPr lang="en-US" altLang="en-US">
                <a:sym typeface="Helvetica Neue Light" charset="0"/>
              </a:rPr>
              <a:t>Fourth level</a:t>
            </a:r>
          </a:p>
          <a:p>
            <a:pPr lvl="4"/>
            <a:r>
              <a:rPr lang="en-US" altLang="en-US">
                <a:sym typeface="Helvetica Neue Light" charset="0"/>
              </a:rPr>
              <a:t>Fifth level</a:t>
            </a:r>
          </a:p>
        </p:txBody>
      </p:sp>
      <p:sp>
        <p:nvSpPr>
          <p:cNvPr id="3083" name="Rectangle 11"/>
          <p:cNvSpPr>
            <a:spLocks noGrp="1"/>
          </p:cNvSpPr>
          <p:nvPr>
            <p:ph type="sldNum" sz="quarter" idx="2"/>
          </p:nvPr>
        </p:nvSpPr>
        <p:spPr bwMode="auto">
          <a:xfrm>
            <a:off x="4432300" y="6489700"/>
            <a:ext cx="266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defTabSz="406400" eaLnBrk="1">
              <a:defRPr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</a:lstStyle>
          <a:p>
            <a:pPr>
              <a:defRPr/>
            </a:pPr>
            <a:fld id="{CA16DFF3-804A-4836-833A-CDE81A6056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</p:sldLayoutIdLst>
  <p:hf hdr="0" ftr="0" dt="0"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00"/>
          </a:solidFill>
          <a:latin typeface="+mj-lt"/>
          <a:ea typeface="+mj-ea"/>
          <a:cs typeface="+mj-cs"/>
          <a:sym typeface="Helvetica Neue Light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5pPr>
      <a:lvl6pPr marL="496888" algn="ctr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6pPr>
      <a:lvl7pPr marL="954088" algn="ctr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7pPr>
      <a:lvl8pPr marL="1411288" algn="ctr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8pPr>
      <a:lvl9pPr marL="1868488" algn="ctr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9pPr>
    </p:titleStyle>
    <p:bodyStyle>
      <a:lvl1pPr marL="382588" indent="-3429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"/>
        <a:defRPr sz="2800" kern="1200">
          <a:solidFill>
            <a:srgbClr val="000000"/>
          </a:solidFill>
          <a:latin typeface="+mn-lt"/>
          <a:ea typeface="+mn-ea"/>
          <a:cs typeface="+mn-cs"/>
          <a:sym typeface="Helvetica Neue Light" charset="0"/>
        </a:defRPr>
      </a:lvl1pPr>
      <a:lvl2pPr marL="830263" indent="-333375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"/>
        <a:defRPr sz="2800" kern="1200">
          <a:solidFill>
            <a:srgbClr val="000000"/>
          </a:solidFill>
          <a:latin typeface="+mn-lt"/>
          <a:ea typeface="+mn-ea"/>
          <a:cs typeface="+mn-cs"/>
          <a:sym typeface="Helvetica Neue Light" charset="0"/>
        </a:defRPr>
      </a:lvl2pPr>
      <a:lvl3pPr marL="1274763" indent="-320675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"/>
        <a:defRPr sz="2800" kern="1200">
          <a:solidFill>
            <a:srgbClr val="000000"/>
          </a:solidFill>
          <a:latin typeface="+mn-lt"/>
          <a:ea typeface="+mn-ea"/>
          <a:cs typeface="+mn-cs"/>
          <a:sym typeface="Helvetica Neue Light" charset="0"/>
        </a:defRPr>
      </a:lvl3pPr>
      <a:lvl4pPr marL="1731963" indent="-320675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"/>
        <a:defRPr sz="2800" kern="1200">
          <a:solidFill>
            <a:srgbClr val="000000"/>
          </a:solidFill>
          <a:latin typeface="+mn-lt"/>
          <a:ea typeface="+mn-ea"/>
          <a:cs typeface="+mn-cs"/>
          <a:sym typeface="Helvetica Neue Light" charset="0"/>
        </a:defRPr>
      </a:lvl4pPr>
      <a:lvl5pPr marL="2189163" indent="-320675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"/>
        <a:defRPr sz="2800" kern="1200">
          <a:solidFill>
            <a:srgbClr val="000000"/>
          </a:solidFill>
          <a:latin typeface="+mn-lt"/>
          <a:ea typeface="+mn-ea"/>
          <a:cs typeface="+mn-cs"/>
          <a:sym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eleastar@wit.i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981075"/>
            <a:ext cx="8035925" cy="17621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E" sz="4000" dirty="0"/>
              <a:t>Java Control Statements</a:t>
            </a:r>
            <a:br>
              <a:rPr lang="en-IE" sz="4000" dirty="0"/>
            </a:br>
            <a:br>
              <a:rPr lang="en-IE" sz="1000" dirty="0"/>
            </a:br>
            <a:r>
              <a:rPr lang="en-IE" sz="2700" dirty="0">
                <a:solidFill>
                  <a:schemeClr val="bg1">
                    <a:lumMod val="50000"/>
                  </a:schemeClr>
                </a:solidFill>
              </a:rPr>
              <a:t>An introduction to the Java Programming Language</a:t>
            </a:r>
            <a:endParaRPr lang="en-IE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68288" y="3336925"/>
            <a:ext cx="1922462" cy="901700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894388"/>
            <a:ext cx="3771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70920" y="2718594"/>
            <a:ext cx="820216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74" name="Shape 240"/>
          <p:cNvSpPr txBox="1">
            <a:spLocks/>
          </p:cNvSpPr>
          <p:nvPr/>
        </p:nvSpPr>
        <p:spPr bwMode="auto">
          <a:xfrm>
            <a:off x="2587625" y="3284538"/>
            <a:ext cx="5872163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IE" altLang="en-US" sz="2400" kern="0" dirty="0">
                <a:sym typeface="Helvetica Neue" charset="0"/>
              </a:rPr>
              <a:t>Eamonn de Leastar  (</a:t>
            </a:r>
            <a:r>
              <a:rPr lang="en-IE" altLang="en-US" sz="2400" kern="0" dirty="0">
                <a:sym typeface="Helvetica Neue" charset="0"/>
                <a:hlinkClick r:id="rId3"/>
              </a:rPr>
              <a:t>edeleastar@wit.ie</a:t>
            </a:r>
            <a:r>
              <a:rPr lang="en-IE" altLang="en-US" sz="2400" kern="0" dirty="0">
                <a:sym typeface="Helvetica Neue" charset="0"/>
              </a:rPr>
              <a:t>)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IE" altLang="en-US" sz="2400" kern="0" dirty="0" err="1">
                <a:sym typeface="Helvetica Neue" charset="0"/>
              </a:rPr>
              <a:t>Dr.</a:t>
            </a:r>
            <a:r>
              <a:rPr lang="en-IE" altLang="en-US" sz="2400" kern="0" dirty="0">
                <a:sym typeface="Helvetica Neue" charset="0"/>
              </a:rPr>
              <a:t> Siobhan Drohan (</a:t>
            </a:r>
            <a:r>
              <a:rPr lang="en-IE" altLang="en-US" sz="2400" kern="0" dirty="0">
                <a:sym typeface="Helvetica Neue" charset="0"/>
                <a:hlinkClick r:id="rId3"/>
              </a:rPr>
              <a:t>sdrohan@wit.ie)</a:t>
            </a:r>
          </a:p>
        </p:txBody>
      </p:sp>
      <p:pic>
        <p:nvPicPr>
          <p:cNvPr id="6151" name="Picture 9" descr="[&quot;Waterford Institute of Technology&quot;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63" y="6188075"/>
            <a:ext cx="34655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Nested if statements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0768"/>
            <a:ext cx="3467100" cy="5502275"/>
          </a:xfrm>
        </p:spPr>
        <p:txBody>
          <a:bodyPr/>
          <a:lstStyle/>
          <a:p>
            <a:pPr marL="333375" indent="-293688" eaLnBrk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Any form of if statement can be nested</a:t>
            </a:r>
          </a:p>
          <a:p>
            <a:pPr marL="735013" lvl="1" indent="-238125" eaLnBrk="1">
              <a:spcBef>
                <a:spcPts val="500"/>
              </a:spcBef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can be other if statements within of if statements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4356100" y="1052513"/>
            <a:ext cx="4392613" cy="4968875"/>
            <a:chOff x="0" y="0"/>
            <a:chExt cx="4508500" cy="5545138"/>
          </a:xfrm>
        </p:grpSpPr>
        <p:sp>
          <p:nvSpPr>
            <p:cNvPr id="16391" name="Rectangle 6"/>
            <p:cNvSpPr>
              <a:spLocks/>
            </p:cNvSpPr>
            <p:nvPr/>
          </p:nvSpPr>
          <p:spPr bwMode="auto">
            <a:xfrm>
              <a:off x="0" y="0"/>
              <a:ext cx="4505325" cy="5545138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392" name="Rectangle 7"/>
            <p:cNvSpPr>
              <a:spLocks/>
            </p:cNvSpPr>
            <p:nvPr/>
          </p:nvSpPr>
          <p:spPr bwMode="auto">
            <a:xfrm>
              <a:off x="0" y="0"/>
              <a:ext cx="4508500" cy="457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4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if </a:t>
              </a: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(condition)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if</a:t>
              </a: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(nested_condition1)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nested_action1;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}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else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4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</a:t>
              </a:r>
              <a:r>
                <a:rPr lang="en-US" altLang="en-US" sz="14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if</a:t>
              </a: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(nested_condition2)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  nested_action2;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}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</a:t>
              </a:r>
              <a:r>
                <a:rPr lang="en-US" altLang="en-US" sz="14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else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4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</a:t>
              </a: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  nested_action3;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}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}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4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else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action2;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163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2EE80695-8BAC-48B5-B3E1-0EEF3142D43B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10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Example Nested Statement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447800" y="1828800"/>
            <a:ext cx="6934200" cy="3905250"/>
            <a:chOff x="0" y="0"/>
            <a:chExt cx="6934200" cy="3905250"/>
          </a:xfrm>
        </p:grpSpPr>
        <p:sp>
          <p:nvSpPr>
            <p:cNvPr id="17414" name="Rectangle 5"/>
            <p:cNvSpPr>
              <a:spLocks/>
            </p:cNvSpPr>
            <p:nvPr/>
          </p:nvSpPr>
          <p:spPr bwMode="auto">
            <a:xfrm>
              <a:off x="0" y="0"/>
              <a:ext cx="6934200" cy="390525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415" name="Rectangle 6"/>
            <p:cNvSpPr>
              <a:spLocks/>
            </p:cNvSpPr>
            <p:nvPr/>
          </p:nvSpPr>
          <p:spPr bwMode="auto">
            <a:xfrm>
              <a:off x="0" y="0"/>
              <a:ext cx="6934200" cy="365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int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i = 3;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if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(i &gt; 2)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"Greater than zero"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"Greater than one"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"Greater than two"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else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</a:t>
              </a: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if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(i == 2)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  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"Equal to two"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</a:t>
              </a: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else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  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"Less than two"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1741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0343E7E0-4A55-47C9-BBA5-AFAF01E9C3D9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11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More if statement syntax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71513" y="1763713"/>
            <a:ext cx="7904162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if(</a:t>
            </a:r>
            <a:r>
              <a:rPr lang="en-US" altLang="en-US" sz="1800" b="1" i="1">
                <a:solidFill>
                  <a:srgbClr val="C81D2B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condition1…perform some test</a:t>
            </a: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) </a:t>
            </a:r>
          </a:p>
          <a:p>
            <a:pPr eaLnBrk="1" hangingPunct="1"/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{</a:t>
            </a:r>
          </a:p>
          <a:p>
            <a:pPr eaLnBrk="1" hangingPunct="1"/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    </a:t>
            </a:r>
            <a:r>
              <a:rPr lang="en-US" altLang="en-US" sz="1800" b="1" i="1">
                <a:solidFill>
                  <a:srgbClr val="0070C0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Do these statements if condition1 gave a true result</a:t>
            </a:r>
            <a:endParaRPr lang="en-US" altLang="en-US" sz="1800" b="1">
              <a:solidFill>
                <a:srgbClr val="0070C0"/>
              </a:solidFill>
              <a:latin typeface="Courier New" panose="02070309020205020404" pitchFamily="49" charset="0"/>
              <a:cs typeface="Times" panose="02020603050405020304" pitchFamily="18" charset="0"/>
            </a:endParaRPr>
          </a:p>
          <a:p>
            <a:pPr eaLnBrk="1" hangingPunct="1"/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}</a:t>
            </a:r>
          </a:p>
          <a:p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else </a:t>
            </a:r>
            <a:r>
              <a:rPr lang="en-US" altLang="en-US" sz="1800" b="1">
                <a:latin typeface="Courier New" panose="02070309020205020404" pitchFamily="49" charset="0"/>
                <a:cs typeface="Times" panose="02020603050405020304" pitchFamily="18" charset="0"/>
              </a:rPr>
              <a:t>if(</a:t>
            </a:r>
            <a:r>
              <a:rPr lang="en-US" altLang="en-US" sz="1800" b="1" i="1">
                <a:solidFill>
                  <a:srgbClr val="C81D2B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condition2…perform some test</a:t>
            </a:r>
            <a:r>
              <a:rPr lang="en-US" altLang="en-US" sz="1800" b="1">
                <a:latin typeface="Courier New" panose="02070309020205020404" pitchFamily="49" charset="0"/>
                <a:cs typeface="Times" panose="02020603050405020304" pitchFamily="18" charset="0"/>
              </a:rPr>
              <a:t>) </a:t>
            </a:r>
          </a:p>
          <a:p>
            <a:r>
              <a:rPr lang="en-US" altLang="en-US" sz="1800" b="1">
                <a:latin typeface="Courier New" panose="02070309020205020404" pitchFamily="49" charset="0"/>
                <a:cs typeface="Times" panose="02020603050405020304" pitchFamily="18" charset="0"/>
              </a:rPr>
              <a:t>{</a:t>
            </a:r>
            <a:endParaRPr lang="en-US" altLang="en-US" sz="1800" b="1">
              <a:solidFill>
                <a:schemeClr val="tx1"/>
              </a:solidFill>
              <a:latin typeface="Courier New" panose="02070309020205020404" pitchFamily="49" charset="0"/>
              <a:cs typeface="Times" panose="02020603050405020304" pitchFamily="18" charset="0"/>
            </a:endParaRPr>
          </a:p>
          <a:p>
            <a:pPr eaLnBrk="1" hangingPunct="1"/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    </a:t>
            </a:r>
            <a:r>
              <a:rPr lang="en-US" altLang="en-US" sz="1800" b="1" i="1">
                <a:solidFill>
                  <a:srgbClr val="0070C0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Do these statements if condition1 gave a false </a:t>
            </a:r>
            <a:br>
              <a:rPr lang="en-US" altLang="en-US" sz="1800" b="1" i="1">
                <a:solidFill>
                  <a:srgbClr val="0070C0"/>
                </a:solidFill>
                <a:latin typeface="Courier New" panose="02070309020205020404" pitchFamily="49" charset="0"/>
                <a:cs typeface="Times" panose="02020603050405020304" pitchFamily="18" charset="0"/>
              </a:rPr>
            </a:br>
            <a:r>
              <a:rPr lang="en-US" altLang="en-US" sz="1800" b="1" i="1">
                <a:solidFill>
                  <a:srgbClr val="0070C0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    result and condition2 gave a true result</a:t>
            </a:r>
            <a:endParaRPr lang="en-US" altLang="en-US" sz="1800" b="1">
              <a:solidFill>
                <a:srgbClr val="0070C0"/>
              </a:solidFill>
              <a:latin typeface="Courier New" panose="02070309020205020404" pitchFamily="49" charset="0"/>
              <a:cs typeface="Times" panose="02020603050405020304" pitchFamily="18" charset="0"/>
            </a:endParaRPr>
          </a:p>
          <a:p>
            <a:pPr eaLnBrk="1" hangingPunct="1"/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}</a:t>
            </a: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else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800" b="1" i="1">
                <a:solidFill>
                  <a:srgbClr val="C81D2B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    </a:t>
            </a:r>
            <a:r>
              <a:rPr lang="en-US" altLang="en-US" sz="1800" b="1" i="1">
                <a:solidFill>
                  <a:srgbClr val="0070C0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Do these statements if both condition1 and </a:t>
            </a:r>
          </a:p>
          <a:p>
            <a:r>
              <a:rPr lang="en-US" altLang="en-US" sz="1800" b="1" i="1">
                <a:solidFill>
                  <a:srgbClr val="0070C0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    condition2 gave a false result</a:t>
            </a:r>
            <a:endParaRPr lang="en-US" altLang="en-US" sz="1800" b="1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1231900" y="3470275"/>
            <a:ext cx="7372350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 altLang="en-US" b="1"/>
          </a:p>
        </p:txBody>
      </p:sp>
      <p:sp>
        <p:nvSpPr>
          <p:cNvPr id="18437" name="Rectangle 17"/>
          <p:cNvSpPr>
            <a:spLocks noChangeArrowheads="1"/>
          </p:cNvSpPr>
          <p:nvPr/>
        </p:nvSpPr>
        <p:spPr bwMode="auto">
          <a:xfrm>
            <a:off x="1204913" y="2327275"/>
            <a:ext cx="7370762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 altLang="en-US" b="1"/>
          </a:p>
        </p:txBody>
      </p:sp>
      <p:sp>
        <p:nvSpPr>
          <p:cNvPr id="18438" name="Rectangle 16"/>
          <p:cNvSpPr>
            <a:spLocks noChangeArrowheads="1"/>
          </p:cNvSpPr>
          <p:nvPr/>
        </p:nvSpPr>
        <p:spPr bwMode="auto">
          <a:xfrm>
            <a:off x="1204913" y="4765675"/>
            <a:ext cx="7370762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 altLang="en-US" b="1"/>
          </a:p>
        </p:txBody>
      </p:sp>
      <p:sp>
        <p:nvSpPr>
          <p:cNvPr id="1843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B9E10177-7032-473A-9E15-AB49D5967B81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12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The switch statement – pattern one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1" t="36707" r="38312" b="36310"/>
          <a:stretch>
            <a:fillRect/>
          </a:stretch>
        </p:blipFill>
        <p:spPr bwMode="auto">
          <a:xfrm>
            <a:off x="1042988" y="2644775"/>
            <a:ext cx="5207000" cy="337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15088" y="2636838"/>
            <a:ext cx="2303462" cy="1938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A </a:t>
            </a:r>
            <a:r>
              <a:rPr lang="en-IE" sz="2400" i="1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switch </a:t>
            </a: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statement can have any number of </a:t>
            </a:r>
            <a:r>
              <a:rPr lang="en-IE" sz="2400" b="1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case </a:t>
            </a: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labels.</a:t>
            </a: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1116013" y="1268413"/>
            <a:ext cx="4679950" cy="708025"/>
          </a:xfrm>
          <a:prstGeom prst="rect">
            <a:avLst/>
          </a:prstGeom>
          <a:solidFill>
            <a:srgbClr val="EFF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altLang="en-US" sz="2000">
                <a:latin typeface="Calibri" panose="020F0502020204030204" pitchFamily="34" charset="0"/>
                <a:cs typeface="Calibri" panose="020F0502020204030204" pitchFamily="34" charset="0"/>
              </a:rPr>
              <a:t>Pre Java 7: can switch on int and char.</a:t>
            </a:r>
          </a:p>
          <a:p>
            <a:r>
              <a:rPr lang="en-IE" altLang="en-US" sz="2000">
                <a:latin typeface="Calibri" panose="020F0502020204030204" pitchFamily="34" charset="0"/>
                <a:cs typeface="Calibri" panose="020F0502020204030204" pitchFamily="34" charset="0"/>
              </a:rPr>
              <a:t>Post Java 7: can also switch on String</a:t>
            </a:r>
          </a:p>
        </p:txBody>
      </p:sp>
      <p:sp>
        <p:nvSpPr>
          <p:cNvPr id="5" name="Arrow: Down 4"/>
          <p:cNvSpPr/>
          <p:nvPr/>
        </p:nvSpPr>
        <p:spPr bwMode="auto">
          <a:xfrm>
            <a:off x="3214688" y="2058988"/>
            <a:ext cx="431800" cy="503237"/>
          </a:xfrm>
          <a:prstGeom prst="downArrow">
            <a:avLst/>
          </a:prstGeom>
          <a:solidFill>
            <a:srgbClr val="EFF9FF"/>
          </a:solidFill>
          <a:ln w="9525" cap="flat" cmpd="sng" algn="ctr">
            <a:solidFill>
              <a:schemeClr val="tx1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endParaRPr lang="en-IE"/>
          </a:p>
        </p:txBody>
      </p:sp>
      <p:sp>
        <p:nvSpPr>
          <p:cNvPr id="1946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50BD502C-68E9-4DCC-A407-A96638D14601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13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The switch statement – pattern two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2" t="36707" r="17897" b="20438"/>
          <a:stretch>
            <a:fillRect/>
          </a:stretch>
        </p:blipFill>
        <p:spPr bwMode="auto">
          <a:xfrm>
            <a:off x="1008063" y="1087438"/>
            <a:ext cx="3581400" cy="4297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03800" y="2200275"/>
            <a:ext cx="3414713" cy="15700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The </a:t>
            </a:r>
            <a:r>
              <a:rPr lang="en-IE" sz="2400" b="1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break </a:t>
            </a: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statement stops execution “falling through” into the next label’s statements. </a:t>
            </a: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971550" y="5805488"/>
            <a:ext cx="2870979" cy="369332"/>
          </a:xfrm>
          <a:prstGeom prst="rect">
            <a:avLst/>
          </a:prstGeom>
          <a:solidFill>
            <a:srgbClr val="EFF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altLang="en-US" sz="180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E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lang="en-IE" altLang="en-US" sz="1800">
                <a:latin typeface="Calibri" panose="020F0502020204030204" pitchFamily="34" charset="0"/>
                <a:cs typeface="Calibri" panose="020F0502020204030204" pitchFamily="34" charset="0"/>
              </a:rPr>
              <a:t>case is optional. 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051050" y="4508500"/>
            <a:ext cx="0" cy="129698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8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D6D5B1F7-58D3-4638-9F11-87CBA0C45ABD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14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The switch statement – example 1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5" t="13683" r="28392" b="34628"/>
          <a:stretch>
            <a:fillRect/>
          </a:stretch>
        </p:blipFill>
        <p:spPr bwMode="auto">
          <a:xfrm>
            <a:off x="1828800" y="1628775"/>
            <a:ext cx="5510213" cy="461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50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4E0C4FE8-A6CC-4487-9D0D-DA55F18756E6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15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The switch statement – example 2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4" t="33952" r="39314" b="28378"/>
          <a:stretch>
            <a:fillRect/>
          </a:stretch>
        </p:blipFill>
        <p:spPr bwMode="auto">
          <a:xfrm>
            <a:off x="2119313" y="1625600"/>
            <a:ext cx="4557712" cy="416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5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AA89CE57-BDE1-4BE3-B24C-1715C8606941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16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The switch statement – example 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27150" y="1268413"/>
            <a:ext cx="6629400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IE" altLang="en-US" sz="2000" dirty="0">
                <a:solidFill>
                  <a:srgbClr val="C00000"/>
                </a:solidFill>
              </a:rPr>
              <a:t>switch</a:t>
            </a:r>
            <a:r>
              <a:rPr lang="en-IE" altLang="en-US" sz="2000" dirty="0"/>
              <a:t> (group){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E" altLang="en-US" sz="2000" dirty="0"/>
              <a:t>	</a:t>
            </a:r>
            <a:r>
              <a:rPr lang="en-IE" altLang="en-US" sz="2000" dirty="0">
                <a:solidFill>
                  <a:srgbClr val="C00000"/>
                </a:solidFill>
              </a:rPr>
              <a:t>case</a:t>
            </a:r>
            <a:r>
              <a:rPr lang="en-IE" altLang="en-US" sz="2000" dirty="0"/>
              <a:t> 'A':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E" altLang="en-US" sz="2000" dirty="0"/>
              <a:t>		</a:t>
            </a:r>
            <a:r>
              <a:rPr lang="en-IE" altLang="en-US" sz="2000" dirty="0" err="1"/>
              <a:t>System.out.println</a:t>
            </a:r>
            <a:r>
              <a:rPr lang="en-IE" altLang="en-US" sz="2000" dirty="0"/>
              <a:t>("10.00 </a:t>
            </a:r>
            <a:r>
              <a:rPr lang="en-IE" altLang="en-US" sz="2000" dirty="0" err="1"/>
              <a:t>a.m</a:t>
            </a:r>
            <a:r>
              <a:rPr lang="en-IE" altLang="en-US" sz="2000" dirty="0"/>
              <a:t> 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E" altLang="en-US" sz="2000" dirty="0"/>
              <a:t>		</a:t>
            </a:r>
            <a:r>
              <a:rPr lang="en-IE" altLang="en-US" sz="2000" dirty="0">
                <a:solidFill>
                  <a:srgbClr val="C00000"/>
                </a:solidFill>
              </a:rPr>
              <a:t>break;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E" altLang="en-US" sz="2000" dirty="0"/>
              <a:t>	</a:t>
            </a:r>
            <a:r>
              <a:rPr lang="en-IE" altLang="en-US" sz="2000" dirty="0">
                <a:solidFill>
                  <a:srgbClr val="C00000"/>
                </a:solidFill>
              </a:rPr>
              <a:t>case</a:t>
            </a:r>
            <a:r>
              <a:rPr lang="en-IE" altLang="en-US" sz="2000" dirty="0"/>
              <a:t> 'B':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E" altLang="en-US" sz="2000" dirty="0"/>
              <a:t>		</a:t>
            </a:r>
            <a:r>
              <a:rPr lang="en-IE" altLang="en-US" sz="2000" dirty="0" err="1"/>
              <a:t>System.out.println</a:t>
            </a:r>
            <a:r>
              <a:rPr lang="en-IE" altLang="en-US" sz="2000" dirty="0"/>
              <a:t>("1.00 </a:t>
            </a:r>
            <a:r>
              <a:rPr lang="en-IE" altLang="en-US" sz="2000" dirty="0" err="1"/>
              <a:t>p.m</a:t>
            </a:r>
            <a:r>
              <a:rPr lang="en-IE" altLang="en-US" sz="2000" dirty="0"/>
              <a:t> 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E" altLang="en-US" sz="2000" dirty="0"/>
              <a:t>		</a:t>
            </a:r>
            <a:r>
              <a:rPr lang="en-IE" altLang="en-US" sz="2000" dirty="0">
                <a:solidFill>
                  <a:srgbClr val="C00000"/>
                </a:solidFill>
              </a:rPr>
              <a:t>break;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E" altLang="en-US" sz="2000" dirty="0"/>
              <a:t>	</a:t>
            </a:r>
            <a:r>
              <a:rPr lang="en-IE" altLang="en-US" sz="2000" dirty="0">
                <a:solidFill>
                  <a:srgbClr val="C00000"/>
                </a:solidFill>
              </a:rPr>
              <a:t>case</a:t>
            </a:r>
            <a:r>
              <a:rPr lang="en-IE" altLang="en-US" sz="2000" dirty="0"/>
              <a:t> 'C':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E" altLang="en-US" sz="2000" dirty="0"/>
              <a:t>		</a:t>
            </a:r>
            <a:r>
              <a:rPr lang="en-IE" altLang="en-US" sz="2000" dirty="0" err="1"/>
              <a:t>System.out.println</a:t>
            </a:r>
            <a:r>
              <a:rPr lang="en-IE" altLang="en-US" sz="2000" dirty="0"/>
              <a:t>("11.00 </a:t>
            </a:r>
            <a:r>
              <a:rPr lang="en-IE" altLang="en-US" sz="2000" dirty="0" err="1"/>
              <a:t>a.m</a:t>
            </a:r>
            <a:r>
              <a:rPr lang="en-IE" altLang="en-US" sz="2000" dirty="0"/>
              <a:t> 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E" altLang="en-US" sz="2000" dirty="0"/>
              <a:t>		</a:t>
            </a:r>
            <a:r>
              <a:rPr lang="en-IE" altLang="en-US" sz="2000" dirty="0">
                <a:solidFill>
                  <a:srgbClr val="C00000"/>
                </a:solidFill>
              </a:rPr>
              <a:t>break;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E" altLang="en-US" sz="2000" dirty="0"/>
              <a:t>    </a:t>
            </a:r>
            <a:r>
              <a:rPr lang="en-IE" altLang="en-US" sz="2000" dirty="0">
                <a:solidFill>
                  <a:srgbClr val="C00000"/>
                </a:solidFill>
              </a:rPr>
              <a:t>default: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E" altLang="en-US" sz="2000" dirty="0"/>
              <a:t>    		</a:t>
            </a:r>
            <a:r>
              <a:rPr lang="en-IE" altLang="en-US" sz="2000" dirty="0" err="1"/>
              <a:t>System.out.println</a:t>
            </a:r>
            <a:r>
              <a:rPr lang="en-IE" altLang="en-US" sz="2000" dirty="0"/>
              <a:t>(“Enter option A, B or C only!");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E" altLang="en-US" sz="2000" dirty="0"/>
              <a:t>}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EF700AE5-607B-472E-8BE2-2ECE27A57B65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17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Example switch statement…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395288" y="4076700"/>
            <a:ext cx="5549900" cy="2089150"/>
            <a:chOff x="0" y="0"/>
            <a:chExt cx="5549900" cy="2089150"/>
          </a:xfrm>
        </p:grpSpPr>
        <p:sp>
          <p:nvSpPr>
            <p:cNvPr id="24595" name="Rectangle 5"/>
            <p:cNvSpPr>
              <a:spLocks/>
            </p:cNvSpPr>
            <p:nvPr/>
          </p:nvSpPr>
          <p:spPr bwMode="auto">
            <a:xfrm>
              <a:off x="0" y="0"/>
              <a:ext cx="5545138" cy="208915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596" name="Rectangle 6"/>
            <p:cNvSpPr>
              <a:spLocks/>
            </p:cNvSpPr>
            <p:nvPr/>
          </p:nvSpPr>
          <p:spPr bwMode="auto">
            <a:xfrm>
              <a:off x="0" y="0"/>
              <a:ext cx="5549900" cy="193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int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i = 2;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switch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(i)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case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1: System.out.println(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"1"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 </a:t>
              </a: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break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case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2: System.out.println(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"2"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 </a:t>
              </a: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break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case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3: System.out.println(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"3"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 </a:t>
              </a: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break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default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: System.out.println(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"default"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24581" name="Group 7"/>
          <p:cNvGrpSpPr>
            <a:grpSpLocks/>
          </p:cNvGrpSpPr>
          <p:nvPr/>
        </p:nvGrpSpPr>
        <p:grpSpPr bwMode="auto">
          <a:xfrm>
            <a:off x="381000" y="1676400"/>
            <a:ext cx="5562600" cy="2039938"/>
            <a:chOff x="0" y="0"/>
            <a:chExt cx="5562600" cy="2039938"/>
          </a:xfrm>
        </p:grpSpPr>
        <p:sp>
          <p:nvSpPr>
            <p:cNvPr id="24593" name="Rectangle 8"/>
            <p:cNvSpPr>
              <a:spLocks/>
            </p:cNvSpPr>
            <p:nvPr/>
          </p:nvSpPr>
          <p:spPr bwMode="auto">
            <a:xfrm>
              <a:off x="0" y="0"/>
              <a:ext cx="5559425" cy="2039938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594" name="Rectangle 9"/>
            <p:cNvSpPr>
              <a:spLocks/>
            </p:cNvSpPr>
            <p:nvPr/>
          </p:nvSpPr>
          <p:spPr bwMode="auto">
            <a:xfrm>
              <a:off x="0" y="0"/>
              <a:ext cx="5562600" cy="193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int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i = 2;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switch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(i)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case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1: System.out.println(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"1"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case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2: System.out.println(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"2"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case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3: System.out.println(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"3"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default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: System.out.println(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"default"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24582" name="AutoShape 10"/>
          <p:cNvSpPr>
            <a:spLocks/>
          </p:cNvSpPr>
          <p:nvPr/>
        </p:nvSpPr>
        <p:spPr bwMode="auto">
          <a:xfrm>
            <a:off x="6019800" y="2514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F900"/>
          </a:solidFill>
          <a:ln w="9525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583" name="AutoShape 11"/>
          <p:cNvSpPr>
            <a:spLocks/>
          </p:cNvSpPr>
          <p:nvPr/>
        </p:nvSpPr>
        <p:spPr bwMode="auto">
          <a:xfrm>
            <a:off x="6019800" y="43434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F900"/>
          </a:solidFill>
          <a:ln w="9525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4584" name="Group 12"/>
          <p:cNvGrpSpPr>
            <a:grpSpLocks/>
          </p:cNvGrpSpPr>
          <p:nvPr/>
        </p:nvGrpSpPr>
        <p:grpSpPr bwMode="auto">
          <a:xfrm>
            <a:off x="6553200" y="2133600"/>
            <a:ext cx="2057400" cy="914400"/>
            <a:chOff x="0" y="0"/>
            <a:chExt cx="2057400" cy="914400"/>
          </a:xfrm>
        </p:grpSpPr>
        <p:sp>
          <p:nvSpPr>
            <p:cNvPr id="24591" name="Rectangle 13"/>
            <p:cNvSpPr>
              <a:spLocks/>
            </p:cNvSpPr>
            <p:nvPr/>
          </p:nvSpPr>
          <p:spPr bwMode="auto">
            <a:xfrm>
              <a:off x="0" y="0"/>
              <a:ext cx="2057400" cy="914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592" name="Rectangle 14"/>
            <p:cNvSpPr>
              <a:spLocks/>
            </p:cNvSpPr>
            <p:nvPr/>
          </p:nvSpPr>
          <p:spPr bwMode="auto">
            <a:xfrm>
              <a:off x="0" y="0"/>
              <a:ext cx="2057400" cy="78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2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3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default</a:t>
              </a:r>
            </a:p>
          </p:txBody>
        </p:sp>
      </p:grpSp>
      <p:grpSp>
        <p:nvGrpSpPr>
          <p:cNvPr id="24585" name="Group 15"/>
          <p:cNvGrpSpPr>
            <a:grpSpLocks/>
          </p:cNvGrpSpPr>
          <p:nvPr/>
        </p:nvGrpSpPr>
        <p:grpSpPr bwMode="auto">
          <a:xfrm>
            <a:off x="6629400" y="4114800"/>
            <a:ext cx="2057400" cy="914400"/>
            <a:chOff x="0" y="0"/>
            <a:chExt cx="2057400" cy="914400"/>
          </a:xfrm>
        </p:grpSpPr>
        <p:sp>
          <p:nvSpPr>
            <p:cNvPr id="24589" name="Rectangle 16"/>
            <p:cNvSpPr>
              <a:spLocks/>
            </p:cNvSpPr>
            <p:nvPr/>
          </p:nvSpPr>
          <p:spPr bwMode="auto">
            <a:xfrm>
              <a:off x="0" y="0"/>
              <a:ext cx="2057400" cy="914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590" name="Rectangle 17"/>
            <p:cNvSpPr>
              <a:spLocks/>
            </p:cNvSpPr>
            <p:nvPr/>
          </p:nvSpPr>
          <p:spPr bwMode="auto">
            <a:xfrm>
              <a:off x="0" y="0"/>
              <a:ext cx="2057400" cy="33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24586" name="Rectangle 18"/>
          <p:cNvSpPr>
            <a:spLocks/>
          </p:cNvSpPr>
          <p:nvPr/>
        </p:nvSpPr>
        <p:spPr bwMode="auto">
          <a:xfrm>
            <a:off x="7716838" y="1828800"/>
            <a:ext cx="9413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>
              <a:buClr>
                <a:srgbClr val="000000"/>
              </a:buClr>
              <a:buFont typeface="Tahoma" panose="020B0604030504040204" pitchFamily="34" charset="0"/>
              <a:buNone/>
            </a:pP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Console</a:t>
            </a:r>
          </a:p>
        </p:txBody>
      </p:sp>
      <p:sp>
        <p:nvSpPr>
          <p:cNvPr id="24587" name="Rectangle 19"/>
          <p:cNvSpPr>
            <a:spLocks/>
          </p:cNvSpPr>
          <p:nvPr/>
        </p:nvSpPr>
        <p:spPr bwMode="auto">
          <a:xfrm>
            <a:off x="7772400" y="3824288"/>
            <a:ext cx="9413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>
              <a:buClr>
                <a:srgbClr val="000000"/>
              </a:buClr>
              <a:buFont typeface="Tahoma" panose="020B0604030504040204" pitchFamily="34" charset="0"/>
              <a:buNone/>
            </a:pP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Console</a:t>
            </a:r>
          </a:p>
        </p:txBody>
      </p:sp>
      <p:sp>
        <p:nvSpPr>
          <p:cNvPr id="2458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95BF37E4-0FA7-42B5-9481-29470C599B0D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18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…Example switch statement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381000" y="1676400"/>
            <a:ext cx="5630863" cy="3840163"/>
            <a:chOff x="0" y="0"/>
            <a:chExt cx="5630863" cy="3840163"/>
          </a:xfrm>
        </p:grpSpPr>
        <p:sp>
          <p:nvSpPr>
            <p:cNvPr id="25611" name="Rectangle 5"/>
            <p:cNvSpPr>
              <a:spLocks/>
            </p:cNvSpPr>
            <p:nvPr/>
          </p:nvSpPr>
          <p:spPr bwMode="auto">
            <a:xfrm>
              <a:off x="0" y="0"/>
              <a:ext cx="5630863" cy="3840163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612" name="Rectangle 6"/>
            <p:cNvSpPr>
              <a:spLocks/>
            </p:cNvSpPr>
            <p:nvPr/>
          </p:nvSpPr>
          <p:spPr bwMode="auto">
            <a:xfrm>
              <a:off x="0" y="0"/>
              <a:ext cx="5626101" cy="353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int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i = 2;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switch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(i)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case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1: 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	System.out.println(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"1"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 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	</a:t>
              </a: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break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case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2: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case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3: 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	System.out.println(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"2"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	System.out.println(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"or"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	System.out.println(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"3"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	</a:t>
              </a: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break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default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: 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	System.out.println(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"default"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25605" name="AutoShape 7"/>
          <p:cNvSpPr>
            <a:spLocks/>
          </p:cNvSpPr>
          <p:nvPr/>
        </p:nvSpPr>
        <p:spPr bwMode="auto">
          <a:xfrm>
            <a:off x="6019800" y="3276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F900"/>
          </a:solidFill>
          <a:ln w="9525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5606" name="Group 8"/>
          <p:cNvGrpSpPr>
            <a:grpSpLocks/>
          </p:cNvGrpSpPr>
          <p:nvPr/>
        </p:nvGrpSpPr>
        <p:grpSpPr bwMode="auto">
          <a:xfrm>
            <a:off x="6553200" y="2895600"/>
            <a:ext cx="2057400" cy="914400"/>
            <a:chOff x="0" y="0"/>
            <a:chExt cx="2057400" cy="914400"/>
          </a:xfrm>
        </p:grpSpPr>
        <p:sp>
          <p:nvSpPr>
            <p:cNvPr id="25609" name="Rectangle 9"/>
            <p:cNvSpPr>
              <a:spLocks/>
            </p:cNvSpPr>
            <p:nvPr/>
          </p:nvSpPr>
          <p:spPr bwMode="auto">
            <a:xfrm>
              <a:off x="0" y="0"/>
              <a:ext cx="2057400" cy="914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610" name="Rectangle 10"/>
            <p:cNvSpPr>
              <a:spLocks/>
            </p:cNvSpPr>
            <p:nvPr/>
          </p:nvSpPr>
          <p:spPr bwMode="auto">
            <a:xfrm>
              <a:off x="0" y="0"/>
              <a:ext cx="2057400" cy="78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2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or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3</a:t>
              </a:r>
            </a:p>
          </p:txBody>
        </p:sp>
      </p:grpSp>
      <p:sp>
        <p:nvSpPr>
          <p:cNvPr id="25607" name="Rectangle 11"/>
          <p:cNvSpPr>
            <a:spLocks/>
          </p:cNvSpPr>
          <p:nvPr/>
        </p:nvSpPr>
        <p:spPr bwMode="auto">
          <a:xfrm>
            <a:off x="7716838" y="2590800"/>
            <a:ext cx="9413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>
              <a:buClr>
                <a:srgbClr val="000000"/>
              </a:buClr>
              <a:buFont typeface="Tahoma" panose="020B0604030504040204" pitchFamily="34" charset="0"/>
              <a:buNone/>
            </a:pP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Console</a:t>
            </a:r>
          </a:p>
        </p:txBody>
      </p:sp>
      <p:sp>
        <p:nvSpPr>
          <p:cNvPr id="2560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F48D5231-88E8-472A-B45E-01F93B4CC877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19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/>
          </p:cNvSpPr>
          <p:nvPr/>
        </p:nvSpPr>
        <p:spPr bwMode="auto">
          <a:xfrm>
            <a:off x="444500" y="3175"/>
            <a:ext cx="8242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marL="39688" defTabSz="449263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827088" indent="-331788" defTabSz="449263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273175" indent="-320675" defTabSz="449263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730375" indent="-320675" defTabSz="449263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187575" indent="-320675" defTabSz="449263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644775" indent="-320675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3101975" indent="-320675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559175" indent="-320675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4016375" indent="-320675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 typeface="Helvetica" panose="020B0604020202020204" pitchFamily="34" charset="0"/>
              <a:buNone/>
            </a:pPr>
            <a:r>
              <a:rPr lang="en-US" altLang="en-US" sz="3600"/>
              <a:t>Essential Java</a:t>
            </a:r>
          </a:p>
        </p:txBody>
      </p:sp>
      <p:sp>
        <p:nvSpPr>
          <p:cNvPr id="7171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79388" y="922338"/>
            <a:ext cx="2806700" cy="5829300"/>
            <a:chOff x="0" y="0"/>
            <a:chExt cx="2806700" cy="5829301"/>
          </a:xfrm>
        </p:grpSpPr>
        <p:sp>
          <p:nvSpPr>
            <p:cNvPr id="7180" name="Rectangle 5"/>
            <p:cNvSpPr>
              <a:spLocks/>
            </p:cNvSpPr>
            <p:nvPr/>
          </p:nvSpPr>
          <p:spPr bwMode="auto">
            <a:xfrm>
              <a:off x="0" y="0"/>
              <a:ext cx="2806700" cy="582930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marL="827088" indent="-331788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eaLnBrk="1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181" name="Rectangle 6"/>
            <p:cNvSpPr>
              <a:spLocks/>
            </p:cNvSpPr>
            <p:nvPr/>
          </p:nvSpPr>
          <p:spPr bwMode="auto">
            <a:xfrm>
              <a:off x="0" y="0"/>
              <a:ext cx="2805114" cy="5362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 marL="687388" indent="-296863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indent="342900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marL="0" lvl="1" eaLnBrk="1">
                <a:lnSpc>
                  <a:spcPct val="90000"/>
                </a:lnSpc>
                <a:spcBef>
                  <a:spcPts val="500"/>
                </a:spcBef>
              </a:pPr>
              <a:r>
                <a:rPr lang="en-US" altLang="en-US" sz="18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Overview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Introduction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Syntax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Basics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Arrays</a:t>
              </a:r>
            </a:p>
            <a:p>
              <a:pPr marL="0" lvl="1" eaLnBrk="1">
                <a:lnSpc>
                  <a:spcPct val="90000"/>
                </a:lnSpc>
                <a:spcBef>
                  <a:spcPts val="500"/>
                </a:spcBef>
              </a:pPr>
              <a:r>
                <a:rPr lang="en-US" altLang="en-US" sz="18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Classes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Classes Structure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Static Members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Commonly used Classes</a:t>
              </a:r>
            </a:p>
            <a:p>
              <a:pPr marL="0" lvl="1" eaLnBrk="1">
                <a:lnSpc>
                  <a:spcPct val="90000"/>
                </a:lnSpc>
                <a:spcBef>
                  <a:spcPts val="500"/>
                </a:spcBef>
              </a:pPr>
              <a:r>
                <a:rPr lang="en-US" altLang="en-US" sz="18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Control Statements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Control Statement Types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If, else, switch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For, while, do-while</a:t>
              </a:r>
            </a:p>
          </p:txBody>
        </p:sp>
      </p:grpSp>
      <p:grpSp>
        <p:nvGrpSpPr>
          <p:cNvPr id="7173" name="Group 7"/>
          <p:cNvGrpSpPr>
            <a:grpSpLocks/>
          </p:cNvGrpSpPr>
          <p:nvPr/>
        </p:nvGrpSpPr>
        <p:grpSpPr bwMode="auto">
          <a:xfrm>
            <a:off x="3060700" y="922338"/>
            <a:ext cx="3022600" cy="5930900"/>
            <a:chOff x="0" y="0"/>
            <a:chExt cx="3022600" cy="5930902"/>
          </a:xfrm>
        </p:grpSpPr>
        <p:sp>
          <p:nvSpPr>
            <p:cNvPr id="7178" name="Rectangle 8"/>
            <p:cNvSpPr>
              <a:spLocks/>
            </p:cNvSpPr>
            <p:nvPr/>
          </p:nvSpPr>
          <p:spPr bwMode="auto">
            <a:xfrm>
              <a:off x="0" y="0"/>
              <a:ext cx="3022600" cy="585414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marL="827088" indent="-331788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eaLnBrk="1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179" name="Rectangle 9"/>
            <p:cNvSpPr>
              <a:spLocks/>
            </p:cNvSpPr>
            <p:nvPr/>
          </p:nvSpPr>
          <p:spPr bwMode="auto">
            <a:xfrm>
              <a:off x="0" y="0"/>
              <a:ext cx="3019429" cy="5930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 marL="723900" indent="-2952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indent="342900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marL="0" lvl="1" eaLnBrk="1">
                <a:lnSpc>
                  <a:spcPct val="90000"/>
                </a:lnSpc>
                <a:spcBef>
                  <a:spcPts val="500"/>
                </a:spcBef>
              </a:pPr>
              <a:r>
                <a:rPr lang="en-US" altLang="en-US" sz="20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Inheritance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Class hierarchies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Method lookup in Java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Use of this and super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Constructors and inheritance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Abstract classes and methods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SzTx/>
                <a:buFont typeface="Wingdings" panose="05000000000000000000" pitchFamily="2" charset="2"/>
                <a:buNone/>
              </a:pPr>
              <a:r>
                <a:rPr lang="en-US" altLang="en-US" sz="1800"/>
                <a:t>Interfaces</a:t>
              </a:r>
            </a:p>
            <a:p>
              <a:pPr marL="0" lvl="1" eaLnBrk="1">
                <a:spcBef>
                  <a:spcPts val="500"/>
                </a:spcBef>
              </a:pPr>
              <a:r>
                <a:rPr lang="en-US" altLang="en-US" sz="20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Collections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ArrayList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HashMap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Iterator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Vector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Enumeration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Hashtable</a:t>
              </a:r>
            </a:p>
          </p:txBody>
        </p:sp>
      </p:grpSp>
      <p:grpSp>
        <p:nvGrpSpPr>
          <p:cNvPr id="7174" name="Group 10"/>
          <p:cNvGrpSpPr>
            <a:grpSpLocks/>
          </p:cNvGrpSpPr>
          <p:nvPr/>
        </p:nvGrpSpPr>
        <p:grpSpPr bwMode="auto">
          <a:xfrm>
            <a:off x="6156325" y="922338"/>
            <a:ext cx="2857500" cy="6411912"/>
            <a:chOff x="0" y="0"/>
            <a:chExt cx="2857501" cy="6413500"/>
          </a:xfrm>
        </p:grpSpPr>
        <p:sp>
          <p:nvSpPr>
            <p:cNvPr id="7176" name="Rectangle 11"/>
            <p:cNvSpPr>
              <a:spLocks/>
            </p:cNvSpPr>
            <p:nvPr/>
          </p:nvSpPr>
          <p:spPr bwMode="auto">
            <a:xfrm>
              <a:off x="0" y="0"/>
              <a:ext cx="2833475" cy="584883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marL="827088" indent="-331788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eaLnBrk="1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177" name="Rectangle 12"/>
            <p:cNvSpPr>
              <a:spLocks/>
            </p:cNvSpPr>
            <p:nvPr/>
          </p:nvSpPr>
          <p:spPr bwMode="auto">
            <a:xfrm>
              <a:off x="0" y="0"/>
              <a:ext cx="2857501" cy="6413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 marL="717550" indent="-293688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indent="342900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marL="0" lvl="1" eaLnBrk="1">
                <a:spcBef>
                  <a:spcPts val="500"/>
                </a:spcBef>
              </a:pPr>
              <a:r>
                <a:rPr lang="en-US" altLang="en-US" sz="18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Exceptions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Exception types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Exception Hierarchy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Catching exceptions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Throwing exceptions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Defining exceptions</a:t>
              </a:r>
            </a:p>
            <a:p>
              <a:pPr eaLnBrk="1">
                <a:spcBef>
                  <a:spcPts val="400"/>
                </a:spcBef>
                <a:buSzTx/>
                <a:buFont typeface="Wingdings" panose="05000000000000000000" pitchFamily="2" charset="2"/>
                <a:buNone/>
              </a:pPr>
              <a:r>
                <a:rPr lang="en-US" altLang="en-US" sz="1800"/>
                <a:t>Common exceptions and errors</a:t>
              </a:r>
            </a:p>
            <a:p>
              <a:pPr marL="0" lvl="1" eaLnBrk="1">
                <a:spcBef>
                  <a:spcPts val="500"/>
                </a:spcBef>
              </a:pPr>
              <a:r>
                <a:rPr lang="en-US" altLang="en-US" sz="18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Streams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Stream types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Character streams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Byte streams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Filter streams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Object Serialization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96850" y="3887788"/>
            <a:ext cx="2787650" cy="149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endParaRPr lang="en-IE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/>
              <a:t>Overview: Road Map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2190750" y="2270125"/>
            <a:ext cx="70739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marL="650875" indent="-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marL="384175" indent="-342900" eaLnBrk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Control Statement Types</a:t>
            </a:r>
          </a:p>
          <a:p>
            <a:pPr marL="384175" indent="-342900" eaLnBrk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84175" indent="-342900" eaLnBrk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If, else, switch</a:t>
            </a:r>
          </a:p>
          <a:p>
            <a:pPr marL="384175" indent="-342900" eaLnBrk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84175" indent="-342900" eaLnBrk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For, while, do-while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0388" y="3789040"/>
            <a:ext cx="5483225" cy="4889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endParaRPr lang="en-IE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1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164CE5ED-3F1E-424E-B271-DEC06DD5C118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20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5129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loop - pseudo-code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066800" y="3124200"/>
            <a:ext cx="697071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initialization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alt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condition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post-body action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statements to be repeated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7652" name="AutoShape 5"/>
          <p:cNvSpPr>
            <a:spLocks noChangeArrowheads="1"/>
          </p:cNvSpPr>
          <p:nvPr/>
        </p:nvSpPr>
        <p:spPr bwMode="auto">
          <a:xfrm>
            <a:off x="2987824" y="2210483"/>
            <a:ext cx="2921727" cy="442674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form of a for loop</a:t>
            </a:r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755576" y="2810171"/>
            <a:ext cx="7704856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D216E8FD-E526-4C4F-A54A-6B43CEC7ED76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21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loop - syntax</a:t>
            </a:r>
            <a:endParaRPr lang="en-IE" altLang="en-US"/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5486400" cy="708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IE" sz="4000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for(</a:t>
            </a:r>
            <a:r>
              <a:rPr lang="en-IE" sz="4000" dirty="0" err="1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int</a:t>
            </a:r>
            <a:r>
              <a:rPr lang="en-IE" sz="4000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 </a:t>
            </a:r>
            <a:r>
              <a:rPr lang="en-IE" sz="4000" dirty="0" err="1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i</a:t>
            </a:r>
            <a:r>
              <a:rPr lang="en-IE" sz="4000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 = 0;  </a:t>
            </a:r>
            <a:r>
              <a:rPr lang="en-IE" sz="4000" dirty="0" err="1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i</a:t>
            </a:r>
            <a:r>
              <a:rPr lang="en-IE" sz="4000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 &lt; 4;  </a:t>
            </a:r>
            <a:r>
              <a:rPr lang="en-IE" sz="4000" dirty="0" err="1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i</a:t>
            </a:r>
            <a:r>
              <a:rPr lang="en-IE" sz="4000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++)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219200" y="3382963"/>
            <a:ext cx="7313613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</a:rPr>
              <a:t>initialization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</a:rPr>
              <a:t>boolean condition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</a:rPr>
              <a:t>post-body action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</a:rPr>
              <a:t>statements to be repeated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67000" y="2662238"/>
            <a:ext cx="1066800" cy="8429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43400" y="2667000"/>
            <a:ext cx="8382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248400" y="2632075"/>
            <a:ext cx="3810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B4B63830-8ABB-47AA-86C8-CD4CD66092C1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22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for loop - example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52400" y="2254250"/>
            <a:ext cx="6075363" cy="1108075"/>
            <a:chOff x="0" y="0"/>
            <a:chExt cx="6075363" cy="1108075"/>
          </a:xfrm>
        </p:grpSpPr>
        <p:sp>
          <p:nvSpPr>
            <p:cNvPr id="30739" name="Rectangle 5"/>
            <p:cNvSpPr>
              <a:spLocks/>
            </p:cNvSpPr>
            <p:nvPr/>
          </p:nvSpPr>
          <p:spPr bwMode="auto">
            <a:xfrm>
              <a:off x="0" y="0"/>
              <a:ext cx="6075363" cy="1108075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740" name="Rectangle 6"/>
            <p:cNvSpPr>
              <a:spLocks/>
            </p:cNvSpPr>
            <p:nvPr/>
          </p:nvSpPr>
          <p:spPr bwMode="auto">
            <a:xfrm>
              <a:off x="0" y="0"/>
              <a:ext cx="6070600" cy="101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for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</a:t>
              </a: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int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i=1; i&lt;5; i++)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"Index is equal to "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+ i);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30725" name="AutoShape 7"/>
          <p:cNvSpPr>
            <a:spLocks/>
          </p:cNvSpPr>
          <p:nvPr/>
        </p:nvSpPr>
        <p:spPr bwMode="auto">
          <a:xfrm>
            <a:off x="6324600" y="248285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900"/>
          </a:solidFill>
          <a:ln w="9525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0726" name="Group 8"/>
          <p:cNvGrpSpPr>
            <a:grpSpLocks/>
          </p:cNvGrpSpPr>
          <p:nvPr/>
        </p:nvGrpSpPr>
        <p:grpSpPr bwMode="auto">
          <a:xfrm>
            <a:off x="6705600" y="2254250"/>
            <a:ext cx="2286000" cy="914400"/>
            <a:chOff x="0" y="0"/>
            <a:chExt cx="2286001" cy="914400"/>
          </a:xfrm>
        </p:grpSpPr>
        <p:sp>
          <p:nvSpPr>
            <p:cNvPr id="30737" name="Rectangle 9"/>
            <p:cNvSpPr>
              <a:spLocks/>
            </p:cNvSpPr>
            <p:nvPr/>
          </p:nvSpPr>
          <p:spPr bwMode="auto">
            <a:xfrm>
              <a:off x="0" y="0"/>
              <a:ext cx="2286000" cy="914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738" name="Rectangle 10"/>
            <p:cNvSpPr>
              <a:spLocks/>
            </p:cNvSpPr>
            <p:nvPr/>
          </p:nvSpPr>
          <p:spPr bwMode="auto">
            <a:xfrm>
              <a:off x="0" y="0"/>
              <a:ext cx="228600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0433FF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Index is equal to 1</a:t>
              </a:r>
            </a:p>
            <a:p>
              <a:pPr defTabSz="914400" eaLnBrk="1">
                <a:buClr>
                  <a:srgbClr val="0433FF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Index is equal to 2</a:t>
              </a:r>
            </a:p>
            <a:p>
              <a:pPr defTabSz="914400" eaLnBrk="1">
                <a:buClr>
                  <a:srgbClr val="0433FF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Index is equal to 3</a:t>
              </a:r>
            </a:p>
            <a:p>
              <a:pPr defTabSz="914400" eaLnBrk="1">
                <a:buClr>
                  <a:srgbClr val="0433FF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Index is equal to 4</a:t>
              </a:r>
            </a:p>
          </p:txBody>
        </p:sp>
      </p:grpSp>
      <p:sp>
        <p:nvSpPr>
          <p:cNvPr id="30727" name="Rectangle 11"/>
          <p:cNvSpPr>
            <a:spLocks/>
          </p:cNvSpPr>
          <p:nvPr/>
        </p:nvSpPr>
        <p:spPr bwMode="auto">
          <a:xfrm>
            <a:off x="8097838" y="1949450"/>
            <a:ext cx="9413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>
              <a:buClr>
                <a:srgbClr val="000000"/>
              </a:buClr>
              <a:buFont typeface="Tahoma" panose="020B0604030504040204" pitchFamily="34" charset="0"/>
              <a:buNone/>
            </a:pP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Console</a:t>
            </a:r>
          </a:p>
        </p:txBody>
      </p:sp>
      <p:grpSp>
        <p:nvGrpSpPr>
          <p:cNvPr id="30728" name="Group 12"/>
          <p:cNvGrpSpPr>
            <a:grpSpLocks/>
          </p:cNvGrpSpPr>
          <p:nvPr/>
        </p:nvGrpSpPr>
        <p:grpSpPr bwMode="auto">
          <a:xfrm>
            <a:off x="152400" y="4267200"/>
            <a:ext cx="6075363" cy="1898650"/>
            <a:chOff x="0" y="0"/>
            <a:chExt cx="6075363" cy="1898650"/>
          </a:xfrm>
        </p:grpSpPr>
        <p:sp>
          <p:nvSpPr>
            <p:cNvPr id="30735" name="Rectangle 13"/>
            <p:cNvSpPr>
              <a:spLocks/>
            </p:cNvSpPr>
            <p:nvPr/>
          </p:nvSpPr>
          <p:spPr bwMode="auto">
            <a:xfrm>
              <a:off x="0" y="0"/>
              <a:ext cx="6075363" cy="189865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736" name="Rectangle 14"/>
            <p:cNvSpPr>
              <a:spLocks/>
            </p:cNvSpPr>
            <p:nvPr/>
          </p:nvSpPr>
          <p:spPr bwMode="auto">
            <a:xfrm>
              <a:off x="0" y="0"/>
              <a:ext cx="6070600" cy="170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int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i=1;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for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(;;)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</a:t>
              </a:r>
              <a:r>
                <a:rPr lang="en-US" altLang="en-US" sz="14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Infinite</a:t>
              </a:r>
              <a:r>
                <a:rPr lang="en-US" altLang="en-US" sz="16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loop"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</a:t>
              </a: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if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(i==2) </a:t>
              </a:r>
              <a:r>
                <a:rPr lang="en-US" altLang="en-US" sz="16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break</a:t>
              </a: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i++;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30729" name="AutoShape 15"/>
          <p:cNvSpPr>
            <a:spLocks/>
          </p:cNvSpPr>
          <p:nvPr/>
        </p:nvSpPr>
        <p:spPr bwMode="auto">
          <a:xfrm>
            <a:off x="6324600" y="48006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900"/>
          </a:solidFill>
          <a:ln w="9525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0730" name="Group 16"/>
          <p:cNvGrpSpPr>
            <a:grpSpLocks/>
          </p:cNvGrpSpPr>
          <p:nvPr/>
        </p:nvGrpSpPr>
        <p:grpSpPr bwMode="auto">
          <a:xfrm>
            <a:off x="6705600" y="4572000"/>
            <a:ext cx="2286000" cy="914400"/>
            <a:chOff x="0" y="0"/>
            <a:chExt cx="2286000" cy="914400"/>
          </a:xfrm>
        </p:grpSpPr>
        <p:sp>
          <p:nvSpPr>
            <p:cNvPr id="30733" name="Rectangle 17"/>
            <p:cNvSpPr>
              <a:spLocks/>
            </p:cNvSpPr>
            <p:nvPr/>
          </p:nvSpPr>
          <p:spPr bwMode="auto">
            <a:xfrm>
              <a:off x="0" y="0"/>
              <a:ext cx="2286000" cy="914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734" name="Rectangle 18"/>
            <p:cNvSpPr>
              <a:spLocks/>
            </p:cNvSpPr>
            <p:nvPr/>
          </p:nvSpPr>
          <p:spPr bwMode="auto">
            <a:xfrm>
              <a:off x="0" y="0"/>
              <a:ext cx="228600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0433FF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Infinite loop</a:t>
              </a:r>
            </a:p>
            <a:p>
              <a:pPr defTabSz="914400" eaLnBrk="1">
                <a:buClr>
                  <a:srgbClr val="0433FF"/>
                </a:buClr>
                <a:buFont typeface="Courier New" panose="02070309020205020404" pitchFamily="49" charset="0"/>
                <a:buNone/>
              </a:pPr>
              <a:r>
                <a:rPr lang="en-US" altLang="en-US" sz="14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Infinite loop</a:t>
              </a:r>
            </a:p>
          </p:txBody>
        </p:sp>
      </p:grpSp>
      <p:sp>
        <p:nvSpPr>
          <p:cNvPr id="30731" name="Rectangle 19"/>
          <p:cNvSpPr>
            <a:spLocks/>
          </p:cNvSpPr>
          <p:nvPr/>
        </p:nvSpPr>
        <p:spPr bwMode="auto">
          <a:xfrm>
            <a:off x="8097838" y="4267200"/>
            <a:ext cx="9413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>
              <a:buClr>
                <a:srgbClr val="000000"/>
              </a:buClr>
              <a:buFont typeface="Tahoma" panose="020B0604030504040204" pitchFamily="34" charset="0"/>
              <a:buNone/>
            </a:pP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Console</a:t>
            </a:r>
          </a:p>
        </p:txBody>
      </p:sp>
      <p:sp>
        <p:nvSpPr>
          <p:cNvPr id="307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33B9070C-9242-4B58-9673-5F23B679F92F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23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while loop - pseudo code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411413" y="2781300"/>
            <a:ext cx="32004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while(</a:t>
            </a:r>
            <a:r>
              <a:rPr lang="en-US" altLang="en-US" sz="2000" i="1">
                <a:latin typeface="Calibri" panose="020F0502020204030204" pitchFamily="34" charset="0"/>
                <a:cs typeface="Calibri" panose="020F0502020204030204" pitchFamily="34" charset="0"/>
              </a:rPr>
              <a:t>loop condition</a:t>
            </a: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2000" i="1">
                <a:latin typeface="Calibri" panose="020F0502020204030204" pitchFamily="34" charset="0"/>
                <a:cs typeface="Calibri" panose="020F0502020204030204" pitchFamily="34" charset="0"/>
              </a:rPr>
              <a:t>loop body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1397000" y="5157788"/>
            <a:ext cx="61452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rebuchet MS" panose="020B0603020202020204" pitchFamily="34" charset="0"/>
              </a:rPr>
              <a:t>while we wish to continue, do the things in the loop body</a:t>
            </a:r>
          </a:p>
        </p:txBody>
      </p:sp>
      <p:sp>
        <p:nvSpPr>
          <p:cNvPr id="31749" name="AutoShape 7"/>
          <p:cNvSpPr>
            <a:spLocks noChangeArrowheads="1"/>
          </p:cNvSpPr>
          <p:nvPr/>
        </p:nvSpPr>
        <p:spPr bwMode="auto">
          <a:xfrm>
            <a:off x="4926013" y="2247900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dirty="0" err="1">
                <a:solidFill>
                  <a:srgbClr val="A57133"/>
                </a:solidFill>
                <a:latin typeface="Trebuchet MS" panose="020B0603020202020204" pitchFamily="34" charset="0"/>
              </a:rPr>
              <a:t>boolean</a:t>
            </a:r>
            <a:r>
              <a:rPr lang="en-US" altLang="en-US" sz="1600" dirty="0">
                <a:solidFill>
                  <a:srgbClr val="A57133"/>
                </a:solidFill>
                <a:latin typeface="Trebuchet MS" panose="020B0603020202020204" pitchFamily="34" charset="0"/>
              </a:rPr>
              <a:t> condition</a:t>
            </a:r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H="1">
            <a:off x="4011613" y="24765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1" name="AutoShape 10"/>
          <p:cNvSpPr>
            <a:spLocks noChangeArrowheads="1"/>
          </p:cNvSpPr>
          <p:nvPr/>
        </p:nvSpPr>
        <p:spPr bwMode="auto">
          <a:xfrm>
            <a:off x="811213" y="1943100"/>
            <a:ext cx="1905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dirty="0">
                <a:solidFill>
                  <a:srgbClr val="A57133"/>
                </a:solidFill>
                <a:latin typeface="Trebuchet MS" panose="020B0603020202020204" pitchFamily="34" charset="0"/>
              </a:rPr>
              <a:t>while keyword</a:t>
            </a:r>
          </a:p>
        </p:txBody>
      </p:sp>
      <p:sp>
        <p:nvSpPr>
          <p:cNvPr id="31752" name="Line 11"/>
          <p:cNvSpPr>
            <a:spLocks noChangeShapeType="1"/>
          </p:cNvSpPr>
          <p:nvPr/>
        </p:nvSpPr>
        <p:spPr bwMode="auto">
          <a:xfrm>
            <a:off x="1725613" y="24003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3" name="AutoShape 13"/>
          <p:cNvSpPr>
            <a:spLocks noChangeArrowheads="1"/>
          </p:cNvSpPr>
          <p:nvPr/>
        </p:nvSpPr>
        <p:spPr bwMode="auto">
          <a:xfrm>
            <a:off x="5292725" y="3089275"/>
            <a:ext cx="2971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solidFill>
                  <a:srgbClr val="A57133"/>
                </a:solidFill>
                <a:latin typeface="Trebuchet MS" panose="020B0603020202020204" pitchFamily="34" charset="0"/>
              </a:rPr>
              <a:t>Statements to be repeated</a:t>
            </a:r>
          </a:p>
        </p:txBody>
      </p:sp>
      <p:sp>
        <p:nvSpPr>
          <p:cNvPr id="31754" name="Line 14"/>
          <p:cNvSpPr>
            <a:spLocks noChangeShapeType="1"/>
          </p:cNvSpPr>
          <p:nvPr/>
        </p:nvSpPr>
        <p:spPr bwMode="auto">
          <a:xfrm flipH="1">
            <a:off x="4302125" y="33178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5" name="AutoShape 16"/>
          <p:cNvSpPr>
            <a:spLocks noChangeArrowheads="1"/>
          </p:cNvSpPr>
          <p:nvPr/>
        </p:nvSpPr>
        <p:spPr bwMode="auto">
          <a:xfrm>
            <a:off x="1835150" y="4321175"/>
            <a:ext cx="5473700" cy="3746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600">
                <a:solidFill>
                  <a:srgbClr val="C00000"/>
                </a:solidFill>
                <a:latin typeface="Trebuchet MS" panose="020B0603020202020204" pitchFamily="34" charset="0"/>
              </a:rPr>
              <a:t>Pseudo-code expression of the actions of a while loop</a:t>
            </a:r>
          </a:p>
        </p:txBody>
      </p:sp>
      <p:sp>
        <p:nvSpPr>
          <p:cNvPr id="31756" name="AutoShape 18"/>
          <p:cNvSpPr>
            <a:spLocks noChangeArrowheads="1"/>
          </p:cNvSpPr>
          <p:nvPr/>
        </p:nvSpPr>
        <p:spPr bwMode="auto">
          <a:xfrm>
            <a:off x="2792413" y="1485900"/>
            <a:ext cx="3200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solidFill>
                  <a:srgbClr val="C00000"/>
                </a:solidFill>
                <a:latin typeface="Trebuchet MS" panose="020B0603020202020204" pitchFamily="34" charset="0"/>
              </a:rPr>
              <a:t>General form of a while loop</a:t>
            </a:r>
          </a:p>
        </p:txBody>
      </p:sp>
      <p:sp>
        <p:nvSpPr>
          <p:cNvPr id="31757" name="Rectangle 23"/>
          <p:cNvSpPr>
            <a:spLocks noChangeArrowheads="1"/>
          </p:cNvSpPr>
          <p:nvPr/>
        </p:nvSpPr>
        <p:spPr bwMode="auto">
          <a:xfrm>
            <a:off x="658813" y="1333500"/>
            <a:ext cx="7772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E" altLang="en-US"/>
          </a:p>
        </p:txBody>
      </p:sp>
      <p:sp>
        <p:nvSpPr>
          <p:cNvPr id="31758" name="Rectangle 24"/>
          <p:cNvSpPr>
            <a:spLocks noChangeArrowheads="1"/>
          </p:cNvSpPr>
          <p:nvPr/>
        </p:nvSpPr>
        <p:spPr bwMode="auto">
          <a:xfrm>
            <a:off x="658813" y="4000500"/>
            <a:ext cx="777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E" altLang="en-US"/>
          </a:p>
        </p:txBody>
      </p:sp>
      <p:sp>
        <p:nvSpPr>
          <p:cNvPr id="31759" name="AutoShape 25"/>
          <p:cNvSpPr>
            <a:spLocks noChangeArrowheads="1"/>
          </p:cNvSpPr>
          <p:nvPr/>
        </p:nvSpPr>
        <p:spPr bwMode="auto">
          <a:xfrm flipH="1" flipV="1">
            <a:off x="1192213" y="2781300"/>
            <a:ext cx="990600" cy="762000"/>
          </a:xfrm>
          <a:prstGeom prst="curvedLeftArrow">
            <a:avLst>
              <a:gd name="adj1" fmla="val 20000"/>
              <a:gd name="adj2" fmla="val 40000"/>
              <a:gd name="adj3" fmla="val 4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E" altLang="en-US"/>
          </a:p>
        </p:txBody>
      </p:sp>
      <p:sp>
        <p:nvSpPr>
          <p:cNvPr id="317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CA7F9D1E-E9A6-4C19-BEEE-95BFF5B471C5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24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while loop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1628775"/>
            <a:ext cx="6994525" cy="2879725"/>
          </a:xfr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ea typeface="MS PGothic" pitchFamily="34" charset="-128"/>
              </a:rPr>
              <a:t>  Declare and </a:t>
            </a:r>
            <a:r>
              <a:rPr lang="en-US" altLang="en-US" sz="2400" dirty="0" err="1">
                <a:solidFill>
                  <a:srgbClr val="000000"/>
                </a:solidFill>
                <a:ea typeface="MS PGothic" pitchFamily="34" charset="-128"/>
              </a:rPr>
              <a:t>initialise</a:t>
            </a:r>
            <a:r>
              <a:rPr lang="en-US" altLang="en-US" sz="2400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ea typeface="MS PGothic" pitchFamily="34" charset="-128"/>
              </a:rPr>
              <a:t>loop control variable (LCV)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ea typeface="MS PGothic" pitchFamily="34" charset="-128"/>
              </a:rPr>
              <a:t>  while(condition based on </a:t>
            </a:r>
            <a:r>
              <a:rPr lang="en-US" altLang="en-US" sz="2400" dirty="0">
                <a:solidFill>
                  <a:srgbClr val="FF0000"/>
                </a:solidFill>
                <a:ea typeface="MS PGothic" pitchFamily="34" charset="-128"/>
              </a:rPr>
              <a:t>LCV</a:t>
            </a:r>
            <a:r>
              <a:rPr lang="en-US" altLang="en-US" sz="2400" dirty="0">
                <a:solidFill>
                  <a:srgbClr val="000000"/>
                </a:solidFill>
                <a:ea typeface="MS PGothic" pitchFamily="34" charset="-128"/>
              </a:rPr>
              <a:t>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ea typeface="MS PGothic" pitchFamily="34" charset="-128"/>
              </a:rPr>
              <a:t>  {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ea typeface="MS PGothic" pitchFamily="34" charset="-128"/>
              </a:rPr>
              <a:t>         “</a:t>
            </a:r>
            <a:r>
              <a:rPr lang="en-US" altLang="ja-JP" sz="2400" dirty="0">
                <a:solidFill>
                  <a:srgbClr val="000000"/>
                </a:solidFill>
              </a:rPr>
              <a:t>do the job to be repeated</a:t>
            </a:r>
            <a:r>
              <a:rPr lang="en-US" altLang="en-US" sz="2400" dirty="0">
                <a:solidFill>
                  <a:srgbClr val="000000"/>
                </a:solidFill>
                <a:ea typeface="MS PGothic" pitchFamily="34" charset="-128"/>
              </a:rPr>
              <a:t>”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ea typeface="MS PGothic" pitchFamily="34" charset="-128"/>
              </a:rPr>
              <a:t>         “update the </a:t>
            </a:r>
            <a:r>
              <a:rPr lang="en-US" altLang="en-US" sz="2400" dirty="0">
                <a:solidFill>
                  <a:srgbClr val="FF0000"/>
                </a:solidFill>
                <a:ea typeface="MS PGothic" pitchFamily="34" charset="-128"/>
              </a:rPr>
              <a:t>LCV</a:t>
            </a:r>
            <a:r>
              <a:rPr lang="en-US" altLang="en-US" sz="2400" dirty="0">
                <a:solidFill>
                  <a:srgbClr val="000000"/>
                </a:solidFill>
                <a:ea typeface="MS PGothic" pitchFamily="34" charset="-128"/>
              </a:rPr>
              <a:t>”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ea typeface="MS PGothic" pitchFamily="34" charset="-128"/>
              </a:rPr>
              <a:t>  }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115425" y="5842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464175"/>
            <a:ext cx="777240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ym typeface="Helvetica" charset="0"/>
              </a:rPr>
              <a:t>This structure should </a:t>
            </a:r>
            <a:r>
              <a:rPr lang="en-US" sz="3200" u="sng" dirty="0">
                <a:sym typeface="Helvetica" charset="0"/>
              </a:rPr>
              <a:t>always</a:t>
            </a:r>
            <a:r>
              <a:rPr lang="en-US" sz="3200" dirty="0">
                <a:sym typeface="Helvetica" charset="0"/>
              </a:rPr>
              <a:t> be used</a:t>
            </a:r>
          </a:p>
        </p:txBody>
      </p:sp>
      <p:sp>
        <p:nvSpPr>
          <p:cNvPr id="337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A96F7DE8-C9CB-4427-84FA-D3EEAC14C88E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25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while - example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900113" y="1484313"/>
            <a:ext cx="4406900" cy="1935162"/>
            <a:chOff x="0" y="0"/>
            <a:chExt cx="4406900" cy="1935163"/>
          </a:xfrm>
        </p:grpSpPr>
        <p:sp>
          <p:nvSpPr>
            <p:cNvPr id="35857" name="Rectangle 5"/>
            <p:cNvSpPr>
              <a:spLocks/>
            </p:cNvSpPr>
            <p:nvPr/>
          </p:nvSpPr>
          <p:spPr bwMode="auto">
            <a:xfrm>
              <a:off x="0" y="0"/>
              <a:ext cx="4402138" cy="1935163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58" name="Rectangle 6"/>
            <p:cNvSpPr>
              <a:spLocks/>
            </p:cNvSpPr>
            <p:nvPr/>
          </p:nvSpPr>
          <p:spPr bwMode="auto">
            <a:xfrm>
              <a:off x="0" y="0"/>
              <a:ext cx="4406900" cy="185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20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int</a:t>
              </a: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i=1;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20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while</a:t>
              </a: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(i &lt; 5)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System.out.println(i);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i++;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35845" name="AutoShape 7"/>
          <p:cNvSpPr>
            <a:spLocks/>
          </p:cNvSpPr>
          <p:nvPr/>
        </p:nvSpPr>
        <p:spPr bwMode="auto">
          <a:xfrm>
            <a:off x="5548313" y="235267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900"/>
          </a:solidFill>
          <a:ln w="9525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5846" name="Group 8"/>
          <p:cNvGrpSpPr>
            <a:grpSpLocks/>
          </p:cNvGrpSpPr>
          <p:nvPr/>
        </p:nvGrpSpPr>
        <p:grpSpPr bwMode="auto">
          <a:xfrm>
            <a:off x="6005513" y="1971675"/>
            <a:ext cx="2286000" cy="1143000"/>
            <a:chOff x="0" y="0"/>
            <a:chExt cx="2286000" cy="1143000"/>
          </a:xfrm>
        </p:grpSpPr>
        <p:sp>
          <p:nvSpPr>
            <p:cNvPr id="35855" name="Rectangle 9"/>
            <p:cNvSpPr>
              <a:spLocks/>
            </p:cNvSpPr>
            <p:nvPr/>
          </p:nvSpPr>
          <p:spPr bwMode="auto">
            <a:xfrm>
              <a:off x="0" y="0"/>
              <a:ext cx="2286000" cy="1143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56" name="Rectangle 10"/>
            <p:cNvSpPr>
              <a:spLocks/>
            </p:cNvSpPr>
            <p:nvPr/>
          </p:nvSpPr>
          <p:spPr bwMode="auto">
            <a:xfrm>
              <a:off x="0" y="0"/>
              <a:ext cx="2286000" cy="111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0433FF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1</a:t>
              </a:r>
            </a:p>
            <a:p>
              <a:pPr defTabSz="914400" eaLnBrk="1">
                <a:buClr>
                  <a:srgbClr val="0433FF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2</a:t>
              </a:r>
            </a:p>
            <a:p>
              <a:pPr defTabSz="914400" eaLnBrk="1">
                <a:buClr>
                  <a:srgbClr val="0433FF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3</a:t>
              </a:r>
            </a:p>
            <a:p>
              <a:pPr defTabSz="914400" eaLnBrk="1">
                <a:buClr>
                  <a:srgbClr val="0433FF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35847" name="Rectangle 11"/>
          <p:cNvSpPr>
            <a:spLocks/>
          </p:cNvSpPr>
          <p:nvPr/>
        </p:nvSpPr>
        <p:spPr bwMode="auto">
          <a:xfrm>
            <a:off x="7397750" y="1666875"/>
            <a:ext cx="9413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>
              <a:buClr>
                <a:srgbClr val="000000"/>
              </a:buClr>
              <a:buFont typeface="Tahoma" panose="020B0604030504040204" pitchFamily="34" charset="0"/>
              <a:buNone/>
            </a:pP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Console</a:t>
            </a:r>
          </a:p>
        </p:txBody>
      </p:sp>
      <p:grpSp>
        <p:nvGrpSpPr>
          <p:cNvPr id="35848" name="Group 12"/>
          <p:cNvGrpSpPr>
            <a:grpSpLocks/>
          </p:cNvGrpSpPr>
          <p:nvPr/>
        </p:nvGrpSpPr>
        <p:grpSpPr bwMode="auto">
          <a:xfrm>
            <a:off x="900113" y="3648075"/>
            <a:ext cx="4406900" cy="1854200"/>
            <a:chOff x="0" y="0"/>
            <a:chExt cx="4406900" cy="1854200"/>
          </a:xfrm>
        </p:grpSpPr>
        <p:sp>
          <p:nvSpPr>
            <p:cNvPr id="35853" name="Rectangle 13"/>
            <p:cNvSpPr>
              <a:spLocks/>
            </p:cNvSpPr>
            <p:nvPr/>
          </p:nvSpPr>
          <p:spPr bwMode="auto">
            <a:xfrm>
              <a:off x="0" y="0"/>
              <a:ext cx="4402138" cy="1795463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54" name="Rectangle 14"/>
            <p:cNvSpPr>
              <a:spLocks/>
            </p:cNvSpPr>
            <p:nvPr/>
          </p:nvSpPr>
          <p:spPr bwMode="auto">
            <a:xfrm>
              <a:off x="0" y="0"/>
              <a:ext cx="4406900" cy="185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20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int</a:t>
              </a: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i=5;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20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while</a:t>
              </a: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(i &lt; 5)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System.out.println(i);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i++;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35849" name="AutoShape 15"/>
          <p:cNvSpPr>
            <a:spLocks/>
          </p:cNvSpPr>
          <p:nvPr/>
        </p:nvSpPr>
        <p:spPr bwMode="auto">
          <a:xfrm>
            <a:off x="5548313" y="418147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900"/>
          </a:solidFill>
          <a:ln w="9525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850" name="Rectangle 16"/>
          <p:cNvSpPr>
            <a:spLocks/>
          </p:cNvSpPr>
          <p:nvPr/>
        </p:nvSpPr>
        <p:spPr bwMode="auto">
          <a:xfrm>
            <a:off x="6005513" y="3800475"/>
            <a:ext cx="2286000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851" name="Rectangle 17"/>
          <p:cNvSpPr>
            <a:spLocks/>
          </p:cNvSpPr>
          <p:nvPr/>
        </p:nvSpPr>
        <p:spPr bwMode="auto">
          <a:xfrm>
            <a:off x="7397750" y="3495675"/>
            <a:ext cx="9413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>
              <a:buClr>
                <a:srgbClr val="000000"/>
              </a:buClr>
              <a:buFont typeface="Tahoma" panose="020B0604030504040204" pitchFamily="34" charset="0"/>
              <a:buNone/>
            </a:pP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Console</a:t>
            </a:r>
          </a:p>
        </p:txBody>
      </p:sp>
      <p:sp>
        <p:nvSpPr>
          <p:cNvPr id="3585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74E65735-E096-4EEB-9280-D5DCE599EDB9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26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do-while</a:t>
            </a: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23963" y="1585913"/>
            <a:ext cx="6780212" cy="1570037"/>
          </a:xfrm>
          <a:solidFill>
            <a:srgbClr val="EFF9FF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333375" indent="-293688" eaLnBrk="1">
              <a:defRPr/>
            </a:pPr>
            <a:r>
              <a:rPr lang="en-US" altLang="en-US" sz="2400" dirty="0"/>
              <a:t>Similar to the while statement:</a:t>
            </a:r>
          </a:p>
          <a:p>
            <a:pPr marL="781050" lvl="1" indent="-293688" eaLnBrk="1">
              <a:defRPr/>
            </a:pPr>
            <a:r>
              <a:rPr lang="en-US" altLang="en-US" sz="2400" dirty="0"/>
              <a:t>c</a:t>
            </a:r>
            <a:r>
              <a:rPr lang="en-US" altLang="en-US" sz="2000" dirty="0"/>
              <a:t>ondition is evaluated at the end of the statement</a:t>
            </a:r>
          </a:p>
          <a:p>
            <a:pPr marL="782638" lvl="1" indent="-285750" eaLnBrk="1">
              <a:spcBef>
                <a:spcPts val="500"/>
              </a:spcBef>
              <a:defRPr/>
            </a:pPr>
            <a:r>
              <a:rPr lang="en-US" altLang="en-US" sz="2000" dirty="0"/>
              <a:t>block is executed at least once</a:t>
            </a:r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2476500" y="3573463"/>
            <a:ext cx="4191000" cy="1485900"/>
            <a:chOff x="0" y="0"/>
            <a:chExt cx="4191000" cy="1485901"/>
          </a:xfrm>
        </p:grpSpPr>
        <p:sp>
          <p:nvSpPr>
            <p:cNvPr id="36871" name="Rectangle 6"/>
            <p:cNvSpPr>
              <a:spLocks/>
            </p:cNvSpPr>
            <p:nvPr/>
          </p:nvSpPr>
          <p:spPr bwMode="auto">
            <a:xfrm>
              <a:off x="0" y="0"/>
              <a:ext cx="4191000" cy="1485901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872" name="Rectangle 7"/>
            <p:cNvSpPr>
              <a:spLocks/>
            </p:cNvSpPr>
            <p:nvPr/>
          </p:nvSpPr>
          <p:spPr bwMode="auto">
            <a:xfrm>
              <a:off x="0" y="0"/>
              <a:ext cx="419100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20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do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statement;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 </a:t>
              </a:r>
              <a:r>
                <a:rPr lang="en-US" altLang="en-US" sz="20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while</a:t>
              </a: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(condition);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68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9A9D32B2-F83E-4F13-B705-07161614D660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27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Example do-while Statement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609600" y="3810000"/>
            <a:ext cx="4467225" cy="1854200"/>
            <a:chOff x="0" y="0"/>
            <a:chExt cx="4467225" cy="1854200"/>
          </a:xfrm>
        </p:grpSpPr>
        <p:sp>
          <p:nvSpPr>
            <p:cNvPr id="37907" name="Rectangle 5"/>
            <p:cNvSpPr>
              <a:spLocks/>
            </p:cNvSpPr>
            <p:nvPr/>
          </p:nvSpPr>
          <p:spPr bwMode="auto">
            <a:xfrm>
              <a:off x="0" y="0"/>
              <a:ext cx="4467225" cy="1851025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908" name="Rectangle 6"/>
            <p:cNvSpPr>
              <a:spLocks/>
            </p:cNvSpPr>
            <p:nvPr/>
          </p:nvSpPr>
          <p:spPr bwMode="auto">
            <a:xfrm>
              <a:off x="0" y="0"/>
              <a:ext cx="4467225" cy="185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20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int</a:t>
              </a: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i=5;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20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do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System.out.println(i);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i++;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  <a:r>
                <a:rPr lang="en-US" altLang="en-US" sz="20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while</a:t>
              </a: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(i &lt; 5);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7893" name="AutoShape 7"/>
          <p:cNvSpPr>
            <a:spLocks/>
          </p:cNvSpPr>
          <p:nvPr/>
        </p:nvSpPr>
        <p:spPr bwMode="auto">
          <a:xfrm>
            <a:off x="5257800" y="43434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900"/>
          </a:solidFill>
          <a:ln w="9525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7894" name="Group 8"/>
          <p:cNvGrpSpPr>
            <a:grpSpLocks/>
          </p:cNvGrpSpPr>
          <p:nvPr/>
        </p:nvGrpSpPr>
        <p:grpSpPr bwMode="auto">
          <a:xfrm>
            <a:off x="5715000" y="3962400"/>
            <a:ext cx="2286000" cy="1143000"/>
            <a:chOff x="0" y="0"/>
            <a:chExt cx="2286000" cy="1143000"/>
          </a:xfrm>
        </p:grpSpPr>
        <p:sp>
          <p:nvSpPr>
            <p:cNvPr id="37905" name="Rectangle 9"/>
            <p:cNvSpPr>
              <a:spLocks/>
            </p:cNvSpPr>
            <p:nvPr/>
          </p:nvSpPr>
          <p:spPr bwMode="auto">
            <a:xfrm>
              <a:off x="0" y="0"/>
              <a:ext cx="2286000" cy="1143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906" name="Rectangle 10"/>
            <p:cNvSpPr>
              <a:spLocks/>
            </p:cNvSpPr>
            <p:nvPr/>
          </p:nvSpPr>
          <p:spPr bwMode="auto">
            <a:xfrm>
              <a:off x="0" y="0"/>
              <a:ext cx="2286000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0433FF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5</a:t>
              </a:r>
            </a:p>
          </p:txBody>
        </p:sp>
      </p:grpSp>
      <p:sp>
        <p:nvSpPr>
          <p:cNvPr id="37895" name="Rectangle 11"/>
          <p:cNvSpPr>
            <a:spLocks/>
          </p:cNvSpPr>
          <p:nvPr/>
        </p:nvSpPr>
        <p:spPr bwMode="auto">
          <a:xfrm>
            <a:off x="7107238" y="3657600"/>
            <a:ext cx="9413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>
              <a:buClr>
                <a:srgbClr val="000000"/>
              </a:buClr>
              <a:buFont typeface="Tahoma" panose="020B0604030504040204" pitchFamily="34" charset="0"/>
              <a:buNone/>
            </a:pP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Console</a:t>
            </a:r>
          </a:p>
        </p:txBody>
      </p:sp>
      <p:grpSp>
        <p:nvGrpSpPr>
          <p:cNvPr id="37896" name="Group 12"/>
          <p:cNvGrpSpPr>
            <a:grpSpLocks/>
          </p:cNvGrpSpPr>
          <p:nvPr/>
        </p:nvGrpSpPr>
        <p:grpSpPr bwMode="auto">
          <a:xfrm>
            <a:off x="609600" y="1484313"/>
            <a:ext cx="4470400" cy="1873250"/>
            <a:chOff x="0" y="0"/>
            <a:chExt cx="4470400" cy="1873250"/>
          </a:xfrm>
        </p:grpSpPr>
        <p:sp>
          <p:nvSpPr>
            <p:cNvPr id="37903" name="Rectangle 13"/>
            <p:cNvSpPr>
              <a:spLocks/>
            </p:cNvSpPr>
            <p:nvPr/>
          </p:nvSpPr>
          <p:spPr bwMode="auto">
            <a:xfrm>
              <a:off x="0" y="0"/>
              <a:ext cx="4467225" cy="187325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904" name="Rectangle 14"/>
            <p:cNvSpPr>
              <a:spLocks/>
            </p:cNvSpPr>
            <p:nvPr/>
          </p:nvSpPr>
          <p:spPr bwMode="auto">
            <a:xfrm>
              <a:off x="0" y="0"/>
              <a:ext cx="4470400" cy="185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20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int</a:t>
              </a: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i=1;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20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do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System.out.println(i);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i++;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  <a:r>
                <a:rPr lang="en-US" altLang="en-US" sz="20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while</a:t>
              </a:r>
              <a:r>
                <a:rPr lang="en-US" altLang="en-US" sz="20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(i &lt; 5);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7897" name="AutoShape 15"/>
          <p:cNvSpPr>
            <a:spLocks/>
          </p:cNvSpPr>
          <p:nvPr/>
        </p:nvSpPr>
        <p:spPr bwMode="auto">
          <a:xfrm>
            <a:off x="5257800" y="2209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900"/>
          </a:solidFill>
          <a:ln w="9525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7898" name="Group 16"/>
          <p:cNvGrpSpPr>
            <a:grpSpLocks/>
          </p:cNvGrpSpPr>
          <p:nvPr/>
        </p:nvGrpSpPr>
        <p:grpSpPr bwMode="auto">
          <a:xfrm>
            <a:off x="5715000" y="1828800"/>
            <a:ext cx="2286000" cy="1143000"/>
            <a:chOff x="0" y="0"/>
            <a:chExt cx="2286000" cy="1143000"/>
          </a:xfrm>
        </p:grpSpPr>
        <p:sp>
          <p:nvSpPr>
            <p:cNvPr id="37901" name="Rectangle 17"/>
            <p:cNvSpPr>
              <a:spLocks/>
            </p:cNvSpPr>
            <p:nvPr/>
          </p:nvSpPr>
          <p:spPr bwMode="auto">
            <a:xfrm>
              <a:off x="0" y="0"/>
              <a:ext cx="2286000" cy="1143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902" name="Rectangle 18"/>
            <p:cNvSpPr>
              <a:spLocks/>
            </p:cNvSpPr>
            <p:nvPr/>
          </p:nvSpPr>
          <p:spPr bwMode="auto">
            <a:xfrm>
              <a:off x="0" y="0"/>
              <a:ext cx="2286000" cy="111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0433FF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1</a:t>
              </a:r>
            </a:p>
            <a:p>
              <a:pPr defTabSz="914400" eaLnBrk="1">
                <a:buClr>
                  <a:srgbClr val="0433FF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2</a:t>
              </a:r>
            </a:p>
            <a:p>
              <a:pPr defTabSz="914400" eaLnBrk="1">
                <a:buClr>
                  <a:srgbClr val="0433FF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3</a:t>
              </a:r>
            </a:p>
            <a:p>
              <a:pPr defTabSz="914400" eaLnBrk="1">
                <a:buClr>
                  <a:srgbClr val="0433FF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solidFill>
                    <a:srgbClr val="04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37899" name="Rectangle 19"/>
          <p:cNvSpPr>
            <a:spLocks/>
          </p:cNvSpPr>
          <p:nvPr/>
        </p:nvSpPr>
        <p:spPr bwMode="auto">
          <a:xfrm>
            <a:off x="7107238" y="1524000"/>
            <a:ext cx="9413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 marL="39688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defTabSz="914400" eaLnBrk="1">
              <a:buClr>
                <a:srgbClr val="000000"/>
              </a:buClr>
              <a:buFont typeface="Tahoma" panose="020B0604030504040204" pitchFamily="34" charset="0"/>
              <a:buNone/>
            </a:pP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Console</a:t>
            </a:r>
          </a:p>
        </p:txBody>
      </p:sp>
      <p:sp>
        <p:nvSpPr>
          <p:cNvPr id="379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FA7C3595-C1DF-4ABD-9D81-C45286045007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28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/>
          </p:cNvSpPr>
          <p:nvPr/>
        </p:nvSpPr>
        <p:spPr bwMode="auto">
          <a:xfrm>
            <a:off x="444500" y="-1588"/>
            <a:ext cx="8242300" cy="65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marL="39688" defTabSz="449263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827088" indent="-331788" defTabSz="449263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273175" indent="-320675" defTabSz="449263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730375" indent="-320675" defTabSz="449263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187575" indent="-320675" defTabSz="449263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644775" indent="-320675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3101975" indent="-320675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559175" indent="-320675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4016375" indent="-320675" defTabSz="4492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 typeface="Helvetica" panose="020B0604020202020204" pitchFamily="34" charset="0"/>
              <a:buNone/>
            </a:pPr>
            <a:r>
              <a:rPr lang="en-US" altLang="en-US" sz="3600"/>
              <a:t>Topics covered in this lecture:</a:t>
            </a:r>
          </a:p>
        </p:txBody>
      </p:sp>
      <p:sp>
        <p:nvSpPr>
          <p:cNvPr id="38915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79388" y="922338"/>
            <a:ext cx="2806700" cy="5829300"/>
            <a:chOff x="0" y="0"/>
            <a:chExt cx="2806700" cy="5829301"/>
          </a:xfrm>
        </p:grpSpPr>
        <p:sp>
          <p:nvSpPr>
            <p:cNvPr id="38924" name="Rectangle 5"/>
            <p:cNvSpPr>
              <a:spLocks/>
            </p:cNvSpPr>
            <p:nvPr/>
          </p:nvSpPr>
          <p:spPr bwMode="auto">
            <a:xfrm>
              <a:off x="0" y="0"/>
              <a:ext cx="2806700" cy="582930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marL="827088" indent="-331788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eaLnBrk="1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925" name="Rectangle 6"/>
            <p:cNvSpPr>
              <a:spLocks/>
            </p:cNvSpPr>
            <p:nvPr/>
          </p:nvSpPr>
          <p:spPr bwMode="auto">
            <a:xfrm>
              <a:off x="0" y="0"/>
              <a:ext cx="2805114" cy="5362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 marL="687388" indent="-296863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indent="342900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marL="0" lvl="1" eaLnBrk="1">
                <a:lnSpc>
                  <a:spcPct val="90000"/>
                </a:lnSpc>
                <a:spcBef>
                  <a:spcPts val="500"/>
                </a:spcBef>
              </a:pPr>
              <a:r>
                <a:rPr lang="en-US" altLang="en-US" sz="18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Overview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Introduction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Syntax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Basics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Arrays</a:t>
              </a:r>
            </a:p>
            <a:p>
              <a:pPr marL="0" lvl="1" eaLnBrk="1">
                <a:lnSpc>
                  <a:spcPct val="90000"/>
                </a:lnSpc>
                <a:spcBef>
                  <a:spcPts val="500"/>
                </a:spcBef>
              </a:pPr>
              <a:r>
                <a:rPr lang="en-US" altLang="en-US" sz="18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Classes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Classes Structure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Static Members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Commonly used Classes</a:t>
              </a:r>
            </a:p>
            <a:p>
              <a:pPr marL="0" lvl="1" eaLnBrk="1">
                <a:lnSpc>
                  <a:spcPct val="90000"/>
                </a:lnSpc>
                <a:spcBef>
                  <a:spcPts val="500"/>
                </a:spcBef>
              </a:pPr>
              <a:r>
                <a:rPr lang="en-US" altLang="en-US" sz="18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Control Statements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Control Statement Types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If, else, switch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For, while, do-while</a:t>
              </a:r>
            </a:p>
          </p:txBody>
        </p:sp>
      </p:grpSp>
      <p:grpSp>
        <p:nvGrpSpPr>
          <p:cNvPr id="38917" name="Group 7"/>
          <p:cNvGrpSpPr>
            <a:grpSpLocks/>
          </p:cNvGrpSpPr>
          <p:nvPr/>
        </p:nvGrpSpPr>
        <p:grpSpPr bwMode="auto">
          <a:xfrm>
            <a:off x="3060700" y="922338"/>
            <a:ext cx="3022600" cy="5930900"/>
            <a:chOff x="0" y="0"/>
            <a:chExt cx="3022600" cy="5930902"/>
          </a:xfrm>
        </p:grpSpPr>
        <p:sp>
          <p:nvSpPr>
            <p:cNvPr id="38922" name="Rectangle 8"/>
            <p:cNvSpPr>
              <a:spLocks/>
            </p:cNvSpPr>
            <p:nvPr/>
          </p:nvSpPr>
          <p:spPr bwMode="auto">
            <a:xfrm>
              <a:off x="0" y="0"/>
              <a:ext cx="3022600" cy="585414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marL="827088" indent="-331788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eaLnBrk="1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923" name="Rectangle 9"/>
            <p:cNvSpPr>
              <a:spLocks/>
            </p:cNvSpPr>
            <p:nvPr/>
          </p:nvSpPr>
          <p:spPr bwMode="auto">
            <a:xfrm>
              <a:off x="0" y="0"/>
              <a:ext cx="3019429" cy="5930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 marL="723900" indent="-2952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indent="342900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marL="0" lvl="1" eaLnBrk="1">
                <a:lnSpc>
                  <a:spcPct val="90000"/>
                </a:lnSpc>
                <a:spcBef>
                  <a:spcPts val="500"/>
                </a:spcBef>
              </a:pPr>
              <a:r>
                <a:rPr lang="en-US" altLang="en-US" sz="20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Inheritance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Class hierarchies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Method lookup in Java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Use of this and super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Constructors and inheritance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800"/>
                <a:t>Abstract classes and methods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SzTx/>
                <a:buFont typeface="Wingdings" panose="05000000000000000000" pitchFamily="2" charset="2"/>
                <a:buNone/>
              </a:pPr>
              <a:r>
                <a:rPr lang="en-US" altLang="en-US" sz="1800"/>
                <a:t>Interfaces</a:t>
              </a:r>
            </a:p>
            <a:p>
              <a:pPr marL="0" lvl="1" eaLnBrk="1">
                <a:spcBef>
                  <a:spcPts val="500"/>
                </a:spcBef>
              </a:pPr>
              <a:r>
                <a:rPr lang="en-US" altLang="en-US" sz="20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Collections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ArrayList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HashMap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Iterator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Vector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Enumeration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Hashtable</a:t>
              </a:r>
            </a:p>
          </p:txBody>
        </p:sp>
      </p:grpSp>
      <p:grpSp>
        <p:nvGrpSpPr>
          <p:cNvPr id="38918" name="Group 10"/>
          <p:cNvGrpSpPr>
            <a:grpSpLocks/>
          </p:cNvGrpSpPr>
          <p:nvPr/>
        </p:nvGrpSpPr>
        <p:grpSpPr bwMode="auto">
          <a:xfrm>
            <a:off x="6156325" y="922338"/>
            <a:ext cx="2857500" cy="6411912"/>
            <a:chOff x="0" y="0"/>
            <a:chExt cx="2857501" cy="6413500"/>
          </a:xfrm>
        </p:grpSpPr>
        <p:sp>
          <p:nvSpPr>
            <p:cNvPr id="38920" name="Rectangle 11"/>
            <p:cNvSpPr>
              <a:spLocks/>
            </p:cNvSpPr>
            <p:nvPr/>
          </p:nvSpPr>
          <p:spPr bwMode="auto">
            <a:xfrm>
              <a:off x="0" y="0"/>
              <a:ext cx="2833475" cy="584883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marL="827088" indent="-331788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eaLnBrk="1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921" name="Rectangle 12"/>
            <p:cNvSpPr>
              <a:spLocks/>
            </p:cNvSpPr>
            <p:nvPr/>
          </p:nvSpPr>
          <p:spPr bwMode="auto">
            <a:xfrm>
              <a:off x="0" y="0"/>
              <a:ext cx="2857501" cy="6413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 marL="717550" indent="-293688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indent="342900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spcBef>
                  <a:spcPts val="6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marL="0" lvl="1" eaLnBrk="1">
                <a:spcBef>
                  <a:spcPts val="500"/>
                </a:spcBef>
              </a:pPr>
              <a:r>
                <a:rPr lang="en-US" altLang="en-US" sz="18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Exceptions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Exception types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Exception Hierarchy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Catching exceptions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Throwing exceptions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Defining exceptions</a:t>
              </a:r>
            </a:p>
            <a:p>
              <a:pPr eaLnBrk="1">
                <a:spcBef>
                  <a:spcPts val="400"/>
                </a:spcBef>
                <a:buSzTx/>
                <a:buFont typeface="Wingdings" panose="05000000000000000000" pitchFamily="2" charset="2"/>
                <a:buNone/>
              </a:pPr>
              <a:r>
                <a:rPr lang="en-US" altLang="en-US" sz="1800"/>
                <a:t>Common exceptions and errors</a:t>
              </a:r>
            </a:p>
            <a:p>
              <a:pPr marL="0" lvl="1" eaLnBrk="1">
                <a:spcBef>
                  <a:spcPts val="500"/>
                </a:spcBef>
              </a:pPr>
              <a:r>
                <a:rPr lang="en-US" altLang="en-US" sz="18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Streams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Stream types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Character streams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Byte streams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Filter streams</a:t>
              </a:r>
            </a:p>
            <a:p>
              <a:pPr eaLnBrk="1">
                <a:spcBef>
                  <a:spcPts val="400"/>
                </a:spcBef>
              </a:pPr>
              <a:r>
                <a:rPr lang="en-US" altLang="en-US" sz="1800"/>
                <a:t>Object Serialization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96850" y="3887788"/>
            <a:ext cx="2787650" cy="149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endParaRPr lang="en-IE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/>
              <a:t>Overview: Road Map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2190750" y="2270125"/>
            <a:ext cx="70739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marL="650875" indent="-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marL="384175" indent="-342900" eaLnBrk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Control Statement Types</a:t>
            </a:r>
          </a:p>
          <a:p>
            <a:pPr marL="384175" indent="-342900" eaLnBrk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84175" indent="-342900" eaLnBrk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If, else, switch</a:t>
            </a:r>
          </a:p>
          <a:p>
            <a:pPr marL="384175" indent="-342900" eaLnBrk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84175" indent="-342900" eaLnBrk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For, while, do-while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0388" y="2211388"/>
            <a:ext cx="5483225" cy="4889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endParaRPr lang="en-IE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1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164CE5ED-3F1E-424E-B271-DEC06DD5C118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3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What are Control Statements?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76375" y="5157788"/>
            <a:ext cx="5903913" cy="1022350"/>
          </a:xfrm>
          <a:solidFill>
            <a:srgbClr val="EFF9FF"/>
          </a:solidFill>
          <a:ln w="12700">
            <a:solidFill>
              <a:schemeClr val="tx1"/>
            </a:solidFill>
            <a:miter lim="400000"/>
            <a:headEnd/>
            <a:tailEnd/>
          </a:ln>
        </p:spPr>
        <p:txBody>
          <a:bodyPr/>
          <a:lstStyle/>
          <a:p>
            <a:pPr marL="39688" indent="0" algn="ctr" eaLnBrk="1"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Control statements are statements that control execution of other statements</a:t>
            </a:r>
          </a:p>
        </p:txBody>
      </p:sp>
      <p:pic>
        <p:nvPicPr>
          <p:cNvPr id="10245" name="Picture 7" descr="Image result for control statements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15620" r="1636" b="23428"/>
          <a:stretch>
            <a:fillRect/>
          </a:stretch>
        </p:blipFill>
        <p:spPr bwMode="auto">
          <a:xfrm>
            <a:off x="179388" y="1484313"/>
            <a:ext cx="8856662" cy="311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8D718F9A-EA81-4828-835C-F8D59301C22E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4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/>
              <a:t>Overview: Road Map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2190750" y="2270125"/>
            <a:ext cx="70739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marL="650875" indent="-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marL="384175" indent="-342900" eaLnBrk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Control Statement Types</a:t>
            </a:r>
          </a:p>
          <a:p>
            <a:pPr marL="384175" indent="-342900" eaLnBrk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84175" indent="-342900" eaLnBrk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If, else, switch</a:t>
            </a:r>
          </a:p>
          <a:p>
            <a:pPr marL="384175" indent="-342900" eaLnBrk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84175" indent="-342900" eaLnBrk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For, while, do-while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0388" y="3012058"/>
            <a:ext cx="5483225" cy="4889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endParaRPr lang="en-IE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1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164CE5ED-3F1E-424E-B271-DEC06DD5C118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5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6051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if statement syntax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33438" y="3124200"/>
            <a:ext cx="7629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if(</a:t>
            </a:r>
            <a:r>
              <a:rPr lang="en-US" altLang="en-US" sz="1800" b="1" i="1">
                <a:solidFill>
                  <a:srgbClr val="C81D2B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perform some test</a:t>
            </a: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) </a:t>
            </a:r>
          </a:p>
          <a:p>
            <a:pPr eaLnBrk="1" hangingPunct="1"/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{</a:t>
            </a:r>
          </a:p>
          <a:p>
            <a:pPr eaLnBrk="1" hangingPunct="1"/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    </a:t>
            </a:r>
            <a:r>
              <a:rPr lang="en-US" altLang="en-US" sz="1800" b="1" i="1">
                <a:solidFill>
                  <a:srgbClr val="C81D2B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Do these statements if the test gave a true result</a:t>
            </a:r>
            <a:endParaRPr lang="en-US" altLang="en-US" sz="1800" b="1">
              <a:solidFill>
                <a:schemeClr val="tx1"/>
              </a:solidFill>
              <a:latin typeface="Courier New" panose="02070309020205020404" pitchFamily="49" charset="0"/>
              <a:cs typeface="Times" panose="02020603050405020304" pitchFamily="18" charset="0"/>
            </a:endParaRPr>
          </a:p>
          <a:p>
            <a:pPr eaLnBrk="1" hangingPunct="1"/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}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14400" y="2055813"/>
            <a:ext cx="14098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A571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‘if’ keyword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048000" y="1905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000" dirty="0" err="1">
                <a:solidFill>
                  <a:srgbClr val="A571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en-US" sz="2000" dirty="0">
                <a:solidFill>
                  <a:srgbClr val="A571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condition to be tested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257800" y="2513013"/>
            <a:ext cx="28868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A571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actions if condition is true</a:t>
            </a:r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 flipH="1">
            <a:off x="1143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2296" name="Line 11"/>
          <p:cNvSpPr>
            <a:spLocks noChangeShapeType="1"/>
          </p:cNvSpPr>
          <p:nvPr/>
        </p:nvSpPr>
        <p:spPr bwMode="auto">
          <a:xfrm flipH="1">
            <a:off x="2743200" y="22860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2297" name="Line 12"/>
          <p:cNvSpPr>
            <a:spLocks noChangeShapeType="1"/>
          </p:cNvSpPr>
          <p:nvPr/>
        </p:nvSpPr>
        <p:spPr bwMode="auto">
          <a:xfrm flipH="1">
            <a:off x="6096000" y="2895600"/>
            <a:ext cx="533400" cy="785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2298" name="Rectangle 17"/>
          <p:cNvSpPr>
            <a:spLocks noChangeArrowheads="1"/>
          </p:cNvSpPr>
          <p:nvPr/>
        </p:nvSpPr>
        <p:spPr bwMode="auto">
          <a:xfrm>
            <a:off x="1371600" y="3681413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 altLang="en-US"/>
          </a:p>
        </p:txBody>
      </p:sp>
      <p:sp>
        <p:nvSpPr>
          <p:cNvPr id="1229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025DFDBB-44A9-4DF5-B3D0-F72053412AC7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6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Example if Statement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828800" y="1196975"/>
            <a:ext cx="6248400" cy="1393825"/>
            <a:chOff x="0" y="0"/>
            <a:chExt cx="6248400" cy="1393825"/>
          </a:xfrm>
        </p:grpSpPr>
        <p:sp>
          <p:nvSpPr>
            <p:cNvPr id="13330" name="Rectangle 5"/>
            <p:cNvSpPr>
              <a:spLocks/>
            </p:cNvSpPr>
            <p:nvPr/>
          </p:nvSpPr>
          <p:spPr bwMode="auto">
            <a:xfrm>
              <a:off x="0" y="0"/>
              <a:ext cx="6248400" cy="1393825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331" name="Rectangle 6"/>
            <p:cNvSpPr>
              <a:spLocks/>
            </p:cNvSpPr>
            <p:nvPr/>
          </p:nvSpPr>
          <p:spPr bwMode="auto">
            <a:xfrm>
              <a:off x="0" y="0"/>
              <a:ext cx="624840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int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i = 1;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if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(i &gt; 0)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"Greater than zero"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828800" y="2819400"/>
            <a:ext cx="6248400" cy="990600"/>
            <a:chOff x="0" y="0"/>
            <a:chExt cx="6248400" cy="990600"/>
          </a:xfrm>
        </p:grpSpPr>
        <p:sp>
          <p:nvSpPr>
            <p:cNvPr id="13328" name="Rectangle 8"/>
            <p:cNvSpPr>
              <a:spLocks/>
            </p:cNvSpPr>
            <p:nvPr/>
          </p:nvSpPr>
          <p:spPr bwMode="auto">
            <a:xfrm>
              <a:off x="0" y="0"/>
              <a:ext cx="6248400" cy="9906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329" name="Rectangle 9"/>
            <p:cNvSpPr>
              <a:spLocks/>
            </p:cNvSpPr>
            <p:nvPr/>
          </p:nvSpPr>
          <p:spPr bwMode="auto">
            <a:xfrm>
              <a:off x="0" y="0"/>
              <a:ext cx="6248400" cy="86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int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i = 1;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if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(i &gt; 0)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"Greater than zero"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1828800" y="4343400"/>
            <a:ext cx="6350000" cy="1965325"/>
            <a:chOff x="0" y="0"/>
            <a:chExt cx="6350000" cy="1965325"/>
          </a:xfrm>
        </p:grpSpPr>
        <p:sp>
          <p:nvSpPr>
            <p:cNvPr id="13326" name="Rectangle 11"/>
            <p:cNvSpPr>
              <a:spLocks/>
            </p:cNvSpPr>
            <p:nvPr/>
          </p:nvSpPr>
          <p:spPr bwMode="auto">
            <a:xfrm>
              <a:off x="0" y="0"/>
              <a:ext cx="6343650" cy="1965325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327" name="Rectangle 12"/>
            <p:cNvSpPr>
              <a:spLocks/>
            </p:cNvSpPr>
            <p:nvPr/>
          </p:nvSpPr>
          <p:spPr bwMode="auto">
            <a:xfrm>
              <a:off x="0" y="0"/>
              <a:ext cx="6350000" cy="187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int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i = 3;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if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(i &gt; 2)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"Greater than zero"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"Greater than one"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"Greater than two"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13319" name="Group 13"/>
          <p:cNvGrpSpPr>
            <a:grpSpLocks/>
          </p:cNvGrpSpPr>
          <p:nvPr/>
        </p:nvGrpSpPr>
        <p:grpSpPr bwMode="auto">
          <a:xfrm>
            <a:off x="1066800" y="1905000"/>
            <a:ext cx="762000" cy="1641475"/>
            <a:chOff x="0" y="0"/>
            <a:chExt cx="762000" cy="1642795"/>
          </a:xfrm>
        </p:grpSpPr>
        <p:sp>
          <p:nvSpPr>
            <p:cNvPr id="13323" name="AutoShape 14"/>
            <p:cNvSpPr>
              <a:spLocks/>
            </p:cNvSpPr>
            <p:nvPr/>
          </p:nvSpPr>
          <p:spPr bwMode="auto">
            <a:xfrm>
              <a:off x="0" y="0"/>
              <a:ext cx="762000" cy="164279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9671" y="0"/>
                    <a:pt x="0" y="3454"/>
                    <a:pt x="0" y="7715"/>
                  </a:cubicBezTo>
                  <a:lnTo>
                    <a:pt x="0" y="12123"/>
                  </a:lnTo>
                  <a:cubicBezTo>
                    <a:pt x="0" y="15392"/>
                    <a:pt x="5770" y="18307"/>
                    <a:pt x="14399" y="19396"/>
                  </a:cubicBezTo>
                  <a:lnTo>
                    <a:pt x="14400" y="21600"/>
                  </a:lnTo>
                  <a:lnTo>
                    <a:pt x="21600" y="17633"/>
                  </a:lnTo>
                  <a:lnTo>
                    <a:pt x="14400" y="12783"/>
                  </a:lnTo>
                  <a:lnTo>
                    <a:pt x="14399" y="14988"/>
                  </a:lnTo>
                  <a:cubicBezTo>
                    <a:pt x="7890" y="14166"/>
                    <a:pt x="2873" y="12282"/>
                    <a:pt x="900" y="9919"/>
                  </a:cubicBezTo>
                  <a:cubicBezTo>
                    <a:pt x="3630" y="6649"/>
                    <a:pt x="12048" y="4408"/>
                    <a:pt x="21600" y="440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00F900"/>
            </a:solidFill>
            <a:ln w="9525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13324" name="AutoShape 15"/>
            <p:cNvSpPr>
              <a:spLocks/>
            </p:cNvSpPr>
            <p:nvPr/>
          </p:nvSpPr>
          <p:spPr bwMode="auto">
            <a:xfrm>
              <a:off x="0" y="0"/>
              <a:ext cx="762000" cy="75438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9671" y="0"/>
                    <a:pt x="0" y="7522"/>
                    <a:pt x="0" y="16800"/>
                  </a:cubicBezTo>
                  <a:cubicBezTo>
                    <a:pt x="0" y="18425"/>
                    <a:pt x="303" y="20042"/>
                    <a:pt x="900" y="21600"/>
                  </a:cubicBezTo>
                  <a:cubicBezTo>
                    <a:pt x="3630" y="14480"/>
                    <a:pt x="12048" y="9600"/>
                    <a:pt x="21600" y="9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13325" name="AutoShape 16"/>
            <p:cNvSpPr>
              <a:spLocks/>
            </p:cNvSpPr>
            <p:nvPr/>
          </p:nvSpPr>
          <p:spPr bwMode="auto">
            <a:xfrm>
              <a:off x="0" y="586739"/>
              <a:ext cx="31766" cy="167646"/>
            </a:xfrm>
            <a:custGeom>
              <a:avLst/>
              <a:gdLst>
                <a:gd name="T0" fmla="*/ 236308 w 21600"/>
                <a:gd name="T1" fmla="*/ 2147483646 h 21600"/>
                <a:gd name="T2" fmla="*/ 236308 w 21600"/>
                <a:gd name="T3" fmla="*/ 2147483646 h 21600"/>
                <a:gd name="T4" fmla="*/ 236308 w 21600"/>
                <a:gd name="T5" fmla="*/ 2147483646 h 21600"/>
                <a:gd name="T6" fmla="*/ 236308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0" y="7315"/>
                    <a:pt x="7276" y="14590"/>
                    <a:pt x="21600" y="2160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</p:grpSp>
      <p:sp>
        <p:nvSpPr>
          <p:cNvPr id="13320" name="Line 17"/>
          <p:cNvSpPr>
            <a:spLocks noChangeShapeType="1"/>
          </p:cNvSpPr>
          <p:nvPr/>
        </p:nvSpPr>
        <p:spPr bwMode="auto">
          <a:xfrm>
            <a:off x="609600" y="2590800"/>
            <a:ext cx="3048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3321" name="Line 18"/>
          <p:cNvSpPr>
            <a:spLocks noChangeShapeType="1"/>
          </p:cNvSpPr>
          <p:nvPr/>
        </p:nvSpPr>
        <p:spPr bwMode="auto">
          <a:xfrm>
            <a:off x="609600" y="2743200"/>
            <a:ext cx="3048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33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D42BB213-E60B-434D-9D40-823917684837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7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if-else statement syntax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38200" y="3117850"/>
            <a:ext cx="77295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if(</a:t>
            </a:r>
            <a:r>
              <a:rPr lang="en-US" altLang="en-US" sz="1800" b="1" i="1" dirty="0">
                <a:solidFill>
                  <a:srgbClr val="C81D2B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perform some test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) {</a:t>
            </a:r>
          </a:p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    </a:t>
            </a:r>
            <a:r>
              <a:rPr lang="en-US" altLang="en-US" sz="1800" b="1" i="1" dirty="0">
                <a:solidFill>
                  <a:srgbClr val="C81D2B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Do these statements if the test gave a true result</a:t>
            </a: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Times" panose="02020603050405020304" pitchFamily="18" charset="0"/>
            </a:endParaRPr>
          </a:p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}</a:t>
            </a:r>
          </a:p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else {</a:t>
            </a:r>
          </a:p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    </a:t>
            </a:r>
            <a:r>
              <a:rPr lang="en-US" altLang="en-US" sz="1800" b="1" i="1" dirty="0">
                <a:solidFill>
                  <a:srgbClr val="C81D2B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Do these statements if the test gave a false result</a:t>
            </a: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Times" panose="02020603050405020304" pitchFamily="18" charset="0"/>
            </a:endParaRPr>
          </a:p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Times" panose="02020603050405020304" pitchFamily="18" charset="0"/>
              </a:rPr>
              <a:t>}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14400" y="2055813"/>
            <a:ext cx="14098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A571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‘if’ keyword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048000" y="1905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A571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 condition to be tested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257800" y="2513013"/>
            <a:ext cx="28868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A571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actions if condition is true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953000" y="5103813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A571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actions if condition is false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066800" y="5256213"/>
            <a:ext cx="16642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A571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‘else’ keyword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>
            <a:off x="1143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 flipV="1">
            <a:off x="1219200" y="42672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2743200" y="22860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6172200" y="2895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 flipV="1">
            <a:off x="5486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1371600" y="4243388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 altLang="en-US"/>
          </a:p>
        </p:txBody>
      </p:sp>
      <p:sp>
        <p:nvSpPr>
          <p:cNvPr id="14351" name="Rectangle 17"/>
          <p:cNvSpPr>
            <a:spLocks noChangeArrowheads="1"/>
          </p:cNvSpPr>
          <p:nvPr/>
        </p:nvSpPr>
        <p:spPr bwMode="auto">
          <a:xfrm>
            <a:off x="1371600" y="3429000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 altLang="en-US"/>
          </a:p>
        </p:txBody>
      </p:sp>
      <p:sp>
        <p:nvSpPr>
          <p:cNvPr id="1435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9C295451-7C92-4C81-8A28-090D3B4B8F41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8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Example if-else Statement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542925" y="1125538"/>
            <a:ext cx="6858000" cy="1524000"/>
            <a:chOff x="0" y="0"/>
            <a:chExt cx="6858000" cy="1524000"/>
          </a:xfrm>
        </p:grpSpPr>
        <p:sp>
          <p:nvSpPr>
            <p:cNvPr id="15370" name="Rectangle 5"/>
            <p:cNvSpPr>
              <a:spLocks/>
            </p:cNvSpPr>
            <p:nvPr/>
          </p:nvSpPr>
          <p:spPr bwMode="auto">
            <a:xfrm>
              <a:off x="0" y="0"/>
              <a:ext cx="6858000" cy="15240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371" name="Rectangle 6"/>
            <p:cNvSpPr>
              <a:spLocks/>
            </p:cNvSpPr>
            <p:nvPr/>
          </p:nvSpPr>
          <p:spPr bwMode="auto">
            <a:xfrm>
              <a:off x="0" y="0"/>
              <a:ext cx="685800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int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i = 1;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if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(i &gt; 0)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"Greater than zero"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else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"Not greater than zero"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365" name="Group 7"/>
          <p:cNvGrpSpPr>
            <a:grpSpLocks/>
          </p:cNvGrpSpPr>
          <p:nvPr/>
        </p:nvGrpSpPr>
        <p:grpSpPr bwMode="auto">
          <a:xfrm>
            <a:off x="542925" y="3076575"/>
            <a:ext cx="6883400" cy="3397250"/>
            <a:chOff x="0" y="0"/>
            <a:chExt cx="6883400" cy="3397250"/>
          </a:xfrm>
        </p:grpSpPr>
        <p:sp>
          <p:nvSpPr>
            <p:cNvPr id="15368" name="Rectangle 8"/>
            <p:cNvSpPr>
              <a:spLocks/>
            </p:cNvSpPr>
            <p:nvPr/>
          </p:nvSpPr>
          <p:spPr bwMode="auto">
            <a:xfrm>
              <a:off x="0" y="0"/>
              <a:ext cx="6881813" cy="339725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369" name="Rectangle 9"/>
            <p:cNvSpPr>
              <a:spLocks/>
            </p:cNvSpPr>
            <p:nvPr/>
          </p:nvSpPr>
          <p:spPr bwMode="auto">
            <a:xfrm>
              <a:off x="0" y="0"/>
              <a:ext cx="6883400" cy="314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82588" indent="-3429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int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i = 3;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if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(i &gt; 2)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"Greater than zero"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"Greater than one"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"Greater than two"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  <a:p>
              <a:pPr defTabSz="914400" eaLnBrk="1">
                <a:buClr>
                  <a:srgbClr val="931A68"/>
                </a:buClr>
                <a:buFont typeface="Courier New" panose="02070309020205020404" pitchFamily="49" charset="0"/>
                <a:buNone/>
              </a:pPr>
              <a:r>
                <a:rPr lang="en-US" altLang="en-US" sz="1800" b="1">
                  <a:solidFill>
                    <a:srgbClr val="931A68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else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{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"Either equal to two"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System.out.println(</a:t>
              </a:r>
              <a:r>
                <a:rPr lang="en-US" altLang="en-US" sz="1800">
                  <a:solidFill>
                    <a:srgbClr val="3933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"Or less than two"</a:t>
              </a: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);</a:t>
              </a:r>
            </a:p>
            <a:p>
              <a:pPr defTabSz="914400" eaLnBrk="1">
                <a:buClr>
                  <a:srgbClr val="000000"/>
                </a:buClr>
                <a:buFont typeface="Courier New" panose="02070309020205020404" pitchFamily="49" charset="0"/>
                <a:buNone/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15366" name="Rectangle 1"/>
          <p:cNvSpPr>
            <a:spLocks noChangeArrowheads="1"/>
          </p:cNvSpPr>
          <p:nvPr/>
        </p:nvSpPr>
        <p:spPr bwMode="auto">
          <a:xfrm>
            <a:off x="7092950" y="1125538"/>
            <a:ext cx="19431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175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Braces can be omitted if single statements used.</a:t>
            </a:r>
          </a:p>
        </p:txBody>
      </p:sp>
      <p:sp>
        <p:nvSpPr>
          <p:cNvPr id="1536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F75BE425-50E8-438A-B7E8-88D2F5C2859C}" type="slidenum">
              <a:rPr lang="en-US" altLang="en-US" sz="14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9</a:t>
            </a:fld>
            <a:endParaRPr lang="en-US" altLang="en-US" sz="1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anose="020B0604020202020204" pitchFamily="34" charset="0"/>
            <a:ea typeface="Helvetica" panose="020B0604020202020204" pitchFamily="34" charset="0"/>
            <a:cs typeface="Helvetica" panose="020B0604020202020204" pitchFamily="34" charset="0"/>
            <a:sym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anose="020B0604020202020204" pitchFamily="34" charset="0"/>
            <a:ea typeface="Helvetica" panose="020B0604020202020204" pitchFamily="34" charset="0"/>
            <a:cs typeface="Helvetica" panose="020B0604020202020204" pitchFamily="34" charset="0"/>
            <a:sym typeface="Helvetica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- Final &amp; CC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Final &amp; CC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anose="020B0604020202020204" pitchFamily="34" charset="0"/>
            <a:ea typeface="Helvetica" panose="020B0604020202020204" pitchFamily="34" charset="0"/>
            <a:cs typeface="Helvetica" panose="020B0604020202020204" pitchFamily="34" charset="0"/>
            <a:sym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anose="020B0604020202020204" pitchFamily="34" charset="0"/>
            <a:ea typeface="Helvetica" panose="020B0604020202020204" pitchFamily="34" charset="0"/>
            <a:cs typeface="Helvetica" panose="020B0604020202020204" pitchFamily="34" charset="0"/>
            <a:sym typeface="Helvetica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hite - Lab Titl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Lab Title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anose="020B0604020202020204" pitchFamily="34" charset="0"/>
            <a:ea typeface="Helvetica" panose="020B0604020202020204" pitchFamily="34" charset="0"/>
            <a:cs typeface="Helvetica" panose="020B0604020202020204" pitchFamily="34" charset="0"/>
            <a:sym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anose="020B0604020202020204" pitchFamily="34" charset="0"/>
            <a:ea typeface="Helvetica" panose="020B0604020202020204" pitchFamily="34" charset="0"/>
            <a:cs typeface="Helvetica" panose="020B0604020202020204" pitchFamily="34" charset="0"/>
            <a:sym typeface="Helvetica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1087</Words>
  <Application>Microsoft Office PowerPoint</Application>
  <PresentationFormat>On-screen Show (4:3)</PresentationFormat>
  <Paragraphs>422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7" baseType="lpstr">
      <vt:lpstr>MS PGothic</vt:lpstr>
      <vt:lpstr>Arial</vt:lpstr>
      <vt:lpstr>Calibri</vt:lpstr>
      <vt:lpstr>Courier New</vt:lpstr>
      <vt:lpstr>Gill Sans</vt:lpstr>
      <vt:lpstr>Helvetica</vt:lpstr>
      <vt:lpstr>Helvetica Neue</vt:lpstr>
      <vt:lpstr>Helvetica Neue Light</vt:lpstr>
      <vt:lpstr>Helvetica Neue UltraLight</vt:lpstr>
      <vt:lpstr>Lucida Grande</vt:lpstr>
      <vt:lpstr>Tahoma</vt:lpstr>
      <vt:lpstr>Times</vt:lpstr>
      <vt:lpstr>Trebuchet MS</vt:lpstr>
      <vt:lpstr>Wingdings</vt:lpstr>
      <vt:lpstr>White</vt:lpstr>
      <vt:lpstr>White - Final &amp; CC</vt:lpstr>
      <vt:lpstr>1_White - Lab Title</vt:lpstr>
      <vt:lpstr>Java Control Statements  An introduction to the Java Programming Language</vt:lpstr>
      <vt:lpstr>PowerPoint Presentation</vt:lpstr>
      <vt:lpstr>Overview: Road Map</vt:lpstr>
      <vt:lpstr>What are Control Statements?</vt:lpstr>
      <vt:lpstr>Overview: Road Map</vt:lpstr>
      <vt:lpstr>if statement syntax</vt:lpstr>
      <vt:lpstr>Example if Statement</vt:lpstr>
      <vt:lpstr>if-else statement syntax</vt:lpstr>
      <vt:lpstr>Example if-else Statement</vt:lpstr>
      <vt:lpstr>Nested if statements</vt:lpstr>
      <vt:lpstr>Example Nested Statement</vt:lpstr>
      <vt:lpstr>More if statement syntax</vt:lpstr>
      <vt:lpstr>The switch statement – pattern one</vt:lpstr>
      <vt:lpstr>The switch statement – pattern two</vt:lpstr>
      <vt:lpstr>The switch statement – example 1</vt:lpstr>
      <vt:lpstr>The switch statement – example 2</vt:lpstr>
      <vt:lpstr>The switch statement – example 3</vt:lpstr>
      <vt:lpstr>Example switch statement…</vt:lpstr>
      <vt:lpstr>…Example switch statement</vt:lpstr>
      <vt:lpstr>Overview: Road Map</vt:lpstr>
      <vt:lpstr>for loop - pseudo-code</vt:lpstr>
      <vt:lpstr>for loop - syntax</vt:lpstr>
      <vt:lpstr>for loop - example</vt:lpstr>
      <vt:lpstr>while loop - pseudo code</vt:lpstr>
      <vt:lpstr>while loop</vt:lpstr>
      <vt:lpstr>while - example</vt:lpstr>
      <vt:lpstr>do-while</vt:lpstr>
      <vt:lpstr>Example do-while Statement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Control Statements</dc:title>
  <dc:creator>Siobhan Drohan</dc:creator>
  <cp:lastModifiedBy>Siobhan Drohan</cp:lastModifiedBy>
  <cp:revision>21</cp:revision>
  <dcterms:modified xsi:type="dcterms:W3CDTF">2017-09-21T19:25:03Z</dcterms:modified>
</cp:coreProperties>
</file>