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4"/>
  </p:notesMasterIdLst>
  <p:sldIdLst>
    <p:sldId id="283" r:id="rId4"/>
    <p:sldId id="257" r:id="rId5"/>
    <p:sldId id="258" r:id="rId6"/>
    <p:sldId id="259" r:id="rId7"/>
    <p:sldId id="279" r:id="rId8"/>
    <p:sldId id="284" r:id="rId9"/>
    <p:sldId id="285" r:id="rId10"/>
    <p:sldId id="263" r:id="rId11"/>
    <p:sldId id="265" r:id="rId12"/>
    <p:sldId id="266" r:id="rId13"/>
    <p:sldId id="267" r:id="rId14"/>
    <p:sldId id="268" r:id="rId15"/>
    <p:sldId id="286" r:id="rId16"/>
    <p:sldId id="269" r:id="rId17"/>
    <p:sldId id="270" r:id="rId18"/>
    <p:sldId id="272" r:id="rId19"/>
    <p:sldId id="281" r:id="rId20"/>
    <p:sldId id="275" r:id="rId21"/>
    <p:sldId id="276" r:id="rId22"/>
    <p:sldId id="277" r:id="rId23"/>
  </p:sldIdLst>
  <p:sldSz cx="13004800" cy="97536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1pPr>
    <a:lvl2pPr marL="457200" indent="-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2pPr>
    <a:lvl3pPr marL="914400" indent="-4572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3pPr>
    <a:lvl4pPr marL="1371600" indent="-6858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4pPr>
    <a:lvl5pPr marL="1828800" indent="-9144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Helvetica" panose="020B0604020202020204" pitchFamily="34" charset="0"/>
        <a:ea typeface="Helvetica" panose="020B0604020202020204" pitchFamily="34" charset="0"/>
        <a:cs typeface="Helvetica" panose="020B0604020202020204" pitchFamily="34" charset="0"/>
        <a:sym typeface="Helvetica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3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alt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alt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alt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/>
              <a:t>https://docs.oracle.com/javase/tutorial/java/javaOO/methods.html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/>
              <a:t>http://slideplayer.com/slide/5318703/</a:t>
            </a:r>
          </a:p>
        </p:txBody>
      </p:sp>
    </p:spTree>
    <p:extLst>
      <p:ext uri="{BB962C8B-B14F-4D97-AF65-F5344CB8AC3E}">
        <p14:creationId xmlns:p14="http://schemas.microsoft.com/office/powerpoint/2010/main" val="336402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2B5B4-545B-4B8B-B684-974496BC3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E4E81-9FB1-40F4-B2FE-3063B192F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8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ECA5-AA56-4081-ADCB-459693788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9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B4F64-19B8-426B-A168-EAD5563A0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12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D6CE-CAF3-4627-AD10-6FBE4E375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53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578EB-7864-4127-B175-0B17325C7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3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745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90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4526-66C3-4BEF-B400-BF6151A5B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63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443B0-A508-47E9-B4D9-7D6FB6F8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45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66BF9-8053-4E51-88D2-256DFD139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940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1A5C-9E67-4CD8-BA28-AAE6C3650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163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B678-02E5-4ED7-9670-A4ACBD8BF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76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C47CD-88B6-42D7-99BE-D0472D676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25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08177-E54E-4411-A8BC-E4F132D00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484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B83A-E823-4E38-B702-CFBDD0D63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90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8625" y="2368550"/>
            <a:ext cx="2809875" cy="4349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368550"/>
            <a:ext cx="8277225" cy="4349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11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24E6-FA72-4726-AD60-77F0384DC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551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1"/>
            <a:ext cx="11861800" cy="233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hape 65"/>
          <p:cNvSpPr>
            <a:spLocks noGrp="1"/>
          </p:cNvSpPr>
          <p:nvPr>
            <p:ph type="sldNum" sz="quarter" idx="10"/>
          </p:nvPr>
        </p:nvSpPr>
        <p:spPr>
          <a:xfrm>
            <a:off x="12268200" y="9196388"/>
            <a:ext cx="312738" cy="2968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115787-2798-425D-B95C-3460EF5A48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1410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4FF-84AE-4622-B08A-434CC63AC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890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DC73C-A2AE-47C0-996C-5C5E6B6A6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163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5665-7E8A-48F9-A08F-B7BE4D901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92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4B4C-6F98-4666-A6FB-421E276EF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258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74B3F-A34B-4FCF-A86C-475F86CE0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09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3A1C-92BB-42DA-94C3-012D871C6B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E1EAE-07B0-4FE8-8900-D63EBEAB5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54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E9BD9-6976-41A2-ACE9-9C916C62B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285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4939-BA10-4B16-A547-01BF33467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225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95199-E278-48DE-BACD-182FEDAB3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528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773-9155-4EC6-96B5-6241F2D811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251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D3BF-0023-49D5-A74F-D1DBD8F47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0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8115D-4671-453A-8151-7F165F8B9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31679-CF6A-4ABC-98E1-8C518A0BF3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6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6E62-A78E-421C-B0F1-E05CCB872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6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14C5-8F13-4AB3-AFD2-21739242F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C376-16AB-4CE5-964F-0622A0CBC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2894-0EA0-445E-9636-D25718F48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wit.ie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9A9A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  <p:sp>
        <p:nvSpPr>
          <p:cNvPr id="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12266613" y="9194800"/>
            <a:ext cx="3127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r" defTabSz="584200" eaLnBrk="1">
              <a:defRPr sz="1400"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</a:lstStyle>
          <a:p>
            <a:pPr>
              <a:defRPr/>
            </a:pPr>
            <a:fld id="{1E9DC839-68B4-45DE-BB83-1773BCD7D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572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144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3716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288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266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 flipV="1">
            <a:off x="908050" y="4365625"/>
            <a:ext cx="11220450" cy="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pic>
        <p:nvPicPr>
          <p:cNvPr id="2051" name="Picture 2" descr="WIT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2353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 descr="esu-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8826500"/>
            <a:ext cx="193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733425" y="4641850"/>
            <a:ext cx="26193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457200" indent="9144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914400" indent="9144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1371600" indent="9144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1828800" indent="914400" defTabSz="584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eaLnBrk="1">
              <a:lnSpc>
                <a:spcPct val="80000"/>
              </a:lnSpc>
              <a:defRPr/>
            </a:pPr>
            <a:r>
              <a:rPr lang="en-US" altLang="en-US" sz="4400">
                <a:solidFill>
                  <a:srgbClr val="AAAAA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>
              <a:lnSpc>
                <a:spcPct val="80000"/>
              </a:lnSpc>
              <a:defRPr/>
            </a:pPr>
            <a:r>
              <a:rPr lang="en-US" altLang="en-US" sz="4400">
                <a:solidFill>
                  <a:srgbClr val="AAAAA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3706813" y="6665913"/>
            <a:ext cx="4165600" cy="1266825"/>
            <a:chOff x="-1" y="5953"/>
            <a:chExt cx="4164687" cy="1266571"/>
          </a:xfrm>
        </p:grpSpPr>
        <p:sp>
          <p:nvSpPr>
            <p:cNvPr id="3" name="Rectangle 6"/>
            <p:cNvSpPr>
              <a:spLocks/>
            </p:cNvSpPr>
            <p:nvPr/>
          </p:nvSpPr>
          <p:spPr bwMode="auto">
            <a:xfrm>
              <a:off x="-1" y="5953"/>
              <a:ext cx="4164687" cy="598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4572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9144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13716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18288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eaLnBrk="1">
                <a:lnSpc>
                  <a:spcPct val="120000"/>
                </a:lnSpc>
                <a:defRPr/>
              </a:pPr>
              <a:r>
                <a:rPr lang="en-US" altLang="en-US" sz="1600">
                  <a:solidFill>
                    <a:srgbClr val="133455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en-US" sz="1600">
                  <a:solidFill>
                    <a:srgbClr val="133455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4" name="Rectangle 7"/>
            <p:cNvSpPr>
              <a:spLocks/>
            </p:cNvSpPr>
            <p:nvPr/>
          </p:nvSpPr>
          <p:spPr bwMode="auto">
            <a:xfrm>
              <a:off x="-1" y="693202"/>
              <a:ext cx="1264960" cy="274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4572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9144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13716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18288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eaLnBrk="1">
                <a:defRPr/>
              </a:pPr>
              <a:r>
                <a:rPr lang="en-US" altLang="en-US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http://www.wit.ie</a:t>
              </a:r>
              <a:endParaRPr lang="en-US" altLang="en-US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5" name="Rectangle 8"/>
            <p:cNvSpPr>
              <a:spLocks/>
            </p:cNvSpPr>
            <p:nvPr/>
          </p:nvSpPr>
          <p:spPr bwMode="auto">
            <a:xfrm>
              <a:off x="-1" y="997941"/>
              <a:ext cx="1550647" cy="274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4572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9144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13716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18288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eaLnBrk="1">
                <a:defRPr/>
              </a:pPr>
              <a:r>
                <a:rPr lang="en-US" altLang="en-US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http://elearning.wit.ie</a:t>
              </a:r>
              <a:endParaRPr lang="en-US" altLang="en-US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2055" name="Rectangle 9"/>
          <p:cNvSpPr>
            <a:spLocks noGrp="1"/>
          </p:cNvSpPr>
          <p:nvPr>
            <p:ph type="title"/>
          </p:nvPr>
        </p:nvSpPr>
        <p:spPr bwMode="auto">
          <a:xfrm>
            <a:off x="889000" y="2368550"/>
            <a:ext cx="11239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6" name="Rectangle 10"/>
          <p:cNvSpPr>
            <a:spLocks noGrp="1"/>
          </p:cNvSpPr>
          <p:nvPr>
            <p:ph type="body" sz="quarter" idx="1"/>
          </p:nvPr>
        </p:nvSpPr>
        <p:spPr bwMode="auto">
          <a:xfrm>
            <a:off x="3727450" y="4737100"/>
            <a:ext cx="577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  <p:sp>
        <p:nvSpPr>
          <p:cNvPr id="2059" name="Rectangle 11"/>
          <p:cNvSpPr>
            <a:spLocks noGrp="1"/>
          </p:cNvSpPr>
          <p:nvPr>
            <p:ph type="sldNum" sz="quarter" idx="2"/>
          </p:nvPr>
        </p:nvSpPr>
        <p:spPr bwMode="auto">
          <a:xfrm>
            <a:off x="6330950" y="9283700"/>
            <a:ext cx="317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defTabSz="584200" eaLnBrk="1">
              <a:defRPr sz="1600"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pPr>
              <a:defRPr/>
            </a:pPr>
            <a:fld id="{BC3F6748-5E74-466B-B595-D816CECDC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59" r:id="rId12"/>
  </p:sldLayoutIdLst>
  <p:hf hdr="0" ftr="0" dt="0"/>
  <p:txStyles>
    <p:titleStyle>
      <a:lvl1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572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144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3716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288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266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WIT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2353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 descr="esu-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8826500"/>
            <a:ext cx="193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4419600" y="3208338"/>
            <a:ext cx="4267200" cy="2801937"/>
            <a:chOff x="0" y="-1"/>
            <a:chExt cx="4267200" cy="2801677"/>
          </a:xfrm>
        </p:grpSpPr>
        <p:pic>
          <p:nvPicPr>
            <p:cNvPr id="2" name="Picture 4" descr="by-nc.eu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0" y="0"/>
              <a:ext cx="2962205" cy="1036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7" name="Rectangle 5"/>
            <p:cNvSpPr>
              <a:spLocks/>
            </p:cNvSpPr>
            <p:nvPr/>
          </p:nvSpPr>
          <p:spPr bwMode="auto">
            <a:xfrm>
              <a:off x="0" y="1287342"/>
              <a:ext cx="4267200" cy="151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 defTabSz="584200"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4572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9144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13716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1828800" indent="914400" defTabSz="584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eaLnBrk="1">
                <a:lnSpc>
                  <a:spcPct val="120000"/>
                </a:lnSpc>
                <a:defRPr/>
              </a:pPr>
              <a:r>
                <a:rPr lang="en-US" altLang="en-US" sz="14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4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4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eaLnBrk="1">
                <a:lnSpc>
                  <a:spcPct val="120000"/>
                </a:lnSpc>
                <a:defRPr/>
              </a:pPr>
              <a:endParaRPr lang="en-US" altLang="en-US" sz="14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en-US" sz="14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</a:t>
              </a:r>
              <a:r>
                <a:rPr lang="en-US" altLang="en-US" sz="140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http://creativecommons.org/licenses/by-nc/3.0/</a:t>
              </a:r>
              <a:endParaRPr lang="en-US" altLang="en-US" sz="140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3078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6330950" y="9283700"/>
            <a:ext cx="317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defTabSz="584200" eaLnBrk="1">
              <a:defRPr sz="1600"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pPr>
              <a:defRPr/>
            </a:pPr>
            <a:fld id="{09673688-B4F0-4A26-A742-06595509F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algn="l" defTabSz="584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572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144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3716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28800" algn="l" defTabSz="584200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marL="266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defTabSz="584200" rtl="0" eaLnBrk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defTabSz="584200" rtl="0" fontAlgn="base" hangingPunct="0">
        <a:spcBef>
          <a:spcPts val="480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1395413"/>
            <a:ext cx="11430000" cy="25066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E" sz="5689" dirty="0"/>
              <a:t>Object Oriented Concepts</a:t>
            </a:r>
            <a:br>
              <a:rPr lang="en-IE" sz="1422" dirty="0"/>
            </a:br>
            <a:r>
              <a:rPr lang="en-IE" sz="3840" dirty="0">
                <a:solidFill>
                  <a:schemeClr val="bg1">
                    <a:lumMod val="50000"/>
                  </a:schemeClr>
                </a:solidFill>
              </a:rPr>
              <a:t>An introduction to the Java Programming Language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4746625"/>
            <a:ext cx="2735263" cy="1281113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8383588"/>
            <a:ext cx="5364162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9753" y="3864769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74" name="Shape 240"/>
          <p:cNvSpPr txBox="1">
            <a:spLocks/>
          </p:cNvSpPr>
          <p:nvPr/>
        </p:nvSpPr>
        <p:spPr bwMode="auto">
          <a:xfrm>
            <a:off x="3679825" y="4672013"/>
            <a:ext cx="8351838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/>
            </a:pPr>
            <a:r>
              <a:rPr lang="en-IE" altLang="en-US" sz="3413" kern="0" dirty="0">
                <a:sym typeface="Helvetica Neue" charset="0"/>
              </a:rPr>
              <a:t>Eamonn de Leastar	(</a:t>
            </a:r>
            <a:r>
              <a:rPr lang="en-IE" altLang="en-US" sz="3413" kern="0" dirty="0">
                <a:sym typeface="Helvetica Neue" charset="0"/>
                <a:hlinkClick r:id="rId3"/>
              </a:rPr>
              <a:t>edeleastar@wit.ie</a:t>
            </a:r>
            <a:r>
              <a:rPr lang="en-IE" altLang="en-US" sz="3413" kern="0" dirty="0">
                <a:sym typeface="Helvetica Neue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/>
            </a:pPr>
            <a:r>
              <a:rPr lang="en-IE" altLang="en-US" sz="3413" kern="0" dirty="0" err="1">
                <a:sym typeface="Helvetica Neue" charset="0"/>
              </a:rPr>
              <a:t>Dr.</a:t>
            </a:r>
            <a:r>
              <a:rPr lang="en-IE" altLang="en-US" sz="3413" kern="0" dirty="0">
                <a:sym typeface="Helvetica Neue" charset="0"/>
              </a:rPr>
              <a:t> Siobhan Drohan (</a:t>
            </a:r>
            <a:r>
              <a:rPr lang="en-IE" altLang="en-US" sz="3413" kern="0" dirty="0">
                <a:sym typeface="Helvetica Neue" charset="0"/>
                <a:hlinkClick r:id="rId3"/>
              </a:rPr>
              <a:t>sdrohan@wit.ie)</a:t>
            </a:r>
          </a:p>
        </p:txBody>
      </p:sp>
      <p:pic>
        <p:nvPicPr>
          <p:cNvPr id="6151" name="Picture 9" descr="[&quot;Waterford Institute of Technology&quot;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8801100"/>
            <a:ext cx="49291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Object’s Public Protocol</a:t>
            </a:r>
          </a:p>
        </p:txBody>
      </p:sp>
      <p:sp>
        <p:nvSpPr>
          <p:cNvPr id="16387" name="Rectangle 4"/>
          <p:cNvSpPr>
            <a:spLocks/>
          </p:cNvSpPr>
          <p:nvPr/>
        </p:nvSpPr>
        <p:spPr bwMode="auto">
          <a:xfrm>
            <a:off x="6819900" y="3092450"/>
            <a:ext cx="3136900" cy="39878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6388" name="Rectangle 5"/>
          <p:cNvSpPr>
            <a:spLocks/>
          </p:cNvSpPr>
          <p:nvPr/>
        </p:nvSpPr>
        <p:spPr bwMode="auto">
          <a:xfrm>
            <a:off x="7753350" y="3370263"/>
            <a:ext cx="1198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aPerson</a:t>
            </a:r>
          </a:p>
        </p:txBody>
      </p:sp>
      <p:sp>
        <p:nvSpPr>
          <p:cNvPr id="16389" name="Rectangle 6"/>
          <p:cNvSpPr>
            <a:spLocks/>
          </p:cNvSpPr>
          <p:nvPr/>
        </p:nvSpPr>
        <p:spPr bwMode="auto">
          <a:xfrm>
            <a:off x="7150100" y="3870325"/>
            <a:ext cx="2387600" cy="1025525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name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children</a:t>
            </a:r>
          </a:p>
        </p:txBody>
      </p:sp>
      <p:sp>
        <p:nvSpPr>
          <p:cNvPr id="16390" name="Rectangle 7"/>
          <p:cNvSpPr>
            <a:spLocks/>
          </p:cNvSpPr>
          <p:nvPr/>
        </p:nvSpPr>
        <p:spPr bwMode="auto">
          <a:xfrm>
            <a:off x="7150100" y="5073650"/>
            <a:ext cx="2387600" cy="17018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addChild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4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6391" name="Rectangle 8"/>
          <p:cNvSpPr>
            <a:spLocks/>
          </p:cNvSpPr>
          <p:nvPr/>
        </p:nvSpPr>
        <p:spPr bwMode="auto">
          <a:xfrm>
            <a:off x="1317824" y="4191913"/>
            <a:ext cx="3551039" cy="2072362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400000"/>
            <a:headEnd/>
            <a:tailEnd/>
          </a:ln>
        </p:spPr>
        <p:txBody>
          <a:bodyPr wrap="squar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200" dirty="0"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Tahoma" panose="020B0604030504040204" pitchFamily="34" charset="0"/>
              </a:rPr>
              <a:t>public protocol i.e. the set of messages that can be sent to an object.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4876800" y="5975350"/>
            <a:ext cx="2271713" cy="1588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6393" name="Rectangle 8"/>
          <p:cNvSpPr>
            <a:spLocks/>
          </p:cNvSpPr>
          <p:nvPr/>
        </p:nvSpPr>
        <p:spPr bwMode="auto">
          <a:xfrm>
            <a:off x="979488" y="7750175"/>
            <a:ext cx="11453812" cy="595313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200" dirty="0"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Tahoma" panose="020B0604030504040204" pitchFamily="34" charset="0"/>
              </a:rPr>
              <a:t>An object can also call it’s own methods (e.g. private methods)</a:t>
            </a:r>
          </a:p>
        </p:txBody>
      </p:sp>
      <p:sp>
        <p:nvSpPr>
          <p:cNvPr id="16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9A861003-C152-4879-89D6-32A2A54CDE0B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10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Fields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1048525" y="3619753"/>
            <a:ext cx="3829863" cy="3057247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400000"/>
            <a:headEnd/>
            <a:tailEnd/>
          </a:ln>
        </p:spPr>
        <p:txBody>
          <a:bodyPr wrap="squar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200" dirty="0"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Tahoma" panose="020B0604030504040204" pitchFamily="34" charset="0"/>
              </a:rPr>
              <a:t>Fields are the attributes of an object.  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endParaRPr lang="en-US" altLang="en-US" sz="3200" dirty="0">
              <a:latin typeface="Calibri" panose="020F0502020204030204" pitchFamily="34" charset="0"/>
              <a:ea typeface="Helvetica" panose="020B0604020202020204" pitchFamily="34" charset="0"/>
              <a:cs typeface="Calibri" panose="020F0502020204030204" pitchFamily="34" charset="0"/>
              <a:sym typeface="Tahoma" panose="020B0604030504040204" pitchFamily="34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200" dirty="0"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Tahoma" panose="020B0604030504040204" pitchFamily="34" charset="0"/>
              </a:rPr>
              <a:t>Also known as instance variables.</a:t>
            </a: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 flipV="1">
            <a:off x="4878388" y="4402138"/>
            <a:ext cx="2271712" cy="1587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6819900" y="3092450"/>
            <a:ext cx="3136900" cy="39878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7414" name="Rectangle 5"/>
          <p:cNvSpPr>
            <a:spLocks/>
          </p:cNvSpPr>
          <p:nvPr/>
        </p:nvSpPr>
        <p:spPr bwMode="auto">
          <a:xfrm>
            <a:off x="7753350" y="3370263"/>
            <a:ext cx="1198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aPerson</a:t>
            </a:r>
          </a:p>
        </p:txBody>
      </p:sp>
      <p:sp>
        <p:nvSpPr>
          <p:cNvPr id="17415" name="Rectangle 6"/>
          <p:cNvSpPr>
            <a:spLocks/>
          </p:cNvSpPr>
          <p:nvPr/>
        </p:nvSpPr>
        <p:spPr bwMode="auto">
          <a:xfrm>
            <a:off x="7150100" y="3870325"/>
            <a:ext cx="2387600" cy="1025525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name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children</a:t>
            </a:r>
          </a:p>
        </p:txBody>
      </p:sp>
      <p:sp>
        <p:nvSpPr>
          <p:cNvPr id="17416" name="Rectangle 7"/>
          <p:cNvSpPr>
            <a:spLocks/>
          </p:cNvSpPr>
          <p:nvPr/>
        </p:nvSpPr>
        <p:spPr bwMode="auto">
          <a:xfrm>
            <a:off x="7150100" y="5073650"/>
            <a:ext cx="2387600" cy="17018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addChild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4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74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CBCDDAA3-A44B-4B1B-A178-D511FC7EA4DA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11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8575"/>
            <a:ext cx="11709400" cy="1487488"/>
          </a:xfrm>
        </p:spPr>
        <p:txBody>
          <a:bodyPr/>
          <a:lstStyle/>
          <a:p>
            <a:pPr eaLnBrk="1"/>
            <a:r>
              <a:rPr lang="en-US" altLang="en-US"/>
              <a:t>Object-Oriented Principle: Encapsulation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3313113" y="4445000"/>
            <a:ext cx="6069012" cy="3571875"/>
            <a:chOff x="0" y="0"/>
            <a:chExt cx="6068061" cy="3571239"/>
          </a:xfrm>
        </p:grpSpPr>
        <p:sp>
          <p:nvSpPr>
            <p:cNvPr id="18438" name="Rectangle 5"/>
            <p:cNvSpPr>
              <a:spLocks/>
            </p:cNvSpPr>
            <p:nvPr/>
          </p:nvSpPr>
          <p:spPr bwMode="auto">
            <a:xfrm>
              <a:off x="2471055" y="817972"/>
              <a:ext cx="1615136" cy="461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400" b="1"/>
                <a:t>getName()</a:t>
              </a:r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975360" y="650239"/>
              <a:ext cx="2256" cy="2921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40" name="Rectangle 7"/>
            <p:cNvSpPr>
              <a:spLocks/>
            </p:cNvSpPr>
            <p:nvPr/>
          </p:nvSpPr>
          <p:spPr bwMode="auto">
            <a:xfrm>
              <a:off x="758613" y="758613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grpSp>
          <p:nvGrpSpPr>
            <p:cNvPr id="18441" name="Group 8"/>
            <p:cNvGrpSpPr>
              <a:grpSpLocks/>
            </p:cNvGrpSpPr>
            <p:nvPr/>
          </p:nvGrpSpPr>
          <p:grpSpPr bwMode="auto">
            <a:xfrm>
              <a:off x="0" y="0"/>
              <a:ext cx="1841500" cy="647700"/>
              <a:chOff x="0" y="0"/>
              <a:chExt cx="1841500" cy="647700"/>
            </a:xfrm>
          </p:grpSpPr>
          <p:sp>
            <p:nvSpPr>
              <p:cNvPr id="18457" name="Rectangle 9"/>
              <p:cNvSpPr>
                <a:spLocks/>
              </p:cNvSpPr>
              <p:nvPr/>
            </p:nvSpPr>
            <p:spPr bwMode="auto">
              <a:xfrm>
                <a:off x="0" y="0"/>
                <a:ext cx="1841500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8458" name="Rectangle 10"/>
              <p:cNvSpPr>
                <a:spLocks/>
              </p:cNvSpPr>
              <p:nvPr/>
            </p:nvSpPr>
            <p:spPr bwMode="auto">
              <a:xfrm>
                <a:off x="294745" y="107063"/>
                <a:ext cx="1252856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aBroker:</a:t>
                </a:r>
              </a:p>
            </p:txBody>
          </p:sp>
        </p:grpSp>
        <p:grpSp>
          <p:nvGrpSpPr>
            <p:cNvPr id="18442" name="Group 11"/>
            <p:cNvGrpSpPr>
              <a:grpSpLocks/>
            </p:cNvGrpSpPr>
            <p:nvPr/>
          </p:nvGrpSpPr>
          <p:grpSpPr bwMode="auto">
            <a:xfrm>
              <a:off x="4226560" y="0"/>
              <a:ext cx="1841501" cy="647700"/>
              <a:chOff x="0" y="0"/>
              <a:chExt cx="1841500" cy="647700"/>
            </a:xfrm>
          </p:grpSpPr>
          <p:sp>
            <p:nvSpPr>
              <p:cNvPr id="18455" name="Rectangle 12"/>
              <p:cNvSpPr>
                <a:spLocks/>
              </p:cNvSpPr>
              <p:nvPr/>
            </p:nvSpPr>
            <p:spPr bwMode="auto">
              <a:xfrm>
                <a:off x="0" y="0"/>
                <a:ext cx="1841500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8456" name="Rectangle 13"/>
              <p:cNvSpPr>
                <a:spLocks/>
              </p:cNvSpPr>
              <p:nvPr/>
            </p:nvSpPr>
            <p:spPr bwMode="auto">
              <a:xfrm>
                <a:off x="274070" y="107063"/>
                <a:ext cx="1294207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aPerson:</a:t>
                </a:r>
              </a:p>
            </p:txBody>
          </p:sp>
        </p:grp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>
              <a:off x="5093546" y="650239"/>
              <a:ext cx="2256" cy="2921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44" name="Rectangle 15"/>
            <p:cNvSpPr>
              <a:spLocks/>
            </p:cNvSpPr>
            <p:nvPr/>
          </p:nvSpPr>
          <p:spPr bwMode="auto">
            <a:xfrm>
              <a:off x="4876800" y="1300479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>
              <a:off x="1192106" y="1300479"/>
              <a:ext cx="3683000" cy="2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46" name="Rectangle 17"/>
            <p:cNvSpPr>
              <a:spLocks/>
            </p:cNvSpPr>
            <p:nvPr/>
          </p:nvSpPr>
          <p:spPr bwMode="auto">
            <a:xfrm>
              <a:off x="2470266" y="1901706"/>
              <a:ext cx="1333196" cy="461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400" b="1"/>
                <a:t>getAge()</a:t>
              </a:r>
            </a:p>
          </p:txBody>
        </p:sp>
        <p:sp>
          <p:nvSpPr>
            <p:cNvPr id="18447" name="Rectangle 18"/>
            <p:cNvSpPr>
              <a:spLocks/>
            </p:cNvSpPr>
            <p:nvPr/>
          </p:nvSpPr>
          <p:spPr bwMode="auto">
            <a:xfrm>
              <a:off x="758613" y="1842346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8448" name="Rectangle 19"/>
            <p:cNvSpPr>
              <a:spLocks/>
            </p:cNvSpPr>
            <p:nvPr/>
          </p:nvSpPr>
          <p:spPr bwMode="auto">
            <a:xfrm>
              <a:off x="4876800" y="2384212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>
              <a:off x="1192106" y="2384212"/>
              <a:ext cx="3683000" cy="2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50" name="Rectangle 21"/>
            <p:cNvSpPr>
              <a:spLocks/>
            </p:cNvSpPr>
            <p:nvPr/>
          </p:nvSpPr>
          <p:spPr bwMode="auto">
            <a:xfrm>
              <a:off x="2431992" y="1404994"/>
              <a:ext cx="1570330" cy="46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400" b="1"/>
                <a:t>Joe Smith</a:t>
              </a:r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flipH="1">
              <a:off x="1192106" y="1842346"/>
              <a:ext cx="3683000" cy="2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52" name="Rectangle 23"/>
            <p:cNvSpPr>
              <a:spLocks/>
            </p:cNvSpPr>
            <p:nvPr/>
          </p:nvSpPr>
          <p:spPr bwMode="auto">
            <a:xfrm>
              <a:off x="2833048" y="2509048"/>
              <a:ext cx="453239" cy="461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400" b="1"/>
                <a:t>35</a:t>
              </a:r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H="1">
              <a:off x="1192106" y="2946400"/>
              <a:ext cx="3683000" cy="2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8454" name="Rectangle 25"/>
            <p:cNvSpPr>
              <a:spLocks/>
            </p:cNvSpPr>
            <p:nvPr/>
          </p:nvSpPr>
          <p:spPr bwMode="auto">
            <a:xfrm>
              <a:off x="758613" y="2926079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</p:grp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1246188" y="2692400"/>
            <a:ext cx="10369550" cy="1076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445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ctr" eaLnBrk="1"/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Objects hide implementation of the messages behind their public protocols (aka implementation hiding).</a:t>
            </a:r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E6BE4AA6-CBFC-4B86-A882-39890CBE44BF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12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Modularization: Cohesion and Coupling</a:t>
            </a:r>
          </a:p>
        </p:txBody>
      </p:sp>
      <p:pic>
        <p:nvPicPr>
          <p:cNvPr id="21507" name="Picture 26" descr="Image result for cohesion coupling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1" b="7600"/>
          <a:stretch>
            <a:fillRect/>
          </a:stretch>
        </p:blipFill>
        <p:spPr bwMode="auto">
          <a:xfrm>
            <a:off x="1173163" y="2355850"/>
            <a:ext cx="10798175" cy="646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/>
          <p:cNvSpPr/>
          <p:nvPr/>
        </p:nvSpPr>
        <p:spPr bwMode="auto">
          <a:xfrm>
            <a:off x="-50800" y="7791450"/>
            <a:ext cx="2089150" cy="1563688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rgbClr val="ABABAB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endParaRPr lang="en-IE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10750550" y="7773988"/>
            <a:ext cx="12969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en-IE" altLang="en-US" sz="1380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IE" altLang="en-US" sz="13800">
              <a:solidFill>
                <a:srgbClr val="00B050"/>
              </a:solidFill>
            </a:endParaRPr>
          </a:p>
        </p:txBody>
      </p:sp>
      <p:sp>
        <p:nvSpPr>
          <p:cNvPr id="215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2B9CFCDE-112F-4695-AE6F-1CC2CF218033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13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7743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Classes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6819900" y="3092450"/>
            <a:ext cx="3136900" cy="39878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9460" name="Rectangle 5"/>
          <p:cNvSpPr>
            <a:spLocks/>
          </p:cNvSpPr>
          <p:nvPr/>
        </p:nvSpPr>
        <p:spPr bwMode="auto">
          <a:xfrm>
            <a:off x="7753350" y="3370263"/>
            <a:ext cx="1198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aPerson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7150100" y="3870325"/>
            <a:ext cx="2387600" cy="1025525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name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children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7150100" y="5073650"/>
            <a:ext cx="2387600" cy="17018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setAge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0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addChild</a:t>
            </a:r>
            <a:endParaRPr lang="en-US" altLang="en-US" sz="44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4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9463" name="Rectangle 1"/>
          <p:cNvSpPr>
            <a:spLocks noChangeArrowheads="1"/>
          </p:cNvSpPr>
          <p:nvPr/>
        </p:nvSpPr>
        <p:spPr bwMode="auto">
          <a:xfrm>
            <a:off x="908968" y="3076848"/>
            <a:ext cx="4906045" cy="452431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55700" indent="-4572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Factories for creating objects</a:t>
            </a:r>
          </a:p>
          <a:p>
            <a:pPr marL="1155700" indent="-457200" eaLnBrk="1">
              <a:buFont typeface="Arial" panose="020B0604020202020204" pitchFamily="34" charset="0"/>
              <a:buChar char="•"/>
            </a:pP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5700" indent="-457200" eaLnBrk="1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Template for the same kind of objects that describes their state and behavior</a:t>
            </a:r>
          </a:p>
        </p:txBody>
      </p:sp>
      <p:sp>
        <p:nvSpPr>
          <p:cNvPr id="1946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8428B4AF-2E56-487F-BC1A-E52A25CE2451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14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 dirty="0"/>
              <a:t>Instances </a:t>
            </a:r>
            <a:r>
              <a:rPr lang="en-US" altLang="en-US" dirty="0">
                <a:sym typeface="Wingdings" panose="05000000000000000000" pitchFamily="2" charset="2"/>
              </a:rPr>
              <a:t> every object is an instance of some class</a:t>
            </a:r>
            <a:endParaRPr lang="en-US" altLang="en-US" dirty="0"/>
          </a:p>
        </p:txBody>
      </p:sp>
      <p:sp>
        <p:nvSpPr>
          <p:cNvPr id="20483" name="Rectangle 4"/>
          <p:cNvSpPr>
            <a:spLocks/>
          </p:cNvSpPr>
          <p:nvPr/>
        </p:nvSpPr>
        <p:spPr bwMode="auto">
          <a:xfrm>
            <a:off x="8805863" y="3278188"/>
            <a:ext cx="2971800" cy="24384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0484" name="Rectangle 5"/>
          <p:cNvSpPr>
            <a:spLocks/>
          </p:cNvSpPr>
          <p:nvPr/>
        </p:nvSpPr>
        <p:spPr bwMode="auto">
          <a:xfrm>
            <a:off x="9490075" y="3367088"/>
            <a:ext cx="1604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John Smith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153525" y="3878263"/>
            <a:ext cx="2260600" cy="16891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35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John</a:t>
            </a: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</a:t>
            </a: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Smith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Jimmy</a:t>
            </a: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Chloe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999163" y="3989388"/>
            <a:ext cx="2560637" cy="2354262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0487" name="Rectangle 8"/>
          <p:cNvSpPr>
            <a:spLocks/>
          </p:cNvSpPr>
          <p:nvPr/>
        </p:nvSpPr>
        <p:spPr bwMode="auto">
          <a:xfrm>
            <a:off x="6572250" y="4000500"/>
            <a:ext cx="1417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Jim Smith</a:t>
            </a:r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6267450" y="4424363"/>
            <a:ext cx="1943100" cy="16891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60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Jim</a:t>
            </a: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 </a:t>
            </a: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Smith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John</a:t>
            </a: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en-US" altLang="en-US" sz="1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Tom</a:t>
            </a:r>
            <a:endParaRPr lang="en-US" altLang="en-US" sz="42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 rot="5400000">
            <a:off x="7236619" y="689769"/>
            <a:ext cx="798512" cy="5314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8836" y="0"/>
                </a:moveTo>
                <a:cubicBezTo>
                  <a:pt x="4418" y="0"/>
                  <a:pt x="0" y="3452"/>
                  <a:pt x="0" y="6903"/>
                </a:cubicBezTo>
                <a:cubicBezTo>
                  <a:pt x="0" y="10355"/>
                  <a:pt x="5400" y="13807"/>
                  <a:pt x="10800" y="13807"/>
                </a:cubicBezTo>
                <a:cubicBezTo>
                  <a:pt x="16200" y="13807"/>
                  <a:pt x="21600" y="15749"/>
                  <a:pt x="21600" y="17692"/>
                </a:cubicBezTo>
                <a:cubicBezTo>
                  <a:pt x="21600" y="19635"/>
                  <a:pt x="17427" y="21578"/>
                  <a:pt x="13255" y="21578"/>
                </a:cubicBezTo>
                <a:lnTo>
                  <a:pt x="10900" y="216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 rot="10800000">
            <a:off x="4908550" y="4921250"/>
            <a:ext cx="1089025" cy="2460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044" y="0"/>
                  <a:pt x="10090" y="5390"/>
                  <a:pt x="10090" y="10781"/>
                </a:cubicBezTo>
                <a:cubicBezTo>
                  <a:pt x="10090" y="16171"/>
                  <a:pt x="14977" y="21562"/>
                  <a:pt x="19865" y="21562"/>
                </a:cubicBez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0491" name="Rectangle 14"/>
          <p:cNvSpPr>
            <a:spLocks/>
          </p:cNvSpPr>
          <p:nvPr/>
        </p:nvSpPr>
        <p:spPr bwMode="auto">
          <a:xfrm>
            <a:off x="1835150" y="2897188"/>
            <a:ext cx="3136900" cy="4059237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0492" name="Line 15"/>
          <p:cNvSpPr>
            <a:spLocks noChangeShapeType="1"/>
          </p:cNvSpPr>
          <p:nvPr/>
        </p:nvSpPr>
        <p:spPr bwMode="auto">
          <a:xfrm>
            <a:off x="1835150" y="3417888"/>
            <a:ext cx="31353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0493" name="Rectangle 16"/>
          <p:cNvSpPr>
            <a:spLocks/>
          </p:cNvSpPr>
          <p:nvPr/>
        </p:nvSpPr>
        <p:spPr bwMode="auto">
          <a:xfrm>
            <a:off x="2578100" y="2782888"/>
            <a:ext cx="158115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3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Person</a:t>
            </a:r>
          </a:p>
        </p:txBody>
      </p:sp>
      <p:sp>
        <p:nvSpPr>
          <p:cNvPr id="20494" name="Line 17"/>
          <p:cNvSpPr>
            <a:spLocks noChangeShapeType="1"/>
          </p:cNvSpPr>
          <p:nvPr/>
        </p:nvSpPr>
        <p:spPr bwMode="auto">
          <a:xfrm>
            <a:off x="1835150" y="5159375"/>
            <a:ext cx="31353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0495" name="Rectangle 18"/>
          <p:cNvSpPr>
            <a:spLocks/>
          </p:cNvSpPr>
          <p:nvPr/>
        </p:nvSpPr>
        <p:spPr bwMode="auto">
          <a:xfrm>
            <a:off x="2216150" y="3352800"/>
            <a:ext cx="2387600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age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name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children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address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getAge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setAge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addChild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5350272" y="7829550"/>
            <a:ext cx="6427391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/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Two objects of type Person.  Both have the same protocol.</a:t>
            </a:r>
            <a:endParaRPr lang="en-IE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46FC5C06-9CEC-4A29-9D1A-E387B0B2483B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15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Object-Oriented Principle: Inheritance</a:t>
            </a: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11595100" y="2406650"/>
            <a:ext cx="1295400" cy="6718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close/>
              </a:path>
            </a:pathLst>
          </a:custGeom>
          <a:solidFill>
            <a:srgbClr val="FFFB00">
              <a:alpha val="50195"/>
            </a:srgbClr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729163" y="2057400"/>
            <a:ext cx="3136900" cy="3303588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729163" y="2613025"/>
            <a:ext cx="3136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5659438" y="2027238"/>
            <a:ext cx="12128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3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Policy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729163" y="4059238"/>
            <a:ext cx="3136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29163" y="2540000"/>
            <a:ext cx="27051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client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premium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policyNumber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4729163" y="4010025"/>
            <a:ext cx="23876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getClient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setClient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808163" y="6175375"/>
            <a:ext cx="3035300" cy="2870200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808163" y="6710363"/>
            <a:ext cx="30353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64" name="Rectangle 12"/>
          <p:cNvSpPr>
            <a:spLocks/>
          </p:cNvSpPr>
          <p:nvPr/>
        </p:nvSpPr>
        <p:spPr bwMode="auto">
          <a:xfrm>
            <a:off x="1938338" y="6146800"/>
            <a:ext cx="233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3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HomePolicy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808163" y="7640638"/>
            <a:ext cx="3035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1808163" y="6665913"/>
            <a:ext cx="22987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house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1808163" y="7840663"/>
            <a:ext cx="23114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getHouse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setHouse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5059363" y="6175375"/>
            <a:ext cx="3035300" cy="2870200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5059363" y="6710363"/>
            <a:ext cx="30353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70" name="Rectangle 18"/>
          <p:cNvSpPr>
            <a:spLocks/>
          </p:cNvSpPr>
          <p:nvPr/>
        </p:nvSpPr>
        <p:spPr bwMode="auto">
          <a:xfrm>
            <a:off x="5316538" y="6146800"/>
            <a:ext cx="2079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3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AutoPolicy</a:t>
            </a: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5059363" y="7640638"/>
            <a:ext cx="3035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72" name="Rectangle 20"/>
          <p:cNvSpPr>
            <a:spLocks/>
          </p:cNvSpPr>
          <p:nvPr/>
        </p:nvSpPr>
        <p:spPr bwMode="auto">
          <a:xfrm>
            <a:off x="5059363" y="6665913"/>
            <a:ext cx="22987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auto</a:t>
            </a:r>
          </a:p>
        </p:txBody>
      </p:sp>
      <p:sp>
        <p:nvSpPr>
          <p:cNvPr id="23573" name="Rectangle 21"/>
          <p:cNvSpPr>
            <a:spLocks/>
          </p:cNvSpPr>
          <p:nvPr/>
        </p:nvSpPr>
        <p:spPr bwMode="auto">
          <a:xfrm>
            <a:off x="5059363" y="7840663"/>
            <a:ext cx="23114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getAuto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8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setAuto</a:t>
            </a:r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8310563" y="6175375"/>
            <a:ext cx="3035300" cy="2870200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8310563" y="6710363"/>
            <a:ext cx="30353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76" name="Rectangle 24"/>
          <p:cNvSpPr>
            <a:spLocks/>
          </p:cNvSpPr>
          <p:nvPr/>
        </p:nvSpPr>
        <p:spPr bwMode="auto">
          <a:xfrm>
            <a:off x="8688388" y="6146800"/>
            <a:ext cx="185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3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LifePolicy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8310563" y="7640638"/>
            <a:ext cx="3035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217863" y="59007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217863" y="5900738"/>
            <a:ext cx="63881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9605963" y="59007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6469063" y="5684838"/>
            <a:ext cx="3175" cy="5445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3582" name="AutoShape 30"/>
          <p:cNvSpPr>
            <a:spLocks/>
          </p:cNvSpPr>
          <p:nvPr/>
        </p:nvSpPr>
        <p:spPr bwMode="auto">
          <a:xfrm>
            <a:off x="6253163" y="5367338"/>
            <a:ext cx="431800" cy="323850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68313" y="2563813"/>
            <a:ext cx="1339850" cy="6373812"/>
            <a:chOff x="0" y="0"/>
            <a:chExt cx="1341121" cy="6373707"/>
          </a:xfrm>
        </p:grpSpPr>
        <p:sp>
          <p:nvSpPr>
            <p:cNvPr id="23587" name="AutoShape 32"/>
            <p:cNvSpPr>
              <a:spLocks/>
            </p:cNvSpPr>
            <p:nvPr/>
          </p:nvSpPr>
          <p:spPr bwMode="auto">
            <a:xfrm>
              <a:off x="0" y="0"/>
              <a:ext cx="1341121" cy="637370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5400" y="54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5400"/>
                  </a:lnTo>
                  <a:lnTo>
                    <a:pt x="21600" y="5400"/>
                  </a:lnTo>
                  <a:lnTo>
                    <a:pt x="10800" y="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23588" name="Rectangle 33"/>
            <p:cNvSpPr>
              <a:spLocks/>
            </p:cNvSpPr>
            <p:nvPr/>
          </p:nvSpPr>
          <p:spPr bwMode="auto">
            <a:xfrm>
              <a:off x="536966" y="3286759"/>
              <a:ext cx="267188" cy="596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 marL="42863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34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23584" name="Rectangle 34"/>
          <p:cNvSpPr>
            <a:spLocks/>
          </p:cNvSpPr>
          <p:nvPr/>
        </p:nvSpPr>
        <p:spPr bwMode="auto">
          <a:xfrm rot="-5340000">
            <a:off x="-269081" y="6022182"/>
            <a:ext cx="2757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40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generalization</a:t>
            </a:r>
          </a:p>
        </p:txBody>
      </p:sp>
      <p:sp>
        <p:nvSpPr>
          <p:cNvPr id="23585" name="Rectangle 35"/>
          <p:cNvSpPr>
            <a:spLocks/>
          </p:cNvSpPr>
          <p:nvPr/>
        </p:nvSpPr>
        <p:spPr bwMode="auto">
          <a:xfrm rot="5400000">
            <a:off x="11020425" y="5662613"/>
            <a:ext cx="26320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340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specialization</a:t>
            </a:r>
          </a:p>
        </p:txBody>
      </p:sp>
      <p:sp>
        <p:nvSpPr>
          <p:cNvPr id="23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EA3CE6D2-6C0A-46B6-B2A0-B0403DA90273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16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Why Inheritance?</a:t>
            </a:r>
          </a:p>
        </p:txBody>
      </p:sp>
      <p:pic>
        <p:nvPicPr>
          <p:cNvPr id="24579" name="Picture 2" descr="Image result for inheritanc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284413"/>
            <a:ext cx="7704138" cy="6675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8589963" y="3484563"/>
            <a:ext cx="3843337" cy="156966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711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Inheritance represents real-world modeling</a:t>
            </a:r>
          </a:p>
        </p:txBody>
      </p:sp>
      <p:sp>
        <p:nvSpPr>
          <p:cNvPr id="24581" name="Rectangle 39"/>
          <p:cNvSpPr>
            <a:spLocks noChangeArrowheads="1"/>
          </p:cNvSpPr>
          <p:nvPr/>
        </p:nvSpPr>
        <p:spPr bwMode="auto">
          <a:xfrm>
            <a:off x="8589963" y="5381625"/>
            <a:ext cx="3843337" cy="156966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711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Inheritance promotes reuse and extensibility</a:t>
            </a:r>
          </a:p>
        </p:txBody>
      </p:sp>
      <p:sp>
        <p:nvSpPr>
          <p:cNvPr id="245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0BF96C7E-E31B-4AE2-AD8D-F6114F1DE0B5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17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Object-Oriented Principle: Polymorphism</a:t>
            </a:r>
          </a:p>
        </p:txBody>
      </p:sp>
      <p:sp>
        <p:nvSpPr>
          <p:cNvPr id="25603" name="AutoShape 4"/>
          <p:cNvSpPr>
            <a:spLocks/>
          </p:cNvSpPr>
          <p:nvPr/>
        </p:nvSpPr>
        <p:spPr bwMode="auto">
          <a:xfrm>
            <a:off x="8869363" y="6064250"/>
            <a:ext cx="1387475" cy="690563"/>
          </a:xfrm>
          <a:prstGeom prst="rightArrow">
            <a:avLst>
              <a:gd name="adj1" fmla="val 50000"/>
              <a:gd name="adj2" fmla="val 35319"/>
            </a:avLst>
          </a:prstGeom>
          <a:solidFill>
            <a:srgbClr val="00A8AA"/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04" name="AutoShape 5"/>
          <p:cNvSpPr>
            <a:spLocks/>
          </p:cNvSpPr>
          <p:nvPr/>
        </p:nvSpPr>
        <p:spPr bwMode="auto">
          <a:xfrm>
            <a:off x="8869363" y="7029450"/>
            <a:ext cx="1387475" cy="690563"/>
          </a:xfrm>
          <a:prstGeom prst="rightArrow">
            <a:avLst>
              <a:gd name="adj1" fmla="val 50000"/>
              <a:gd name="adj2" fmla="val 35319"/>
            </a:avLst>
          </a:prstGeom>
          <a:solidFill>
            <a:srgbClr val="00A8AA"/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05" name="Rectangle 6"/>
          <p:cNvSpPr>
            <a:spLocks/>
          </p:cNvSpPr>
          <p:nvPr/>
        </p:nvSpPr>
        <p:spPr bwMode="auto">
          <a:xfrm>
            <a:off x="6070600" y="6154738"/>
            <a:ext cx="2679700" cy="1395412"/>
          </a:xfrm>
          <a:prstGeom prst="rect">
            <a:avLst/>
          </a:prstGeom>
          <a:solidFill>
            <a:srgbClr val="FFFDA9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Courier New" panose="02070309020205020404" pitchFamily="49" charset="0"/>
              <a:buNone/>
            </a:pPr>
            <a:r>
              <a:rPr lang="en-US" altLang="en-US" sz="2800" b="1">
                <a:latin typeface="Courier New" panose="02070309020205020404" pitchFamily="49" charset="0"/>
                <a:ea typeface="Helvetica" panose="020B0604020202020204" pitchFamily="34" charset="0"/>
                <a:cs typeface="Courier New" panose="02070309020205020404" pitchFamily="49" charset="0"/>
                <a:sym typeface="Courier New" panose="02070309020205020404" pitchFamily="49" charset="0"/>
              </a:rPr>
              <a:t>aCat.talk();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Courier New" panose="02070309020205020404" pitchFamily="49" charset="0"/>
              <a:buNone/>
            </a:pPr>
            <a:endParaRPr lang="en-US" altLang="en-US" sz="2800" b="1">
              <a:latin typeface="Courier New" panose="02070309020205020404" pitchFamily="49" charset="0"/>
              <a:ea typeface="Helvetica" panose="020B0604020202020204" pitchFamily="34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Courier New" panose="02070309020205020404" pitchFamily="49" charset="0"/>
              <a:buNone/>
            </a:pPr>
            <a:r>
              <a:rPr lang="en-US" altLang="en-US" sz="2800" b="1">
                <a:latin typeface="Courier New" panose="02070309020205020404" pitchFamily="49" charset="0"/>
                <a:ea typeface="Helvetica" panose="020B0604020202020204" pitchFamily="34" charset="0"/>
                <a:cs typeface="Courier New" panose="02070309020205020404" pitchFamily="49" charset="0"/>
                <a:sym typeface="Courier New" panose="02070309020205020404" pitchFamily="49" charset="0"/>
              </a:rPr>
              <a:t>aDog.talk();</a:t>
            </a:r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10279063" y="6165850"/>
            <a:ext cx="2057400" cy="546100"/>
            <a:chOff x="0" y="0"/>
            <a:chExt cx="2057400" cy="546100"/>
          </a:xfrm>
        </p:grpSpPr>
        <p:sp>
          <p:nvSpPr>
            <p:cNvPr id="25631" name="Rectangle 8"/>
            <p:cNvSpPr>
              <a:spLocks/>
            </p:cNvSpPr>
            <p:nvPr/>
          </p:nvSpPr>
          <p:spPr bwMode="auto">
            <a:xfrm>
              <a:off x="0" y="0"/>
              <a:ext cx="2057400" cy="5461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25632" name="Rectangle 9"/>
            <p:cNvSpPr>
              <a:spLocks/>
            </p:cNvSpPr>
            <p:nvPr/>
          </p:nvSpPr>
          <p:spPr bwMode="auto">
            <a:xfrm>
              <a:off x="502007" y="40922"/>
              <a:ext cx="1058466" cy="46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24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meows</a:t>
              </a:r>
            </a:p>
          </p:txBody>
        </p:sp>
      </p:grpSp>
      <p:grpSp>
        <p:nvGrpSpPr>
          <p:cNvPr id="25607" name="Group 10"/>
          <p:cNvGrpSpPr>
            <a:grpSpLocks/>
          </p:cNvGrpSpPr>
          <p:nvPr/>
        </p:nvGrpSpPr>
        <p:grpSpPr bwMode="auto">
          <a:xfrm>
            <a:off x="10279063" y="7029450"/>
            <a:ext cx="2057400" cy="546100"/>
            <a:chOff x="0" y="0"/>
            <a:chExt cx="2057400" cy="546100"/>
          </a:xfrm>
        </p:grpSpPr>
        <p:sp>
          <p:nvSpPr>
            <p:cNvPr id="25629" name="Rectangle 11"/>
            <p:cNvSpPr>
              <a:spLocks/>
            </p:cNvSpPr>
            <p:nvPr/>
          </p:nvSpPr>
          <p:spPr bwMode="auto">
            <a:xfrm>
              <a:off x="0" y="0"/>
              <a:ext cx="2057400" cy="5461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25630" name="Rectangle 12"/>
            <p:cNvSpPr>
              <a:spLocks/>
            </p:cNvSpPr>
            <p:nvPr/>
          </p:nvSpPr>
          <p:spPr bwMode="auto">
            <a:xfrm>
              <a:off x="611023" y="44308"/>
              <a:ext cx="840434" cy="46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24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barks</a:t>
              </a:r>
            </a:p>
          </p:txBody>
        </p:sp>
      </p:grpSp>
      <p:sp>
        <p:nvSpPr>
          <p:cNvPr id="25608" name="Rectangle 13"/>
          <p:cNvSpPr>
            <a:spLocks/>
          </p:cNvSpPr>
          <p:nvPr/>
        </p:nvSpPr>
        <p:spPr bwMode="auto">
          <a:xfrm>
            <a:off x="1893888" y="2428875"/>
            <a:ext cx="1739900" cy="1677988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>
            <a:off x="1893888" y="2970213"/>
            <a:ext cx="173831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10" name="Rectangle 15"/>
          <p:cNvSpPr>
            <a:spLocks/>
          </p:cNvSpPr>
          <p:nvPr/>
        </p:nvSpPr>
        <p:spPr bwMode="auto">
          <a:xfrm>
            <a:off x="2081213" y="247332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Animal</a:t>
            </a:r>
          </a:p>
        </p:txBody>
      </p:sp>
      <p:sp>
        <p:nvSpPr>
          <p:cNvPr id="25611" name="Rectangle 16"/>
          <p:cNvSpPr>
            <a:spLocks/>
          </p:cNvSpPr>
          <p:nvPr/>
        </p:nvSpPr>
        <p:spPr bwMode="auto">
          <a:xfrm>
            <a:off x="1893888" y="3074988"/>
            <a:ext cx="1409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talk()</a:t>
            </a:r>
          </a:p>
        </p:txBody>
      </p:sp>
      <p:sp>
        <p:nvSpPr>
          <p:cNvPr id="25612" name="Rectangle 17"/>
          <p:cNvSpPr>
            <a:spLocks/>
          </p:cNvSpPr>
          <p:nvPr/>
        </p:nvSpPr>
        <p:spPr bwMode="auto">
          <a:xfrm>
            <a:off x="814388" y="5246688"/>
            <a:ext cx="1739900" cy="1568450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814388" y="5897563"/>
            <a:ext cx="17383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14" name="Rectangle 19"/>
          <p:cNvSpPr>
            <a:spLocks/>
          </p:cNvSpPr>
          <p:nvPr/>
        </p:nvSpPr>
        <p:spPr bwMode="auto">
          <a:xfrm>
            <a:off x="1189038" y="5272088"/>
            <a:ext cx="6619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Dog</a:t>
            </a:r>
          </a:p>
        </p:txBody>
      </p:sp>
      <p:sp>
        <p:nvSpPr>
          <p:cNvPr id="25615" name="Rectangle 20"/>
          <p:cNvSpPr>
            <a:spLocks/>
          </p:cNvSpPr>
          <p:nvPr/>
        </p:nvSpPr>
        <p:spPr bwMode="auto">
          <a:xfrm>
            <a:off x="814388" y="6000750"/>
            <a:ext cx="1409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talk()</a:t>
            </a:r>
          </a:p>
        </p:txBody>
      </p:sp>
      <p:sp>
        <p:nvSpPr>
          <p:cNvPr id="25616" name="Rectangle 21"/>
          <p:cNvSpPr>
            <a:spLocks/>
          </p:cNvSpPr>
          <p:nvPr/>
        </p:nvSpPr>
        <p:spPr bwMode="auto">
          <a:xfrm>
            <a:off x="3087688" y="5246688"/>
            <a:ext cx="1739900" cy="1568450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3087688" y="5791200"/>
            <a:ext cx="17383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18" name="Rectangle 23"/>
          <p:cNvSpPr>
            <a:spLocks/>
          </p:cNvSpPr>
          <p:nvPr/>
        </p:nvSpPr>
        <p:spPr bwMode="auto">
          <a:xfrm>
            <a:off x="3667125" y="5268913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Cat</a:t>
            </a:r>
          </a:p>
        </p:txBody>
      </p:sp>
      <p:sp>
        <p:nvSpPr>
          <p:cNvPr id="25619" name="Rectangle 24"/>
          <p:cNvSpPr>
            <a:spLocks/>
          </p:cNvSpPr>
          <p:nvPr/>
        </p:nvSpPr>
        <p:spPr bwMode="auto">
          <a:xfrm>
            <a:off x="3087688" y="5870575"/>
            <a:ext cx="1409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talk()</a:t>
            </a:r>
          </a:p>
        </p:txBody>
      </p:sp>
      <p:sp>
        <p:nvSpPr>
          <p:cNvPr id="25620" name="Line 25"/>
          <p:cNvSpPr>
            <a:spLocks noChangeShapeType="1"/>
          </p:cNvSpPr>
          <p:nvPr/>
        </p:nvSpPr>
        <p:spPr bwMode="auto">
          <a:xfrm>
            <a:off x="1563688" y="4762500"/>
            <a:ext cx="1587" cy="430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21" name="Line 26"/>
          <p:cNvSpPr>
            <a:spLocks noChangeShapeType="1"/>
          </p:cNvSpPr>
          <p:nvPr/>
        </p:nvSpPr>
        <p:spPr bwMode="auto">
          <a:xfrm>
            <a:off x="4065588" y="4762500"/>
            <a:ext cx="1587" cy="430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22" name="Line 27"/>
          <p:cNvSpPr>
            <a:spLocks noChangeShapeType="1"/>
          </p:cNvSpPr>
          <p:nvPr/>
        </p:nvSpPr>
        <p:spPr bwMode="auto">
          <a:xfrm>
            <a:off x="1563688" y="4762500"/>
            <a:ext cx="2487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23" name="Line 28"/>
          <p:cNvSpPr>
            <a:spLocks noChangeShapeType="1"/>
          </p:cNvSpPr>
          <p:nvPr/>
        </p:nvSpPr>
        <p:spPr bwMode="auto">
          <a:xfrm>
            <a:off x="2757488" y="4432300"/>
            <a:ext cx="1587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5624" name="AutoShape 29"/>
          <p:cNvSpPr>
            <a:spLocks/>
          </p:cNvSpPr>
          <p:nvPr/>
        </p:nvSpPr>
        <p:spPr bwMode="auto">
          <a:xfrm>
            <a:off x="2541588" y="4102100"/>
            <a:ext cx="431800" cy="323850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5625" name="Rectangle 31"/>
          <p:cNvSpPr>
            <a:spLocks noChangeArrowheads="1"/>
          </p:cNvSpPr>
          <p:nvPr/>
        </p:nvSpPr>
        <p:spPr bwMode="auto">
          <a:xfrm>
            <a:off x="6143625" y="2155825"/>
            <a:ext cx="6192838" cy="255454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711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Polymorphism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different objects respond to the same message in different ways.  </a:t>
            </a:r>
          </a:p>
          <a:p>
            <a:pPr eaLnBrk="1"/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/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Supported by </a:t>
            </a: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5626" name="Rectangle 2"/>
          <p:cNvSpPr>
            <a:spLocks noChangeArrowheads="1"/>
          </p:cNvSpPr>
          <p:nvPr/>
        </p:nvSpPr>
        <p:spPr bwMode="auto">
          <a:xfrm>
            <a:off x="781050" y="7847013"/>
            <a:ext cx="5505326" cy="181588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6985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 that a subclass may implement the same method as the superclass, but with different code.</a:t>
            </a:r>
          </a:p>
        </p:txBody>
      </p:sp>
      <p:sp>
        <p:nvSpPr>
          <p:cNvPr id="25627" name="Arrow: Up 3"/>
          <p:cNvSpPr>
            <a:spLocks noChangeArrowheads="1"/>
          </p:cNvSpPr>
          <p:nvPr/>
        </p:nvSpPr>
        <p:spPr bwMode="auto">
          <a:xfrm>
            <a:off x="2757488" y="7312025"/>
            <a:ext cx="1152525" cy="53816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ECFF"/>
          </a:solidFill>
          <a:ln w="12700" algn="ctr">
            <a:solidFill>
              <a:schemeClr val="tx1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IE" altLang="en-US"/>
          </a:p>
        </p:txBody>
      </p:sp>
      <p:sp>
        <p:nvSpPr>
          <p:cNvPr id="2562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5440712E-D047-4223-BC5E-5215893CE939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18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Dynamic Binding (runtime method binding)</a:t>
            </a:r>
          </a:p>
        </p:txBody>
      </p:sp>
      <p:sp>
        <p:nvSpPr>
          <p:cNvPr id="26627" name="Rectangle 4"/>
          <p:cNvSpPr>
            <a:spLocks/>
          </p:cNvSpPr>
          <p:nvPr/>
        </p:nvSpPr>
        <p:spPr bwMode="auto">
          <a:xfrm>
            <a:off x="2058988" y="4040188"/>
            <a:ext cx="3065462" cy="469900"/>
          </a:xfrm>
          <a:prstGeom prst="rect">
            <a:avLst/>
          </a:prstGeom>
          <a:solidFill>
            <a:srgbClr val="FFFDA9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Courier New" panose="02070309020205020404" pitchFamily="49" charset="0"/>
              <a:buNone/>
            </a:pPr>
            <a:r>
              <a:rPr lang="en-US" altLang="en-US" sz="2400" b="1">
                <a:latin typeface="Courier New" panose="02070309020205020404" pitchFamily="49" charset="0"/>
                <a:ea typeface="Helvetica" panose="020B0604020202020204" pitchFamily="34" charset="0"/>
                <a:cs typeface="Courier New" panose="02070309020205020404" pitchFamily="49" charset="0"/>
                <a:sym typeface="Courier New" panose="02070309020205020404" pitchFamily="49" charset="0"/>
              </a:rPr>
              <a:t>anAnimal.talk();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363913" y="4519613"/>
            <a:ext cx="1408112" cy="542925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4773613" y="4597400"/>
            <a:ext cx="2489200" cy="23114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6630" name="Rectangle 7"/>
          <p:cNvSpPr>
            <a:spLocks/>
          </p:cNvSpPr>
          <p:nvPr/>
        </p:nvSpPr>
        <p:spPr bwMode="auto">
          <a:xfrm>
            <a:off x="5607050" y="4756150"/>
            <a:ext cx="819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aDog</a:t>
            </a:r>
          </a:p>
        </p:txBody>
      </p:sp>
      <p:sp>
        <p:nvSpPr>
          <p:cNvPr id="26631" name="Rectangle 8"/>
          <p:cNvSpPr>
            <a:spLocks/>
          </p:cNvSpPr>
          <p:nvPr/>
        </p:nvSpPr>
        <p:spPr bwMode="auto">
          <a:xfrm>
            <a:off x="4887913" y="5216525"/>
            <a:ext cx="2273300" cy="7620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</a:p>
        </p:txBody>
      </p:sp>
      <p:sp>
        <p:nvSpPr>
          <p:cNvPr id="26632" name="Rectangle 9"/>
          <p:cNvSpPr>
            <a:spLocks/>
          </p:cNvSpPr>
          <p:nvPr/>
        </p:nvSpPr>
        <p:spPr bwMode="auto">
          <a:xfrm>
            <a:off x="4887913" y="6216650"/>
            <a:ext cx="2273300" cy="4826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talk</a:t>
            </a:r>
          </a:p>
        </p:txBody>
      </p:sp>
      <p:sp>
        <p:nvSpPr>
          <p:cNvPr id="26633" name="Rectangle 10"/>
          <p:cNvSpPr>
            <a:spLocks/>
          </p:cNvSpPr>
          <p:nvPr/>
        </p:nvSpPr>
        <p:spPr bwMode="auto">
          <a:xfrm>
            <a:off x="7593013" y="4597400"/>
            <a:ext cx="2489200" cy="2311400"/>
          </a:xfrm>
          <a:prstGeom prst="rect">
            <a:avLst/>
          </a:prstGeom>
          <a:solidFill>
            <a:srgbClr val="FFFED5">
              <a:alpha val="50195"/>
            </a:srgbClr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26634" name="Rectangle 11"/>
          <p:cNvSpPr>
            <a:spLocks/>
          </p:cNvSpPr>
          <p:nvPr/>
        </p:nvSpPr>
        <p:spPr bwMode="auto">
          <a:xfrm>
            <a:off x="8324850" y="4756150"/>
            <a:ext cx="73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aCat</a:t>
            </a:r>
          </a:p>
        </p:txBody>
      </p:sp>
      <p:sp>
        <p:nvSpPr>
          <p:cNvPr id="26635" name="Rectangle 12"/>
          <p:cNvSpPr>
            <a:spLocks/>
          </p:cNvSpPr>
          <p:nvPr/>
        </p:nvSpPr>
        <p:spPr bwMode="auto">
          <a:xfrm>
            <a:off x="7694613" y="5216525"/>
            <a:ext cx="2273300" cy="7620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42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…</a:t>
            </a:r>
          </a:p>
        </p:txBody>
      </p:sp>
      <p:sp>
        <p:nvSpPr>
          <p:cNvPr id="26636" name="Rectangle 13"/>
          <p:cNvSpPr>
            <a:spLocks/>
          </p:cNvSpPr>
          <p:nvPr/>
        </p:nvSpPr>
        <p:spPr bwMode="auto">
          <a:xfrm>
            <a:off x="7694613" y="6216650"/>
            <a:ext cx="2273300" cy="482600"/>
          </a:xfrm>
          <a:prstGeom prst="rect">
            <a:avLst/>
          </a:prstGeom>
          <a:solidFill>
            <a:srgbClr val="D4FDD5">
              <a:alpha val="50195"/>
            </a:srgbClr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talk</a:t>
            </a:r>
          </a:p>
        </p:txBody>
      </p:sp>
      <p:sp>
        <p:nvSpPr>
          <p:cNvPr id="266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4E5CEFB1-17F4-4280-AC74-97543038A200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19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808" y="8117160"/>
            <a:ext cx="10513168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5700" lvl="1" eaLnBrk="1"/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is runtime binding of a method invoked in the message to the method that implements that message.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Object-Oriented Software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284413"/>
            <a:ext cx="11861800" cy="6565900"/>
          </a:xfrm>
        </p:spPr>
        <p:txBody>
          <a:bodyPr/>
          <a:lstStyle/>
          <a:p>
            <a:pPr marL="711200" eaLnBrk="1"/>
            <a:r>
              <a:rPr lang="en-US" altLang="en-US"/>
              <a:t>Developing object-oriented software is identifying:</a:t>
            </a:r>
          </a:p>
          <a:p>
            <a:pPr marL="1155700" lvl="1" eaLnBrk="1"/>
            <a:r>
              <a:rPr lang="en-US" altLang="en-US"/>
              <a:t>Objects</a:t>
            </a:r>
          </a:p>
          <a:p>
            <a:pPr marL="1155700" lvl="1" eaLnBrk="1"/>
            <a:r>
              <a:rPr lang="en-US" altLang="en-US"/>
              <a:t>Characteristics of individual objects</a:t>
            </a:r>
          </a:p>
          <a:p>
            <a:pPr marL="1155700" lvl="1" eaLnBrk="1"/>
            <a:r>
              <a:rPr lang="en-US" altLang="en-US"/>
              <a:t>Relationships between objects</a:t>
            </a:r>
          </a:p>
          <a:p>
            <a:pPr marL="711200" eaLnBrk="1"/>
            <a:r>
              <a:rPr lang="en-US" altLang="en-US"/>
              <a:t>Objects interact by sending messages to each other</a:t>
            </a:r>
          </a:p>
          <a:p>
            <a:pPr marL="1155700" lvl="1" eaLnBrk="1"/>
            <a:r>
              <a:rPr lang="en-US" altLang="en-US"/>
              <a:t>Interacting objects make an object-oriented system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575D6B18-288E-413B-B347-85E43EACB3B3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2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Object-Oriented Terms</a:t>
            </a: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38375"/>
            <a:ext cx="8416925" cy="7108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32F26EE1-9CC8-471F-80D6-48F4D3174642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3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/>
              <a:t>Objects</a:t>
            </a:r>
          </a:p>
        </p:txBody>
      </p:sp>
      <p:pic>
        <p:nvPicPr>
          <p:cNvPr id="10243" name="Picture 6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3105150"/>
            <a:ext cx="5602287" cy="3649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245" idx="0"/>
          </p:cNvCxnSpPr>
          <p:nvPr/>
        </p:nvCxnSpPr>
        <p:spPr bwMode="auto">
          <a:xfrm flipH="1" flipV="1">
            <a:off x="8518526" y="5338763"/>
            <a:ext cx="1972468" cy="1554162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8618538" y="6892925"/>
            <a:ext cx="3744912" cy="2246769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/>
            <a:r>
              <a:rPr lang="en-IE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 represents data:</a:t>
            </a:r>
          </a:p>
          <a:p>
            <a:pPr algn="ctr" eaLnBrk="1"/>
            <a:endParaRPr lang="en-IE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/>
            <a:r>
              <a:rPr lang="en-IE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an object knows, or what an object contains.</a:t>
            </a:r>
          </a:p>
        </p:txBody>
      </p:sp>
      <p:cxnSp>
        <p:nvCxnSpPr>
          <p:cNvPr id="13" name="Straight Arrow Connector 12"/>
          <p:cNvCxnSpPr>
            <a:stCxn id="10247" idx="0"/>
          </p:cNvCxnSpPr>
          <p:nvPr/>
        </p:nvCxnSpPr>
        <p:spPr bwMode="auto">
          <a:xfrm flipV="1">
            <a:off x="3045619" y="5419726"/>
            <a:ext cx="432594" cy="1935162"/>
          </a:xfrm>
          <a:prstGeom prst="straightConnector1">
            <a:avLst/>
          </a:prstGeom>
          <a:ln w="127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1173163" y="7354888"/>
            <a:ext cx="3744912" cy="954107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/>
            <a:r>
              <a:rPr lang="en-IE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Behaviour…what an object can do.</a:t>
            </a:r>
          </a:p>
        </p:txBody>
      </p:sp>
      <p:sp>
        <p:nvSpPr>
          <p:cNvPr id="1024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A9BFD655-8F35-44D0-912E-6DA28E4119D3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4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en-US"/>
              <a:t>Object state</a:t>
            </a:r>
          </a:p>
        </p:txBody>
      </p:sp>
      <p:pic>
        <p:nvPicPr>
          <p:cNvPr id="11267" name="Picture 6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308225"/>
            <a:ext cx="5602287" cy="364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2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300538"/>
            <a:ext cx="5924550" cy="5060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1270" idx="3"/>
          </p:cNvCxnSpPr>
          <p:nvPr/>
        </p:nvCxnSpPr>
        <p:spPr bwMode="auto">
          <a:xfrm flipV="1">
            <a:off x="4918075" y="6831015"/>
            <a:ext cx="3313113" cy="143181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1173163" y="7354888"/>
            <a:ext cx="3744912" cy="1815882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/>
            <a:r>
              <a:rPr lang="en-IE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instance of the Bicycle class will have it’s own copy of the variables.</a:t>
            </a:r>
          </a:p>
        </p:txBody>
      </p:sp>
      <p:sp>
        <p:nvSpPr>
          <p:cNvPr id="1127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56A027CA-41BD-4D54-A028-E7D278AC69E5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5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r" eaLnBrk="1">
              <a:spcBef>
                <a:spcPct val="0"/>
              </a:spcBef>
              <a:buSzTx/>
              <a:buFontTx/>
              <a:buNone/>
            </a:pPr>
            <a:fld id="{F0F908E0-9B95-4D89-A4AA-60CCDCE19B27}" type="slidenum">
              <a:rPr lang="en-US" altLang="en-US" sz="1400"/>
              <a:pPr algn="r" eaLnBrk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 dirty="0"/>
              <a:t>Objects and Loose Coupling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9400" y="3136900"/>
            <a:ext cx="6438900" cy="4533900"/>
          </a:xfrm>
        </p:spPr>
        <p:txBody>
          <a:bodyPr/>
          <a:lstStyle/>
          <a:p>
            <a:pPr marL="711200" eaLnBrk="1"/>
            <a:r>
              <a:rPr lang="en-US" altLang="en-US"/>
              <a:t>Changing an object’s data does not lead to changes in an object’s external behavior</a:t>
            </a:r>
          </a:p>
          <a:p>
            <a:pPr marL="711200" eaLnBrk="1"/>
            <a:r>
              <a:rPr lang="en-US" altLang="en-US"/>
              <a:t>An object’s external interface stays the same</a:t>
            </a:r>
          </a:p>
          <a:p>
            <a:pPr marL="711200" eaLnBrk="1"/>
            <a:r>
              <a:rPr lang="en-US" altLang="en-US"/>
              <a:t>Promotes loose coupling between objects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885825" y="3213100"/>
            <a:ext cx="3810000" cy="3108325"/>
            <a:chOff x="0" y="-1"/>
            <a:chExt cx="3810018" cy="3106819"/>
          </a:xfrm>
        </p:grpSpPr>
        <p:sp>
          <p:nvSpPr>
            <p:cNvPr id="8198" name="AutoShape 5"/>
            <p:cNvSpPr>
              <a:spLocks/>
            </p:cNvSpPr>
            <p:nvPr/>
          </p:nvSpPr>
          <p:spPr bwMode="auto">
            <a:xfrm rot="-5400000">
              <a:off x="1446561" y="-929575"/>
              <a:ext cx="435513" cy="2294663"/>
            </a:xfrm>
            <a:custGeom>
              <a:avLst/>
              <a:gdLst>
                <a:gd name="T0" fmla="*/ 4390556 w 21600"/>
                <a:gd name="T1" fmla="*/ 121886124 h 21600"/>
                <a:gd name="T2" fmla="*/ 4390556 w 21600"/>
                <a:gd name="T3" fmla="*/ 121886124 h 21600"/>
                <a:gd name="T4" fmla="*/ 4390556 w 21600"/>
                <a:gd name="T5" fmla="*/ 121886124 h 21600"/>
                <a:gd name="T6" fmla="*/ 4390556 w 21600"/>
                <a:gd name="T7" fmla="*/ 12188612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704" y="31"/>
                  </a:lnTo>
                  <a:cubicBezTo>
                    <a:pt x="12152" y="31"/>
                    <a:pt x="21600" y="5410"/>
                    <a:pt x="21600" y="10790"/>
                  </a:cubicBezTo>
                  <a:cubicBezTo>
                    <a:pt x="21600" y="16169"/>
                    <a:pt x="15931" y="21549"/>
                    <a:pt x="10262" y="21549"/>
                  </a:cubicBezTo>
                  <a:lnTo>
                    <a:pt x="7567" y="216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miter lim="4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8199" name="AutoShape 6"/>
            <p:cNvSpPr>
              <a:spLocks/>
            </p:cNvSpPr>
            <p:nvPr/>
          </p:nvSpPr>
          <p:spPr bwMode="auto">
            <a:xfrm rot="16200000" flipH="1">
              <a:off x="497557" y="1753716"/>
              <a:ext cx="894211" cy="703133"/>
            </a:xfrm>
            <a:custGeom>
              <a:avLst/>
              <a:gdLst>
                <a:gd name="T0" fmla="*/ 18509588 w 21600"/>
                <a:gd name="T1" fmla="*/ 11444368 h 21600"/>
                <a:gd name="T2" fmla="*/ 18509588 w 21600"/>
                <a:gd name="T3" fmla="*/ 11444368 h 21600"/>
                <a:gd name="T4" fmla="*/ 18509588 w 21600"/>
                <a:gd name="T5" fmla="*/ 11444368 h 21600"/>
                <a:gd name="T6" fmla="*/ 18509588 w 21600"/>
                <a:gd name="T7" fmla="*/ 1144436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319" y="26"/>
                  </a:lnTo>
                  <a:cubicBezTo>
                    <a:pt x="11443" y="26"/>
                    <a:pt x="21566" y="9974"/>
                    <a:pt x="21566" y="19923"/>
                  </a:cubicBezTo>
                  <a:lnTo>
                    <a:pt x="21600" y="216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miter lim="4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8200" name="AutoShape 7"/>
            <p:cNvSpPr>
              <a:spLocks/>
            </p:cNvSpPr>
            <p:nvPr/>
          </p:nvSpPr>
          <p:spPr bwMode="auto">
            <a:xfrm rot="10800000" flipH="1">
              <a:off x="2536194" y="896304"/>
              <a:ext cx="1273824" cy="1604709"/>
            </a:xfrm>
            <a:custGeom>
              <a:avLst/>
              <a:gdLst>
                <a:gd name="T0" fmla="*/ 37560824 w 21600"/>
                <a:gd name="T1" fmla="*/ 59608625 h 21600"/>
                <a:gd name="T2" fmla="*/ 37560824 w 21600"/>
                <a:gd name="T3" fmla="*/ 59608625 h 21600"/>
                <a:gd name="T4" fmla="*/ 37560824 w 21600"/>
                <a:gd name="T5" fmla="*/ 59608625 h 21600"/>
                <a:gd name="T6" fmla="*/ 37560824 w 21600"/>
                <a:gd name="T7" fmla="*/ 596086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926" y="10"/>
                  </a:lnTo>
                  <a:cubicBezTo>
                    <a:pt x="11263" y="10"/>
                    <a:pt x="21600" y="5394"/>
                    <a:pt x="21600" y="10779"/>
                  </a:cubicBezTo>
                  <a:cubicBezTo>
                    <a:pt x="21600" y="16164"/>
                    <a:pt x="19661" y="21549"/>
                    <a:pt x="17723" y="21549"/>
                  </a:cubicBezTo>
                  <a:lnTo>
                    <a:pt x="16800" y="216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miter lim="4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8201" name="Rectangle 8"/>
            <p:cNvSpPr>
              <a:spLocks/>
            </p:cNvSpPr>
            <p:nvPr/>
          </p:nvSpPr>
          <p:spPr bwMode="auto">
            <a:xfrm>
              <a:off x="0" y="439817"/>
              <a:ext cx="1295400" cy="1219201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02" name="Rectangle 9"/>
            <p:cNvSpPr>
              <a:spLocks/>
            </p:cNvSpPr>
            <p:nvPr/>
          </p:nvSpPr>
          <p:spPr bwMode="auto">
            <a:xfrm>
              <a:off x="76200" y="744617"/>
              <a:ext cx="1143000" cy="325043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state</a:t>
              </a:r>
            </a:p>
          </p:txBody>
        </p:sp>
        <p:sp>
          <p:nvSpPr>
            <p:cNvPr id="8203" name="Rectangle 10"/>
            <p:cNvSpPr>
              <a:spLocks/>
            </p:cNvSpPr>
            <p:nvPr/>
          </p:nvSpPr>
          <p:spPr bwMode="auto">
            <a:xfrm>
              <a:off x="76200" y="1206579"/>
              <a:ext cx="1143000" cy="325044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behavior</a:t>
              </a:r>
            </a:p>
          </p:txBody>
        </p:sp>
        <p:sp>
          <p:nvSpPr>
            <p:cNvPr id="8204" name="Rectangle 11"/>
            <p:cNvSpPr>
              <a:spLocks/>
            </p:cNvSpPr>
            <p:nvPr/>
          </p:nvSpPr>
          <p:spPr bwMode="auto">
            <a:xfrm>
              <a:off x="76200" y="384254"/>
              <a:ext cx="990600" cy="312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object1</a:t>
              </a:r>
            </a:p>
          </p:txBody>
        </p:sp>
        <p:sp>
          <p:nvSpPr>
            <p:cNvPr id="8205" name="Rectangle 12"/>
            <p:cNvSpPr>
              <a:spLocks/>
            </p:cNvSpPr>
            <p:nvPr/>
          </p:nvSpPr>
          <p:spPr bwMode="auto">
            <a:xfrm>
              <a:off x="2286000" y="287417"/>
              <a:ext cx="1295400" cy="1219201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06" name="Rectangle 13"/>
            <p:cNvSpPr>
              <a:spLocks/>
            </p:cNvSpPr>
            <p:nvPr/>
          </p:nvSpPr>
          <p:spPr bwMode="auto">
            <a:xfrm>
              <a:off x="2362200" y="592217"/>
              <a:ext cx="1143000" cy="325043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state</a:t>
              </a:r>
            </a:p>
          </p:txBody>
        </p:sp>
        <p:sp>
          <p:nvSpPr>
            <p:cNvPr id="8207" name="Rectangle 14"/>
            <p:cNvSpPr>
              <a:spLocks/>
            </p:cNvSpPr>
            <p:nvPr/>
          </p:nvSpPr>
          <p:spPr bwMode="auto">
            <a:xfrm>
              <a:off x="2362200" y="1054179"/>
              <a:ext cx="1143000" cy="325044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behavior</a:t>
              </a:r>
            </a:p>
          </p:txBody>
        </p:sp>
        <p:sp>
          <p:nvSpPr>
            <p:cNvPr id="8208" name="Rectangle 15"/>
            <p:cNvSpPr>
              <a:spLocks/>
            </p:cNvSpPr>
            <p:nvPr/>
          </p:nvSpPr>
          <p:spPr bwMode="auto">
            <a:xfrm>
              <a:off x="2362200" y="231854"/>
              <a:ext cx="990600" cy="312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object2</a:t>
              </a:r>
            </a:p>
          </p:txBody>
        </p:sp>
        <p:sp>
          <p:nvSpPr>
            <p:cNvPr id="8209" name="Rectangle 16"/>
            <p:cNvSpPr>
              <a:spLocks/>
            </p:cNvSpPr>
            <p:nvPr/>
          </p:nvSpPr>
          <p:spPr bwMode="auto">
            <a:xfrm>
              <a:off x="1295400" y="1887617"/>
              <a:ext cx="1295400" cy="1219201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Helvetica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10" name="Rectangle 17"/>
            <p:cNvSpPr>
              <a:spLocks/>
            </p:cNvSpPr>
            <p:nvPr/>
          </p:nvSpPr>
          <p:spPr bwMode="auto">
            <a:xfrm>
              <a:off x="1371600" y="2192417"/>
              <a:ext cx="1143000" cy="325043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state</a:t>
              </a:r>
            </a:p>
          </p:txBody>
        </p:sp>
        <p:sp>
          <p:nvSpPr>
            <p:cNvPr id="8211" name="Rectangle 18"/>
            <p:cNvSpPr>
              <a:spLocks/>
            </p:cNvSpPr>
            <p:nvPr/>
          </p:nvSpPr>
          <p:spPr bwMode="auto">
            <a:xfrm>
              <a:off x="1371600" y="2654379"/>
              <a:ext cx="1143000" cy="325044"/>
            </a:xfrm>
            <a:prstGeom prst="rect">
              <a:avLst/>
            </a:prstGeom>
            <a:solidFill>
              <a:srgbClr val="D4FDD5">
                <a:alpha val="50195"/>
              </a:srgbClr>
            </a:solidFill>
            <a:ln w="127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behavior</a:t>
              </a:r>
            </a:p>
          </p:txBody>
        </p:sp>
        <p:sp>
          <p:nvSpPr>
            <p:cNvPr id="8212" name="Rectangle 19"/>
            <p:cNvSpPr>
              <a:spLocks/>
            </p:cNvSpPr>
            <p:nvPr/>
          </p:nvSpPr>
          <p:spPr bwMode="auto">
            <a:xfrm>
              <a:off x="1371600" y="1832054"/>
              <a:ext cx="990600" cy="312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>
              <a:spAutoFit/>
            </a:bodyPr>
            <a:lstStyle>
              <a:lvl1pPr marL="39688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914400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1400" b="1"/>
                <a:t>object3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1881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 eaLnBrk="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r" eaLnBrk="1">
              <a:spcBef>
                <a:spcPct val="0"/>
              </a:spcBef>
              <a:buSzTx/>
              <a:buFontTx/>
              <a:buNone/>
            </a:pPr>
            <a:fld id="{75FC683F-3904-4BEF-B968-7DECA2C3DB7A}" type="slidenum">
              <a:rPr lang="en-US" altLang="en-US" sz="1400"/>
              <a:pPr algn="r" eaLnBrk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 dirty="0"/>
              <a:t>Interactions between Objects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652463" y="2008188"/>
            <a:ext cx="11709400" cy="2032000"/>
          </a:xfrm>
        </p:spPr>
        <p:txBody>
          <a:bodyPr/>
          <a:lstStyle/>
          <a:p>
            <a:pPr marL="711200" eaLnBrk="1"/>
            <a:r>
              <a:rPr lang="en-US" altLang="en-US" dirty="0"/>
              <a:t>Object interact by sending messages to each other</a:t>
            </a:r>
          </a:p>
          <a:p>
            <a:pPr marL="711200" eaLnBrk="1"/>
            <a:r>
              <a:rPr lang="en-US" altLang="en-US" dirty="0"/>
              <a:t>Objects and interactions between them make up an object-oriented system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232025" y="4413250"/>
            <a:ext cx="8235950" cy="4448175"/>
            <a:chOff x="0" y="0"/>
            <a:chExt cx="8235527" cy="4447539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1950383" y="0"/>
              <a:ext cx="2172038" cy="647700"/>
              <a:chOff x="-1" y="0"/>
              <a:chExt cx="2172038" cy="647700"/>
            </a:xfrm>
          </p:grpSpPr>
          <p:sp>
            <p:nvSpPr>
              <p:cNvPr id="10277" name="Rectangle 6"/>
              <p:cNvSpPr>
                <a:spLocks/>
              </p:cNvSpPr>
              <p:nvPr/>
            </p:nvSpPr>
            <p:spPr bwMode="auto">
              <a:xfrm>
                <a:off x="336" y="0"/>
                <a:ext cx="2171701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0278" name="Rectangle 7"/>
              <p:cNvSpPr>
                <a:spLocks/>
              </p:cNvSpPr>
              <p:nvPr/>
            </p:nvSpPr>
            <p:spPr bwMode="auto">
              <a:xfrm>
                <a:off x="0" y="107063"/>
                <a:ext cx="2168170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aPolicyFactory:</a:t>
                </a:r>
              </a:p>
            </p:txBody>
          </p:sp>
        </p:grp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>
              <a:off x="975360" y="650239"/>
              <a:ext cx="2262" cy="3797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48" name="Rectangle 9"/>
            <p:cNvSpPr>
              <a:spLocks/>
            </p:cNvSpPr>
            <p:nvPr/>
          </p:nvSpPr>
          <p:spPr bwMode="auto">
            <a:xfrm>
              <a:off x="758613" y="758613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49" name="Rectangle 10"/>
            <p:cNvSpPr>
              <a:spLocks/>
            </p:cNvSpPr>
            <p:nvPr/>
          </p:nvSpPr>
          <p:spPr bwMode="auto">
            <a:xfrm>
              <a:off x="1254872" y="866986"/>
              <a:ext cx="1307084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createPolicy</a:t>
              </a:r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>
              <a:off x="1192106" y="1300479"/>
              <a:ext cx="1625600" cy="2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grpSp>
          <p:nvGrpSpPr>
            <p:cNvPr id="10251" name="Group 12"/>
            <p:cNvGrpSpPr>
              <a:grpSpLocks/>
            </p:cNvGrpSpPr>
            <p:nvPr/>
          </p:nvGrpSpPr>
          <p:grpSpPr bwMode="auto">
            <a:xfrm>
              <a:off x="0" y="0"/>
              <a:ext cx="1841500" cy="647700"/>
              <a:chOff x="0" y="0"/>
              <a:chExt cx="1841500" cy="647700"/>
            </a:xfrm>
          </p:grpSpPr>
          <p:sp>
            <p:nvSpPr>
              <p:cNvPr id="10275" name="Rectangle 13"/>
              <p:cNvSpPr>
                <a:spLocks/>
              </p:cNvSpPr>
              <p:nvPr/>
            </p:nvSpPr>
            <p:spPr bwMode="auto">
              <a:xfrm>
                <a:off x="0" y="0"/>
                <a:ext cx="1841500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0276" name="Rectangle 14"/>
              <p:cNvSpPr>
                <a:spLocks/>
              </p:cNvSpPr>
              <p:nvPr/>
            </p:nvSpPr>
            <p:spPr bwMode="auto">
              <a:xfrm>
                <a:off x="294745" y="107063"/>
                <a:ext cx="1252856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aBroker:</a:t>
                </a:r>
              </a:p>
            </p:txBody>
          </p:sp>
        </p:grpSp>
        <p:sp>
          <p:nvSpPr>
            <p:cNvPr id="10252" name="Line 15"/>
            <p:cNvSpPr>
              <a:spLocks noChangeShapeType="1"/>
            </p:cNvSpPr>
            <p:nvPr/>
          </p:nvSpPr>
          <p:spPr bwMode="auto">
            <a:xfrm>
              <a:off x="3034453" y="650239"/>
              <a:ext cx="2263" cy="3797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4226559" y="0"/>
              <a:ext cx="1841501" cy="647700"/>
              <a:chOff x="0" y="0"/>
              <a:chExt cx="1841500" cy="647700"/>
            </a:xfrm>
          </p:grpSpPr>
          <p:sp>
            <p:nvSpPr>
              <p:cNvPr id="10273" name="Rectangle 17"/>
              <p:cNvSpPr>
                <a:spLocks/>
              </p:cNvSpPr>
              <p:nvPr/>
            </p:nvSpPr>
            <p:spPr bwMode="auto">
              <a:xfrm>
                <a:off x="0" y="0"/>
                <a:ext cx="1841500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0274" name="Rectangle 18"/>
              <p:cNvSpPr>
                <a:spLocks/>
              </p:cNvSpPr>
              <p:nvPr/>
            </p:nvSpPr>
            <p:spPr bwMode="auto">
              <a:xfrm>
                <a:off x="274069" y="107063"/>
                <a:ext cx="1294207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aPerson:</a:t>
                </a:r>
              </a:p>
            </p:txBody>
          </p:sp>
        </p:grp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5093547" y="650239"/>
              <a:ext cx="2262" cy="3797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grpSp>
          <p:nvGrpSpPr>
            <p:cNvPr id="10255" name="Group 20"/>
            <p:cNvGrpSpPr>
              <a:grpSpLocks/>
            </p:cNvGrpSpPr>
            <p:nvPr/>
          </p:nvGrpSpPr>
          <p:grpSpPr bwMode="auto">
            <a:xfrm>
              <a:off x="6394026" y="1517226"/>
              <a:ext cx="1841501" cy="647701"/>
              <a:chOff x="0" y="0"/>
              <a:chExt cx="1841500" cy="647700"/>
            </a:xfrm>
          </p:grpSpPr>
          <p:sp>
            <p:nvSpPr>
              <p:cNvPr id="10271" name="Rectangle 21"/>
              <p:cNvSpPr>
                <a:spLocks/>
              </p:cNvSpPr>
              <p:nvPr/>
            </p:nvSpPr>
            <p:spPr bwMode="auto">
              <a:xfrm>
                <a:off x="0" y="0"/>
                <a:ext cx="1841500" cy="647700"/>
              </a:xfrm>
              <a:prstGeom prst="rect">
                <a:avLst/>
              </a:prstGeom>
              <a:solidFill>
                <a:srgbClr val="FFFDA9">
                  <a:alpha val="50195"/>
                </a:srgbClr>
              </a:solidFill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600"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endParaRPr>
              </a:p>
            </p:txBody>
          </p:sp>
          <p:sp>
            <p:nvSpPr>
              <p:cNvPr id="10272" name="Rectangle 22"/>
              <p:cNvSpPr>
                <a:spLocks/>
              </p:cNvSpPr>
              <p:nvPr/>
            </p:nvSpPr>
            <p:spPr bwMode="auto">
              <a:xfrm>
                <a:off x="341685" y="107063"/>
                <a:ext cx="1158978" cy="436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11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55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44700" indent="-266700" defTabSz="584200" eaLnBrk="0">
                  <a:spcBef>
                    <a:spcPts val="4800"/>
                  </a:spcBef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019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591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163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73500" indent="-266700" defTabSz="584200" eaLnBrk="0" fontAlgn="base" hangingPunct="0">
                  <a:spcBef>
                    <a:spcPts val="4800"/>
                  </a:spcBef>
                  <a:spcAft>
                    <a:spcPct val="0"/>
                  </a:spcAft>
                  <a:buSzPct val="100000"/>
                  <a:buChar char="•"/>
                  <a:defRPr sz="2600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algn="ctr" eaLnBrk="1">
                  <a:spcBef>
                    <a:spcPct val="0"/>
                  </a:spcBef>
                  <a:buClr>
                    <a:srgbClr val="000000"/>
                  </a:buClr>
                  <a:buSzTx/>
                  <a:buFont typeface="Helvetica" panose="020B0604020202020204" pitchFamily="34" charset="0"/>
                  <a:buNone/>
                </a:pPr>
                <a:r>
                  <a:rPr lang="en-US" altLang="en-US" sz="2200" b="1" u="sng"/>
                  <a:t>aPolicy:</a:t>
                </a:r>
              </a:p>
            </p:txBody>
          </p:sp>
        </p:grpSp>
        <p:sp>
          <p:nvSpPr>
            <p:cNvPr id="10256" name="Line 23"/>
            <p:cNvSpPr>
              <a:spLocks noChangeShapeType="1"/>
            </p:cNvSpPr>
            <p:nvPr/>
          </p:nvSpPr>
          <p:spPr bwMode="auto">
            <a:xfrm>
              <a:off x="7261014" y="2167466"/>
              <a:ext cx="2263" cy="2171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57" name="Rectangle 24"/>
            <p:cNvSpPr>
              <a:spLocks/>
            </p:cNvSpPr>
            <p:nvPr/>
          </p:nvSpPr>
          <p:spPr bwMode="auto">
            <a:xfrm>
              <a:off x="2817706" y="1300479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58" name="Line 25"/>
            <p:cNvSpPr>
              <a:spLocks noChangeShapeType="1"/>
            </p:cNvSpPr>
            <p:nvPr/>
          </p:nvSpPr>
          <p:spPr bwMode="auto">
            <a:xfrm flipH="1">
              <a:off x="1192106" y="1842346"/>
              <a:ext cx="1625600" cy="22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59" name="Rectangle 26"/>
            <p:cNvSpPr>
              <a:spLocks/>
            </p:cNvSpPr>
            <p:nvPr/>
          </p:nvSpPr>
          <p:spPr bwMode="auto">
            <a:xfrm>
              <a:off x="1487424" y="1408853"/>
              <a:ext cx="803226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aPolicy</a:t>
              </a:r>
            </a:p>
          </p:txBody>
        </p:sp>
        <p:sp>
          <p:nvSpPr>
            <p:cNvPr id="10260" name="Rectangle 27"/>
            <p:cNvSpPr>
              <a:spLocks/>
            </p:cNvSpPr>
            <p:nvPr/>
          </p:nvSpPr>
          <p:spPr bwMode="auto">
            <a:xfrm>
              <a:off x="758613" y="1842346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61" name="Rectangle 28"/>
            <p:cNvSpPr>
              <a:spLocks/>
            </p:cNvSpPr>
            <p:nvPr/>
          </p:nvSpPr>
          <p:spPr bwMode="auto">
            <a:xfrm>
              <a:off x="1408853" y="1968782"/>
              <a:ext cx="3683001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new(“Joe Smith”, “35 years”)</a:t>
              </a:r>
            </a:p>
          </p:txBody>
        </p:sp>
        <p:sp>
          <p:nvSpPr>
            <p:cNvPr id="10262" name="Line 29"/>
            <p:cNvSpPr>
              <a:spLocks noChangeShapeType="1"/>
            </p:cNvSpPr>
            <p:nvPr/>
          </p:nvSpPr>
          <p:spPr bwMode="auto">
            <a:xfrm>
              <a:off x="1192106" y="2384212"/>
              <a:ext cx="3683001" cy="2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63" name="Rectangle 30"/>
            <p:cNvSpPr>
              <a:spLocks/>
            </p:cNvSpPr>
            <p:nvPr/>
          </p:nvSpPr>
          <p:spPr bwMode="auto">
            <a:xfrm>
              <a:off x="4876800" y="2384212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64" name="Line 31"/>
            <p:cNvSpPr>
              <a:spLocks noChangeShapeType="1"/>
            </p:cNvSpPr>
            <p:nvPr/>
          </p:nvSpPr>
          <p:spPr bwMode="auto">
            <a:xfrm flipH="1">
              <a:off x="1192107" y="2926079"/>
              <a:ext cx="3683000" cy="2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65" name="Rectangle 32"/>
            <p:cNvSpPr>
              <a:spLocks/>
            </p:cNvSpPr>
            <p:nvPr/>
          </p:nvSpPr>
          <p:spPr bwMode="auto">
            <a:xfrm>
              <a:off x="1487424" y="2492587"/>
              <a:ext cx="911387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aPerson</a:t>
              </a:r>
            </a:p>
          </p:txBody>
        </p:sp>
        <p:sp>
          <p:nvSpPr>
            <p:cNvPr id="10266" name="Rectangle 33"/>
            <p:cNvSpPr>
              <a:spLocks/>
            </p:cNvSpPr>
            <p:nvPr/>
          </p:nvSpPr>
          <p:spPr bwMode="auto">
            <a:xfrm>
              <a:off x="758613" y="2926079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67" name="Rectangle 34"/>
            <p:cNvSpPr>
              <a:spLocks/>
            </p:cNvSpPr>
            <p:nvPr/>
          </p:nvSpPr>
          <p:spPr bwMode="auto">
            <a:xfrm>
              <a:off x="1300480" y="3052515"/>
              <a:ext cx="3683001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setOwner(aPerson)</a:t>
              </a:r>
            </a:p>
          </p:txBody>
        </p:sp>
        <p:sp>
          <p:nvSpPr>
            <p:cNvPr id="10268" name="Line 35"/>
            <p:cNvSpPr>
              <a:spLocks noChangeShapeType="1"/>
            </p:cNvSpPr>
            <p:nvPr/>
          </p:nvSpPr>
          <p:spPr bwMode="auto">
            <a:xfrm>
              <a:off x="1083733" y="3467946"/>
              <a:ext cx="5956301" cy="2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IE"/>
            </a:p>
          </p:txBody>
        </p:sp>
        <p:sp>
          <p:nvSpPr>
            <p:cNvPr id="10269" name="Rectangle 36"/>
            <p:cNvSpPr>
              <a:spLocks/>
            </p:cNvSpPr>
            <p:nvPr/>
          </p:nvSpPr>
          <p:spPr bwMode="auto">
            <a:xfrm>
              <a:off x="7044266" y="3467946"/>
              <a:ext cx="431801" cy="546101"/>
            </a:xfrm>
            <a:prstGeom prst="rect">
              <a:avLst/>
            </a:prstGeom>
            <a:solidFill>
              <a:srgbClr val="CBCBCB"/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0270" name="Rectangle 37"/>
            <p:cNvSpPr>
              <a:spLocks/>
            </p:cNvSpPr>
            <p:nvPr/>
          </p:nvSpPr>
          <p:spPr bwMode="auto">
            <a:xfrm>
              <a:off x="1300480" y="3684693"/>
              <a:ext cx="3683001" cy="38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b">
              <a:spAutoFit/>
            </a:bodyPr>
            <a:lstStyle>
              <a:lvl1pPr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 eaLnBrk="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Tahoma" panose="020B0604030504040204" pitchFamily="34" charset="0"/>
                <a:buNone/>
              </a:pPr>
              <a:r>
                <a:rPr lang="en-US" altLang="en-US" sz="1800">
                  <a:latin typeface="Tahoma" panose="020B0604030504040204" pitchFamily="34" charset="0"/>
                  <a:ea typeface="Helvetica" panose="020B060402020202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6757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 dirty="0"/>
              <a:t>Methods </a:t>
            </a:r>
            <a:r>
              <a:rPr lang="en-US" altLang="en-US" dirty="0">
                <a:sym typeface="Wingdings" panose="05000000000000000000" pitchFamily="2" charset="2"/>
              </a:rPr>
              <a:t> concrete implementation of a message</a:t>
            </a:r>
            <a:endParaRPr lang="en-US" altLang="en-US" dirty="0"/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4414838" y="4229100"/>
            <a:ext cx="1587" cy="2919413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694363" y="4784725"/>
            <a:ext cx="1333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Helvetica" panose="020B0604020202020204" pitchFamily="34" charset="0"/>
              <a:buNone/>
            </a:pPr>
            <a:r>
              <a:rPr lang="en-US" altLang="en-US" sz="2400" b="1"/>
              <a:t>getAge()</a:t>
            </a:r>
          </a:p>
        </p:txBody>
      </p:sp>
      <p:sp>
        <p:nvSpPr>
          <p:cNvPr id="13317" name="Rectangle 6"/>
          <p:cNvSpPr>
            <a:spLocks/>
          </p:cNvSpPr>
          <p:nvPr/>
        </p:nvSpPr>
        <p:spPr bwMode="auto">
          <a:xfrm>
            <a:off x="1129610" y="4441944"/>
            <a:ext cx="1292021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2400" dirty="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message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2400" dirty="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sender</a:t>
            </a:r>
          </a:p>
        </p:txBody>
      </p:sp>
      <p:sp>
        <p:nvSpPr>
          <p:cNvPr id="13318" name="Rectangle 7"/>
          <p:cNvSpPr>
            <a:spLocks/>
          </p:cNvSpPr>
          <p:nvPr/>
        </p:nvSpPr>
        <p:spPr bwMode="auto">
          <a:xfrm>
            <a:off x="10627157" y="4111744"/>
            <a:ext cx="1388201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2400" dirty="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message </a:t>
            </a:r>
          </a:p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2400" dirty="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receiver</a:t>
            </a:r>
          </a:p>
        </p:txBody>
      </p:sp>
      <p:sp>
        <p:nvSpPr>
          <p:cNvPr id="13319" name="Rectangle 8"/>
          <p:cNvSpPr>
            <a:spLocks/>
          </p:cNvSpPr>
          <p:nvPr/>
        </p:nvSpPr>
        <p:spPr bwMode="auto">
          <a:xfrm>
            <a:off x="5767388" y="6223000"/>
            <a:ext cx="1292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Clr>
                <a:srgbClr val="000000"/>
              </a:buClr>
              <a:buSzTx/>
              <a:buFont typeface="Tahoma" panose="020B0604030504040204" pitchFamily="34" charset="0"/>
              <a:buNone/>
            </a:pPr>
            <a:r>
              <a:rPr lang="en-US" altLang="en-US" sz="2400">
                <a:latin typeface="Tahoma" panose="020B0604030504040204" pitchFamily="34" charset="0"/>
                <a:ea typeface="Helvetica" panose="020B060402020202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message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2141538" y="4013200"/>
            <a:ext cx="1190625" cy="541338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 flipV="1">
            <a:off x="9609138" y="3797300"/>
            <a:ext cx="1082675" cy="649288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V="1">
            <a:off x="6357938" y="5308600"/>
            <a:ext cx="1587" cy="862013"/>
          </a:xfrm>
          <a:prstGeom prst="line">
            <a:avLst/>
          </a:prstGeom>
          <a:noFill/>
          <a:ln w="25400">
            <a:solidFill>
              <a:srgbClr val="FF2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3" name="Rectangle 12"/>
          <p:cNvSpPr>
            <a:spLocks/>
          </p:cNvSpPr>
          <p:nvPr/>
        </p:nvSpPr>
        <p:spPr bwMode="auto">
          <a:xfrm>
            <a:off x="4198938" y="4330700"/>
            <a:ext cx="431800" cy="54610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4630738" y="4876800"/>
            <a:ext cx="3681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grpSp>
        <p:nvGrpSpPr>
          <p:cNvPr id="13325" name="Group 14"/>
          <p:cNvGrpSpPr>
            <a:grpSpLocks/>
          </p:cNvGrpSpPr>
          <p:nvPr/>
        </p:nvGrpSpPr>
        <p:grpSpPr bwMode="auto">
          <a:xfrm>
            <a:off x="3436938" y="3581400"/>
            <a:ext cx="1841500" cy="647700"/>
            <a:chOff x="0" y="0"/>
            <a:chExt cx="1841500" cy="647700"/>
          </a:xfrm>
        </p:grpSpPr>
        <p:sp>
          <p:nvSpPr>
            <p:cNvPr id="13334" name="Rectangle 15"/>
            <p:cNvSpPr>
              <a:spLocks/>
            </p:cNvSpPr>
            <p:nvPr/>
          </p:nvSpPr>
          <p:spPr bwMode="auto">
            <a:xfrm>
              <a:off x="0" y="0"/>
              <a:ext cx="1841500" cy="647700"/>
            </a:xfrm>
            <a:prstGeom prst="rect">
              <a:avLst/>
            </a:prstGeom>
            <a:solidFill>
              <a:srgbClr val="FFFDA9">
                <a:alpha val="50195"/>
              </a:srgbClr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3335" name="Rectangle 16"/>
            <p:cNvSpPr>
              <a:spLocks/>
            </p:cNvSpPr>
            <p:nvPr/>
          </p:nvSpPr>
          <p:spPr bwMode="auto">
            <a:xfrm>
              <a:off x="294745" y="105652"/>
              <a:ext cx="1252856" cy="436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200" b="1" u="sng"/>
                <a:t>aBroker:</a:t>
              </a:r>
            </a:p>
          </p:txBody>
        </p:sp>
      </p:grpSp>
      <p:grpSp>
        <p:nvGrpSpPr>
          <p:cNvPr id="13326" name="Group 17"/>
          <p:cNvGrpSpPr>
            <a:grpSpLocks/>
          </p:cNvGrpSpPr>
          <p:nvPr/>
        </p:nvGrpSpPr>
        <p:grpSpPr bwMode="auto">
          <a:xfrm>
            <a:off x="7666038" y="3581400"/>
            <a:ext cx="1841500" cy="647700"/>
            <a:chOff x="0" y="0"/>
            <a:chExt cx="1841500" cy="647700"/>
          </a:xfrm>
        </p:grpSpPr>
        <p:sp>
          <p:nvSpPr>
            <p:cNvPr id="13332" name="Rectangle 18"/>
            <p:cNvSpPr>
              <a:spLocks/>
            </p:cNvSpPr>
            <p:nvPr/>
          </p:nvSpPr>
          <p:spPr bwMode="auto">
            <a:xfrm>
              <a:off x="0" y="0"/>
              <a:ext cx="1841500" cy="647700"/>
            </a:xfrm>
            <a:prstGeom prst="rect">
              <a:avLst/>
            </a:prstGeom>
            <a:solidFill>
              <a:srgbClr val="FFFDA9">
                <a:alpha val="50195"/>
              </a:srgbClr>
            </a:solidFill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endParaRPr lang="en-US" altLang="en-US" sz="360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endParaRPr>
            </a:p>
          </p:txBody>
        </p:sp>
        <p:sp>
          <p:nvSpPr>
            <p:cNvPr id="13333" name="Rectangle 19"/>
            <p:cNvSpPr>
              <a:spLocks/>
            </p:cNvSpPr>
            <p:nvPr/>
          </p:nvSpPr>
          <p:spPr bwMode="auto">
            <a:xfrm>
              <a:off x="271530" y="105652"/>
              <a:ext cx="1294207" cy="436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11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55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44700" indent="-266700" defTabSz="584200">
                <a:spcBef>
                  <a:spcPts val="4800"/>
                </a:spcBef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019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591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163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73500" indent="-266700" defTabSz="584200" eaLnBrk="0" fontAlgn="base" hangingPunct="0">
                <a:spcBef>
                  <a:spcPts val="4800"/>
                </a:spcBef>
                <a:spcAft>
                  <a:spcPct val="0"/>
                </a:spcAft>
                <a:buSzPct val="100000"/>
                <a:buChar char="•"/>
                <a:defRPr sz="260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spcBef>
                  <a:spcPct val="0"/>
                </a:spcBef>
                <a:buClr>
                  <a:srgbClr val="000000"/>
                </a:buClr>
                <a:buSzTx/>
                <a:buFont typeface="Helvetica" panose="020B0604020202020204" pitchFamily="34" charset="0"/>
                <a:buNone/>
              </a:pPr>
              <a:r>
                <a:rPr lang="en-US" altLang="en-US" sz="2200" b="1" u="sng"/>
                <a:t>aPerson:</a:t>
              </a:r>
            </a:p>
          </p:txBody>
        </p:sp>
      </p:grpSp>
      <p:sp>
        <p:nvSpPr>
          <p:cNvPr id="13327" name="Line 20"/>
          <p:cNvSpPr>
            <a:spLocks noChangeShapeType="1"/>
          </p:cNvSpPr>
          <p:nvPr/>
        </p:nvSpPr>
        <p:spPr bwMode="auto">
          <a:xfrm>
            <a:off x="8529638" y="4229100"/>
            <a:ext cx="1587" cy="2919413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sp>
        <p:nvSpPr>
          <p:cNvPr id="13328" name="Rectangle 21"/>
          <p:cNvSpPr>
            <a:spLocks/>
          </p:cNvSpPr>
          <p:nvPr/>
        </p:nvSpPr>
        <p:spPr bwMode="auto">
          <a:xfrm>
            <a:off x="8313738" y="4876800"/>
            <a:ext cx="431800" cy="54610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11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55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44700" indent="-266700" defTabSz="584200">
              <a:spcBef>
                <a:spcPts val="4800"/>
              </a:spcBef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019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591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163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73500" indent="-266700" defTabSz="584200" eaLnBrk="0" fontAlgn="base" hangingPunct="0">
              <a:spcBef>
                <a:spcPts val="4800"/>
              </a:spcBef>
              <a:spcAft>
                <a:spcPct val="0"/>
              </a:spcAft>
              <a:buSzPct val="100000"/>
              <a:buChar char="•"/>
              <a:defRPr sz="2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endParaRPr lang="en-US" altLang="en-US" sz="3600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13329" name="Rectangle 2"/>
          <p:cNvSpPr>
            <a:spLocks noChangeArrowheads="1"/>
          </p:cNvSpPr>
          <p:nvPr/>
        </p:nvSpPr>
        <p:spPr bwMode="auto">
          <a:xfrm>
            <a:off x="885825" y="2428875"/>
            <a:ext cx="11406188" cy="5688013"/>
          </a:xfrm>
          <a:prstGeom prst="rect">
            <a:avLst/>
          </a:prstGeom>
          <a:noFill/>
          <a:ln w="19050" algn="ctr">
            <a:solidFill>
              <a:srgbClr val="ABABA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IE" altLang="en-US"/>
          </a:p>
        </p:txBody>
      </p:sp>
      <p:sp>
        <p:nvSpPr>
          <p:cNvPr id="13330" name="TextBox 24"/>
          <p:cNvSpPr txBox="1">
            <a:spLocks noChangeArrowheads="1"/>
          </p:cNvSpPr>
          <p:nvPr/>
        </p:nvSpPr>
        <p:spPr bwMode="auto">
          <a:xfrm>
            <a:off x="1224756" y="8477200"/>
            <a:ext cx="10728325" cy="584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/>
            <a:r>
              <a:rPr lang="en-IE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Methods may have arguments</a:t>
            </a:r>
          </a:p>
        </p:txBody>
      </p:sp>
      <p:sp>
        <p:nvSpPr>
          <p:cNvPr id="1333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88055257-EC84-42D0-95BA-165FD4364E8B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8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/>
            <a:r>
              <a:rPr lang="en-US" altLang="en-US" dirty="0"/>
              <a:t>Method Signature </a:t>
            </a:r>
            <a:r>
              <a:rPr lang="en-US" altLang="en-US" dirty="0">
                <a:sym typeface="Wingdings" panose="05000000000000000000" pitchFamily="2" charset="2"/>
              </a:rPr>
              <a:t> Unique Identifier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38350" y="6961188"/>
            <a:ext cx="9410700" cy="70802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defRPr/>
            </a:pP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calculateAnswer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(double, double,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5086350"/>
            <a:ext cx="2722563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defRPr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Method name</a:t>
            </a:r>
          </a:p>
        </p:txBody>
      </p:sp>
      <p:sp>
        <p:nvSpPr>
          <p:cNvPr id="10" name="Left Bracket 9"/>
          <p:cNvSpPr/>
          <p:nvPr/>
        </p:nvSpPr>
        <p:spPr>
          <a:xfrm rot="5400000" flipV="1">
            <a:off x="4056856" y="5074444"/>
            <a:ext cx="217488" cy="3556000"/>
          </a:xfrm>
          <a:prstGeom prst="leftBracket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>
              <a:defRPr/>
            </a:pPr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10" idx="1"/>
          </p:cNvCxnSpPr>
          <p:nvPr/>
        </p:nvCxnSpPr>
        <p:spPr>
          <a:xfrm>
            <a:off x="3533775" y="5670550"/>
            <a:ext cx="631825" cy="107315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7863" y="4972050"/>
            <a:ext cx="2847975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defRPr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Parameter list</a:t>
            </a:r>
          </a:p>
        </p:txBody>
      </p:sp>
      <p:sp>
        <p:nvSpPr>
          <p:cNvPr id="13" name="Left Bracket 12"/>
          <p:cNvSpPr/>
          <p:nvPr/>
        </p:nvSpPr>
        <p:spPr>
          <a:xfrm rot="5400000" flipV="1">
            <a:off x="8593137" y="4310063"/>
            <a:ext cx="207963" cy="5094288"/>
          </a:xfrm>
          <a:prstGeom prst="leftBracket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>
              <a:defRPr/>
            </a:pPr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91513" y="5505450"/>
            <a:ext cx="425450" cy="123825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41813" y="2789238"/>
            <a:ext cx="3343275" cy="70643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defRPr/>
            </a:pP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getAge</a:t>
            </a:r>
            <a:r>
              <a:rPr lang="en-IE" sz="4000" dirty="0">
                <a:latin typeface="Calibri" panose="020F0502020204030204" pitchFamily="34" charset="0"/>
                <a:cs typeface="Calibri" panose="020F0502020204030204" pitchFamily="34" charset="0"/>
              </a:rPr>
              <a:t> ()</a:t>
            </a:r>
          </a:p>
        </p:txBody>
      </p:sp>
      <p:sp>
        <p:nvSpPr>
          <p:cNvPr id="24" name="Left Bracket 23"/>
          <p:cNvSpPr/>
          <p:nvPr/>
        </p:nvSpPr>
        <p:spPr>
          <a:xfrm rot="16200000" flipV="1">
            <a:off x="5707856" y="2850357"/>
            <a:ext cx="219075" cy="1509712"/>
          </a:xfrm>
          <a:prstGeom prst="leftBracket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>
              <a:defRPr/>
            </a:pPr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eft Bracket 24"/>
          <p:cNvSpPr/>
          <p:nvPr/>
        </p:nvSpPr>
        <p:spPr>
          <a:xfrm rot="16200000" flipV="1">
            <a:off x="6833394" y="3423444"/>
            <a:ext cx="225425" cy="404813"/>
          </a:xfrm>
          <a:prstGeom prst="leftBracket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>
              <a:defRPr/>
            </a:pPr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3533775" y="3790950"/>
            <a:ext cx="2228850" cy="12954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</p:cNvCxnSpPr>
          <p:nvPr/>
        </p:nvCxnSpPr>
        <p:spPr>
          <a:xfrm flipH="1" flipV="1">
            <a:off x="6945313" y="3790950"/>
            <a:ext cx="1506537" cy="11811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>
            <a:lvl1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defTabSz="584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indent="-914400" defTabSz="584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fld id="{BA41EC79-D5B5-45C5-A6CB-5A7F6890819A}" type="slidenum">
              <a:rPr lang="en-US" altLang="en-US" sz="140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/>
              <a:t>9</a:t>
            </a:fld>
            <a:endParaRPr lang="en-US" altLang="en-US" sz="140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odernPortfolio">
  <a:themeElements>
    <a:clrScheme name="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FFFFFF"/>
      </a:accent3>
      <a:accent4>
        <a:srgbClr val="000000"/>
      </a:accent4>
      <a:accent5>
        <a:srgbClr val="B4C0C4"/>
      </a:accent5>
      <a:accent6>
        <a:srgbClr val="7B7B51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ModernPortfolio - Lab Title">
  <a:themeElements>
    <a:clrScheme name="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FFFFFF"/>
      </a:accent3>
      <a:accent4>
        <a:srgbClr val="000000"/>
      </a:accent4>
      <a:accent5>
        <a:srgbClr val="B4C0C4"/>
      </a:accent5>
      <a:accent6>
        <a:srgbClr val="7B7B51"/>
      </a:accent6>
      <a:hlink>
        <a:srgbClr val="0000FF"/>
      </a:hlink>
      <a:folHlink>
        <a:srgbClr val="FF00FF"/>
      </a:folHlink>
    </a:clrScheme>
    <a:fontScheme name="ModernPortfolio - Lab Titl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odernPortfolio - Final &amp; CC">
  <a:themeElements>
    <a:clrScheme name="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FFFFFF"/>
      </a:accent3>
      <a:accent4>
        <a:srgbClr val="000000"/>
      </a:accent4>
      <a:accent5>
        <a:srgbClr val="B4C0C4"/>
      </a:accent5>
      <a:accent6>
        <a:srgbClr val="7B7B51"/>
      </a:accent6>
      <a:hlink>
        <a:srgbClr val="0000FF"/>
      </a:hlink>
      <a:folHlink>
        <a:srgbClr val="FF00FF"/>
      </a:folHlink>
    </a:clrScheme>
    <a:fontScheme name="ModernPortfolio - Final &amp; CC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2700" cap="flat" cmpd="sng" algn="ctr">
          <a:solidFill>
            <a:srgbClr val="ABABAB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FFFFFF"/>
      </a:accent3>
      <a:accent4>
        <a:srgbClr val="000000"/>
      </a:accent4>
      <a:accent5>
        <a:srgbClr val="B4C0C4"/>
      </a:accent5>
      <a:accent6>
        <a:srgbClr val="7B7B51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566</Words>
  <Application>Microsoft Office PowerPoint</Application>
  <PresentationFormat>Custom</PresentationFormat>
  <Paragraphs>193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Courier New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Tahoma</vt:lpstr>
      <vt:lpstr>Wingdings</vt:lpstr>
      <vt:lpstr>ModernPortfolio</vt:lpstr>
      <vt:lpstr>ModernPortfolio - Lab Title</vt:lpstr>
      <vt:lpstr>ModernPortfolio - Final &amp; CC</vt:lpstr>
      <vt:lpstr>Object Oriented Concepts An introduction to the Java Programming Language</vt:lpstr>
      <vt:lpstr>Object-Oriented Software</vt:lpstr>
      <vt:lpstr>Object-Oriented Terms</vt:lpstr>
      <vt:lpstr>Objects</vt:lpstr>
      <vt:lpstr>Object state</vt:lpstr>
      <vt:lpstr>Objects and Loose Coupling</vt:lpstr>
      <vt:lpstr>Interactions between Objects</vt:lpstr>
      <vt:lpstr>Methods  concrete implementation of a message</vt:lpstr>
      <vt:lpstr>Method Signature  Unique Identifier</vt:lpstr>
      <vt:lpstr>Object’s Public Protocol</vt:lpstr>
      <vt:lpstr>Fields</vt:lpstr>
      <vt:lpstr>Object-Oriented Principle: Encapsulation</vt:lpstr>
      <vt:lpstr>Modularization: Cohesion and Coupling</vt:lpstr>
      <vt:lpstr>Classes</vt:lpstr>
      <vt:lpstr>Instances  every object is an instance of some class</vt:lpstr>
      <vt:lpstr>Object-Oriented Principle: Inheritance</vt:lpstr>
      <vt:lpstr>Why Inheritance?</vt:lpstr>
      <vt:lpstr>Object-Oriented Principle: Polymorphism</vt:lpstr>
      <vt:lpstr>Dynamic Binding (runtime method binding)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Siobhan Drohan</dc:creator>
  <cp:lastModifiedBy>Siobhan Drohan</cp:lastModifiedBy>
  <cp:revision>34</cp:revision>
  <dcterms:modified xsi:type="dcterms:W3CDTF">2017-09-21T20:00:57Z</dcterms:modified>
</cp:coreProperties>
</file>