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35" r:id="rId2"/>
    <p:sldId id="296" r:id="rId3"/>
    <p:sldId id="259" r:id="rId4"/>
    <p:sldId id="334" r:id="rId5"/>
    <p:sldId id="261" r:id="rId6"/>
    <p:sldId id="262" r:id="rId7"/>
    <p:sldId id="344" r:id="rId8"/>
    <p:sldId id="263" r:id="rId9"/>
    <p:sldId id="265" r:id="rId10"/>
    <p:sldId id="266" r:id="rId11"/>
    <p:sldId id="356" r:id="rId12"/>
    <p:sldId id="353" r:id="rId13"/>
    <p:sldId id="268" r:id="rId14"/>
    <p:sldId id="269" r:id="rId15"/>
    <p:sldId id="340" r:id="rId16"/>
    <p:sldId id="270" r:id="rId17"/>
    <p:sldId id="271" r:id="rId18"/>
    <p:sldId id="354" r:id="rId19"/>
    <p:sldId id="273" r:id="rId20"/>
    <p:sldId id="357" r:id="rId21"/>
    <p:sldId id="355" r:id="rId22"/>
    <p:sldId id="275" r:id="rId23"/>
    <p:sldId id="341" r:id="rId24"/>
    <p:sldId id="342" r:id="rId25"/>
    <p:sldId id="343" r:id="rId26"/>
    <p:sldId id="278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</p:sldIdLst>
  <p:sldSz cx="9144000" cy="6858000" type="screen4x3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E5F5FF"/>
    <a:srgbClr val="FAF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BBFC77FB-9ED0-4EC9-95AA-A1379042E64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4"/>
    <p:restoredTop sz="94706"/>
  </p:normalViewPr>
  <p:slideViewPr>
    <p:cSldViewPr>
      <p:cViewPr varScale="1">
        <p:scale>
          <a:sx n="126" d="100"/>
          <a:sy n="126" d="100"/>
        </p:scale>
        <p:origin x="208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8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7227474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06400">
      <a:defRPr sz="1400">
        <a:latin typeface="Lucida Grande"/>
        <a:ea typeface="Lucida Grande"/>
        <a:cs typeface="Lucida Grande"/>
        <a:sym typeface="Lucida Grande"/>
      </a:defRPr>
    </a:lvl1pPr>
    <a:lvl2pPr indent="228600" defTabSz="406400">
      <a:defRPr sz="1400">
        <a:latin typeface="Lucida Grande"/>
        <a:ea typeface="Lucida Grande"/>
        <a:cs typeface="Lucida Grande"/>
        <a:sym typeface="Lucida Grande"/>
      </a:defRPr>
    </a:lvl2pPr>
    <a:lvl3pPr indent="457200" defTabSz="406400">
      <a:defRPr sz="1400">
        <a:latin typeface="Lucida Grande"/>
        <a:ea typeface="Lucida Grande"/>
        <a:cs typeface="Lucida Grande"/>
        <a:sym typeface="Lucida Grande"/>
      </a:defRPr>
    </a:lvl3pPr>
    <a:lvl4pPr indent="685800" defTabSz="406400">
      <a:defRPr sz="1400">
        <a:latin typeface="Lucida Grande"/>
        <a:ea typeface="Lucida Grande"/>
        <a:cs typeface="Lucida Grande"/>
        <a:sym typeface="Lucida Grande"/>
      </a:defRPr>
    </a:lvl4pPr>
    <a:lvl5pPr indent="914400" defTabSz="406400">
      <a:defRPr sz="1400">
        <a:latin typeface="Lucida Grande"/>
        <a:ea typeface="Lucida Grande"/>
        <a:cs typeface="Lucida Grande"/>
        <a:sym typeface="Lucida Grande"/>
      </a:defRPr>
    </a:lvl5pPr>
    <a:lvl6pPr indent="1143000" defTabSz="406400">
      <a:defRPr sz="1400">
        <a:latin typeface="Lucida Grande"/>
        <a:ea typeface="Lucida Grande"/>
        <a:cs typeface="Lucida Grande"/>
        <a:sym typeface="Lucida Grande"/>
      </a:defRPr>
    </a:lvl6pPr>
    <a:lvl7pPr indent="1371600" defTabSz="406400">
      <a:defRPr sz="1400">
        <a:latin typeface="Lucida Grande"/>
        <a:ea typeface="Lucida Grande"/>
        <a:cs typeface="Lucida Grande"/>
        <a:sym typeface="Lucida Grande"/>
      </a:defRPr>
    </a:lvl7pPr>
    <a:lvl8pPr indent="1600200" defTabSz="406400">
      <a:defRPr sz="1400">
        <a:latin typeface="Lucida Grande"/>
        <a:ea typeface="Lucida Grande"/>
        <a:cs typeface="Lucida Grande"/>
        <a:sym typeface="Lucida Grande"/>
      </a:defRPr>
    </a:lvl8pPr>
    <a:lvl9pPr indent="1828800" defTabSz="406400">
      <a:defRPr sz="14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http://findnerd.com/list/view/Why-multiple-inheritance-is-not-possible-in-JAVA/14230/</a:t>
            </a:r>
          </a:p>
        </p:txBody>
      </p:sp>
    </p:spTree>
    <p:extLst>
      <p:ext uri="{BB962C8B-B14F-4D97-AF65-F5344CB8AC3E}">
        <p14:creationId xmlns:p14="http://schemas.microsoft.com/office/powerpoint/2010/main" val="29697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t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83590" indent="-285750">
              <a:spcBef>
                <a:spcPts val="500"/>
              </a:spcBef>
              <a:defRPr sz="2400"/>
            </a:lvl2pPr>
            <a:lvl3pPr marL="1183639" indent="-228600">
              <a:spcBef>
                <a:spcPts val="400"/>
              </a:spcBef>
              <a:defRPr sz="2000"/>
            </a:lvl3pPr>
            <a:lvl4pPr marL="1640839" indent="-228600">
              <a:spcBef>
                <a:spcPts val="400"/>
              </a:spcBef>
              <a:defRPr sz="2000"/>
            </a:lvl4pPr>
            <a:lvl5pPr marL="2098039" indent="-228600">
              <a:spcBef>
                <a:spcPts val="400"/>
              </a:spcBef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584200"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355725"/>
            <a:ext cx="8229600" cy="5502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584200"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41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01836" y="2607469"/>
            <a:ext cx="8340328" cy="16430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" name="Shape 5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584200"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72793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5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584200"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31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355725"/>
            <a:ext cx="8229600" cy="550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 marL="783590" indent="-285750">
              <a:spcBef>
                <a:spcPts val="500"/>
              </a:spcBef>
              <a:defRPr sz="2400"/>
            </a:lvl2pPr>
            <a:lvl3pPr marL="1183639" indent="-228600">
              <a:spcBef>
                <a:spcPts val="400"/>
              </a:spcBef>
              <a:defRPr sz="2000"/>
            </a:lvl3pPr>
            <a:lvl4pPr marL="1640839" indent="-228600">
              <a:spcBef>
                <a:spcPts val="400"/>
              </a:spcBef>
              <a:defRPr sz="2000"/>
            </a:lvl4pPr>
            <a:lvl5pPr marL="2098039" indent="-228600">
              <a:spcBef>
                <a:spcPts val="400"/>
              </a:spcBef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584200"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</p:sldLayoutIdLst>
  <p:transition spd="med"/>
  <p:hf hdr="0" ftr="0" dt="0"/>
  <p:txStyles>
    <p:titleStyle>
      <a:lvl1pPr marL="40639" marR="40639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40639" marR="40639" indent="2286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40639" marR="40639" indent="4572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40639" marR="40639" indent="6858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40639" marR="40639" indent="9144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40639" marR="40639" indent="11430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40639" marR="40639" indent="13716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40639" marR="40639" indent="16002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639" marR="40639" indent="18288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83540" marR="40639" indent="-342900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31214" marR="40639" indent="-333374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275079" marR="40639" indent="-320039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732279" marR="40639" indent="-320039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2189479" marR="40639" indent="-320039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189479" marR="40639" indent="-320039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2189479" marR="40639" indent="-320039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2189479" marR="40639" indent="-320039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2189479" marR="40639" indent="-320039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1pPr>
      <a:lvl2pPr indent="2286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2pPr>
      <a:lvl3pPr indent="4572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3pPr>
      <a:lvl4pPr indent="6858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4pPr>
      <a:lvl5pPr indent="9144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5pPr>
      <a:lvl6pPr indent="11430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6pPr>
      <a:lvl7pPr indent="13716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7pPr>
      <a:lvl8pPr indent="16002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8pPr>
      <a:lvl9pPr indent="18288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mailto:edeleastar@wit.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981075"/>
            <a:ext cx="8035925" cy="17621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IE" sz="4000" dirty="0" smtClean="0"/>
              <a:t>Implementation Inheritance</a:t>
            </a:r>
            <a:r>
              <a:rPr lang="en-IE" sz="4000" dirty="0"/>
              <a:t/>
            </a:r>
            <a:br>
              <a:rPr lang="en-IE" sz="4000" dirty="0"/>
            </a:br>
            <a:r>
              <a:rPr lang="en-IE" sz="1000" dirty="0"/>
              <a:t/>
            </a:r>
            <a:br>
              <a:rPr lang="en-IE" sz="1000" dirty="0"/>
            </a:br>
            <a:r>
              <a:rPr lang="en-IE" sz="2700" dirty="0">
                <a:solidFill>
                  <a:schemeClr val="bg1">
                    <a:lumMod val="50000"/>
                  </a:schemeClr>
                </a:solidFill>
              </a:rPr>
              <a:t>An introduction to the Java Programming Language</a:t>
            </a:r>
            <a:endParaRPr lang="en-IE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68288" y="3336925"/>
            <a:ext cx="1922462" cy="901700"/>
          </a:xfrm>
        </p:spPr>
        <p:txBody>
          <a:bodyPr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Produced </a:t>
            </a:r>
          </a:p>
          <a:p>
            <a:pPr marL="0" indent="0" algn="r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by:</a:t>
            </a:r>
          </a:p>
        </p:txBody>
      </p:sp>
      <p:pic>
        <p:nvPicPr>
          <p:cNvPr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894388"/>
            <a:ext cx="3771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70920" y="2718594"/>
            <a:ext cx="8202161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74" name="Shape 240"/>
          <p:cNvSpPr txBox="1">
            <a:spLocks/>
          </p:cNvSpPr>
          <p:nvPr/>
        </p:nvSpPr>
        <p:spPr bwMode="auto">
          <a:xfrm>
            <a:off x="2587625" y="3284538"/>
            <a:ext cx="5872163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7112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1557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6002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044700" indent="-266700" defTabSz="584200">
              <a:spcBef>
                <a:spcPts val="6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5019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29591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4163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3873500" indent="-266700" defTabSz="584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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IE" altLang="en-US" sz="2400" kern="0" dirty="0">
                <a:sym typeface="Helvetica Neue" charset="0"/>
              </a:rPr>
              <a:t>Eamonn de Leastar</a:t>
            </a:r>
            <a:r>
              <a:rPr lang="en-IE" altLang="en-US" sz="2400" dirty="0">
                <a:sym typeface="Helvetica Neue" charset="0"/>
              </a:rPr>
              <a:t>   (</a:t>
            </a:r>
            <a:r>
              <a:rPr lang="en-IE" altLang="en-US" sz="2400" kern="0" dirty="0">
                <a:sym typeface="Helvetica Neue" charset="0"/>
                <a:hlinkClick r:id="rId3"/>
              </a:rPr>
              <a:t>edeleastar@wit.ie</a:t>
            </a:r>
            <a:r>
              <a:rPr lang="en-IE" altLang="en-US" sz="2400" kern="0" dirty="0">
                <a:sym typeface="Helvetica Neue" charset="0"/>
              </a:rPr>
              <a:t>)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IE" altLang="en-US" sz="2400" kern="0" dirty="0" err="1">
                <a:sym typeface="Helvetica Neue" charset="0"/>
              </a:rPr>
              <a:t>Dr.</a:t>
            </a:r>
            <a:r>
              <a:rPr lang="en-IE" altLang="en-US" sz="2400" kern="0" dirty="0">
                <a:sym typeface="Helvetica Neue" charset="0"/>
              </a:rPr>
              <a:t> Siobhan Drohan (</a:t>
            </a:r>
            <a:r>
              <a:rPr lang="en-IE" altLang="en-US" sz="2400" kern="0" dirty="0">
                <a:sym typeface="Helvetica Neue" charset="0"/>
                <a:hlinkClick r:id="rId3"/>
              </a:rPr>
              <a:t>sdrohan@wit.ie)</a:t>
            </a:r>
          </a:p>
        </p:txBody>
      </p:sp>
    </p:spTree>
    <p:extLst>
      <p:ext uri="{BB962C8B-B14F-4D97-AF65-F5344CB8AC3E}">
        <p14:creationId xmlns:p14="http://schemas.microsoft.com/office/powerpoint/2010/main" val="327321525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Inheriting Fields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All fields from </a:t>
            </a:r>
            <a:r>
              <a:rPr sz="2400" dirty="0" err="1">
                <a:uFill>
                  <a:solidFill/>
                </a:uFill>
              </a:rPr>
              <a:t>superclasses</a:t>
            </a:r>
            <a:r>
              <a:rPr sz="2400" dirty="0">
                <a:uFill>
                  <a:solidFill/>
                </a:uFill>
              </a:rPr>
              <a:t> are inherited by a subclass</a:t>
            </a:r>
            <a:r>
              <a:rPr lang="en-IE" sz="2400" dirty="0">
                <a:uFill>
                  <a:solidFill/>
                </a:uFill>
              </a:rPr>
              <a:t>.</a:t>
            </a:r>
            <a:endParaRPr sz="2400" dirty="0">
              <a:uFill>
                <a:solidFill/>
              </a:uFill>
            </a:endParaRP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Inheritance goes all the way </a:t>
            </a:r>
            <a:r>
              <a:rPr sz="2400" u="sng" dirty="0">
                <a:uFill>
                  <a:solidFill/>
                </a:uFill>
              </a:rPr>
              <a:t>up</a:t>
            </a:r>
            <a:r>
              <a:rPr sz="2400" dirty="0">
                <a:uFill>
                  <a:solidFill/>
                </a:uFill>
              </a:rPr>
              <a:t> the hierarchy</a:t>
            </a:r>
            <a:r>
              <a:rPr lang="en-IE" sz="2400" dirty="0">
                <a:uFill>
                  <a:solidFill/>
                </a:uFill>
              </a:rPr>
              <a:t>.</a:t>
            </a:r>
            <a:endParaRPr sz="2400" dirty="0">
              <a:uFill>
                <a:solidFill/>
              </a:u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686173" y="2817021"/>
            <a:ext cx="1492716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lang="en-IE" b="1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Policy: 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i="1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client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i="1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premium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i="1" dirty="0" err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policyNumber</a:t>
            </a:r>
            <a:endParaRPr i="1" dirty="0">
              <a:uFill>
                <a:solidFill/>
              </a:u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616114" y="4797152"/>
            <a:ext cx="1492716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lang="en-IE" b="1" dirty="0" err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HomePolicy</a:t>
            </a:r>
            <a:r>
              <a:rPr lang="en-IE" b="1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: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i="1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client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i="1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premium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i="1" dirty="0" err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policyNumber</a:t>
            </a:r>
            <a:endParaRPr i="1" dirty="0">
              <a:uFill>
                <a:solidFill/>
              </a:u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i="1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house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636370"/>
            <a:ext cx="48387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xfrm>
            <a:off x="457200" y="20637"/>
            <a:ext cx="8229600" cy="10461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Inheriting Methods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421688" cy="5791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1100" dirty="0">
              <a:uFill>
                <a:solidFill/>
              </a:uFill>
            </a:endParaRP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All methods from </a:t>
            </a:r>
            <a:r>
              <a:rPr sz="2400" dirty="0" err="1">
                <a:uFill>
                  <a:solidFill/>
                </a:uFill>
              </a:rPr>
              <a:t>superclasses</a:t>
            </a:r>
            <a:r>
              <a:rPr sz="2400" dirty="0">
                <a:uFill>
                  <a:solidFill/>
                </a:uFill>
              </a:rPr>
              <a:t> are inherited by a subclass</a:t>
            </a: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Inheritance goes all the way </a:t>
            </a:r>
            <a:r>
              <a:rPr sz="2400" u="sng" dirty="0">
                <a:uFill>
                  <a:solidFill/>
                </a:uFill>
              </a:rPr>
              <a:t>up</a:t>
            </a:r>
            <a:r>
              <a:rPr sz="2400" dirty="0">
                <a:uFill>
                  <a:solidFill/>
                </a:uFill>
              </a:rPr>
              <a:t> the hierarchy</a:t>
            </a:r>
          </a:p>
        </p:txBody>
      </p:sp>
      <p:sp>
        <p:nvSpPr>
          <p:cNvPr id="178" name="Shape 178"/>
          <p:cNvSpPr/>
          <p:nvPr/>
        </p:nvSpPr>
        <p:spPr>
          <a:xfrm>
            <a:off x="715263" y="2892267"/>
            <a:ext cx="992579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lang="en-IE" b="1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Policy: 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i="1" dirty="0" err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getClient</a:t>
            </a:r>
            <a:endParaRPr i="1" dirty="0">
              <a:uFill>
                <a:solidFill/>
              </a:u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i="1" dirty="0" err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setClient</a:t>
            </a:r>
            <a:endParaRPr lang="en-IE" i="1" dirty="0">
              <a:uFill>
                <a:solidFill/>
              </a:u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lang="en-IE" i="1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…</a:t>
            </a:r>
            <a:endParaRPr i="1" dirty="0">
              <a:uFill>
                <a:solidFill/>
              </a:u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660626" y="4598135"/>
            <a:ext cx="1479892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lang="en-IE" b="1" dirty="0" err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HomePolicy</a:t>
            </a:r>
            <a:r>
              <a:rPr lang="en-IE" b="1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: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i="1" dirty="0" err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getClient</a:t>
            </a:r>
            <a:endParaRPr i="1" dirty="0">
              <a:uFill>
                <a:solidFill/>
              </a:u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i="1" dirty="0" err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setClient</a:t>
            </a:r>
            <a:endParaRPr lang="en-IE" i="1" dirty="0">
              <a:uFill>
                <a:solidFill/>
              </a:u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lang="en-IE" i="1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…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i="1" dirty="0" err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getHouse</a:t>
            </a:r>
            <a:endParaRPr i="1" dirty="0">
              <a:uFill>
                <a:solidFill/>
              </a:u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i="1" dirty="0" err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setHouse</a:t>
            </a:r>
            <a:endParaRPr i="1" dirty="0">
              <a:uFill>
                <a:solidFill/>
              </a:u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636370"/>
            <a:ext cx="48387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90222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 dirty="0"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lang="en-IE" sz="3600" dirty="0" smtClean="0">
                <a:uFill>
                  <a:solidFill/>
                </a:uFill>
              </a:rPr>
              <a:t>Agenda</a:t>
            </a:r>
            <a:endParaRPr sz="3600" dirty="0">
              <a:uFill>
                <a:solidFill/>
              </a:u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123950" y="1306512"/>
            <a:ext cx="6972300" cy="314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4175" marR="41275" lvl="0" indent="-3429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What is inheritance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?</a:t>
            </a:r>
            <a:endParaRPr sz="2400" dirty="0">
              <a:uFill>
                <a:solidFill/>
              </a:uFill>
              <a:latin typeface="+mn-lt"/>
              <a:ea typeface="+mn-ea"/>
              <a:cs typeface="+mn-cs"/>
              <a:sym typeface="Helvetica Neue"/>
            </a:endParaRPr>
          </a:p>
          <a:p>
            <a:pPr marL="384175" marR="41275" lvl="0" indent="-3429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Implementation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Method lookup in Java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Use of this and super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Constructors and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Abstract classes and 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methods</a:t>
            </a:r>
            <a:endParaRPr sz="2400" dirty="0">
              <a:uFill>
                <a:solidFill/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547664" y="2327903"/>
            <a:ext cx="3816424" cy="1105772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0619017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6265838" y="5124043"/>
            <a:ext cx="1828800" cy="1447801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273838" y="5478057"/>
            <a:ext cx="1828800" cy="476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6255418" y="5148294"/>
            <a:ext cx="1917700" cy="448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 dirty="0" err="1">
                <a:uFill>
                  <a:solidFill/>
                </a:uFill>
              </a:rPr>
              <a:t>HomePolicy</a:t>
            </a:r>
            <a:endParaRPr sz="2400" dirty="0">
              <a:uFill>
                <a:solidFill/>
              </a:u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6273838" y="5863819"/>
            <a:ext cx="18288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6273838" y="5847944"/>
            <a:ext cx="1625600" cy="70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getHouse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setHouse</a:t>
            </a:r>
          </a:p>
        </p:txBody>
      </p:sp>
      <p:sp>
        <p:nvSpPr>
          <p:cNvPr id="199" name="Shape 199"/>
          <p:cNvSpPr/>
          <p:nvPr/>
        </p:nvSpPr>
        <p:spPr>
          <a:xfrm>
            <a:off x="6273838" y="5480438"/>
            <a:ext cx="1631950" cy="39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house</a:t>
            </a:r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Method Lookup</a:t>
            </a:r>
          </a:p>
        </p:txBody>
      </p:sp>
      <p:grpSp>
        <p:nvGrpSpPr>
          <p:cNvPr id="203" name="Group 203"/>
          <p:cNvGrpSpPr/>
          <p:nvPr/>
        </p:nvGrpSpPr>
        <p:grpSpPr>
          <a:xfrm>
            <a:off x="755576" y="1229302"/>
            <a:ext cx="5362576" cy="1368426"/>
            <a:chOff x="0" y="0"/>
            <a:chExt cx="5362575" cy="1368425"/>
          </a:xfrm>
        </p:grpSpPr>
        <p:sp>
          <p:nvSpPr>
            <p:cNvPr id="201" name="Shape 201"/>
            <p:cNvSpPr/>
            <p:nvPr/>
          </p:nvSpPr>
          <p:spPr>
            <a:xfrm>
              <a:off x="0" y="0"/>
              <a:ext cx="5362575" cy="1368425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0" y="0"/>
              <a:ext cx="5359400" cy="984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endParaRPr sz="1600" b="1" dirty="0">
                <a:solidFill>
                  <a:schemeClr val="tx1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 b="1" dirty="0" err="1">
                  <a:solidFill>
                    <a:schemeClr val="tx1"/>
                  </a:solidFill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</a:t>
              </a:r>
              <a:r>
                <a:rPr sz="1600" b="1" dirty="0">
                  <a:solidFill>
                    <a:schemeClr val="tx1"/>
                  </a:solidFill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 dirty="0" err="1">
                  <a:solidFill>
                    <a:schemeClr val="tx1"/>
                  </a:solidFill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</a:t>
              </a:r>
              <a:r>
                <a:rPr sz="1600" b="1" dirty="0">
                  <a:solidFill>
                    <a:schemeClr val="tx1"/>
                  </a:solidFill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= new </a:t>
              </a:r>
              <a:r>
                <a:rPr sz="1600" b="1" dirty="0" err="1">
                  <a:solidFill>
                    <a:schemeClr val="tx1"/>
                  </a:solidFill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</a:t>
              </a:r>
              <a:r>
                <a:rPr sz="1600" b="1" dirty="0">
                  <a:solidFill>
                    <a:schemeClr val="tx1"/>
                  </a:solidFill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  <a:endParaRPr lang="en-IE" sz="1600" b="1" dirty="0">
                <a:solidFill>
                  <a:schemeClr val="tx1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endParaRPr sz="1600" b="1" dirty="0">
                <a:solidFill>
                  <a:schemeClr val="tx1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 b="1" dirty="0" err="1">
                  <a:solidFill>
                    <a:schemeClr val="tx1"/>
                  </a:solidFill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homePolicy.getPremium</a:t>
              </a:r>
              <a:r>
                <a:rPr sz="1600" b="1" dirty="0">
                  <a:solidFill>
                    <a:schemeClr val="tx1"/>
                  </a:solidFill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</p:txBody>
        </p:sp>
      </p:grpSp>
      <p:sp>
        <p:nvSpPr>
          <p:cNvPr id="204" name="Shape 204"/>
          <p:cNvSpPr/>
          <p:nvPr/>
        </p:nvSpPr>
        <p:spPr>
          <a:xfrm>
            <a:off x="2129878" y="5863819"/>
            <a:ext cx="3744416" cy="615553"/>
          </a:xfrm>
          <a:prstGeom prst="rect">
            <a:avLst/>
          </a:prstGeom>
          <a:ln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 dirty="0" err="1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HomePolicy</a:t>
            </a:r>
            <a:r>
              <a:rPr sz="2000" dirty="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rPr>
              <a:t> class – method </a:t>
            </a:r>
            <a:r>
              <a:rPr lang="en-IE" sz="2000" b="1" dirty="0" err="1">
                <a:uFill>
                  <a:solidFill/>
                </a:uFill>
                <a:latin typeface="Tahoma"/>
                <a:ea typeface="Tahoma"/>
                <a:cs typeface="Tahoma"/>
                <a:sym typeface="Tahoma"/>
              </a:rPr>
              <a:t>getPremium</a:t>
            </a:r>
            <a:r>
              <a:rPr lang="en-IE" sz="2000" b="1" dirty="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rPr>
              <a:t>() </a:t>
            </a:r>
            <a:r>
              <a:rPr lang="en-IE" sz="2000" dirty="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rPr>
              <a:t>is </a:t>
            </a:r>
            <a:r>
              <a:rPr sz="2000" dirty="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rPr>
              <a:t>not found</a:t>
            </a:r>
            <a:r>
              <a:rPr lang="en-IE" sz="2000" dirty="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rPr>
              <a:t>.</a:t>
            </a:r>
            <a:endParaRPr sz="2000" dirty="0">
              <a:uFill>
                <a:solidFill/>
              </a:u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Shape 205"/>
          <p:cNvSpPr/>
          <p:nvPr/>
        </p:nvSpPr>
        <p:spPr>
          <a:xfrm flipV="1">
            <a:off x="5874294" y="3877354"/>
            <a:ext cx="381000" cy="1588"/>
          </a:xfrm>
          <a:prstGeom prst="line">
            <a:avLst/>
          </a:prstGeom>
          <a:ln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246491" y="2802869"/>
            <a:ext cx="1828800" cy="1447801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6627491" y="2760008"/>
            <a:ext cx="1155700" cy="448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Policy</a:t>
            </a:r>
          </a:p>
        </p:txBody>
      </p:sp>
      <p:sp>
        <p:nvSpPr>
          <p:cNvPr id="208" name="Shape 208"/>
          <p:cNvSpPr/>
          <p:nvPr/>
        </p:nvSpPr>
        <p:spPr>
          <a:xfrm>
            <a:off x="6246491" y="3542645"/>
            <a:ext cx="18288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246491" y="3526770"/>
            <a:ext cx="1625600" cy="70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getPremium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setPremium</a:t>
            </a:r>
          </a:p>
        </p:txBody>
      </p:sp>
      <p:sp>
        <p:nvSpPr>
          <p:cNvPr id="210" name="Shape 210"/>
          <p:cNvSpPr/>
          <p:nvPr/>
        </p:nvSpPr>
        <p:spPr>
          <a:xfrm>
            <a:off x="6246491" y="3217208"/>
            <a:ext cx="18288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6246491" y="3173351"/>
            <a:ext cx="1917700" cy="399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premium</a:t>
            </a:r>
          </a:p>
        </p:txBody>
      </p:sp>
      <p:sp>
        <p:nvSpPr>
          <p:cNvPr id="212" name="Shape 212"/>
          <p:cNvSpPr/>
          <p:nvPr/>
        </p:nvSpPr>
        <p:spPr>
          <a:xfrm>
            <a:off x="2993973" y="3526771"/>
            <a:ext cx="2880321" cy="923330"/>
          </a:xfrm>
          <a:prstGeom prst="rect">
            <a:avLst/>
          </a:prstGeom>
          <a:ln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Policy</a:t>
            </a:r>
            <a:r>
              <a:rPr sz="2000" dirty="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rPr>
              <a:t> class – method </a:t>
            </a:r>
            <a:r>
              <a:rPr lang="en-IE" sz="2000" b="1" dirty="0" err="1">
                <a:uFill>
                  <a:solidFill/>
                </a:uFill>
                <a:latin typeface="Tahoma"/>
                <a:ea typeface="Tahoma"/>
                <a:cs typeface="Tahoma"/>
                <a:sym typeface="Tahoma"/>
              </a:rPr>
              <a:t>getPremium</a:t>
            </a:r>
            <a:r>
              <a:rPr lang="en-IE" sz="2000" b="1" dirty="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rPr>
              <a:t>() </a:t>
            </a:r>
            <a:r>
              <a:rPr lang="en-IE" sz="2000" dirty="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rPr>
              <a:t>is f</a:t>
            </a:r>
            <a:r>
              <a:rPr sz="2000" dirty="0" err="1">
                <a:uFill>
                  <a:solidFill/>
                </a:uFill>
                <a:latin typeface="Tahoma"/>
                <a:ea typeface="Tahoma"/>
                <a:cs typeface="Tahoma"/>
                <a:sym typeface="Tahoma"/>
              </a:rPr>
              <a:t>ound</a:t>
            </a:r>
            <a:r>
              <a:rPr lang="en-IE" sz="2000" dirty="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rPr>
              <a:t>.</a:t>
            </a:r>
            <a:endParaRPr sz="2000" dirty="0">
              <a:uFill>
                <a:solidFill/>
              </a:u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" name="Shape 213"/>
          <p:cNvSpPr/>
          <p:nvPr/>
        </p:nvSpPr>
        <p:spPr>
          <a:xfrm flipV="1">
            <a:off x="5865491" y="6200222"/>
            <a:ext cx="381000" cy="1588"/>
          </a:xfrm>
          <a:prstGeom prst="line">
            <a:avLst/>
          </a:prstGeom>
          <a:ln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050257" y="4250670"/>
            <a:ext cx="303835" cy="225029"/>
          </a:xfrm>
          <a:prstGeom prst="triangl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 flipH="1">
            <a:off x="7206929" y="4475000"/>
            <a:ext cx="0" cy="64526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" name="Oval 2"/>
          <p:cNvSpPr/>
          <p:nvPr/>
        </p:nvSpPr>
        <p:spPr>
          <a:xfrm>
            <a:off x="1140970" y="5805264"/>
            <a:ext cx="838742" cy="750173"/>
          </a:xfrm>
          <a:prstGeom prst="ellipse">
            <a:avLst/>
          </a:prstGeom>
          <a:solidFill>
            <a:schemeClr val="accent5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2005066" y="3429000"/>
            <a:ext cx="838742" cy="750173"/>
          </a:xfrm>
          <a:prstGeom prst="ellipse">
            <a:avLst/>
          </a:prstGeom>
          <a:solidFill>
            <a:schemeClr val="accent5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800" dirty="0">
                <a:solidFill>
                  <a:schemeClr val="bg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/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this</a:t>
            </a:r>
            <a:r>
              <a:rPr sz="3600" dirty="0">
                <a:uFill>
                  <a:solidFill/>
                </a:uFill>
              </a:rPr>
              <a:t> vs. </a:t>
            </a:r>
            <a:r>
              <a:rPr sz="3600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super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431961" y="1129271"/>
            <a:ext cx="8364216" cy="1723666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They are both names of the receiver object</a:t>
            </a:r>
            <a:r>
              <a:rPr lang="en-IE" sz="2400" dirty="0">
                <a:uFillTx/>
              </a:rPr>
              <a:t>:</a:t>
            </a:r>
            <a:endParaRPr lang="en-IE" sz="2000" dirty="0">
              <a:uFill>
                <a:solidFill/>
              </a:uFill>
            </a:endParaRP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200" b="1" dirty="0"/>
              <a:t>t</a:t>
            </a:r>
            <a:r>
              <a:rPr sz="2200" b="1" dirty="0">
                <a:uFill>
                  <a:solidFill/>
                </a:uFill>
              </a:rPr>
              <a:t>his</a:t>
            </a:r>
            <a:r>
              <a:rPr lang="en-IE" sz="2200" dirty="0">
                <a:uFill>
                  <a:solidFill/>
                </a:uFill>
              </a:rPr>
              <a:t>: </a:t>
            </a:r>
            <a:r>
              <a:rPr lang="en-IE" sz="2200" dirty="0"/>
              <a:t>u</a:t>
            </a:r>
            <a:r>
              <a:rPr lang="en-IE" sz="2200" dirty="0">
                <a:uFill>
                  <a:solidFill/>
                </a:uFill>
              </a:rPr>
              <a:t>sed for pointing to the current class instance.</a:t>
            </a:r>
            <a:endParaRPr sz="2200" dirty="0">
              <a:uFill>
                <a:solidFill/>
              </a:uFill>
            </a:endParaRP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200" b="1" dirty="0"/>
              <a:t>s</a:t>
            </a:r>
            <a:r>
              <a:rPr sz="2200" b="1" dirty="0" err="1">
                <a:uFill>
                  <a:solidFill/>
                </a:uFill>
              </a:rPr>
              <a:t>uper</a:t>
            </a:r>
            <a:r>
              <a:rPr lang="en-IE" sz="2200" dirty="0">
                <a:uFill>
                  <a:solidFill/>
                </a:uFill>
              </a:rPr>
              <a:t>: </a:t>
            </a:r>
            <a:r>
              <a:rPr lang="en-IE" sz="2200" dirty="0"/>
              <a:t>l</a:t>
            </a:r>
            <a:r>
              <a:rPr sz="2200" dirty="0" err="1">
                <a:uFill>
                  <a:solidFill/>
                </a:uFill>
              </a:rPr>
              <a:t>ookup</a:t>
            </a:r>
            <a:r>
              <a:rPr sz="2200" dirty="0">
                <a:uFill>
                  <a:solidFill/>
                </a:uFill>
              </a:rPr>
              <a:t> begins in the superclass of the class where </a:t>
            </a:r>
            <a:r>
              <a:rPr lang="en-IE" sz="2200" dirty="0">
                <a:uFill>
                  <a:solidFill/>
                </a:uFill>
              </a:rPr>
              <a:t>super was defined.</a:t>
            </a:r>
          </a:p>
        </p:txBody>
      </p:sp>
      <p:sp>
        <p:nvSpPr>
          <p:cNvPr id="6" name="Shape 232"/>
          <p:cNvSpPr/>
          <p:nvPr/>
        </p:nvSpPr>
        <p:spPr>
          <a:xfrm>
            <a:off x="665777" y="2757199"/>
            <a:ext cx="7896584" cy="3939540"/>
          </a:xfrm>
          <a:prstGeom prst="rect">
            <a:avLst/>
          </a:prstGeom>
          <a:solidFill>
            <a:srgbClr val="FAF5DE"/>
          </a:solidFill>
          <a:ln w="127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sz="16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HomePolicy</a:t>
            </a: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extends Policy</a:t>
            </a: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en-IE" sz="16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lang="en-IE" sz="1600" b="1" dirty="0">
                <a:solidFill>
                  <a:srgbClr val="931A68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private </a:t>
            </a:r>
            <a:r>
              <a:rPr lang="en-IE" sz="1600" b="1" dirty="0" err="1">
                <a:solidFill>
                  <a:srgbClr val="931A68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IE" sz="1600" b="1" dirty="0">
                <a:solidFill>
                  <a:srgbClr val="931A68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E" sz="1600" b="1" dirty="0">
                <a:solidFill>
                  <a:schemeClr val="tx1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instalments;</a:t>
            </a: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lang="en-IE" sz="1600" b="1" dirty="0">
                <a:solidFill>
                  <a:schemeClr val="tx1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E" sz="1600" b="1" dirty="0">
                <a:solidFill>
                  <a:srgbClr val="931A68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IE" sz="1600" b="1" dirty="0">
                <a:solidFill>
                  <a:schemeClr val="tx1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IE" sz="1600" b="1" dirty="0">
                <a:solidFill>
                  <a:srgbClr val="931A68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E" sz="1600" b="1" dirty="0">
                <a:solidFill>
                  <a:schemeClr val="tx1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house;</a:t>
            </a: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endParaRPr lang="en-IE" sz="1600" b="1" dirty="0">
              <a:solidFill>
                <a:srgbClr val="931A68"/>
              </a:solidFill>
              <a:uFill>
                <a:solidFill>
                  <a:srgbClr val="931A68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lang="en-IE"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public</a:t>
            </a:r>
            <a:r>
              <a:rPr lang="en-IE"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void </a:t>
            </a:r>
            <a:r>
              <a:rPr lang="en-IE"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setInstalments</a:t>
            </a:r>
            <a:r>
              <a:rPr lang="en-IE"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IE" sz="1600" b="1" dirty="0" err="1">
                <a:solidFill>
                  <a:srgbClr val="931A68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IE"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instalments){</a:t>
            </a: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lang="en-IE"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IE" sz="1600" b="1" dirty="0" err="1">
                <a:solidFill>
                  <a:srgbClr val="931A68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IE"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.instalments</a:t>
            </a:r>
            <a:r>
              <a:rPr lang="en-IE"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= instalments;</a:t>
            </a: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lang="en-IE"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endParaRPr sz="1600" b="1" dirty="0">
              <a:solidFill>
                <a:schemeClr val="tx1"/>
              </a:solidFill>
              <a:uFill>
                <a:solidFill>
                  <a:srgbClr val="931A68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sz="16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public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void print(){</a:t>
            </a: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.print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"for house "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getHouse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sz="16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lang="en-IE" sz="16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endParaRPr sz="16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lang="en-IE"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//…</a:t>
            </a: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/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lang="en-IE" sz="3600" dirty="0" err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getClass</a:t>
            </a:r>
            <a:r>
              <a:rPr lang="en-IE" sz="3600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()</a:t>
            </a:r>
            <a:endParaRPr sz="3600" dirty="0">
              <a:uFill>
                <a:solidFill/>
              </a:u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432674" y="1481645"/>
            <a:ext cx="3744416" cy="1875347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 err="1"/>
              <a:t>getClass</a:t>
            </a:r>
            <a:r>
              <a:rPr lang="en-IE" sz="2400" dirty="0"/>
              <a:t>()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1800" dirty="0"/>
              <a:t>Method in </a:t>
            </a:r>
            <a:r>
              <a:rPr lang="en-IE" sz="1800" dirty="0" err="1"/>
              <a:t>java.lang.Object</a:t>
            </a:r>
            <a:r>
              <a:rPr lang="en-IE" sz="1800" dirty="0"/>
              <a:t>.  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1800" dirty="0"/>
              <a:t>It returns the </a:t>
            </a:r>
            <a:r>
              <a:rPr lang="en-IE" sz="1800" dirty="0">
                <a:solidFill>
                  <a:srgbClr val="FF0000"/>
                </a:solidFill>
              </a:rPr>
              <a:t>runtime</a:t>
            </a:r>
            <a:r>
              <a:rPr lang="en-IE" sz="1800" dirty="0"/>
              <a:t> class of the receiver object</a:t>
            </a:r>
            <a:r>
              <a:rPr lang="en-IE" sz="1800" dirty="0">
                <a:uFillTx/>
              </a:rPr>
              <a:t> e.g.</a:t>
            </a:r>
          </a:p>
          <a:p>
            <a:pPr marL="497840" lvl="1" indent="0">
              <a:buClr>
                <a:srgbClr val="000000"/>
              </a:buClr>
              <a:buNone/>
              <a:defRPr sz="1800">
                <a:uFillTx/>
              </a:defRPr>
            </a:pPr>
            <a:r>
              <a:rPr lang="en-IE" sz="1800" dirty="0">
                <a:uFillTx/>
              </a:rPr>
              <a:t>    </a:t>
            </a:r>
            <a:r>
              <a:rPr lang="en-IE" sz="1800" b="1" i="1" dirty="0" err="1">
                <a:uFillTx/>
              </a:rPr>
              <a:t>com.example.HomePolicy</a:t>
            </a:r>
            <a:endParaRPr lang="en-IE" sz="1800" b="1" dirty="0">
              <a:uFillTx/>
            </a:endParaRP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1800" dirty="0"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514474"/>
            <a:ext cx="3819525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hape 223"/>
          <p:cNvSpPr txBox="1">
            <a:spLocks/>
          </p:cNvSpPr>
          <p:nvPr/>
        </p:nvSpPr>
        <p:spPr>
          <a:xfrm>
            <a:off x="3635896" y="4581128"/>
            <a:ext cx="3909120" cy="2088232"/>
          </a:xfrm>
          <a:prstGeom prst="rect">
            <a:avLst/>
          </a:prstGeom>
          <a:solidFill>
            <a:srgbClr val="E5F5FF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383540" marR="40639" indent="-342900">
              <a:spcBef>
                <a:spcPts val="600"/>
              </a:spcBef>
              <a:buSzPct val="100000"/>
              <a:buChar char="•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1pPr>
            <a:lvl2pPr marL="783590" marR="40639" indent="-285750">
              <a:spcBef>
                <a:spcPts val="500"/>
              </a:spcBef>
              <a:buSzPct val="100000"/>
              <a:buChar char="•"/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2pPr>
            <a:lvl3pPr marL="1183639" marR="40639" indent="-228600">
              <a:spcBef>
                <a:spcPts val="400"/>
              </a:spcBef>
              <a:buSzPct val="100000"/>
              <a:buChar char="•"/>
              <a:defRPr sz="20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3pPr>
            <a:lvl4pPr marL="1640839" marR="40639" indent="-228600">
              <a:spcBef>
                <a:spcPts val="400"/>
              </a:spcBef>
              <a:buSzPct val="100000"/>
              <a:buChar char="•"/>
              <a:defRPr sz="20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4pPr>
            <a:lvl5pPr marL="2098039" marR="40639" indent="-228600">
              <a:spcBef>
                <a:spcPts val="400"/>
              </a:spcBef>
              <a:buSzPct val="100000"/>
              <a:buChar char="•"/>
              <a:defRPr sz="20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5pPr>
            <a:lvl6pPr marL="2189479" marR="40639" indent="-320039">
              <a:spcBef>
                <a:spcPts val="600"/>
              </a:spcBef>
              <a:buSzPct val="100000"/>
              <a:buChar char="•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6pPr>
            <a:lvl7pPr marL="2189479" marR="40639" indent="-320039">
              <a:spcBef>
                <a:spcPts val="600"/>
              </a:spcBef>
              <a:buSzPct val="100000"/>
              <a:buChar char="•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7pPr>
            <a:lvl8pPr marL="2189479" marR="40639" indent="-320039">
              <a:spcBef>
                <a:spcPts val="600"/>
              </a:spcBef>
              <a:buSzPct val="100000"/>
              <a:buChar char="•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8pPr>
            <a:lvl9pPr marL="2189479" marR="40639" indent="-320039">
              <a:spcBef>
                <a:spcPts val="600"/>
              </a:spcBef>
              <a:buSzPct val="100000"/>
              <a:buChar char="•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91440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 err="1">
                <a:uFillTx/>
              </a:rPr>
              <a:t>getClass</a:t>
            </a:r>
            <a:r>
              <a:rPr lang="en-IE" sz="2400" dirty="0">
                <a:uFillTx/>
              </a:rPr>
              <a:t>().</a:t>
            </a:r>
            <a:r>
              <a:rPr lang="en-IE" sz="2400" dirty="0" err="1">
                <a:uFillTx/>
              </a:rPr>
              <a:t>getName</a:t>
            </a:r>
            <a:r>
              <a:rPr lang="en-IE" sz="2400" dirty="0">
                <a:uFillTx/>
              </a:rPr>
              <a:t>()</a:t>
            </a:r>
          </a:p>
          <a:p>
            <a:pPr lvl="1" defTabSz="91440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1800" dirty="0">
                <a:uFillTx/>
              </a:rPr>
              <a:t>Method in </a:t>
            </a:r>
            <a:r>
              <a:rPr lang="en-IE" sz="1800" dirty="0" err="1">
                <a:uFillTx/>
              </a:rPr>
              <a:t>java.lang.Class</a:t>
            </a:r>
            <a:r>
              <a:rPr lang="en-IE" sz="1800" dirty="0">
                <a:uFillTx/>
              </a:rPr>
              <a:t>.  </a:t>
            </a:r>
          </a:p>
          <a:p>
            <a:pPr lvl="1" defTabSz="91440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1800" dirty="0">
                <a:uFillTx/>
              </a:rPr>
              <a:t>It returns the name of the class or interface of the receiver object e.g.</a:t>
            </a:r>
          </a:p>
          <a:p>
            <a:pPr marL="497840" lvl="1" indent="0" defTabSz="914400">
              <a:buClr>
                <a:srgbClr val="000000"/>
              </a:buClr>
              <a:buNone/>
              <a:defRPr sz="1800">
                <a:uFillTx/>
              </a:defRPr>
            </a:pPr>
            <a:r>
              <a:rPr lang="en-IE" sz="1800" dirty="0">
                <a:uFillTx/>
              </a:rPr>
              <a:t>    </a:t>
            </a:r>
            <a:r>
              <a:rPr lang="en-IE" sz="1800" b="1" i="1" dirty="0" err="1">
                <a:uFillTx/>
              </a:rPr>
              <a:t>HomePolicy</a:t>
            </a:r>
            <a:endParaRPr lang="en-IE" sz="1800" b="1" i="1" dirty="0">
              <a:uFillTx/>
            </a:endParaRPr>
          </a:p>
        </p:txBody>
      </p:sp>
      <p:sp>
        <p:nvSpPr>
          <p:cNvPr id="4" name="Arrow: Right 3"/>
          <p:cNvSpPr/>
          <p:nvPr/>
        </p:nvSpPr>
        <p:spPr>
          <a:xfrm rot="1302556">
            <a:off x="4216732" y="2630975"/>
            <a:ext cx="522453" cy="364246"/>
          </a:xfrm>
          <a:prstGeom prst="rightArrow">
            <a:avLst/>
          </a:prstGeom>
          <a:solidFill>
            <a:srgbClr val="E5F5FF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Arrow: Right 9"/>
          <p:cNvSpPr/>
          <p:nvPr/>
        </p:nvSpPr>
        <p:spPr>
          <a:xfrm rot="18097469">
            <a:off x="6200653" y="3949075"/>
            <a:ext cx="717065" cy="364246"/>
          </a:xfrm>
          <a:prstGeom prst="rightArrow">
            <a:avLst/>
          </a:prstGeom>
          <a:solidFill>
            <a:srgbClr val="E5F5FF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77124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230" name="Group 230"/>
          <p:cNvGrpSpPr/>
          <p:nvPr/>
        </p:nvGrpSpPr>
        <p:grpSpPr>
          <a:xfrm>
            <a:off x="251520" y="188912"/>
            <a:ext cx="8281989" cy="1944689"/>
            <a:chOff x="0" y="0"/>
            <a:chExt cx="8281988" cy="1944688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8281988" cy="1944688"/>
            </a:xfrm>
            <a:prstGeom prst="rect">
              <a:avLst/>
            </a:prstGeom>
            <a:solidFill>
              <a:srgbClr val="FFFE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0" y="0"/>
              <a:ext cx="8280400" cy="1938991"/>
            </a:xfrm>
            <a:prstGeom prst="rect">
              <a:avLst/>
            </a:prstGeom>
            <a:solidFill>
              <a:srgbClr val="FAF5DE"/>
            </a:solidFill>
            <a:ln w="12700" cap="flat">
              <a:solidFill>
                <a:schemeClr val="tx1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 Policy 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lang="en-IE"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//…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public</a:t>
              </a: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void print()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{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4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System.out.println</a:t>
              </a: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sz="1400" b="1" dirty="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"A "</a:t>
              </a: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+ </a:t>
              </a:r>
              <a:r>
                <a:rPr sz="14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getClass</a:t>
              </a: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().</a:t>
              </a:r>
              <a:r>
                <a:rPr sz="14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getName</a:t>
              </a: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 + </a:t>
              </a:r>
              <a:r>
                <a:rPr sz="1400" b="1" dirty="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", $"</a:t>
              </a: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+ </a:t>
              </a:r>
              <a:r>
                <a:rPr sz="14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getPremium</a:t>
              </a: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}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lang="en-IE"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//..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232" name="Shape 232"/>
          <p:cNvSpPr/>
          <p:nvPr/>
        </p:nvSpPr>
        <p:spPr>
          <a:xfrm>
            <a:off x="252188" y="3357562"/>
            <a:ext cx="6692901" cy="2133601"/>
          </a:xfrm>
          <a:prstGeom prst="rect">
            <a:avLst/>
          </a:prstGeom>
          <a:solidFill>
            <a:srgbClr val="FAF5DE"/>
          </a:solidFill>
          <a:ln w="127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sz="14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HomePolicy</a:t>
            </a: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extends Policy</a:t>
            </a: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lang="en-IE"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E"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//…</a:t>
            </a:r>
            <a:endParaRPr sz="1400" b="1" dirty="0">
              <a:solidFill>
                <a:srgbClr val="931A68"/>
              </a:solidFill>
              <a:uFill>
                <a:solidFill>
                  <a:srgbClr val="931A68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sz="1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public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void print()</a:t>
            </a: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 err="1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.print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400" b="1" dirty="0">
                <a:solidFill>
                  <a:srgbClr val="3933FF"/>
                </a:solidFill>
                <a:uFill>
                  <a:solidFill>
                    <a:srgbClr val="39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"for house "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getHouse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sz="140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lang="en-IE"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//…</a:t>
            </a: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sz="14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35" name="Shape 235"/>
          <p:cNvSpPr/>
          <p:nvPr/>
        </p:nvSpPr>
        <p:spPr>
          <a:xfrm>
            <a:off x="250825" y="2276475"/>
            <a:ext cx="3530600" cy="553998"/>
          </a:xfrm>
          <a:prstGeom prst="rect">
            <a:avLst/>
          </a:prstGeom>
          <a:solidFill>
            <a:srgbClr val="FAF5DE"/>
          </a:solidFill>
          <a:ln w="127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Policy p = new Policy();</a:t>
            </a: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p.print</a:t>
            </a:r>
            <a:r>
              <a: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</p:txBody>
      </p:sp>
      <p:sp>
        <p:nvSpPr>
          <p:cNvPr id="238" name="Shape 238"/>
          <p:cNvSpPr/>
          <p:nvPr/>
        </p:nvSpPr>
        <p:spPr>
          <a:xfrm>
            <a:off x="250825" y="5733256"/>
            <a:ext cx="4610100" cy="553998"/>
          </a:xfrm>
          <a:prstGeom prst="rect">
            <a:avLst/>
          </a:prstGeom>
          <a:solidFill>
            <a:srgbClr val="FAF5DE"/>
          </a:solidFill>
          <a:ln w="127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HomePolicy</a:t>
            </a:r>
            <a:r>
              <a: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h = new </a:t>
            </a:r>
            <a:r>
              <a:rPr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HomePolicy</a:t>
            </a:r>
            <a:r>
              <a: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h.print</a:t>
            </a:r>
            <a:r>
              <a: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</p:txBody>
      </p:sp>
      <p:grpSp>
        <p:nvGrpSpPr>
          <p:cNvPr id="248" name="Group 248"/>
          <p:cNvGrpSpPr/>
          <p:nvPr/>
        </p:nvGrpSpPr>
        <p:grpSpPr>
          <a:xfrm>
            <a:off x="7092950" y="3747335"/>
            <a:ext cx="1828800" cy="1337428"/>
            <a:chOff x="0" y="0"/>
            <a:chExt cx="1828800" cy="1337427"/>
          </a:xfrm>
        </p:grpSpPr>
        <p:grpSp>
          <p:nvGrpSpPr>
            <p:cNvPr id="242" name="Group 242"/>
            <p:cNvGrpSpPr/>
            <p:nvPr/>
          </p:nvGrpSpPr>
          <p:grpSpPr>
            <a:xfrm>
              <a:off x="0" y="-1"/>
              <a:ext cx="1828800" cy="448974"/>
              <a:chOff x="0" y="0"/>
              <a:chExt cx="1828800" cy="448972"/>
            </a:xfrm>
          </p:grpSpPr>
          <p:sp>
            <p:nvSpPr>
              <p:cNvPr id="240" name="Shape 240"/>
              <p:cNvSpPr/>
              <p:nvPr/>
            </p:nvSpPr>
            <p:spPr>
              <a:xfrm>
                <a:off x="0" y="42027"/>
                <a:ext cx="1828800" cy="364919"/>
              </a:xfrm>
              <a:prstGeom prst="rect">
                <a:avLst/>
              </a:prstGeom>
              <a:solidFill>
                <a:srgbClr val="D4FEFF">
                  <a:alpha val="50195"/>
                </a:srgb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40639" marR="40639" lvl="0" defTabSz="914400">
                  <a:defRPr sz="1800">
                    <a:uFill>
                      <a:solidFill/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492506" y="-1"/>
                <a:ext cx="843789" cy="448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marL="40639" marR="40639" algn="ctr" defTabSz="914400">
                  <a:buClr>
                    <a:srgbClr val="000000"/>
                  </a:buClr>
                  <a:buFont typeface="Helvetica"/>
                  <a:defRPr sz="2400">
                    <a:uFill>
                      <a:solidFill/>
                    </a:uFill>
                    <a:latin typeface="Helvetica Neue UltraLight"/>
                    <a:ea typeface="Helvetica Neue UltraLight"/>
                    <a:cs typeface="Helvetica Neue UltraLight"/>
                    <a:sym typeface="Helvetica Neue UltraLight"/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2400" dirty="0">
                    <a:uFill>
                      <a:solidFill/>
                    </a:uFill>
                  </a:rPr>
                  <a:t>Policy</a:t>
                </a:r>
              </a:p>
            </p:txBody>
          </p:sp>
        </p:grpSp>
        <p:sp>
          <p:nvSpPr>
            <p:cNvPr id="243" name="Shape 243"/>
            <p:cNvSpPr/>
            <p:nvPr/>
          </p:nvSpPr>
          <p:spPr>
            <a:xfrm>
              <a:off x="761689" y="436279"/>
              <a:ext cx="303835" cy="168966"/>
            </a:xfrm>
            <a:prstGeom prst="triangl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914400" y="605244"/>
              <a:ext cx="1588" cy="2816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247" name="Group 247"/>
            <p:cNvGrpSpPr/>
            <p:nvPr/>
          </p:nvGrpSpPr>
          <p:grpSpPr>
            <a:xfrm>
              <a:off x="0" y="886853"/>
              <a:ext cx="1828800" cy="450575"/>
              <a:chOff x="0" y="0"/>
              <a:chExt cx="1828800" cy="450573"/>
            </a:xfrm>
          </p:grpSpPr>
          <p:sp>
            <p:nvSpPr>
              <p:cNvPr id="245" name="Shape 245"/>
              <p:cNvSpPr/>
              <p:nvPr/>
            </p:nvSpPr>
            <p:spPr>
              <a:xfrm>
                <a:off x="0" y="0"/>
                <a:ext cx="1828800" cy="450574"/>
              </a:xfrm>
              <a:prstGeom prst="rect">
                <a:avLst/>
              </a:prstGeom>
              <a:solidFill>
                <a:srgbClr val="D4FEFF">
                  <a:alpha val="50195"/>
                </a:srgb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40639" marR="40639" lvl="0" defTabSz="914400">
                  <a:defRPr sz="1800">
                    <a:uFill>
                      <a:solidFill/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119888" y="800"/>
                <a:ext cx="1589025" cy="448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marL="40639" marR="40639" algn="ctr" defTabSz="914400">
                  <a:buClr>
                    <a:srgbClr val="000000"/>
                  </a:buClr>
                  <a:buFont typeface="Helvetica"/>
                  <a:defRPr sz="2400">
                    <a:uFill>
                      <a:solidFill/>
                    </a:uFill>
                    <a:latin typeface="Helvetica Neue UltraLight"/>
                    <a:ea typeface="Helvetica Neue UltraLight"/>
                    <a:cs typeface="Helvetica Neue UltraLight"/>
                    <a:sym typeface="Helvetica Neue UltraLight"/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2400" dirty="0" err="1">
                    <a:uFill>
                      <a:solidFill/>
                    </a:uFill>
                  </a:rPr>
                  <a:t>HomePolicy</a:t>
                </a:r>
                <a:endParaRPr sz="2400" dirty="0">
                  <a:uFill>
                    <a:solidFill/>
                  </a:uFill>
                </a:endParaRPr>
              </a:p>
            </p:txBody>
          </p:sp>
        </p:grpSp>
      </p:grpSp>
      <p:sp>
        <p:nvSpPr>
          <p:cNvPr id="249" name="Shape 249"/>
          <p:cNvSpPr/>
          <p:nvPr/>
        </p:nvSpPr>
        <p:spPr>
          <a:xfrm>
            <a:off x="3851275" y="242093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F900"/>
          </a:solidFill>
          <a:ln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52" name="Group 252"/>
          <p:cNvGrpSpPr/>
          <p:nvPr/>
        </p:nvGrpSpPr>
        <p:grpSpPr>
          <a:xfrm>
            <a:off x="4284662" y="2349500"/>
            <a:ext cx="2743201" cy="381000"/>
            <a:chOff x="0" y="0"/>
            <a:chExt cx="2743200" cy="381000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27432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200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0" y="0"/>
              <a:ext cx="27432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383540" marR="40639" indent="-342900" defTabSz="914400">
                <a:buClr>
                  <a:srgbClr val="0433FF"/>
                </a:buClr>
                <a:buFont typeface="Courier New"/>
                <a:defRPr sz="160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80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A Policy, $1,200.00</a:t>
              </a:r>
            </a:p>
          </p:txBody>
        </p:sp>
      </p:grpSp>
      <p:sp>
        <p:nvSpPr>
          <p:cNvPr id="253" name="Shape 253"/>
          <p:cNvSpPr/>
          <p:nvPr/>
        </p:nvSpPr>
        <p:spPr>
          <a:xfrm>
            <a:off x="4932362" y="5949156"/>
            <a:ext cx="304801" cy="304801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900"/>
          </a:solidFill>
          <a:ln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56" name="Group 256"/>
          <p:cNvGrpSpPr/>
          <p:nvPr/>
        </p:nvGrpSpPr>
        <p:grpSpPr>
          <a:xfrm>
            <a:off x="5387280" y="5733256"/>
            <a:ext cx="3505200" cy="609600"/>
            <a:chOff x="0" y="0"/>
            <a:chExt cx="3505200" cy="609600"/>
          </a:xfrm>
        </p:grpSpPr>
        <p:sp>
          <p:nvSpPr>
            <p:cNvPr id="254" name="Shape 254"/>
            <p:cNvSpPr/>
            <p:nvPr/>
          </p:nvSpPr>
          <p:spPr>
            <a:xfrm>
              <a:off x="0" y="0"/>
              <a:ext cx="3505200" cy="6096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0" y="0"/>
              <a:ext cx="3505200" cy="558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0433FF"/>
                </a:buClr>
                <a:buFont typeface="Courier New"/>
                <a:defRPr sz="1800"/>
              </a:pPr>
              <a:r>
                <a:rPr sz="1600" dirty="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A </a:t>
              </a:r>
              <a:r>
                <a:rPr sz="1600" dirty="0" err="1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</a:t>
              </a:r>
              <a:r>
                <a:rPr sz="1600" dirty="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, $1,200.00</a:t>
              </a:r>
            </a:p>
            <a:p>
              <a:pPr marL="383540" marR="40639" lvl="0" indent="-342900" defTabSz="914400">
                <a:buClr>
                  <a:srgbClr val="0433FF"/>
                </a:buClr>
                <a:buFont typeface="Courier New"/>
                <a:defRPr sz="1800"/>
              </a:pPr>
              <a:r>
                <a:rPr sz="1600" dirty="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for house 200 Great Street</a:t>
              </a:r>
            </a:p>
          </p:txBody>
        </p:sp>
      </p:grpSp>
      <p:sp>
        <p:nvSpPr>
          <p:cNvPr id="27" name="Slide Number Placeholder 1"/>
          <p:cNvSpPr>
            <a:spLocks noGrp="1"/>
          </p:cNvSpPr>
          <p:nvPr/>
        </p:nvSpPr>
        <p:spPr bwMode="auto">
          <a:xfrm>
            <a:off x="4415632" y="3273425"/>
            <a:ext cx="312737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584200" rtl="0" eaLnBrk="1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457200" indent="-114300" algn="l" defTabSz="4064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914400" indent="-228600" algn="l" defTabSz="4064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371600" indent="-342900" algn="l" defTabSz="4064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1828800" indent="-457200" algn="l" defTabSz="4064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>
              <a:defRPr/>
            </a:pPr>
            <a:fld id="{E4146FFA-21E6-4DEF-B443-2E4FC5CB0A5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/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457200" y="20637"/>
            <a:ext cx="8229600" cy="10461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Method Overriding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xfrm>
            <a:off x="395287" y="1333872"/>
            <a:ext cx="5275312" cy="1714128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If a class defines the same method as its superclass, it is said that the method is overridden</a:t>
            </a: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 Method signatures must match</a:t>
            </a:r>
          </a:p>
        </p:txBody>
      </p:sp>
      <p:grpSp>
        <p:nvGrpSpPr>
          <p:cNvPr id="264" name="Group 264"/>
          <p:cNvGrpSpPr/>
          <p:nvPr/>
        </p:nvGrpSpPr>
        <p:grpSpPr>
          <a:xfrm>
            <a:off x="6660232" y="1484784"/>
            <a:ext cx="1828800" cy="493713"/>
            <a:chOff x="0" y="0"/>
            <a:chExt cx="1828800" cy="493712"/>
          </a:xfrm>
        </p:grpSpPr>
        <p:sp>
          <p:nvSpPr>
            <p:cNvPr id="262" name="Shape 262"/>
            <p:cNvSpPr/>
            <p:nvPr/>
          </p:nvSpPr>
          <p:spPr>
            <a:xfrm>
              <a:off x="0" y="0"/>
              <a:ext cx="1828800" cy="493713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492506" y="22369"/>
              <a:ext cx="843789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Policy</a:t>
              </a:r>
            </a:p>
          </p:txBody>
        </p:sp>
      </p:grpSp>
      <p:sp>
        <p:nvSpPr>
          <p:cNvPr id="265" name="Shape 265"/>
          <p:cNvSpPr/>
          <p:nvPr/>
        </p:nvSpPr>
        <p:spPr>
          <a:xfrm>
            <a:off x="7421921" y="2018184"/>
            <a:ext cx="303835" cy="228600"/>
          </a:xfrm>
          <a:prstGeom prst="triangl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7574632" y="2246784"/>
            <a:ext cx="1588" cy="3048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269" name="Group 269"/>
          <p:cNvGrpSpPr/>
          <p:nvPr/>
        </p:nvGrpSpPr>
        <p:grpSpPr>
          <a:xfrm>
            <a:off x="6660232" y="2551584"/>
            <a:ext cx="1828800" cy="609600"/>
            <a:chOff x="0" y="0"/>
            <a:chExt cx="1828800" cy="609600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1828800" cy="60960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119888" y="80313"/>
              <a:ext cx="1589025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HomePolicy</a:t>
              </a:r>
            </a:p>
          </p:txBody>
        </p:sp>
      </p:grpSp>
      <p:grpSp>
        <p:nvGrpSpPr>
          <p:cNvPr id="272" name="Group 272"/>
          <p:cNvGrpSpPr/>
          <p:nvPr/>
        </p:nvGrpSpPr>
        <p:grpSpPr>
          <a:xfrm>
            <a:off x="381000" y="3860800"/>
            <a:ext cx="8153400" cy="1152525"/>
            <a:chOff x="0" y="0"/>
            <a:chExt cx="8153400" cy="1152525"/>
          </a:xfrm>
        </p:grpSpPr>
        <p:sp>
          <p:nvSpPr>
            <p:cNvPr id="270" name="Shape 270"/>
            <p:cNvSpPr/>
            <p:nvPr/>
          </p:nvSpPr>
          <p:spPr>
            <a:xfrm>
              <a:off x="0" y="0"/>
              <a:ext cx="8153400" cy="1152525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</p:txBody>
        </p:sp>
        <p:sp>
          <p:nvSpPr>
            <p:cNvPr id="271" name="Shape 271"/>
            <p:cNvSpPr/>
            <p:nvPr/>
          </p:nvSpPr>
          <p:spPr>
            <a:xfrm>
              <a:off x="0" y="0"/>
              <a:ext cx="8153400" cy="1117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4E9072"/>
                </a:buClr>
                <a:buFont typeface="Courier New"/>
                <a:defRPr sz="1800"/>
              </a:pPr>
              <a:r>
                <a:rPr sz="1400" b="1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//Method in the Policy class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4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void print()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sz="14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System.out.println(</a:t>
              </a:r>
              <a:r>
                <a:rPr sz="1400"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"A "</a:t>
              </a:r>
              <a:r>
                <a:rPr sz="14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+ getClass().getName() + </a:t>
              </a:r>
              <a:r>
                <a:rPr sz="1400" b="1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", $"</a:t>
              </a:r>
              <a:r>
                <a:rPr sz="14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+ 	getPremium());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b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275" name="Group 275"/>
          <p:cNvGrpSpPr/>
          <p:nvPr/>
        </p:nvGrpSpPr>
        <p:grpSpPr>
          <a:xfrm>
            <a:off x="395287" y="5157787"/>
            <a:ext cx="8140701" cy="1366839"/>
            <a:chOff x="0" y="0"/>
            <a:chExt cx="8140700" cy="1366837"/>
          </a:xfrm>
        </p:grpSpPr>
        <p:sp>
          <p:nvSpPr>
            <p:cNvPr id="273" name="Shape 273"/>
            <p:cNvSpPr/>
            <p:nvPr/>
          </p:nvSpPr>
          <p:spPr>
            <a:xfrm>
              <a:off x="0" y="0"/>
              <a:ext cx="8137525" cy="1366838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0" y="0"/>
              <a:ext cx="8140700" cy="132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4E9072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//Overridden method in the </a:t>
              </a:r>
              <a:r>
                <a:rPr sz="1400" b="1" dirty="0" err="1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</a:t>
              </a:r>
              <a:r>
                <a:rPr sz="1400" b="1" dirty="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class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void print()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 err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super</a:t>
              </a:r>
              <a:r>
                <a:rPr sz="14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.print</a:t>
              </a: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System.out.println</a:t>
              </a: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sz="1400" b="1" dirty="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"for house "</a:t>
              </a: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+ </a:t>
              </a:r>
              <a:r>
                <a:rPr sz="14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getHouse</a:t>
              </a: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().</a:t>
              </a:r>
              <a:r>
                <a:rPr sz="14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toString</a:t>
              </a: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/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 dirty="0"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lang="en-IE" sz="3600" dirty="0" smtClean="0">
                <a:uFill>
                  <a:solidFill/>
                </a:uFill>
              </a:rPr>
              <a:t>Agenda</a:t>
            </a:r>
            <a:endParaRPr sz="3600" dirty="0">
              <a:uFill>
                <a:solidFill/>
              </a:u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123950" y="1306512"/>
            <a:ext cx="6972300" cy="314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4175" marR="41275" lvl="0" indent="-3429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What is inheritance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?</a:t>
            </a:r>
            <a:endParaRPr sz="2400" dirty="0">
              <a:uFill>
                <a:solidFill/>
              </a:uFill>
              <a:latin typeface="+mn-lt"/>
              <a:ea typeface="+mn-ea"/>
              <a:cs typeface="+mn-cs"/>
              <a:sym typeface="Helvetica Neue"/>
            </a:endParaRPr>
          </a:p>
          <a:p>
            <a:pPr marL="384175" marR="41275" lvl="0" indent="-3429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Implementation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Method lookup in Java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Use of this and super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Constructors and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Abstract classes and 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methods</a:t>
            </a:r>
            <a:endParaRPr lang="en-IE" sz="2400" dirty="0">
              <a:uFill>
                <a:solidFill/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403648" y="3484794"/>
            <a:ext cx="4824536" cy="448262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3552546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lang="en-IE" sz="3600" dirty="0">
                <a:uFill>
                  <a:solidFill/>
                </a:uFill>
              </a:rPr>
              <a:t>Constructors and Inheritance</a:t>
            </a:r>
            <a:endParaRPr sz="3600" dirty="0">
              <a:uFill>
                <a:solidFill/>
              </a:uFill>
            </a:endParaRPr>
          </a:p>
        </p:txBody>
      </p:sp>
      <p:grpSp>
        <p:nvGrpSpPr>
          <p:cNvPr id="287" name="Group 287"/>
          <p:cNvGrpSpPr/>
          <p:nvPr/>
        </p:nvGrpSpPr>
        <p:grpSpPr>
          <a:xfrm>
            <a:off x="684212" y="1268412"/>
            <a:ext cx="7708901" cy="1368426"/>
            <a:chOff x="0" y="0"/>
            <a:chExt cx="7708900" cy="1368425"/>
          </a:xfrm>
        </p:grpSpPr>
        <p:sp>
          <p:nvSpPr>
            <p:cNvPr id="285" name="Shape 285"/>
            <p:cNvSpPr/>
            <p:nvPr/>
          </p:nvSpPr>
          <p:spPr>
            <a:xfrm>
              <a:off x="0" y="0"/>
              <a:ext cx="7704138" cy="1368425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0" y="0"/>
              <a:ext cx="7708900" cy="132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Policy(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premium, Client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aClient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 String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policyNumber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sz="1400" b="1" dirty="0" err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this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.premium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   = premium;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sz="1400" b="1" dirty="0" err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this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.policyNumber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policyNumber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sz="1400" b="1" dirty="0" err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this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.client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    =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aClient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290" name="Group 290"/>
          <p:cNvGrpSpPr/>
          <p:nvPr/>
        </p:nvGrpSpPr>
        <p:grpSpPr>
          <a:xfrm>
            <a:off x="468313" y="4724400"/>
            <a:ext cx="4895776" cy="1728788"/>
            <a:chOff x="0" y="0"/>
            <a:chExt cx="7993062" cy="1728787"/>
          </a:xfrm>
        </p:grpSpPr>
        <p:sp>
          <p:nvSpPr>
            <p:cNvPr id="288" name="Shape 288"/>
            <p:cNvSpPr/>
            <p:nvPr/>
          </p:nvSpPr>
          <p:spPr>
            <a:xfrm>
              <a:off x="0" y="0"/>
              <a:ext cx="7993063" cy="1728788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0"/>
              <a:ext cx="7993063" cy="172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premium,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               Client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aClient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               String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policyNumber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               House 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aHouse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	super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(premium,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aClient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policyNumber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sz="1400" b="1" dirty="0" err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this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.house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aHouse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293" name="Group 293"/>
          <p:cNvGrpSpPr/>
          <p:nvPr/>
        </p:nvGrpSpPr>
        <p:grpSpPr>
          <a:xfrm>
            <a:off x="3419475" y="2781300"/>
            <a:ext cx="1828800" cy="493713"/>
            <a:chOff x="0" y="0"/>
            <a:chExt cx="1828800" cy="493712"/>
          </a:xfrm>
        </p:grpSpPr>
        <p:sp>
          <p:nvSpPr>
            <p:cNvPr id="291" name="Shape 291"/>
            <p:cNvSpPr/>
            <p:nvPr/>
          </p:nvSpPr>
          <p:spPr>
            <a:xfrm>
              <a:off x="0" y="0"/>
              <a:ext cx="1828800" cy="493713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92505" y="22369"/>
              <a:ext cx="843789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Policy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4181164" y="3314700"/>
            <a:ext cx="303835" cy="228600"/>
          </a:xfrm>
          <a:prstGeom prst="triangl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333875" y="3543300"/>
            <a:ext cx="1588" cy="3810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298" name="Group 298"/>
          <p:cNvGrpSpPr/>
          <p:nvPr/>
        </p:nvGrpSpPr>
        <p:grpSpPr>
          <a:xfrm>
            <a:off x="3419475" y="3924300"/>
            <a:ext cx="1828800" cy="609600"/>
            <a:chOff x="0" y="0"/>
            <a:chExt cx="1828800" cy="609600"/>
          </a:xfrm>
        </p:grpSpPr>
        <p:sp>
          <p:nvSpPr>
            <p:cNvPr id="296" name="Shape 296"/>
            <p:cNvSpPr/>
            <p:nvPr/>
          </p:nvSpPr>
          <p:spPr>
            <a:xfrm>
              <a:off x="0" y="0"/>
              <a:ext cx="1828800" cy="60960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119887" y="80313"/>
              <a:ext cx="1589025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HomePolicy</a:t>
              </a:r>
            </a:p>
          </p:txBody>
        </p:sp>
      </p:grpSp>
      <p:sp>
        <p:nvSpPr>
          <p:cNvPr id="19" name="Shape 223"/>
          <p:cNvSpPr>
            <a:spLocks noGrp="1"/>
          </p:cNvSpPr>
          <p:nvPr>
            <p:ph type="body" idx="1"/>
          </p:nvPr>
        </p:nvSpPr>
        <p:spPr>
          <a:xfrm>
            <a:off x="6032332" y="5474613"/>
            <a:ext cx="2458616" cy="896019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000" dirty="0"/>
              <a:t>First line must be a call to the super constructor</a:t>
            </a:r>
            <a:endParaRPr lang="en-IE" sz="1600" dirty="0">
              <a:uFillTx/>
            </a:endParaRPr>
          </a:p>
        </p:txBody>
      </p:sp>
      <p:sp>
        <p:nvSpPr>
          <p:cNvPr id="20" name="Arrow: Right 19"/>
          <p:cNvSpPr/>
          <p:nvPr/>
        </p:nvSpPr>
        <p:spPr>
          <a:xfrm rot="10800000">
            <a:off x="5436985" y="5733256"/>
            <a:ext cx="522453" cy="364246"/>
          </a:xfrm>
          <a:prstGeom prst="rightArrow">
            <a:avLst/>
          </a:prstGeom>
          <a:solidFill>
            <a:srgbClr val="E5F5FF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/>
          </p:cNvSpPr>
          <p:nvPr/>
        </p:nvSpPr>
        <p:spPr bwMode="auto">
          <a:xfrm>
            <a:off x="444500" y="3175"/>
            <a:ext cx="8242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marL="39688" defTabSz="449263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827088" indent="-331788" defTabSz="449263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273175" indent="-320675" defTabSz="449263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730375" indent="-320675" defTabSz="449263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187575" indent="-320675" defTabSz="449263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644775" indent="-320675" defTabSz="449263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3101975" indent="-320675" defTabSz="449263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559175" indent="-320675" defTabSz="449263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4016375" indent="-320675" defTabSz="449263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Tx/>
              <a:buFont typeface="Helvetica" charset="0"/>
              <a:buNone/>
            </a:pPr>
            <a:r>
              <a:rPr lang="en-US" altLang="en-US" sz="3600"/>
              <a:t>Essential Java</a:t>
            </a:r>
          </a:p>
        </p:txBody>
      </p:sp>
      <p:sp>
        <p:nvSpPr>
          <p:cNvPr id="7171" name="Line 1"/>
          <p:cNvSpPr>
            <a:spLocks noChangeShapeType="1"/>
          </p:cNvSpPr>
          <p:nvPr/>
        </p:nvSpPr>
        <p:spPr bwMode="auto">
          <a:xfrm>
            <a:off x="1041400" y="914400"/>
            <a:ext cx="7145338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IE"/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179388" y="922338"/>
            <a:ext cx="2806700" cy="5829300"/>
            <a:chOff x="0" y="0"/>
            <a:chExt cx="2806700" cy="5829301"/>
          </a:xfrm>
        </p:grpSpPr>
        <p:sp>
          <p:nvSpPr>
            <p:cNvPr id="7181" name="Rectangle 5"/>
            <p:cNvSpPr>
              <a:spLocks/>
            </p:cNvSpPr>
            <p:nvPr/>
          </p:nvSpPr>
          <p:spPr bwMode="auto">
            <a:xfrm>
              <a:off x="0" y="0"/>
              <a:ext cx="2806700" cy="582930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marL="827088" indent="-331788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eaLnBrk="1">
                <a:spcBef>
                  <a:spcPct val="0"/>
                </a:spcBef>
                <a:buSzTx/>
                <a:buFontTx/>
                <a:buNone/>
              </a:pPr>
              <a:endParaRPr lang="en-US" altLang="en-US" sz="1800">
                <a:latin typeface="Arial" pitchFamily="34" charset="0"/>
                <a:ea typeface="Helvetica Neue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7182" name="Rectangle 6"/>
            <p:cNvSpPr>
              <a:spLocks/>
            </p:cNvSpPr>
            <p:nvPr/>
          </p:nvSpPr>
          <p:spPr bwMode="auto">
            <a:xfrm>
              <a:off x="0" y="0"/>
              <a:ext cx="2805114" cy="5362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 marL="687388" indent="-296863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indent="342900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marL="0" lvl="1" eaLnBrk="1"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b="1" dirty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Overview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Introduction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Syntax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Basics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Arrays</a:t>
              </a:r>
            </a:p>
            <a:p>
              <a:pPr marL="0" lvl="1" eaLnBrk="1"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b="1" dirty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Classes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Classes Structure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Static Members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Commonly used Classes</a:t>
              </a:r>
            </a:p>
            <a:p>
              <a:pPr marL="0" lvl="1" eaLnBrk="1"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b="1" dirty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Control Statements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Control Statement Types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If, else, switch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For, while, do-while</a:t>
              </a:r>
            </a:p>
          </p:txBody>
        </p:sp>
      </p:grpSp>
      <p:grpSp>
        <p:nvGrpSpPr>
          <p:cNvPr id="7174" name="Group 7"/>
          <p:cNvGrpSpPr>
            <a:grpSpLocks/>
          </p:cNvGrpSpPr>
          <p:nvPr/>
        </p:nvGrpSpPr>
        <p:grpSpPr bwMode="auto">
          <a:xfrm>
            <a:off x="3060700" y="922338"/>
            <a:ext cx="3022600" cy="5930900"/>
            <a:chOff x="0" y="0"/>
            <a:chExt cx="3022600" cy="5930902"/>
          </a:xfrm>
        </p:grpSpPr>
        <p:sp>
          <p:nvSpPr>
            <p:cNvPr id="7179" name="Rectangle 8"/>
            <p:cNvSpPr>
              <a:spLocks/>
            </p:cNvSpPr>
            <p:nvPr/>
          </p:nvSpPr>
          <p:spPr bwMode="auto">
            <a:xfrm>
              <a:off x="0" y="0"/>
              <a:ext cx="3022600" cy="585414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marL="827088" indent="-331788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eaLnBrk="1">
                <a:spcBef>
                  <a:spcPct val="0"/>
                </a:spcBef>
                <a:buSzTx/>
                <a:buFontTx/>
                <a:buNone/>
              </a:pPr>
              <a:endParaRPr lang="en-US" altLang="en-US" sz="1800">
                <a:latin typeface="Arial" pitchFamily="34" charset="0"/>
                <a:ea typeface="Helvetica Neue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7180" name="Rectangle 9"/>
            <p:cNvSpPr>
              <a:spLocks/>
            </p:cNvSpPr>
            <p:nvPr/>
          </p:nvSpPr>
          <p:spPr bwMode="auto">
            <a:xfrm>
              <a:off x="0" y="0"/>
              <a:ext cx="3019429" cy="5930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 marL="723900" indent="-2952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indent="342900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marL="0" lvl="1" eaLnBrk="1"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2000" b="1" dirty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Inheritance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Class hierarchies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Method lookup in Java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Use of this and super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Constructors and inheritance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Abstract classes and methods</a:t>
              </a:r>
            </a:p>
            <a:p>
              <a:pPr eaLnBrk="1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Interfaces</a:t>
              </a:r>
            </a:p>
            <a:p>
              <a:pPr marL="0" lvl="1" eaLnBrk="1">
                <a:lnSpc>
                  <a:spcPct val="100000"/>
                </a:lnSpc>
                <a:spcBef>
                  <a:spcPts val="5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2000" b="1" dirty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Collections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 err="1"/>
                <a:t>ArrayList</a:t>
              </a:r>
              <a:endParaRPr lang="en-US" altLang="en-US" sz="1800" dirty="0"/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 err="1"/>
                <a:t>HashMap</a:t>
              </a:r>
              <a:endParaRPr lang="en-US" altLang="en-US" sz="1800" dirty="0"/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Iterator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Vector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/>
                <a:t>Enumeration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dirty="0" err="1"/>
                <a:t>Hashtable</a:t>
              </a:r>
              <a:endParaRPr lang="en-US" altLang="en-US" sz="1800" dirty="0"/>
            </a:p>
          </p:txBody>
        </p:sp>
      </p:grpSp>
      <p:grpSp>
        <p:nvGrpSpPr>
          <p:cNvPr id="7175" name="Group 10"/>
          <p:cNvGrpSpPr>
            <a:grpSpLocks/>
          </p:cNvGrpSpPr>
          <p:nvPr/>
        </p:nvGrpSpPr>
        <p:grpSpPr bwMode="auto">
          <a:xfrm>
            <a:off x="6156325" y="922338"/>
            <a:ext cx="2857500" cy="6411912"/>
            <a:chOff x="0" y="0"/>
            <a:chExt cx="2857501" cy="6413500"/>
          </a:xfrm>
        </p:grpSpPr>
        <p:sp>
          <p:nvSpPr>
            <p:cNvPr id="7177" name="Rectangle 11"/>
            <p:cNvSpPr>
              <a:spLocks/>
            </p:cNvSpPr>
            <p:nvPr/>
          </p:nvSpPr>
          <p:spPr bwMode="auto">
            <a:xfrm>
              <a:off x="0" y="0"/>
              <a:ext cx="2833475" cy="584883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 marL="39688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marL="827088" indent="-331788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eaLnBrk="1">
                <a:spcBef>
                  <a:spcPct val="0"/>
                </a:spcBef>
                <a:buSzTx/>
                <a:buFontTx/>
                <a:buNone/>
              </a:pPr>
              <a:endParaRPr lang="en-US" altLang="en-US" sz="1800">
                <a:latin typeface="Arial" pitchFamily="34" charset="0"/>
                <a:ea typeface="Helvetica Neue" charset="0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7178" name="Rectangle 12"/>
            <p:cNvSpPr>
              <a:spLocks/>
            </p:cNvSpPr>
            <p:nvPr/>
          </p:nvSpPr>
          <p:spPr bwMode="auto">
            <a:xfrm>
              <a:off x="0" y="0"/>
              <a:ext cx="2857501" cy="6413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 marL="717550" indent="-293688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indent="342900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marL="12731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marL="17303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marL="2187575" indent="-320675" defTabSz="449263">
                <a:lnSpc>
                  <a:spcPct val="96000"/>
                </a:lnSpc>
                <a:spcBef>
                  <a:spcPts val="700"/>
                </a:spcBef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26447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31019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35591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4016375" indent="-320675" defTabSz="449263" eaLnBrk="0" fontAlgn="base" hangingPunct="0">
                <a:lnSpc>
                  <a:spcPct val="96000"/>
                </a:lnSpc>
                <a:spcBef>
                  <a:spcPts val="700"/>
                </a:spcBef>
                <a:spcAft>
                  <a:spcPct val="0"/>
                </a:spcAft>
                <a:buSzPct val="100000"/>
                <a:buChar char="•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28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marL="0" lvl="1" eaLnBrk="1">
                <a:lnSpc>
                  <a:spcPct val="100000"/>
                </a:lnSpc>
                <a:spcBef>
                  <a:spcPts val="5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Exceptions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Exception types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Exception Hierarchy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Catching exceptions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Throwing exceptions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Defining exceptions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SzTx/>
                <a:buFont typeface="Wingdings" pitchFamily="2" charset="2"/>
                <a:buNone/>
              </a:pPr>
              <a:r>
                <a:rPr lang="en-US" altLang="en-US" sz="1800"/>
                <a:t>Common exceptions and errors</a:t>
              </a:r>
            </a:p>
            <a:p>
              <a:pPr marL="0" lvl="1" eaLnBrk="1">
                <a:lnSpc>
                  <a:spcPct val="100000"/>
                </a:lnSpc>
                <a:spcBef>
                  <a:spcPts val="5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 b="1"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Streams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Stream types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Character streams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Byte streams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Filter streams</a:t>
              </a:r>
            </a:p>
            <a:p>
              <a:pPr eaLnBrk="1">
                <a:lnSpc>
                  <a:spcPct val="100000"/>
                </a:lnSpc>
                <a:spcBef>
                  <a:spcPts val="400"/>
                </a:spcBef>
                <a:buClr>
                  <a:srgbClr val="000000"/>
                </a:buClr>
                <a:buFont typeface="Wingdings" pitchFamily="2" charset="2"/>
                <a:buChar char=""/>
              </a:pPr>
              <a:r>
                <a:rPr lang="en-US" altLang="en-US" sz="1800"/>
                <a:t>Object Serialization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25536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Constructors</a:t>
            </a:r>
            <a:r>
              <a:rPr lang="en-IE" sz="3600" dirty="0">
                <a:uFill>
                  <a:solidFill/>
                </a:uFill>
              </a:rPr>
              <a:t> and Inheritance</a:t>
            </a:r>
            <a:endParaRPr sz="3600" dirty="0">
              <a:uFill>
                <a:solidFill/>
              </a:uFill>
            </a:endParaRPr>
          </a:p>
        </p:txBody>
      </p:sp>
      <p:sp>
        <p:nvSpPr>
          <p:cNvPr id="280" name="Shape 280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5502275"/>
          </a:xfrm>
          <a:prstGeom prst="rect">
            <a:avLst/>
          </a:prstGeom>
        </p:spPr>
        <p:txBody>
          <a:bodyPr/>
          <a:lstStyle/>
          <a:p>
            <a:pPr marL="334554" lvl="0" indent="-293914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>
                <a:uFill>
                  <a:solidFill/>
                </a:uFill>
              </a:rPr>
              <a:t>Constructors are not inherited by the subclasses.</a:t>
            </a:r>
          </a:p>
          <a:p>
            <a:pPr marL="334554" indent="-293914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/>
          </a:p>
          <a:p>
            <a:pPr marL="334554" indent="-293914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/>
              <a:t>If the call is not coded explicitly then an implicit zero-argument super() is called.</a:t>
            </a:r>
          </a:p>
          <a:p>
            <a:pPr marL="334554" indent="-293914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/>
          </a:p>
          <a:p>
            <a:pPr marL="334554" indent="-293914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/>
              <a:t>If the superclass does not have a zero-argument constructor, this causes an error.</a:t>
            </a:r>
          </a:p>
          <a:p>
            <a:pPr marL="40640" lvl="0" indent="0">
              <a:buClr>
                <a:srgbClr val="000000"/>
              </a:buClr>
              <a:buNone/>
              <a:defRPr sz="1800">
                <a:uFillTx/>
              </a:defRPr>
            </a:pPr>
            <a:endParaRPr lang="en-IE" sz="2400" dirty="0"/>
          </a:p>
          <a:p>
            <a:pPr marL="334554" lvl="0" indent="-293914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>
                <a:uFillTx/>
              </a:rPr>
              <a:t>Adopting this approach eventually leads to the Object class constructor that creates the object.</a:t>
            </a:r>
          </a:p>
          <a:p>
            <a:pPr marL="40640" lvl="0" indent="0">
              <a:buClr>
                <a:srgbClr val="000000"/>
              </a:buClr>
              <a:buNone/>
              <a:defRPr sz="1800">
                <a:uFillTx/>
              </a:defRPr>
            </a:pPr>
            <a:endParaRPr lang="en-IE" sz="24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8378154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 dirty="0"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Overview</a:t>
            </a:r>
            <a:r>
              <a:rPr lang="en-IE" sz="3600" dirty="0">
                <a:uFill>
                  <a:solidFill/>
                </a:uFill>
              </a:rPr>
              <a:t>: Road Map</a:t>
            </a:r>
            <a:endParaRPr sz="3600" dirty="0">
              <a:uFill>
                <a:solidFill/>
              </a:u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123950" y="1306512"/>
            <a:ext cx="6972300" cy="3711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4175" marR="41275" lvl="0" indent="-3429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What is inheritance?</a:t>
            </a:r>
            <a:endParaRPr lang="en-IE" sz="2400" dirty="0">
              <a:uFill>
                <a:solidFill/>
              </a:uFill>
              <a:latin typeface="+mn-lt"/>
              <a:ea typeface="+mn-ea"/>
              <a:cs typeface="+mn-cs"/>
              <a:sym typeface="Helvetica Neue"/>
            </a:endParaRPr>
          </a:p>
          <a:p>
            <a:pPr marL="41275" marR="41275" lvl="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defRPr sz="1800"/>
            </a:pPr>
            <a:endParaRPr sz="2400" dirty="0">
              <a:uFill>
                <a:solidFill/>
              </a:uFill>
              <a:latin typeface="+mn-lt"/>
              <a:ea typeface="+mn-ea"/>
              <a:cs typeface="+mn-cs"/>
              <a:sym typeface="Helvetica Neue"/>
            </a:endParaRPr>
          </a:p>
          <a:p>
            <a:pPr marL="384175" marR="41275" lvl="0" indent="-3429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Implementation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Method lookup in Java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Use of this and super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Constructors and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Abstract classes and 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methods</a:t>
            </a:r>
            <a:endParaRPr lang="en-IE" sz="2400" dirty="0">
              <a:uFill>
                <a:solidFill/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403648" y="4581128"/>
            <a:ext cx="4824536" cy="45770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8610042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Defining Abstract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/>
          </a:p>
        </p:txBody>
      </p:sp>
      <p:sp>
        <p:nvSpPr>
          <p:cNvPr id="6" name="Shape 310"/>
          <p:cNvSpPr/>
          <p:nvPr/>
        </p:nvSpPr>
        <p:spPr>
          <a:xfrm>
            <a:off x="293589" y="1101686"/>
            <a:ext cx="8640960" cy="2215991"/>
          </a:xfrm>
          <a:prstGeom prst="rect">
            <a:avLst/>
          </a:prstGeom>
          <a:solidFill>
            <a:srgbClr val="FAF5DE"/>
          </a:solidFill>
          <a:ln w="127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sz="2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public</a:t>
            </a:r>
            <a:r>
              <a:rPr sz="24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sz="2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abstract</a:t>
            </a:r>
            <a:r>
              <a:rPr sz="24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sz="2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class</a:t>
            </a:r>
            <a:r>
              <a:rPr sz="24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Policy {</a:t>
            </a:r>
            <a:endParaRPr lang="en-IE" sz="2400" dirty="0">
              <a:uFill>
                <a:solidFill/>
              </a:uFill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endParaRPr lang="en-IE" sz="2400" dirty="0">
              <a:uFill>
                <a:solidFill/>
              </a:uFill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383540" marR="40639" indent="-342900" defTabSz="914400">
              <a:buClr>
                <a:srgbClr val="931A68"/>
              </a:buClr>
              <a:defRPr sz="1800"/>
            </a:pPr>
            <a:r>
              <a:rPr lang="en-IE" sz="24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//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contain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zero or more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abstract methods.</a:t>
            </a:r>
          </a:p>
          <a:p>
            <a:pPr marL="383540" marR="40639" indent="-342900" defTabSz="914400">
              <a:buClr>
                <a:srgbClr val="931A68"/>
              </a:buClr>
              <a:defRPr sz="18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IE" sz="24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// </a:t>
            </a:r>
            <a:r>
              <a:rPr lang="en-US" sz="2400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class that has an abstract method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be declared abstract.</a:t>
            </a:r>
          </a:p>
          <a:p>
            <a:pPr marL="383540" marR="40639" indent="-342900" defTabSz="914400">
              <a:buClr>
                <a:srgbClr val="931A68"/>
              </a:buClr>
              <a:defRPr sz="1800"/>
            </a:pPr>
            <a:r>
              <a:rPr lang="en-IE" sz="24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    // </a:t>
            </a:r>
            <a:r>
              <a:rPr lang="en-US" sz="2400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cannot create an instance of this abstract class.</a:t>
            </a:r>
            <a:endParaRPr lang="en-IE" sz="2400" dirty="0">
              <a:uFill>
                <a:solidFill/>
              </a:uFill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lang="en-IE" sz="24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}</a:t>
            </a:r>
            <a:endParaRPr sz="2400" dirty="0">
              <a:uFill>
                <a:solidFill/>
              </a:uFill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</p:txBody>
      </p:sp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Defining Abstract Classes</a:t>
            </a:r>
          </a:p>
        </p:txBody>
      </p:sp>
      <p:sp>
        <p:nvSpPr>
          <p:cNvPr id="310" name="Shape 310"/>
          <p:cNvSpPr/>
          <p:nvPr/>
        </p:nvSpPr>
        <p:spPr>
          <a:xfrm>
            <a:off x="293589" y="1101686"/>
            <a:ext cx="8640960" cy="2215991"/>
          </a:xfrm>
          <a:prstGeom prst="rect">
            <a:avLst/>
          </a:prstGeom>
          <a:solidFill>
            <a:srgbClr val="FAF5DE"/>
          </a:solidFill>
          <a:ln w="127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sz="2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public</a:t>
            </a:r>
            <a:r>
              <a:rPr sz="24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sz="2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abstract</a:t>
            </a:r>
            <a:r>
              <a:rPr sz="24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sz="24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class</a:t>
            </a:r>
            <a:r>
              <a:rPr sz="24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Policy {</a:t>
            </a:r>
            <a:endParaRPr lang="en-IE" sz="2400" dirty="0">
              <a:uFill>
                <a:solidFill/>
              </a:uFill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endParaRPr lang="en-IE" sz="2400" dirty="0">
              <a:uFill>
                <a:solidFill/>
              </a:uFill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383540" marR="40639" indent="-342900" defTabSz="914400">
              <a:buClr>
                <a:srgbClr val="931A68"/>
              </a:buClr>
              <a:defRPr sz="1800"/>
            </a:pPr>
            <a:r>
              <a:rPr lang="en-IE" sz="24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	//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contain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zero or more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abstract methods.</a:t>
            </a:r>
          </a:p>
          <a:p>
            <a:pPr marL="383540" marR="40639" indent="-342900" defTabSz="914400">
              <a:buClr>
                <a:srgbClr val="931A68"/>
              </a:buClr>
              <a:defRPr sz="18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IE" sz="24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// </a:t>
            </a:r>
            <a:r>
              <a:rPr lang="en-US" sz="2400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class that has an abstract method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be declared abstract.</a:t>
            </a:r>
          </a:p>
          <a:p>
            <a:pPr marL="383540" marR="40639" indent="-342900" defTabSz="914400">
              <a:buClr>
                <a:srgbClr val="931A68"/>
              </a:buClr>
              <a:defRPr sz="1800"/>
            </a:pPr>
            <a:r>
              <a:rPr lang="en-IE" sz="24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    // </a:t>
            </a:r>
            <a:r>
              <a:rPr lang="en-US" sz="2400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</a:rPr>
              <a:t>cannot create an instance of this abstract class.</a:t>
            </a:r>
            <a:endParaRPr lang="en-IE" sz="2400" dirty="0">
              <a:uFill>
                <a:solidFill/>
              </a:uFill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lang="en-IE" sz="24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}</a:t>
            </a:r>
            <a:endParaRPr sz="2400" dirty="0">
              <a:uFill>
                <a:solidFill/>
              </a:uFill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554787" y="5375645"/>
            <a:ext cx="1588" cy="3048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2439987" y="5381995"/>
            <a:ext cx="1588" cy="32702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316" name="Group 316"/>
          <p:cNvGrpSpPr/>
          <p:nvPr/>
        </p:nvGrpSpPr>
        <p:grpSpPr>
          <a:xfrm>
            <a:off x="3659187" y="3861048"/>
            <a:ext cx="1600200" cy="987547"/>
            <a:chOff x="0" y="0"/>
            <a:chExt cx="1600200" cy="533400"/>
          </a:xfrm>
        </p:grpSpPr>
        <p:sp>
          <p:nvSpPr>
            <p:cNvPr id="314" name="Shape 314"/>
            <p:cNvSpPr/>
            <p:nvPr/>
          </p:nvSpPr>
          <p:spPr>
            <a:xfrm>
              <a:off x="0" y="0"/>
              <a:ext cx="1600200" cy="53340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67743" y="64443"/>
              <a:ext cx="1064714" cy="404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 b="1" i="1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 b="0" i="0">
                  <a:uFillTx/>
                </a:defRPr>
              </a:pPr>
              <a:r>
                <a:rPr sz="2400" b="1" i="1" dirty="0">
                  <a:uFill>
                    <a:solidFill/>
                  </a:uFill>
                </a:rPr>
                <a:t>Policy</a:t>
              </a:r>
              <a:endParaRPr lang="en-IE" sz="2400" b="1" i="1" dirty="0">
                <a:uFill>
                  <a:solidFill/>
                </a:uFill>
              </a:endParaRPr>
            </a:p>
            <a:p>
              <a:pPr lvl="0">
                <a:defRPr sz="1800" b="0" i="0">
                  <a:uFillTx/>
                </a:defRPr>
              </a:pPr>
              <a:r>
                <a:rPr lang="en-IE" dirty="0" smtClean="0"/>
                <a:t>(abstract</a:t>
              </a:r>
              <a:r>
                <a:rPr lang="en-IE" dirty="0"/>
                <a:t>)</a:t>
              </a:r>
              <a:endParaRPr sz="2400" b="1" i="1" dirty="0">
                <a:uFill>
                  <a:solidFill/>
                </a:uFill>
              </a:endParaRPr>
            </a:p>
          </p:txBody>
        </p:sp>
      </p:grpSp>
      <p:sp>
        <p:nvSpPr>
          <p:cNvPr id="317" name="Shape 317"/>
          <p:cNvSpPr/>
          <p:nvPr/>
        </p:nvSpPr>
        <p:spPr>
          <a:xfrm>
            <a:off x="4421187" y="5077195"/>
            <a:ext cx="1588" cy="29845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320" name="Group 320"/>
          <p:cNvGrpSpPr/>
          <p:nvPr/>
        </p:nvGrpSpPr>
        <p:grpSpPr>
          <a:xfrm>
            <a:off x="1449387" y="5686795"/>
            <a:ext cx="1905000" cy="609600"/>
            <a:chOff x="0" y="0"/>
            <a:chExt cx="1905000" cy="609600"/>
          </a:xfrm>
        </p:grpSpPr>
        <p:sp>
          <p:nvSpPr>
            <p:cNvPr id="318" name="Shape 318"/>
            <p:cNvSpPr/>
            <p:nvPr/>
          </p:nvSpPr>
          <p:spPr>
            <a:xfrm>
              <a:off x="0" y="0"/>
              <a:ext cx="1905000" cy="60960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57987" y="80313"/>
              <a:ext cx="1589025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HomePolicy</a:t>
              </a:r>
            </a:p>
          </p:txBody>
        </p:sp>
      </p:grpSp>
      <p:sp>
        <p:nvSpPr>
          <p:cNvPr id="321" name="Shape 321"/>
          <p:cNvSpPr/>
          <p:nvPr/>
        </p:nvSpPr>
        <p:spPr>
          <a:xfrm>
            <a:off x="4268476" y="4842245"/>
            <a:ext cx="303835" cy="228600"/>
          </a:xfrm>
          <a:prstGeom prst="triangl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24" name="Group 324"/>
          <p:cNvGrpSpPr/>
          <p:nvPr/>
        </p:nvGrpSpPr>
        <p:grpSpPr>
          <a:xfrm>
            <a:off x="3506787" y="5686795"/>
            <a:ext cx="1828800" cy="615950"/>
            <a:chOff x="0" y="0"/>
            <a:chExt cx="1828800" cy="615950"/>
          </a:xfrm>
        </p:grpSpPr>
        <p:sp>
          <p:nvSpPr>
            <p:cNvPr id="322" name="Shape 322"/>
            <p:cNvSpPr/>
            <p:nvPr/>
          </p:nvSpPr>
          <p:spPr>
            <a:xfrm>
              <a:off x="0" y="0"/>
              <a:ext cx="1828800" cy="61595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12851" y="83488"/>
              <a:ext cx="1403097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 dirty="0" err="1">
                  <a:uFill>
                    <a:solidFill/>
                  </a:uFill>
                </a:rPr>
                <a:t>AutoPolicy</a:t>
              </a:r>
              <a:endParaRPr sz="2400" dirty="0">
                <a:uFill>
                  <a:solidFill/>
                </a:uFill>
              </a:endParaRPr>
            </a:p>
          </p:txBody>
        </p:sp>
      </p:grpSp>
      <p:sp>
        <p:nvSpPr>
          <p:cNvPr id="325" name="Shape 325"/>
          <p:cNvSpPr/>
          <p:nvPr/>
        </p:nvSpPr>
        <p:spPr>
          <a:xfrm>
            <a:off x="2439987" y="5381995"/>
            <a:ext cx="41148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328" name="Group 328"/>
          <p:cNvGrpSpPr/>
          <p:nvPr/>
        </p:nvGrpSpPr>
        <p:grpSpPr>
          <a:xfrm>
            <a:off x="5564187" y="5686795"/>
            <a:ext cx="1828800" cy="615950"/>
            <a:chOff x="0" y="0"/>
            <a:chExt cx="1828800" cy="615950"/>
          </a:xfrm>
        </p:grpSpPr>
        <p:sp>
          <p:nvSpPr>
            <p:cNvPr id="326" name="Shape 326"/>
            <p:cNvSpPr/>
            <p:nvPr/>
          </p:nvSpPr>
          <p:spPr>
            <a:xfrm>
              <a:off x="0" y="0"/>
              <a:ext cx="1828800" cy="61595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92099" y="83488"/>
              <a:ext cx="1244601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LifePolicy</a:t>
              </a:r>
            </a:p>
          </p:txBody>
        </p:sp>
      </p:grpSp>
      <p:sp>
        <p:nvSpPr>
          <p:cNvPr id="329" name="Shape 329"/>
          <p:cNvSpPr/>
          <p:nvPr/>
        </p:nvSpPr>
        <p:spPr>
          <a:xfrm>
            <a:off x="4421187" y="5381995"/>
            <a:ext cx="1588" cy="3048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554787" y="3488986"/>
            <a:ext cx="1814539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rgbClr val="000000"/>
              </a:buClr>
              <a:defRPr sz="1800">
                <a:uFillTx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Abstract class functions as a “base” for subclasses. </a:t>
            </a:r>
          </a:p>
        </p:txBody>
      </p:sp>
      <p:sp>
        <p:nvSpPr>
          <p:cNvPr id="4" name="Arrow: Left 3"/>
          <p:cNvSpPr/>
          <p:nvPr/>
        </p:nvSpPr>
        <p:spPr>
          <a:xfrm>
            <a:off x="5371045" y="4300437"/>
            <a:ext cx="1001155" cy="426728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9878" y="3433884"/>
            <a:ext cx="201373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rgbClr val="000000"/>
              </a:buClr>
              <a:defRPr sz="1800">
                <a:uFillTx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Concrete Subclasses complete the implementation.</a:t>
            </a:r>
          </a:p>
        </p:txBody>
      </p:sp>
      <p:sp>
        <p:nvSpPr>
          <p:cNvPr id="31" name="Arrow: Left 30"/>
          <p:cNvSpPr/>
          <p:nvPr/>
        </p:nvSpPr>
        <p:spPr>
          <a:xfrm rot="13024875">
            <a:off x="948809" y="5010530"/>
            <a:ext cx="1001155" cy="426728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743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Defining Abstract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/>
          </a:p>
        </p:txBody>
      </p:sp>
      <p:sp>
        <p:nvSpPr>
          <p:cNvPr id="6" name="Shape 341"/>
          <p:cNvSpPr/>
          <p:nvPr/>
        </p:nvSpPr>
        <p:spPr>
          <a:xfrm>
            <a:off x="621999" y="999306"/>
            <a:ext cx="7984140" cy="2954655"/>
          </a:xfrm>
          <a:prstGeom prst="rect">
            <a:avLst/>
          </a:prstGeom>
          <a:solidFill>
            <a:srgbClr val="FAF5DE"/>
          </a:solidFill>
          <a:ln w="127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sz="20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public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sz="20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abstract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sz="20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class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Policy</a:t>
            </a: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{</a:t>
            </a:r>
            <a:endParaRPr lang="en-IE" sz="2000" dirty="0">
              <a:uFill>
                <a:solidFill/>
              </a:uFill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40640" marR="40639" lvl="1" indent="0" defTabSz="914400">
              <a:buClr>
                <a:srgbClr val="931A68"/>
              </a:buClr>
              <a:defRPr sz="1800"/>
            </a:pPr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    // </a:t>
            </a:r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</a:rPr>
              <a:t>abstract classes can contain concrete methods as well.</a:t>
            </a:r>
          </a:p>
          <a:p>
            <a:pPr marL="383540" marR="40639" indent="-342900" defTabSz="914400">
              <a:buClr>
                <a:srgbClr val="931A68"/>
              </a:buClr>
              <a:defRPr sz="1800"/>
            </a:pPr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    // </a:t>
            </a:r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</a:rPr>
              <a:t>abstract classes are not required to have abstract methods.</a:t>
            </a:r>
          </a:p>
          <a:p>
            <a:pPr marL="383540" marR="40639" indent="-342900" defTabSz="914400">
              <a:buClr>
                <a:srgbClr val="931A68"/>
              </a:buClr>
              <a:defRPr sz="1800"/>
            </a:pPr>
            <a:endParaRPr lang="en-I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3540" marR="40639" indent="-342900" defTabSz="914400">
              <a:buClr>
                <a:srgbClr val="931A68"/>
              </a:buClr>
              <a:defRPr sz="1800"/>
            </a:pPr>
            <a:r>
              <a:rPr lang="en-IE" sz="2000" dirty="0">
                <a:uFill>
                  <a:solidFill/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/* each subclass must have a concrete implementation of the abstract method, or make themselves abstract. */</a:t>
            </a:r>
          </a:p>
          <a:p>
            <a:pPr marL="383540" marR="40639" indent="-342900" defTabSz="914400">
              <a:buClr>
                <a:srgbClr val="931A68"/>
              </a:buClr>
              <a:defRPr sz="1800"/>
            </a:pPr>
            <a:endParaRPr sz="1400" dirty="0">
              <a:uFill>
                <a:solidFill/>
              </a:uFill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sz="20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IE" sz="20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sz="20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public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sz="20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abstract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sz="20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void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sz="2000" dirty="0" err="1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calculateFullPremium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();</a:t>
            </a: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3074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Defining Abstract Methods</a:t>
            </a:r>
          </a:p>
        </p:txBody>
      </p:sp>
      <p:sp>
        <p:nvSpPr>
          <p:cNvPr id="343" name="Shape 343"/>
          <p:cNvSpPr/>
          <p:nvPr/>
        </p:nvSpPr>
        <p:spPr>
          <a:xfrm>
            <a:off x="6581800" y="5453166"/>
            <a:ext cx="1588" cy="3048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467000" y="5459516"/>
            <a:ext cx="1588" cy="32702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347" name="Group 347"/>
          <p:cNvGrpSpPr/>
          <p:nvPr/>
        </p:nvGrpSpPr>
        <p:grpSpPr>
          <a:xfrm>
            <a:off x="2771800" y="4086388"/>
            <a:ext cx="3429000" cy="841256"/>
            <a:chOff x="0" y="-1528"/>
            <a:chExt cx="3429000" cy="841256"/>
          </a:xfrm>
        </p:grpSpPr>
        <p:sp>
          <p:nvSpPr>
            <p:cNvPr id="345" name="Shape 345"/>
            <p:cNvSpPr/>
            <p:nvPr/>
          </p:nvSpPr>
          <p:spPr>
            <a:xfrm>
              <a:off x="0" y="0"/>
              <a:ext cx="3429000" cy="83820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358199" y="-1528"/>
              <a:ext cx="2712601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40639" marR="40639" lvl="0" algn="ctr" defTabSz="914400">
                <a:buClr>
                  <a:srgbClr val="000000"/>
                </a:buClr>
                <a:buFont typeface="Helvetica"/>
                <a:defRPr sz="1800"/>
              </a:pPr>
              <a:r>
                <a:rPr sz="2400" b="1" i="1" dirty="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rPr>
                <a:t>Policy</a:t>
              </a:r>
              <a:r>
                <a:rPr lang="en-IE" sz="2400" b="1" i="1" dirty="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rPr>
                <a:t> </a:t>
              </a:r>
              <a:r>
                <a:rPr lang="en-IE" sz="2400" b="1" i="1" dirty="0" smtClean="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rPr>
                <a:t>(abstract)</a:t>
              </a:r>
              <a:endParaRPr sz="2400" b="1" i="1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endParaRPr>
            </a:p>
            <a:p>
              <a:pPr marL="40639" marR="40639" lvl="0" algn="ctr" defTabSz="914400">
                <a:buClr>
                  <a:srgbClr val="000000"/>
                </a:buClr>
                <a:buFont typeface="Helvetica"/>
                <a:defRPr sz="1800"/>
              </a:pPr>
              <a:r>
                <a:rPr sz="2400" i="1" dirty="0" err="1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rPr>
                <a:t>calculateFullPremium</a:t>
              </a:r>
              <a:endParaRPr sz="2400" i="1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endParaRPr>
            </a:p>
          </p:txBody>
        </p:sp>
      </p:grpSp>
      <p:sp>
        <p:nvSpPr>
          <p:cNvPr id="348" name="Shape 348"/>
          <p:cNvSpPr/>
          <p:nvPr/>
        </p:nvSpPr>
        <p:spPr>
          <a:xfrm>
            <a:off x="4448200" y="5154716"/>
            <a:ext cx="1588" cy="29845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351" name="Group 351"/>
          <p:cNvGrpSpPr/>
          <p:nvPr/>
        </p:nvGrpSpPr>
        <p:grpSpPr>
          <a:xfrm>
            <a:off x="1476400" y="5764316"/>
            <a:ext cx="1905000" cy="615950"/>
            <a:chOff x="0" y="0"/>
            <a:chExt cx="1905000" cy="661987"/>
          </a:xfrm>
        </p:grpSpPr>
        <p:sp>
          <p:nvSpPr>
            <p:cNvPr id="349" name="Shape 349"/>
            <p:cNvSpPr/>
            <p:nvPr/>
          </p:nvSpPr>
          <p:spPr>
            <a:xfrm>
              <a:off x="0" y="0"/>
              <a:ext cx="1905000" cy="661988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157987" y="106507"/>
              <a:ext cx="1589025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HomePolicy</a:t>
              </a:r>
            </a:p>
          </p:txBody>
        </p:sp>
      </p:grpSp>
      <p:sp>
        <p:nvSpPr>
          <p:cNvPr id="352" name="Shape 352"/>
          <p:cNvSpPr/>
          <p:nvPr/>
        </p:nvSpPr>
        <p:spPr>
          <a:xfrm>
            <a:off x="4295489" y="4919766"/>
            <a:ext cx="303835" cy="228600"/>
          </a:xfrm>
          <a:prstGeom prst="triangl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55" name="Group 355"/>
          <p:cNvGrpSpPr/>
          <p:nvPr/>
        </p:nvGrpSpPr>
        <p:grpSpPr>
          <a:xfrm>
            <a:off x="3533800" y="5764316"/>
            <a:ext cx="1828800" cy="615950"/>
            <a:chOff x="0" y="0"/>
            <a:chExt cx="1828800" cy="615950"/>
          </a:xfrm>
        </p:grpSpPr>
        <p:sp>
          <p:nvSpPr>
            <p:cNvPr id="353" name="Shape 353"/>
            <p:cNvSpPr/>
            <p:nvPr/>
          </p:nvSpPr>
          <p:spPr>
            <a:xfrm>
              <a:off x="0" y="0"/>
              <a:ext cx="1828800" cy="61595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12851" y="83488"/>
              <a:ext cx="1403097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AutoPolicy</a:t>
              </a:r>
            </a:p>
          </p:txBody>
        </p:sp>
      </p:grpSp>
      <p:sp>
        <p:nvSpPr>
          <p:cNvPr id="356" name="Shape 356"/>
          <p:cNvSpPr/>
          <p:nvPr/>
        </p:nvSpPr>
        <p:spPr>
          <a:xfrm>
            <a:off x="2467000" y="5459516"/>
            <a:ext cx="41148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359" name="Group 359"/>
          <p:cNvGrpSpPr/>
          <p:nvPr/>
        </p:nvGrpSpPr>
        <p:grpSpPr>
          <a:xfrm>
            <a:off x="5591200" y="5764316"/>
            <a:ext cx="1828800" cy="615950"/>
            <a:chOff x="0" y="0"/>
            <a:chExt cx="1828800" cy="615950"/>
          </a:xfrm>
        </p:grpSpPr>
        <p:sp>
          <p:nvSpPr>
            <p:cNvPr id="357" name="Shape 357"/>
            <p:cNvSpPr/>
            <p:nvPr/>
          </p:nvSpPr>
          <p:spPr>
            <a:xfrm>
              <a:off x="0" y="0"/>
              <a:ext cx="1828800" cy="61595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92099" y="83488"/>
              <a:ext cx="1244601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 dirty="0" err="1">
                  <a:uFill>
                    <a:solidFill/>
                  </a:uFill>
                </a:rPr>
                <a:t>LifePolicy</a:t>
              </a:r>
              <a:endParaRPr sz="2400" dirty="0">
                <a:uFill>
                  <a:solidFill/>
                </a:uFill>
              </a:endParaRPr>
            </a:p>
          </p:txBody>
        </p:sp>
      </p:grpSp>
      <p:sp>
        <p:nvSpPr>
          <p:cNvPr id="360" name="Shape 360"/>
          <p:cNvSpPr/>
          <p:nvPr/>
        </p:nvSpPr>
        <p:spPr>
          <a:xfrm>
            <a:off x="4448200" y="5459516"/>
            <a:ext cx="1588" cy="3048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2771800" y="4468916"/>
            <a:ext cx="34290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7092280" y="4305290"/>
            <a:ext cx="1332532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rgbClr val="000000"/>
              </a:buClr>
              <a:defRPr sz="1800">
                <a:uFillTx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Abstract method.</a:t>
            </a:r>
          </a:p>
        </p:txBody>
      </p:sp>
      <p:sp>
        <p:nvSpPr>
          <p:cNvPr id="30" name="Arrow: Left 29"/>
          <p:cNvSpPr/>
          <p:nvPr/>
        </p:nvSpPr>
        <p:spPr>
          <a:xfrm>
            <a:off x="6260337" y="4449227"/>
            <a:ext cx="713123" cy="426728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25</a:t>
            </a:fld>
            <a:endParaRPr lang="en-IE"/>
          </a:p>
        </p:txBody>
      </p:sp>
      <p:sp>
        <p:nvSpPr>
          <p:cNvPr id="27" name="Shape 341"/>
          <p:cNvSpPr/>
          <p:nvPr/>
        </p:nvSpPr>
        <p:spPr>
          <a:xfrm>
            <a:off x="621999" y="999306"/>
            <a:ext cx="7984140" cy="2954655"/>
          </a:xfrm>
          <a:prstGeom prst="rect">
            <a:avLst/>
          </a:prstGeom>
          <a:solidFill>
            <a:srgbClr val="FAF5DE"/>
          </a:solidFill>
          <a:ln w="127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sz="20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public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sz="20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abstract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sz="20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class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Policy</a:t>
            </a: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{</a:t>
            </a:r>
            <a:endParaRPr lang="en-IE" sz="2000" dirty="0">
              <a:uFill>
                <a:solidFill/>
              </a:uFill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40640" marR="40639" lvl="1" indent="0" defTabSz="914400">
              <a:buClr>
                <a:srgbClr val="931A68"/>
              </a:buClr>
              <a:defRPr sz="1800"/>
            </a:pPr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    // </a:t>
            </a:r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</a:rPr>
              <a:t>abstract classes can contain concrete methods as well.</a:t>
            </a:r>
          </a:p>
          <a:p>
            <a:pPr marL="383540" marR="40639" indent="-342900" defTabSz="914400">
              <a:buClr>
                <a:srgbClr val="931A68"/>
              </a:buClr>
              <a:defRPr sz="1800"/>
            </a:pPr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  <a:sym typeface="Courier New"/>
              </a:rPr>
              <a:t>    // </a:t>
            </a:r>
            <a:r>
              <a:rPr lang="en-IE" sz="2000" dirty="0">
                <a:latin typeface="Calibri" panose="020F0502020204030204" pitchFamily="34" charset="0"/>
                <a:cs typeface="Calibri" panose="020F0502020204030204" pitchFamily="34" charset="0"/>
              </a:rPr>
              <a:t>abstract classes are not required to have abstract methods.</a:t>
            </a:r>
          </a:p>
          <a:p>
            <a:pPr marL="383540" marR="40639" indent="-342900" defTabSz="914400">
              <a:buClr>
                <a:srgbClr val="931A68"/>
              </a:buClr>
              <a:defRPr sz="1800"/>
            </a:pPr>
            <a:endParaRPr lang="en-I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3540" marR="40639" indent="-342900" defTabSz="914400">
              <a:buClr>
                <a:srgbClr val="931A68"/>
              </a:buClr>
              <a:defRPr sz="1800"/>
            </a:pPr>
            <a:r>
              <a:rPr lang="en-IE" sz="2000" dirty="0">
                <a:uFill>
                  <a:solidFill/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/* each subclass must have a concrete implementation of the abstract method, or make themselves abstract. */</a:t>
            </a:r>
          </a:p>
          <a:p>
            <a:pPr marL="383540" marR="40639" indent="-342900" defTabSz="914400">
              <a:buClr>
                <a:srgbClr val="931A68"/>
              </a:buClr>
              <a:defRPr sz="1800"/>
            </a:pPr>
            <a:endParaRPr sz="1400" dirty="0">
              <a:uFill>
                <a:solidFill/>
              </a:uFill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383540" marR="40639" lvl="0" indent="-342900" defTabSz="914400">
              <a:buClr>
                <a:srgbClr val="931A68"/>
              </a:buClr>
              <a:buFont typeface="Courier New"/>
              <a:defRPr sz="1800"/>
            </a:pPr>
            <a:r>
              <a:rPr sz="20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lang="en-IE" sz="20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sz="20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public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sz="20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abstract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sz="2000" b="1" dirty="0">
                <a:solidFill>
                  <a:srgbClr val="931A68"/>
                </a:solidFill>
                <a:uFill>
                  <a:solidFill>
                    <a:srgbClr val="931A68"/>
                  </a:solidFill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void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</a:t>
            </a:r>
            <a:r>
              <a:rPr sz="2000" dirty="0" err="1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calculateFullPremium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();</a:t>
            </a:r>
          </a:p>
          <a:p>
            <a:pPr marL="383540" marR="40639" lvl="0" indent="-342900" defTabSz="914400">
              <a:buClr>
                <a:srgbClr val="000000"/>
              </a:buClr>
              <a:buFont typeface="Courier New"/>
              <a:defRPr sz="1800"/>
            </a:pP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xfrm>
            <a:off x="468312" y="115887"/>
            <a:ext cx="8229601" cy="81438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Defining Abstract Methods</a:t>
            </a:r>
          </a:p>
        </p:txBody>
      </p:sp>
      <p:sp>
        <p:nvSpPr>
          <p:cNvPr id="366" name="Shape 366"/>
          <p:cNvSpPr>
            <a:spLocks noGrp="1"/>
          </p:cNvSpPr>
          <p:nvPr>
            <p:ph type="body" idx="1"/>
          </p:nvPr>
        </p:nvSpPr>
        <p:spPr>
          <a:xfrm>
            <a:off x="6732240" y="2851970"/>
            <a:ext cx="2150840" cy="1904134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</p:spPr>
        <p:txBody>
          <a:bodyPr/>
          <a:lstStyle>
            <a:lvl1pPr>
              <a:buClr>
                <a:srgbClr val="000000"/>
              </a:buClr>
              <a:buFont typeface="Wingdings"/>
              <a:buChar char=""/>
              <a:defRPr sz="2400"/>
            </a:lvl1pPr>
          </a:lstStyle>
          <a:p>
            <a:pPr marL="40640" lvl="0" indent="0" algn="ctr">
              <a:buNone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All subclasses must implement all abstract methods</a:t>
            </a:r>
          </a:p>
        </p:txBody>
      </p:sp>
      <p:grpSp>
        <p:nvGrpSpPr>
          <p:cNvPr id="369" name="Group 369"/>
          <p:cNvGrpSpPr/>
          <p:nvPr/>
        </p:nvGrpSpPr>
        <p:grpSpPr>
          <a:xfrm>
            <a:off x="179512" y="1124743"/>
            <a:ext cx="6406338" cy="1727227"/>
            <a:chOff x="0" y="71785"/>
            <a:chExt cx="8534400" cy="1727200"/>
          </a:xfrm>
        </p:grpSpPr>
        <p:sp>
          <p:nvSpPr>
            <p:cNvPr id="367" name="Shape 367"/>
            <p:cNvSpPr/>
            <p:nvPr/>
          </p:nvSpPr>
          <p:spPr>
            <a:xfrm>
              <a:off x="0" y="71785"/>
              <a:ext cx="8534400" cy="17272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0" y="71785"/>
              <a:ext cx="8534400" cy="172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//…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calculateFullPremium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{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	 </a:t>
              </a:r>
              <a:r>
                <a:rPr sz="1400" dirty="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//calculation may depend on a criteria about the house</a:t>
              </a:r>
            </a:p>
            <a:p>
              <a:pPr marL="383540" marR="40639" lvl="0" indent="-342900" defTabSz="914400">
                <a:buClr>
                  <a:srgbClr val="4E9072"/>
                </a:buClr>
                <a:buFont typeface="Courier New"/>
                <a:defRPr sz="1800"/>
              </a:pPr>
              <a:r>
                <a:rPr sz="1400" dirty="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}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372" name="Group 372"/>
          <p:cNvGrpSpPr/>
          <p:nvPr/>
        </p:nvGrpSpPr>
        <p:grpSpPr>
          <a:xfrm>
            <a:off x="179512" y="2924945"/>
            <a:ext cx="6406338" cy="1800200"/>
            <a:chOff x="0" y="71760"/>
            <a:chExt cx="8496300" cy="1800225"/>
          </a:xfrm>
        </p:grpSpPr>
        <p:sp>
          <p:nvSpPr>
            <p:cNvPr id="370" name="Shape 370"/>
            <p:cNvSpPr/>
            <p:nvPr/>
          </p:nvSpPr>
          <p:spPr>
            <a:xfrm>
              <a:off x="0" y="71760"/>
              <a:ext cx="8496300" cy="1800225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0" y="144760"/>
              <a:ext cx="8496300" cy="172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AutoPolicy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//…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calculateFullPremium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{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	 </a:t>
              </a:r>
              <a:r>
                <a:rPr sz="1400" dirty="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//calculation may depend on a criteria about the auto</a:t>
              </a:r>
            </a:p>
            <a:p>
              <a:pPr marL="383540" marR="40639" lvl="0" indent="-342900" defTabSz="914400">
                <a:buClr>
                  <a:srgbClr val="4E9072"/>
                </a:buClr>
                <a:buFont typeface="Courier New"/>
                <a:defRPr sz="1800"/>
              </a:pPr>
              <a:r>
                <a:rPr sz="1400" dirty="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375" name="Group 375"/>
          <p:cNvGrpSpPr/>
          <p:nvPr/>
        </p:nvGrpSpPr>
        <p:grpSpPr>
          <a:xfrm>
            <a:off x="179512" y="4798142"/>
            <a:ext cx="6408712" cy="1871218"/>
            <a:chOff x="0" y="73296"/>
            <a:chExt cx="8572500" cy="1727201"/>
          </a:xfrm>
        </p:grpSpPr>
        <p:sp>
          <p:nvSpPr>
            <p:cNvPr id="373" name="Shape 373"/>
            <p:cNvSpPr/>
            <p:nvPr/>
          </p:nvSpPr>
          <p:spPr>
            <a:xfrm>
              <a:off x="0" y="73296"/>
              <a:ext cx="8569325" cy="1726928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0" y="73297"/>
              <a:ext cx="8572500" cy="172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LifePolicy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//…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calculateFullPremium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{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	 </a:t>
              </a:r>
              <a:r>
                <a:rPr sz="1400" dirty="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//calculation may depend on a criteria about the client</a:t>
              </a:r>
            </a:p>
            <a:p>
              <a:pPr marL="383540" marR="40639" lvl="0" indent="-342900" defTabSz="914400">
                <a:buClr>
                  <a:srgbClr val="4E9072"/>
                </a:buClr>
                <a:buFont typeface="Courier New"/>
                <a:defRPr sz="1800"/>
              </a:pPr>
              <a:r>
                <a:rPr sz="1400" dirty="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26</a:t>
            </a:fld>
            <a:endParaRPr lang="en-IE"/>
          </a:p>
        </p:txBody>
      </p:sp>
    </p:spTree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 dirty="0"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lang="en-IE" sz="3600" dirty="0" smtClean="0">
                <a:uFill>
                  <a:solidFill/>
                </a:uFill>
              </a:rPr>
              <a:t>Summary</a:t>
            </a:r>
            <a:endParaRPr sz="3600" dirty="0">
              <a:uFill>
                <a:solidFill/>
              </a:u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123950" y="1306512"/>
            <a:ext cx="6972300" cy="3711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4175" marR="41275" lvl="0" indent="-3429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What is inheritance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?</a:t>
            </a:r>
            <a:endParaRPr sz="2400" dirty="0">
              <a:uFill>
                <a:solidFill/>
              </a:uFill>
              <a:latin typeface="+mn-lt"/>
              <a:ea typeface="+mn-ea"/>
              <a:cs typeface="+mn-cs"/>
              <a:sym typeface="Helvetica Neue"/>
            </a:endParaRPr>
          </a:p>
          <a:p>
            <a:pPr marL="384175" marR="41275" lvl="0" indent="-3429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Implementation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Method lookup in Java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Use of this and super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Constructors and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Abstract classes and methods</a:t>
            </a:r>
            <a:endParaRPr lang="en-IE" sz="2400" dirty="0">
              <a:uFill>
                <a:solidFill/>
              </a:uFill>
              <a:latin typeface="+mn-lt"/>
              <a:ea typeface="+mn-ea"/>
              <a:cs typeface="+mn-cs"/>
              <a:sym typeface="Helvetica Neue"/>
            </a:endParaRP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endParaRPr sz="2400" dirty="0">
              <a:uFill>
                <a:solidFill/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5624099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287" y="1556792"/>
            <a:ext cx="2533650" cy="3810000"/>
          </a:xfrm>
          <a:prstGeom prst="rect">
            <a:avLst/>
          </a:prstGeom>
        </p:spPr>
      </p:pic>
      <p:sp>
        <p:nvSpPr>
          <p:cNvPr id="147" name="Shape 14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lang="en-IE" sz="3600" dirty="0">
                <a:uFill>
                  <a:solidFill/>
                </a:uFill>
              </a:rPr>
              <a:t>Multiple </a:t>
            </a:r>
            <a:r>
              <a:rPr sz="3600" dirty="0">
                <a:uFill>
                  <a:solidFill/>
                </a:uFill>
              </a:rPr>
              <a:t>Inheritance</a:t>
            </a:r>
            <a:r>
              <a:rPr lang="en-IE" sz="3600" dirty="0">
                <a:uFill>
                  <a:solidFill/>
                </a:uFill>
              </a:rPr>
              <a:t> </a:t>
            </a:r>
            <a:r>
              <a:rPr lang="en-IE" sz="3600" dirty="0" smtClean="0">
                <a:uFill>
                  <a:solidFill/>
                </a:uFill>
              </a:rPr>
              <a:t>?</a:t>
            </a:r>
            <a:endParaRPr sz="3600" dirty="0">
              <a:uFill>
                <a:solidFill/>
              </a:uFill>
            </a:endParaRPr>
          </a:p>
        </p:txBody>
      </p:sp>
      <p:pic>
        <p:nvPicPr>
          <p:cNvPr id="1028" name="Picture 4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2448272" cy="36724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87624" y="3861048"/>
            <a:ext cx="6779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0" b="1" dirty="0">
                <a:solidFill>
                  <a:srgbClr val="FF0000"/>
                </a:solidFill>
                <a:uFill>
                  <a:solidFill/>
                </a:uFill>
                <a:sym typeface="Wingdings" panose="05000000000000000000" pitchFamily="2" charset="2"/>
              </a:rPr>
              <a:t></a:t>
            </a:r>
            <a:endParaRPr lang="en-IE" sz="6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5396" y="3800097"/>
            <a:ext cx="6779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0" b="1" dirty="0">
                <a:solidFill>
                  <a:srgbClr val="FF0000"/>
                </a:solidFill>
                <a:uFill>
                  <a:solidFill/>
                </a:uFill>
                <a:sym typeface="Wingdings" panose="05000000000000000000" pitchFamily="2" charset="2"/>
              </a:rPr>
              <a:t></a:t>
            </a:r>
            <a:endParaRPr lang="en-IE" sz="6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76256" y="3781489"/>
            <a:ext cx="6779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0" b="1" dirty="0">
                <a:solidFill>
                  <a:srgbClr val="00B050"/>
                </a:solidFill>
                <a:uFill>
                  <a:solidFill/>
                </a:uFill>
                <a:sym typeface="Wingdings" panose="05000000000000000000" pitchFamily="2" charset="2"/>
              </a:rPr>
              <a:t></a:t>
            </a:r>
            <a:endParaRPr lang="en-IE" sz="60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52120" y="3789040"/>
            <a:ext cx="792088" cy="655623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5513888"/>
            <a:ext cx="3264035" cy="830997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>
                <a:uFill>
                  <a:solidFill/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Not supported in Java.</a:t>
            </a: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lang="en-IE" sz="2400" dirty="0">
                <a:uFill>
                  <a:solidFill/>
                </a:uFill>
                <a:latin typeface="Calibri" panose="020F0502020204030204" pitchFamily="34" charset="0"/>
                <a:cs typeface="Calibri" panose="020F0502020204030204" pitchFamily="34" charset="0"/>
              </a:rPr>
              <a:t>		  WHY?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0703942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Thought Experiment: Multiple Inheritance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8" y="1700808"/>
            <a:ext cx="7058744" cy="2232248"/>
          </a:xfrm>
        </p:spPr>
        <p:txBody>
          <a:bodyPr>
            <a:noAutofit/>
          </a:bodyPr>
          <a:lstStyle/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600" dirty="0">
              <a:uFillTx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600" dirty="0">
                <a:uFillTx/>
              </a:rPr>
              <a:t>Let’s pretend that Java allows multiple inheritance </a:t>
            </a:r>
            <a:r>
              <a:rPr lang="en-IE" sz="2600" dirty="0"/>
              <a:t/>
            </a:r>
            <a:br>
              <a:rPr lang="en-IE" sz="2600" dirty="0"/>
            </a:br>
            <a:endParaRPr lang="en-IE" sz="2600" dirty="0"/>
          </a:p>
        </p:txBody>
      </p:sp>
      <p:sp>
        <p:nvSpPr>
          <p:cNvPr id="5" name="Rectangle 4"/>
          <p:cNvSpPr/>
          <p:nvPr/>
        </p:nvSpPr>
        <p:spPr>
          <a:xfrm>
            <a:off x="304800" y="6488668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http://javacodeonline.blogspot.ie/2009/08/deadly-diamond-of-death.html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>
          <a:xfrm>
            <a:off x="8580465" y="6369358"/>
            <a:ext cx="312015" cy="300002"/>
          </a:xfrm>
        </p:spPr>
        <p:txBody>
          <a:bodyPr/>
          <a:lstStyle/>
          <a:p>
            <a:pPr>
              <a:defRPr/>
            </a:pPr>
            <a:fld id="{5297A583-94D7-48A7-8B10-2ED4EEAF512E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83680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 dirty="0"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lang="en-IE" sz="3600" dirty="0" smtClean="0">
                <a:uFill>
                  <a:solidFill/>
                </a:uFill>
              </a:rPr>
              <a:t>Agenda</a:t>
            </a:r>
            <a:endParaRPr sz="3600" dirty="0">
              <a:uFill>
                <a:solidFill/>
              </a:u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123950" y="1306512"/>
            <a:ext cx="6972300" cy="314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4175" marR="41275" lvl="0" indent="-3429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What is inheritance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?</a:t>
            </a:r>
            <a:endParaRPr sz="2400" dirty="0">
              <a:uFill>
                <a:solidFill/>
              </a:uFill>
              <a:latin typeface="+mn-lt"/>
              <a:ea typeface="+mn-ea"/>
              <a:cs typeface="+mn-cs"/>
              <a:sym typeface="Helvetica Neue"/>
            </a:endParaRPr>
          </a:p>
          <a:p>
            <a:pPr marL="384175" marR="41275" lvl="0" indent="-34290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Implementation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Method lookup in Java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Use of this and super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Constructors and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Abstract classes and </a:t>
            </a: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methods</a:t>
            </a:r>
            <a:endParaRPr lang="en-IE" sz="2400" dirty="0">
              <a:uFill>
                <a:solidFill/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3</a:t>
            </a:fld>
            <a:endParaRPr lang="en-IE"/>
          </a:p>
        </p:txBody>
      </p:sp>
    </p:spTree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3568" y="1102587"/>
            <a:ext cx="7776864" cy="1015663"/>
          </a:xfrm>
          <a:prstGeom prst="rect">
            <a:avLst/>
          </a:prstGeom>
          <a:solidFill>
            <a:srgbClr val="E5F5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/>
              <a:t>public abstract class </a:t>
            </a:r>
            <a:r>
              <a:rPr lang="en-IE" sz="2000" dirty="0" err="1"/>
              <a:t>AbstractSuperClass</a:t>
            </a:r>
            <a:r>
              <a:rPr lang="en-IE" sz="2000" dirty="0"/>
              <a:t>{</a:t>
            </a:r>
          </a:p>
          <a:p>
            <a:r>
              <a:rPr lang="en-IE" sz="2000" dirty="0"/>
              <a:t>	abstract void do();</a:t>
            </a:r>
            <a:br>
              <a:rPr lang="en-IE" sz="2000" dirty="0"/>
            </a:br>
            <a:r>
              <a:rPr lang="en-IE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8580465" y="6369358"/>
            <a:ext cx="312015" cy="300002"/>
          </a:xfrm>
        </p:spPr>
        <p:txBody>
          <a:bodyPr/>
          <a:lstStyle/>
          <a:p>
            <a:pPr>
              <a:defRPr/>
            </a:pPr>
            <a:fld id="{5297A583-94D7-48A7-8B10-2ED4EEAF512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04800" y="6488668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http://javacodeonline.blogspot.ie/2009/08/deadly-diamond-of-death.html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Thought Experiment: Multiple Inheritance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10432126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6641" y="2276872"/>
            <a:ext cx="8640960" cy="1631216"/>
          </a:xfrm>
          <a:prstGeom prst="rect">
            <a:avLst/>
          </a:prstGeom>
          <a:solidFill>
            <a:srgbClr val="E5F5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/>
              <a:t>public class </a:t>
            </a:r>
            <a:r>
              <a:rPr lang="en-IE" sz="2000" dirty="0" err="1"/>
              <a:t>ConcreteOne</a:t>
            </a:r>
            <a:r>
              <a:rPr lang="en-IE" sz="2000" dirty="0"/>
              <a:t> extends </a:t>
            </a:r>
            <a:r>
              <a:rPr lang="en-IE" sz="2000" dirty="0" err="1"/>
              <a:t>AbstractSuperClass</a:t>
            </a:r>
            <a:r>
              <a:rPr lang="en-IE" sz="2000" dirty="0"/>
              <a:t>{</a:t>
            </a:r>
            <a:br>
              <a:rPr lang="en-IE" sz="2000" dirty="0"/>
            </a:br>
            <a:r>
              <a:rPr lang="en-IE" sz="2000" dirty="0"/>
              <a:t>    void do(){</a:t>
            </a:r>
            <a:br>
              <a:rPr lang="en-IE" sz="2000" dirty="0"/>
            </a:br>
            <a:r>
              <a:rPr lang="en-IE" sz="2000" dirty="0"/>
              <a:t>         </a:t>
            </a:r>
            <a:r>
              <a:rPr lang="en-IE" sz="2000" b="1" dirty="0" err="1"/>
              <a:t>System.out.println</a:t>
            </a:r>
            <a:r>
              <a:rPr lang="en-IE" sz="2000" b="1" dirty="0"/>
              <a:t>("I am testing multiple Inheritance");</a:t>
            </a:r>
            <a:br>
              <a:rPr lang="en-IE" sz="2000" b="1" dirty="0"/>
            </a:br>
            <a:r>
              <a:rPr lang="en-IE" sz="2000" dirty="0"/>
              <a:t>    }</a:t>
            </a:r>
            <a:br>
              <a:rPr lang="en-IE" sz="2000" dirty="0"/>
            </a:br>
            <a:r>
              <a:rPr lang="en-IE" sz="20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568" y="1102587"/>
            <a:ext cx="7776864" cy="1015663"/>
          </a:xfrm>
          <a:prstGeom prst="rect">
            <a:avLst/>
          </a:prstGeom>
          <a:solidFill>
            <a:srgbClr val="E5F5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/>
              <a:t>public abstract class </a:t>
            </a:r>
            <a:r>
              <a:rPr lang="en-IE" sz="2000" dirty="0" err="1"/>
              <a:t>AbstractSuperClass</a:t>
            </a:r>
            <a:r>
              <a:rPr lang="en-IE" sz="2000" dirty="0"/>
              <a:t>{</a:t>
            </a:r>
          </a:p>
          <a:p>
            <a:r>
              <a:rPr lang="en-IE" sz="2000" dirty="0"/>
              <a:t>	abstract void do();</a:t>
            </a:r>
            <a:br>
              <a:rPr lang="en-IE" sz="2000" dirty="0"/>
            </a:br>
            <a:r>
              <a:rPr lang="en-IE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8580465" y="6369358"/>
            <a:ext cx="312015" cy="300002"/>
          </a:xfrm>
        </p:spPr>
        <p:txBody>
          <a:bodyPr/>
          <a:lstStyle/>
          <a:p>
            <a:pPr>
              <a:defRPr/>
            </a:pPr>
            <a:fld id="{5297A583-94D7-48A7-8B10-2ED4EEAF512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04800" y="6488668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http://javacodeonline.blogspot.ie/2009/08/deadly-diamond-of-death.html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Thought Experiment: Multiple Inheritance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5039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4030032"/>
            <a:ext cx="8640960" cy="1631216"/>
          </a:xfrm>
          <a:prstGeom prst="rect">
            <a:avLst/>
          </a:prstGeom>
          <a:solidFill>
            <a:srgbClr val="E5F5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/>
              <a:t>public class </a:t>
            </a:r>
            <a:r>
              <a:rPr lang="en-IE" sz="2000" dirty="0" err="1"/>
              <a:t>ConcreteTwo</a:t>
            </a:r>
            <a:r>
              <a:rPr lang="en-IE" sz="2000" dirty="0"/>
              <a:t> extends </a:t>
            </a:r>
            <a:r>
              <a:rPr lang="en-IE" sz="2000" dirty="0" err="1"/>
              <a:t>AbstractSuperClass</a:t>
            </a:r>
            <a:r>
              <a:rPr lang="en-IE" sz="2000" dirty="0"/>
              <a:t>{</a:t>
            </a:r>
            <a:br>
              <a:rPr lang="en-IE" sz="2000" dirty="0"/>
            </a:br>
            <a:r>
              <a:rPr lang="en-IE" sz="2000" dirty="0"/>
              <a:t>      void do(){</a:t>
            </a:r>
            <a:br>
              <a:rPr lang="en-IE" sz="2000" dirty="0"/>
            </a:br>
            <a:r>
              <a:rPr lang="en-IE" sz="2000" dirty="0"/>
              <a:t>          </a:t>
            </a:r>
            <a:r>
              <a:rPr lang="en-IE" sz="2000" b="1" dirty="0" err="1"/>
              <a:t>System.out.println</a:t>
            </a:r>
            <a:r>
              <a:rPr lang="en-IE" sz="2000" b="1" dirty="0"/>
              <a:t>("I will cause the Deadly Diamond of Death");</a:t>
            </a:r>
            <a:br>
              <a:rPr lang="en-IE" sz="2000" b="1" dirty="0"/>
            </a:br>
            <a:r>
              <a:rPr lang="en-IE" sz="2000" dirty="0"/>
              <a:t>     }</a:t>
            </a:r>
            <a:br>
              <a:rPr lang="en-IE" sz="2000" dirty="0"/>
            </a:br>
            <a:r>
              <a:rPr lang="en-IE" sz="20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568" y="1102587"/>
            <a:ext cx="7776864" cy="1015663"/>
          </a:xfrm>
          <a:prstGeom prst="rect">
            <a:avLst/>
          </a:prstGeom>
          <a:solidFill>
            <a:srgbClr val="E5F5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/>
              <a:t>public abstract class </a:t>
            </a:r>
            <a:r>
              <a:rPr lang="en-IE" sz="2000" dirty="0" err="1"/>
              <a:t>AbstractSuperClass</a:t>
            </a:r>
            <a:r>
              <a:rPr lang="en-IE" sz="2000" dirty="0"/>
              <a:t>{</a:t>
            </a:r>
          </a:p>
          <a:p>
            <a:r>
              <a:rPr lang="en-IE" sz="2000" dirty="0"/>
              <a:t>	abstract void do();</a:t>
            </a:r>
            <a:br>
              <a:rPr lang="en-IE" sz="2000" dirty="0"/>
            </a:br>
            <a:r>
              <a:rPr lang="en-IE" sz="2000" dirty="0"/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>
          <a:xfrm>
            <a:off x="8580465" y="6369358"/>
            <a:ext cx="312015" cy="300002"/>
          </a:xfrm>
        </p:spPr>
        <p:txBody>
          <a:bodyPr/>
          <a:lstStyle/>
          <a:p>
            <a:pPr>
              <a:defRPr/>
            </a:pPr>
            <a:fld id="{5297A583-94D7-48A7-8B10-2ED4EEAF512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687016" y="5834705"/>
            <a:ext cx="7866136" cy="430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000000"/>
              </a:buClr>
              <a:defRPr sz="1800">
                <a:uFillTx/>
              </a:defRPr>
            </a:pPr>
            <a:r>
              <a:rPr lang="en-IE" sz="2200" i="1" dirty="0"/>
              <a:t>Each class provides their own implementation of </a:t>
            </a:r>
            <a:r>
              <a:rPr lang="en-IE" sz="2200" b="1" i="1" dirty="0"/>
              <a:t>void do()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6641" y="2276872"/>
            <a:ext cx="8640960" cy="1631216"/>
          </a:xfrm>
          <a:prstGeom prst="rect">
            <a:avLst/>
          </a:prstGeom>
          <a:solidFill>
            <a:srgbClr val="E5F5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/>
              <a:t>public class </a:t>
            </a:r>
            <a:r>
              <a:rPr lang="en-IE" sz="2000" dirty="0" err="1"/>
              <a:t>ConcreteOne</a:t>
            </a:r>
            <a:r>
              <a:rPr lang="en-IE" sz="2000" dirty="0"/>
              <a:t> extends </a:t>
            </a:r>
            <a:r>
              <a:rPr lang="en-IE" sz="2000" dirty="0" err="1"/>
              <a:t>AbstractSuperClass</a:t>
            </a:r>
            <a:r>
              <a:rPr lang="en-IE" sz="2000" dirty="0"/>
              <a:t>{</a:t>
            </a:r>
            <a:br>
              <a:rPr lang="en-IE" sz="2000" dirty="0"/>
            </a:br>
            <a:r>
              <a:rPr lang="en-IE" sz="2000" dirty="0"/>
              <a:t>    void do(){</a:t>
            </a:r>
            <a:br>
              <a:rPr lang="en-IE" sz="2000" dirty="0"/>
            </a:br>
            <a:r>
              <a:rPr lang="en-IE" sz="2000" dirty="0"/>
              <a:t>         </a:t>
            </a:r>
            <a:r>
              <a:rPr lang="en-IE" sz="2000" b="1" dirty="0" err="1"/>
              <a:t>System.out.println</a:t>
            </a:r>
            <a:r>
              <a:rPr lang="en-IE" sz="2000" b="1" dirty="0"/>
              <a:t>("I am testing multiple Inheritance");</a:t>
            </a:r>
            <a:br>
              <a:rPr lang="en-IE" sz="2000" b="1" dirty="0"/>
            </a:br>
            <a:r>
              <a:rPr lang="en-IE" sz="2000" dirty="0"/>
              <a:t>    }</a:t>
            </a:r>
            <a:br>
              <a:rPr lang="en-IE" sz="2000" dirty="0"/>
            </a:br>
            <a:r>
              <a:rPr lang="en-IE" sz="2000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6488668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http://javacodeonline.blogspot.ie/2009/08/deadly-diamond-of-death.html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Thought Experiment: Multiple Inheritance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741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>
                <a:uFillTx/>
              </a:rPr>
              <a:t>So far, our class diagram looks like this:</a:t>
            </a: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>
              <a:uFillTx/>
            </a:endParaRP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>
              <a:uFillTx/>
            </a:endParaRP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>
              <a:uFillTx/>
            </a:endParaRP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>
              <a:uFillTx/>
            </a:endParaRP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>
              <a:uFillTx/>
            </a:endParaRP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>
              <a:uFillTx/>
            </a:endParaRP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>
              <a:uFillTx/>
            </a:endParaRP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>
              <a:uFillTx/>
            </a:endParaRP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>
                <a:uFillTx/>
              </a:rPr>
              <a:t>No problems, </a:t>
            </a:r>
            <a:r>
              <a:rPr lang="en-IE" sz="2400" dirty="0" smtClean="0">
                <a:uFillTx/>
              </a:rPr>
              <a:t>yet</a:t>
            </a:r>
            <a:r>
              <a:rPr lang="mr-IN" sz="2400" dirty="0" smtClean="0">
                <a:uFillTx/>
              </a:rPr>
              <a:t>…</a:t>
            </a:r>
            <a:endParaRPr lang="en-IE" sz="2400" dirty="0"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2276872"/>
            <a:ext cx="2964160" cy="830997"/>
          </a:xfrm>
          <a:prstGeom prst="rect">
            <a:avLst/>
          </a:prstGeom>
          <a:solidFill>
            <a:srgbClr val="E5F5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&lt;&lt;abstract&gt;&gt;</a:t>
            </a:r>
          </a:p>
          <a:p>
            <a:pPr algn="ctr"/>
            <a:r>
              <a:rPr lang="en-IE" sz="2400" dirty="0" err="1"/>
              <a:t>AbstractSuperClass</a:t>
            </a:r>
            <a:endParaRPr lang="en-I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3993931"/>
            <a:ext cx="2286000" cy="646331"/>
          </a:xfrm>
          <a:prstGeom prst="rect">
            <a:avLst/>
          </a:prstGeom>
          <a:solidFill>
            <a:srgbClr val="E5F5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E" sz="2400" dirty="0" err="1"/>
              <a:t>ConcreteOne</a:t>
            </a:r>
            <a:endParaRPr lang="en-I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993931"/>
            <a:ext cx="2286000" cy="589072"/>
          </a:xfrm>
          <a:prstGeom prst="rect">
            <a:avLst/>
          </a:prstGeom>
          <a:solidFill>
            <a:srgbClr val="E5F5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E" sz="2400" dirty="0" err="1"/>
              <a:t>ConcreteTwo</a:t>
            </a:r>
            <a:endParaRPr lang="en-IE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20714" y="3193197"/>
            <a:ext cx="1524000" cy="8007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344714" y="3193197"/>
            <a:ext cx="1524000" cy="8007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>
          <a:xfrm>
            <a:off x="8580465" y="6369358"/>
            <a:ext cx="312015" cy="300002"/>
          </a:xfrm>
        </p:spPr>
        <p:txBody>
          <a:bodyPr/>
          <a:lstStyle/>
          <a:p>
            <a:pPr>
              <a:defRPr/>
            </a:pPr>
            <a:fld id="{5297A583-94D7-48A7-8B10-2ED4EEAF512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304800" y="6488668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http://javacodeonline.blogspot.ie/2009/08/deadly-diamond-of-death.html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Thought Experiment: Multiple Inheritance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81773740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>
                <a:uFillTx/>
              </a:rPr>
              <a:t>Now, if multiple inheritance were allowed, a fourth class comes into picture which </a:t>
            </a:r>
            <a:r>
              <a:rPr lang="en-IE" sz="2400" b="1" dirty="0">
                <a:uFillTx/>
              </a:rPr>
              <a:t>extends</a:t>
            </a:r>
            <a:r>
              <a:rPr lang="en-IE" sz="2400" dirty="0">
                <a:uFillTx/>
              </a:rPr>
              <a:t> the above two concrete classes. </a:t>
            </a: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>
              <a:uFillTx/>
            </a:endParaRP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>
              <a:uFillTx/>
            </a:endParaRP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>
              <a:uFillTx/>
            </a:endParaRP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>
              <a:uFillTx/>
            </a:endParaRP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>
              <a:uFillTx/>
            </a:endParaRP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986" y="3337034"/>
            <a:ext cx="7894438" cy="1015663"/>
          </a:xfrm>
          <a:prstGeom prst="rect">
            <a:avLst/>
          </a:prstGeom>
          <a:solidFill>
            <a:srgbClr val="E5F5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/>
              <a:t>public class </a:t>
            </a:r>
            <a:r>
              <a:rPr lang="en-IE" sz="2000" dirty="0" err="1"/>
              <a:t>DiamondEffect</a:t>
            </a:r>
            <a:r>
              <a:rPr lang="en-IE" sz="2000" dirty="0"/>
              <a:t> extends </a:t>
            </a:r>
            <a:r>
              <a:rPr lang="en-IE" sz="2000" dirty="0" err="1"/>
              <a:t>ConcreteOne</a:t>
            </a:r>
            <a:r>
              <a:rPr lang="en-IE" sz="2000" dirty="0"/>
              <a:t>, </a:t>
            </a:r>
            <a:r>
              <a:rPr lang="en-IE" sz="2000" dirty="0" err="1"/>
              <a:t>ConcreteTwo</a:t>
            </a:r>
            <a:r>
              <a:rPr lang="en-IE" sz="2000" dirty="0"/>
              <a:t>{</a:t>
            </a:r>
            <a:br>
              <a:rPr lang="en-IE" sz="2000" dirty="0"/>
            </a:br>
            <a:r>
              <a:rPr lang="en-IE" sz="2000" dirty="0"/>
              <a:t>      //Some methods of this class</a:t>
            </a:r>
            <a:br>
              <a:rPr lang="en-IE" sz="2000" dirty="0"/>
            </a:br>
            <a:r>
              <a:rPr lang="en-IE" sz="2000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8580465" y="6369358"/>
            <a:ext cx="312015" cy="300002"/>
          </a:xfrm>
        </p:spPr>
        <p:txBody>
          <a:bodyPr/>
          <a:lstStyle/>
          <a:p>
            <a:pPr>
              <a:defRPr/>
            </a:pPr>
            <a:fld id="{5297A583-94D7-48A7-8B10-2ED4EEAF512E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04800" y="6488668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http://javacodeonline.blogspot.ie/2009/08/deadly-diamond-of-death.html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Thought Experiment: Multiple Inheritance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5991435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329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>
                <a:uFillTx/>
              </a:rPr>
              <a:t>Diamond shape class </a:t>
            </a:r>
            <a:r>
              <a:rPr lang="en-IE" sz="2400" dirty="0" smtClean="0">
                <a:uFillTx/>
              </a:rPr>
              <a:t>diagram</a:t>
            </a:r>
            <a:endParaRPr lang="en-IE" sz="2400" dirty="0"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2132856"/>
            <a:ext cx="3105298" cy="830997"/>
          </a:xfrm>
          <a:prstGeom prst="rect">
            <a:avLst/>
          </a:prstGeom>
          <a:solidFill>
            <a:srgbClr val="E5F5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400" dirty="0">
                <a:solidFill>
                  <a:schemeClr val="bg1">
                    <a:lumMod val="50000"/>
                  </a:schemeClr>
                </a:solidFill>
              </a:rPr>
              <a:t>&lt;&lt;abstract&gt;&gt;</a:t>
            </a:r>
          </a:p>
          <a:p>
            <a:pPr algn="ctr"/>
            <a:r>
              <a:rPr lang="en-IE" sz="2400" dirty="0" err="1"/>
              <a:t>AbstractSuperClass</a:t>
            </a:r>
            <a:endParaRPr lang="en-I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3816816"/>
            <a:ext cx="2286000" cy="646331"/>
          </a:xfrm>
          <a:prstGeom prst="rect">
            <a:avLst/>
          </a:prstGeom>
          <a:solidFill>
            <a:srgbClr val="E5F5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E" sz="2400" dirty="0" err="1"/>
              <a:t>ConcreteOne</a:t>
            </a:r>
            <a:endParaRPr lang="en-I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3816816"/>
            <a:ext cx="2286000" cy="589072"/>
          </a:xfrm>
          <a:prstGeom prst="rect">
            <a:avLst/>
          </a:prstGeom>
          <a:solidFill>
            <a:srgbClr val="E5F5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E" sz="2400" dirty="0" err="1"/>
              <a:t>ConcreteTwo</a:t>
            </a:r>
            <a:endParaRPr lang="en-IE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73114" y="3016082"/>
            <a:ext cx="1524000" cy="8007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497114" y="3016082"/>
            <a:ext cx="1524000" cy="8007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4114" y="5385485"/>
            <a:ext cx="2286000" cy="589072"/>
          </a:xfrm>
          <a:prstGeom prst="rect">
            <a:avLst/>
          </a:prstGeom>
          <a:solidFill>
            <a:srgbClr val="E5F5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E" sz="2400" dirty="0" err="1"/>
              <a:t>DiamondEffect</a:t>
            </a:r>
            <a:endParaRPr lang="en-IE" sz="2400" dirty="0"/>
          </a:p>
        </p:txBody>
      </p:sp>
      <p:cxnSp>
        <p:nvCxnSpPr>
          <p:cNvPr id="10" name="Straight Arrow Connector 9"/>
          <p:cNvCxnSpPr>
            <a:stCxn id="9" idx="0"/>
            <a:endCxn id="5" idx="2"/>
          </p:cNvCxnSpPr>
          <p:nvPr/>
        </p:nvCxnSpPr>
        <p:spPr>
          <a:xfrm flipH="1" flipV="1">
            <a:off x="2743200" y="4463147"/>
            <a:ext cx="1753914" cy="92233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  <a:endCxn id="6" idx="2"/>
          </p:cNvCxnSpPr>
          <p:nvPr/>
        </p:nvCxnSpPr>
        <p:spPr>
          <a:xfrm flipV="1">
            <a:off x="4497114" y="4405888"/>
            <a:ext cx="1751286" cy="9795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2"/>
          </p:nvPr>
        </p:nvSpPr>
        <p:spPr>
          <a:xfrm>
            <a:off x="8580465" y="6369358"/>
            <a:ext cx="312015" cy="300002"/>
          </a:xfrm>
        </p:spPr>
        <p:txBody>
          <a:bodyPr/>
          <a:lstStyle/>
          <a:p>
            <a:pPr>
              <a:defRPr/>
            </a:pPr>
            <a:fld id="{5297A583-94D7-48A7-8B10-2ED4EEAF512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304800" y="6488668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http://javacodeonline.blogspot.ie/2009/08/deadly-diamond-of-death.html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Thought Experiment: Multiple Inheritance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61495437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Autofit/>
          </a:bodyPr>
          <a:lstStyle/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/>
              <a:t>The </a:t>
            </a:r>
            <a:r>
              <a:rPr lang="en-IE" sz="2400" dirty="0" err="1"/>
              <a:t>DiamondEffect</a:t>
            </a:r>
            <a:r>
              <a:rPr lang="en-IE" sz="2400" dirty="0"/>
              <a:t> class inherits all the methods of the parent classes.</a:t>
            </a: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/>
              <a:t>BUT we have a common method, </a:t>
            </a:r>
            <a:r>
              <a:rPr lang="en-IE" sz="2400" i="1" dirty="0"/>
              <a:t>void do()</a:t>
            </a:r>
            <a:r>
              <a:rPr lang="en-IE" sz="2400" dirty="0"/>
              <a:t>, in the two concrete classes, each with a different implementation.</a:t>
            </a: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>
                <a:solidFill>
                  <a:srgbClr val="FF0000"/>
                </a:solidFill>
              </a:rPr>
              <a:t>So which void do() implementation will be used for the </a:t>
            </a:r>
            <a:r>
              <a:rPr lang="en-IE" sz="2400" dirty="0" err="1">
                <a:solidFill>
                  <a:srgbClr val="FF0000"/>
                </a:solidFill>
              </a:rPr>
              <a:t>DiamondEffect</a:t>
            </a:r>
            <a:r>
              <a:rPr lang="en-IE" sz="2400" dirty="0">
                <a:solidFill>
                  <a:srgbClr val="FF0000"/>
                </a:solidFill>
              </a:rPr>
              <a:t> class as it inherits both these classes?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06943" y="2530990"/>
            <a:ext cx="3730792" cy="2534918"/>
            <a:chOff x="1600200" y="2362200"/>
            <a:chExt cx="5791200" cy="3768420"/>
          </a:xfrm>
        </p:grpSpPr>
        <p:sp>
          <p:nvSpPr>
            <p:cNvPr id="5" name="TextBox 4"/>
            <p:cNvSpPr txBox="1"/>
            <p:nvPr/>
          </p:nvSpPr>
          <p:spPr>
            <a:xfrm>
              <a:off x="2850115" y="2362200"/>
              <a:ext cx="3048000" cy="777821"/>
            </a:xfrm>
            <a:prstGeom prst="rect">
              <a:avLst/>
            </a:prstGeom>
            <a:solidFill>
              <a:srgbClr val="E5F5FF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E" sz="1400" dirty="0">
                  <a:solidFill>
                    <a:schemeClr val="bg1">
                      <a:lumMod val="50000"/>
                    </a:schemeClr>
                  </a:solidFill>
                </a:rPr>
                <a:t>&lt;&lt;abstract&gt;&gt;</a:t>
              </a:r>
            </a:p>
            <a:p>
              <a:pPr algn="ctr"/>
              <a:r>
                <a:rPr lang="en-IE" sz="1400" dirty="0" err="1"/>
                <a:t>AbstractSuperClass</a:t>
              </a:r>
              <a:endParaRPr lang="en-I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00200" y="3993931"/>
              <a:ext cx="2286000" cy="568020"/>
            </a:xfrm>
            <a:prstGeom prst="rect">
              <a:avLst/>
            </a:prstGeom>
            <a:solidFill>
              <a:srgbClr val="E5F5FF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IE" sz="1400" dirty="0" err="1"/>
                <a:t>ConcreteOne</a:t>
              </a:r>
              <a:endParaRPr lang="en-IE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3993929"/>
              <a:ext cx="2286000" cy="568020"/>
            </a:xfrm>
            <a:prstGeom prst="rect">
              <a:avLst/>
            </a:prstGeom>
            <a:solidFill>
              <a:srgbClr val="E5F5FF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IE" sz="1400" dirty="0" err="1"/>
                <a:t>ConcreteTwo</a:t>
              </a:r>
              <a:endParaRPr lang="en-IE" sz="1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973114" y="3193197"/>
              <a:ext cx="1524000" cy="8007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4497114" y="3193197"/>
              <a:ext cx="1524000" cy="8007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54114" y="5562600"/>
              <a:ext cx="2286000" cy="568020"/>
            </a:xfrm>
            <a:prstGeom prst="rect">
              <a:avLst/>
            </a:prstGeom>
            <a:solidFill>
              <a:srgbClr val="E5F5FF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IE" sz="1400" dirty="0" err="1"/>
                <a:t>DiamondEffect</a:t>
              </a:r>
              <a:endParaRPr lang="en-IE" sz="1400" dirty="0"/>
            </a:p>
          </p:txBody>
        </p:sp>
        <p:cxnSp>
          <p:nvCxnSpPr>
            <p:cNvPr id="11" name="Straight Arrow Connector 10"/>
            <p:cNvCxnSpPr>
              <a:stCxn id="10" idx="0"/>
              <a:endCxn id="6" idx="2"/>
            </p:cNvCxnSpPr>
            <p:nvPr/>
          </p:nvCxnSpPr>
          <p:spPr>
            <a:xfrm flipH="1" flipV="1">
              <a:off x="2743201" y="4561951"/>
              <a:ext cx="1753914" cy="10006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0"/>
              <a:endCxn id="7" idx="2"/>
            </p:cNvCxnSpPr>
            <p:nvPr/>
          </p:nvCxnSpPr>
          <p:spPr>
            <a:xfrm flipV="1">
              <a:off x="4497115" y="4561949"/>
              <a:ext cx="1751286" cy="10006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2"/>
          </p:nvPr>
        </p:nvSpPr>
        <p:spPr>
          <a:xfrm>
            <a:off x="8580465" y="6369358"/>
            <a:ext cx="312015" cy="300002"/>
          </a:xfrm>
        </p:spPr>
        <p:txBody>
          <a:bodyPr/>
          <a:lstStyle/>
          <a:p>
            <a:pPr>
              <a:defRPr/>
            </a:pPr>
            <a:fld id="{5297A583-94D7-48A7-8B10-2ED4EEAF512E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304800" y="6488668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http://javacodeonline.blogspot.ie/2009/08/deadly-diamond-of-death.html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Thought Experiment: Multiple Inheritance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23947718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7504" y="3717032"/>
            <a:ext cx="5328592" cy="1938992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6000" i="1" dirty="0">
                <a:solidFill>
                  <a:schemeClr val="accent1">
                    <a:lumMod val="75000"/>
                  </a:schemeClr>
                </a:solidFill>
              </a:rPr>
              <a:t>Multiple Inheritance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Deadly Diamond of Death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85" y="1706883"/>
            <a:ext cx="8147248" cy="1610965"/>
          </a:xfrm>
        </p:spPr>
        <p:txBody>
          <a:bodyPr>
            <a:noAutofit/>
          </a:bodyPr>
          <a:lstStyle/>
          <a:p>
            <a:pPr marL="40640" indent="0" algn="ctr">
              <a:buNone/>
            </a:pPr>
            <a:r>
              <a:rPr lang="en-IE" sz="3000" dirty="0"/>
              <a:t>Actually this is a critical issue that the java designers wanted to avoid, so, the result was…</a:t>
            </a:r>
          </a:p>
          <a:p>
            <a:pPr marL="40640" indent="0">
              <a:buNone/>
            </a:pPr>
            <a:endParaRPr lang="en-IE" sz="3000" dirty="0"/>
          </a:p>
          <a:p>
            <a:pPr marL="40640" indent="0">
              <a:buNone/>
            </a:pPr>
            <a:r>
              <a:rPr lang="en-IE" sz="3000" dirty="0"/>
              <a:t> 		</a:t>
            </a:r>
          </a:p>
          <a:p>
            <a:pPr marL="40640" indent="0" algn="l">
              <a:buNone/>
            </a:pPr>
            <a:r>
              <a:rPr lang="en-IE" sz="3000" dirty="0"/>
              <a:t/>
            </a:r>
            <a:br>
              <a:rPr lang="en-IE" sz="3000" dirty="0"/>
            </a:br>
            <a:endParaRPr lang="en-IE" sz="3000" dirty="0"/>
          </a:p>
        </p:txBody>
      </p:sp>
      <p:pic>
        <p:nvPicPr>
          <p:cNvPr id="2056" name="Picture 8" descr="Image result for bann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40060">
            <a:off x="2375212" y="3386855"/>
            <a:ext cx="38100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>
          <a:xfrm>
            <a:off x="8580465" y="6369358"/>
            <a:ext cx="312015" cy="300002"/>
          </a:xfrm>
        </p:spPr>
        <p:txBody>
          <a:bodyPr/>
          <a:lstStyle/>
          <a:p>
            <a:pPr>
              <a:defRPr/>
            </a:pPr>
            <a:fld id="{5297A583-94D7-48A7-8B10-2ED4EEAF512E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04800" y="6488668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http://javacodeonline.blogspot.ie/2009/08/deadly-diamond-of-death.html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780389" y="3342960"/>
            <a:ext cx="3240360" cy="2736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7500"/>
          </a:bodyPr>
          <a:lstStyle>
            <a:lvl1pPr marL="40639" marR="40639" algn="ctr"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1pPr>
            <a:lvl2pPr marL="40639" marR="40639" indent="228600" algn="ctr"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2pPr>
            <a:lvl3pPr marL="40639" marR="40639" indent="457200" algn="ctr"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3pPr>
            <a:lvl4pPr marL="40639" marR="40639" indent="685800" algn="ctr"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4pPr>
            <a:lvl5pPr marL="40639" marR="40639" indent="914400" algn="ctr"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5pPr>
            <a:lvl6pPr marL="40639" marR="40639" indent="1143000" algn="ctr"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6pPr>
            <a:lvl7pPr marL="40639" marR="40639" indent="1371600" algn="ctr"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7pPr>
            <a:lvl8pPr marL="40639" marR="40639" indent="1600200" algn="ctr"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8pPr>
            <a:lvl9pPr marL="40639" marR="40639" indent="1828800" algn="ctr">
              <a:defRPr sz="36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914400"/>
            <a:r>
              <a:rPr lang="en-IE" sz="2400" dirty="0" smtClean="0"/>
              <a:t>(although it is supported in C++ via Virtual Base class feature)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70283301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 dirty="0"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What is Inheritance?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84968" y="1237110"/>
            <a:ext cx="8458201" cy="414338"/>
          </a:xfrm>
          <a:prstGeom prst="rect">
            <a:avLst/>
          </a:prstGeom>
        </p:spPr>
        <p:txBody>
          <a:bodyPr/>
          <a:lstStyle/>
          <a:p>
            <a:pPr marL="497840" indent="-457200">
              <a:spcBef>
                <a:spcPts val="400"/>
              </a:spcBef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/>
              <a:t>Inheritance is one of the primary object-oriented principles.</a:t>
            </a:r>
            <a:endParaRPr lang="en-IE" sz="2000" dirty="0">
              <a:solidFill>
                <a:srgbClr val="FF0000"/>
              </a:solidFill>
              <a:uFill>
                <a:solidFill/>
              </a:uFill>
            </a:endParaRPr>
          </a:p>
          <a:p>
            <a:pPr marL="897890" lvl="1" indent="-457200">
              <a:spcBef>
                <a:spcPts val="400"/>
              </a:spcBef>
              <a:buClr>
                <a:srgbClr val="000000"/>
              </a:buClr>
              <a:buFont typeface="Helvetica"/>
              <a:buAutoNum type="arabicPeriod"/>
              <a:defRPr sz="1800">
                <a:uFillTx/>
              </a:defRPr>
            </a:pPr>
            <a:endParaRPr lang="en-IE" dirty="0">
              <a:solidFill>
                <a:srgbClr val="FF0000"/>
              </a:solidFill>
              <a:uFill>
                <a:solidFill/>
              </a:u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8880"/>
              </p:ext>
            </p:extLst>
          </p:nvPr>
        </p:nvGraphicFramePr>
        <p:xfrm>
          <a:off x="1000435" y="2224078"/>
          <a:ext cx="714313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0461">
                  <a:extLst>
                    <a:ext uri="{9D8B030D-6E8A-4147-A177-3AD203B41FA5}">
                      <a16:colId xmlns="" xmlns:a16="http://schemas.microsoft.com/office/drawing/2014/main" val="290879917"/>
                    </a:ext>
                  </a:extLst>
                </a:gridCol>
                <a:gridCol w="3572669">
                  <a:extLst>
                    <a:ext uri="{9D8B030D-6E8A-4147-A177-3AD203B41FA5}">
                      <a16:colId xmlns="" xmlns:a16="http://schemas.microsoft.com/office/drawing/2014/main" val="56698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</a:rPr>
                        <a:t>Implementation Inheritance</a:t>
                      </a:r>
                    </a:p>
                  </a:txBody>
                  <a:tcPr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</a:rPr>
                        <a:t>Interface 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</a:rPr>
                        <a:t>Inheritance</a:t>
                      </a:r>
                    </a:p>
                  </a:txBody>
                  <a:tcPr>
                    <a:solidFill>
                      <a:srgbClr val="E5F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217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charset="0"/>
                        <a:buChar char="•"/>
                        <a:defRPr sz="1800">
                          <a:uFillTx/>
                        </a:defRPr>
                      </a:pPr>
                      <a:r>
                        <a:rPr lang="en-IE" sz="2400" dirty="0">
                          <a:uFill>
                            <a:solidFill/>
                          </a:uFill>
                        </a:rPr>
                        <a:t>Promotes reuse.</a:t>
                      </a:r>
                    </a:p>
                    <a:p>
                      <a:pPr marL="342900" lvl="1" indent="-34290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charset="0"/>
                        <a:buChar char="•"/>
                        <a:defRPr sz="1800">
                          <a:uFillTx/>
                        </a:defRPr>
                      </a:pPr>
                      <a:r>
                        <a:rPr lang="en-IE" sz="2400" dirty="0">
                          <a:uFill>
                            <a:solidFill/>
                          </a:uFill>
                        </a:rPr>
                        <a:t>Commonalities are stored in a parent class (superclass).</a:t>
                      </a:r>
                    </a:p>
                    <a:p>
                      <a:pPr marL="342900" lvl="2" indent="-34290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charset="0"/>
                        <a:buChar char="•"/>
                        <a:defRPr sz="1800">
                          <a:uFillTx/>
                        </a:defRPr>
                      </a:pPr>
                      <a:r>
                        <a:rPr lang="en-IE" sz="2400" dirty="0">
                          <a:uFill>
                            <a:solidFill/>
                          </a:uFill>
                        </a:rPr>
                        <a:t>Commonalities are shared between children classes (subclasses).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2" indent="-34290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charset="0"/>
                        <a:buChar char="•"/>
                        <a:defRPr sz="1800">
                          <a:uFillTx/>
                        </a:defRPr>
                      </a:pPr>
                      <a:r>
                        <a:rPr lang="en-IE" sz="2400" dirty="0">
                          <a:uFill>
                            <a:solidFill/>
                          </a:uFill>
                        </a:rPr>
                        <a:t>Mechanism for introducing </a:t>
                      </a:r>
                      <a:r>
                        <a:rPr lang="en-IE" sz="2400" b="1" i="1" dirty="0">
                          <a:uFill>
                            <a:solidFill/>
                          </a:uFill>
                        </a:rPr>
                        <a:t>Types</a:t>
                      </a:r>
                      <a:r>
                        <a:rPr lang="en-IE" sz="2400" dirty="0">
                          <a:uFill>
                            <a:solidFill/>
                          </a:uFill>
                        </a:rPr>
                        <a:t> into java design.</a:t>
                      </a:r>
                    </a:p>
                    <a:p>
                      <a:pPr marL="342900" lvl="2" indent="-34290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 charset="0"/>
                        <a:buChar char="•"/>
                        <a:defRPr sz="1800">
                          <a:uFillTx/>
                        </a:defRPr>
                      </a:pPr>
                      <a:r>
                        <a:rPr lang="en-IE" sz="2400" dirty="0">
                          <a:uFill>
                            <a:solidFill/>
                          </a:uFill>
                        </a:rPr>
                        <a:t>Classes can support more than one interface, i.e. be of more than one </a:t>
                      </a:r>
                      <a:r>
                        <a:rPr lang="en-IE" sz="2400" b="1" i="1" dirty="0">
                          <a:uFill>
                            <a:solidFill/>
                          </a:uFill>
                        </a:rPr>
                        <a:t>type.</a:t>
                      </a:r>
                    </a:p>
                    <a:p>
                      <a:pPr marL="180000" indent="-18000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E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844104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122200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 dirty="0"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Implementation Inheritance</a:t>
            </a:r>
          </a:p>
        </p:txBody>
      </p:sp>
      <p:sp>
        <p:nvSpPr>
          <p:cNvPr id="82" name="Shape 82"/>
          <p:cNvSpPr/>
          <p:nvPr/>
        </p:nvSpPr>
        <p:spPr>
          <a:xfrm>
            <a:off x="8153400" y="1447800"/>
            <a:ext cx="914400" cy="472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AF5DE">
              <a:alpha val="50195"/>
            </a:srgbClr>
          </a:solidFill>
          <a:ln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83" name="Shape 83"/>
          <p:cNvSpPr/>
          <p:nvPr/>
        </p:nvSpPr>
        <p:spPr>
          <a:xfrm>
            <a:off x="3352800" y="1182687"/>
            <a:ext cx="2209800" cy="2322513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3352800" y="1573212"/>
            <a:ext cx="22098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85" name="Shape 85"/>
          <p:cNvSpPr/>
          <p:nvPr/>
        </p:nvSpPr>
        <p:spPr>
          <a:xfrm>
            <a:off x="3946525" y="1162050"/>
            <a:ext cx="843788" cy="448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Policy</a:t>
            </a:r>
          </a:p>
        </p:txBody>
      </p:sp>
      <p:sp>
        <p:nvSpPr>
          <p:cNvPr id="86" name="Shape 86"/>
          <p:cNvSpPr/>
          <p:nvPr/>
        </p:nvSpPr>
        <p:spPr>
          <a:xfrm>
            <a:off x="3352800" y="2590800"/>
            <a:ext cx="22098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87" name="Shape 87"/>
          <p:cNvSpPr/>
          <p:nvPr/>
        </p:nvSpPr>
        <p:spPr>
          <a:xfrm>
            <a:off x="3352800" y="1541462"/>
            <a:ext cx="1917700" cy="1009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client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 dirty="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premium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 dirty="0" err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policyNumber</a:t>
            </a:r>
            <a:endParaRPr sz="2000" dirty="0">
              <a:uFill>
                <a:solidFill/>
              </a:u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3352800" y="2574925"/>
            <a:ext cx="1689100" cy="100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getClient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setClient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…</a:t>
            </a:r>
          </a:p>
        </p:txBody>
      </p:sp>
      <p:sp>
        <p:nvSpPr>
          <p:cNvPr id="89" name="Shape 89"/>
          <p:cNvSpPr/>
          <p:nvPr/>
        </p:nvSpPr>
        <p:spPr>
          <a:xfrm>
            <a:off x="1295400" y="4078287"/>
            <a:ext cx="2133600" cy="2017713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295400" y="4454525"/>
            <a:ext cx="2133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295400" y="4057650"/>
            <a:ext cx="1589024" cy="448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HomePolicy</a:t>
            </a:r>
          </a:p>
        </p:txBody>
      </p:sp>
      <p:sp>
        <p:nvSpPr>
          <p:cNvPr id="92" name="Shape 92"/>
          <p:cNvSpPr/>
          <p:nvPr/>
        </p:nvSpPr>
        <p:spPr>
          <a:xfrm>
            <a:off x="1295400" y="5105400"/>
            <a:ext cx="2133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93" name="Shape 93"/>
          <p:cNvSpPr/>
          <p:nvPr/>
        </p:nvSpPr>
        <p:spPr>
          <a:xfrm>
            <a:off x="1295400" y="4424362"/>
            <a:ext cx="1631950" cy="39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house</a:t>
            </a:r>
          </a:p>
        </p:txBody>
      </p:sp>
      <p:sp>
        <p:nvSpPr>
          <p:cNvPr id="94" name="Shape 94"/>
          <p:cNvSpPr/>
          <p:nvPr/>
        </p:nvSpPr>
        <p:spPr>
          <a:xfrm>
            <a:off x="1295400" y="5257800"/>
            <a:ext cx="1625600" cy="70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getHouse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setHouse</a:t>
            </a:r>
          </a:p>
        </p:txBody>
      </p:sp>
      <p:sp>
        <p:nvSpPr>
          <p:cNvPr id="95" name="Shape 95"/>
          <p:cNvSpPr/>
          <p:nvPr/>
        </p:nvSpPr>
        <p:spPr>
          <a:xfrm>
            <a:off x="3581400" y="4078287"/>
            <a:ext cx="2133600" cy="2017713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581400" y="4454525"/>
            <a:ext cx="2133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657600" y="4057650"/>
            <a:ext cx="1403096" cy="448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AutoPolicy</a:t>
            </a:r>
          </a:p>
        </p:txBody>
      </p:sp>
      <p:sp>
        <p:nvSpPr>
          <p:cNvPr id="98" name="Shape 98"/>
          <p:cNvSpPr/>
          <p:nvPr/>
        </p:nvSpPr>
        <p:spPr>
          <a:xfrm>
            <a:off x="3581400" y="5105400"/>
            <a:ext cx="2133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99" name="Shape 99"/>
          <p:cNvSpPr/>
          <p:nvPr/>
        </p:nvSpPr>
        <p:spPr>
          <a:xfrm>
            <a:off x="3581400" y="4424362"/>
            <a:ext cx="1631950" cy="39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auto</a:t>
            </a:r>
          </a:p>
        </p:txBody>
      </p:sp>
      <p:sp>
        <p:nvSpPr>
          <p:cNvPr id="100" name="Shape 100"/>
          <p:cNvSpPr/>
          <p:nvPr/>
        </p:nvSpPr>
        <p:spPr>
          <a:xfrm>
            <a:off x="3581400" y="5257800"/>
            <a:ext cx="1625600" cy="70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getAuto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setAuto</a:t>
            </a:r>
          </a:p>
        </p:txBody>
      </p:sp>
      <p:sp>
        <p:nvSpPr>
          <p:cNvPr id="101" name="Shape 101"/>
          <p:cNvSpPr/>
          <p:nvPr/>
        </p:nvSpPr>
        <p:spPr>
          <a:xfrm>
            <a:off x="5867400" y="4078287"/>
            <a:ext cx="2133600" cy="2017713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867400" y="4454525"/>
            <a:ext cx="2133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6037262" y="4057650"/>
            <a:ext cx="1244601" cy="448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LifePolicy</a:t>
            </a:r>
          </a:p>
        </p:txBody>
      </p:sp>
      <p:sp>
        <p:nvSpPr>
          <p:cNvPr id="104" name="Shape 104"/>
          <p:cNvSpPr/>
          <p:nvPr/>
        </p:nvSpPr>
        <p:spPr>
          <a:xfrm>
            <a:off x="5867400" y="5105400"/>
            <a:ext cx="2133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286000" y="3886200"/>
            <a:ext cx="1588" cy="2286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286000" y="3886200"/>
            <a:ext cx="44958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6781800" y="3886200"/>
            <a:ext cx="1588" cy="2286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572000" y="3733800"/>
            <a:ext cx="1588" cy="3810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419289" y="3505200"/>
            <a:ext cx="303835" cy="228600"/>
          </a:xfrm>
          <a:prstGeom prst="triangl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352425" y="1538287"/>
            <a:ext cx="942975" cy="4481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FAF5DE">
              <a:alpha val="50195"/>
            </a:srgbClr>
          </a:solidFill>
          <a:ln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 rot="16260000">
            <a:off x="-189644" y="3946880"/>
            <a:ext cx="2020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Tahoma"/>
              <a:defRPr sz="240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generalization</a:t>
            </a:r>
          </a:p>
        </p:txBody>
      </p:sp>
      <p:sp>
        <p:nvSpPr>
          <p:cNvPr id="112" name="Shape 112"/>
          <p:cNvSpPr/>
          <p:nvPr/>
        </p:nvSpPr>
        <p:spPr>
          <a:xfrm rot="5400000">
            <a:off x="7585244" y="3721455"/>
            <a:ext cx="193224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Tahoma"/>
              <a:defRPr sz="240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specialization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23278"/>
            <a:ext cx="3848719" cy="3030488"/>
          </a:xfrm>
          <a:prstGeom prst="rect">
            <a:avLst/>
          </a:prstGeom>
        </p:spPr>
      </p:pic>
      <p:sp>
        <p:nvSpPr>
          <p:cNvPr id="114" name="Shape 114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Defining Inheritance</a:t>
            </a:r>
          </a:p>
        </p:txBody>
      </p:sp>
      <p:grpSp>
        <p:nvGrpSpPr>
          <p:cNvPr id="120" name="Group 120"/>
          <p:cNvGrpSpPr/>
          <p:nvPr/>
        </p:nvGrpSpPr>
        <p:grpSpPr>
          <a:xfrm>
            <a:off x="2915816" y="1239558"/>
            <a:ext cx="5943602" cy="1787177"/>
            <a:chOff x="0" y="0"/>
            <a:chExt cx="5943601" cy="1384995"/>
          </a:xfrm>
        </p:grpSpPr>
        <p:sp>
          <p:nvSpPr>
            <p:cNvPr id="118" name="Shape 118"/>
            <p:cNvSpPr/>
            <p:nvPr/>
          </p:nvSpPr>
          <p:spPr>
            <a:xfrm>
              <a:off x="0" y="0"/>
              <a:ext cx="5943601" cy="12954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0" y="0"/>
              <a:ext cx="5943600" cy="1384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 {…</a:t>
              </a:r>
              <a:endParaRPr lang="en-IE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endParaRPr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Policy{…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AutoPolicy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Policy{…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LifePolicy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Policy{…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/>
          </a:p>
        </p:txBody>
      </p:sp>
      <p:sp>
        <p:nvSpPr>
          <p:cNvPr id="9" name="Arrow: Right 8"/>
          <p:cNvSpPr/>
          <p:nvPr/>
        </p:nvSpPr>
        <p:spPr>
          <a:xfrm rot="15306001">
            <a:off x="6384538" y="2697061"/>
            <a:ext cx="919491" cy="732363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23278"/>
            <a:ext cx="3848719" cy="3030488"/>
          </a:xfrm>
          <a:prstGeom prst="rect">
            <a:avLst/>
          </a:prstGeom>
        </p:spPr>
      </p:pic>
      <p:sp>
        <p:nvSpPr>
          <p:cNvPr id="114" name="Shape 114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Defining Inheritance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403648" y="4869160"/>
            <a:ext cx="6408712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If </a:t>
            </a:r>
            <a:r>
              <a:rPr lang="en-IE" sz="2000" dirty="0">
                <a:uFill>
                  <a:solidFill/>
                </a:uFill>
              </a:rPr>
              <a:t>the </a:t>
            </a:r>
            <a:r>
              <a:rPr sz="2000" dirty="0">
                <a:uFill>
                  <a:solidFill/>
                </a:uFill>
              </a:rPr>
              <a:t>class does not </a:t>
            </a:r>
            <a:r>
              <a:rPr lang="en-IE" sz="2000" dirty="0">
                <a:uFill>
                  <a:solidFill/>
                </a:uFill>
              </a:rPr>
              <a:t>explicitly </a:t>
            </a:r>
            <a:r>
              <a:rPr sz="2000" dirty="0">
                <a:uFill>
                  <a:solidFill/>
                </a:uFill>
              </a:rPr>
              <a:t>specify </a:t>
            </a:r>
            <a:r>
              <a:rPr lang="en-IE" sz="2000" dirty="0">
                <a:uFill>
                  <a:solidFill/>
                </a:uFill>
              </a:rPr>
              <a:t>a</a:t>
            </a:r>
            <a:r>
              <a:rPr sz="2000" dirty="0">
                <a:uFill>
                  <a:solidFill/>
                </a:uFill>
              </a:rPr>
              <a:t> superclass, its superclass is Object class</a:t>
            </a:r>
            <a:r>
              <a:rPr lang="en-IE" sz="2000" dirty="0">
                <a:uFill>
                  <a:solidFill/>
                </a:uFill>
              </a:rPr>
              <a:t>.</a:t>
            </a:r>
            <a:endParaRPr sz="2000" dirty="0">
              <a:uFill>
                <a:solidFill/>
              </a:uFill>
            </a:endParaRPr>
          </a:p>
        </p:txBody>
      </p:sp>
      <p:grpSp>
        <p:nvGrpSpPr>
          <p:cNvPr id="120" name="Group 120"/>
          <p:cNvGrpSpPr/>
          <p:nvPr/>
        </p:nvGrpSpPr>
        <p:grpSpPr>
          <a:xfrm>
            <a:off x="2915816" y="1239558"/>
            <a:ext cx="5943602" cy="1787177"/>
            <a:chOff x="0" y="0"/>
            <a:chExt cx="5943601" cy="1384995"/>
          </a:xfrm>
        </p:grpSpPr>
        <p:sp>
          <p:nvSpPr>
            <p:cNvPr id="118" name="Shape 118"/>
            <p:cNvSpPr/>
            <p:nvPr/>
          </p:nvSpPr>
          <p:spPr>
            <a:xfrm>
              <a:off x="0" y="0"/>
              <a:ext cx="5943601" cy="12954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0" y="0"/>
              <a:ext cx="5943600" cy="1384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 {…</a:t>
              </a:r>
              <a:endParaRPr lang="en-IE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endParaRPr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Policy{…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AutoPolicy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Policy{…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LifePolicy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Policy{…</a:t>
              </a:r>
            </a:p>
          </p:txBody>
        </p:sp>
      </p:grpSp>
      <p:grpSp>
        <p:nvGrpSpPr>
          <p:cNvPr id="123" name="Group 123"/>
          <p:cNvGrpSpPr/>
          <p:nvPr/>
        </p:nvGrpSpPr>
        <p:grpSpPr>
          <a:xfrm>
            <a:off x="152400" y="5695032"/>
            <a:ext cx="3200400" cy="533400"/>
            <a:chOff x="0" y="0"/>
            <a:chExt cx="3200400" cy="533400"/>
          </a:xfrm>
        </p:grpSpPr>
        <p:sp>
          <p:nvSpPr>
            <p:cNvPr id="121" name="Shape 121"/>
            <p:cNvSpPr/>
            <p:nvPr/>
          </p:nvSpPr>
          <p:spPr>
            <a:xfrm>
              <a:off x="0" y="0"/>
              <a:ext cx="3200400" cy="5334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0"/>
              <a:ext cx="3200400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Policy{…</a:t>
              </a:r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3810000" y="5695032"/>
            <a:ext cx="5181600" cy="533400"/>
            <a:chOff x="0" y="0"/>
            <a:chExt cx="5181600" cy="533400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5181600" cy="5334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0"/>
              <a:ext cx="5181600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Object{…</a:t>
              </a:r>
            </a:p>
          </p:txBody>
        </p:sp>
      </p:grpSp>
      <p:sp>
        <p:nvSpPr>
          <p:cNvPr id="127" name="Shape 127"/>
          <p:cNvSpPr/>
          <p:nvPr/>
        </p:nvSpPr>
        <p:spPr>
          <a:xfrm>
            <a:off x="3505200" y="5923632"/>
            <a:ext cx="228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505200" y="5999832"/>
            <a:ext cx="228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55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Variables and Inheritance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457200" y="1355725"/>
            <a:ext cx="8229600" cy="921147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334554" lvl="0" indent="-293914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Variables can be declared against the </a:t>
            </a:r>
            <a:r>
              <a:rPr lang="en-IE" sz="2400" dirty="0">
                <a:uFill>
                  <a:solidFill/>
                </a:uFill>
              </a:rPr>
              <a:t>super</a:t>
            </a:r>
            <a:r>
              <a:rPr sz="2400" dirty="0">
                <a:uFill>
                  <a:solidFill/>
                </a:uFill>
              </a:rPr>
              <a:t>class, and assigned objects of </a:t>
            </a:r>
            <a:r>
              <a:rPr lang="en-IE" sz="2400" dirty="0"/>
              <a:t>the subclass.</a:t>
            </a:r>
            <a:endParaRPr sz="2400" dirty="0">
              <a:uFill>
                <a:solidFill/>
              </a:uFill>
            </a:endParaRPr>
          </a:p>
        </p:txBody>
      </p:sp>
      <p:grpSp>
        <p:nvGrpSpPr>
          <p:cNvPr id="136" name="Group 136"/>
          <p:cNvGrpSpPr/>
          <p:nvPr/>
        </p:nvGrpSpPr>
        <p:grpSpPr>
          <a:xfrm>
            <a:off x="971600" y="2996952"/>
            <a:ext cx="3810000" cy="685800"/>
            <a:chOff x="0" y="0"/>
            <a:chExt cx="3810000" cy="685800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3810000" cy="6858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0"/>
              <a:ext cx="3810000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 </a:t>
              </a: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 =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 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Policy();</a:t>
              </a:r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971600" y="3789040"/>
            <a:ext cx="3810000" cy="685800"/>
            <a:chOff x="0" y="0"/>
            <a:chExt cx="3810000" cy="685800"/>
          </a:xfrm>
        </p:grpSpPr>
        <p:sp>
          <p:nvSpPr>
            <p:cNvPr id="137" name="Shape 137"/>
            <p:cNvSpPr/>
            <p:nvPr/>
          </p:nvSpPr>
          <p:spPr>
            <a:xfrm>
              <a:off x="0" y="0"/>
              <a:ext cx="3810000" cy="6858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0"/>
              <a:ext cx="3810000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 </a:t>
              </a: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 =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 </a:t>
              </a: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971600" y="4568467"/>
            <a:ext cx="3810000" cy="685800"/>
            <a:chOff x="0" y="0"/>
            <a:chExt cx="3810000" cy="685800"/>
          </a:xfrm>
        </p:grpSpPr>
        <p:sp>
          <p:nvSpPr>
            <p:cNvPr id="140" name="Shape 140"/>
            <p:cNvSpPr/>
            <p:nvPr/>
          </p:nvSpPr>
          <p:spPr>
            <a:xfrm>
              <a:off x="0" y="0"/>
              <a:ext cx="3810000" cy="6858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0"/>
              <a:ext cx="3810000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 </a:t>
              </a: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 =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 </a:t>
              </a: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AutoPolicy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</p:txBody>
        </p:sp>
      </p:grpSp>
      <p:grpSp>
        <p:nvGrpSpPr>
          <p:cNvPr id="145" name="Group 145"/>
          <p:cNvGrpSpPr/>
          <p:nvPr/>
        </p:nvGrpSpPr>
        <p:grpSpPr>
          <a:xfrm>
            <a:off x="971600" y="5373216"/>
            <a:ext cx="3810000" cy="685800"/>
            <a:chOff x="0" y="0"/>
            <a:chExt cx="3810000" cy="685800"/>
          </a:xfrm>
        </p:grpSpPr>
        <p:sp>
          <p:nvSpPr>
            <p:cNvPr id="143" name="Shape 143"/>
            <p:cNvSpPr/>
            <p:nvPr/>
          </p:nvSpPr>
          <p:spPr>
            <a:xfrm>
              <a:off x="0" y="0"/>
              <a:ext cx="3810000" cy="6858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0"/>
              <a:ext cx="3810000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 policy;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 =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 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LifePolicy();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3301752"/>
            <a:ext cx="3172184" cy="24977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What is Inherited?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899592" y="1261763"/>
            <a:ext cx="5472608" cy="1374607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>
                <a:uFill>
                  <a:solidFill/>
                </a:uFill>
              </a:rPr>
              <a:t>S</a:t>
            </a:r>
            <a:r>
              <a:rPr sz="2400" dirty="0" err="1">
                <a:uFill>
                  <a:solidFill/>
                </a:uFill>
              </a:rPr>
              <a:t>ubclasses</a:t>
            </a:r>
            <a:r>
              <a:rPr sz="2400" dirty="0">
                <a:uFill>
                  <a:solidFill/>
                </a:uFill>
              </a:rPr>
              <a:t> inherit</a:t>
            </a:r>
            <a:r>
              <a:rPr lang="en-IE" sz="2400" dirty="0">
                <a:uFill>
                  <a:solidFill/>
                </a:uFill>
              </a:rPr>
              <a:t> from superclass</a:t>
            </a:r>
            <a:r>
              <a:rPr sz="2400" dirty="0">
                <a:uFill>
                  <a:solidFill/>
                </a:uFill>
              </a:rPr>
              <a:t>: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Fields (instance variables)</a:t>
            </a:r>
            <a:r>
              <a:rPr lang="en-IE" sz="2000" dirty="0">
                <a:uFill>
                  <a:solidFill/>
                </a:uFill>
              </a:rPr>
              <a:t> i.e. data.</a:t>
            </a:r>
            <a:endParaRPr sz="2000" dirty="0">
              <a:uFill>
                <a:solidFill/>
              </a:uFill>
            </a:endParaRP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Methods</a:t>
            </a:r>
            <a:r>
              <a:rPr lang="en-IE" sz="2000" dirty="0">
                <a:uFill>
                  <a:solidFill/>
                </a:uFill>
              </a:rPr>
              <a:t> </a:t>
            </a:r>
            <a:r>
              <a:rPr lang="en-IE" sz="2000" dirty="0"/>
              <a:t>i.e. behaviours.</a:t>
            </a:r>
            <a:endParaRPr sz="2000" dirty="0">
              <a:uFill>
                <a:solidFill/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636370"/>
            <a:ext cx="48387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8532440" y="6369358"/>
            <a:ext cx="312015" cy="300002"/>
          </a:xfrm>
        </p:spPr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/>
          </a:p>
        </p:txBody>
      </p:sp>
    </p:spTree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1486</Words>
  <Application>Microsoft Macintosh PowerPoint</Application>
  <PresentationFormat>On-screen Show (4:3)</PresentationFormat>
  <Paragraphs>467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Calibri</vt:lpstr>
      <vt:lpstr>Courier New</vt:lpstr>
      <vt:lpstr>Gill Sans</vt:lpstr>
      <vt:lpstr>Helvetica</vt:lpstr>
      <vt:lpstr>Helvetica Neue</vt:lpstr>
      <vt:lpstr>Helvetica Neue Light</vt:lpstr>
      <vt:lpstr>Helvetica Neue Medium</vt:lpstr>
      <vt:lpstr>Helvetica Neue UltraLight</vt:lpstr>
      <vt:lpstr>Lucida Grande</vt:lpstr>
      <vt:lpstr>Tahoma</vt:lpstr>
      <vt:lpstr>Wingdings</vt:lpstr>
      <vt:lpstr>Arial</vt:lpstr>
      <vt:lpstr>White</vt:lpstr>
      <vt:lpstr>Implementation Inheritance  An introduction to the Java Programming Language</vt:lpstr>
      <vt:lpstr>PowerPoint Presentation</vt:lpstr>
      <vt:lpstr>Agenda</vt:lpstr>
      <vt:lpstr>What is Inheritance?</vt:lpstr>
      <vt:lpstr>Implementation Inheritance</vt:lpstr>
      <vt:lpstr>Defining Inheritance</vt:lpstr>
      <vt:lpstr>Defining Inheritance</vt:lpstr>
      <vt:lpstr>Variables and Inheritance</vt:lpstr>
      <vt:lpstr>What is Inherited?</vt:lpstr>
      <vt:lpstr>Inheriting Fields</vt:lpstr>
      <vt:lpstr>Inheriting Methods</vt:lpstr>
      <vt:lpstr>Agenda</vt:lpstr>
      <vt:lpstr>Method Lookup</vt:lpstr>
      <vt:lpstr>this vs. super</vt:lpstr>
      <vt:lpstr>getClass()</vt:lpstr>
      <vt:lpstr>PowerPoint Presentation</vt:lpstr>
      <vt:lpstr>Method Overriding</vt:lpstr>
      <vt:lpstr>Agenda</vt:lpstr>
      <vt:lpstr>Constructors and Inheritance</vt:lpstr>
      <vt:lpstr>Constructors and Inheritance</vt:lpstr>
      <vt:lpstr>Overview: Road Map</vt:lpstr>
      <vt:lpstr>Defining Abstract Classes</vt:lpstr>
      <vt:lpstr>Defining Abstract Classes</vt:lpstr>
      <vt:lpstr>Defining Abstract Methods</vt:lpstr>
      <vt:lpstr>Defining Abstract Methods</vt:lpstr>
      <vt:lpstr>Defining Abstract Methods</vt:lpstr>
      <vt:lpstr>Summary</vt:lpstr>
      <vt:lpstr>Multiple Inheritance ?</vt:lpstr>
      <vt:lpstr>Thought Experiment: Multiple Inheritance</vt:lpstr>
      <vt:lpstr>Thought Experiment: Multiple Inheritance</vt:lpstr>
      <vt:lpstr>Thought Experiment: Multiple Inheritance</vt:lpstr>
      <vt:lpstr>Thought Experiment: Multiple Inheritance</vt:lpstr>
      <vt:lpstr>Thought Experiment: Multiple Inheritance</vt:lpstr>
      <vt:lpstr>Thought Experiment: Multiple Inheritance</vt:lpstr>
      <vt:lpstr>Thought Experiment: Multiple Inheritance</vt:lpstr>
      <vt:lpstr>Thought Experiment: Multiple Inheritance</vt:lpstr>
      <vt:lpstr>Deadly Diamond of Death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Eamonn Deleastar</cp:lastModifiedBy>
  <cp:revision>111</cp:revision>
  <dcterms:modified xsi:type="dcterms:W3CDTF">2017-10-04T10:20:15Z</dcterms:modified>
</cp:coreProperties>
</file>