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4" r:id="rId2"/>
    <p:sldId id="351" r:id="rId3"/>
    <p:sldId id="350" r:id="rId4"/>
    <p:sldId id="359" r:id="rId5"/>
    <p:sldId id="358" r:id="rId6"/>
    <p:sldId id="352" r:id="rId7"/>
    <p:sldId id="353" r:id="rId8"/>
    <p:sldId id="354" r:id="rId9"/>
    <p:sldId id="355" r:id="rId10"/>
    <p:sldId id="356" r:id="rId11"/>
    <p:sldId id="362" r:id="rId12"/>
    <p:sldId id="357" r:id="rId13"/>
    <p:sldId id="360" r:id="rId14"/>
    <p:sldId id="295" r:id="rId15"/>
    <p:sldId id="345" r:id="rId16"/>
    <p:sldId id="308" r:id="rId17"/>
    <p:sldId id="361" r:id="rId18"/>
    <p:sldId id="327" r:id="rId19"/>
    <p:sldId id="310" r:id="rId20"/>
    <p:sldId id="349" r:id="rId21"/>
    <p:sldId id="328" r:id="rId22"/>
    <p:sldId id="341" r:id="rId23"/>
    <p:sldId id="292" r:id="rId24"/>
    <p:sldId id="342" r:id="rId25"/>
    <p:sldId id="322" r:id="rId26"/>
    <p:sldId id="289" r:id="rId27"/>
    <p:sldId id="294" r:id="rId28"/>
    <p:sldId id="307" r:id="rId29"/>
    <p:sldId id="364" r:id="rId30"/>
    <p:sldId id="363" r:id="rId31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4" autoAdjust="0"/>
    <p:restoredTop sz="94056" autoAdjust="0"/>
  </p:normalViewPr>
  <p:slideViewPr>
    <p:cSldViewPr>
      <p:cViewPr varScale="1">
        <p:scale>
          <a:sx n="157" d="100"/>
          <a:sy n="157" d="100"/>
        </p:scale>
        <p:origin x="184" y="10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665496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B383-21AA-4EE0-98C5-A7D5472AAAD6}" type="slidenum">
              <a:rPr lang="en-GB"/>
              <a:pPr/>
              <a:t>11</a:t>
            </a:fld>
            <a:endParaRPr lang="en-GB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0562" indent="-284162">
              <a:spcBef>
                <a:spcPts val="600"/>
              </a:spcBef>
              <a:defRPr sz="2400"/>
            </a:lvl2pPr>
            <a:lvl3pPr marL="1182200" indent="-228600">
              <a:spcBef>
                <a:spcPts val="500"/>
              </a:spcBef>
              <a:defRPr sz="2000"/>
            </a:lvl3pPr>
            <a:lvl4pPr marL="1639399" indent="-228599">
              <a:spcBef>
                <a:spcPts val="500"/>
              </a:spcBef>
              <a:defRPr sz="2000"/>
            </a:lvl4pPr>
            <a:lvl5pPr marL="2096599" indent="-228600">
              <a:spcBef>
                <a:spcPts val="5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36450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01836" y="2607469"/>
            <a:ext cx="8340328" cy="16430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2"/>
          </p:nvPr>
        </p:nvSpPr>
        <p:spPr>
          <a:xfrm>
            <a:off x="8436450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1760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8013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780562" indent="-284162">
              <a:spcBef>
                <a:spcPts val="600"/>
              </a:spcBef>
              <a:defRPr sz="2400"/>
            </a:lvl2pPr>
            <a:lvl3pPr marL="1182200" indent="-228600">
              <a:spcBef>
                <a:spcPts val="500"/>
              </a:spcBef>
              <a:defRPr sz="2000"/>
            </a:lvl3pPr>
            <a:lvl4pPr marL="1639399" indent="-228599">
              <a:spcBef>
                <a:spcPts val="500"/>
              </a:spcBef>
              <a:defRPr sz="2000"/>
            </a:lvl4pPr>
            <a:lvl5pPr marL="2096599" indent="-228600">
              <a:spcBef>
                <a:spcPts val="5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436450" y="6342062"/>
            <a:ext cx="312014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 spd="med"/>
  <p:hf hdr="0" ftr="0" dt="0"/>
  <p:txStyles>
    <p:titleStyle>
      <a:lvl1pPr marL="39199" marR="39199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1pPr>
      <a:lvl2pPr marL="39199" marR="39199" indent="2286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2pPr>
      <a:lvl3pPr marL="39199" marR="39199" indent="4572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3pPr>
      <a:lvl4pPr marL="39199" marR="39199" indent="6858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4pPr>
      <a:lvl5pPr marL="39199" marR="39199" indent="9144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5pPr>
      <a:lvl6pPr marL="39199" marR="39199" indent="11430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6pPr>
      <a:lvl7pPr marL="39199" marR="39199" indent="13716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7pPr>
      <a:lvl8pPr marL="39199" marR="39199" indent="1600199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8pPr>
      <a:lvl9pPr marL="39199" marR="39199" indent="1828800" algn="ctr" defTabSz="449262">
        <a:lnSpc>
          <a:spcPct val="96000"/>
        </a:lnSpc>
        <a:defRPr sz="3600">
          <a:uFill>
            <a:solidFill/>
          </a:uFill>
          <a:latin typeface="+mn-lt"/>
          <a:ea typeface="+mn-ea"/>
          <a:cs typeface="+mn-cs"/>
          <a:sym typeface="Helvetica Neue Light"/>
        </a:defRPr>
      </a:lvl9pPr>
    </p:titleStyle>
    <p:bodyStyle>
      <a:lvl1pPr marL="380512" marR="39199" indent="-341312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1pPr>
      <a:lvl2pPr marL="827922" marR="39199" indent="-331522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2pPr>
      <a:lvl3pPr marL="12736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3pPr>
      <a:lvl4pPr marL="17308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4pPr>
      <a:lvl5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5pPr>
      <a:lvl6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6pPr>
      <a:lvl7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7pPr>
      <a:lvl8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8pPr>
      <a:lvl9pPr marL="2188039" marR="39199" indent="-320039" defTabSz="449262">
        <a:lnSpc>
          <a:spcPct val="96000"/>
        </a:lnSpc>
        <a:spcBef>
          <a:spcPts val="700"/>
        </a:spcBef>
        <a:buClr>
          <a:srgbClr val="000000"/>
        </a:buClr>
        <a:buSzPct val="100000"/>
        <a:buFont typeface="Wingdings"/>
        <a:buChar char=""/>
        <a:defRPr sz="2800">
          <a:uFill>
            <a:solidFill/>
          </a:uFill>
          <a:latin typeface="+mn-lt"/>
          <a:ea typeface="+mn-ea"/>
          <a:cs typeface="+mn-cs"/>
          <a:sym typeface="Helvetica Neue Light"/>
        </a:defRPr>
      </a:lvl9pPr>
    </p:bodyStyle>
    <p:otherStyle>
      <a:lvl1pPr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edeleastar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dzone.com/articles/java-collection-performa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zone.com/articles/java-collection-performance" TargetMode="Externa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981075"/>
            <a:ext cx="8035925" cy="17621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4000" dirty="0" smtClean="0"/>
              <a:t>Using Collections</a:t>
            </a:r>
            <a:r>
              <a:rPr lang="en-IE" sz="1000" dirty="0"/>
              <a:t/>
            </a:r>
            <a:br>
              <a:rPr lang="en-IE" sz="1000" dirty="0"/>
            </a:br>
            <a:r>
              <a:rPr lang="en-IE" sz="2700" dirty="0">
                <a:solidFill>
                  <a:schemeClr val="bg1">
                    <a:lumMod val="50000"/>
                  </a:schemeClr>
                </a:solidFill>
              </a:rPr>
              <a:t>An introduction to the Java Programming Language</a:t>
            </a:r>
            <a:endParaRPr lang="en-I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68288" y="3336925"/>
            <a:ext cx="1922462" cy="901700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94388"/>
            <a:ext cx="3771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70920" y="2718594"/>
            <a:ext cx="820216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74" name="Shape 240"/>
          <p:cNvSpPr txBox="1">
            <a:spLocks/>
          </p:cNvSpPr>
          <p:nvPr/>
        </p:nvSpPr>
        <p:spPr bwMode="auto">
          <a:xfrm>
            <a:off x="2587625" y="3284538"/>
            <a:ext cx="587216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>
                <a:sym typeface="Helvetica Neue" charset="0"/>
              </a:rPr>
              <a:t>Eamonn de Leastar	(</a:t>
            </a:r>
            <a:r>
              <a:rPr lang="en-IE" altLang="en-US" sz="2400" kern="0">
                <a:sym typeface="Helvetica Neue" charset="0"/>
                <a:hlinkClick r:id="rId3"/>
              </a:rPr>
              <a:t>edeleastar@wit.ie</a:t>
            </a:r>
            <a:r>
              <a:rPr lang="en-IE" altLang="en-US" sz="2400" kern="0">
                <a:sym typeface="Helvetica Neue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>
                <a:sym typeface="Helvetica Neue" charset="0"/>
              </a:rPr>
              <a:t>Dr. Siobhan Drohan (</a:t>
            </a:r>
            <a:r>
              <a:rPr lang="en-IE" altLang="en-US" sz="2400" kern="0">
                <a:sym typeface="Helvetica Neue" charset="0"/>
                <a:hlinkClick r:id="rId3"/>
              </a:rPr>
              <a:t>sdrohan@wit.ie)</a:t>
            </a:r>
          </a:p>
        </p:txBody>
      </p:sp>
    </p:spTree>
    <p:extLst>
      <p:ext uri="{BB962C8B-B14F-4D97-AF65-F5344CB8AC3E}">
        <p14:creationId xmlns:p14="http://schemas.microsoft.com/office/powerpoint/2010/main" val="252234446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HashMap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HashMaps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323850" y="1125537"/>
            <a:ext cx="7277100" cy="2016126"/>
            <a:chOff x="0" y="0"/>
            <a:chExt cx="7277100" cy="2016125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7272338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4" name="HashMap numberDictionary = new HashMap();…"/>
            <p:cNvSpPr txBox="1"/>
            <p:nvPr/>
          </p:nvSpPr>
          <p:spPr>
            <a:xfrm>
              <a:off x="0" y="0"/>
              <a:ext cx="7277100" cy="187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Object value = numberDictionary.get(“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”);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strValue = (String) value;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395287" y="3959225"/>
            <a:ext cx="8356601" cy="2062163"/>
            <a:chOff x="0" y="0"/>
            <a:chExt cx="8356600" cy="2062162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8351838" cy="206216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7" name="HashMap&lt;String,String&gt; numberDictionary =…"/>
            <p:cNvSpPr txBox="1"/>
            <p:nvPr/>
          </p:nvSpPr>
          <p:spPr>
            <a:xfrm>
              <a:off x="0" y="0"/>
              <a:ext cx="8356600" cy="187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HashMap&lt;String,String&gt; numberDictionary =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HashMap&lt;String,String&gt;();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String value = numberDictionary.get(“</a:t>
              </a:r>
              <a:r>
                <a:rPr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”);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5292725" y="1628775"/>
            <a:ext cx="2160588" cy="720725"/>
            <a:chOff x="0" y="0"/>
            <a:chExt cx="2160587" cy="720725"/>
          </a:xfrm>
        </p:grpSpPr>
        <p:sp>
          <p:nvSpPr>
            <p:cNvPr id="289" name="Rectangle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0" name="untyped / unsafe"/>
            <p:cNvSpPr txBox="1"/>
            <p:nvPr/>
          </p:nvSpPr>
          <p:spPr>
            <a:xfrm>
              <a:off x="158348" y="179951"/>
              <a:ext cx="1843891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untyped / unsafe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6372225" y="4941887"/>
            <a:ext cx="2160588" cy="720726"/>
            <a:chOff x="0" y="0"/>
            <a:chExt cx="2160587" cy="720725"/>
          </a:xfrm>
        </p:grpSpPr>
        <p:sp>
          <p:nvSpPr>
            <p:cNvPr id="292" name="Rectangle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3" name="typed / safe"/>
            <p:cNvSpPr txBox="1"/>
            <p:nvPr/>
          </p:nvSpPr>
          <p:spPr>
            <a:xfrm>
              <a:off x="412621" y="179951"/>
              <a:ext cx="13353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typed / 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945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(pseudo code)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508176" y="2693640"/>
            <a:ext cx="495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ElementType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element : collection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loop body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274848" y="5317866"/>
            <a:ext cx="59731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do the things in 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loop body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907976" y="1982688"/>
            <a:ext cx="1905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800" b="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keyword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1822376" y="2439888"/>
            <a:ext cx="685800" cy="32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5327576" y="3430488"/>
            <a:ext cx="3124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Statement(s) to be repeated</a:t>
            </a:r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 flipV="1">
            <a:off x="4120952" y="3263800"/>
            <a:ext cx="1206624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2355776" y="4479900"/>
            <a:ext cx="4419600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b="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Pseudo-code expression of the actions of a for-each loop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889176" y="1525488"/>
            <a:ext cx="3581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solidFill>
                  <a:srgbClr val="A571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form of the for-each loop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827584" y="2529988"/>
            <a:ext cx="7700392" cy="1644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 flipV="1">
            <a:off x="832048" y="4240885"/>
            <a:ext cx="7695928" cy="179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 flipH="1" flipV="1">
            <a:off x="1475656" y="2780928"/>
            <a:ext cx="990600" cy="87816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8501086" y="6342062"/>
            <a:ext cx="182742" cy="215444"/>
          </a:xfrm>
        </p:spPr>
        <p:txBody>
          <a:bodyPr/>
          <a:lstStyle/>
          <a:p>
            <a:pPr lvl="0"/>
            <a:fld id="{86CB4B4D-7CA3-9044-876B-883B54F8677D}" type="slidenum">
              <a:rPr lang="en-IE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I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691" y="6496891"/>
            <a:ext cx="801377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" marR="40639" lvl="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lang="en-IE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  <a:sym typeface="Helvetica Neue Light"/>
              </a:rPr>
              <a:t>If a collections provides an Iterator, the enhanced for loop simplifies code.</a:t>
            </a:r>
          </a:p>
        </p:txBody>
      </p:sp>
    </p:spTree>
    <p:extLst>
      <p:ext uri="{BB962C8B-B14F-4D97-AF65-F5344CB8AC3E}">
        <p14:creationId xmlns:p14="http://schemas.microsoft.com/office/powerpoint/2010/main" val="66656436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For-each Loop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For-each Loop</a:t>
            </a:r>
          </a:p>
        </p:txBody>
      </p:sp>
      <p:sp>
        <p:nvSpPr>
          <p:cNvPr id="298" name="Iteration over collections is a common operation.…"/>
          <p:cNvSpPr txBox="1"/>
          <p:nvPr/>
        </p:nvSpPr>
        <p:spPr>
          <a:xfrm>
            <a:off x="468312" y="1125537"/>
            <a:ext cx="824230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t>Iteration over collections is a common operation.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If a collections provides an Iterator, Enhanced for loop simplifies code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323850" y="2276475"/>
            <a:ext cx="7993063" cy="2232025"/>
            <a:chOff x="0" y="0"/>
            <a:chExt cx="7993062" cy="2232025"/>
          </a:xfrm>
        </p:grpSpPr>
        <p:sp>
          <p:nvSpPr>
            <p:cNvPr id="299" name="Rectangle"/>
            <p:cNvSpPr/>
            <p:nvPr/>
          </p:nvSpPr>
          <p:spPr>
            <a:xfrm>
              <a:off x="0" y="0"/>
              <a:ext cx="7993063" cy="22320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0" name="ArrayList&lt;String&gt; list = new ArrayList&lt;String&gt;();…"/>
            <p:cNvSpPr txBox="1"/>
            <p:nvPr/>
          </p:nvSpPr>
          <p:spPr>
            <a:xfrm>
              <a:off x="0" y="0"/>
              <a:ext cx="7988300" cy="213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ArrayList&lt;String&gt; list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ArrayList&lt;String&gt;();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//…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Iterator &lt;String&gt; iterator = list.iterator();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(iterator.hasNext())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 String element = iterator.next();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 System.out.println(element);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827087" y="4724400"/>
            <a:ext cx="7924801" cy="1871663"/>
            <a:chOff x="0" y="0"/>
            <a:chExt cx="7924800" cy="1871662"/>
          </a:xfrm>
        </p:grpSpPr>
        <p:sp>
          <p:nvSpPr>
            <p:cNvPr id="302" name="Rectangle"/>
            <p:cNvSpPr/>
            <p:nvPr/>
          </p:nvSpPr>
          <p:spPr>
            <a:xfrm>
              <a:off x="0" y="0"/>
              <a:ext cx="7920038" cy="187166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3" name="ArrayList&lt;String&gt; list = new ArrayList&lt;String&gt;();…"/>
            <p:cNvSpPr txBox="1"/>
            <p:nvPr/>
          </p:nvSpPr>
          <p:spPr>
            <a:xfrm>
              <a:off x="0" y="0"/>
              <a:ext cx="7924800" cy="162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ArrayList&lt;String&gt; list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ArrayList&lt;String&gt;();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//…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(String element : list)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latin typeface="Courier New"/>
                  <a:ea typeface="Courier New"/>
                  <a:cs typeface="Courier New"/>
                  <a:sym typeface="Courier New"/>
                </a:rPr>
                <a:t>  System.out.println(element);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6372225" y="5805487"/>
            <a:ext cx="2160588" cy="504826"/>
            <a:chOff x="0" y="0"/>
            <a:chExt cx="2160587" cy="504825"/>
          </a:xfrm>
        </p:grpSpPr>
        <p:sp>
          <p:nvSpPr>
            <p:cNvPr id="305" name="Rectangle"/>
            <p:cNvSpPr/>
            <p:nvPr/>
          </p:nvSpPr>
          <p:spPr>
            <a:xfrm>
              <a:off x="0" y="0"/>
              <a:ext cx="2160588" cy="5048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6" name="For-each loop"/>
            <p:cNvSpPr txBox="1"/>
            <p:nvPr/>
          </p:nvSpPr>
          <p:spPr>
            <a:xfrm>
              <a:off x="298321" y="72001"/>
              <a:ext cx="15639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For-each loop</a:t>
              </a:r>
            </a:p>
          </p:txBody>
        </p:sp>
      </p:grpSp>
      <p:grpSp>
        <p:nvGrpSpPr>
          <p:cNvPr id="310" name="Group"/>
          <p:cNvGrpSpPr/>
          <p:nvPr/>
        </p:nvGrpSpPr>
        <p:grpSpPr>
          <a:xfrm>
            <a:off x="6084455" y="3284537"/>
            <a:ext cx="2161452" cy="503238"/>
            <a:chOff x="0" y="0"/>
            <a:chExt cx="2161451" cy="503237"/>
          </a:xfrm>
        </p:grpSpPr>
        <p:sp>
          <p:nvSpPr>
            <p:cNvPr id="308" name="Rectangle"/>
            <p:cNvSpPr/>
            <p:nvPr/>
          </p:nvSpPr>
          <p:spPr>
            <a:xfrm>
              <a:off x="432" y="0"/>
              <a:ext cx="2160589" cy="503238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9" name="Standard while loop"/>
            <p:cNvSpPr txBox="1"/>
            <p:nvPr/>
          </p:nvSpPr>
          <p:spPr>
            <a:xfrm>
              <a:off x="0" y="71208"/>
              <a:ext cx="2161452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Standard while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2360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Untyped = Unsafe"/>
          <p:cNvSpPr txBox="1"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en-IE" dirty="0" smtClean="0"/>
              <a:t>Agenda</a:t>
            </a:r>
            <a:endParaRPr dirty="0"/>
          </a:p>
        </p:txBody>
      </p:sp>
      <p:sp>
        <p:nvSpPr>
          <p:cNvPr id="241" name="Type casting is undesirable (due to possibility of run time errors).…"/>
          <p:cNvSpPr txBox="1"/>
          <p:nvPr/>
        </p:nvSpPr>
        <p:spPr>
          <a:xfrm>
            <a:off x="464096" y="1340768"/>
            <a:ext cx="8235404" cy="205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/>
              <a:t>Generic Collections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/>
              <a:t>Reviewing the Collection Interface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>
                <a:uFill>
                  <a:solidFill>
                    <a:srgbClr val="000000"/>
                  </a:solidFill>
                </a:uFill>
                <a:sym typeface="Helvetica Neue Light"/>
              </a:rPr>
              <a:t>Summary of Features &amp; Performance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/>
              <a:t>Working with Collections</a:t>
            </a:r>
            <a:endParaRPr sz="2800" dirty="0"/>
          </a:p>
        </p:txBody>
      </p:sp>
      <p:sp>
        <p:nvSpPr>
          <p:cNvPr id="5" name="Rectangle 4"/>
          <p:cNvSpPr/>
          <p:nvPr/>
        </p:nvSpPr>
        <p:spPr>
          <a:xfrm>
            <a:off x="471590" y="1795707"/>
            <a:ext cx="6480720" cy="59684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41751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Collections Framework</a:t>
            </a:r>
            <a:endParaRPr lang="en-IE" dirty="0"/>
          </a:p>
        </p:txBody>
      </p:sp>
      <p:pic>
        <p:nvPicPr>
          <p:cNvPr id="1026" name="Picture 2" descr="https://www3.ntu.edu.sg/home/ehchua/programming/java/images/Collection_inter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96595" cy="4419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60880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67544" y="692696"/>
            <a:ext cx="82423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 algn="l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Collection </a:t>
            </a:r>
            <a:endParaRPr lang="en-IE" sz="3600" dirty="0">
              <a:uFill>
                <a:solidFill/>
              </a:uFill>
            </a:endParaRPr>
          </a:p>
          <a:p>
            <a:pPr lvl="0" algn="l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Interface</a:t>
            </a:r>
          </a:p>
        </p:txBody>
      </p:sp>
      <p:pic>
        <p:nvPicPr>
          <p:cNvPr id="9" name="Picture 2" descr="https://www3.ntu.edu.sg/home/ehchua/programming/java/images/Collection_inter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52" y="33782"/>
            <a:ext cx="6183871" cy="31791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84"/>
          <p:cNvSpPr/>
          <p:nvPr/>
        </p:nvSpPr>
        <p:spPr>
          <a:xfrm>
            <a:off x="683568" y="4293096"/>
            <a:ext cx="8242300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3540" marR="40639" lvl="0" indent="-342900" algn="l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Collection 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is the root of the collection hierarchy</a:t>
            </a:r>
            <a:endParaRPr sz="2400" dirty="0">
              <a:uFill>
                <a:solidFill/>
              </a:u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Light"/>
            </a:endParaRPr>
          </a:p>
          <a:p>
            <a:pPr marL="383540" marR="40639" lvl="0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There is no direct implementation of this interface in JDK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Light"/>
            </a:endParaRPr>
          </a:p>
          <a:p>
            <a:pPr marL="383540" marR="40639" lvl="0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/>
            </a:pP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Concrete implementations are provided for 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its 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 Neue Light"/>
              </a:rPr>
              <a:t>subtypes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90390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2" y="1268760"/>
            <a:ext cx="8863514" cy="540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493634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Untyped = Unsafe"/>
          <p:cNvSpPr txBox="1"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en-IE" dirty="0" smtClean="0"/>
              <a:t>Agenda</a:t>
            </a:r>
            <a:endParaRPr dirty="0"/>
          </a:p>
        </p:txBody>
      </p:sp>
      <p:sp>
        <p:nvSpPr>
          <p:cNvPr id="241" name="Type casting is undesirable (due to possibility of run time errors).…"/>
          <p:cNvSpPr txBox="1"/>
          <p:nvPr/>
        </p:nvSpPr>
        <p:spPr>
          <a:xfrm>
            <a:off x="464096" y="1340768"/>
            <a:ext cx="8235404" cy="230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3200" dirty="0" smtClean="0"/>
              <a:t>Generic Collections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3200" dirty="0" smtClean="0"/>
              <a:t>Reviewing the Collection Interface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3200" dirty="0" smtClean="0"/>
              <a:t>Summary of Features</a:t>
            </a:r>
            <a:r>
              <a:rPr sz="3200" dirty="0" smtClean="0"/>
              <a:t> </a:t>
            </a:r>
            <a:r>
              <a:rPr lang="en-IE" sz="3200" dirty="0" smtClean="0"/>
              <a:t>&amp; Performance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3200" dirty="0" smtClean="0"/>
              <a:t>Working with Collections</a:t>
            </a:r>
            <a:endParaRPr sz="3200" dirty="0"/>
          </a:p>
        </p:txBody>
      </p:sp>
      <p:sp>
        <p:nvSpPr>
          <p:cNvPr id="5" name="Rectangle 4"/>
          <p:cNvSpPr/>
          <p:nvPr/>
        </p:nvSpPr>
        <p:spPr>
          <a:xfrm>
            <a:off x="539552" y="2420888"/>
            <a:ext cx="6984776" cy="59684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570390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0884"/>
            <a:ext cx="8228013" cy="1085850"/>
          </a:xfrm>
        </p:spPr>
        <p:txBody>
          <a:bodyPr/>
          <a:lstStyle/>
          <a:p>
            <a:r>
              <a:rPr lang="en-IE" dirty="0"/>
              <a:t>Collection Summary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8725"/>
              </p:ext>
            </p:extLst>
          </p:nvPr>
        </p:nvGraphicFramePr>
        <p:xfrm>
          <a:off x="214721" y="908720"/>
          <a:ext cx="8712970" cy="5843035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1402937">
                  <a:extLst>
                    <a:ext uri="{9D8B030D-6E8A-4147-A177-3AD203B41FA5}">
                      <a16:colId xmlns:a16="http://schemas.microsoft.com/office/drawing/2014/main" xmlns="" val="1020983858"/>
                    </a:ext>
                  </a:extLst>
                </a:gridCol>
                <a:gridCol w="812226">
                  <a:extLst>
                    <a:ext uri="{9D8B030D-6E8A-4147-A177-3AD203B41FA5}">
                      <a16:colId xmlns:a16="http://schemas.microsoft.com/office/drawing/2014/main" xmlns="" val="3802141470"/>
                    </a:ext>
                  </a:extLst>
                </a:gridCol>
                <a:gridCol w="590710">
                  <a:extLst>
                    <a:ext uri="{9D8B030D-6E8A-4147-A177-3AD203B41FA5}">
                      <a16:colId xmlns:a16="http://schemas.microsoft.com/office/drawing/2014/main" xmlns="" val="769881803"/>
                    </a:ext>
                  </a:extLst>
                </a:gridCol>
                <a:gridCol w="664548">
                  <a:extLst>
                    <a:ext uri="{9D8B030D-6E8A-4147-A177-3AD203B41FA5}">
                      <a16:colId xmlns:a16="http://schemas.microsoft.com/office/drawing/2014/main" xmlns="" val="2184647413"/>
                    </a:ext>
                  </a:extLst>
                </a:gridCol>
                <a:gridCol w="1550613">
                  <a:extLst>
                    <a:ext uri="{9D8B030D-6E8A-4147-A177-3AD203B41FA5}">
                      <a16:colId xmlns:a16="http://schemas.microsoft.com/office/drawing/2014/main" xmlns="" val="3518410398"/>
                    </a:ext>
                  </a:extLst>
                </a:gridCol>
                <a:gridCol w="2067484">
                  <a:extLst>
                    <a:ext uri="{9D8B030D-6E8A-4147-A177-3AD203B41FA5}">
                      <a16:colId xmlns:a16="http://schemas.microsoft.com/office/drawing/2014/main" xmlns="" val="3699421332"/>
                    </a:ext>
                  </a:extLst>
                </a:gridCol>
                <a:gridCol w="1624452">
                  <a:extLst>
                    <a:ext uri="{9D8B030D-6E8A-4147-A177-3AD203B41FA5}">
                      <a16:colId xmlns:a16="http://schemas.microsoft.com/office/drawing/2014/main" xmlns="" val="3366528940"/>
                    </a:ext>
                  </a:extLst>
                </a:gridCol>
              </a:tblGrid>
              <a:tr h="531185">
                <a:tc>
                  <a:txBody>
                    <a:bodyPr/>
                    <a:lstStyle/>
                    <a:p>
                      <a:r>
                        <a:rPr lang="en-IE" sz="2000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000" b="1" dirty="0"/>
                        <a:t>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Allow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102287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HashSet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2524649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TreeSet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</a:t>
                      </a:r>
                      <a:r>
                        <a:rPr lang="en-IE" baseline="0" dirty="0"/>
                        <a:t> natural order or custom comparison rules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36082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LinkedHashSet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 insertion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3980342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8647249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7294794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LinkedList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0396566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HashMap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duplicate key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209310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Hashtable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duplicate key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0390954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TreeMap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By</a:t>
                      </a:r>
                      <a:r>
                        <a:rPr lang="en-IE" baseline="0" dirty="0"/>
                        <a:t> natural order or custom comparison rules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 duplicate key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132988"/>
                  </a:ext>
                </a:extLst>
              </a:tr>
              <a:tr h="531185"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LinkedHashMap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By insertion order or last access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No duplicate key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41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946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Collection Performance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04436"/>
            <a:ext cx="9144000" cy="49376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87824" y="6538828"/>
            <a:ext cx="3695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https://dzone.com/articles/java-collection-performance</a:t>
            </a: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6985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Untyped = Unsafe"/>
          <p:cNvSpPr txBox="1"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en-IE" dirty="0" smtClean="0"/>
              <a:t>Agenda</a:t>
            </a:r>
            <a:endParaRPr dirty="0"/>
          </a:p>
        </p:txBody>
      </p:sp>
      <p:sp>
        <p:nvSpPr>
          <p:cNvPr id="241" name="Type casting is undesirable (due to possibility of run time errors).…"/>
          <p:cNvSpPr txBox="1"/>
          <p:nvPr/>
        </p:nvSpPr>
        <p:spPr>
          <a:xfrm>
            <a:off x="464096" y="1340768"/>
            <a:ext cx="8235404" cy="2056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/>
              <a:t>Generic Collections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/>
              <a:t>Reviewing the Collection Interface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>
                <a:uFill>
                  <a:solidFill>
                    <a:srgbClr val="000000"/>
                  </a:solidFill>
                </a:uFill>
                <a:sym typeface="Helvetica Neue Light"/>
              </a:rPr>
              <a:t>Summary of Features &amp; Performance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lang="en-IE" sz="2800" dirty="0" smtClean="0"/>
              <a:t>Working with Collections</a:t>
            </a:r>
            <a:endParaRPr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1319989"/>
            <a:ext cx="6480720" cy="59684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32458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Collection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7824" y="6538828"/>
            <a:ext cx="3695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https://dzone.com/articles/java-collection-performance</a:t>
            </a: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" r="59943" b="71356"/>
          <a:stretch/>
        </p:blipFill>
        <p:spPr>
          <a:xfrm>
            <a:off x="899592" y="1374116"/>
            <a:ext cx="7272808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7" r="80090" b="215"/>
          <a:stretch/>
        </p:blipFill>
        <p:spPr>
          <a:xfrm>
            <a:off x="1278383" y="3975801"/>
            <a:ext cx="3572463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4" t="76432" b="-2"/>
          <a:stretch/>
        </p:blipFill>
        <p:spPr>
          <a:xfrm>
            <a:off x="5094532" y="3903794"/>
            <a:ext cx="3562376" cy="2304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733820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Compiler warnings for </a:t>
            </a:r>
            <a:r>
              <a:rPr lang="en-IE" sz="2800" dirty="0" err="1"/>
              <a:t>untyped</a:t>
            </a:r>
            <a:r>
              <a:rPr lang="en-IE" sz="2800" dirty="0"/>
              <a:t> collections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4809"/>
            <a:ext cx="7874099" cy="3002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077027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1085850"/>
          </a:xfrm>
        </p:spPr>
        <p:txBody>
          <a:bodyPr/>
          <a:lstStyle/>
          <a:p>
            <a:r>
              <a:rPr lang="en-IE" sz="2800" dirty="0"/>
              <a:t>Compiler warnings for untyped (= unsafe) collections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4809"/>
            <a:ext cx="7874099" cy="300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9" t="16430"/>
          <a:stretch/>
        </p:blipFill>
        <p:spPr>
          <a:xfrm>
            <a:off x="899592" y="4005064"/>
            <a:ext cx="8027066" cy="27082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724482" y="6342062"/>
            <a:ext cx="312014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363085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 Inference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383109"/>
            <a:ext cx="8435280" cy="821755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E" sz="2400" dirty="0"/>
              <a:t>Since Java 7, type inference applies to collections (&lt;&gt;) :</a:t>
            </a:r>
          </a:p>
          <a:p>
            <a:pPr lvl="1"/>
            <a:r>
              <a:rPr lang="en-IE" sz="2000" dirty="0"/>
              <a:t>Map&lt;String, String&gt; </a:t>
            </a:r>
            <a:r>
              <a:rPr lang="en-IE" sz="2000" dirty="0" err="1"/>
              <a:t>myMap</a:t>
            </a:r>
            <a:r>
              <a:rPr lang="en-IE" sz="2000" dirty="0"/>
              <a:t> = new </a:t>
            </a:r>
            <a:r>
              <a:rPr lang="en-IE" sz="2000" dirty="0" err="1"/>
              <a:t>HashMap</a:t>
            </a:r>
            <a:r>
              <a:rPr lang="en-IE" sz="2000" b="1" dirty="0">
                <a:solidFill>
                  <a:srgbClr val="FF0000"/>
                </a:solidFill>
              </a:rPr>
              <a:t>&lt;&gt;</a:t>
            </a:r>
            <a:r>
              <a:rPr lang="en-IE" sz="2000" dirty="0"/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42105"/>
            <a:ext cx="8640960" cy="20791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707904" y="2741666"/>
            <a:ext cx="2232248" cy="43933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80512" marR="39199" indent="-341312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  <a:lvl2pPr marL="780562" marR="39199" indent="-284162" defTabSz="449262"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2pPr>
            <a:lvl3pPr marL="1182200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3pPr>
            <a:lvl4pPr marL="1639399" marR="39199" indent="-228599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4pPr>
            <a:lvl5pPr marL="2096599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5pPr>
            <a:lvl6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6pPr>
            <a:lvl7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7pPr>
            <a:lvl8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8pPr>
            <a:lvl9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39200" indent="0">
              <a:buNone/>
            </a:pPr>
            <a:r>
              <a:rPr lang="en-IE" sz="2400" dirty="0"/>
              <a:t>&lt;&gt; is required.</a:t>
            </a:r>
          </a:p>
        </p:txBody>
      </p:sp>
      <p:cxnSp>
        <p:nvCxnSpPr>
          <p:cNvPr id="4" name="Connector: Curved 3"/>
          <p:cNvCxnSpPr>
            <a:stCxn id="5" idx="2"/>
          </p:cNvCxnSpPr>
          <p:nvPr/>
        </p:nvCxnSpPr>
        <p:spPr>
          <a:xfrm rot="5400000">
            <a:off x="4033954" y="3070975"/>
            <a:ext cx="680049" cy="9001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16890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Defining Collections</a:t>
            </a:r>
          </a:p>
        </p:txBody>
      </p:sp>
      <p:pic>
        <p:nvPicPr>
          <p:cNvPr id="5" name="Picture 5" descr="fig10-5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4005064"/>
            <a:ext cx="3048000" cy="21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520" y="1268760"/>
            <a:ext cx="8763000" cy="23698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more </a:t>
            </a:r>
            <a:r>
              <a:rPr lang="en-IE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maintainable</a:t>
            </a:r>
            <a:r>
              <a:rPr lang="en-I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code, define collections like this:</a:t>
            </a:r>
          </a:p>
          <a:p>
            <a:endParaRPr lang="en-IE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 products             	 	=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&lt;Product&gt;();</a:t>
            </a:r>
          </a:p>
          <a:p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&lt;String, String&gt; addresses 	=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&lt;String, String&gt;();</a:t>
            </a:r>
          </a:p>
          <a:p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&lt;String&gt; words                     		=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&lt;String&gt;();</a:t>
            </a:r>
          </a:p>
          <a:p>
            <a:endParaRPr lang="en-I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83628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Defining Collections</a:t>
            </a:r>
          </a:p>
        </p:txBody>
      </p:sp>
      <p:pic>
        <p:nvPicPr>
          <p:cNvPr id="5" name="Picture 5" descr="fig10-5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4005064"/>
            <a:ext cx="3048000" cy="21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717032"/>
            <a:ext cx="5624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If we want to use a </a:t>
            </a:r>
            <a:r>
              <a:rPr lang="en-I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LinkedList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an </a:t>
            </a:r>
            <a:r>
              <a:rPr lang="en-I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minor changes in the class i.e.</a:t>
            </a:r>
          </a:p>
          <a:p>
            <a:endParaRPr lang="en-I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/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&lt;Product&gt;();</a:t>
            </a:r>
          </a:p>
          <a:p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becomes</a:t>
            </a:r>
          </a:p>
          <a:p>
            <a:pPr marL="457200" lvl="2"/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LinkedList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&lt;Product&gt;();</a:t>
            </a:r>
          </a:p>
          <a:p>
            <a:pPr marL="457200" lvl="2"/>
            <a:endParaRPr lang="en-IE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E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java.util.LinkedList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251520" y="1268760"/>
            <a:ext cx="8763000" cy="23698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more </a:t>
            </a:r>
            <a:r>
              <a:rPr lang="en-IE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maintainable</a:t>
            </a:r>
            <a:r>
              <a:rPr lang="en-IE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code, define collections like this:</a:t>
            </a:r>
          </a:p>
          <a:p>
            <a:endParaRPr lang="en-IE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 products             	 	=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&lt;Product&gt;();</a:t>
            </a:r>
          </a:p>
          <a:p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&lt;String, String&gt; addresses 	=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&lt;String, String&gt;();</a:t>
            </a:r>
          </a:p>
          <a:p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&lt;String&gt; words                     		= </a:t>
            </a:r>
            <a:r>
              <a:rPr lang="en-I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E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en-I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&lt;String&gt;();</a:t>
            </a:r>
          </a:p>
          <a:p>
            <a:endParaRPr lang="en-IE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290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while vs </a:t>
            </a:r>
            <a:r>
              <a:rPr lang="en-IE" sz="3600" dirty="0" err="1">
                <a:uFill>
                  <a:solidFill/>
                </a:uFill>
              </a:rPr>
              <a:t>fo</a:t>
            </a:r>
            <a:r>
              <a:rPr sz="3600" dirty="0">
                <a:uFill>
                  <a:solidFill/>
                </a:uFill>
              </a:rPr>
              <a:t>r-each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683026" y="1412776"/>
            <a:ext cx="7993064" cy="2232025"/>
            <a:chOff x="0" y="0"/>
            <a:chExt cx="7993063" cy="2232025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7993063" cy="22320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0"/>
              <a:ext cx="7988300" cy="221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List&lt;String&gt; list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 &lt;String&gt; iterator =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list.iterator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iterator.hasNext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())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String element =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iterator.next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92989" y="4293096"/>
            <a:ext cx="7924801" cy="1871664"/>
            <a:chOff x="0" y="0"/>
            <a:chExt cx="7924800" cy="1871663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7920038" cy="1871663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0"/>
              <a:ext cx="7924800" cy="1661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List&lt;String&gt; list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ArrayList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&lt;String&gt;();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0512" marR="39199" lvl="0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(String element : list)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(element);</a:t>
              </a:r>
            </a:p>
            <a:p>
              <a:pPr marL="380512" marR="39199" lvl="0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6238127" y="5374183"/>
            <a:ext cx="2160589" cy="504826"/>
            <a:chOff x="0" y="0"/>
            <a:chExt cx="2160588" cy="504825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2160588" cy="5048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15981" y="62618"/>
              <a:ext cx="1528624" cy="379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lang="en-IE" dirty="0"/>
                <a:t>f</a:t>
              </a:r>
              <a:r>
                <a:rPr dirty="0">
                  <a:uFill>
                    <a:solidFill/>
                  </a:uFill>
                </a:rPr>
                <a:t>or-each loop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6443631" y="2420838"/>
            <a:ext cx="2161453" cy="503239"/>
            <a:chOff x="0" y="0"/>
            <a:chExt cx="2161452" cy="503238"/>
          </a:xfrm>
        </p:grpSpPr>
        <p:sp>
          <p:nvSpPr>
            <p:cNvPr id="272" name="Shape 272"/>
            <p:cNvSpPr/>
            <p:nvPr/>
          </p:nvSpPr>
          <p:spPr>
            <a:xfrm>
              <a:off x="432" y="0"/>
              <a:ext cx="2160589" cy="503238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71208"/>
              <a:ext cx="2161452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 dirty="0">
                  <a:uFill>
                    <a:solidFill/>
                  </a:uFill>
                </a:rPr>
                <a:t>Standard while loop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955" y="0"/>
            <a:ext cx="8228013" cy="1085850"/>
          </a:xfrm>
        </p:spPr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3528" y="1867347"/>
            <a:ext cx="4536504" cy="4353222"/>
          </a:xfrm>
        </p:spPr>
        <p:txBody>
          <a:bodyPr/>
          <a:lstStyle/>
          <a:p>
            <a:pPr marL="39200" indent="0">
              <a:buNone/>
            </a:pPr>
            <a:r>
              <a:rPr lang="en-IE" sz="2000" dirty="0"/>
              <a:t>The Java Collections Framework hierarchy consists of two distinct interface </a:t>
            </a:r>
            <a:r>
              <a:rPr lang="en-IE" sz="2000" dirty="0" smtClean="0"/>
              <a:t>trees:</a:t>
            </a:r>
          </a:p>
          <a:p>
            <a:pPr marL="39200" indent="0">
              <a:buNone/>
            </a:pPr>
            <a:r>
              <a:rPr lang="en-IE" sz="2000" dirty="0" smtClean="0"/>
              <a:t>The </a:t>
            </a:r>
            <a:r>
              <a:rPr lang="en-IE" sz="2000" dirty="0"/>
              <a:t>first tree starts with the Collection interface, which provides for the basic functionality used by all </a:t>
            </a:r>
            <a:r>
              <a:rPr lang="en-IE" sz="2000" dirty="0" smtClean="0"/>
              <a:t>collections</a:t>
            </a:r>
          </a:p>
          <a:p>
            <a:r>
              <a:rPr lang="en-IE" sz="1800" dirty="0" smtClean="0"/>
              <a:t>Set</a:t>
            </a:r>
            <a:r>
              <a:rPr lang="en-IE" sz="1800" dirty="0"/>
              <a:t>: does not allow duplicate elements.  Useful for storing collections such as a deck of cards or student </a:t>
            </a:r>
            <a:r>
              <a:rPr lang="en-IE" sz="1800" dirty="0" smtClean="0"/>
              <a:t>records.</a:t>
            </a:r>
          </a:p>
          <a:p>
            <a:r>
              <a:rPr lang="en-IE" sz="1800" dirty="0" smtClean="0"/>
              <a:t>List</a:t>
            </a:r>
            <a:r>
              <a:rPr lang="en-IE" sz="1800" dirty="0"/>
              <a:t>: provides for an ordered collection, for situations in which you need precise control over where each element is inserted. You can retrieve elements from a List by their exact position</a:t>
            </a:r>
            <a:r>
              <a:rPr lang="en-IE" sz="1800" dirty="0" smtClean="0"/>
              <a:t>.</a:t>
            </a:r>
            <a:r>
              <a:rPr lang="en-IE" sz="2000" dirty="0" smtClean="0"/>
              <a:t>.</a:t>
            </a:r>
            <a:endParaRPr lang="en-I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/>
          </a:p>
        </p:txBody>
      </p:sp>
      <p:pic>
        <p:nvPicPr>
          <p:cNvPr id="6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3888" y="1196752"/>
            <a:ext cx="5472608" cy="2736304"/>
          </a:xfrm>
          <a:prstGeom prst="rect">
            <a:avLst/>
          </a:prstGeo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5119485" y="4398478"/>
            <a:ext cx="3726104" cy="193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80512" marR="39199" indent="-341312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  <a:lvl2pPr marL="780562" marR="39199" indent="-284162" defTabSz="449262"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2pPr>
            <a:lvl3pPr marL="1182200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3pPr>
            <a:lvl4pPr marL="1639399" marR="39199" indent="-228599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4pPr>
            <a:lvl5pPr marL="2096599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5pPr>
            <a:lvl6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6pPr>
            <a:lvl7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7pPr>
            <a:lvl8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8pPr>
            <a:lvl9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r>
              <a:rPr lang="en-IE" sz="2000" dirty="0" smtClean="0"/>
              <a:t>The second tree starts with the Map interface, which maps keys and values.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0827840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536" y="185348"/>
            <a:ext cx="8505701" cy="6225582"/>
            <a:chOff x="1139108" y="916769"/>
            <a:chExt cx="6103537" cy="5544396"/>
          </a:xfrm>
        </p:grpSpPr>
        <p:sp>
          <p:nvSpPr>
            <p:cNvPr id="6" name="Freeform: Shape 5"/>
            <p:cNvSpPr/>
            <p:nvPr/>
          </p:nvSpPr>
          <p:spPr>
            <a:xfrm>
              <a:off x="2856431" y="975337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kern="1200" dirty="0"/>
                <a:t>A</a:t>
              </a:r>
              <a:r>
                <a:rPr lang="en-IE" sz="2000" b="0" i="0" u="none" kern="1200" dirty="0"/>
                <a:t>n indexed sequence that grows and shrinks dynamically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139108" y="916769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ArrayList</a:t>
              </a:r>
              <a:endParaRPr lang="en-US" sz="2000" kern="1200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856431" y="1672509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An ordered sequence that allows efficient insertions and removal at any location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139108" y="1614161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LinkedList</a:t>
              </a:r>
              <a:endParaRPr lang="en-IE" sz="2000" b="0" i="0" u="none" kern="1200" dirty="0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856431" y="2369681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 double-ended queue that is implemented as a circular array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139108" y="2311332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ArrayDeque</a:t>
              </a:r>
              <a:endParaRPr lang="en-IE" sz="2000" b="0" i="0" u="none" kern="1200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2856431" y="3066852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An unordered collection that rejects duplicates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139108" y="3008504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HashSet</a:t>
              </a:r>
              <a:endParaRPr lang="en-IE" sz="2000" b="0" i="0" u="none" kern="1200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2856431" y="3764024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 sorted set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139108" y="3705676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TreeSet</a:t>
              </a:r>
              <a:endParaRPr lang="en-IE" sz="2000" b="0" i="0" u="none" kern="1200" dirty="0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856431" y="4461196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 set that remembers the order in which elements were inserted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139108" y="4402848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LinkedHashSet</a:t>
              </a:r>
              <a:endParaRPr lang="en-IE" sz="2000" b="0" i="0" u="none" kern="1200" dirty="0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2856431" y="5158367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 collection that allows efficient removal of the smallest element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39108" y="5100021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PriorityQueue</a:t>
              </a:r>
              <a:endParaRPr lang="en-IE" sz="2000" kern="120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2856431" y="5855539"/>
              <a:ext cx="4386214" cy="531179"/>
            </a:xfrm>
            <a:custGeom>
              <a:avLst/>
              <a:gdLst>
                <a:gd name="connsiteX0" fmla="*/ 88531 w 531178"/>
                <a:gd name="connsiteY0" fmla="*/ 0 h 4386213"/>
                <a:gd name="connsiteX1" fmla="*/ 442647 w 531178"/>
                <a:gd name="connsiteY1" fmla="*/ 0 h 4386213"/>
                <a:gd name="connsiteX2" fmla="*/ 531178 w 531178"/>
                <a:gd name="connsiteY2" fmla="*/ 88531 h 4386213"/>
                <a:gd name="connsiteX3" fmla="*/ 531178 w 531178"/>
                <a:gd name="connsiteY3" fmla="*/ 4386213 h 4386213"/>
                <a:gd name="connsiteX4" fmla="*/ 531178 w 531178"/>
                <a:gd name="connsiteY4" fmla="*/ 4386213 h 4386213"/>
                <a:gd name="connsiteX5" fmla="*/ 0 w 531178"/>
                <a:gd name="connsiteY5" fmla="*/ 4386213 h 4386213"/>
                <a:gd name="connsiteX6" fmla="*/ 0 w 531178"/>
                <a:gd name="connsiteY6" fmla="*/ 4386213 h 4386213"/>
                <a:gd name="connsiteX7" fmla="*/ 0 w 531178"/>
                <a:gd name="connsiteY7" fmla="*/ 88531 h 4386213"/>
                <a:gd name="connsiteX8" fmla="*/ 88531 w 531178"/>
                <a:gd name="connsiteY8" fmla="*/ 0 h 438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178" h="4386213">
                  <a:moveTo>
                    <a:pt x="531178" y="731049"/>
                  </a:moveTo>
                  <a:lnTo>
                    <a:pt x="531178" y="3655164"/>
                  </a:lnTo>
                  <a:cubicBezTo>
                    <a:pt x="531178" y="4058906"/>
                    <a:pt x="526378" y="4386209"/>
                    <a:pt x="520457" y="4386209"/>
                  </a:cubicBezTo>
                  <a:lnTo>
                    <a:pt x="0" y="4386209"/>
                  </a:lnTo>
                  <a:lnTo>
                    <a:pt x="0" y="4386209"/>
                  </a:lnTo>
                  <a:lnTo>
                    <a:pt x="0" y="4"/>
                  </a:lnTo>
                  <a:lnTo>
                    <a:pt x="0" y="4"/>
                  </a:lnTo>
                  <a:lnTo>
                    <a:pt x="520457" y="4"/>
                  </a:lnTo>
                  <a:cubicBezTo>
                    <a:pt x="526378" y="4"/>
                    <a:pt x="531178" y="327307"/>
                    <a:pt x="531178" y="731049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49755" rIns="273580" bIns="149756" numCol="1" spcCol="1270" anchor="ctr" anchorCtr="0">
              <a:noAutofit/>
            </a:bodyPr>
            <a:lstStyle/>
            <a:p>
              <a:pPr lvl="1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E" sz="2000" b="0" i="0" u="none" kern="1200" dirty="0"/>
                <a:t>A data structure that stores key/value associations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139108" y="5797191"/>
              <a:ext cx="1660542" cy="663974"/>
            </a:xfrm>
            <a:custGeom>
              <a:avLst/>
              <a:gdLst>
                <a:gd name="connsiteX0" fmla="*/ 0 w 2467245"/>
                <a:gd name="connsiteY0" fmla="*/ 110664 h 663973"/>
                <a:gd name="connsiteX1" fmla="*/ 110664 w 2467245"/>
                <a:gd name="connsiteY1" fmla="*/ 0 h 663973"/>
                <a:gd name="connsiteX2" fmla="*/ 2356581 w 2467245"/>
                <a:gd name="connsiteY2" fmla="*/ 0 h 663973"/>
                <a:gd name="connsiteX3" fmla="*/ 2467245 w 2467245"/>
                <a:gd name="connsiteY3" fmla="*/ 110664 h 663973"/>
                <a:gd name="connsiteX4" fmla="*/ 2467245 w 2467245"/>
                <a:gd name="connsiteY4" fmla="*/ 553309 h 663973"/>
                <a:gd name="connsiteX5" fmla="*/ 2356581 w 2467245"/>
                <a:gd name="connsiteY5" fmla="*/ 663973 h 663973"/>
                <a:gd name="connsiteX6" fmla="*/ 110664 w 2467245"/>
                <a:gd name="connsiteY6" fmla="*/ 663973 h 663973"/>
                <a:gd name="connsiteX7" fmla="*/ 0 w 2467245"/>
                <a:gd name="connsiteY7" fmla="*/ 553309 h 663973"/>
                <a:gd name="connsiteX8" fmla="*/ 0 w 2467245"/>
                <a:gd name="connsiteY8" fmla="*/ 110664 h 6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7245" h="663973">
                  <a:moveTo>
                    <a:pt x="0" y="110664"/>
                  </a:moveTo>
                  <a:cubicBezTo>
                    <a:pt x="0" y="49546"/>
                    <a:pt x="49546" y="0"/>
                    <a:pt x="110664" y="0"/>
                  </a:cubicBezTo>
                  <a:lnTo>
                    <a:pt x="2356581" y="0"/>
                  </a:lnTo>
                  <a:cubicBezTo>
                    <a:pt x="2417699" y="0"/>
                    <a:pt x="2467245" y="49546"/>
                    <a:pt x="2467245" y="110664"/>
                  </a:cubicBezTo>
                  <a:lnTo>
                    <a:pt x="2467245" y="553309"/>
                  </a:lnTo>
                  <a:cubicBezTo>
                    <a:pt x="2467245" y="614427"/>
                    <a:pt x="2417699" y="663973"/>
                    <a:pt x="2356581" y="663973"/>
                  </a:cubicBezTo>
                  <a:lnTo>
                    <a:pt x="110664" y="663973"/>
                  </a:lnTo>
                  <a:cubicBezTo>
                    <a:pt x="49546" y="663973"/>
                    <a:pt x="0" y="614427"/>
                    <a:pt x="0" y="553309"/>
                  </a:cubicBezTo>
                  <a:lnTo>
                    <a:pt x="0" y="11066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612" tIns="70512" rIns="108612" bIns="7051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E" sz="2000" b="0" i="0" u="none" kern="1200" dirty="0" err="1"/>
                <a:t>HashMap</a:t>
              </a:r>
              <a:endParaRPr lang="en-IE" sz="2000" b="0" i="0" u="none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508700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29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91211"/>
            <a:ext cx="6696744" cy="502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-16122"/>
            <a:ext cx="43204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Concurrent Collections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30565" y="5934040"/>
            <a:ext cx="7397819" cy="708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80512" marR="39199" indent="-341312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1pPr>
            <a:lvl2pPr marL="780562" marR="39199" indent="-284162" defTabSz="449262">
              <a:lnSpc>
                <a:spcPct val="9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Wingdings"/>
              <a:buChar char="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2pPr>
            <a:lvl3pPr marL="1182200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3pPr>
            <a:lvl4pPr marL="1639399" marR="39199" indent="-228599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4pPr>
            <a:lvl5pPr marL="2096599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5pPr>
            <a:lvl6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6pPr>
            <a:lvl7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7pPr>
            <a:lvl8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8pPr>
            <a:lvl9pPr marL="2188039" marR="39199" indent="-320039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/>
              <a:buChar char="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39200" indent="0" algn="ctr">
              <a:buNone/>
            </a:pPr>
            <a:r>
              <a:rPr lang="en-IE" sz="2000" dirty="0" smtClean="0"/>
              <a:t>Used in the context of multi-threaded applications (beyond scope of this course)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924616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Java 5 Generic Collection"/>
          <p:cNvSpPr txBox="1"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 smtClean="0"/>
              <a:t>Generic Collection</a:t>
            </a:r>
            <a:r>
              <a:rPr lang="en-IE" dirty="0" smtClean="0"/>
              <a:t>s</a:t>
            </a:r>
            <a:endParaRPr dirty="0"/>
          </a:p>
        </p:txBody>
      </p:sp>
      <p:sp>
        <p:nvSpPr>
          <p:cNvPr id="231" name="Collections use polymorphism to store objects of any type.…"/>
          <p:cNvSpPr txBox="1"/>
          <p:nvPr/>
        </p:nvSpPr>
        <p:spPr>
          <a:xfrm>
            <a:off x="254000" y="1069180"/>
            <a:ext cx="844550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Collections use polymorphism to store objects of any type.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A drawback is type loss on retrieval.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3348037" y="2060575"/>
            <a:ext cx="5473701" cy="2016125"/>
            <a:chOff x="0" y="0"/>
            <a:chExt cx="5473700" cy="2016125"/>
          </a:xfrm>
        </p:grpSpPr>
        <p:sp>
          <p:nvSpPr>
            <p:cNvPr id="232" name="Rectangle"/>
            <p:cNvSpPr/>
            <p:nvPr/>
          </p:nvSpPr>
          <p:spPr>
            <a:xfrm>
              <a:off x="0" y="0"/>
              <a:ext cx="5472113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3" name="HashMap numberDictionary = new HashMap();…"/>
            <p:cNvSpPr txBox="1"/>
            <p:nvPr/>
          </p:nvSpPr>
          <p:spPr>
            <a:xfrm>
              <a:off x="0" y="0"/>
              <a:ext cx="54737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"1",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Object value = numberDictionary.get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("1”);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strValue = (String) value;</a:t>
              </a:r>
            </a:p>
          </p:txBody>
        </p:sp>
      </p:grpSp>
      <p:sp>
        <p:nvSpPr>
          <p:cNvPr id="235" name="HashMap stores key/value pairs as java Objects.…"/>
          <p:cNvSpPr txBox="1"/>
          <p:nvPr/>
        </p:nvSpPr>
        <p:spPr>
          <a:xfrm>
            <a:off x="395287" y="1916112"/>
            <a:ext cx="2819401" cy="274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2100" marR="3919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HashMap stores key/value pairs as java Objects.</a:t>
            </a:r>
          </a:p>
          <a:p>
            <a:pPr marL="382100" marR="3919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get() method returns a matching Object for the given key.</a:t>
            </a:r>
          </a:p>
        </p:txBody>
      </p:sp>
    </p:spTree>
    <p:extLst>
      <p:ext uri="{BB962C8B-B14F-4D97-AF65-F5344CB8AC3E}">
        <p14:creationId xmlns:p14="http://schemas.microsoft.com/office/powerpoint/2010/main" val="4757205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315270"/>
            <a:ext cx="8340328" cy="1643063"/>
          </a:xfrm>
        </p:spPr>
        <p:txBody>
          <a:bodyPr/>
          <a:lstStyle/>
          <a:p>
            <a:r>
              <a:rPr lang="en-US" dirty="0" smtClean="0"/>
              <a:t>Useful 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30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78" y="2141025"/>
            <a:ext cx="3360171" cy="45010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2883542" cy="36446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1262"/>
            <a:ext cx="3393081" cy="45108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5385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Java 5 Generic Collection"/>
          <p:cNvSpPr txBox="1"/>
          <p:nvPr/>
        </p:nvSpPr>
        <p:spPr>
          <a:xfrm>
            <a:off x="457200" y="215424"/>
            <a:ext cx="82423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dirty="0" smtClean="0"/>
              <a:t>Generic Collection</a:t>
            </a:r>
            <a:r>
              <a:rPr lang="en-IE" dirty="0" smtClean="0"/>
              <a:t>s</a:t>
            </a:r>
            <a:endParaRPr dirty="0"/>
          </a:p>
        </p:txBody>
      </p:sp>
      <p:sp>
        <p:nvSpPr>
          <p:cNvPr id="231" name="Collections use polymorphism to store objects of any type.…"/>
          <p:cNvSpPr txBox="1"/>
          <p:nvPr/>
        </p:nvSpPr>
        <p:spPr>
          <a:xfrm>
            <a:off x="254000" y="1069180"/>
            <a:ext cx="844550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Collections use polymorphism to store objects of any type.</a:t>
            </a:r>
          </a:p>
          <a:p>
            <a:pPr marL="383540" marR="40639" indent="-342900" defTabSz="449262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A drawback is type loss on retrieval.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3348037" y="2060575"/>
            <a:ext cx="5473701" cy="2016125"/>
            <a:chOff x="0" y="0"/>
            <a:chExt cx="5473700" cy="2016125"/>
          </a:xfrm>
        </p:grpSpPr>
        <p:sp>
          <p:nvSpPr>
            <p:cNvPr id="232" name="Rectangle"/>
            <p:cNvSpPr/>
            <p:nvPr/>
          </p:nvSpPr>
          <p:spPr>
            <a:xfrm>
              <a:off x="0" y="0"/>
              <a:ext cx="5472113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3" name="HashMap numberDictionary = new HashMap();…"/>
            <p:cNvSpPr txBox="1"/>
            <p:nvPr/>
          </p:nvSpPr>
          <p:spPr>
            <a:xfrm>
              <a:off x="0" y="0"/>
              <a:ext cx="54737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HashMap numberDictionary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HashMap();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"1",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"One"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numberDictionary.put(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"Two"</a:t>
              </a: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>
                  <a:latin typeface="Courier New"/>
                  <a:ea typeface="Courier New"/>
                  <a:cs typeface="Courier New"/>
                  <a:sym typeface="Courier New"/>
                </a:rPr>
                <a:t>Object value = numberDictionary.get</a:t>
              </a:r>
              <a:r>
                <a:rPr sz="16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("1”);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strValue = (String) value;</a:t>
              </a:r>
            </a:p>
          </p:txBody>
        </p:sp>
      </p:grpSp>
      <p:sp>
        <p:nvSpPr>
          <p:cNvPr id="235" name="HashMap stores key/value pairs as java Objects.…"/>
          <p:cNvSpPr txBox="1"/>
          <p:nvPr/>
        </p:nvSpPr>
        <p:spPr>
          <a:xfrm>
            <a:off x="395287" y="1916112"/>
            <a:ext cx="2819401" cy="274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2100" marR="3919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HashMap stores key/value pairs as java Objects.</a:t>
            </a:r>
          </a:p>
          <a:p>
            <a:pPr marL="382100" marR="3919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get() method returns a matching Object for the given key.</a:t>
            </a:r>
          </a:p>
        </p:txBody>
      </p:sp>
      <p:sp>
        <p:nvSpPr>
          <p:cNvPr id="236" name="The key/values in this code are actually Strings…"/>
          <p:cNvSpPr txBox="1"/>
          <p:nvPr/>
        </p:nvSpPr>
        <p:spPr>
          <a:xfrm>
            <a:off x="323850" y="4724400"/>
            <a:ext cx="8445500" cy="1287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2100" marR="3919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t>The key/values in this code are actually Strings </a:t>
            </a:r>
          </a:p>
          <a:p>
            <a:pPr marL="382100" marR="3919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81000" algn="l"/>
                <a:tab pos="1295400" algn="l"/>
                <a:tab pos="2209800" algn="l"/>
                <a:tab pos="3124200" algn="l"/>
                <a:tab pos="4038600" algn="l"/>
                <a:tab pos="4953000" algn="l"/>
                <a:tab pos="5867400" algn="l"/>
                <a:tab pos="6781800" algn="l"/>
                <a:tab pos="7696200" algn="l"/>
                <a:tab pos="8610600" algn="l"/>
                <a:tab pos="9525000" algn="l"/>
                <a:tab pos="10439400" algn="l"/>
                <a:tab pos="108204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/>
              <a:t>The return value must be type cast back to a String in order to accurately recover the stored object.</a:t>
            </a:r>
          </a:p>
        </p:txBody>
      </p:sp>
      <p:sp>
        <p:nvSpPr>
          <p:cNvPr id="237" name="Line"/>
          <p:cNvSpPr/>
          <p:nvPr/>
        </p:nvSpPr>
        <p:spPr>
          <a:xfrm flipV="1">
            <a:off x="4356100" y="3787775"/>
            <a:ext cx="1655763" cy="1587500"/>
          </a:xfrm>
          <a:prstGeom prst="line">
            <a:avLst/>
          </a:prstGeom>
          <a:ln w="936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0888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Untyped = Unsafe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Untyped = Unsafe</a:t>
            </a:r>
          </a:p>
        </p:txBody>
      </p:sp>
      <p:sp>
        <p:nvSpPr>
          <p:cNvPr id="241" name="Type casting is undesirable (due to possibility of run time errors).…"/>
          <p:cNvSpPr txBox="1"/>
          <p:nvPr/>
        </p:nvSpPr>
        <p:spPr>
          <a:xfrm>
            <a:off x="457200" y="1355725"/>
            <a:ext cx="8242300" cy="2531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t>Type casting is undesirable (due to possibility of run time errors).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Therefore, use of untyped (pre-Java 5) collections is considered ‘unsafe’.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Typed collections avoid type loss.</a:t>
            </a: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dirty="0"/>
              <a:t>Runtime checks are simplified because the type is known. </a:t>
            </a:r>
          </a:p>
        </p:txBody>
      </p:sp>
    </p:spTree>
    <p:extLst>
      <p:ext uri="{BB962C8B-B14F-4D97-AF65-F5344CB8AC3E}">
        <p14:creationId xmlns:p14="http://schemas.microsoft.com/office/powerpoint/2010/main" val="7650503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Revised syntax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Revised syntax</a:t>
            </a:r>
          </a:p>
        </p:txBody>
      </p:sp>
      <p:sp>
        <p:nvSpPr>
          <p:cNvPr id="245" name="The type of object to be stored is indicated on declaration: private ArrayList&lt;String&gt; notes;…"/>
          <p:cNvSpPr txBox="1"/>
          <p:nvPr/>
        </p:nvSpPr>
        <p:spPr>
          <a:xfrm>
            <a:off x="457200" y="1355725"/>
            <a:ext cx="8242300" cy="404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40" marR="40639" indent="-342900" defTabSz="449262">
              <a:spcBef>
                <a:spcPts val="5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The type of object to be stored is indicated on declaration:</a:t>
            </a:r>
            <a:r>
              <a:rPr sz="24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/>
            </a:r>
            <a:br>
              <a:rPr sz="24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</a:br>
            <a:endParaRPr lang="en-IE" sz="2400" dirty="0" smtClean="0"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40" marR="40639" defTabSz="449262">
              <a:spcBef>
                <a:spcPts val="5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IE" sz="24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	</a:t>
            </a:r>
            <a:r>
              <a:rPr sz="2400" dirty="0" smtClean="0"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ArrayList&lt;String&gt; notes</a:t>
            </a:r>
            <a:r>
              <a:rPr sz="24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IE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0640" marR="40639" defTabSz="449262">
              <a:spcBef>
                <a:spcPts val="5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97840" marR="40639" indent="-4572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... and on creation</a:t>
            </a:r>
            <a:r>
              <a:rPr sz="2400" dirty="0" smtClean="0">
                <a:latin typeface="+mn-lt"/>
                <a:ea typeface="+mn-ea"/>
                <a:cs typeface="+mn-cs"/>
                <a:sym typeface="Helvetica Neue Light"/>
              </a:rPr>
              <a:t>:</a:t>
            </a:r>
            <a:endParaRPr lang="en-IE" sz="2400" dirty="0" smtClean="0">
              <a:latin typeface="+mn-lt"/>
              <a:ea typeface="+mn-ea"/>
              <a:cs typeface="+mn-cs"/>
              <a:sym typeface="Helvetica Neue Light"/>
            </a:endParaRPr>
          </a:p>
          <a:p>
            <a:pPr marL="40640" marR="40639" defTabSz="449262">
              <a:spcBef>
                <a:spcPts val="600"/>
              </a:spcBef>
              <a:buClr>
                <a:srgbClr val="000000"/>
              </a:buClr>
              <a:buSzPct val="100000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/>
            </a:r>
            <a:br>
              <a:rPr sz="28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</a:br>
            <a:r>
              <a:rPr lang="en-IE" sz="2800" dirty="0" smtClean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	</a:t>
            </a:r>
            <a:r>
              <a:rPr sz="2400" dirty="0" smtClean="0">
                <a:latin typeface="Courier New"/>
                <a:ea typeface="Courier New"/>
                <a:cs typeface="Courier New"/>
                <a:sym typeface="Courier New"/>
              </a:rPr>
              <a:t>notes =</a:t>
            </a: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dirty="0" smtClean="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ArrayList&lt;String</a:t>
            </a:r>
            <a:r>
              <a:rPr sz="2400" dirty="0" smtClean="0"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lang="en-IE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endParaRPr lang="en-IE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indent="-342900" defTabSz="449262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pPr>
            <a:r>
              <a:rPr sz="2400" dirty="0" smtClean="0"/>
              <a:t>Collection </a:t>
            </a:r>
            <a:r>
              <a:rPr sz="2400" dirty="0"/>
              <a:t>types are parameterized.</a:t>
            </a:r>
          </a:p>
        </p:txBody>
      </p:sp>
    </p:spTree>
    <p:extLst>
      <p:ext uri="{BB962C8B-B14F-4D97-AF65-F5344CB8AC3E}">
        <p14:creationId xmlns:p14="http://schemas.microsoft.com/office/powerpoint/2010/main" val="13589401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Using a typed collection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Using a typed collection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468312" y="1268412"/>
            <a:ext cx="7129463" cy="2016126"/>
            <a:chOff x="0" y="0"/>
            <a:chExt cx="7129462" cy="2016125"/>
          </a:xfrm>
        </p:grpSpPr>
        <p:sp>
          <p:nvSpPr>
            <p:cNvPr id="249" name="Rectangle"/>
            <p:cNvSpPr/>
            <p:nvPr/>
          </p:nvSpPr>
          <p:spPr>
            <a:xfrm>
              <a:off x="0" y="0"/>
              <a:ext cx="7129463" cy="2016125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" name="ArrayList list = new ArrayList();…"/>
            <p:cNvSpPr txBox="1"/>
            <p:nvPr/>
          </p:nvSpPr>
          <p:spPr>
            <a:xfrm>
              <a:off x="0" y="0"/>
              <a:ext cx="71247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ArrayList list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ArrayList();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"First element"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"Second element"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first = (String)list.get(0);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second = (String)list.get(1);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1763712" y="3644900"/>
            <a:ext cx="6845301" cy="1944688"/>
            <a:chOff x="0" y="0"/>
            <a:chExt cx="6845300" cy="1944687"/>
          </a:xfrm>
        </p:grpSpPr>
        <p:sp>
          <p:nvSpPr>
            <p:cNvPr id="252" name="Rectangle"/>
            <p:cNvSpPr/>
            <p:nvPr/>
          </p:nvSpPr>
          <p:spPr>
            <a:xfrm>
              <a:off x="0" y="0"/>
              <a:ext cx="6842125" cy="1944688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" name="ArrayList&lt;String&gt; list = new ArrayList&lt;String&gt;();…"/>
            <p:cNvSpPr txBox="1"/>
            <p:nvPr/>
          </p:nvSpPr>
          <p:spPr>
            <a:xfrm>
              <a:off x="0" y="0"/>
              <a:ext cx="6845300" cy="170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ArrayList&lt;String&gt; list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ArrayList&lt;String&gt;();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"First element"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list.add(</a:t>
              </a:r>
              <a:r>
                <a:rPr sz="16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"Second element"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first = list.get(0);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 second = list.get(1);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5149850" y="1627187"/>
            <a:ext cx="2160588" cy="720726"/>
            <a:chOff x="0" y="0"/>
            <a:chExt cx="2160587" cy="720725"/>
          </a:xfrm>
        </p:grpSpPr>
        <p:sp>
          <p:nvSpPr>
            <p:cNvPr id="255" name="Rectangle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" name="untyped / unsafe"/>
            <p:cNvSpPr txBox="1"/>
            <p:nvPr/>
          </p:nvSpPr>
          <p:spPr>
            <a:xfrm>
              <a:off x="158348" y="179951"/>
              <a:ext cx="1843891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untyped / unsafe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6084887" y="4508500"/>
            <a:ext cx="2160588" cy="720725"/>
            <a:chOff x="0" y="0"/>
            <a:chExt cx="2160587" cy="720725"/>
          </a:xfrm>
        </p:grpSpPr>
        <p:sp>
          <p:nvSpPr>
            <p:cNvPr id="258" name="Rectangle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" name="typed / safe"/>
            <p:cNvSpPr txBox="1"/>
            <p:nvPr/>
          </p:nvSpPr>
          <p:spPr>
            <a:xfrm>
              <a:off x="412621" y="179951"/>
              <a:ext cx="13353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typed / 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5152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Using a Typed Iteration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Using a Typed Iteration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323850" y="1052512"/>
            <a:ext cx="6985000" cy="2160588"/>
            <a:chOff x="0" y="0"/>
            <a:chExt cx="6985000" cy="2160587"/>
          </a:xfrm>
        </p:grpSpPr>
        <p:sp>
          <p:nvSpPr>
            <p:cNvPr id="264" name="Rectangle"/>
            <p:cNvSpPr/>
            <p:nvPr/>
          </p:nvSpPr>
          <p:spPr>
            <a:xfrm>
              <a:off x="0" y="0"/>
              <a:ext cx="6985000" cy="2160588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5" name="ArrayList list = new ArrayList();…"/>
            <p:cNvSpPr txBox="1"/>
            <p:nvPr/>
          </p:nvSpPr>
          <p:spPr>
            <a:xfrm>
              <a:off x="0" y="0"/>
              <a:ext cx="6985000" cy="193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ArrayList list =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ArrayList();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Iterator iterator = list.iterator();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(iterator.hasNext()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String element = (String)iterator.next();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	System.out.println(element);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827584" y="3646462"/>
            <a:ext cx="7744191" cy="2305051"/>
            <a:chOff x="497" y="-431800"/>
            <a:chExt cx="7744190" cy="2305050"/>
          </a:xfrm>
        </p:grpSpPr>
        <p:sp>
          <p:nvSpPr>
            <p:cNvPr id="267" name="Rectangle"/>
            <p:cNvSpPr/>
            <p:nvPr/>
          </p:nvSpPr>
          <p:spPr>
            <a:xfrm>
              <a:off x="497" y="-431800"/>
              <a:ext cx="7704138" cy="2305050"/>
            </a:xfrm>
            <a:prstGeom prst="rect">
              <a:avLst/>
            </a:prstGeom>
            <a:solidFill>
              <a:srgbClr val="FFFED5">
                <a:alpha val="50000"/>
              </a:srgbClr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8" name="ArrayList&lt;String&gt; list = new ArrayList&lt;String&gt;();…"/>
            <p:cNvSpPr txBox="1"/>
            <p:nvPr/>
          </p:nvSpPr>
          <p:spPr>
            <a:xfrm>
              <a:off x="35787" y="-287902"/>
              <a:ext cx="7708900" cy="193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ArrayList&lt;String&gt; list = new ArrayList&lt;String&gt;();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sz="1600"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latin typeface="Courier New"/>
                  <a:ea typeface="Courier New"/>
                  <a:cs typeface="Courier New"/>
                  <a:sym typeface="Courier New"/>
                </a:rPr>
                <a:t>Iterator&lt;String&gt; iterator = list.iterator();</a:t>
              </a:r>
            </a:p>
            <a:p>
              <a:pPr marL="380512" marR="39199" indent="-341312" defTabSz="449262">
                <a:buClr>
                  <a:srgbClr val="931A68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sz="1600" b="1" dirty="0">
                  <a:latin typeface="Courier New"/>
                  <a:ea typeface="Courier New"/>
                  <a:cs typeface="Courier New"/>
                  <a:sym typeface="Courier New"/>
                </a:rPr>
                <a:t>(iterator.hasNext())‏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{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latin typeface="Courier New"/>
                  <a:ea typeface="Courier New"/>
                  <a:cs typeface="Courier New"/>
                  <a:sym typeface="Courier New"/>
                </a:rPr>
                <a:t>   String element = iterator.next();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600" b="1" dirty="0">
                  <a:latin typeface="Courier New"/>
                  <a:ea typeface="Courier New"/>
                  <a:cs typeface="Courier New"/>
                  <a:sym typeface="Courier New"/>
                </a:rPr>
                <a:t>	System.out.println(element);</a:t>
              </a:r>
            </a:p>
            <a:p>
              <a:pPr marL="380512" marR="39199" indent="-341312" defTabSz="449262">
                <a:buClr>
                  <a:srgbClr val="000000"/>
                </a:buClr>
                <a:buFont typeface="Courier New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600" b="1">
                  <a:uFill>
                    <a:solidFill>
                      <a:srgbClr val="000000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}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4932362" y="1484312"/>
            <a:ext cx="2160588" cy="720726"/>
            <a:chOff x="0" y="0"/>
            <a:chExt cx="2160587" cy="720725"/>
          </a:xfrm>
        </p:grpSpPr>
        <p:sp>
          <p:nvSpPr>
            <p:cNvPr id="270" name="Rectangle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1" name="untyped / unsafe"/>
            <p:cNvSpPr txBox="1"/>
            <p:nvPr/>
          </p:nvSpPr>
          <p:spPr>
            <a:xfrm>
              <a:off x="158348" y="179951"/>
              <a:ext cx="1843891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untyped / unsafe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6300192" y="4998474"/>
            <a:ext cx="2160589" cy="720726"/>
            <a:chOff x="0" y="0"/>
            <a:chExt cx="2160588" cy="720725"/>
          </a:xfrm>
        </p:grpSpPr>
        <p:sp>
          <p:nvSpPr>
            <p:cNvPr id="273" name="Rectangle"/>
            <p:cNvSpPr/>
            <p:nvPr/>
          </p:nvSpPr>
          <p:spPr>
            <a:xfrm>
              <a:off x="0" y="0"/>
              <a:ext cx="2160588" cy="720725"/>
            </a:xfrm>
            <a:prstGeom prst="rect">
              <a:avLst/>
            </a:prstGeom>
            <a:solidFill>
              <a:srgbClr val="C6E6E9"/>
            </a:solidFill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defTabSz="449262">
                <a:lnSpc>
                  <a:spcPct val="96000"/>
                </a:lnSpc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4" name="typed / safe"/>
            <p:cNvSpPr txBox="1"/>
            <p:nvPr/>
          </p:nvSpPr>
          <p:spPr>
            <a:xfrm>
              <a:off x="412621" y="193024"/>
              <a:ext cx="1335345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39199" marR="39199" algn="ctr" defTabSz="449262">
                <a:buClr>
                  <a:srgbClr val="000000"/>
                </a:buClr>
                <a:buFont typeface="Arial"/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typed / 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9926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ine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8" name="Typed HashMaps"/>
          <p:cNvSpPr txBox="1"/>
          <p:nvPr/>
        </p:nvSpPr>
        <p:spPr>
          <a:xfrm>
            <a:off x="457200" y="2198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Typed HashMaps</a:t>
            </a:r>
          </a:p>
        </p:txBody>
      </p:sp>
      <p:sp>
        <p:nvSpPr>
          <p:cNvPr id="279" name="HashMaps operate with (key,value) pairs.…"/>
          <p:cNvSpPr txBox="1"/>
          <p:nvPr/>
        </p:nvSpPr>
        <p:spPr>
          <a:xfrm>
            <a:off x="457200" y="1355725"/>
            <a:ext cx="8242300" cy="227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marR="40639" indent="-457200" defTabSz="449262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2800">
                <a:uFill>
                  <a:solidFill>
                    <a:srgbClr val="000000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rPr>
                <a:latin typeface="+mn-lt"/>
                <a:ea typeface="+mn-ea"/>
                <a:cs typeface="+mn-cs"/>
                <a:sym typeface="Helvetica Neue Light"/>
              </a:rPr>
              <a:t>HashMaps operate with (key,value) pairs.</a:t>
            </a:r>
          </a:p>
          <a:p>
            <a:pPr marL="497840" marR="40639" indent="-457200" defTabSz="449262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800" dirty="0">
                <a:latin typeface="+mn-lt"/>
                <a:ea typeface="+mn-ea"/>
                <a:cs typeface="+mn-cs"/>
                <a:sym typeface="Helvetica Neue Light"/>
              </a:rPr>
              <a:t>A typed HashMap required two type parameters:</a:t>
            </a:r>
            <a:br>
              <a:rPr sz="2800" dirty="0">
                <a:latin typeface="+mn-lt"/>
                <a:ea typeface="+mn-ea"/>
                <a:cs typeface="+mn-cs"/>
                <a:sym typeface="Helvetica Neue Light"/>
              </a:rPr>
            </a:br>
            <a:r>
              <a:rPr sz="28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/>
            </a:r>
            <a:br>
              <a:rPr sz="2800" dirty="0"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</a:b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private HashMap&lt;String, String&gt; responses;</a:t>
            </a:r>
            <a:br>
              <a:rPr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responses = new HashMap&lt;String, String&gt; ();</a:t>
            </a:r>
          </a:p>
        </p:txBody>
      </p:sp>
    </p:spTree>
    <p:extLst>
      <p:ext uri="{BB962C8B-B14F-4D97-AF65-F5344CB8AC3E}">
        <p14:creationId xmlns:p14="http://schemas.microsoft.com/office/powerpoint/2010/main" val="1899485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1088</Words>
  <Application>Microsoft Macintosh PowerPoint</Application>
  <PresentationFormat>On-screen Show (4:3)</PresentationFormat>
  <Paragraphs>302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Calibri</vt:lpstr>
      <vt:lpstr>Courier New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Times New Roman</vt:lpstr>
      <vt:lpstr>Wingdings</vt:lpstr>
      <vt:lpstr>Arial</vt:lpstr>
      <vt:lpstr>White</vt:lpstr>
      <vt:lpstr>Using Collections An introduction to the Java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for-each loop (pseudo code)</vt:lpstr>
      <vt:lpstr>PowerPoint Presentation</vt:lpstr>
      <vt:lpstr>PowerPoint Presentation</vt:lpstr>
      <vt:lpstr>Collections Framework</vt:lpstr>
      <vt:lpstr>PowerPoint Presentation</vt:lpstr>
      <vt:lpstr>Collection Interface</vt:lpstr>
      <vt:lpstr>PowerPoint Presentation</vt:lpstr>
      <vt:lpstr>Collection Summary</vt:lpstr>
      <vt:lpstr>Java Collection Performance</vt:lpstr>
      <vt:lpstr>Java Collection Performance</vt:lpstr>
      <vt:lpstr>Compiler warnings for untyped collections</vt:lpstr>
      <vt:lpstr>Compiler warnings for untyped (= unsafe) collections</vt:lpstr>
      <vt:lpstr>Type Inference</vt:lpstr>
      <vt:lpstr>Defining Collections</vt:lpstr>
      <vt:lpstr>Defining Collections</vt:lpstr>
      <vt:lpstr>PowerPoint Presentation</vt:lpstr>
      <vt:lpstr>Summary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Eamonn Deleastar</cp:lastModifiedBy>
  <cp:revision>94</cp:revision>
  <cp:lastPrinted>2017-10-04T10:33:01Z</cp:lastPrinted>
  <dcterms:modified xsi:type="dcterms:W3CDTF">2017-10-04T10:59:22Z</dcterms:modified>
</cp:coreProperties>
</file>