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7"/>
  </p:notesMasterIdLst>
  <p:sldIdLst>
    <p:sldId id="317" r:id="rId2"/>
    <p:sldId id="318" r:id="rId3"/>
    <p:sldId id="391" r:id="rId4"/>
    <p:sldId id="314" r:id="rId5"/>
    <p:sldId id="309" r:id="rId6"/>
    <p:sldId id="310" r:id="rId7"/>
    <p:sldId id="324" r:id="rId8"/>
    <p:sldId id="322" r:id="rId9"/>
    <p:sldId id="392" r:id="rId10"/>
    <p:sldId id="319" r:id="rId11"/>
    <p:sldId id="263" r:id="rId12"/>
    <p:sldId id="325" r:id="rId13"/>
    <p:sldId id="265" r:id="rId14"/>
    <p:sldId id="264" r:id="rId15"/>
    <p:sldId id="374" r:id="rId16"/>
    <p:sldId id="323" r:id="rId17"/>
    <p:sldId id="328" r:id="rId18"/>
    <p:sldId id="329" r:id="rId19"/>
    <p:sldId id="393" r:id="rId20"/>
    <p:sldId id="326" r:id="rId21"/>
    <p:sldId id="266" r:id="rId22"/>
    <p:sldId id="321" r:id="rId23"/>
    <p:sldId id="267" r:id="rId24"/>
    <p:sldId id="375" r:id="rId25"/>
    <p:sldId id="330" r:id="rId26"/>
    <p:sldId id="268" r:id="rId27"/>
    <p:sldId id="376" r:id="rId28"/>
    <p:sldId id="378" r:id="rId29"/>
    <p:sldId id="394" r:id="rId30"/>
    <p:sldId id="312" r:id="rId31"/>
    <p:sldId id="333" r:id="rId32"/>
    <p:sldId id="334" r:id="rId33"/>
    <p:sldId id="335" r:id="rId34"/>
    <p:sldId id="338" r:id="rId35"/>
    <p:sldId id="395" r:id="rId36"/>
    <p:sldId id="270" r:id="rId37"/>
    <p:sldId id="379" r:id="rId38"/>
    <p:sldId id="380" r:id="rId39"/>
    <p:sldId id="271" r:id="rId40"/>
    <p:sldId id="396" r:id="rId41"/>
    <p:sldId id="381" r:id="rId42"/>
    <p:sldId id="274" r:id="rId43"/>
    <p:sldId id="275" r:id="rId44"/>
    <p:sldId id="276" r:id="rId45"/>
    <p:sldId id="368" r:id="rId46"/>
    <p:sldId id="382" r:id="rId47"/>
    <p:sldId id="383" r:id="rId48"/>
    <p:sldId id="384" r:id="rId49"/>
    <p:sldId id="385" r:id="rId50"/>
    <p:sldId id="386" r:id="rId51"/>
    <p:sldId id="387" r:id="rId52"/>
    <p:sldId id="388" r:id="rId53"/>
    <p:sldId id="389" r:id="rId54"/>
    <p:sldId id="397" r:id="rId55"/>
    <p:sldId id="286" r:id="rId56"/>
    <p:sldId id="287" r:id="rId57"/>
    <p:sldId id="288" r:id="rId58"/>
    <p:sldId id="289" r:id="rId59"/>
    <p:sldId id="398" r:id="rId60"/>
    <p:sldId id="290" r:id="rId61"/>
    <p:sldId id="291" r:id="rId62"/>
    <p:sldId id="292" r:id="rId63"/>
    <p:sldId id="293" r:id="rId64"/>
    <p:sldId id="294" r:id="rId65"/>
    <p:sldId id="399" r:id="rId66"/>
    <p:sldId id="349" r:id="rId67"/>
    <p:sldId id="350" r:id="rId68"/>
    <p:sldId id="351" r:id="rId69"/>
    <p:sldId id="352" r:id="rId70"/>
    <p:sldId id="353" r:id="rId71"/>
    <p:sldId id="354" r:id="rId72"/>
    <p:sldId id="355" r:id="rId73"/>
    <p:sldId id="356" r:id="rId74"/>
    <p:sldId id="357" r:id="rId75"/>
    <p:sldId id="305" r:id="rId76"/>
  </p:sldIdLst>
  <p:sldSz cx="9144000" cy="6858000" type="screen4x3"/>
  <p:notesSz cx="6858000" cy="9144000"/>
  <p:defaultTextStyle>
    <a:lvl1pPr defTabSz="457200">
      <a:defRPr sz="1200">
        <a:latin typeface="Helvetica"/>
        <a:ea typeface="Helvetica"/>
        <a:cs typeface="Helvetica"/>
        <a:sym typeface="Helvetica"/>
      </a:defRPr>
    </a:lvl1pPr>
    <a:lvl2pPr indent="228600" defTabSz="457200">
      <a:defRPr sz="1200">
        <a:latin typeface="Helvetica"/>
        <a:ea typeface="Helvetica"/>
        <a:cs typeface="Helvetica"/>
        <a:sym typeface="Helvetica"/>
      </a:defRPr>
    </a:lvl2pPr>
    <a:lvl3pPr indent="457200" defTabSz="457200">
      <a:defRPr sz="1200">
        <a:latin typeface="Helvetica"/>
        <a:ea typeface="Helvetica"/>
        <a:cs typeface="Helvetica"/>
        <a:sym typeface="Helvetica"/>
      </a:defRPr>
    </a:lvl3pPr>
    <a:lvl4pPr indent="685800" defTabSz="457200">
      <a:defRPr sz="1200">
        <a:latin typeface="Helvetica"/>
        <a:ea typeface="Helvetica"/>
        <a:cs typeface="Helvetica"/>
        <a:sym typeface="Helvetica"/>
      </a:defRPr>
    </a:lvl4pPr>
    <a:lvl5pPr indent="914400" defTabSz="457200">
      <a:defRPr sz="1200">
        <a:latin typeface="Helvetica"/>
        <a:ea typeface="Helvetica"/>
        <a:cs typeface="Helvetica"/>
        <a:sym typeface="Helvetica"/>
      </a:defRPr>
    </a:lvl5pPr>
    <a:lvl6pPr indent="1143000" defTabSz="457200">
      <a:defRPr sz="1200">
        <a:latin typeface="Helvetica"/>
        <a:ea typeface="Helvetica"/>
        <a:cs typeface="Helvetica"/>
        <a:sym typeface="Helvetica"/>
      </a:defRPr>
    </a:lvl6pPr>
    <a:lvl7pPr indent="1371600" defTabSz="457200">
      <a:defRPr sz="1200">
        <a:latin typeface="Helvetica"/>
        <a:ea typeface="Helvetica"/>
        <a:cs typeface="Helvetica"/>
        <a:sym typeface="Helvetica"/>
      </a:defRPr>
    </a:lvl7pPr>
    <a:lvl8pPr indent="1600200" defTabSz="457200">
      <a:defRPr sz="1200">
        <a:latin typeface="Helvetica"/>
        <a:ea typeface="Helvetica"/>
        <a:cs typeface="Helvetica"/>
        <a:sym typeface="Helvetica"/>
      </a:defRPr>
    </a:lvl8pPr>
    <a:lvl9pPr indent="1828800" defTabSz="457200">
      <a:defRPr sz="1200"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Helvetica Neue UltraLight"/>
          <a:ea typeface="Helvetica Neue UltraLight"/>
          <a:cs typeface="Helvetica Neue Ultra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Helvetica Neue UltraLight"/>
          <a:ea typeface="Helvetica Neue UltraLight"/>
          <a:cs typeface="Helvetica Neue UltraLight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Helvetica Neue UltraLight"/>
          <a:ea typeface="Helvetica Neue UltraLight"/>
          <a:cs typeface="Helvetica Neue Ultra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Helvetica Neue UltraLight"/>
          <a:ea typeface="Helvetica Neue UltraLight"/>
          <a:cs typeface="Helvetica Neue Ultra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4A9BC294-FFE2-49D5-8D69-9E1BD2C41BD5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68" autoAdjust="0"/>
    <p:restoredTop sz="94849" autoAdjust="0"/>
  </p:normalViewPr>
  <p:slideViewPr>
    <p:cSldViewPr>
      <p:cViewPr varScale="1">
        <p:scale>
          <a:sx n="71" d="100"/>
          <a:sy n="71" d="100"/>
        </p:scale>
        <p:origin x="104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48278831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06400">
      <a:defRPr sz="1400">
        <a:latin typeface="Lucida Grande"/>
        <a:ea typeface="Lucida Grande"/>
        <a:cs typeface="Lucida Grande"/>
        <a:sym typeface="Lucida Grande"/>
      </a:defRPr>
    </a:lvl1pPr>
    <a:lvl2pPr indent="228600" defTabSz="406400">
      <a:defRPr sz="1400">
        <a:latin typeface="Lucida Grande"/>
        <a:ea typeface="Lucida Grande"/>
        <a:cs typeface="Lucida Grande"/>
        <a:sym typeface="Lucida Grande"/>
      </a:defRPr>
    </a:lvl2pPr>
    <a:lvl3pPr indent="457200" defTabSz="406400">
      <a:defRPr sz="1400">
        <a:latin typeface="Lucida Grande"/>
        <a:ea typeface="Lucida Grande"/>
        <a:cs typeface="Lucida Grande"/>
        <a:sym typeface="Lucida Grande"/>
      </a:defRPr>
    </a:lvl3pPr>
    <a:lvl4pPr indent="685800" defTabSz="406400">
      <a:defRPr sz="1400">
        <a:latin typeface="Lucida Grande"/>
        <a:ea typeface="Lucida Grande"/>
        <a:cs typeface="Lucida Grande"/>
        <a:sym typeface="Lucida Grande"/>
      </a:defRPr>
    </a:lvl4pPr>
    <a:lvl5pPr indent="914400" defTabSz="406400">
      <a:defRPr sz="1400">
        <a:latin typeface="Lucida Grande"/>
        <a:ea typeface="Lucida Grande"/>
        <a:cs typeface="Lucida Grande"/>
        <a:sym typeface="Lucida Grande"/>
      </a:defRPr>
    </a:lvl5pPr>
    <a:lvl6pPr indent="1143000" defTabSz="406400">
      <a:defRPr sz="1400">
        <a:latin typeface="Lucida Grande"/>
        <a:ea typeface="Lucida Grande"/>
        <a:cs typeface="Lucida Grande"/>
        <a:sym typeface="Lucida Grande"/>
      </a:defRPr>
    </a:lvl6pPr>
    <a:lvl7pPr indent="1371600" defTabSz="406400">
      <a:defRPr sz="1400">
        <a:latin typeface="Lucida Grande"/>
        <a:ea typeface="Lucida Grande"/>
        <a:cs typeface="Lucida Grande"/>
        <a:sym typeface="Lucida Grande"/>
      </a:defRPr>
    </a:lvl7pPr>
    <a:lvl8pPr indent="1600200" defTabSz="406400">
      <a:defRPr sz="1400">
        <a:latin typeface="Lucida Grande"/>
        <a:ea typeface="Lucida Grande"/>
        <a:cs typeface="Lucida Grande"/>
        <a:sym typeface="Lucida Grande"/>
      </a:defRPr>
    </a:lvl8pPr>
    <a:lvl9pPr indent="1828800" defTabSz="406400">
      <a:defRPr sz="14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http://www3.ntu.edu.sg/home/ehchua/programming/java/j5b_io.html</a:t>
            </a:r>
          </a:p>
        </p:txBody>
      </p:sp>
    </p:spTree>
    <p:extLst>
      <p:ext uri="{BB962C8B-B14F-4D97-AF65-F5344CB8AC3E}">
        <p14:creationId xmlns:p14="http://schemas.microsoft.com/office/powerpoint/2010/main" val="1196097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09565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7521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creativecommons.org/licenses/by-nc/3.0/" TargetMode="Externa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tter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783590" indent="-285750">
              <a:spcBef>
                <a:spcPts val="500"/>
              </a:spcBef>
              <a:defRPr sz="2400"/>
            </a:lvl2pPr>
            <a:lvl3pPr marL="1183639" indent="-228600">
              <a:spcBef>
                <a:spcPts val="400"/>
              </a:spcBef>
              <a:defRPr sz="2000"/>
            </a:lvl3pPr>
            <a:lvl4pPr marL="1640839" indent="-228600">
              <a:spcBef>
                <a:spcPts val="400"/>
              </a:spcBef>
              <a:defRPr sz="2000"/>
            </a:lvl4pPr>
            <a:lvl5pPr marL="2098039" indent="-228600">
              <a:spcBef>
                <a:spcPts val="400"/>
              </a:spcBef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inal &amp;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6134100"/>
            <a:ext cx="2259135" cy="469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esu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75500" y="6210300"/>
            <a:ext cx="1342572" cy="317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" name="Group 26"/>
          <p:cNvGrpSpPr/>
          <p:nvPr/>
        </p:nvGrpSpPr>
        <p:grpSpPr>
          <a:xfrm>
            <a:off x="3111500" y="2256862"/>
            <a:ext cx="2997200" cy="2019127"/>
            <a:chOff x="0" y="0"/>
            <a:chExt cx="2997200" cy="2019126"/>
          </a:xfrm>
        </p:grpSpPr>
        <p:pic>
          <p:nvPicPr>
            <p:cNvPr id="24" name="by-nc.eu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8100" y="0"/>
              <a:ext cx="2082800" cy="728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" name="Shape 25"/>
            <p:cNvSpPr/>
            <p:nvPr/>
          </p:nvSpPr>
          <p:spPr>
            <a:xfrm>
              <a:off x="0" y="858549"/>
              <a:ext cx="2997200" cy="11605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defTabSz="406400">
                <a:lnSpc>
                  <a:spcPct val="120000"/>
                </a:lnSpc>
                <a:defRPr sz="1800"/>
              </a:pPr>
              <a:r>
                <a:rPr sz="1100">
                  <a:latin typeface="+mn-lt"/>
                  <a:ea typeface="+mn-ea"/>
                  <a:cs typeface="+mn-cs"/>
                  <a:sym typeface="Helvetica Neue"/>
                </a:rPr>
                <a:t>Except where otherwise noted, this content is licensed under a </a:t>
              </a:r>
              <a:r>
                <a:rPr sz="1100">
                  <a:latin typeface="+mn-lt"/>
                  <a:ea typeface="+mn-ea"/>
                  <a:cs typeface="+mn-cs"/>
                  <a:sym typeface="Helvetica Neue"/>
                  <a:hlinkClick r:id="rId5"/>
                </a:rPr>
                <a:t>Creative Commons Attribution-NonCommercial 3.0 License</a:t>
              </a:r>
              <a:r>
                <a:rPr sz="1100">
                  <a:latin typeface="+mn-lt"/>
                  <a:ea typeface="+mn-ea"/>
                  <a:cs typeface="+mn-cs"/>
                  <a:sym typeface="Helvetica Neue"/>
                </a:rPr>
                <a:t>. </a:t>
              </a:r>
            </a:p>
            <a:p>
              <a:pPr lvl="0" defTabSz="406400">
                <a:lnSpc>
                  <a:spcPct val="120000"/>
                </a:lnSpc>
                <a:defRPr sz="1800"/>
              </a:pPr>
              <a:endParaRPr sz="1100">
                <a:latin typeface="+mn-lt"/>
                <a:ea typeface="+mn-ea"/>
                <a:cs typeface="+mn-cs"/>
                <a:sym typeface="Helvetica Neue"/>
              </a:endParaRPr>
            </a:p>
            <a:p>
              <a:pPr lvl="0" defTabSz="406400">
                <a:lnSpc>
                  <a:spcPct val="120000"/>
                </a:lnSpc>
                <a:defRPr sz="1800"/>
              </a:pPr>
              <a:r>
                <a:rPr sz="1100">
                  <a:latin typeface="+mn-lt"/>
                  <a:ea typeface="+mn-ea"/>
                  <a:cs typeface="+mn-cs"/>
                  <a:sym typeface="Helvetica Neue"/>
                </a:rPr>
                <a:t>For more information, please see </a:t>
              </a:r>
              <a:r>
                <a:rPr sz="1100">
                  <a:latin typeface="+mn-lt"/>
                  <a:ea typeface="+mn-ea"/>
                  <a:cs typeface="+mn-cs"/>
                  <a:sym typeface="Helvetica Neue"/>
                  <a:hlinkClick r:id="rId5"/>
                </a:rPr>
                <a:t>http://creativecommons.org/licenses/by-nc/3.0/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401836" y="2607469"/>
            <a:ext cx="8340328" cy="16430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" name="Shape 65"/>
          <p:cNvSpPr>
            <a:spLocks noGrp="1"/>
          </p:cNvSpPr>
          <p:nvPr>
            <p:ph type="sldNum" sz="quarter" idx="10"/>
          </p:nvPr>
        </p:nvSpPr>
        <p:spPr>
          <a:xfrm>
            <a:off x="8626475" y="6465888"/>
            <a:ext cx="219075" cy="2095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81CA3C1-7136-4AF7-B1C9-883EE70469B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513614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7A583-94D7-48A7-8B10-2ED4EEAF51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615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7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355725"/>
            <a:ext cx="8229600" cy="5502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2pPr marL="783590" indent="-285750">
              <a:spcBef>
                <a:spcPts val="500"/>
              </a:spcBef>
              <a:defRPr sz="2400"/>
            </a:lvl2pPr>
            <a:lvl3pPr marL="1183639" indent="-228600">
              <a:spcBef>
                <a:spcPts val="400"/>
              </a:spcBef>
              <a:defRPr sz="2000"/>
            </a:lvl3pPr>
            <a:lvl4pPr marL="1640839" indent="-228600">
              <a:spcBef>
                <a:spcPts val="400"/>
              </a:spcBef>
              <a:defRPr sz="2000"/>
            </a:lvl4pPr>
            <a:lvl5pPr marL="2098039" indent="-228600">
              <a:spcBef>
                <a:spcPts val="400"/>
              </a:spcBef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7591786" y="6342062"/>
            <a:ext cx="312015" cy="30000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</p:sldLayoutIdLst>
  <p:transition spd="med"/>
  <p:txStyles>
    <p:titleStyle>
      <a:lvl1pPr marL="40639" marR="40639" algn="ctr">
        <a:defRPr sz="3600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marL="40639" marR="40639" indent="228600" algn="ctr">
        <a:defRPr sz="3600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marL="40639" marR="40639" indent="457200" algn="ctr">
        <a:defRPr sz="3600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marL="40639" marR="40639" indent="685800" algn="ctr">
        <a:defRPr sz="3600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marL="40639" marR="40639" indent="914400" algn="ctr">
        <a:defRPr sz="3600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marL="40639" marR="40639" indent="1143000" algn="ctr">
        <a:defRPr sz="3600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marL="40639" marR="40639" indent="1371600" algn="ctr">
        <a:defRPr sz="3600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marL="40639" marR="40639" indent="1600200" algn="ctr">
        <a:defRPr sz="3600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marL="40639" marR="40639" indent="1828800" algn="ctr">
        <a:defRPr sz="3600">
          <a:uFill>
            <a:solidFill/>
          </a:uFill>
          <a:latin typeface="+mn-lt"/>
          <a:ea typeface="+mn-ea"/>
          <a:cs typeface="+mn-cs"/>
          <a:sym typeface="Helvetica Neue"/>
        </a:defRPr>
      </a:lvl9pPr>
    </p:titleStyle>
    <p:bodyStyle>
      <a:lvl1pPr marL="383540" marR="40639" indent="-342900">
        <a:spcBef>
          <a:spcPts val="6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marL="831214" marR="40639" indent="-333374">
        <a:spcBef>
          <a:spcPts val="6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marL="1275079" marR="40639" indent="-320039">
        <a:spcBef>
          <a:spcPts val="6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marL="1732279" marR="40639" indent="-320039">
        <a:spcBef>
          <a:spcPts val="6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marL="2189479" marR="40639" indent="-320039">
        <a:spcBef>
          <a:spcPts val="6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marL="2189479" marR="40639" indent="-320039">
        <a:spcBef>
          <a:spcPts val="6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marL="2189479" marR="40639" indent="-320039">
        <a:spcBef>
          <a:spcPts val="6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marL="2189479" marR="40639" indent="-320039">
        <a:spcBef>
          <a:spcPts val="6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marL="2189479" marR="40639" indent="-320039">
        <a:spcBef>
          <a:spcPts val="6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9pPr>
    </p:bodyStyle>
    <p:otherStyle>
      <a:lvl1pPr algn="ctr" defTabSz="457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1pPr>
      <a:lvl2pPr indent="228600" algn="ctr" defTabSz="457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2pPr>
      <a:lvl3pPr indent="457200" algn="ctr" defTabSz="457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3pPr>
      <a:lvl4pPr indent="685800" algn="ctr" defTabSz="457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4pPr>
      <a:lvl5pPr indent="914400" algn="ctr" defTabSz="457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5pPr>
      <a:lvl6pPr indent="1143000" algn="ctr" defTabSz="457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6pPr>
      <a:lvl7pPr indent="1371600" algn="ctr" defTabSz="457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7pPr>
      <a:lvl8pPr indent="1600200" algn="ctr" defTabSz="457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8pPr>
      <a:lvl9pPr indent="1828800" algn="ctr" defTabSz="457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deleastar@wit.i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sdrohan@wit.i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se/6/docs/api/java/io/BufferedOutputStream.html" TargetMode="External"/><Relationship Id="rId2" Type="http://schemas.openxmlformats.org/officeDocument/2006/relationships/hyperlink" Target="http://java.sun.com/javase/6/docs/api/java/io/BufferedInputStream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oracle.com/javase/tutorial/essential/io/buffers.html" TargetMode="External"/><Relationship Id="rId5" Type="http://schemas.openxmlformats.org/officeDocument/2006/relationships/hyperlink" Target="http://java.sun.com/javase/6/docs/api/java/io/BufferedWriter.html" TargetMode="External"/><Relationship Id="rId4" Type="http://schemas.openxmlformats.org/officeDocument/2006/relationships/hyperlink" Target="http://java.sun.com/javase/6/docs/api/java/io/BufferedReader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se/6/docs/api/java/io/DataOutput.html" TargetMode="External"/><Relationship Id="rId2" Type="http://schemas.openxmlformats.org/officeDocument/2006/relationships/hyperlink" Target="http://java.sun.com/javase/6/docs/api/java/io/DataInput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://java.sun.com/javase/6/docs/api/java/io/DataOutputStream.html" TargetMode="External"/><Relationship Id="rId4" Type="http://schemas.openxmlformats.org/officeDocument/2006/relationships/hyperlink" Target="http://java.sun.com/javase/6/docs/api/java/io/DataInputStream.html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se/6/docs/api/java/math/BigDecimal.html" TargetMode="External"/><Relationship Id="rId2" Type="http://schemas.openxmlformats.org/officeDocument/2006/relationships/hyperlink" Target="http://java.sun.com/javase/6/docs/api/java/io/EOFException.html" TargetMode="Externa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se/6/docs/api/java/io/ObjectInputStream.html" TargetMode="External"/><Relationship Id="rId2" Type="http://schemas.openxmlformats.org/officeDocument/2006/relationships/hyperlink" Target="http://java.sun.com/javase/6/docs/api/java/io/Serializable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java.sun.com/javase/6/docs/api/java/lang/ClassNotFoundException.html" TargetMode="External"/><Relationship Id="rId4" Type="http://schemas.openxmlformats.org/officeDocument/2006/relationships/hyperlink" Target="http://java.sun.com/javase/6/docs/api/java/io/ObjectOutputStream.html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avase/6/docs/api/java/io/PrintStream.html" TargetMode="Externa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avase/6/docs/api/java/io/Console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Formatter.html" TargetMode="Externa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1555750"/>
            <a:ext cx="8035925" cy="118745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IE" sz="4000" dirty="0"/>
              <a:t>I/O Streams in Java</a:t>
            </a:r>
            <a:endParaRPr lang="en-IE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68288" y="3336925"/>
            <a:ext cx="1922462" cy="901700"/>
          </a:xfrm>
        </p:spPr>
        <p:txBody>
          <a:bodyPr>
            <a:noAutofit/>
          </a:bodyPr>
          <a:lstStyle/>
          <a:p>
            <a:pPr marL="0" indent="0" algn="r"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Produced </a:t>
            </a:r>
          </a:p>
          <a:p>
            <a:pPr marL="0" indent="0" algn="r"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by:</a:t>
            </a:r>
          </a:p>
        </p:txBody>
      </p:sp>
      <p:pic>
        <p:nvPicPr>
          <p:cNvPr id="512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5715000"/>
            <a:ext cx="37719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810125" y="5883275"/>
            <a:ext cx="4252913" cy="590550"/>
          </a:xfrm>
          <a:prstGeom prst="rect">
            <a:avLst/>
          </a:prstGeom>
          <a:noFill/>
        </p:spPr>
        <p:txBody>
          <a:bodyPr lIns="91435" tIns="45718" rIns="91435" bIns="45718">
            <a:spAutoFit/>
          </a:bodyPr>
          <a:lstStyle/>
          <a:p>
            <a:pPr>
              <a:defRPr/>
            </a:pPr>
            <a:r>
              <a:rPr lang="en-IE" sz="1600" dirty="0">
                <a:solidFill>
                  <a:schemeClr val="tx2">
                    <a:lumMod val="75000"/>
                  </a:schemeClr>
                </a:solidFill>
              </a:rPr>
              <a:t>Department of Computing and Mathematics</a:t>
            </a:r>
          </a:p>
          <a:p>
            <a:pPr>
              <a:defRPr/>
            </a:pPr>
            <a:r>
              <a:rPr lang="en-IE" sz="1600" dirty="0">
                <a:solidFill>
                  <a:schemeClr val="tx2">
                    <a:lumMod val="75000"/>
                  </a:schemeClr>
                </a:solidFill>
              </a:rPr>
              <a:t>http://www.wit.ie/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70920" y="2718594"/>
            <a:ext cx="8202161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27" name="Shape 240"/>
          <p:cNvSpPr txBox="1">
            <a:spLocks/>
          </p:cNvSpPr>
          <p:nvPr/>
        </p:nvSpPr>
        <p:spPr bwMode="auto">
          <a:xfrm>
            <a:off x="2821614" y="3125788"/>
            <a:ext cx="5872163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  <a:lvl2pPr marL="7112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marL="11557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marL="16002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marL="20447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25019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29591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34163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38735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pPr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IE" altLang="en-US" sz="2500" dirty="0">
                <a:sym typeface="Helvetica Neue" charset="0"/>
              </a:rPr>
              <a:t>Eamonn de Leastar	(</a:t>
            </a:r>
            <a:r>
              <a:rPr lang="en-IE" altLang="en-US" sz="2500" dirty="0">
                <a:sym typeface="Helvetica Neue" charset="0"/>
                <a:hlinkClick r:id="rId3"/>
              </a:rPr>
              <a:t>edeleastar@wit.ie</a:t>
            </a:r>
            <a:r>
              <a:rPr lang="en-IE" altLang="en-US" sz="2500" dirty="0">
                <a:sym typeface="Helvetica Neue" charset="0"/>
              </a:rPr>
              <a:t>)</a:t>
            </a:r>
          </a:p>
          <a:p>
            <a:pPr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IE" altLang="en-US" sz="2500" dirty="0" err="1">
                <a:sym typeface="Helvetica Neue" charset="0"/>
              </a:rPr>
              <a:t>Dr.</a:t>
            </a:r>
            <a:r>
              <a:rPr lang="en-IE" altLang="en-US" sz="2500" dirty="0">
                <a:sym typeface="Helvetica Neue" charset="0"/>
              </a:rPr>
              <a:t> </a:t>
            </a:r>
            <a:r>
              <a:rPr lang="en-IE" altLang="en-US" sz="2500" dirty="0" err="1">
                <a:sym typeface="Helvetica Neue" charset="0"/>
              </a:rPr>
              <a:t>Siobhán</a:t>
            </a:r>
            <a:r>
              <a:rPr lang="en-IE" altLang="en-US" sz="2500" dirty="0">
                <a:sym typeface="Helvetica Neue" charset="0"/>
              </a:rPr>
              <a:t> Drohan (</a:t>
            </a:r>
            <a:r>
              <a:rPr lang="en-IE" altLang="en-US" sz="2500" dirty="0">
                <a:sym typeface="Helvetica Neue" charset="0"/>
                <a:hlinkClick r:id="rId4"/>
              </a:rPr>
              <a:t>sdrohan@wit.ie</a:t>
            </a:r>
            <a:r>
              <a:rPr lang="en-IE" altLang="en-US" sz="2500" dirty="0">
                <a:sym typeface="Helvetica Neue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89594657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01836" y="2607469"/>
            <a:ext cx="8340328" cy="1643063"/>
          </a:xfrm>
        </p:spPr>
        <p:txBody>
          <a:bodyPr/>
          <a:lstStyle/>
          <a:p>
            <a:pPr lvl="0" rtl="0"/>
            <a:r>
              <a:rPr lang="en-IE" dirty="0">
                <a:solidFill>
                  <a:srgbClr val="FF0000"/>
                </a:solidFill>
              </a:rPr>
              <a:t>Byte-oriented Streams</a:t>
            </a:r>
            <a:br>
              <a:rPr lang="en-IE" dirty="0"/>
            </a:br>
            <a:br>
              <a:rPr lang="en-IE" dirty="0"/>
            </a:b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Programs use </a:t>
            </a:r>
            <a:r>
              <a:rPr lang="en-US" altLang="en-US" sz="2800" i="1" dirty="0">
                <a:solidFill>
                  <a:schemeClr val="tx1"/>
                </a:solidFill>
                <a:latin typeface="Arial" panose="020B0604020202020204" pitchFamily="34" charset="0"/>
              </a:rPr>
              <a:t>byte streams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to perform </a:t>
            </a:r>
            <a:b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input and output of 8-bit bytes. </a:t>
            </a:r>
            <a:b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I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51EBE6-3462-4547-89E8-B0D27DF64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126" y="4437113"/>
            <a:ext cx="4008061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761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457200" y="96837"/>
            <a:ext cx="8229600" cy="893763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 dirty="0">
                <a:uFill>
                  <a:solidFill/>
                </a:uFill>
              </a:rPr>
              <a:t>Byte Streams</a:t>
            </a:r>
            <a:r>
              <a:rPr lang="en-IE" sz="3600" dirty="0">
                <a:uFill>
                  <a:solidFill/>
                </a:uFill>
              </a:rPr>
              <a:t> (I/O of 8-bit bytes)</a:t>
            </a:r>
            <a:endParaRPr sz="3600" dirty="0">
              <a:uFill>
                <a:solidFill/>
              </a:uFill>
            </a:endParaRPr>
          </a:p>
        </p:txBody>
      </p:sp>
      <p:pic>
        <p:nvPicPr>
          <p:cNvPr id="8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568" y="2297659"/>
            <a:ext cx="7848872" cy="451571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B9EA1A-4144-437A-823C-EAC338F89549}"/>
              </a:ext>
            </a:extLst>
          </p:cNvPr>
          <p:cNvSpPr/>
          <p:nvPr/>
        </p:nvSpPr>
        <p:spPr>
          <a:xfrm>
            <a:off x="107504" y="992302"/>
            <a:ext cx="4434887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sz="1800">
                <a:uFillTx/>
              </a:defRPr>
            </a:pPr>
            <a:r>
              <a:rPr lang="en-IE" sz="2400" b="1" dirty="0" err="1">
                <a:uFill>
                  <a:solidFill/>
                </a:uFill>
              </a:rPr>
              <a:t>InputStream</a:t>
            </a:r>
            <a:r>
              <a:rPr lang="en-IE" sz="2400" dirty="0">
                <a:uFill>
                  <a:solidFill/>
                </a:uFill>
              </a:rPr>
              <a:t> &amp; </a:t>
            </a:r>
            <a:r>
              <a:rPr lang="en-IE" sz="2400" b="1" dirty="0" err="1">
                <a:uFill>
                  <a:solidFill/>
                </a:uFill>
              </a:rPr>
              <a:t>OutputStream</a:t>
            </a:r>
            <a:r>
              <a:rPr lang="en-IE" sz="2400" b="1" dirty="0">
                <a:uFill>
                  <a:solidFill/>
                </a:uFill>
              </a:rPr>
              <a:t> </a:t>
            </a:r>
            <a:r>
              <a:rPr lang="en-IE" sz="2400" dirty="0">
                <a:uFill>
                  <a:solidFill/>
                </a:uFill>
              </a:rPr>
              <a:t>are abstract; a</a:t>
            </a:r>
            <a:r>
              <a:rPr lang="en-IE" sz="2400" dirty="0"/>
              <a:t>ll descendants are concrete.</a:t>
            </a:r>
            <a:r>
              <a:rPr lang="en-IE" sz="2400" dirty="0">
                <a:uFill>
                  <a:solidFill/>
                </a:uFill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6C9392-3C73-45B5-AE5D-6AB3CA582DD4}"/>
              </a:ext>
            </a:extLst>
          </p:cNvPr>
          <p:cNvSpPr/>
          <p:nvPr/>
        </p:nvSpPr>
        <p:spPr>
          <a:xfrm>
            <a:off x="4644008" y="990600"/>
            <a:ext cx="432048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sz="1800">
                <a:uFillTx/>
              </a:defRPr>
            </a:pPr>
            <a:r>
              <a:rPr lang="en-IE" sz="2400" dirty="0"/>
              <a:t>Frequently used t</a:t>
            </a:r>
            <a:r>
              <a:rPr lang="en-IE" sz="2400" dirty="0">
                <a:uFill>
                  <a:solidFill/>
                </a:uFill>
              </a:rPr>
              <a:t>o read/write from files i.e. </a:t>
            </a:r>
            <a:r>
              <a:rPr lang="en-IE" sz="2400" b="1" dirty="0" err="1">
                <a:uFill>
                  <a:solidFill/>
                </a:uFill>
              </a:rPr>
              <a:t>FileInputStream</a:t>
            </a:r>
            <a:r>
              <a:rPr lang="en-IE" sz="2400" dirty="0">
                <a:uFill>
                  <a:solidFill/>
                </a:uFill>
              </a:rPr>
              <a:t> and </a:t>
            </a:r>
            <a:r>
              <a:rPr lang="en-IE" sz="2400" b="1" dirty="0" err="1">
                <a:uFill>
                  <a:solidFill/>
                </a:uFill>
              </a:rPr>
              <a:t>FileOutputStream</a:t>
            </a:r>
            <a:r>
              <a:rPr lang="en-IE" sz="2400" dirty="0">
                <a:uFill>
                  <a:solidFill/>
                </a:uFill>
              </a:rPr>
              <a:t>.</a:t>
            </a:r>
            <a:r>
              <a:rPr lang="en-IE" sz="2000" dirty="0">
                <a:uFill>
                  <a:solidFill/>
                </a:uFill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6B8971-AEBB-427C-A026-DFB55CD04338}"/>
              </a:ext>
            </a:extLst>
          </p:cNvPr>
          <p:cNvSpPr/>
          <p:nvPr/>
        </p:nvSpPr>
        <p:spPr>
          <a:xfrm>
            <a:off x="6948264" y="6381328"/>
            <a:ext cx="209223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E" sz="2000" b="1" dirty="0"/>
              <a:t>java.io </a:t>
            </a:r>
            <a:r>
              <a:rPr lang="en-IE" sz="2000" dirty="0"/>
              <a:t>package 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555CC9B8-78E0-4DC8-B823-C1760DD8CEC5}"/>
              </a:ext>
            </a:extLst>
          </p:cNvPr>
          <p:cNvSpPr/>
          <p:nvPr/>
        </p:nvSpPr>
        <p:spPr>
          <a:xfrm>
            <a:off x="5364088" y="2708920"/>
            <a:ext cx="504056" cy="216024"/>
          </a:xfrm>
          <a:prstGeom prst="lef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06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67095FCD-99F6-4389-A9AC-6B66D6C054CD}"/>
              </a:ext>
            </a:extLst>
          </p:cNvPr>
          <p:cNvSpPr/>
          <p:nvPr/>
        </p:nvSpPr>
        <p:spPr>
          <a:xfrm>
            <a:off x="5364088" y="4653136"/>
            <a:ext cx="504056" cy="216024"/>
          </a:xfrm>
          <a:prstGeom prst="lef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06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Helvetica Neue Light"/>
              </a:rPr>
              <a:t>Byte Streams I/O: Steps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9552" y="1484784"/>
            <a:ext cx="8229600" cy="4233515"/>
          </a:xfrm>
        </p:spPr>
        <p:txBody>
          <a:bodyPr/>
          <a:lstStyle/>
          <a:p>
            <a:pPr marL="554990" indent="-514350">
              <a:buFont typeface="+mj-lt"/>
              <a:buAutoNum type="arabicPeriod"/>
            </a:pPr>
            <a:r>
              <a:rPr lang="en-IE" i="1" dirty="0">
                <a:solidFill>
                  <a:srgbClr val="FF0000"/>
                </a:solidFill>
              </a:rPr>
              <a:t>Open</a:t>
            </a:r>
            <a:r>
              <a:rPr lang="en-IE" dirty="0"/>
              <a:t> an input/output stream associated with a physical device.</a:t>
            </a:r>
          </a:p>
          <a:p>
            <a:pPr marL="554990" indent="-514350">
              <a:buFont typeface="+mj-lt"/>
              <a:buAutoNum type="arabicPeriod"/>
            </a:pPr>
            <a:endParaRPr lang="en-IE" i="1" dirty="0"/>
          </a:p>
          <a:p>
            <a:pPr marL="554990" indent="-514350">
              <a:buFont typeface="+mj-lt"/>
              <a:buAutoNum type="arabicPeriod"/>
            </a:pPr>
            <a:r>
              <a:rPr lang="en-IE" i="1" dirty="0">
                <a:solidFill>
                  <a:srgbClr val="FF0000"/>
                </a:solidFill>
              </a:rPr>
              <a:t>Read</a:t>
            </a:r>
            <a:r>
              <a:rPr lang="en-IE" dirty="0"/>
              <a:t> from the opened input stream until "end-of-stream" encountered </a:t>
            </a:r>
            <a:r>
              <a:rPr lang="en-IE" b="1" u="sng" dirty="0"/>
              <a:t>or </a:t>
            </a:r>
            <a:br>
              <a:rPr lang="en-IE" dirty="0"/>
            </a:br>
            <a:r>
              <a:rPr lang="en-IE" i="1" dirty="0">
                <a:solidFill>
                  <a:srgbClr val="FF0000"/>
                </a:solidFill>
              </a:rPr>
              <a:t>Write</a:t>
            </a:r>
            <a:r>
              <a:rPr lang="en-IE" dirty="0"/>
              <a:t> to the opened output stream.</a:t>
            </a:r>
          </a:p>
          <a:p>
            <a:pPr marL="554990" indent="-514350">
              <a:buFont typeface="+mj-lt"/>
              <a:buAutoNum type="arabicPeriod"/>
            </a:pPr>
            <a:endParaRPr lang="en-IE" i="1" dirty="0"/>
          </a:p>
          <a:p>
            <a:pPr marL="554990" indent="-514350">
              <a:buFont typeface="+mj-lt"/>
              <a:buAutoNum type="arabicPeriod"/>
            </a:pPr>
            <a:r>
              <a:rPr lang="en-IE" i="1" dirty="0">
                <a:solidFill>
                  <a:srgbClr val="FF0000"/>
                </a:solidFill>
              </a:rPr>
              <a:t>Close</a:t>
            </a:r>
            <a:r>
              <a:rPr lang="en-IE" dirty="0"/>
              <a:t> the input/output stream.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7877879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457200" y="20637"/>
            <a:ext cx="8229600" cy="1046163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lang="en-IE" sz="3600" dirty="0">
                <a:uFill>
                  <a:solidFill/>
                </a:uFill>
              </a:rPr>
              <a:t>Byte Streams I/O: Steps</a:t>
            </a:r>
            <a:endParaRPr sz="3600" dirty="0">
              <a:uFill>
                <a:solidFill/>
              </a:uFill>
            </a:endParaRPr>
          </a:p>
        </p:txBody>
      </p:sp>
      <p:pic>
        <p:nvPicPr>
          <p:cNvPr id="9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99992" y="1485900"/>
            <a:ext cx="4466208" cy="439137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</p:spPr>
      </p:pic>
      <p:sp>
        <p:nvSpPr>
          <p:cNvPr id="8" name="Rectangle 7"/>
          <p:cNvSpPr/>
          <p:nvPr/>
        </p:nvSpPr>
        <p:spPr>
          <a:xfrm>
            <a:off x="251520" y="2532807"/>
            <a:ext cx="4036953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E" sz="2000" dirty="0">
                <a:latin typeface="Calibri" panose="020F0502020204030204" pitchFamily="34" charset="0"/>
                <a:cs typeface="Calibri" panose="020F0502020204030204" pitchFamily="34" charset="0"/>
              </a:rPr>
              <a:t>In Xanadu did </a:t>
            </a:r>
            <a:r>
              <a:rPr lang="en-I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Kubla</a:t>
            </a:r>
            <a:r>
              <a:rPr lang="en-IE" sz="2000" dirty="0">
                <a:latin typeface="Calibri" panose="020F0502020204030204" pitchFamily="34" charset="0"/>
                <a:cs typeface="Calibri" panose="020F0502020204030204" pitchFamily="34" charset="0"/>
              </a:rPr>
              <a:t> Khan </a:t>
            </a:r>
          </a:p>
          <a:p>
            <a:r>
              <a:rPr lang="en-IE" sz="2000" dirty="0">
                <a:latin typeface="Calibri" panose="020F0502020204030204" pitchFamily="34" charset="0"/>
                <a:cs typeface="Calibri" panose="020F0502020204030204" pitchFamily="34" charset="0"/>
              </a:rPr>
              <a:t>A stately pleasure-dome decree: </a:t>
            </a:r>
          </a:p>
          <a:p>
            <a:r>
              <a:rPr lang="en-IE" sz="2000" dirty="0"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I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Alph</a:t>
            </a:r>
            <a:r>
              <a:rPr lang="en-IE" sz="2000" dirty="0">
                <a:latin typeface="Calibri" panose="020F0502020204030204" pitchFamily="34" charset="0"/>
                <a:cs typeface="Calibri" panose="020F0502020204030204" pitchFamily="34" charset="0"/>
              </a:rPr>
              <a:t>, the sacred river, ran </a:t>
            </a:r>
          </a:p>
          <a:p>
            <a:r>
              <a:rPr lang="en-IE" sz="2000" dirty="0">
                <a:latin typeface="Calibri" panose="020F0502020204030204" pitchFamily="34" charset="0"/>
                <a:cs typeface="Calibri" panose="020F0502020204030204" pitchFamily="34" charset="0"/>
              </a:rPr>
              <a:t>through caverns measureless to man </a:t>
            </a:r>
          </a:p>
          <a:p>
            <a:r>
              <a:rPr lang="en-IE" sz="2000" dirty="0">
                <a:latin typeface="Calibri" panose="020F0502020204030204" pitchFamily="34" charset="0"/>
                <a:cs typeface="Calibri" panose="020F0502020204030204" pitchFamily="34" charset="0"/>
              </a:rPr>
              <a:t>Down to a sunless sea.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13"/>
          <a:stretch/>
        </p:blipFill>
        <p:spPr>
          <a:xfrm>
            <a:off x="3746161" y="2127033"/>
            <a:ext cx="648072" cy="8115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ABAD24-6852-45D6-9EF0-C8D5C200ABC3}"/>
              </a:ext>
            </a:extLst>
          </p:cNvPr>
          <p:cNvSpPr txBox="1"/>
          <p:nvPr/>
        </p:nvSpPr>
        <p:spPr>
          <a:xfrm>
            <a:off x="611560" y="4604090"/>
            <a:ext cx="34670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18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Xanadu.txt:  </a:t>
            </a:r>
            <a:r>
              <a:rPr kumimoji="0" lang="en-IE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Sample file that we will use to</a:t>
            </a:r>
            <a:r>
              <a:rPr kumimoji="0" lang="en-IE" sz="1800" b="0" i="1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explain Byte Streams</a:t>
            </a:r>
            <a:endParaRPr kumimoji="0" lang="en-IE" sz="18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88279" y="908720"/>
            <a:ext cx="8116169" cy="590931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40639" marR="40639" lvl="0" defTabSz="914400">
              <a:buClr>
                <a:srgbClr val="931A68"/>
              </a:buClr>
              <a:buFont typeface="Courier New"/>
              <a:defRPr sz="1800"/>
            </a:pP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CopyBytes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main(String[] 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endParaRPr sz="16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600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FileInputStream</a:t>
            </a: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in =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600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FileOutputStream</a:t>
            </a: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out =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in =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FileInputStream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6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IE" sz="1600" b="1" dirty="0" err="1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xanadu</a:t>
            </a:r>
            <a:r>
              <a:rPr sz="16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.txt"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out =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FileOutputStream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6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IE" sz="1600" b="1" dirty="0" err="1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outagain</a:t>
            </a:r>
            <a:r>
              <a:rPr sz="16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.txt"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600" b="1" dirty="0" err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c;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((c = 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in.read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()) != -1)</a:t>
            </a: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600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out.write</a:t>
            </a: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(c);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(in !=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600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in.close</a:t>
            </a: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(out !=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600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out.close</a:t>
            </a: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83" name="Shape 83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23529" y="0"/>
            <a:ext cx="8555360" cy="1138238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 algn="ctr">
              <a:defRPr sz="1800">
                <a:uFillTx/>
              </a:defRPr>
            </a:pPr>
            <a:r>
              <a:rPr lang="en-IE" sz="3600" dirty="0">
                <a:uFill>
                  <a:solidFill/>
                </a:uFill>
              </a:rPr>
              <a:t>Byte Streams I/O: </a:t>
            </a:r>
            <a:r>
              <a:rPr lang="en-IE" sz="3600" dirty="0" err="1">
                <a:uFill>
                  <a:solidFill/>
                </a:uFill>
              </a:rPr>
              <a:t>CopyBytes</a:t>
            </a:r>
            <a:r>
              <a:rPr lang="en-IE" sz="3600" dirty="0">
                <a:uFill>
                  <a:solidFill/>
                </a:uFill>
              </a:rPr>
              <a:t> Example</a:t>
            </a:r>
            <a:endParaRPr sz="3600" dirty="0">
              <a:uFill>
                <a:solidFill/>
              </a:u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661821"/>
            <a:ext cx="5100932" cy="17195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2374B1-451F-454C-A250-E654070CB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6" y="1196753"/>
            <a:ext cx="8958860" cy="44850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490567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457200" y="20637"/>
            <a:ext cx="8229600" cy="1046163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lang="en-IE" sz="3600" dirty="0">
                <a:uFill>
                  <a:solidFill/>
                </a:uFill>
              </a:rPr>
              <a:t>Byte Streams – </a:t>
            </a:r>
            <a:r>
              <a:rPr lang="en-IE" sz="3600" dirty="0" err="1">
                <a:uFill>
                  <a:solidFill/>
                </a:uFill>
              </a:rPr>
              <a:t>CopyBytes</a:t>
            </a:r>
            <a:r>
              <a:rPr lang="en-IE" sz="3600" dirty="0">
                <a:uFill>
                  <a:solidFill/>
                </a:uFill>
              </a:rPr>
              <a:t> Example</a:t>
            </a:r>
            <a:endParaRPr sz="3600" dirty="0">
              <a:uFill>
                <a:solidFill/>
              </a:uFill>
            </a:endParaRP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110108" y="1052736"/>
            <a:ext cx="5253980" cy="57912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0"/>
              </a:spcBef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An </a:t>
            </a:r>
            <a:r>
              <a:rPr sz="2400" dirty="0" err="1">
                <a:uFill>
                  <a:solidFill/>
                </a:uFill>
              </a:rPr>
              <a:t>int</a:t>
            </a:r>
            <a:r>
              <a:rPr sz="2400" dirty="0">
                <a:uFill>
                  <a:solidFill/>
                </a:uFill>
              </a:rPr>
              <a:t> return type allows read() to use -1 to indicate end of stream. </a:t>
            </a:r>
            <a:endParaRPr lang="en-IE" sz="2400" dirty="0">
              <a:uFill>
                <a:solidFill/>
              </a:uFill>
            </a:endParaRPr>
          </a:p>
          <a:p>
            <a:pPr lvl="0">
              <a:spcBef>
                <a:spcPts val="0"/>
              </a:spcBef>
              <a:defRPr sz="1800">
                <a:uFillTx/>
              </a:defRPr>
            </a:pPr>
            <a:endParaRPr sz="1600" dirty="0">
              <a:uFill>
                <a:solidFill/>
              </a:uFill>
            </a:endParaRPr>
          </a:p>
          <a:p>
            <a:pPr lvl="0">
              <a:spcBef>
                <a:spcPts val="0"/>
              </a:spcBef>
              <a:defRPr sz="1800">
                <a:uFillTx/>
              </a:defRPr>
            </a:pPr>
            <a:r>
              <a:rPr lang="en-IE" sz="2400" dirty="0">
                <a:uFill>
                  <a:solidFill/>
                </a:uFill>
              </a:rPr>
              <a:t>A </a:t>
            </a:r>
            <a:r>
              <a:rPr sz="2400" dirty="0">
                <a:uFill>
                  <a:solidFill/>
                </a:uFill>
              </a:rPr>
              <a:t>finally block </a:t>
            </a:r>
            <a:r>
              <a:rPr lang="en-IE" sz="2400" dirty="0">
                <a:uFill>
                  <a:solidFill/>
                </a:uFill>
              </a:rPr>
              <a:t>is used </a:t>
            </a:r>
            <a:r>
              <a:rPr sz="2400" dirty="0">
                <a:uFill>
                  <a:solidFill/>
                </a:uFill>
              </a:rPr>
              <a:t>to guarantee that both streams will be closed even if an error occurs</a:t>
            </a:r>
            <a:r>
              <a:rPr lang="en-IE" sz="2400" dirty="0">
                <a:uFill>
                  <a:solidFill/>
                </a:uFill>
              </a:rPr>
              <a:t>; t</a:t>
            </a:r>
            <a:r>
              <a:rPr sz="2400" dirty="0">
                <a:uFill>
                  <a:solidFill/>
                </a:uFill>
              </a:rPr>
              <a:t>his helps avoid resource leaks. </a:t>
            </a:r>
            <a:endParaRPr lang="en-IE" sz="2400" dirty="0">
              <a:uFill>
                <a:solidFill/>
              </a:uFill>
            </a:endParaRPr>
          </a:p>
          <a:p>
            <a:pPr lvl="0">
              <a:spcBef>
                <a:spcPts val="0"/>
              </a:spcBef>
              <a:defRPr sz="1800">
                <a:uFillTx/>
              </a:defRPr>
            </a:pPr>
            <a:endParaRPr sz="1600" dirty="0">
              <a:uFill>
                <a:solidFill/>
              </a:uFill>
            </a:endParaRPr>
          </a:p>
          <a:p>
            <a:pPr lvl="0">
              <a:spcBef>
                <a:spcPts val="0"/>
              </a:spcBef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If </a:t>
            </a:r>
            <a:r>
              <a:rPr lang="en-IE" sz="2400" dirty="0"/>
              <a:t>J</a:t>
            </a:r>
            <a:r>
              <a:rPr lang="en-IE" sz="2400" dirty="0">
                <a:uFill>
                  <a:solidFill/>
                </a:uFill>
              </a:rPr>
              <a:t>ava</a:t>
            </a:r>
            <a:r>
              <a:rPr sz="2400" dirty="0">
                <a:uFill>
                  <a:solidFill/>
                </a:uFill>
              </a:rPr>
              <a:t> was unable to open one or both files</a:t>
            </a:r>
            <a:r>
              <a:rPr lang="en-IE" sz="2400" dirty="0">
                <a:uFill>
                  <a:solidFill/>
                </a:uFill>
              </a:rPr>
              <a:t>,</a:t>
            </a:r>
            <a:r>
              <a:rPr sz="2400" dirty="0">
                <a:uFill>
                  <a:solidFill/>
                </a:uFill>
              </a:rPr>
              <a:t> the </a:t>
            </a:r>
            <a:r>
              <a:rPr lang="en-IE" sz="2400" dirty="0">
                <a:uFill>
                  <a:solidFill/>
                </a:uFill>
              </a:rPr>
              <a:t>associated file </a:t>
            </a:r>
            <a:r>
              <a:rPr sz="2400" dirty="0">
                <a:uFill>
                  <a:solidFill/>
                </a:uFill>
              </a:rPr>
              <a:t>stream variable </a:t>
            </a:r>
            <a:r>
              <a:rPr lang="en-IE" sz="2400" dirty="0">
                <a:uFill>
                  <a:solidFill/>
                </a:uFill>
              </a:rPr>
              <a:t>won’t deviate</a:t>
            </a:r>
            <a:r>
              <a:rPr sz="2400" dirty="0">
                <a:uFill>
                  <a:solidFill/>
                </a:uFill>
              </a:rPr>
              <a:t> from its initial null value</a:t>
            </a:r>
            <a:r>
              <a:rPr lang="en-IE" sz="2400" dirty="0"/>
              <a:t>; hence the test for null in the finally block.</a:t>
            </a:r>
          </a:p>
          <a:p>
            <a:pPr lvl="0">
              <a:spcBef>
                <a:spcPts val="0"/>
              </a:spcBef>
              <a:defRPr sz="1800">
                <a:uFillTx/>
              </a:defRPr>
            </a:pPr>
            <a:endParaRPr lang="en-IE" sz="2400" dirty="0">
              <a:uFill>
                <a:solidFill/>
              </a:uFill>
            </a:endParaRPr>
          </a:p>
          <a:p>
            <a:pPr lvl="0">
              <a:spcBef>
                <a:spcPts val="0"/>
              </a:spcBef>
              <a:defRPr sz="1800">
                <a:uFillTx/>
              </a:defRPr>
            </a:pPr>
            <a:r>
              <a:rPr lang="en-IE" sz="2400" dirty="0"/>
              <a:t>Java 7’s </a:t>
            </a:r>
            <a:r>
              <a:rPr lang="en-IE" sz="2400" i="1" dirty="0"/>
              <a:t>try-with-resources </a:t>
            </a:r>
            <a:r>
              <a:rPr lang="en-IE" sz="2400" dirty="0"/>
              <a:t>would be useful here.</a:t>
            </a:r>
            <a:endParaRPr sz="2400" dirty="0">
              <a:uFill>
                <a:solidFill/>
              </a:uFill>
            </a:endParaRPr>
          </a:p>
        </p:txBody>
      </p:sp>
      <p:pic>
        <p:nvPicPr>
          <p:cNvPr id="9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2900" y="2007716"/>
            <a:ext cx="3543300" cy="336550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</p:spPr>
      </p:pic>
    </p:spTree>
    <p:extLst>
      <p:ext uri="{BB962C8B-B14F-4D97-AF65-F5344CB8AC3E}">
        <p14:creationId xmlns:p14="http://schemas.microsoft.com/office/powerpoint/2010/main" val="301097736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560287" y="904066"/>
            <a:ext cx="8116169" cy="590931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40639" marR="40639" lvl="0" defTabSz="914400">
              <a:buClr>
                <a:srgbClr val="931A68"/>
              </a:buClr>
              <a:buFont typeface="Courier New"/>
              <a:defRPr sz="1800"/>
            </a:pP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CopyBytes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main(String[] 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endParaRPr sz="16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600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FileInputStream</a:t>
            </a: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in =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600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FileOutputStream</a:t>
            </a: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out =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in =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FileInputStream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6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IE" sz="1600" b="1" dirty="0" err="1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xanadu</a:t>
            </a:r>
            <a:r>
              <a:rPr sz="16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.txt"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out =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FileOutputStream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6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IE" sz="1600" b="1" dirty="0" err="1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outagain</a:t>
            </a:r>
            <a:r>
              <a:rPr sz="16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.txt"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600" b="1" dirty="0" err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c;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((c = 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in.read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()) != -1)</a:t>
            </a: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600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out.write</a:t>
            </a: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(c);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(in !=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600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in.close</a:t>
            </a: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(out !=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600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out.close</a:t>
            </a: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83" name="Shape 83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23529" y="0"/>
            <a:ext cx="8555360" cy="1138238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 algn="ctr">
              <a:defRPr sz="1800">
                <a:uFillTx/>
              </a:defRPr>
            </a:pPr>
            <a:r>
              <a:rPr lang="en-IE" sz="3600" dirty="0" err="1">
                <a:uFill>
                  <a:solidFill/>
                </a:uFill>
              </a:rPr>
              <a:t>CopyBytes</a:t>
            </a:r>
            <a:r>
              <a:rPr lang="en-IE" sz="3600" dirty="0">
                <a:uFill>
                  <a:solidFill/>
                </a:uFill>
              </a:rPr>
              <a:t>: Before using try-with-resources</a:t>
            </a:r>
            <a:endParaRPr sz="36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31366071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251521" y="1103253"/>
            <a:ext cx="8712968" cy="347787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40639" marR="40639" lvl="0" defTabSz="914400">
              <a:buClr>
                <a:srgbClr val="931A68"/>
              </a:buClr>
              <a:buFont typeface="Courier New"/>
              <a:defRPr sz="1800"/>
            </a:pP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CopyBytes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main(String[] 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endParaRPr sz="16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r>
              <a:rPr lang="en-IE" dirty="0"/>
              <a:t>    </a:t>
            </a:r>
          </a:p>
          <a:p>
            <a:r>
              <a:rPr lang="en-IE" sz="1600" dirty="0">
                <a:uFill>
                  <a:solidFill/>
                </a:uFill>
                <a:latin typeface="Courier New"/>
                <a:ea typeface="Courier New"/>
                <a:cs typeface="Courier New"/>
              </a:rPr>
              <a:t>    </a:t>
            </a:r>
            <a:r>
              <a:rPr lang="en-IE"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</a:rPr>
              <a:t>try</a:t>
            </a:r>
            <a:r>
              <a:rPr lang="en-IE" sz="1600" dirty="0">
                <a:uFill>
                  <a:solidFill/>
                </a:uFill>
                <a:latin typeface="Courier New"/>
                <a:ea typeface="Courier New"/>
                <a:cs typeface="Courier New"/>
              </a:rPr>
              <a:t> (</a:t>
            </a:r>
            <a:r>
              <a:rPr lang="en-IE"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</a:rPr>
              <a:t>FileInputStream</a:t>
            </a:r>
            <a:r>
              <a:rPr lang="en-IE" sz="1600" dirty="0">
                <a:uFill>
                  <a:solidFill/>
                </a:uFill>
                <a:latin typeface="Courier New"/>
                <a:ea typeface="Courier New"/>
                <a:cs typeface="Courier New"/>
              </a:rPr>
              <a:t>  in  = </a:t>
            </a:r>
            <a:r>
              <a:rPr lang="en-IE"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</a:rPr>
              <a:t>new</a:t>
            </a:r>
            <a:r>
              <a:rPr lang="en-IE" sz="1600" dirty="0">
                <a:uFill>
                  <a:solidFill/>
                </a:uFill>
                <a:latin typeface="Courier New"/>
                <a:ea typeface="Courier New"/>
                <a:cs typeface="Courier New"/>
              </a:rPr>
              <a:t> </a:t>
            </a:r>
            <a:r>
              <a:rPr lang="en-IE"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</a:rPr>
              <a:t>FileInputStream</a:t>
            </a:r>
            <a:r>
              <a:rPr lang="en-IE" sz="16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</a:rPr>
              <a:t>("xanadu.txt"</a:t>
            </a:r>
            <a:r>
              <a:rPr lang="en-IE" sz="1600" dirty="0">
                <a:uFill>
                  <a:solidFill/>
                </a:uFill>
                <a:latin typeface="Courier New"/>
                <a:ea typeface="Courier New"/>
                <a:cs typeface="Courier New"/>
              </a:rPr>
              <a:t>); </a:t>
            </a:r>
          </a:p>
          <a:p>
            <a:r>
              <a:rPr lang="en-IE" sz="1600" dirty="0">
                <a:uFill>
                  <a:solidFill/>
                </a:uFill>
                <a:latin typeface="Courier New"/>
                <a:ea typeface="Courier New"/>
                <a:cs typeface="Courier New"/>
              </a:rPr>
              <a:t>         </a:t>
            </a:r>
            <a:r>
              <a:rPr lang="en-IE"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</a:rPr>
              <a:t>FileOutputStream</a:t>
            </a:r>
            <a:r>
              <a:rPr lang="en-IE" sz="1600" dirty="0">
                <a:uFill>
                  <a:solidFill/>
                </a:uFill>
                <a:latin typeface="Courier New"/>
                <a:ea typeface="Courier New"/>
                <a:cs typeface="Courier New"/>
              </a:rPr>
              <a:t> out = </a:t>
            </a:r>
            <a:r>
              <a:rPr lang="en-IE"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</a:rPr>
              <a:t>new</a:t>
            </a:r>
            <a:r>
              <a:rPr lang="en-IE" sz="1600" dirty="0">
                <a:uFill>
                  <a:solidFill/>
                </a:uFill>
                <a:latin typeface="Courier New"/>
                <a:ea typeface="Courier New"/>
                <a:cs typeface="Courier New"/>
              </a:rPr>
              <a:t> </a:t>
            </a:r>
            <a:r>
              <a:rPr lang="en-IE"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</a:rPr>
              <a:t>FileOutputStream</a:t>
            </a:r>
            <a:r>
              <a:rPr lang="en-IE" sz="16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</a:rPr>
              <a:t>("outagain.txt") </a:t>
            </a:r>
            <a:r>
              <a:rPr lang="en-IE" sz="1600" b="1" dirty="0">
                <a:solidFill>
                  <a:schemeClr val="tx1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</a:rPr>
              <a:t>)</a:t>
            </a:r>
          </a:p>
          <a:p>
            <a:r>
              <a:rPr lang="en-IE" sz="1600" dirty="0">
                <a:uFill>
                  <a:solidFill/>
                </a:uFill>
                <a:latin typeface="Courier New"/>
                <a:ea typeface="Courier New"/>
                <a:cs typeface="Courier New"/>
              </a:rPr>
              <a:t>    {</a:t>
            </a:r>
          </a:p>
          <a:p>
            <a:r>
              <a:rPr lang="en-IE" sz="1600" dirty="0">
                <a:uFill>
                  <a:solidFill/>
                </a:uFill>
                <a:latin typeface="Courier New"/>
                <a:ea typeface="Courier New"/>
                <a:cs typeface="Courier New"/>
              </a:rPr>
              <a:t>      </a:t>
            </a:r>
            <a:r>
              <a:rPr lang="en-IE" sz="1600" dirty="0" err="1">
                <a:uFill>
                  <a:solidFill/>
                </a:uFill>
                <a:latin typeface="Courier New"/>
                <a:ea typeface="Courier New"/>
                <a:cs typeface="Courier New"/>
              </a:rPr>
              <a:t>int</a:t>
            </a:r>
            <a:r>
              <a:rPr lang="en-IE" sz="1600" dirty="0">
                <a:uFill>
                  <a:solidFill/>
                </a:uFill>
                <a:latin typeface="Courier New"/>
                <a:ea typeface="Courier New"/>
                <a:cs typeface="Courier New"/>
              </a:rPr>
              <a:t> c;</a:t>
            </a:r>
          </a:p>
          <a:p>
            <a:r>
              <a:rPr lang="en-IE" sz="1600" dirty="0">
                <a:uFill>
                  <a:solidFill/>
                </a:uFill>
                <a:latin typeface="Courier New"/>
                <a:ea typeface="Courier New"/>
                <a:cs typeface="Courier New"/>
              </a:rPr>
              <a:t>      </a:t>
            </a:r>
            <a:r>
              <a:rPr lang="en-IE"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</a:rPr>
              <a:t>while</a:t>
            </a:r>
            <a:r>
              <a:rPr lang="en-IE" sz="1600" dirty="0">
                <a:uFill>
                  <a:solidFill/>
                </a:uFill>
                <a:latin typeface="Courier New"/>
                <a:ea typeface="Courier New"/>
                <a:cs typeface="Courier New"/>
              </a:rPr>
              <a:t> ((c = </a:t>
            </a:r>
            <a:r>
              <a:rPr lang="en-IE" sz="1600" dirty="0" err="1">
                <a:uFill>
                  <a:solidFill/>
                </a:uFill>
                <a:latin typeface="Courier New"/>
                <a:ea typeface="Courier New"/>
                <a:cs typeface="Courier New"/>
              </a:rPr>
              <a:t>in.read</a:t>
            </a:r>
            <a:r>
              <a:rPr lang="en-IE" sz="1600" dirty="0">
                <a:uFill>
                  <a:solidFill/>
                </a:uFill>
                <a:latin typeface="Courier New"/>
                <a:ea typeface="Courier New"/>
                <a:cs typeface="Courier New"/>
              </a:rPr>
              <a:t>()) != -1){</a:t>
            </a:r>
          </a:p>
          <a:p>
            <a:r>
              <a:rPr lang="en-IE" sz="1600" dirty="0">
                <a:uFill>
                  <a:solidFill/>
                </a:uFill>
                <a:latin typeface="Courier New"/>
                <a:ea typeface="Courier New"/>
                <a:cs typeface="Courier New"/>
              </a:rPr>
              <a:t>        </a:t>
            </a:r>
            <a:r>
              <a:rPr lang="en-IE" sz="1600" dirty="0" err="1">
                <a:uFill>
                  <a:solidFill/>
                </a:uFill>
                <a:latin typeface="Courier New"/>
                <a:ea typeface="Courier New"/>
                <a:cs typeface="Courier New"/>
              </a:rPr>
              <a:t>out.write</a:t>
            </a:r>
            <a:r>
              <a:rPr lang="en-IE" sz="1600" dirty="0">
                <a:uFill>
                  <a:solidFill/>
                </a:uFill>
                <a:latin typeface="Courier New"/>
                <a:ea typeface="Courier New"/>
                <a:cs typeface="Courier New"/>
              </a:rPr>
              <a:t>(c);</a:t>
            </a:r>
          </a:p>
          <a:p>
            <a:r>
              <a:rPr lang="en-IE" sz="1600" dirty="0">
                <a:uFill>
                  <a:solidFill/>
                </a:uFill>
                <a:latin typeface="Courier New"/>
                <a:ea typeface="Courier New"/>
                <a:cs typeface="Courier New"/>
              </a:rPr>
              <a:t>      }</a:t>
            </a:r>
          </a:p>
          <a:p>
            <a:r>
              <a:rPr lang="en-IE" sz="1600" dirty="0">
                <a:uFill>
                  <a:solidFill/>
                </a:uFill>
                <a:latin typeface="Courier New"/>
                <a:ea typeface="Courier New"/>
                <a:cs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83" name="Shape 83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23529" y="0"/>
            <a:ext cx="8555360" cy="1138238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 algn="ctr">
              <a:defRPr sz="1800">
                <a:uFillTx/>
              </a:defRPr>
            </a:pPr>
            <a:r>
              <a:rPr lang="en-IE" sz="3600" dirty="0" err="1">
                <a:uFill>
                  <a:solidFill/>
                </a:uFill>
              </a:rPr>
              <a:t>CopyBytes</a:t>
            </a:r>
            <a:r>
              <a:rPr lang="en-IE" sz="3600" dirty="0">
                <a:uFill>
                  <a:solidFill/>
                </a:uFill>
              </a:rPr>
              <a:t> - using try-with-resources</a:t>
            </a:r>
            <a:endParaRPr sz="3600" dirty="0">
              <a:uFill>
                <a:solidFill/>
              </a:u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83769" y="3900537"/>
            <a:ext cx="6336703" cy="2564805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2000" dirty="0"/>
              <a:t>try-with-resources is a new construct in Java 7.  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IE" sz="2000" dirty="0"/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2000" dirty="0"/>
              <a:t>When the try block finishes, the resources instantiated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2000" dirty="0"/>
              <a:t>in the try clause are closed automatically.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2000" b="0" i="0" u="none" strike="noStrike" cap="none" spc="0" normalizeH="0" baseline="0" dirty="0">
              <a:ln>
                <a:noFill/>
              </a:ln>
              <a:effectLst/>
              <a:uFillTx/>
              <a:sym typeface="Helvetica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2000" dirty="0"/>
              <a:t>All classes implementing the </a:t>
            </a:r>
            <a:r>
              <a:rPr lang="en-IE" sz="2000" dirty="0" err="1"/>
              <a:t>java.lang.AutoCloseable</a:t>
            </a:r>
            <a:r>
              <a:rPr lang="en-IE" sz="2000" dirty="0"/>
              <a:t>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2000" dirty="0"/>
              <a:t>interface can be used inside the try-with-resources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2000" dirty="0"/>
              <a:t>construct.</a:t>
            </a:r>
            <a:endParaRPr kumimoji="0" lang="en-IE" sz="2000" b="0" i="0" u="none" strike="noStrike" cap="none" spc="0" normalizeH="0" baseline="0" dirty="0">
              <a:ln>
                <a:noFill/>
              </a:ln>
              <a:effectLst/>
              <a:uFillTx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2621846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7438"/>
          </a:xfrm>
        </p:spPr>
        <p:txBody>
          <a:bodyPr/>
          <a:lstStyle/>
          <a:p>
            <a:r>
              <a:rPr lang="en-IE"/>
              <a:t>Road Map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Introduction to I/O Streams</a:t>
            </a:r>
          </a:p>
          <a:p>
            <a:r>
              <a:rPr lang="en-IE" dirty="0"/>
              <a:t>Byte-oriented I/O Streams</a:t>
            </a:r>
          </a:p>
          <a:p>
            <a:r>
              <a:rPr lang="en-IE" dirty="0"/>
              <a:t>Character-oriented I/O Streams</a:t>
            </a:r>
          </a:p>
          <a:p>
            <a:r>
              <a:rPr lang="en-IE" dirty="0"/>
              <a:t>Layered I/O Streams (e.g. buffering)</a:t>
            </a:r>
          </a:p>
          <a:p>
            <a:r>
              <a:rPr lang="en-IE" dirty="0"/>
              <a:t>Line-oriented I/O Streams</a:t>
            </a:r>
          </a:p>
          <a:p>
            <a:r>
              <a:rPr lang="en-IE" dirty="0"/>
              <a:t>Scanning</a:t>
            </a:r>
          </a:p>
          <a:p>
            <a:r>
              <a:rPr lang="en-IE" dirty="0"/>
              <a:t>Pacemaker I/O</a:t>
            </a:r>
          </a:p>
          <a:p>
            <a:r>
              <a:rPr lang="en-IE" dirty="0"/>
              <a:t>Further Reading:</a:t>
            </a:r>
          </a:p>
          <a:p>
            <a:pPr lvl="1"/>
            <a:r>
              <a:rPr lang="en-IE" dirty="0"/>
              <a:t>Data Streams</a:t>
            </a:r>
          </a:p>
          <a:p>
            <a:pPr lvl="1"/>
            <a:r>
              <a:rPr lang="en-IE" dirty="0"/>
              <a:t>Object Streams</a:t>
            </a:r>
          </a:p>
          <a:p>
            <a:pPr lvl="1"/>
            <a:r>
              <a:rPr lang="en-IE" dirty="0"/>
              <a:t>Command Line I/O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2363837"/>
            <a:ext cx="6336704" cy="489099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06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96849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/>
          </p:cNvSpPr>
          <p:nvPr/>
        </p:nvSpPr>
        <p:spPr bwMode="auto">
          <a:xfrm>
            <a:off x="444500" y="3175"/>
            <a:ext cx="8242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marL="39688" defTabSz="449263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8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  <a:lvl2pPr marL="827088" indent="-331788" defTabSz="449263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8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marL="1273175" indent="-320675" defTabSz="449263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8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marL="1730375" indent="-320675" defTabSz="449263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8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marL="2187575" indent="-320675" defTabSz="449263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8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2644775" indent="-320675" defTabSz="449263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3101975" indent="-320675" defTabSz="449263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3559175" indent="-320675" defTabSz="449263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4016375" indent="-320675" defTabSz="449263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Tx/>
              <a:buFont typeface="Helvetica" charset="0"/>
              <a:buNone/>
            </a:pPr>
            <a:r>
              <a:rPr lang="en-US" altLang="en-US" sz="3600"/>
              <a:t>Essential Java</a:t>
            </a:r>
          </a:p>
        </p:txBody>
      </p:sp>
      <p:sp>
        <p:nvSpPr>
          <p:cNvPr id="7171" name="Line 1"/>
          <p:cNvSpPr>
            <a:spLocks noChangeShapeType="1"/>
          </p:cNvSpPr>
          <p:nvPr/>
        </p:nvSpPr>
        <p:spPr bwMode="auto">
          <a:xfrm>
            <a:off x="1041400" y="914400"/>
            <a:ext cx="7145338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grpSp>
        <p:nvGrpSpPr>
          <p:cNvPr id="7173" name="Group 4"/>
          <p:cNvGrpSpPr>
            <a:grpSpLocks/>
          </p:cNvGrpSpPr>
          <p:nvPr/>
        </p:nvGrpSpPr>
        <p:grpSpPr bwMode="auto">
          <a:xfrm>
            <a:off x="179388" y="922338"/>
            <a:ext cx="2806700" cy="5829300"/>
            <a:chOff x="0" y="0"/>
            <a:chExt cx="2806700" cy="5829301"/>
          </a:xfrm>
        </p:grpSpPr>
        <p:sp>
          <p:nvSpPr>
            <p:cNvPr id="7181" name="Rectangle 5"/>
            <p:cNvSpPr>
              <a:spLocks/>
            </p:cNvSpPr>
            <p:nvPr/>
          </p:nvSpPr>
          <p:spPr bwMode="auto">
            <a:xfrm>
              <a:off x="0" y="0"/>
              <a:ext cx="2806700" cy="5829301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marL="39688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1pPr>
              <a:lvl2pPr marL="827088" indent="-331788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2pPr>
              <a:lvl3pPr marL="1273175" indent="-320675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3pPr>
              <a:lvl4pPr marL="1730375" indent="-320675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4pPr>
              <a:lvl5pPr marL="2187575" indent="-320675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5pPr>
              <a:lvl6pPr marL="26447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6pPr>
              <a:lvl7pPr marL="31019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7pPr>
              <a:lvl8pPr marL="35591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8pPr>
              <a:lvl9pPr marL="40163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9pPr>
            </a:lstStyle>
            <a:p>
              <a:pPr eaLnBrk="1">
                <a:spcBef>
                  <a:spcPct val="0"/>
                </a:spcBef>
                <a:buSzTx/>
                <a:buFontTx/>
                <a:buNone/>
              </a:pPr>
              <a:endParaRPr lang="en-US" altLang="en-US" sz="1800">
                <a:latin typeface="Arial" pitchFamily="34" charset="0"/>
                <a:ea typeface="Helvetica Neue" charset="0"/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7182" name="Rectangle 6"/>
            <p:cNvSpPr>
              <a:spLocks/>
            </p:cNvSpPr>
            <p:nvPr/>
          </p:nvSpPr>
          <p:spPr bwMode="auto">
            <a:xfrm>
              <a:off x="0" y="0"/>
              <a:ext cx="2805114" cy="5362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 marL="687388" indent="-296863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1pPr>
              <a:lvl2pPr indent="342900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2pPr>
              <a:lvl3pPr marL="1273175" indent="-320675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3pPr>
              <a:lvl4pPr marL="1730375" indent="-320675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4pPr>
              <a:lvl5pPr marL="2187575" indent="-320675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5pPr>
              <a:lvl6pPr marL="26447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6pPr>
              <a:lvl7pPr marL="31019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7pPr>
              <a:lvl8pPr marL="35591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8pPr>
              <a:lvl9pPr marL="40163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9pPr>
            </a:lstStyle>
            <a:p>
              <a:pPr marL="0" lvl="1" eaLnBrk="1"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b="1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Overview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/>
                <a:t>Introduction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/>
                <a:t>Syntax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/>
                <a:t>Basics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/>
                <a:t>Arrays</a:t>
              </a:r>
            </a:p>
            <a:p>
              <a:pPr marL="0" lvl="1" eaLnBrk="1"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b="1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Classes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/>
                <a:t>Classes Structure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/>
                <a:t>Static Members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/>
                <a:t>Commonly used Classes</a:t>
              </a:r>
            </a:p>
            <a:p>
              <a:pPr marL="0" lvl="1" eaLnBrk="1"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b="1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Control Statements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/>
                <a:t>Control Statement Types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/>
                <a:t>If, else, switch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/>
                <a:t>For, while, do-while</a:t>
              </a:r>
            </a:p>
          </p:txBody>
        </p:sp>
      </p:grpSp>
      <p:grpSp>
        <p:nvGrpSpPr>
          <p:cNvPr id="7174" name="Group 7"/>
          <p:cNvGrpSpPr>
            <a:grpSpLocks/>
          </p:cNvGrpSpPr>
          <p:nvPr/>
        </p:nvGrpSpPr>
        <p:grpSpPr bwMode="auto">
          <a:xfrm>
            <a:off x="3060700" y="922338"/>
            <a:ext cx="3022600" cy="5930900"/>
            <a:chOff x="0" y="0"/>
            <a:chExt cx="3022600" cy="5930902"/>
          </a:xfrm>
        </p:grpSpPr>
        <p:sp>
          <p:nvSpPr>
            <p:cNvPr id="7179" name="Rectangle 8"/>
            <p:cNvSpPr>
              <a:spLocks/>
            </p:cNvSpPr>
            <p:nvPr/>
          </p:nvSpPr>
          <p:spPr bwMode="auto">
            <a:xfrm>
              <a:off x="0" y="0"/>
              <a:ext cx="3022600" cy="5854148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marL="39688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1pPr>
              <a:lvl2pPr marL="827088" indent="-331788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2pPr>
              <a:lvl3pPr marL="1273175" indent="-320675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3pPr>
              <a:lvl4pPr marL="1730375" indent="-320675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4pPr>
              <a:lvl5pPr marL="2187575" indent="-320675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5pPr>
              <a:lvl6pPr marL="26447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6pPr>
              <a:lvl7pPr marL="31019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7pPr>
              <a:lvl8pPr marL="35591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8pPr>
              <a:lvl9pPr marL="40163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9pPr>
            </a:lstStyle>
            <a:p>
              <a:pPr eaLnBrk="1">
                <a:spcBef>
                  <a:spcPct val="0"/>
                </a:spcBef>
                <a:buSzTx/>
                <a:buFontTx/>
                <a:buNone/>
              </a:pPr>
              <a:endParaRPr lang="en-US" altLang="en-US" sz="1800">
                <a:latin typeface="Arial" pitchFamily="34" charset="0"/>
                <a:ea typeface="Helvetica Neue" charset="0"/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7180" name="Rectangle 9"/>
            <p:cNvSpPr>
              <a:spLocks/>
            </p:cNvSpPr>
            <p:nvPr/>
          </p:nvSpPr>
          <p:spPr bwMode="auto">
            <a:xfrm>
              <a:off x="0" y="0"/>
              <a:ext cx="3019429" cy="5930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 marL="723900" indent="-295275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1pPr>
              <a:lvl2pPr indent="342900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2pPr>
              <a:lvl3pPr marL="1273175" indent="-320675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3pPr>
              <a:lvl4pPr marL="1730375" indent="-320675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4pPr>
              <a:lvl5pPr marL="2187575" indent="-320675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5pPr>
              <a:lvl6pPr marL="26447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6pPr>
              <a:lvl7pPr marL="31019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7pPr>
              <a:lvl8pPr marL="35591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8pPr>
              <a:lvl9pPr marL="40163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9pPr>
            </a:lstStyle>
            <a:p>
              <a:pPr marL="0" lvl="1" eaLnBrk="1"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2000" b="1" dirty="0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Inheritance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/>
                <a:t>Class hierarchies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/>
                <a:t>Method lookup in Java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/>
                <a:t>Use of this and super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/>
                <a:t>Constructors and inheritance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/>
                <a:t>Abstract classes and methods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/>
                <a:t>Interfaces</a:t>
              </a:r>
            </a:p>
            <a:p>
              <a:pPr marL="0" lvl="1" eaLnBrk="1">
                <a:lnSpc>
                  <a:spcPct val="100000"/>
                </a:lnSpc>
                <a:spcBef>
                  <a:spcPts val="5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2000" b="1" dirty="0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Collections</a:t>
              </a:r>
            </a:p>
            <a:p>
              <a:pPr eaLnBrk="1">
                <a:lnSpc>
                  <a:spcPct val="10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 err="1"/>
                <a:t>ArrayList</a:t>
              </a:r>
              <a:endParaRPr lang="en-US" altLang="en-US" sz="1800" dirty="0"/>
            </a:p>
            <a:p>
              <a:pPr eaLnBrk="1">
                <a:lnSpc>
                  <a:spcPct val="10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 err="1"/>
                <a:t>HashMap</a:t>
              </a:r>
              <a:endParaRPr lang="en-US" altLang="en-US" sz="1800" dirty="0"/>
            </a:p>
            <a:p>
              <a:pPr eaLnBrk="1">
                <a:lnSpc>
                  <a:spcPct val="10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/>
                <a:t>Iterator</a:t>
              </a:r>
            </a:p>
            <a:p>
              <a:pPr eaLnBrk="1">
                <a:lnSpc>
                  <a:spcPct val="10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/>
                <a:t>Vector</a:t>
              </a:r>
            </a:p>
            <a:p>
              <a:pPr eaLnBrk="1">
                <a:lnSpc>
                  <a:spcPct val="10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/>
                <a:t>Enumeration</a:t>
              </a:r>
            </a:p>
            <a:p>
              <a:pPr eaLnBrk="1">
                <a:lnSpc>
                  <a:spcPct val="10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 err="1"/>
                <a:t>Hashtable</a:t>
              </a:r>
              <a:endParaRPr lang="en-US" altLang="en-US" sz="1800" dirty="0"/>
            </a:p>
          </p:txBody>
        </p:sp>
      </p:grpSp>
      <p:grpSp>
        <p:nvGrpSpPr>
          <p:cNvPr id="7175" name="Group 10"/>
          <p:cNvGrpSpPr>
            <a:grpSpLocks/>
          </p:cNvGrpSpPr>
          <p:nvPr/>
        </p:nvGrpSpPr>
        <p:grpSpPr bwMode="auto">
          <a:xfrm>
            <a:off x="6156325" y="922338"/>
            <a:ext cx="2857500" cy="6411912"/>
            <a:chOff x="0" y="0"/>
            <a:chExt cx="2857501" cy="6413500"/>
          </a:xfrm>
        </p:grpSpPr>
        <p:sp>
          <p:nvSpPr>
            <p:cNvPr id="7177" name="Rectangle 11"/>
            <p:cNvSpPr>
              <a:spLocks/>
            </p:cNvSpPr>
            <p:nvPr/>
          </p:nvSpPr>
          <p:spPr bwMode="auto">
            <a:xfrm>
              <a:off x="0" y="0"/>
              <a:ext cx="2833475" cy="5848833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marL="39688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1pPr>
              <a:lvl2pPr marL="827088" indent="-331788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2pPr>
              <a:lvl3pPr marL="1273175" indent="-320675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3pPr>
              <a:lvl4pPr marL="1730375" indent="-320675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4pPr>
              <a:lvl5pPr marL="2187575" indent="-320675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5pPr>
              <a:lvl6pPr marL="26447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6pPr>
              <a:lvl7pPr marL="31019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7pPr>
              <a:lvl8pPr marL="35591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8pPr>
              <a:lvl9pPr marL="40163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9pPr>
            </a:lstStyle>
            <a:p>
              <a:pPr eaLnBrk="1">
                <a:spcBef>
                  <a:spcPct val="0"/>
                </a:spcBef>
                <a:buSzTx/>
                <a:buFontTx/>
                <a:buNone/>
              </a:pPr>
              <a:endParaRPr lang="en-US" altLang="en-US" sz="1800">
                <a:latin typeface="Arial" pitchFamily="34" charset="0"/>
                <a:ea typeface="Helvetica Neue" charset="0"/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7178" name="Rectangle 12"/>
            <p:cNvSpPr>
              <a:spLocks/>
            </p:cNvSpPr>
            <p:nvPr/>
          </p:nvSpPr>
          <p:spPr bwMode="auto">
            <a:xfrm>
              <a:off x="0" y="0"/>
              <a:ext cx="2857501" cy="6413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 marL="717550" indent="-293688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1pPr>
              <a:lvl2pPr indent="342900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2pPr>
              <a:lvl3pPr marL="1273175" indent="-320675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3pPr>
              <a:lvl4pPr marL="1730375" indent="-320675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4pPr>
              <a:lvl5pPr marL="2187575" indent="-320675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5pPr>
              <a:lvl6pPr marL="26447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6pPr>
              <a:lvl7pPr marL="31019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7pPr>
              <a:lvl8pPr marL="35591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8pPr>
              <a:lvl9pPr marL="40163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9pPr>
            </a:lstStyle>
            <a:p>
              <a:pPr marL="0" lvl="1" eaLnBrk="1">
                <a:lnSpc>
                  <a:spcPct val="100000"/>
                </a:lnSpc>
                <a:spcBef>
                  <a:spcPts val="5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b="1" dirty="0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Exceptions</a:t>
              </a:r>
            </a:p>
            <a:p>
              <a:pPr eaLnBrk="1">
                <a:lnSpc>
                  <a:spcPct val="10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/>
                <a:t>Exception types</a:t>
              </a:r>
            </a:p>
            <a:p>
              <a:pPr eaLnBrk="1">
                <a:lnSpc>
                  <a:spcPct val="10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/>
                <a:t>Exception Hierarchy</a:t>
              </a:r>
            </a:p>
            <a:p>
              <a:pPr eaLnBrk="1">
                <a:lnSpc>
                  <a:spcPct val="10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/>
                <a:t>Catching exceptions</a:t>
              </a:r>
            </a:p>
            <a:p>
              <a:pPr eaLnBrk="1">
                <a:lnSpc>
                  <a:spcPct val="10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/>
                <a:t>Throwing exceptions</a:t>
              </a:r>
            </a:p>
            <a:p>
              <a:pPr eaLnBrk="1">
                <a:lnSpc>
                  <a:spcPct val="10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/>
                <a:t>Defining exceptions</a:t>
              </a:r>
            </a:p>
            <a:p>
              <a:pPr eaLnBrk="1">
                <a:lnSpc>
                  <a:spcPct val="100000"/>
                </a:lnSpc>
                <a:spcBef>
                  <a:spcPts val="400"/>
                </a:spcBef>
                <a:buClr>
                  <a:srgbClr val="000000"/>
                </a:buClr>
                <a:buSzTx/>
                <a:buFont typeface="Wingdings" pitchFamily="2" charset="2"/>
                <a:buNone/>
              </a:pPr>
              <a:r>
                <a:rPr lang="en-US" altLang="en-US" sz="1800" dirty="0"/>
                <a:t>Common exceptions and errors</a:t>
              </a:r>
            </a:p>
            <a:p>
              <a:pPr marL="0" lvl="1" eaLnBrk="1">
                <a:lnSpc>
                  <a:spcPct val="100000"/>
                </a:lnSpc>
                <a:spcBef>
                  <a:spcPts val="5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b="1" dirty="0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Streams</a:t>
              </a:r>
            </a:p>
            <a:p>
              <a:pPr eaLnBrk="1">
                <a:lnSpc>
                  <a:spcPct val="10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/>
                <a:t>Stream types</a:t>
              </a:r>
            </a:p>
            <a:p>
              <a:pPr eaLnBrk="1">
                <a:lnSpc>
                  <a:spcPct val="10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/>
                <a:t>Character streams</a:t>
              </a:r>
            </a:p>
            <a:p>
              <a:pPr eaLnBrk="1">
                <a:lnSpc>
                  <a:spcPct val="10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/>
                <a:t>Byte streams</a:t>
              </a:r>
            </a:p>
            <a:p>
              <a:pPr eaLnBrk="1">
                <a:lnSpc>
                  <a:spcPct val="10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/>
                <a:t>Filter streams</a:t>
              </a:r>
            </a:p>
            <a:p>
              <a:pPr eaLnBrk="1">
                <a:lnSpc>
                  <a:spcPct val="10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/>
                <a:t>Object Serialization</a:t>
              </a: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6132299" y="3501008"/>
            <a:ext cx="2881526" cy="216024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anchor="ctr">
            <a:spAutoFit/>
          </a:bodyPr>
          <a:lstStyle/>
          <a:p>
            <a:pPr eaLnBrk="1">
              <a:defRPr/>
            </a:pP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922428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43608" y="2607469"/>
            <a:ext cx="7128792" cy="1643063"/>
          </a:xfrm>
        </p:spPr>
        <p:txBody>
          <a:bodyPr/>
          <a:lstStyle/>
          <a:p>
            <a:pPr lvl="0" rtl="0"/>
            <a:r>
              <a:rPr lang="en-IE" dirty="0"/>
              <a:t>Character-oriented Streams</a:t>
            </a:r>
            <a:br>
              <a:rPr lang="en-IE" dirty="0"/>
            </a:br>
            <a:br>
              <a:rPr lang="en-IE" dirty="0"/>
            </a:b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Programs use </a:t>
            </a:r>
            <a:r>
              <a:rPr lang="en-US" altLang="en-US" sz="2800" i="1" dirty="0">
                <a:solidFill>
                  <a:schemeClr val="tx1"/>
                </a:solidFill>
                <a:latin typeface="Arial" panose="020B0604020202020204" pitchFamily="34" charset="0"/>
              </a:rPr>
              <a:t>character streams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to perform </a:t>
            </a:r>
            <a:b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input and output of 16-bit bytes </a:t>
            </a:r>
            <a:b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(i.e. Unicode characters). </a:t>
            </a:r>
            <a:b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I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126" y="4437113"/>
            <a:ext cx="4008061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8516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/>
            <a:r>
              <a:rPr lang="en-IE"/>
              <a:t>Character-oriented Streams</a:t>
            </a:r>
            <a:endParaRPr lang="en-IE" dirty="0"/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E" dirty="0"/>
              <a:t>Java Stores characters as Unicode.</a:t>
            </a:r>
          </a:p>
          <a:p>
            <a:pPr lvl="0"/>
            <a:r>
              <a:rPr lang="en-IE" dirty="0"/>
              <a:t>But the external data source could store characters in other character sets e.g. US-ASCII, UTF-8, etc.</a:t>
            </a:r>
          </a:p>
          <a:p>
            <a:pPr lvl="0"/>
            <a:r>
              <a:rPr lang="en-IE" dirty="0"/>
              <a:t>Character stream I/O automatically translates Unicode character values to and from the local character set. </a:t>
            </a:r>
          </a:p>
          <a:p>
            <a:r>
              <a:rPr lang="en-IE" b="1" dirty="0"/>
              <a:t>Working with character streams is no more complicated than I/O with byte streams.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381000" y="0"/>
            <a:ext cx="8305800" cy="12192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lang="en-IE" sz="3600" dirty="0">
                <a:uFill>
                  <a:solidFill/>
                </a:uFill>
              </a:rPr>
              <a:t>Character-o</a:t>
            </a:r>
            <a:r>
              <a:rPr sz="3600" dirty="0" err="1">
                <a:uFill>
                  <a:solidFill/>
                </a:uFill>
              </a:rPr>
              <a:t>riented</a:t>
            </a:r>
            <a:r>
              <a:rPr sz="3600" dirty="0">
                <a:uFill>
                  <a:solidFill/>
                </a:uFill>
              </a:rPr>
              <a:t> Streams</a:t>
            </a:r>
          </a:p>
        </p:txBody>
      </p:sp>
      <p:pic>
        <p:nvPicPr>
          <p:cNvPr id="8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7713" y="1219200"/>
            <a:ext cx="7732712" cy="535726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0588EBDF-5149-410C-A409-1621EB9AD199}"/>
              </a:ext>
            </a:extLst>
          </p:cNvPr>
          <p:cNvSpPr/>
          <p:nvPr/>
        </p:nvSpPr>
        <p:spPr>
          <a:xfrm>
            <a:off x="8316416" y="2420888"/>
            <a:ext cx="504056" cy="216024"/>
          </a:xfrm>
          <a:prstGeom prst="lef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06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96BFB6DA-89DD-4F53-ADE0-444CDBDFF83A}"/>
              </a:ext>
            </a:extLst>
          </p:cNvPr>
          <p:cNvSpPr/>
          <p:nvPr/>
        </p:nvSpPr>
        <p:spPr>
          <a:xfrm>
            <a:off x="8316416" y="5445224"/>
            <a:ext cx="504056" cy="216024"/>
          </a:xfrm>
          <a:prstGeom prst="lef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06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157841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 algn="ctr">
              <a:defRPr sz="1800">
                <a:uFillTx/>
              </a:defRPr>
            </a:pPr>
            <a:r>
              <a:rPr lang="en-IE" sz="2800" dirty="0">
                <a:uFill>
                  <a:solidFill/>
                </a:uFill>
              </a:rPr>
              <a:t>Character-oriented Streams: </a:t>
            </a:r>
            <a:r>
              <a:rPr lang="en-IE" sz="2800" dirty="0" err="1">
                <a:uFill>
                  <a:solidFill/>
                </a:uFill>
              </a:rPr>
              <a:t>CopyCharacters</a:t>
            </a:r>
            <a:r>
              <a:rPr lang="en-IE" sz="2800" dirty="0">
                <a:uFill>
                  <a:solidFill/>
                </a:uFill>
              </a:rPr>
              <a:t> Example</a:t>
            </a:r>
            <a:endParaRPr sz="2800" dirty="0">
              <a:uFill>
                <a:solidFill/>
              </a:u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23528" y="719400"/>
            <a:ext cx="8579296" cy="6093976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40639" marR="40639" lvl="0" defTabSz="914400">
              <a:buClr>
                <a:srgbClr val="931A68"/>
              </a:buClr>
              <a:buFont typeface="Courier New"/>
              <a:defRPr sz="1800"/>
            </a:pPr>
            <a:r>
              <a:rPr sz="18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8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8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CopyCharacters</a:t>
            </a:r>
            <a:r>
              <a:rPr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8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8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8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1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main(String[] </a:t>
            </a:r>
            <a:r>
              <a:rPr sz="18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sz="1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sz="18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sz="1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8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rPr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800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E"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18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800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FileWriter</a:t>
            </a:r>
            <a:r>
              <a:rPr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E"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18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8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IE"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18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8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sz="1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8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IE" sz="1800" b="1" dirty="0" err="1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xanadu</a:t>
            </a:r>
            <a:r>
              <a:rPr sz="18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.txt"</a:t>
            </a:r>
            <a:r>
              <a:rPr sz="1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IE"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18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8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FileWriter</a:t>
            </a:r>
            <a:r>
              <a:rPr sz="1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8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IE" sz="1800" b="1" dirty="0" err="1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outchar</a:t>
            </a:r>
            <a:r>
              <a:rPr sz="18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.txt"</a:t>
            </a:r>
            <a:r>
              <a:rPr sz="1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800" b="1" dirty="0" err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c;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8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sz="1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((c = </a:t>
            </a:r>
            <a:r>
              <a:rPr lang="en-IE" sz="1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z="1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.read()) != -1)</a:t>
            </a:r>
            <a:r>
              <a:rPr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IE"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.write(c);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8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8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IE" sz="1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z="1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sz="18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IE"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.close();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8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IE" sz="1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sz="1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sz="18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IE"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.close();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8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0C4310-9AB1-4E78-8929-8FAB7F5B8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84784"/>
            <a:ext cx="8715977" cy="40892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857415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err="1"/>
              <a:t>CopyCharacters</a:t>
            </a:r>
            <a:r>
              <a:rPr lang="en-IE" sz="3200" dirty="0"/>
              <a:t> using try-with-resources</a:t>
            </a:r>
            <a:endParaRPr lang="en-IE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55725"/>
            <a:ext cx="7857331" cy="3699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74067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CopyCharacters vs CopyBytes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xfrm>
            <a:off x="457200" y="1092200"/>
            <a:ext cx="8229600" cy="5638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400" dirty="0" err="1">
                <a:uFill>
                  <a:solidFill/>
                </a:uFill>
              </a:rPr>
              <a:t>CopyCharacters</a:t>
            </a:r>
            <a:r>
              <a:rPr sz="2400" dirty="0">
                <a:uFill>
                  <a:solidFill/>
                </a:uFill>
              </a:rPr>
              <a:t> is very similar to </a:t>
            </a:r>
            <a:r>
              <a:rPr sz="2400" dirty="0" err="1">
                <a:uFill>
                  <a:solidFill/>
                </a:uFill>
              </a:rPr>
              <a:t>CopyBytes</a:t>
            </a:r>
            <a:r>
              <a:rPr sz="2400" dirty="0">
                <a:uFill>
                  <a:solidFill/>
                </a:uFill>
              </a:rPr>
              <a:t>. </a:t>
            </a:r>
          </a:p>
          <a:p>
            <a:pPr lvl="1">
              <a:defRPr sz="1800">
                <a:uFillTx/>
              </a:defRPr>
            </a:pPr>
            <a:r>
              <a:rPr sz="2000" dirty="0" err="1">
                <a:uFill>
                  <a:solidFill/>
                </a:uFill>
              </a:rPr>
              <a:t>CopyCharacters</a:t>
            </a:r>
            <a:r>
              <a:rPr sz="2000" dirty="0">
                <a:uFill>
                  <a:solidFill/>
                </a:uFill>
              </a:rPr>
              <a:t> uses </a:t>
            </a:r>
            <a:r>
              <a:rPr sz="2000" dirty="0" err="1">
                <a:uFill>
                  <a:solidFill/>
                </a:uFill>
              </a:rPr>
              <a:t>FileReader</a:t>
            </a:r>
            <a:r>
              <a:rPr sz="2000" dirty="0">
                <a:uFill>
                  <a:solidFill/>
                </a:uFill>
              </a:rPr>
              <a:t> and </a:t>
            </a:r>
            <a:r>
              <a:rPr sz="2000" dirty="0" err="1">
                <a:uFill>
                  <a:solidFill/>
                </a:uFill>
              </a:rPr>
              <a:t>FileWriter</a:t>
            </a:r>
            <a:r>
              <a:rPr lang="en-IE" sz="2000" dirty="0"/>
              <a:t>.</a:t>
            </a:r>
            <a:endParaRPr sz="2000" dirty="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000" dirty="0" err="1">
                <a:uFill>
                  <a:solidFill/>
                </a:uFill>
              </a:rPr>
              <a:t>CopyBytes</a:t>
            </a:r>
            <a:r>
              <a:rPr sz="2000" dirty="0">
                <a:uFill>
                  <a:solidFill/>
                </a:uFill>
              </a:rPr>
              <a:t> uses </a:t>
            </a:r>
            <a:r>
              <a:rPr sz="2000" dirty="0" err="1">
                <a:uFill>
                  <a:solidFill/>
                </a:uFill>
              </a:rPr>
              <a:t>FileInputStream</a:t>
            </a:r>
            <a:r>
              <a:rPr sz="2000" dirty="0">
                <a:uFill>
                  <a:solidFill/>
                </a:uFill>
              </a:rPr>
              <a:t> and </a:t>
            </a:r>
            <a:r>
              <a:rPr sz="2000" dirty="0" err="1">
                <a:uFill>
                  <a:solidFill/>
                </a:uFill>
              </a:rPr>
              <a:t>FileOutputStream</a:t>
            </a:r>
            <a:r>
              <a:rPr sz="2000" dirty="0">
                <a:uFill>
                  <a:solidFill/>
                </a:uFill>
              </a:rPr>
              <a:t>. 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CopyCharacters vs CopyBytes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xfrm>
            <a:off x="457200" y="1092200"/>
            <a:ext cx="8229600" cy="5638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400" dirty="0" err="1">
                <a:uFill>
                  <a:solidFill/>
                </a:uFill>
              </a:rPr>
              <a:t>CopyCharacters</a:t>
            </a:r>
            <a:r>
              <a:rPr sz="2400" dirty="0">
                <a:uFill>
                  <a:solidFill/>
                </a:uFill>
              </a:rPr>
              <a:t> is very similar to </a:t>
            </a:r>
            <a:r>
              <a:rPr sz="2400" dirty="0" err="1">
                <a:uFill>
                  <a:solidFill/>
                </a:uFill>
              </a:rPr>
              <a:t>CopyBytes</a:t>
            </a:r>
            <a:r>
              <a:rPr sz="2400" dirty="0">
                <a:uFill>
                  <a:solidFill/>
                </a:uFill>
              </a:rPr>
              <a:t>. </a:t>
            </a:r>
          </a:p>
          <a:p>
            <a:pPr lvl="1">
              <a:defRPr sz="1800">
                <a:uFillTx/>
              </a:defRPr>
            </a:pPr>
            <a:r>
              <a:rPr sz="2000" dirty="0" err="1">
                <a:uFill>
                  <a:solidFill/>
                </a:uFill>
              </a:rPr>
              <a:t>CopyCharacters</a:t>
            </a:r>
            <a:r>
              <a:rPr sz="2000" dirty="0">
                <a:uFill>
                  <a:solidFill/>
                </a:uFill>
              </a:rPr>
              <a:t> uses </a:t>
            </a:r>
            <a:r>
              <a:rPr sz="2000" dirty="0" err="1">
                <a:uFill>
                  <a:solidFill/>
                </a:uFill>
              </a:rPr>
              <a:t>FileReader</a:t>
            </a:r>
            <a:r>
              <a:rPr sz="2000" dirty="0">
                <a:uFill>
                  <a:solidFill/>
                </a:uFill>
              </a:rPr>
              <a:t> and </a:t>
            </a:r>
            <a:r>
              <a:rPr sz="2000" dirty="0" err="1">
                <a:uFill>
                  <a:solidFill/>
                </a:uFill>
              </a:rPr>
              <a:t>FileWriter</a:t>
            </a:r>
            <a:r>
              <a:rPr lang="en-IE" sz="2000" dirty="0"/>
              <a:t>.</a:t>
            </a:r>
            <a:endParaRPr sz="2000" dirty="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000" dirty="0" err="1">
                <a:uFill>
                  <a:solidFill/>
                </a:uFill>
              </a:rPr>
              <a:t>CopyBytes</a:t>
            </a:r>
            <a:r>
              <a:rPr sz="2000" dirty="0">
                <a:uFill>
                  <a:solidFill/>
                </a:uFill>
              </a:rPr>
              <a:t> uses </a:t>
            </a:r>
            <a:r>
              <a:rPr sz="2000" dirty="0" err="1">
                <a:uFill>
                  <a:solidFill/>
                </a:uFill>
              </a:rPr>
              <a:t>FileInputStream</a:t>
            </a:r>
            <a:r>
              <a:rPr sz="2000" dirty="0">
                <a:uFill>
                  <a:solidFill/>
                </a:uFill>
              </a:rPr>
              <a:t> and </a:t>
            </a:r>
            <a:r>
              <a:rPr sz="2000" dirty="0" err="1">
                <a:uFill>
                  <a:solidFill/>
                </a:uFill>
              </a:rPr>
              <a:t>FileOutputStream</a:t>
            </a:r>
            <a:r>
              <a:rPr sz="2000" dirty="0">
                <a:uFill>
                  <a:solidFill/>
                </a:uFill>
              </a:rPr>
              <a:t>. </a:t>
            </a:r>
          </a:p>
          <a:p>
            <a:pPr lvl="0">
              <a:defRPr sz="1800">
                <a:uFillTx/>
              </a:defRPr>
            </a:pPr>
            <a:endParaRPr lang="en-IE" sz="2400" dirty="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Both use an </a:t>
            </a:r>
            <a:r>
              <a:rPr sz="2400" dirty="0" err="1">
                <a:uFill>
                  <a:solidFill/>
                </a:uFill>
              </a:rPr>
              <a:t>int</a:t>
            </a:r>
            <a:r>
              <a:rPr sz="2400" dirty="0">
                <a:uFill>
                  <a:solidFill/>
                </a:uFill>
              </a:rPr>
              <a:t> variable to read to and write from. </a:t>
            </a:r>
          </a:p>
          <a:p>
            <a:pPr lvl="1">
              <a:defRPr sz="1800">
                <a:uFillTx/>
              </a:defRPr>
            </a:pPr>
            <a:r>
              <a:rPr sz="2000" dirty="0" err="1">
                <a:uFill>
                  <a:solidFill/>
                </a:uFill>
              </a:rPr>
              <a:t>CopyCharacters</a:t>
            </a:r>
            <a:r>
              <a:rPr lang="en-IE" sz="2000" dirty="0">
                <a:uFill>
                  <a:solidFill/>
                </a:uFill>
                <a:sym typeface="Wingdings" panose="05000000000000000000" pitchFamily="2" charset="2"/>
              </a:rPr>
              <a:t> </a:t>
            </a:r>
            <a:r>
              <a:rPr sz="2000" dirty="0" err="1">
                <a:uFill>
                  <a:solidFill/>
                </a:uFill>
              </a:rPr>
              <a:t>int</a:t>
            </a:r>
            <a:r>
              <a:rPr sz="2000" dirty="0">
                <a:uFill>
                  <a:solidFill/>
                </a:uFill>
              </a:rPr>
              <a:t> variable holds a character value </a:t>
            </a:r>
            <a:r>
              <a:rPr lang="en-IE" sz="2000" dirty="0">
                <a:uFill>
                  <a:solidFill/>
                </a:uFill>
              </a:rPr>
              <a:t>between 0 and 65535.</a:t>
            </a:r>
            <a:endParaRPr sz="2000" dirty="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000" dirty="0" err="1">
                <a:uFill>
                  <a:solidFill/>
                </a:uFill>
              </a:rPr>
              <a:t>CopyBytes</a:t>
            </a:r>
            <a:r>
              <a:rPr sz="2000" dirty="0">
                <a:uFill>
                  <a:solidFill/>
                </a:uFill>
              </a:rPr>
              <a:t> </a:t>
            </a:r>
            <a:r>
              <a:rPr lang="en-IE" sz="2000" dirty="0">
                <a:uFill>
                  <a:solidFill/>
                </a:uFill>
                <a:sym typeface="Wingdings" panose="05000000000000000000" pitchFamily="2" charset="2"/>
              </a:rPr>
              <a:t> </a:t>
            </a:r>
            <a:r>
              <a:rPr sz="2000" dirty="0" err="1">
                <a:uFill>
                  <a:solidFill/>
                </a:uFill>
              </a:rPr>
              <a:t>int</a:t>
            </a:r>
            <a:r>
              <a:rPr sz="2000" dirty="0">
                <a:uFill>
                  <a:solidFill/>
                </a:uFill>
              </a:rPr>
              <a:t> variable holds a byte value </a:t>
            </a:r>
            <a:r>
              <a:rPr lang="en-IE" sz="2000" dirty="0">
                <a:uFill>
                  <a:solidFill/>
                </a:uFill>
              </a:rPr>
              <a:t>between 0 and 255.</a:t>
            </a:r>
            <a:endParaRPr sz="20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03761087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CopyCharacters vs CopyBytes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xfrm>
            <a:off x="457200" y="1092200"/>
            <a:ext cx="8229600" cy="5638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400" dirty="0" err="1">
                <a:uFill>
                  <a:solidFill/>
                </a:uFill>
              </a:rPr>
              <a:t>CopyCharacters</a:t>
            </a:r>
            <a:r>
              <a:rPr sz="2400" dirty="0">
                <a:uFill>
                  <a:solidFill/>
                </a:uFill>
              </a:rPr>
              <a:t> is very similar to </a:t>
            </a:r>
            <a:r>
              <a:rPr sz="2400" dirty="0" err="1">
                <a:uFill>
                  <a:solidFill/>
                </a:uFill>
              </a:rPr>
              <a:t>CopyBytes</a:t>
            </a:r>
            <a:r>
              <a:rPr sz="2400" dirty="0">
                <a:uFill>
                  <a:solidFill/>
                </a:uFill>
              </a:rPr>
              <a:t>. </a:t>
            </a:r>
          </a:p>
          <a:p>
            <a:pPr lvl="1">
              <a:defRPr sz="1800">
                <a:uFillTx/>
              </a:defRPr>
            </a:pPr>
            <a:r>
              <a:rPr sz="2000" dirty="0" err="1">
                <a:uFill>
                  <a:solidFill/>
                </a:uFill>
              </a:rPr>
              <a:t>CopyCharacters</a:t>
            </a:r>
            <a:r>
              <a:rPr sz="2000" dirty="0">
                <a:uFill>
                  <a:solidFill/>
                </a:uFill>
              </a:rPr>
              <a:t> uses </a:t>
            </a:r>
            <a:r>
              <a:rPr sz="2000" dirty="0" err="1">
                <a:uFill>
                  <a:solidFill/>
                </a:uFill>
              </a:rPr>
              <a:t>FileReader</a:t>
            </a:r>
            <a:r>
              <a:rPr sz="2000" dirty="0">
                <a:uFill>
                  <a:solidFill/>
                </a:uFill>
              </a:rPr>
              <a:t> and </a:t>
            </a:r>
            <a:r>
              <a:rPr sz="2000" dirty="0" err="1">
                <a:uFill>
                  <a:solidFill/>
                </a:uFill>
              </a:rPr>
              <a:t>FileWriter</a:t>
            </a:r>
            <a:r>
              <a:rPr lang="en-IE" sz="2000" dirty="0"/>
              <a:t>.</a:t>
            </a:r>
            <a:endParaRPr sz="2000" dirty="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000" dirty="0" err="1">
                <a:uFill>
                  <a:solidFill/>
                </a:uFill>
              </a:rPr>
              <a:t>CopyBytes</a:t>
            </a:r>
            <a:r>
              <a:rPr sz="2000" dirty="0">
                <a:uFill>
                  <a:solidFill/>
                </a:uFill>
              </a:rPr>
              <a:t> uses </a:t>
            </a:r>
            <a:r>
              <a:rPr sz="2000" dirty="0" err="1">
                <a:uFill>
                  <a:solidFill/>
                </a:uFill>
              </a:rPr>
              <a:t>FileInputStream</a:t>
            </a:r>
            <a:r>
              <a:rPr sz="2000" dirty="0">
                <a:uFill>
                  <a:solidFill/>
                </a:uFill>
              </a:rPr>
              <a:t> and </a:t>
            </a:r>
            <a:r>
              <a:rPr sz="2000" dirty="0" err="1">
                <a:uFill>
                  <a:solidFill/>
                </a:uFill>
              </a:rPr>
              <a:t>FileOutputStream</a:t>
            </a:r>
            <a:r>
              <a:rPr sz="2000" dirty="0">
                <a:uFill>
                  <a:solidFill/>
                </a:uFill>
              </a:rPr>
              <a:t>. </a:t>
            </a:r>
          </a:p>
          <a:p>
            <a:pPr lvl="0">
              <a:defRPr sz="1800">
                <a:uFillTx/>
              </a:defRPr>
            </a:pPr>
            <a:endParaRPr lang="en-IE" sz="2400" dirty="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Both use an </a:t>
            </a:r>
            <a:r>
              <a:rPr sz="2400" dirty="0" err="1">
                <a:uFill>
                  <a:solidFill/>
                </a:uFill>
              </a:rPr>
              <a:t>int</a:t>
            </a:r>
            <a:r>
              <a:rPr sz="2400" dirty="0">
                <a:uFill>
                  <a:solidFill/>
                </a:uFill>
              </a:rPr>
              <a:t> variable to read to and write from. </a:t>
            </a:r>
          </a:p>
          <a:p>
            <a:pPr lvl="1">
              <a:defRPr sz="1800">
                <a:uFillTx/>
              </a:defRPr>
            </a:pPr>
            <a:r>
              <a:rPr sz="2000" dirty="0" err="1">
                <a:uFill>
                  <a:solidFill/>
                </a:uFill>
              </a:rPr>
              <a:t>CopyCharacters</a:t>
            </a:r>
            <a:r>
              <a:rPr lang="en-IE" sz="2000" dirty="0">
                <a:uFill>
                  <a:solidFill/>
                </a:uFill>
                <a:sym typeface="Wingdings" panose="05000000000000000000" pitchFamily="2" charset="2"/>
              </a:rPr>
              <a:t> </a:t>
            </a:r>
            <a:r>
              <a:rPr sz="2000" dirty="0" err="1">
                <a:uFill>
                  <a:solidFill/>
                </a:uFill>
              </a:rPr>
              <a:t>int</a:t>
            </a:r>
            <a:r>
              <a:rPr sz="2000" dirty="0">
                <a:uFill>
                  <a:solidFill/>
                </a:uFill>
              </a:rPr>
              <a:t> variable holds a character value </a:t>
            </a:r>
            <a:r>
              <a:rPr lang="en-IE" sz="2000" dirty="0">
                <a:uFill>
                  <a:solidFill/>
                </a:uFill>
              </a:rPr>
              <a:t>between 0 and 65535.</a:t>
            </a:r>
            <a:endParaRPr sz="2000" dirty="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000" dirty="0" err="1">
                <a:uFill>
                  <a:solidFill/>
                </a:uFill>
              </a:rPr>
              <a:t>CopyBytes</a:t>
            </a:r>
            <a:r>
              <a:rPr sz="2000" dirty="0">
                <a:uFill>
                  <a:solidFill/>
                </a:uFill>
              </a:rPr>
              <a:t> </a:t>
            </a:r>
            <a:r>
              <a:rPr lang="en-IE" sz="2000" dirty="0">
                <a:uFill>
                  <a:solidFill/>
                </a:uFill>
                <a:sym typeface="Wingdings" panose="05000000000000000000" pitchFamily="2" charset="2"/>
              </a:rPr>
              <a:t> </a:t>
            </a:r>
            <a:r>
              <a:rPr sz="2000" dirty="0" err="1">
                <a:uFill>
                  <a:solidFill/>
                </a:uFill>
              </a:rPr>
              <a:t>int</a:t>
            </a:r>
            <a:r>
              <a:rPr sz="2000" dirty="0">
                <a:uFill>
                  <a:solidFill/>
                </a:uFill>
              </a:rPr>
              <a:t> variable holds a byte value </a:t>
            </a:r>
            <a:r>
              <a:rPr lang="en-IE" sz="2000" dirty="0">
                <a:uFill>
                  <a:solidFill/>
                </a:uFill>
              </a:rPr>
              <a:t>between 0 and 255.</a:t>
            </a:r>
          </a:p>
          <a:p>
            <a:pPr lvl="0">
              <a:defRPr sz="1800">
                <a:uFillTx/>
              </a:defRPr>
            </a:pPr>
            <a:endParaRPr lang="en-IE" sz="2400" dirty="0"/>
          </a:p>
          <a:p>
            <a:pPr lvl="0">
              <a:defRPr sz="1800">
                <a:uFillTx/>
              </a:defRPr>
            </a:pPr>
            <a:r>
              <a:rPr lang="en-IE" sz="2400" dirty="0"/>
              <a:t>Character streams are often "wrappers" for byte streams. </a:t>
            </a:r>
          </a:p>
          <a:p>
            <a:pPr lvl="1">
              <a:defRPr sz="1800">
                <a:uFillTx/>
              </a:defRPr>
            </a:pPr>
            <a:r>
              <a:rPr lang="en-IE" dirty="0"/>
              <a:t>A byte stream to perform the physical I/O</a:t>
            </a:r>
          </a:p>
          <a:p>
            <a:pPr lvl="1">
              <a:defRPr sz="1800">
                <a:uFillTx/>
              </a:defRPr>
            </a:pPr>
            <a:r>
              <a:rPr lang="en-IE" dirty="0"/>
              <a:t>The character stream handles translation between characters and bytes. </a:t>
            </a:r>
          </a:p>
          <a:p>
            <a:pPr lvl="1">
              <a:defRPr sz="1800">
                <a:uFillTx/>
              </a:defRPr>
            </a:pPr>
            <a:endParaRPr sz="20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17489452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7438"/>
          </a:xfrm>
        </p:spPr>
        <p:txBody>
          <a:bodyPr/>
          <a:lstStyle/>
          <a:p>
            <a:r>
              <a:rPr lang="en-IE"/>
              <a:t>Road Map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Introduction to I/O Streams</a:t>
            </a:r>
          </a:p>
          <a:p>
            <a:r>
              <a:rPr lang="en-IE" dirty="0"/>
              <a:t>Byte-oriented I/O Streams</a:t>
            </a:r>
          </a:p>
          <a:p>
            <a:r>
              <a:rPr lang="en-IE" dirty="0"/>
              <a:t>Character-oriented I/O Streams</a:t>
            </a:r>
          </a:p>
          <a:p>
            <a:r>
              <a:rPr lang="en-IE" dirty="0"/>
              <a:t>Layered I/O Streams (e.g. buffering)</a:t>
            </a:r>
          </a:p>
          <a:p>
            <a:r>
              <a:rPr lang="en-IE" dirty="0"/>
              <a:t>Line-oriented I/O Streams</a:t>
            </a:r>
          </a:p>
          <a:p>
            <a:r>
              <a:rPr lang="en-IE" dirty="0"/>
              <a:t>Scanning</a:t>
            </a:r>
          </a:p>
          <a:p>
            <a:r>
              <a:rPr lang="en-IE" dirty="0"/>
              <a:t>Pacemaker I/O</a:t>
            </a:r>
          </a:p>
          <a:p>
            <a:r>
              <a:rPr lang="en-IE" dirty="0"/>
              <a:t>Further Reading:</a:t>
            </a:r>
          </a:p>
          <a:p>
            <a:pPr lvl="1"/>
            <a:r>
              <a:rPr lang="en-IE" dirty="0"/>
              <a:t>Data Streams</a:t>
            </a:r>
          </a:p>
          <a:p>
            <a:pPr lvl="1"/>
            <a:r>
              <a:rPr lang="en-IE" dirty="0"/>
              <a:t>Object Streams</a:t>
            </a:r>
          </a:p>
          <a:p>
            <a:pPr lvl="1"/>
            <a:r>
              <a:rPr lang="en-IE" dirty="0"/>
              <a:t>Command Line I/O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2867893"/>
            <a:ext cx="6336704" cy="489099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06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52423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7438"/>
          </a:xfrm>
        </p:spPr>
        <p:txBody>
          <a:bodyPr/>
          <a:lstStyle/>
          <a:p>
            <a:r>
              <a:rPr lang="en-IE"/>
              <a:t>Road Map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Introduction to I/O Streams</a:t>
            </a:r>
          </a:p>
          <a:p>
            <a:r>
              <a:rPr lang="en-IE" dirty="0"/>
              <a:t>Byte-oriented I/O Streams</a:t>
            </a:r>
          </a:p>
          <a:p>
            <a:r>
              <a:rPr lang="en-IE" dirty="0"/>
              <a:t>Character-oriented I/O Streams</a:t>
            </a:r>
          </a:p>
          <a:p>
            <a:r>
              <a:rPr lang="en-IE" dirty="0"/>
              <a:t>Layered I/O Streams (e.g. buffering)</a:t>
            </a:r>
          </a:p>
          <a:p>
            <a:r>
              <a:rPr lang="en-IE" dirty="0"/>
              <a:t>Line-oriented I/O Streams</a:t>
            </a:r>
          </a:p>
          <a:p>
            <a:r>
              <a:rPr lang="en-IE" dirty="0"/>
              <a:t>Scanning</a:t>
            </a:r>
          </a:p>
          <a:p>
            <a:r>
              <a:rPr lang="en-IE" dirty="0"/>
              <a:t>Pacemaker I/O</a:t>
            </a:r>
          </a:p>
          <a:p>
            <a:r>
              <a:rPr lang="en-IE" dirty="0"/>
              <a:t>Further Reading:</a:t>
            </a:r>
          </a:p>
          <a:p>
            <a:pPr lvl="1"/>
            <a:r>
              <a:rPr lang="en-IE" dirty="0"/>
              <a:t>Data Streams</a:t>
            </a:r>
          </a:p>
          <a:p>
            <a:pPr lvl="1"/>
            <a:r>
              <a:rPr lang="en-IE" dirty="0"/>
              <a:t>Object Streams</a:t>
            </a:r>
          </a:p>
          <a:p>
            <a:pPr lvl="1"/>
            <a:r>
              <a:rPr lang="en-IE" dirty="0"/>
              <a:t>Command Line I/O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1355725"/>
            <a:ext cx="6336704" cy="489099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06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78841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Layered I/O Streams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400" dirty="0"/>
              <a:t>I/O streams are often layered (chained) with other I/O streams e.g. for buffering, data-format conversion, etc.</a:t>
            </a:r>
          </a:p>
          <a:p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3159"/>
          <a:stretch/>
        </p:blipFill>
        <p:spPr>
          <a:xfrm>
            <a:off x="457201" y="2276872"/>
            <a:ext cx="8075240" cy="3563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4139952" y="6597352"/>
            <a:ext cx="50040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/>
              <a:t>http://www3.ntu.edu.sg/home/ehchua/programming/java/j5b_io.html</a:t>
            </a:r>
          </a:p>
        </p:txBody>
      </p:sp>
    </p:spTree>
    <p:extLst>
      <p:ext uri="{BB962C8B-B14F-4D97-AF65-F5344CB8AC3E}">
        <p14:creationId xmlns:p14="http://schemas.microsoft.com/office/powerpoint/2010/main" val="116363040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Buffered I/O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864" y="1355725"/>
            <a:ext cx="8229600" cy="5502275"/>
          </a:xfrm>
        </p:spPr>
        <p:txBody>
          <a:bodyPr/>
          <a:lstStyle/>
          <a:p>
            <a:r>
              <a:rPr lang="en-IE" dirty="0"/>
              <a:t>So far, we have only looked at reading/writing a single character of data:</a:t>
            </a:r>
          </a:p>
          <a:p>
            <a:pPr marL="40640" indent="0">
              <a:buNone/>
            </a:pPr>
            <a:r>
              <a:rPr lang="en-IE" dirty="0">
                <a:sym typeface="Wingdings" panose="05000000000000000000" pitchFamily="2" charset="2"/>
              </a:rPr>
              <a:t>	 grossly inefficient e.g. each call can trigger </a:t>
            </a:r>
            <a:br>
              <a:rPr lang="en-IE" dirty="0">
                <a:sym typeface="Wingdings" panose="05000000000000000000" pitchFamily="2" charset="2"/>
              </a:rPr>
            </a:br>
            <a:r>
              <a:rPr lang="en-IE" dirty="0">
                <a:sym typeface="Wingdings" panose="05000000000000000000" pitchFamily="2" charset="2"/>
              </a:rPr>
              <a:t>	a disk read/write.</a:t>
            </a:r>
          </a:p>
          <a:p>
            <a:pPr marL="40640" indent="0">
              <a:buNone/>
            </a:pPr>
            <a:endParaRPr lang="en-IE" dirty="0">
              <a:sym typeface="Wingdings" panose="05000000000000000000" pitchFamily="2" charset="2"/>
            </a:endParaRPr>
          </a:p>
          <a:p>
            <a:r>
              <a:rPr lang="en-IE" dirty="0">
                <a:sym typeface="Wingdings" panose="05000000000000000000" pitchFamily="2" charset="2"/>
              </a:rPr>
              <a:t>To speed up the I/O, we can read/write blocks of bytes into a memory buffer in one single I/O operation.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4139952" y="6597352"/>
            <a:ext cx="50040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/>
              <a:t>http://www3.ntu.edu.sg/home/ehchua/programming/java/j5b_io.html</a:t>
            </a:r>
          </a:p>
        </p:txBody>
      </p:sp>
    </p:spTree>
    <p:extLst>
      <p:ext uri="{BB962C8B-B14F-4D97-AF65-F5344CB8AC3E}">
        <p14:creationId xmlns:p14="http://schemas.microsoft.com/office/powerpoint/2010/main" val="420876087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Buffered I/O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239093"/>
            <a:ext cx="8445624" cy="5502275"/>
          </a:xfrm>
        </p:spPr>
        <p:txBody>
          <a:bodyPr/>
          <a:lstStyle/>
          <a:p>
            <a:r>
              <a:rPr lang="en-IE" dirty="0" err="1"/>
              <a:t>FileInputStream</a:t>
            </a:r>
            <a:r>
              <a:rPr lang="en-IE" dirty="0"/>
              <a:t>/</a:t>
            </a:r>
            <a:r>
              <a:rPr lang="en-IE" dirty="0" err="1"/>
              <a:t>FileOutputStream</a:t>
            </a:r>
            <a:r>
              <a:rPr lang="en-IE" dirty="0"/>
              <a:t> is not buffered.</a:t>
            </a:r>
          </a:p>
          <a:p>
            <a:pPr marL="40640" indent="0">
              <a:buNone/>
            </a:pPr>
            <a:r>
              <a:rPr lang="en-IE" b="1" dirty="0"/>
              <a:t>But </a:t>
            </a:r>
          </a:p>
          <a:p>
            <a:r>
              <a:rPr lang="en-IE" dirty="0"/>
              <a:t>You can chain it to a </a:t>
            </a:r>
            <a:r>
              <a:rPr lang="en-IE" dirty="0" err="1"/>
              <a:t>BufferedInputStream</a:t>
            </a:r>
            <a:r>
              <a:rPr lang="en-IE" dirty="0"/>
              <a:t>/ </a:t>
            </a:r>
            <a:r>
              <a:rPr lang="en-IE" dirty="0" err="1"/>
              <a:t>BufferedOutputStream</a:t>
            </a:r>
            <a:r>
              <a:rPr lang="en-IE" dirty="0"/>
              <a:t> to provide the buffering.</a:t>
            </a:r>
          </a:p>
          <a:p>
            <a:r>
              <a:rPr lang="en-IE" dirty="0"/>
              <a:t>To chain streams, pass the instance of one stream to the constructor of another. 	</a:t>
            </a:r>
          </a:p>
        </p:txBody>
      </p:sp>
      <p:sp>
        <p:nvSpPr>
          <p:cNvPr id="4" name="Rectangle 3"/>
          <p:cNvSpPr/>
          <p:nvPr/>
        </p:nvSpPr>
        <p:spPr>
          <a:xfrm>
            <a:off x="4139952" y="6597352"/>
            <a:ext cx="50040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/>
              <a:t>http://www3.ntu.edu.sg/home/ehchua/programming/java/j5b_io.html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" t="-1957" r="18594" b="50087"/>
          <a:stretch/>
        </p:blipFill>
        <p:spPr>
          <a:xfrm>
            <a:off x="1331640" y="4400574"/>
            <a:ext cx="6511752" cy="19087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331709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Buffered I/O - </a:t>
            </a:r>
            <a:r>
              <a:rPr lang="en-IE" dirty="0" err="1"/>
              <a:t>CopyCharacter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41" y="1052736"/>
            <a:ext cx="8866155" cy="32335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10472" y="3501008"/>
            <a:ext cx="4276328" cy="298100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</p:spPr>
      </p:pic>
    </p:spTree>
    <p:extLst>
      <p:ext uri="{BB962C8B-B14F-4D97-AF65-F5344CB8AC3E}">
        <p14:creationId xmlns:p14="http://schemas.microsoft.com/office/powerpoint/2010/main" val="207178039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Flushing Buffers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xfrm>
            <a:off x="342900" y="1001712"/>
            <a:ext cx="8445500" cy="5499101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>
                <a:uFillTx/>
              </a:defRPr>
            </a:pPr>
            <a:endParaRPr lang="en-IE" sz="2400" dirty="0"/>
          </a:p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lang="en-IE" sz="2400" dirty="0"/>
              <a:t>There are four buffered stream classes used to wrap unbuffered streams: </a:t>
            </a:r>
          </a:p>
          <a:p>
            <a:pPr lvl="0">
              <a:lnSpc>
                <a:spcPct val="90000"/>
              </a:lnSpc>
              <a:defRPr sz="1800">
                <a:uFillTx/>
              </a:defRPr>
            </a:pPr>
            <a:endParaRPr lang="en-IE" sz="2400" dirty="0"/>
          </a:p>
          <a:p>
            <a:pPr marL="735965" lvl="1" indent="-238125">
              <a:lnSpc>
                <a:spcPct val="90000"/>
              </a:lnSpc>
              <a:defRPr sz="1800">
                <a:uFillTx/>
              </a:defRPr>
            </a:pPr>
            <a:r>
              <a:rPr lang="en-IE" sz="2000" dirty="0" err="1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  <a:hlinkClick r:id="rId2"/>
              </a:rPr>
              <a:t>BufferedInputStream</a:t>
            </a:r>
            <a:r>
              <a:rPr lang="en-IE" sz="2000" dirty="0"/>
              <a:t> and </a:t>
            </a:r>
            <a:r>
              <a:rPr lang="en-IE" sz="2000" dirty="0" err="1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  <a:hlinkClick r:id="rId3"/>
              </a:rPr>
              <a:t>BufferedOutputStream</a:t>
            </a:r>
            <a:r>
              <a:rPr lang="en-IE" sz="2000" dirty="0"/>
              <a:t> for  byte streams</a:t>
            </a:r>
          </a:p>
          <a:p>
            <a:pPr marL="735965" lvl="1" indent="-238125">
              <a:lnSpc>
                <a:spcPct val="90000"/>
              </a:lnSpc>
              <a:defRPr sz="1800">
                <a:uFillTx/>
              </a:defRPr>
            </a:pPr>
            <a:r>
              <a:rPr lang="en-IE" sz="2000" dirty="0" err="1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  <a:hlinkClick r:id="rId4"/>
              </a:rPr>
              <a:t>BufferedReader</a:t>
            </a:r>
            <a:r>
              <a:rPr lang="en-IE" sz="2000" dirty="0"/>
              <a:t> and </a:t>
            </a:r>
            <a:r>
              <a:rPr lang="en-IE" sz="2000" dirty="0" err="1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  <a:hlinkClick r:id="rId5"/>
              </a:rPr>
              <a:t>BufferedWriter</a:t>
            </a:r>
            <a:r>
              <a:rPr lang="en-IE" sz="2000" dirty="0"/>
              <a:t> for character streams</a:t>
            </a:r>
          </a:p>
          <a:p>
            <a:pPr marL="735965" lvl="1" indent="-238125">
              <a:lnSpc>
                <a:spcPct val="90000"/>
              </a:lnSpc>
              <a:defRPr sz="1800">
                <a:uFillTx/>
              </a:defRPr>
            </a:pPr>
            <a:endParaRPr lang="en-IE" sz="2000" dirty="0"/>
          </a:p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It often makes sense to write out a buffer at critical points, without waiting for it to fill. </a:t>
            </a:r>
          </a:p>
          <a:p>
            <a:pPr marL="735965" lvl="1" indent="-238125">
              <a:lnSpc>
                <a:spcPct val="90000"/>
              </a:lnSpc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This is known as flushing the buffer.</a:t>
            </a:r>
            <a:endParaRPr lang="en-IE" sz="2000" dirty="0">
              <a:uFill>
                <a:solidFill/>
              </a:uFill>
            </a:endParaRPr>
          </a:p>
          <a:p>
            <a:pPr marL="735965" lvl="1" indent="-238125">
              <a:lnSpc>
                <a:spcPct val="90000"/>
              </a:lnSpc>
              <a:defRPr sz="1800">
                <a:uFillTx/>
              </a:defRPr>
            </a:pPr>
            <a:endParaRPr lang="en-IE" sz="2000" dirty="0"/>
          </a:p>
          <a:p>
            <a:pPr marL="335915" indent="-238125">
              <a:lnSpc>
                <a:spcPct val="90000"/>
              </a:lnSpc>
              <a:defRPr sz="1800">
                <a:uFillTx/>
              </a:defRPr>
            </a:pPr>
            <a:r>
              <a:rPr lang="en-IE" sz="2400" dirty="0">
                <a:uFill>
                  <a:solidFill/>
                </a:uFill>
              </a:rPr>
              <a:t>More info on </a:t>
            </a:r>
            <a:r>
              <a:rPr lang="en-IE" sz="2400" dirty="0"/>
              <a:t>flushing buffers here: </a:t>
            </a:r>
            <a:r>
              <a:rPr lang="en-IE" sz="2000" dirty="0">
                <a:hlinkClick r:id="rId6"/>
              </a:rPr>
              <a:t>https://docs.oracle.com/javase/tutorial/essential/io/buffers.html</a:t>
            </a:r>
            <a:endParaRPr lang="en-IE" sz="2000" dirty="0"/>
          </a:p>
          <a:p>
            <a:pPr marL="335915" indent="-238125">
              <a:lnSpc>
                <a:spcPct val="90000"/>
              </a:lnSpc>
              <a:defRPr sz="1800">
                <a:uFillTx/>
              </a:defRPr>
            </a:pPr>
            <a:endParaRPr sz="24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60183905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7438"/>
          </a:xfrm>
        </p:spPr>
        <p:txBody>
          <a:bodyPr/>
          <a:lstStyle/>
          <a:p>
            <a:r>
              <a:rPr lang="en-IE"/>
              <a:t>Road Map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Introduction to I/O Streams</a:t>
            </a:r>
          </a:p>
          <a:p>
            <a:r>
              <a:rPr lang="en-IE" dirty="0"/>
              <a:t>Byte-oriented I/O Streams</a:t>
            </a:r>
          </a:p>
          <a:p>
            <a:r>
              <a:rPr lang="en-IE" dirty="0"/>
              <a:t>Character-oriented I/O Streams</a:t>
            </a:r>
          </a:p>
          <a:p>
            <a:r>
              <a:rPr lang="en-IE" dirty="0"/>
              <a:t>Layered I/O Streams (e.g. buffering)</a:t>
            </a:r>
          </a:p>
          <a:p>
            <a:r>
              <a:rPr lang="en-IE" dirty="0"/>
              <a:t>Line-oriented I/O Streams</a:t>
            </a:r>
          </a:p>
          <a:p>
            <a:r>
              <a:rPr lang="en-IE" dirty="0"/>
              <a:t>Scanning</a:t>
            </a:r>
          </a:p>
          <a:p>
            <a:r>
              <a:rPr lang="en-IE" dirty="0"/>
              <a:t>Pacemaker I/O</a:t>
            </a:r>
          </a:p>
          <a:p>
            <a:r>
              <a:rPr lang="en-IE" dirty="0"/>
              <a:t>Further Reading:</a:t>
            </a:r>
          </a:p>
          <a:p>
            <a:pPr lvl="1"/>
            <a:r>
              <a:rPr lang="en-IE" dirty="0"/>
              <a:t>Data Streams</a:t>
            </a:r>
          </a:p>
          <a:p>
            <a:pPr lvl="1"/>
            <a:r>
              <a:rPr lang="en-IE" dirty="0"/>
              <a:t>Object Streams</a:t>
            </a:r>
          </a:p>
          <a:p>
            <a:pPr lvl="1"/>
            <a:r>
              <a:rPr lang="en-IE" dirty="0"/>
              <a:t>Command Line I/O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3371949"/>
            <a:ext cx="6336704" cy="489099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06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303648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 dirty="0">
                <a:uFill>
                  <a:solidFill/>
                </a:uFill>
              </a:rPr>
              <a:t>Line-Oriented I</a:t>
            </a:r>
            <a:r>
              <a:rPr lang="en-IE" sz="3600" dirty="0">
                <a:uFill>
                  <a:solidFill/>
                </a:uFill>
              </a:rPr>
              <a:t>/</a:t>
            </a:r>
            <a:r>
              <a:rPr sz="3600" dirty="0">
                <a:uFill>
                  <a:solidFill/>
                </a:uFill>
              </a:rPr>
              <a:t>O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305800" cy="5715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Character I/O usually occurs in bigger units than single characters. </a:t>
            </a:r>
            <a:endParaRPr lang="en-IE" sz="2400" dirty="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endParaRPr sz="2400" dirty="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One common unit is the line: </a:t>
            </a:r>
          </a:p>
          <a:p>
            <a:pPr lvl="1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a string of characters with a line terminator at the end. </a:t>
            </a:r>
            <a:endParaRPr lang="en-IE" sz="2000" dirty="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endParaRPr sz="2000" dirty="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A line terminator can be</a:t>
            </a:r>
            <a:r>
              <a:rPr lang="en-IE" sz="2400" dirty="0">
                <a:uFill>
                  <a:solidFill/>
                </a:uFill>
              </a:rPr>
              <a:t>, depending on th</a:t>
            </a:r>
            <a:r>
              <a:rPr lang="en-IE" sz="2400" dirty="0"/>
              <a:t>e OS:</a:t>
            </a:r>
            <a:r>
              <a:rPr sz="2400" dirty="0">
                <a:uFill>
                  <a:solidFill/>
                </a:uFill>
              </a:rPr>
              <a:t> </a:t>
            </a:r>
          </a:p>
          <a:p>
            <a:pPr lvl="1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a carriage-return</a:t>
            </a:r>
            <a:r>
              <a:rPr lang="en-IE" sz="2000" dirty="0">
                <a:uFill>
                  <a:solidFill/>
                </a:uFill>
              </a:rPr>
              <a:t> and </a:t>
            </a:r>
            <a:r>
              <a:rPr sz="2000" dirty="0">
                <a:uFill>
                  <a:solidFill/>
                </a:uFill>
              </a:rPr>
              <a:t>line-feed sequence ("\r\n")</a:t>
            </a:r>
          </a:p>
          <a:p>
            <a:pPr lvl="1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 a single carriage-return ("\r")</a:t>
            </a:r>
            <a:endParaRPr lang="en-IE" sz="2000" dirty="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a single line-feed ("\n"). </a:t>
            </a:r>
            <a:endParaRPr lang="en-IE" sz="2000" dirty="0">
              <a:uFill>
                <a:solidFill/>
              </a:uFill>
            </a:endParaRPr>
          </a:p>
          <a:p>
            <a:pPr marL="497840" lvl="1" indent="0">
              <a:buNone/>
              <a:defRPr sz="1800">
                <a:uFillTx/>
              </a:defRPr>
            </a:pPr>
            <a:endParaRPr sz="2000" dirty="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E32C1D-3813-40C1-8258-CB2843DC2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62343"/>
            <a:ext cx="8460432" cy="38563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F77A3CD-EF78-4FA0-9BC4-EDB87B5EBB2F}"/>
              </a:ext>
            </a:extLst>
          </p:cNvPr>
          <p:cNvSpPr/>
          <p:nvPr/>
        </p:nvSpPr>
        <p:spPr>
          <a:xfrm>
            <a:off x="4715943" y="839123"/>
            <a:ext cx="410240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E" sz="2800" b="1" dirty="0" err="1">
                <a:uFill>
                  <a:solidFill/>
                </a:uFill>
              </a:rPr>
              <a:t>java.io.BufferedReader</a:t>
            </a:r>
            <a:endParaRPr lang="en-IE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92AE24-AD0D-4084-8216-19F2B157C3F7}"/>
              </a:ext>
            </a:extLst>
          </p:cNvPr>
          <p:cNvSpPr/>
          <p:nvPr/>
        </p:nvSpPr>
        <p:spPr>
          <a:xfrm>
            <a:off x="4139952" y="2780928"/>
            <a:ext cx="4589718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E" sz="2000" dirty="0">
                <a:uFill>
                  <a:solidFill/>
                </a:uFill>
              </a:rPr>
              <a:t>Supporting all possible line terminators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380737023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0C4124B-9ED4-4028-B121-04DBFB44EFC3}"/>
              </a:ext>
            </a:extLst>
          </p:cNvPr>
          <p:cNvSpPr/>
          <p:nvPr/>
        </p:nvSpPr>
        <p:spPr>
          <a:xfrm>
            <a:off x="5652120" y="188640"/>
            <a:ext cx="3257623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E" sz="2800" b="1" dirty="0" err="1">
                <a:uFill>
                  <a:solidFill/>
                </a:uFill>
              </a:rPr>
              <a:t>java.io.PrintWriter</a:t>
            </a:r>
            <a:endParaRPr lang="en-IE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0503F-A881-4A38-B706-D3BBA22DC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764704"/>
            <a:ext cx="8820472" cy="23313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9469A4-EBE6-4B28-96FC-1D901F07FE6B}"/>
              </a:ext>
            </a:extLst>
          </p:cNvPr>
          <p:cNvSpPr/>
          <p:nvPr/>
        </p:nvSpPr>
        <p:spPr>
          <a:xfrm>
            <a:off x="1691680" y="3933056"/>
            <a:ext cx="5832648" cy="1938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E" sz="2400" dirty="0">
                <a:uFill>
                  <a:solidFill/>
                </a:uFill>
              </a:rPr>
              <a:t>Using this class, gives access to the </a:t>
            </a:r>
            <a:r>
              <a:rPr lang="en-IE" sz="2400" b="1" dirty="0" err="1">
                <a:uFill>
                  <a:solidFill/>
                </a:uFill>
              </a:rPr>
              <a:t>println</a:t>
            </a:r>
            <a:r>
              <a:rPr lang="en-IE" sz="2400" dirty="0">
                <a:uFill>
                  <a:solidFill/>
                </a:uFill>
              </a:rPr>
              <a:t> series of methods; </a:t>
            </a:r>
            <a:r>
              <a:rPr lang="en-IE" sz="2400" b="1" dirty="0" err="1">
                <a:uFill>
                  <a:solidFill/>
                </a:uFill>
              </a:rPr>
              <a:t>FileWriter</a:t>
            </a:r>
            <a:r>
              <a:rPr lang="en-IE" sz="2400" dirty="0">
                <a:uFill>
                  <a:solidFill/>
                </a:uFill>
              </a:rPr>
              <a:t> only </a:t>
            </a:r>
            <a:r>
              <a:rPr lang="en-IE" sz="2400" dirty="0" err="1">
                <a:uFill>
                  <a:solidFill/>
                </a:uFill>
              </a:rPr>
              <a:t>ouptuts</a:t>
            </a:r>
            <a:r>
              <a:rPr lang="en-IE" sz="2400" dirty="0">
                <a:uFill>
                  <a:solidFill/>
                </a:uFill>
              </a:rPr>
              <a:t> character by character.</a:t>
            </a:r>
          </a:p>
          <a:p>
            <a:pPr algn="ctr"/>
            <a:endParaRPr lang="en-IE" sz="2400" dirty="0">
              <a:uFill>
                <a:solidFill/>
              </a:uFill>
            </a:endParaRPr>
          </a:p>
          <a:p>
            <a:pPr algn="ctr"/>
            <a:r>
              <a:rPr lang="en-IE" sz="2400" i="1" dirty="0">
                <a:uFill>
                  <a:solidFill/>
                </a:uFill>
              </a:rPr>
              <a:t>Note: there is no </a:t>
            </a:r>
            <a:r>
              <a:rPr lang="en-IE" sz="2400" b="1" i="1" dirty="0" err="1">
                <a:uFill>
                  <a:solidFill/>
                </a:uFill>
              </a:rPr>
              <a:t>PrintReader</a:t>
            </a:r>
            <a:r>
              <a:rPr lang="en-IE" sz="2400" b="1" i="1" dirty="0">
                <a:uFill>
                  <a:solidFill/>
                </a:uFill>
              </a:rPr>
              <a:t> </a:t>
            </a:r>
            <a:r>
              <a:rPr lang="en-IE" sz="2400" i="1" dirty="0">
                <a:uFill>
                  <a:solidFill/>
                </a:uFill>
              </a:rPr>
              <a:t>equivalent.</a:t>
            </a:r>
            <a:endParaRPr lang="en-IE" sz="2400" i="1" dirty="0"/>
          </a:p>
        </p:txBody>
      </p:sp>
    </p:spTree>
    <p:extLst>
      <p:ext uri="{BB962C8B-B14F-4D97-AF65-F5344CB8AC3E}">
        <p14:creationId xmlns:p14="http://schemas.microsoft.com/office/powerpoint/2010/main" val="19251860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22">
            <a:extLst>
              <a:ext uri="{FF2B5EF4-FFF2-40B4-BE49-F238E27FC236}">
                <a16:creationId xmlns:a16="http://schemas.microsoft.com/office/drawing/2014/main" id="{828E3248-D383-4F0F-981E-1E9071A0EEAE}"/>
              </a:ext>
            </a:extLst>
          </p:cNvPr>
          <p:cNvSpPr/>
          <p:nvPr/>
        </p:nvSpPr>
        <p:spPr>
          <a:xfrm>
            <a:off x="457200" y="1077156"/>
            <a:ext cx="8618860" cy="369331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40639" marR="40639" lvl="0" defTabSz="914400">
              <a:buClr>
                <a:srgbClr val="931A68"/>
              </a:buClr>
              <a:buFont typeface="Courier New"/>
              <a:defRPr sz="1800"/>
            </a:pP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main(String[] 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endParaRPr sz="16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lang="en-IE"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IE" sz="1600" dirty="0">
                <a:uFill>
                  <a:solidFill/>
                </a:uFill>
                <a:latin typeface="Courier New"/>
                <a:ea typeface="Courier New"/>
                <a:cs typeface="Courier New"/>
              </a:rPr>
              <a:t>(</a:t>
            </a:r>
            <a:r>
              <a:rPr lang="en-IE"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</a:rPr>
              <a:t>BufferedReader</a:t>
            </a:r>
            <a:r>
              <a:rPr lang="en-IE" sz="1600" dirty="0">
                <a:uFill>
                  <a:solidFill/>
                </a:uFill>
                <a:latin typeface="Courier New"/>
                <a:ea typeface="Courier New"/>
                <a:cs typeface="Courier New"/>
              </a:rPr>
              <a:t> in = 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lang="en-IE" sz="1600" b="1" dirty="0">
                <a:solidFill>
                  <a:srgbClr val="931A68"/>
                </a:solidFill>
                <a:uFill>
                  <a:solidFill/>
                </a:uFill>
                <a:latin typeface="Courier New"/>
                <a:ea typeface="Courier New"/>
                <a:cs typeface="Courier New"/>
              </a:rPr>
              <a:t>		</a:t>
            </a:r>
            <a:r>
              <a:rPr lang="en-IE"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</a:rPr>
              <a:t>new</a:t>
            </a:r>
            <a:r>
              <a:rPr lang="en-IE" sz="1600" dirty="0">
                <a:uFill>
                  <a:solidFill/>
                </a:uFill>
                <a:latin typeface="Courier New"/>
                <a:ea typeface="Courier New"/>
                <a:cs typeface="Courier New"/>
              </a:rPr>
              <a:t> </a:t>
            </a:r>
            <a:r>
              <a:rPr lang="en-IE"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</a:rPr>
              <a:t>BufferedReader</a:t>
            </a:r>
            <a:r>
              <a:rPr lang="en-IE" sz="1600" dirty="0">
                <a:uFill>
                  <a:solidFill/>
                </a:uFill>
                <a:latin typeface="Courier New"/>
                <a:ea typeface="Courier New"/>
                <a:cs typeface="Courier New"/>
              </a:rPr>
              <a:t>(</a:t>
            </a:r>
            <a:r>
              <a:rPr lang="en-IE"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</a:rPr>
              <a:t>new</a:t>
            </a:r>
            <a:r>
              <a:rPr lang="en-IE" sz="1600" dirty="0">
                <a:uFill>
                  <a:solidFill/>
                </a:uFill>
                <a:latin typeface="Courier New"/>
                <a:ea typeface="Courier New"/>
                <a:cs typeface="Courier New"/>
              </a:rPr>
              <a:t> </a:t>
            </a:r>
            <a:r>
              <a:rPr lang="en-IE"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</a:rPr>
              <a:t>FileReader</a:t>
            </a:r>
            <a:r>
              <a:rPr lang="en-IE" sz="1600" dirty="0">
                <a:uFill>
                  <a:solidFill/>
                </a:uFill>
                <a:latin typeface="Courier New"/>
                <a:ea typeface="Courier New"/>
                <a:cs typeface="Courier New"/>
              </a:rPr>
              <a:t>("xanadu.txt"));</a:t>
            </a:r>
          </a:p>
          <a:p>
            <a:pPr marL="40639" marR="40639" defTabSz="914400">
              <a:buClr>
                <a:srgbClr val="000000"/>
              </a:buClr>
              <a:buFont typeface="Courier New"/>
              <a:defRPr sz="1800"/>
            </a:pPr>
            <a:r>
              <a:rPr lang="en-IE" sz="1600" dirty="0">
                <a:uFill>
                  <a:solidFill/>
                </a:uFill>
                <a:latin typeface="Courier New"/>
                <a:ea typeface="Courier New"/>
                <a:cs typeface="Courier New"/>
              </a:rPr>
              <a:t>        </a:t>
            </a:r>
            <a:r>
              <a:rPr lang="en-IE"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</a:rPr>
              <a:t>PrintWriter</a:t>
            </a:r>
            <a:r>
              <a:rPr lang="en-IE" sz="1600" dirty="0">
                <a:uFill>
                  <a:solidFill/>
                </a:uFill>
                <a:latin typeface="Courier New"/>
                <a:ea typeface="Courier New"/>
                <a:cs typeface="Courier New"/>
              </a:rPr>
              <a:t> out = </a:t>
            </a:r>
          </a:p>
          <a:p>
            <a:pPr marL="40639" marR="40639" defTabSz="914400">
              <a:buClr>
                <a:srgbClr val="000000"/>
              </a:buClr>
              <a:buFont typeface="Courier New"/>
              <a:defRPr sz="1800"/>
            </a:pPr>
            <a:r>
              <a:rPr lang="en-IE" sz="1600" b="1" dirty="0">
                <a:solidFill>
                  <a:srgbClr val="931A68"/>
                </a:solidFill>
                <a:uFill>
                  <a:solidFill/>
                </a:uFill>
                <a:latin typeface="Courier New"/>
                <a:ea typeface="Courier New"/>
                <a:cs typeface="Courier New"/>
              </a:rPr>
              <a:t>		</a:t>
            </a:r>
            <a:r>
              <a:rPr lang="en-IE"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</a:rPr>
              <a:t>new</a:t>
            </a:r>
            <a:r>
              <a:rPr lang="en-IE" sz="1600" dirty="0">
                <a:uFill>
                  <a:solidFill/>
                </a:uFill>
                <a:latin typeface="Courier New"/>
                <a:ea typeface="Courier New"/>
                <a:cs typeface="Courier New"/>
              </a:rPr>
              <a:t> </a:t>
            </a:r>
            <a:r>
              <a:rPr lang="en-IE"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</a:rPr>
              <a:t>PrintWriter</a:t>
            </a:r>
            <a:r>
              <a:rPr lang="en-IE" sz="1600" dirty="0">
                <a:uFill>
                  <a:solidFill/>
                </a:uFill>
                <a:latin typeface="Courier New"/>
                <a:ea typeface="Courier New"/>
                <a:cs typeface="Courier New"/>
              </a:rPr>
              <a:t>(</a:t>
            </a:r>
          </a:p>
          <a:p>
            <a:pPr marL="40639" marR="40639" defTabSz="914400">
              <a:buClr>
                <a:srgbClr val="000000"/>
              </a:buClr>
              <a:buFont typeface="Courier New"/>
              <a:defRPr sz="1800"/>
            </a:pPr>
            <a:r>
              <a:rPr lang="en-IE" sz="1600" dirty="0">
                <a:uFill>
                  <a:solidFill/>
                </a:uFill>
                <a:latin typeface="Courier New"/>
                <a:ea typeface="Courier New"/>
                <a:cs typeface="Courier New"/>
              </a:rPr>
              <a:t>		    </a:t>
            </a:r>
            <a:r>
              <a:rPr lang="en-IE"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</a:rPr>
              <a:t>new</a:t>
            </a:r>
            <a:r>
              <a:rPr lang="en-IE" sz="1600" dirty="0">
                <a:uFill>
                  <a:solidFill/>
                </a:uFill>
                <a:latin typeface="Courier New"/>
                <a:ea typeface="Courier New"/>
                <a:cs typeface="Courier New"/>
              </a:rPr>
              <a:t> </a:t>
            </a:r>
            <a:r>
              <a:rPr lang="en-IE"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</a:rPr>
              <a:t>BufferedWriter</a:t>
            </a:r>
            <a:r>
              <a:rPr lang="en-IE" sz="1600" dirty="0">
                <a:uFill>
                  <a:solidFill/>
                </a:uFill>
                <a:latin typeface="Courier New"/>
                <a:ea typeface="Courier New"/>
                <a:cs typeface="Courier New"/>
              </a:rPr>
              <a:t>(</a:t>
            </a:r>
          </a:p>
          <a:p>
            <a:pPr marL="40639" marR="40639" defTabSz="914400">
              <a:buClr>
                <a:srgbClr val="000000"/>
              </a:buClr>
              <a:buFont typeface="Courier New"/>
              <a:defRPr sz="1800"/>
            </a:pPr>
            <a:r>
              <a:rPr lang="en-IE" sz="1600" b="1" dirty="0">
                <a:solidFill>
                  <a:srgbClr val="931A68"/>
                </a:solidFill>
                <a:uFill>
                  <a:solidFill/>
                </a:uFill>
                <a:latin typeface="Courier New"/>
                <a:ea typeface="Courier New"/>
                <a:cs typeface="Courier New"/>
              </a:rPr>
              <a:t>			</a:t>
            </a:r>
            <a:r>
              <a:rPr lang="en-IE"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</a:rPr>
              <a:t>new</a:t>
            </a:r>
            <a:r>
              <a:rPr lang="en-IE" sz="1600" dirty="0">
                <a:uFill>
                  <a:solidFill/>
                </a:uFill>
                <a:latin typeface="Courier New"/>
                <a:ea typeface="Courier New"/>
                <a:cs typeface="Courier New"/>
              </a:rPr>
              <a:t> </a:t>
            </a:r>
            <a:r>
              <a:rPr lang="en-IE"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</a:rPr>
              <a:t>FileWriter</a:t>
            </a:r>
            <a:r>
              <a:rPr lang="en-IE" sz="1600" dirty="0">
                <a:uFill>
                  <a:solidFill/>
                </a:uFill>
                <a:latin typeface="Courier New"/>
                <a:ea typeface="Courier New"/>
                <a:cs typeface="Courier New"/>
              </a:rPr>
              <a:t>("characteroutput.txt")))</a:t>
            </a:r>
            <a:r>
              <a:rPr lang="en-IE" sz="1600" dirty="0"/>
              <a:t>)</a:t>
            </a:r>
          </a:p>
          <a:p>
            <a:r>
              <a:rPr lang="en-IE"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600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lang="en-IE"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String l;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IE"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((l = </a:t>
            </a:r>
            <a:r>
              <a:rPr lang="en-IE"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readLine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()) !=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IE"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E"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out</a:t>
            </a: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sz="1600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(l);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IE"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r>
              <a:rPr lang="en-IE"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lang="en-IE"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</p:txBody>
      </p:sp>
      <p:sp>
        <p:nvSpPr>
          <p:cNvPr id="120" name="Shape 120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 algn="ctr"/>
            <a:r>
              <a:rPr lang="en-IE" dirty="0"/>
              <a:t>Line-Oriented I/O Example (characters)</a:t>
            </a:r>
          </a:p>
        </p:txBody>
      </p:sp>
      <p:pic>
        <p:nvPicPr>
          <p:cNvPr id="10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03621" y="3933056"/>
            <a:ext cx="3988296" cy="283698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F549D75E-9625-47A7-98D0-47FD11D52B65}"/>
              </a:ext>
            </a:extLst>
          </p:cNvPr>
          <p:cNvSpPr/>
          <p:nvPr/>
        </p:nvSpPr>
        <p:spPr>
          <a:xfrm>
            <a:off x="7546023" y="4884386"/>
            <a:ext cx="486426" cy="21577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06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C295B390-3115-4F01-83B4-99D2784F44A7}"/>
              </a:ext>
            </a:extLst>
          </p:cNvPr>
          <p:cNvSpPr/>
          <p:nvPr/>
        </p:nvSpPr>
        <p:spPr>
          <a:xfrm rot="20485967">
            <a:off x="7524328" y="5348555"/>
            <a:ext cx="486426" cy="21577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06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EC5D0B03-CA8E-4DBD-9CA7-08AC6A9826D2}"/>
              </a:ext>
            </a:extLst>
          </p:cNvPr>
          <p:cNvSpPr/>
          <p:nvPr/>
        </p:nvSpPr>
        <p:spPr>
          <a:xfrm>
            <a:off x="8482222" y="4509120"/>
            <a:ext cx="477389" cy="26135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06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2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9CBE5D3D-BA22-4DFA-A5D7-591A1733B42C}"/>
              </a:ext>
            </a:extLst>
          </p:cNvPr>
          <p:cNvSpPr/>
          <p:nvPr/>
        </p:nvSpPr>
        <p:spPr>
          <a:xfrm>
            <a:off x="8482222" y="6165304"/>
            <a:ext cx="477389" cy="26135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06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2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AE494738-F9DD-416F-ABDE-78A4C240F0ED}"/>
              </a:ext>
            </a:extLst>
          </p:cNvPr>
          <p:cNvSpPr/>
          <p:nvPr/>
        </p:nvSpPr>
        <p:spPr>
          <a:xfrm>
            <a:off x="7541958" y="3861048"/>
            <a:ext cx="486426" cy="21577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06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Introduction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4554" lvl="0" indent="-293914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  <a:latin typeface="Calibri" panose="020F0502020204030204" pitchFamily="34" charset="0"/>
                <a:cs typeface="Calibri" panose="020F0502020204030204" pitchFamily="34" charset="0"/>
              </a:rPr>
              <a:t>An I/O Stream represent</a:t>
            </a:r>
            <a:r>
              <a:rPr lang="en-IE" sz="2400" dirty="0">
                <a:uFill>
                  <a:solidFill/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 sequence of data</a:t>
            </a:r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34604" lvl="1" indent="-293914">
              <a:lnSpc>
                <a:spcPct val="90000"/>
              </a:lnSpc>
              <a:defRPr sz="1800">
                <a:uFillTx/>
              </a:defRPr>
            </a:pPr>
            <a:r>
              <a:rPr lang="en-IE" sz="2000" dirty="0">
                <a:uFill>
                  <a:solidFill/>
                </a:uFill>
                <a:latin typeface="Calibri" panose="020F0502020204030204" pitchFamily="34" charset="0"/>
                <a:cs typeface="Calibri" panose="020F0502020204030204" pitchFamily="34" charset="0"/>
              </a:rPr>
              <a:t>a one way, sequential flow of data.</a:t>
            </a:r>
          </a:p>
          <a:p>
            <a:pPr marL="334554" lvl="0" indent="-293914">
              <a:lnSpc>
                <a:spcPct val="90000"/>
              </a:lnSpc>
              <a:defRPr sz="1800">
                <a:uFillTx/>
              </a:defRPr>
            </a:pPr>
            <a:endParaRPr lang="en-I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34554" lvl="0" indent="-293914">
              <a:lnSpc>
                <a:spcPct val="90000"/>
              </a:lnSpc>
              <a:defRPr sz="1800">
                <a:uFillTx/>
              </a:defRPr>
            </a:pPr>
            <a:r>
              <a:rPr lang="en-IE" sz="2400" dirty="0">
                <a:uFill>
                  <a:solidFill/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Conceptualise it as water flowing through a pipe. </a:t>
            </a:r>
          </a:p>
          <a:p>
            <a:pPr marL="40640" lvl="0" indent="0">
              <a:lnSpc>
                <a:spcPct val="90000"/>
              </a:lnSpc>
              <a:buNone/>
              <a:defRPr sz="1800">
                <a:uFillTx/>
              </a:defRPr>
            </a:pPr>
            <a:endParaRPr sz="2400" dirty="0">
              <a:uFill>
                <a:solidFill/>
              </a:uFill>
            </a:endParaRPr>
          </a:p>
          <a:p>
            <a:pPr lvl="0">
              <a:lnSpc>
                <a:spcPct val="90000"/>
              </a:lnSpc>
              <a:defRPr sz="1800">
                <a:uFillTx/>
              </a:defRPr>
            </a:pPr>
            <a:endParaRPr sz="2000" dirty="0">
              <a:uFill>
                <a:solidFill/>
              </a:u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56874" y="6576980"/>
            <a:ext cx="44871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https://docs.oracle.com/javase/tutorial/essential/io/streams.html</a:t>
            </a:r>
          </a:p>
        </p:txBody>
      </p:sp>
      <p:pic>
        <p:nvPicPr>
          <p:cNvPr id="1028" name="Picture 4" descr="Image result for water flowing through a pi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185369"/>
            <a:ext cx="6303903" cy="295232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67984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7438"/>
          </a:xfrm>
        </p:spPr>
        <p:txBody>
          <a:bodyPr/>
          <a:lstStyle/>
          <a:p>
            <a:r>
              <a:rPr lang="en-IE"/>
              <a:t>Road Map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Introduction to I/O Streams</a:t>
            </a:r>
          </a:p>
          <a:p>
            <a:r>
              <a:rPr lang="en-IE" dirty="0"/>
              <a:t>Byte-oriented I/O Streams</a:t>
            </a:r>
          </a:p>
          <a:p>
            <a:r>
              <a:rPr lang="en-IE" dirty="0"/>
              <a:t>Character-oriented I/O Streams</a:t>
            </a:r>
          </a:p>
          <a:p>
            <a:r>
              <a:rPr lang="en-IE" dirty="0"/>
              <a:t>Layered I/O Streams (e.g. buffering)</a:t>
            </a:r>
          </a:p>
          <a:p>
            <a:r>
              <a:rPr lang="en-IE" dirty="0"/>
              <a:t>Line-oriented I/O Streams</a:t>
            </a:r>
          </a:p>
          <a:p>
            <a:r>
              <a:rPr lang="en-IE" dirty="0"/>
              <a:t>Scanning</a:t>
            </a:r>
          </a:p>
          <a:p>
            <a:r>
              <a:rPr lang="en-IE" dirty="0"/>
              <a:t>Pacemaker I/O</a:t>
            </a:r>
          </a:p>
          <a:p>
            <a:r>
              <a:rPr lang="en-IE" dirty="0"/>
              <a:t>Further Reading:</a:t>
            </a:r>
          </a:p>
          <a:p>
            <a:pPr lvl="1"/>
            <a:r>
              <a:rPr lang="en-IE" dirty="0"/>
              <a:t>Data Streams</a:t>
            </a:r>
          </a:p>
          <a:p>
            <a:pPr lvl="1"/>
            <a:r>
              <a:rPr lang="en-IE" dirty="0"/>
              <a:t>Object Streams</a:t>
            </a:r>
          </a:p>
          <a:p>
            <a:pPr lvl="1"/>
            <a:r>
              <a:rPr lang="en-IE" dirty="0"/>
              <a:t>Command Line I/O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3876005"/>
            <a:ext cx="6336704" cy="489099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06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354365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81128B-FB94-4DB0-B488-4D3A8BF1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8" y="260648"/>
            <a:ext cx="8460432" cy="62125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0D26E0BE-7476-4493-84C1-3B648312EA0A}"/>
              </a:ext>
            </a:extLst>
          </p:cNvPr>
          <p:cNvSpPr/>
          <p:nvPr/>
        </p:nvSpPr>
        <p:spPr>
          <a:xfrm>
            <a:off x="8172400" y="4653136"/>
            <a:ext cx="864096" cy="432048"/>
          </a:xfrm>
          <a:prstGeom prst="left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06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2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EC432E55-B810-4774-9846-1A7830F68557}"/>
              </a:ext>
            </a:extLst>
          </p:cNvPr>
          <p:cNvSpPr/>
          <p:nvPr/>
        </p:nvSpPr>
        <p:spPr>
          <a:xfrm>
            <a:off x="8388424" y="5589240"/>
            <a:ext cx="864096" cy="432048"/>
          </a:xfrm>
          <a:prstGeom prst="left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06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2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296905159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Scanning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xfrm>
            <a:off x="518864" y="1095077"/>
            <a:ext cx="8229600" cy="5502275"/>
          </a:xfrm>
          <a:prstGeom prst="rect">
            <a:avLst/>
          </a:prstGeom>
        </p:spPr>
        <p:txBody>
          <a:bodyPr/>
          <a:lstStyle/>
          <a:p>
            <a:endParaRPr lang="en-IE" sz="2400" dirty="0">
              <a:uFill>
                <a:solidFill/>
              </a:uFill>
            </a:endParaRPr>
          </a:p>
          <a:p>
            <a:r>
              <a:rPr lang="en-IE" sz="2400" dirty="0">
                <a:uFill>
                  <a:solidFill/>
                </a:uFill>
              </a:rPr>
              <a:t>By default, a Scanner uses white space to separate tokens.</a:t>
            </a:r>
          </a:p>
          <a:p>
            <a:pPr marL="334554" lvl="0" indent="-293914">
              <a:defRPr sz="1800">
                <a:uFillTx/>
              </a:defRPr>
            </a:pPr>
            <a:endParaRPr sz="2400" dirty="0">
              <a:uFill>
                <a:solidFill/>
              </a:uFill>
            </a:endParaRPr>
          </a:p>
          <a:p>
            <a:pPr marL="334554" lvl="0" indent="-293914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To use a different token separator, invoke </a:t>
            </a:r>
            <a:r>
              <a:rPr sz="2400" b="1" dirty="0" err="1">
                <a:uFill>
                  <a:solidFill/>
                </a:uFill>
              </a:rPr>
              <a:t>useDelimiter</a:t>
            </a:r>
            <a:r>
              <a:rPr sz="2400" b="1" dirty="0">
                <a:uFill>
                  <a:solidFill/>
                </a:uFill>
              </a:rPr>
              <a:t>(), </a:t>
            </a:r>
            <a:r>
              <a:rPr sz="2400" dirty="0">
                <a:uFill>
                  <a:solidFill/>
                </a:uFill>
              </a:rPr>
              <a:t>specifying a regular expression</a:t>
            </a:r>
            <a:r>
              <a:rPr lang="en-IE" sz="2400" dirty="0">
                <a:uFill>
                  <a:solidFill/>
                </a:uFill>
              </a:rPr>
              <a:t> (i.e. </a:t>
            </a:r>
            <a:r>
              <a:rPr lang="en-IE" sz="2400" dirty="0"/>
              <a:t>a sequence of symbols and characters expressing a string/pattern)</a:t>
            </a:r>
            <a:r>
              <a:rPr sz="2400" dirty="0">
                <a:uFill>
                  <a:solidFill/>
                </a:uFill>
              </a:rPr>
              <a:t>. </a:t>
            </a:r>
            <a:endParaRPr lang="en-IE" sz="2400" dirty="0">
              <a:uFill>
                <a:solidFill/>
              </a:uFill>
            </a:endParaRPr>
          </a:p>
          <a:p>
            <a:pPr marL="334554" lvl="0" indent="-293914">
              <a:defRPr sz="1800">
                <a:uFillTx/>
              </a:defRPr>
            </a:pPr>
            <a:endParaRPr sz="2400" dirty="0">
              <a:uFill>
                <a:solidFill/>
              </a:uFill>
            </a:endParaRPr>
          </a:p>
          <a:p>
            <a:pPr marL="334554" lvl="0" indent="-293914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Even though a scanner is not a stream, you need to close it to indicate that you're done with its underlying stream.</a:t>
            </a:r>
            <a:r>
              <a:rPr sz="2800" dirty="0">
                <a:uFill>
                  <a:solidFill/>
                </a:uFill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ScanFile</a:t>
            </a:r>
          </a:p>
        </p:txBody>
      </p:sp>
      <p:sp>
        <p:nvSpPr>
          <p:cNvPr id="144" name="Shape 144"/>
          <p:cNvSpPr/>
          <p:nvPr/>
        </p:nvSpPr>
        <p:spPr>
          <a:xfrm>
            <a:off x="468063" y="1052736"/>
            <a:ext cx="8280401" cy="566308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639" marR="40639" lvl="0" defTabSz="914400">
              <a:buClr>
                <a:srgbClr val="931A68"/>
              </a:buClr>
              <a:buFont typeface="Courier New"/>
              <a:defRPr sz="1800"/>
            </a:pP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ScanFile</a:t>
            </a:r>
            <a:endParaRPr sz="16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main(String[] 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endParaRPr sz="16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Scanner s =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try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s =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Scanner(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                       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6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IE" sz="1600" b="1" dirty="0" err="1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xanadu</a:t>
            </a:r>
            <a:r>
              <a:rPr sz="16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.txt"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)));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s.hasNext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())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600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sz="1600" i="1" dirty="0" err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sz="1600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sz="1600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600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s.next</a:t>
            </a:r>
            <a:r>
              <a:rPr sz="1600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(s !=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600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s.close</a:t>
            </a: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6136" y="4632213"/>
            <a:ext cx="2808312" cy="16414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2000" dirty="0">
                <a:solidFill>
                  <a:srgbClr val="000000"/>
                </a:solidFill>
              </a:rPr>
              <a:t>This class reads in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2000" dirty="0">
                <a:solidFill>
                  <a:srgbClr val="000000"/>
                </a:solidFill>
              </a:rPr>
              <a:t>the individual words in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2000" dirty="0">
                <a:solidFill>
                  <a:srgbClr val="000000"/>
                </a:solidFill>
              </a:rPr>
              <a:t>the xanadu.txt file and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2000" dirty="0">
                <a:solidFill>
                  <a:srgbClr val="000000"/>
                </a:solidFill>
              </a:rPr>
              <a:t>prints them out to the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2000" dirty="0">
                <a:solidFill>
                  <a:srgbClr val="000000"/>
                </a:solidFill>
              </a:rPr>
              <a:t>console, one per line.</a:t>
            </a:r>
            <a:endParaRPr kumimoji="0" lang="en-IE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19</a:t>
            </a:r>
          </a:p>
        </p:txBody>
      </p:sp>
      <p:sp>
        <p:nvSpPr>
          <p:cNvPr id="148" name="Shape 14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/>
            <a:r>
              <a:rPr lang="en-IE" dirty="0"/>
              <a:t>Translating Individual Tokens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49" name="Shape 149"/>
          <p:cNvSpPr/>
          <p:nvPr/>
        </p:nvSpPr>
        <p:spPr>
          <a:xfrm>
            <a:off x="107504" y="1042565"/>
            <a:ext cx="8908729" cy="5770811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40639" marR="40639" lvl="0" defTabSz="914400">
              <a:buClr>
                <a:srgbClr val="931A68"/>
              </a:buClr>
              <a:buFont typeface="Courier New"/>
              <a:defRPr sz="1800"/>
            </a:pP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ScanSum</a:t>
            </a:r>
            <a:endParaRPr sz="15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main(String[] </a:t>
            </a:r>
            <a:r>
              <a:rPr sz="15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endParaRPr sz="15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Scanner s =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sum = 0;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endParaRPr sz="1500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s =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Scanner(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5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"usnumbers.txt"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)));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endParaRPr lang="en-IE" sz="15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15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s.hasNext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()){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15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s.hasNextDouble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()){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sum += </a:t>
            </a:r>
            <a:r>
              <a:rPr sz="15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s.nextDouble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sz="15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s.next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500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s.close</a:t>
            </a: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500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sz="1500" i="1" dirty="0" err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sz="1500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sz="1500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(sum);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3968" y="3645024"/>
            <a:ext cx="1944216" cy="259558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IE" sz="1800" dirty="0"/>
              <a:t>45</a:t>
            </a:r>
          </a:p>
          <a:p>
            <a:r>
              <a:rPr lang="en-IE" sz="1800" dirty="0"/>
              <a:t>3</a:t>
            </a:r>
          </a:p>
          <a:p>
            <a:r>
              <a:rPr lang="en-IE" sz="1800" dirty="0"/>
              <a:t>4</a:t>
            </a:r>
          </a:p>
          <a:p>
            <a:r>
              <a:rPr lang="en-IE" sz="1800" dirty="0"/>
              <a:t>6</a:t>
            </a:r>
          </a:p>
          <a:p>
            <a:r>
              <a:rPr lang="en-IE" sz="1800" dirty="0"/>
              <a:t>rogue text</a:t>
            </a:r>
          </a:p>
          <a:p>
            <a:r>
              <a:rPr lang="en-IE" sz="1800" dirty="0"/>
              <a:t>8.4</a:t>
            </a:r>
          </a:p>
          <a:p>
            <a:r>
              <a:rPr lang="en-IE" sz="1800" dirty="0"/>
              <a:t>3</a:t>
            </a:r>
          </a:p>
          <a:p>
            <a:r>
              <a:rPr lang="en-IE" sz="1800" dirty="0"/>
              <a:t>more rogue text</a:t>
            </a:r>
          </a:p>
          <a:p>
            <a:r>
              <a:rPr lang="en-IE" sz="1800" dirty="0"/>
              <a:t>6.46</a:t>
            </a:r>
            <a:endParaRPr kumimoji="0" lang="en-IE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2040" y="3492697"/>
            <a:ext cx="1450504" cy="34881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1600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u</a:t>
            </a:r>
            <a:r>
              <a:rPr kumimoji="0" lang="en-I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snumbers.txt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88224" y="4192757"/>
            <a:ext cx="1944216" cy="17030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en-IE" sz="1800" dirty="0"/>
          </a:p>
          <a:p>
            <a:endParaRPr lang="en-IE" sz="1800" dirty="0"/>
          </a:p>
          <a:p>
            <a:r>
              <a:rPr lang="en-IE" sz="1800" dirty="0"/>
              <a:t>75.86</a:t>
            </a:r>
          </a:p>
          <a:p>
            <a:endParaRPr kumimoji="0" lang="en-I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  <a:p>
            <a:endParaRPr kumimoji="0" lang="en-IE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64288" y="4005064"/>
            <a:ext cx="1512168" cy="3600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1600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Console output</a:t>
            </a:r>
            <a:endParaRPr kumimoji="0" lang="en-IE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7438"/>
          </a:xfrm>
        </p:spPr>
        <p:txBody>
          <a:bodyPr/>
          <a:lstStyle/>
          <a:p>
            <a:r>
              <a:rPr lang="en-IE"/>
              <a:t>Road Map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Introduction to I/O Streams</a:t>
            </a:r>
          </a:p>
          <a:p>
            <a:r>
              <a:rPr lang="en-IE" dirty="0"/>
              <a:t>Byte-oriented I/O Streams</a:t>
            </a:r>
          </a:p>
          <a:p>
            <a:r>
              <a:rPr lang="en-IE" dirty="0"/>
              <a:t>Character-oriented I/O Streams</a:t>
            </a:r>
          </a:p>
          <a:p>
            <a:r>
              <a:rPr lang="en-IE" dirty="0"/>
              <a:t>Layered I/O Streams (e.g. buffering)</a:t>
            </a:r>
          </a:p>
          <a:p>
            <a:r>
              <a:rPr lang="en-IE" dirty="0"/>
              <a:t>Line-oriented I/O Streams</a:t>
            </a:r>
          </a:p>
          <a:p>
            <a:r>
              <a:rPr lang="en-IE" dirty="0"/>
              <a:t>Scanning</a:t>
            </a:r>
          </a:p>
          <a:p>
            <a:r>
              <a:rPr lang="en-IE" dirty="0"/>
              <a:t>Pacemaker I/O</a:t>
            </a:r>
          </a:p>
          <a:p>
            <a:r>
              <a:rPr lang="en-IE" dirty="0"/>
              <a:t>Further Reading:</a:t>
            </a:r>
          </a:p>
          <a:p>
            <a:pPr lvl="1"/>
            <a:r>
              <a:rPr lang="en-IE" dirty="0"/>
              <a:t>Data Streams</a:t>
            </a:r>
          </a:p>
          <a:p>
            <a:pPr lvl="1"/>
            <a:r>
              <a:rPr lang="en-IE" dirty="0"/>
              <a:t>Object Streams</a:t>
            </a:r>
          </a:p>
          <a:p>
            <a:pPr lvl="1"/>
            <a:r>
              <a:rPr lang="en-IE" dirty="0"/>
              <a:t>Command Line I/O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4380061"/>
            <a:ext cx="6336704" cy="489099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06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7120566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Abstract the mechanism</a:t>
            </a:r>
          </a:p>
        </p:txBody>
      </p:sp>
      <p:sp>
        <p:nvSpPr>
          <p:cNvPr id="6" name="Rectangle 5"/>
          <p:cNvSpPr/>
          <p:nvPr/>
        </p:nvSpPr>
        <p:spPr>
          <a:xfrm>
            <a:off x="1763688" y="1430774"/>
            <a:ext cx="5742384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IE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E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utils</a:t>
            </a:r>
            <a:r>
              <a:rPr lang="en-IE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E" sz="2000" dirty="0">
              <a:latin typeface="Courier New" panose="02070309020205020404" pitchFamily="49" charset="0"/>
            </a:endParaRPr>
          </a:p>
          <a:p>
            <a:pPr algn="l"/>
            <a:r>
              <a:rPr lang="en-IE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E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E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interface</a:t>
            </a:r>
            <a:r>
              <a:rPr lang="en-IE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E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Serializer</a:t>
            </a:r>
            <a:endParaRPr lang="en-IE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IE" sz="20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IE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IE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IE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push(Object </a:t>
            </a:r>
            <a:r>
              <a:rPr lang="en-IE" sz="2000" b="1" dirty="0">
                <a:solidFill>
                  <a:srgbClr val="6A3E3E"/>
                </a:solidFill>
                <a:latin typeface="Courier New" panose="02070309020205020404" pitchFamily="49" charset="0"/>
              </a:rPr>
              <a:t>o</a:t>
            </a:r>
            <a:r>
              <a:rPr lang="en-IE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E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Object pop();</a:t>
            </a:r>
          </a:p>
          <a:p>
            <a:pPr algn="l"/>
            <a:r>
              <a:rPr lang="en-IE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IE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IE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write() </a:t>
            </a:r>
            <a:r>
              <a:rPr lang="en-IE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throws</a:t>
            </a:r>
            <a:r>
              <a:rPr lang="en-IE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Exception;</a:t>
            </a:r>
          </a:p>
          <a:p>
            <a:pPr algn="l"/>
            <a:r>
              <a:rPr lang="en-IE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IE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IE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read() </a:t>
            </a:r>
            <a:r>
              <a:rPr lang="en-IE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throws</a:t>
            </a:r>
            <a:r>
              <a:rPr lang="en-IE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Exception;</a:t>
            </a:r>
          </a:p>
          <a:p>
            <a:pPr algn="l"/>
            <a:r>
              <a:rPr lang="en-IE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IE" sz="2000" dirty="0"/>
          </a:p>
        </p:txBody>
      </p:sp>
      <p:sp>
        <p:nvSpPr>
          <p:cNvPr id="7" name="Rectangle 6"/>
          <p:cNvSpPr/>
          <p:nvPr/>
        </p:nvSpPr>
        <p:spPr>
          <a:xfrm>
            <a:off x="611560" y="4509120"/>
            <a:ext cx="81369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>
                <a:uFillTx/>
              </a:defRPr>
            </a:pPr>
            <a:r>
              <a:rPr lang="en-IE" sz="2400" dirty="0">
                <a:uFill>
                  <a:solidFill/>
                </a:uFill>
              </a:rPr>
              <a:t>Defining this interface will allow us to build different serialization strategies e.g. XML, JSON, etc.</a:t>
            </a:r>
          </a:p>
          <a:p>
            <a:pPr lvl="0">
              <a:defRPr sz="1800">
                <a:uFillTx/>
              </a:defRPr>
            </a:pPr>
            <a:endParaRPr lang="en-IE" sz="2400" dirty="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lang="en-IE" sz="2400" dirty="0">
                <a:uFill>
                  <a:solidFill/>
                </a:uFill>
              </a:rPr>
              <a:t>We can decide which to use at compile time, or at run time. </a:t>
            </a:r>
          </a:p>
        </p:txBody>
      </p:sp>
    </p:spTree>
    <p:extLst>
      <p:ext uri="{BB962C8B-B14F-4D97-AF65-F5344CB8AC3E}">
        <p14:creationId xmlns:p14="http://schemas.microsoft.com/office/powerpoint/2010/main" val="1010715257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Different </a:t>
            </a:r>
            <a:r>
              <a:rPr lang="en-IE" dirty="0" err="1"/>
              <a:t>Serializers</a:t>
            </a:r>
            <a:endParaRPr lang="en-IE" dirty="0"/>
          </a:p>
        </p:txBody>
      </p:sp>
      <p:sp>
        <p:nvSpPr>
          <p:cNvPr id="2" name="Rectangle 1"/>
          <p:cNvSpPr/>
          <p:nvPr/>
        </p:nvSpPr>
        <p:spPr>
          <a:xfrm>
            <a:off x="35496" y="967368"/>
            <a:ext cx="5400600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E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E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XMLSerializer</a:t>
            </a:r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E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implements</a:t>
            </a:r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E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Serializer</a:t>
            </a:r>
            <a:endParaRPr lang="en-IE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I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endParaRPr lang="en-IE" sz="1400" dirty="0">
              <a:latin typeface="Courier New" panose="02070309020205020404" pitchFamily="49" charset="0"/>
            </a:endParaRPr>
          </a:p>
          <a:p>
            <a:pPr algn="l"/>
            <a:r>
              <a:rPr lang="en-I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IE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Stack </a:t>
            </a:r>
            <a:r>
              <a:rPr lang="en-IE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stack</a:t>
            </a:r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E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Stack();</a:t>
            </a:r>
          </a:p>
          <a:p>
            <a:pPr algn="l"/>
            <a:r>
              <a:rPr lang="en-I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IE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File </a:t>
            </a:r>
            <a:r>
              <a:rPr lang="en-IE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file</a:t>
            </a:r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E" sz="1400" dirty="0">
              <a:latin typeface="Courier New" panose="02070309020205020404" pitchFamily="49" charset="0"/>
            </a:endParaRPr>
          </a:p>
          <a:p>
            <a:pPr algn="l"/>
            <a:r>
              <a:rPr lang="en-I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IE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E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XMLSerializer</a:t>
            </a:r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(File </a:t>
            </a:r>
            <a:r>
              <a:rPr lang="en-IE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file</a:t>
            </a:r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{</a:t>
            </a:r>
          </a:p>
          <a:p>
            <a:pPr algn="l"/>
            <a:r>
              <a:rPr lang="en-I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IE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IE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IE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file</a:t>
            </a:r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E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file</a:t>
            </a:r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pPr algn="l"/>
            <a:endParaRPr lang="en-I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I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//more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15" y="4063712"/>
            <a:ext cx="5602105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E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E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JSONSerializer</a:t>
            </a:r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E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implements</a:t>
            </a:r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E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Serializer</a:t>
            </a:r>
            <a:endParaRPr lang="en-IE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I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endParaRPr lang="en-IE" sz="1400" dirty="0">
              <a:latin typeface="Courier New" panose="02070309020205020404" pitchFamily="49" charset="0"/>
            </a:endParaRPr>
          </a:p>
          <a:p>
            <a:pPr algn="l"/>
            <a:r>
              <a:rPr lang="en-I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IE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Stack </a:t>
            </a:r>
            <a:r>
              <a:rPr lang="en-IE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stack</a:t>
            </a:r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E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Stack();</a:t>
            </a:r>
          </a:p>
          <a:p>
            <a:pPr algn="l"/>
            <a:r>
              <a:rPr lang="en-I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IE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File </a:t>
            </a:r>
            <a:r>
              <a:rPr lang="en-IE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file</a:t>
            </a:r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E" sz="1400" dirty="0">
              <a:latin typeface="Courier New" panose="02070309020205020404" pitchFamily="49" charset="0"/>
            </a:endParaRPr>
          </a:p>
          <a:p>
            <a:pPr algn="l"/>
            <a:r>
              <a:rPr lang="en-I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IE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E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JSONSerializer</a:t>
            </a:r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(File </a:t>
            </a:r>
            <a:r>
              <a:rPr lang="en-IE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file</a:t>
            </a:r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{</a:t>
            </a:r>
          </a:p>
          <a:p>
            <a:pPr algn="l"/>
            <a:r>
              <a:rPr lang="en-I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IE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IE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IE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file</a:t>
            </a:r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E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file</a:t>
            </a:r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pPr algn="l"/>
            <a:endParaRPr lang="en-I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I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//more code</a:t>
            </a:r>
            <a:endParaRPr lang="en-IE" sz="1400" dirty="0"/>
          </a:p>
        </p:txBody>
      </p:sp>
      <p:sp>
        <p:nvSpPr>
          <p:cNvPr id="5" name="Rectangle 4"/>
          <p:cNvSpPr/>
          <p:nvPr/>
        </p:nvSpPr>
        <p:spPr>
          <a:xfrm>
            <a:off x="4355976" y="1594009"/>
            <a:ext cx="4672608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E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E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BinarySerializer</a:t>
            </a:r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</a:t>
            </a:r>
            <a:r>
              <a:rPr lang="en-IE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implements</a:t>
            </a:r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E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Serializer</a:t>
            </a:r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en-I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endParaRPr lang="en-IE" sz="1400" dirty="0">
              <a:latin typeface="Courier New" panose="02070309020205020404" pitchFamily="49" charset="0"/>
            </a:endParaRPr>
          </a:p>
          <a:p>
            <a:pPr algn="l"/>
            <a:r>
              <a:rPr lang="en-I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IE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Stack </a:t>
            </a:r>
            <a:r>
              <a:rPr lang="en-IE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stack</a:t>
            </a:r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E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Stack();</a:t>
            </a:r>
            <a:endParaRPr lang="en-IE" sz="1400" b="1" dirty="0">
              <a:solidFill>
                <a:srgbClr val="000000"/>
              </a:solidFill>
              <a:highlight>
                <a:srgbClr val="F0D8A8"/>
              </a:highlight>
              <a:latin typeface="Courier New" panose="02070309020205020404" pitchFamily="49" charset="0"/>
            </a:endParaRPr>
          </a:p>
          <a:p>
            <a:pPr algn="l"/>
            <a:r>
              <a:rPr lang="en-I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IE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File </a:t>
            </a:r>
            <a:r>
              <a:rPr lang="en-IE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file</a:t>
            </a:r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E" sz="1400" dirty="0">
              <a:latin typeface="Courier New" panose="02070309020205020404" pitchFamily="49" charset="0"/>
            </a:endParaRPr>
          </a:p>
          <a:p>
            <a:pPr algn="l"/>
            <a:r>
              <a:rPr lang="en-I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IE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E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BinarySerializer</a:t>
            </a:r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(File </a:t>
            </a:r>
            <a:r>
              <a:rPr lang="en-IE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file</a:t>
            </a:r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{</a:t>
            </a:r>
          </a:p>
          <a:p>
            <a:pPr algn="l"/>
            <a:r>
              <a:rPr lang="en-I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IE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IE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IE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file</a:t>
            </a:r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E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file</a:t>
            </a:r>
            <a:r>
              <a:rPr lang="en-I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168175194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Deciding at compile time</a:t>
            </a:r>
          </a:p>
        </p:txBody>
      </p:sp>
      <p:sp>
        <p:nvSpPr>
          <p:cNvPr id="2" name="Rectangle 1"/>
          <p:cNvSpPr/>
          <p:nvPr/>
        </p:nvSpPr>
        <p:spPr>
          <a:xfrm>
            <a:off x="323528" y="1412776"/>
            <a:ext cx="8568952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E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 </a:t>
            </a:r>
            <a:r>
              <a:rPr lang="en-IE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Main() </a:t>
            </a:r>
            <a:r>
              <a:rPr lang="en-IE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throws </a:t>
            </a:r>
            <a:r>
              <a:rPr lang="en-IE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Exception</a:t>
            </a:r>
            <a:endParaRPr lang="en-IE" sz="1800" b="1" dirty="0">
              <a:solidFill>
                <a:schemeClr val="tx1"/>
              </a:solidFill>
              <a:highlight>
                <a:srgbClr val="D4D4D4"/>
              </a:highlight>
              <a:latin typeface="Courier New" panose="02070309020205020404" pitchFamily="49" charset="0"/>
            </a:endParaRPr>
          </a:p>
          <a:p>
            <a:pPr algn="l"/>
            <a:r>
              <a:rPr lang="en-I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{</a:t>
            </a:r>
          </a:p>
          <a:p>
            <a:pPr algn="l"/>
            <a:r>
              <a:rPr lang="en-I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IE" sz="1800" dirty="0">
                <a:solidFill>
                  <a:srgbClr val="3F7F5F"/>
                </a:solidFill>
                <a:latin typeface="Courier New" panose="02070309020205020404" pitchFamily="49" charset="0"/>
              </a:rPr>
              <a:t>//XML </a:t>
            </a:r>
            <a:r>
              <a:rPr lang="en-IE" sz="1800" dirty="0" err="1">
                <a:solidFill>
                  <a:srgbClr val="3F7F5F"/>
                </a:solidFill>
                <a:latin typeface="Courier New" panose="02070309020205020404" pitchFamily="49" charset="0"/>
              </a:rPr>
              <a:t>Serializer</a:t>
            </a:r>
            <a:endParaRPr lang="en-IE" sz="18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 algn="l"/>
            <a:r>
              <a:rPr lang="en-IE" sz="1800" dirty="0">
                <a:solidFill>
                  <a:srgbClr val="3F7F5F"/>
                </a:solidFill>
                <a:latin typeface="Courier New" panose="02070309020205020404" pitchFamily="49" charset="0"/>
              </a:rPr>
              <a:t>    //File  </a:t>
            </a:r>
            <a:r>
              <a:rPr lang="en-IE" sz="1800" dirty="0" err="1">
                <a:solidFill>
                  <a:srgbClr val="3F7F5F"/>
                </a:solidFill>
                <a:latin typeface="Courier New" panose="02070309020205020404" pitchFamily="49" charset="0"/>
              </a:rPr>
              <a:t>datastore</a:t>
            </a:r>
            <a:r>
              <a:rPr lang="en-IE" sz="1800" dirty="0">
                <a:solidFill>
                  <a:srgbClr val="3F7F5F"/>
                </a:solidFill>
                <a:latin typeface="Courier New" panose="02070309020205020404" pitchFamily="49" charset="0"/>
              </a:rPr>
              <a:t> = new File("datastore.xml");</a:t>
            </a:r>
          </a:p>
          <a:p>
            <a:pPr algn="l"/>
            <a:r>
              <a:rPr lang="en-I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IE" sz="1800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en-IE" sz="1800" dirty="0" err="1">
                <a:solidFill>
                  <a:srgbClr val="3F7F5F"/>
                </a:solidFill>
                <a:latin typeface="Courier New" panose="02070309020205020404" pitchFamily="49" charset="0"/>
              </a:rPr>
              <a:t>Serializer</a:t>
            </a:r>
            <a:r>
              <a:rPr lang="en-IE" sz="1800" dirty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en-IE" sz="1800" dirty="0" err="1">
                <a:solidFill>
                  <a:srgbClr val="3F7F5F"/>
                </a:solidFill>
                <a:latin typeface="Courier New" panose="02070309020205020404" pitchFamily="49" charset="0"/>
              </a:rPr>
              <a:t>serializer</a:t>
            </a:r>
            <a:r>
              <a:rPr lang="en-IE" sz="1800" dirty="0">
                <a:solidFill>
                  <a:srgbClr val="3F7F5F"/>
                </a:solidFill>
                <a:latin typeface="Courier New" panose="02070309020205020404" pitchFamily="49" charset="0"/>
              </a:rPr>
              <a:t> = new </a:t>
            </a:r>
            <a:r>
              <a:rPr lang="en-IE" sz="1800" dirty="0" err="1">
                <a:solidFill>
                  <a:srgbClr val="3F7F5F"/>
                </a:solidFill>
                <a:latin typeface="Courier New" panose="02070309020205020404" pitchFamily="49" charset="0"/>
              </a:rPr>
              <a:t>XMLSerializer</a:t>
            </a:r>
            <a:r>
              <a:rPr lang="en-IE" sz="1800" dirty="0">
                <a:solidFill>
                  <a:srgbClr val="3F7F5F"/>
                </a:solidFill>
                <a:latin typeface="Courier New" panose="02070309020205020404" pitchFamily="49" charset="0"/>
              </a:rPr>
              <a:t>(</a:t>
            </a:r>
            <a:r>
              <a:rPr lang="en-IE" sz="1800" dirty="0" err="1">
                <a:solidFill>
                  <a:srgbClr val="3F7F5F"/>
                </a:solidFill>
                <a:latin typeface="Courier New" panose="02070309020205020404" pitchFamily="49" charset="0"/>
              </a:rPr>
              <a:t>datastore</a:t>
            </a:r>
            <a:r>
              <a:rPr lang="en-IE" sz="1800" dirty="0">
                <a:solidFill>
                  <a:srgbClr val="3F7F5F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endParaRPr lang="en-IE" sz="1800" dirty="0">
              <a:latin typeface="Courier New" panose="02070309020205020404" pitchFamily="49" charset="0"/>
            </a:endParaRPr>
          </a:p>
          <a:p>
            <a:pPr algn="l"/>
            <a:r>
              <a:rPr lang="en-I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IE" sz="1800" dirty="0">
                <a:solidFill>
                  <a:srgbClr val="3F7F5F"/>
                </a:solidFill>
                <a:latin typeface="Courier New" panose="02070309020205020404" pitchFamily="49" charset="0"/>
              </a:rPr>
              <a:t>//JSON </a:t>
            </a:r>
            <a:r>
              <a:rPr lang="en-IE" sz="1800" dirty="0" err="1">
                <a:solidFill>
                  <a:srgbClr val="3F7F5F"/>
                </a:solidFill>
                <a:latin typeface="Courier New" panose="02070309020205020404" pitchFamily="49" charset="0"/>
              </a:rPr>
              <a:t>Serializer</a:t>
            </a:r>
            <a:endParaRPr lang="en-IE" sz="18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 algn="l"/>
            <a:r>
              <a:rPr lang="en-I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IE" sz="1800" dirty="0">
                <a:solidFill>
                  <a:srgbClr val="3F7F5F"/>
                </a:solidFill>
                <a:latin typeface="Courier New" panose="02070309020205020404" pitchFamily="49" charset="0"/>
              </a:rPr>
              <a:t>//File  </a:t>
            </a:r>
            <a:r>
              <a:rPr lang="en-IE" sz="1800" dirty="0" err="1">
                <a:solidFill>
                  <a:srgbClr val="3F7F5F"/>
                </a:solidFill>
                <a:latin typeface="Courier New" panose="02070309020205020404" pitchFamily="49" charset="0"/>
              </a:rPr>
              <a:t>datastore</a:t>
            </a:r>
            <a:r>
              <a:rPr lang="en-IE" sz="1800" dirty="0">
                <a:solidFill>
                  <a:srgbClr val="3F7F5F"/>
                </a:solidFill>
                <a:latin typeface="Courier New" panose="02070309020205020404" pitchFamily="49" charset="0"/>
              </a:rPr>
              <a:t> = new File("</a:t>
            </a:r>
            <a:r>
              <a:rPr lang="en-IE" sz="1800" dirty="0" err="1">
                <a:solidFill>
                  <a:srgbClr val="3F7F5F"/>
                </a:solidFill>
                <a:latin typeface="Courier New" panose="02070309020205020404" pitchFamily="49" charset="0"/>
              </a:rPr>
              <a:t>datastore.json</a:t>
            </a:r>
            <a:r>
              <a:rPr lang="en-IE" sz="1800" dirty="0">
                <a:solidFill>
                  <a:srgbClr val="3F7F5F"/>
                </a:solidFill>
                <a:latin typeface="Courier New" panose="02070309020205020404" pitchFamily="49" charset="0"/>
              </a:rPr>
              <a:t>");</a:t>
            </a:r>
          </a:p>
          <a:p>
            <a:pPr algn="l"/>
            <a:r>
              <a:rPr lang="en-I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IE" sz="1800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en-IE" sz="1800" dirty="0" err="1">
                <a:solidFill>
                  <a:srgbClr val="3F7F5F"/>
                </a:solidFill>
                <a:latin typeface="Courier New" panose="02070309020205020404" pitchFamily="49" charset="0"/>
              </a:rPr>
              <a:t>Serializer</a:t>
            </a:r>
            <a:r>
              <a:rPr lang="en-IE" sz="1800" dirty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en-IE" sz="1800" dirty="0" err="1">
                <a:solidFill>
                  <a:srgbClr val="3F7F5F"/>
                </a:solidFill>
                <a:latin typeface="Courier New" panose="02070309020205020404" pitchFamily="49" charset="0"/>
              </a:rPr>
              <a:t>serializer</a:t>
            </a:r>
            <a:r>
              <a:rPr lang="en-IE" sz="1800" dirty="0">
                <a:solidFill>
                  <a:srgbClr val="3F7F5F"/>
                </a:solidFill>
                <a:latin typeface="Courier New" panose="02070309020205020404" pitchFamily="49" charset="0"/>
              </a:rPr>
              <a:t> = new </a:t>
            </a:r>
            <a:r>
              <a:rPr lang="en-IE" sz="1800" dirty="0" err="1">
                <a:solidFill>
                  <a:srgbClr val="3F7F5F"/>
                </a:solidFill>
                <a:latin typeface="Courier New" panose="02070309020205020404" pitchFamily="49" charset="0"/>
              </a:rPr>
              <a:t>JSONSerializer</a:t>
            </a:r>
            <a:r>
              <a:rPr lang="en-IE" sz="1800" dirty="0">
                <a:solidFill>
                  <a:srgbClr val="3F7F5F"/>
                </a:solidFill>
                <a:latin typeface="Courier New" panose="02070309020205020404" pitchFamily="49" charset="0"/>
              </a:rPr>
              <a:t>(</a:t>
            </a:r>
            <a:r>
              <a:rPr lang="en-IE" sz="1800" dirty="0" err="1">
                <a:solidFill>
                  <a:srgbClr val="3F7F5F"/>
                </a:solidFill>
                <a:latin typeface="Courier New" panose="02070309020205020404" pitchFamily="49" charset="0"/>
              </a:rPr>
              <a:t>datastore</a:t>
            </a:r>
            <a:r>
              <a:rPr lang="en-IE" sz="1800" dirty="0">
                <a:solidFill>
                  <a:srgbClr val="3F7F5F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pPr algn="l"/>
            <a:r>
              <a:rPr lang="en-IE" sz="1800" dirty="0">
                <a:solidFill>
                  <a:srgbClr val="3F7F5F"/>
                </a:solidFill>
                <a:latin typeface="Courier New" panose="02070309020205020404" pitchFamily="49" charset="0"/>
              </a:rPr>
              <a:t>	//Binary </a:t>
            </a:r>
            <a:r>
              <a:rPr lang="en-IE" sz="1800" dirty="0" err="1">
                <a:solidFill>
                  <a:srgbClr val="3F7F5F"/>
                </a:solidFill>
                <a:latin typeface="Courier New" panose="02070309020205020404" pitchFamily="49" charset="0"/>
              </a:rPr>
              <a:t>Serializer</a:t>
            </a:r>
            <a:endParaRPr lang="en-IE" sz="18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 algn="l"/>
            <a:r>
              <a:rPr lang="en-I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File  </a:t>
            </a:r>
            <a:r>
              <a:rPr lang="en-IE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datastore</a:t>
            </a:r>
            <a:r>
              <a:rPr lang="en-I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E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IE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File(</a:t>
            </a:r>
            <a:r>
              <a:rPr lang="en-IE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"datastore.txt"</a:t>
            </a:r>
            <a:r>
              <a:rPr lang="en-IE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I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Serializer</a:t>
            </a:r>
            <a:r>
              <a:rPr lang="en-I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E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serializer</a:t>
            </a:r>
            <a:r>
              <a:rPr lang="en-I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E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IE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E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BinarySerializer</a:t>
            </a:r>
            <a:r>
              <a:rPr lang="en-IE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E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datastore</a:t>
            </a:r>
            <a:r>
              <a:rPr lang="en-IE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254341762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Deciding at runtime</a:t>
            </a:r>
          </a:p>
        </p:txBody>
      </p:sp>
      <p:sp>
        <p:nvSpPr>
          <p:cNvPr id="4" name="Shape 265"/>
          <p:cNvSpPr/>
          <p:nvPr/>
        </p:nvSpPr>
        <p:spPr>
          <a:xfrm>
            <a:off x="467544" y="1176615"/>
            <a:ext cx="8079298" cy="398057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0" dirty="0"/>
              <a:t>Welcome to pacemaker-console - ?help for instructions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0" dirty="0"/>
              <a:t>pm&gt;</a:t>
            </a:r>
            <a:r>
              <a:rPr sz="1400" b="1" dirty="0"/>
              <a:t> ?la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0" dirty="0"/>
              <a:t>abbrev	name			</a:t>
            </a:r>
            <a:r>
              <a:rPr sz="1400" dirty="0" err="1"/>
              <a:t>params</a:t>
            </a:r>
            <a:endParaRPr sz="1400" dirty="0"/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0" dirty="0" err="1"/>
              <a:t>lu</a:t>
            </a:r>
            <a:r>
              <a:rPr sz="1400" dirty="0"/>
              <a:t>	list-users		()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0" dirty="0"/>
              <a:t>cu	create-user		(first name, last name, email, password)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0" dirty="0" err="1"/>
              <a:t>lu</a:t>
            </a:r>
            <a:r>
              <a:rPr sz="1400" dirty="0"/>
              <a:t>	list-user		(email)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0" dirty="0" err="1">
                <a:solidFill>
                  <a:schemeClr val="tx1"/>
                </a:solidFill>
              </a:rPr>
              <a:t>lius</a:t>
            </a:r>
            <a:r>
              <a:rPr sz="1400" dirty="0">
                <a:solidFill>
                  <a:schemeClr val="tx1"/>
                </a:solidFill>
              </a:rPr>
              <a:t>	list-user		(id)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0" dirty="0">
                <a:solidFill>
                  <a:schemeClr val="tx1"/>
                </a:solidFill>
              </a:rPr>
              <a:t>la	list-activities	(</a:t>
            </a:r>
            <a:r>
              <a:rPr sz="1400" dirty="0" err="1">
                <a:solidFill>
                  <a:schemeClr val="tx1"/>
                </a:solidFill>
              </a:rPr>
              <a:t>userid</a:t>
            </a:r>
            <a:r>
              <a:rPr sz="1400" dirty="0">
                <a:solidFill>
                  <a:schemeClr val="tx1"/>
                </a:solidFill>
              </a:rPr>
              <a:t>, </a:t>
            </a:r>
            <a:r>
              <a:rPr sz="1400" dirty="0" err="1">
                <a:solidFill>
                  <a:schemeClr val="tx1"/>
                </a:solidFill>
              </a:rPr>
              <a:t>sortBy</a:t>
            </a:r>
            <a:r>
              <a:rPr sz="1400" dirty="0">
                <a:solidFill>
                  <a:schemeClr val="tx1"/>
                </a:solidFill>
              </a:rPr>
              <a:t>: type, location, distance, date, duration)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0" dirty="0">
                <a:solidFill>
                  <a:schemeClr val="tx1"/>
                </a:solidFill>
              </a:rPr>
              <a:t>la	list-activities	(user id)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0" dirty="0">
                <a:solidFill>
                  <a:schemeClr val="tx1"/>
                </a:solidFill>
              </a:rPr>
              <a:t>du	delete-user		(id)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0" dirty="0"/>
              <a:t>aa	add-activity		(user-id, type, location, distance, </a:t>
            </a:r>
            <a:r>
              <a:rPr sz="1400" dirty="0" err="1"/>
              <a:t>datetime</a:t>
            </a:r>
            <a:r>
              <a:rPr sz="1400" dirty="0"/>
              <a:t>, duration)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0" dirty="0"/>
              <a:t>al	add-location		(activity-id, latitude, longitude)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0" b="1" dirty="0" err="1">
                <a:solidFill>
                  <a:srgbClr val="FF0000"/>
                </a:solidFill>
              </a:rPr>
              <a:t>cff</a:t>
            </a:r>
            <a:r>
              <a:rPr sz="1400" b="1" dirty="0">
                <a:solidFill>
                  <a:srgbClr val="FF0000"/>
                </a:solidFill>
              </a:rPr>
              <a:t>	change-file-format	(file format: xml, </a:t>
            </a:r>
            <a:r>
              <a:rPr sz="1400" b="1" dirty="0" err="1">
                <a:solidFill>
                  <a:srgbClr val="FF0000"/>
                </a:solidFill>
              </a:rPr>
              <a:t>json</a:t>
            </a:r>
            <a:r>
              <a:rPr sz="1400" b="1" dirty="0">
                <a:solidFill>
                  <a:srgbClr val="FF0000"/>
                </a:solidFill>
              </a:rPr>
              <a:t>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0" dirty="0">
                <a:solidFill>
                  <a:schemeClr val="tx1"/>
                </a:solidFill>
              </a:rPr>
              <a:t>l	load			()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0" dirty="0">
                <a:solidFill>
                  <a:schemeClr val="tx1"/>
                </a:solidFill>
              </a:rPr>
              <a:t>s	store			()</a:t>
            </a:r>
          </a:p>
          <a:p>
            <a:pPr marL="40639" marR="40639" defTabSz="914400">
              <a:defRPr sz="18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0" dirty="0"/>
              <a:t>pm&gt; </a:t>
            </a:r>
          </a:p>
        </p:txBody>
      </p:sp>
    </p:spTree>
    <p:extLst>
      <p:ext uri="{BB962C8B-B14F-4D97-AF65-F5344CB8AC3E}">
        <p14:creationId xmlns:p14="http://schemas.microsoft.com/office/powerpoint/2010/main" val="310471550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Input Stream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 program uses an </a:t>
            </a:r>
            <a:r>
              <a:rPr lang="en-IE" i="1" dirty="0"/>
              <a:t>input stream</a:t>
            </a:r>
            <a:r>
              <a:rPr lang="en-IE" dirty="0"/>
              <a:t> to read data from a source, one item at a time: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36" y="3140968"/>
            <a:ext cx="8326675" cy="26447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56874" y="6576980"/>
            <a:ext cx="44871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https://docs.oracle.com/javase/tutorial/essential/io/streams.html</a:t>
            </a:r>
          </a:p>
        </p:txBody>
      </p:sp>
    </p:spTree>
    <p:extLst>
      <p:ext uri="{BB962C8B-B14F-4D97-AF65-F5344CB8AC3E}">
        <p14:creationId xmlns:p14="http://schemas.microsoft.com/office/powerpoint/2010/main" val="688312121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44</a:t>
            </a:r>
          </a:p>
        </p:txBody>
      </p:sp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xfrm>
            <a:off x="2451100" y="274637"/>
            <a:ext cx="4281140" cy="56038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 dirty="0">
                <a:uFill>
                  <a:solidFill/>
                </a:uFill>
              </a:rPr>
              <a:t>Binary Strategy</a:t>
            </a:r>
          </a:p>
        </p:txBody>
      </p:sp>
      <p:sp>
        <p:nvSpPr>
          <p:cNvPr id="281" name="Shape 281"/>
          <p:cNvSpPr/>
          <p:nvPr/>
        </p:nvSpPr>
        <p:spPr>
          <a:xfrm>
            <a:off x="347662" y="1189037"/>
            <a:ext cx="8594726" cy="5170646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40639" marR="40639" lvl="0" defTabSz="914400">
              <a:buClr>
                <a:srgbClr val="931A68"/>
              </a:buClr>
              <a:buFont typeface="Courier New"/>
              <a:defRPr sz="1800"/>
            </a:pP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BinarySerializer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ISerializationStrategy</a:t>
            </a:r>
            <a:endParaRPr sz="14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931A68"/>
              </a:buClr>
              <a:buFont typeface="Courier New"/>
              <a:defRPr sz="1800"/>
            </a:pP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public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Object read(String filename)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Exception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ObjectInputStream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is =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Object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endParaRPr sz="14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try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is =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ObjectInputStream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BufferedInputStream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FileInputStream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(filename)));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is.readObject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(is !=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is.close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//..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7762720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84" name="Shape 2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Binary Strategy (contd.)</a:t>
            </a:r>
          </a:p>
        </p:txBody>
      </p:sp>
      <p:sp>
        <p:nvSpPr>
          <p:cNvPr id="285" name="Shape 285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45</a:t>
            </a:r>
          </a:p>
        </p:txBody>
      </p:sp>
      <p:sp>
        <p:nvSpPr>
          <p:cNvPr id="286" name="Shape 286"/>
          <p:cNvSpPr/>
          <p:nvPr/>
        </p:nvSpPr>
        <p:spPr>
          <a:xfrm>
            <a:off x="350837" y="1231900"/>
            <a:ext cx="8591551" cy="4739759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40639" marR="40639" lvl="0" defTabSz="914400">
              <a:buClr>
                <a:srgbClr val="931A68"/>
              </a:buClr>
              <a:buFont typeface="Courier New"/>
              <a:defRPr sz="1800"/>
            </a:pP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BinarySerializer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ISerializationStrategy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931A68"/>
              </a:buClr>
              <a:buFont typeface="Courier New"/>
              <a:defRPr sz="1800"/>
            </a:pP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//..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endParaRPr sz="14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931A68"/>
              </a:buClr>
              <a:buFont typeface="Courier New"/>
              <a:defRPr sz="1800"/>
            </a:pP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public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write(String filename, Object obj)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Exception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ObjectOutputStream os =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try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os =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ObjectOutputStream(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BufferedOutputStream(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FileOutputStream(filename)));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os.writeObject(obj);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(os !=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os.close();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9181094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89" name="Shape 2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XML Strategy</a:t>
            </a:r>
          </a:p>
        </p:txBody>
      </p:sp>
      <p:sp>
        <p:nvSpPr>
          <p:cNvPr id="290" name="Shape 290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46</a:t>
            </a:r>
          </a:p>
        </p:txBody>
      </p:sp>
      <p:sp>
        <p:nvSpPr>
          <p:cNvPr id="291" name="Shape 291"/>
          <p:cNvSpPr/>
          <p:nvPr/>
        </p:nvSpPr>
        <p:spPr>
          <a:xfrm>
            <a:off x="317500" y="1262062"/>
            <a:ext cx="8430964" cy="5170646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40639" marR="40639" lvl="0" defTabSz="914400">
              <a:buClr>
                <a:srgbClr val="931A68"/>
              </a:buClr>
              <a:buFont typeface="Courier New"/>
              <a:defRPr sz="1800"/>
            </a:pP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XMLSerializer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ISerializationStrategy</a:t>
            </a:r>
            <a:endParaRPr sz="14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931A68"/>
              </a:buClr>
              <a:buFont typeface="Courier New"/>
              <a:defRPr sz="1800"/>
            </a:pP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public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Object read(String filename)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Exception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ObjectInputStream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is =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Object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endParaRPr sz="14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try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XStream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xstream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XStream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DomDriver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is =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xstream.createObjectInputStream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(filename));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is.readObject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(is !=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is.close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//...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7318315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XML Strategy (contd.)</a:t>
            </a:r>
          </a:p>
        </p:txBody>
      </p:sp>
      <p:sp>
        <p:nvSpPr>
          <p:cNvPr id="295" name="Shape 295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47</a:t>
            </a:r>
          </a:p>
        </p:txBody>
      </p:sp>
      <p:sp>
        <p:nvSpPr>
          <p:cNvPr id="296" name="Shape 296"/>
          <p:cNvSpPr/>
          <p:nvPr/>
        </p:nvSpPr>
        <p:spPr>
          <a:xfrm>
            <a:off x="277813" y="1162050"/>
            <a:ext cx="7966596" cy="495520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40639" marR="40639" lvl="0" defTabSz="914400">
              <a:buClr>
                <a:srgbClr val="931A68"/>
              </a:buClr>
              <a:buFont typeface="Courier New"/>
              <a:defRPr sz="1800"/>
            </a:pP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XMLSerializer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ISerializationStrategy</a:t>
            </a:r>
            <a:endParaRPr sz="14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//...</a:t>
            </a:r>
          </a:p>
          <a:p>
            <a:pPr marL="40639" marR="40639" lvl="0" defTabSz="914400">
              <a:buClr>
                <a:srgbClr val="931A68"/>
              </a:buClr>
              <a:buFont typeface="Courier New"/>
              <a:defRPr sz="1800"/>
            </a:pP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public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write(String filename, Object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Exception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ObjectOutputStream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os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endParaRPr sz="14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try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XStream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xstream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XStream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DomDriver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os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xstream.createObjectOutputStream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FileWriter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(filename));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os.writeObject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os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os.close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endParaRPr sz="14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7665710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7438"/>
          </a:xfrm>
        </p:spPr>
        <p:txBody>
          <a:bodyPr/>
          <a:lstStyle/>
          <a:p>
            <a:r>
              <a:rPr lang="en-IE"/>
              <a:t>Road Map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Introduction to I/O Streams</a:t>
            </a:r>
          </a:p>
          <a:p>
            <a:r>
              <a:rPr lang="en-IE" dirty="0"/>
              <a:t>Byte-oriented I/O Streams</a:t>
            </a:r>
          </a:p>
          <a:p>
            <a:r>
              <a:rPr lang="en-IE" dirty="0"/>
              <a:t>Character-oriented I/O Streams</a:t>
            </a:r>
          </a:p>
          <a:p>
            <a:r>
              <a:rPr lang="en-IE" dirty="0"/>
              <a:t>Layered I/O Streams (e.g. buffering)</a:t>
            </a:r>
          </a:p>
          <a:p>
            <a:r>
              <a:rPr lang="en-IE" dirty="0"/>
              <a:t>Line-oriented I/O Streams</a:t>
            </a:r>
          </a:p>
          <a:p>
            <a:r>
              <a:rPr lang="en-IE" dirty="0"/>
              <a:t>Scanning</a:t>
            </a:r>
          </a:p>
          <a:p>
            <a:r>
              <a:rPr lang="en-IE" dirty="0"/>
              <a:t>Pacemaker I/O</a:t>
            </a:r>
          </a:p>
          <a:p>
            <a:r>
              <a:rPr lang="en-IE" dirty="0"/>
              <a:t>Further Reading:</a:t>
            </a:r>
          </a:p>
          <a:p>
            <a:pPr lvl="1"/>
            <a:r>
              <a:rPr lang="en-IE" dirty="0"/>
              <a:t>Data Streams</a:t>
            </a:r>
          </a:p>
          <a:p>
            <a:pPr lvl="1"/>
            <a:r>
              <a:rPr lang="en-IE" dirty="0"/>
              <a:t>Object Streams</a:t>
            </a:r>
          </a:p>
          <a:p>
            <a:pPr lvl="1"/>
            <a:r>
              <a:rPr lang="en-IE" dirty="0"/>
              <a:t>Command Line I/O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5373216"/>
            <a:ext cx="6336704" cy="489099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06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528336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Data Streams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xfrm>
            <a:off x="215900" y="1143000"/>
            <a:ext cx="4495800" cy="5638800"/>
          </a:xfrm>
          <a:prstGeom prst="rect">
            <a:avLst/>
          </a:prstGeom>
        </p:spPr>
        <p:txBody>
          <a:bodyPr/>
          <a:lstStyle/>
          <a:p>
            <a:pPr marL="334554" lvl="0" indent="-293914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Data streams support binary I/O of primitive data type values (</a:t>
            </a:r>
            <a:r>
              <a:rPr sz="2400" dirty="0" err="1">
                <a:uFill>
                  <a:solidFill/>
                </a:uFill>
              </a:rPr>
              <a:t>boolean</a:t>
            </a:r>
            <a:r>
              <a:rPr sz="2400" dirty="0">
                <a:uFill>
                  <a:solidFill/>
                </a:uFill>
              </a:rPr>
              <a:t>, char, byte, short, </a:t>
            </a:r>
            <a:r>
              <a:rPr sz="2400" dirty="0" err="1">
                <a:uFill>
                  <a:solidFill/>
                </a:uFill>
              </a:rPr>
              <a:t>int</a:t>
            </a:r>
            <a:r>
              <a:rPr sz="2400" dirty="0">
                <a:uFill>
                  <a:solidFill/>
                </a:uFill>
              </a:rPr>
              <a:t>, long, float, and double) as well as String values. </a:t>
            </a:r>
          </a:p>
          <a:p>
            <a:pPr marL="334554" lvl="0" indent="-293914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All data streams implement either the </a:t>
            </a:r>
            <a:r>
              <a:rPr sz="2400" dirty="0" err="1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  <a:hlinkClick r:id="rId2"/>
              </a:rPr>
              <a:t>DataInput</a:t>
            </a:r>
            <a:r>
              <a:rPr sz="2400" dirty="0">
                <a:uFill>
                  <a:solidFill/>
                </a:uFill>
              </a:rPr>
              <a:t> interface or the </a:t>
            </a:r>
            <a:r>
              <a:rPr sz="2400" dirty="0" err="1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  <a:hlinkClick r:id="rId3"/>
              </a:rPr>
              <a:t>DataOutput</a:t>
            </a:r>
            <a:r>
              <a:rPr sz="2400" dirty="0">
                <a:uFill>
                  <a:solidFill/>
                </a:uFill>
              </a:rPr>
              <a:t> interface. </a:t>
            </a:r>
          </a:p>
          <a:p>
            <a:pPr marL="334554" lvl="0" indent="-293914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The most widely-used implementations of these interfaces are </a:t>
            </a:r>
            <a:r>
              <a:rPr sz="2400" dirty="0" err="1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  <a:hlinkClick r:id="rId4"/>
              </a:rPr>
              <a:t>DataInputStream</a:t>
            </a:r>
            <a:r>
              <a:rPr sz="2400" dirty="0">
                <a:uFill>
                  <a:solidFill/>
                </a:uFill>
              </a:rPr>
              <a:t> and </a:t>
            </a:r>
            <a:r>
              <a:rPr sz="2400" dirty="0" err="1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  <a:hlinkClick r:id="rId5"/>
              </a:rPr>
              <a:t>DataOutputStream</a:t>
            </a:r>
            <a:r>
              <a:rPr sz="2400" dirty="0">
                <a:uFill>
                  <a:solidFill/>
                </a:uFill>
              </a:rPr>
              <a:t>. </a:t>
            </a:r>
          </a:p>
        </p:txBody>
      </p:sp>
      <p:pic>
        <p:nvPicPr>
          <p:cNvPr id="7" name="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711700" y="2132856"/>
            <a:ext cx="4252788" cy="3312368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</p:spPr>
      </p:pic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DataStream (1)</a:t>
            </a:r>
          </a:p>
        </p:txBody>
      </p:sp>
      <p:sp>
        <p:nvSpPr>
          <p:cNvPr id="206" name="Shape 206"/>
          <p:cNvSpPr/>
          <p:nvPr/>
        </p:nvSpPr>
        <p:spPr>
          <a:xfrm>
            <a:off x="755576" y="1268760"/>
            <a:ext cx="7782892" cy="495520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40639" marR="40639" lvl="0" defTabSz="914400">
              <a:buClr>
                <a:srgbClr val="931A68"/>
              </a:buClr>
              <a:buFont typeface="Courier New"/>
              <a:defRPr sz="1800"/>
            </a:pP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DataStream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String </a:t>
            </a:r>
            <a:r>
              <a:rPr sz="1400" b="1" i="1" dirty="0" err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dataFile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1400" b="1" i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sz="1400" b="1" i="1" dirty="0" err="1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invoicedata</a:t>
            </a:r>
            <a:r>
              <a:rPr sz="1400" b="1" i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sz="1400" b="1" i="1" dirty="0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prices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{ 19.99, 9.99, 15.99, 3.99, 4.99 };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 err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sz="1400" b="1" i="1" dirty="0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units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= { 12, 8, 13, 29, 50 };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String[] </a:t>
            </a:r>
            <a:r>
              <a:rPr sz="1400" b="1" i="1" dirty="0" err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descs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{ </a:t>
            </a:r>
            <a:r>
              <a:rPr sz="1400" b="1" i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"Java T-shirt"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400" b="1" i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"Java Mug"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                        </a:t>
            </a:r>
            <a:r>
              <a:rPr sz="14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"Duke Juggling Dolls"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                        </a:t>
            </a:r>
            <a:r>
              <a:rPr sz="14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"Java Pin"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4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"Java Key Chain"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endParaRPr sz="14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main(String[]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endParaRPr sz="14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DataOutputStream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out =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DataOutputStream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BufferedOutputStream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FileOutputStream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b="1" i="1" dirty="0" err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dataFile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)));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endParaRPr sz="14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1400" b="1" dirty="0" err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0;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sz="1400" b="1" i="1" dirty="0" err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prices</a:t>
            </a:r>
            <a:r>
              <a:rPr sz="14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sz="1400" b="1" i="1" dirty="0" err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sz="14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++)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out.writeDouble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b="1" i="1" dirty="0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prices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z="14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]);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out.writeInt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b="1" i="1" dirty="0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units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z="14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]);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out.writeUTF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b="1" i="1" dirty="0" err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descs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z="14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]);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out.close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endParaRPr sz="14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 dirty="0">
                <a:solidFill>
                  <a:srgbClr val="4E9072"/>
                </a:solidFill>
                <a:uFill>
                  <a:solidFill>
                    <a:srgbClr val="4E9072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//…continued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31</a:t>
            </a:r>
          </a:p>
        </p:txBody>
      </p:sp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DataStream (2)</a:t>
            </a:r>
          </a:p>
        </p:txBody>
      </p:sp>
      <p:sp>
        <p:nvSpPr>
          <p:cNvPr id="211" name="Shape 211"/>
          <p:cNvSpPr/>
          <p:nvPr/>
        </p:nvSpPr>
        <p:spPr>
          <a:xfrm>
            <a:off x="298451" y="1103312"/>
            <a:ext cx="8305998" cy="5556251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lang="en-IE"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E" sz="1400" b="1" dirty="0">
                <a:solidFill>
                  <a:srgbClr val="4E9072"/>
                </a:solidFill>
                <a:uFill>
                  <a:solidFill>
                    <a:srgbClr val="4E9072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//…continued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lang="en-IE" sz="14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lang="en-IE"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DataInputStream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in =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DataInputStream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BufferedInputStream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                 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FileInputStream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b="1" i="1" dirty="0" err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dataFile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)));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price;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 dirty="0" err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unit;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String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total = 0.0;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try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price =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in.readDouble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unit =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in.readInt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in.readUTF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sz="1400" b="1" i="1" dirty="0" err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sz="14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.format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b="1" i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"You ordered %d units of %s at $%.2f%n"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unit, </a:t>
            </a:r>
            <a:r>
              <a:rPr sz="14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 price);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total += unit * price;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EOFException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e)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sz="1400" b="1" i="1" dirty="0" err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sz="14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b="1" i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"End of file"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32</a:t>
            </a:r>
          </a:p>
        </p:txBody>
      </p:sp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Data Streams Observations</a:t>
            </a:r>
          </a:p>
        </p:txBody>
      </p:sp>
      <p:sp>
        <p:nvSpPr>
          <p:cNvPr id="216" name="Shape 216"/>
          <p:cNvSpPr>
            <a:spLocks noGrp="1"/>
          </p:cNvSpPr>
          <p:nvPr>
            <p:ph type="body" idx="1"/>
          </p:nvPr>
        </p:nvSpPr>
        <p:spPr>
          <a:xfrm>
            <a:off x="457200" y="952500"/>
            <a:ext cx="8229600" cy="5715000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The </a:t>
            </a:r>
            <a:r>
              <a:rPr sz="2400" dirty="0" err="1">
                <a:uFill>
                  <a:solidFill/>
                </a:uFill>
              </a:rPr>
              <a:t>writeUTF</a:t>
            </a:r>
            <a:r>
              <a:rPr sz="2400" dirty="0">
                <a:uFill>
                  <a:solidFill/>
                </a:uFill>
              </a:rPr>
              <a:t> method writes out String values in a modified form of UTF-8.</a:t>
            </a:r>
          </a:p>
          <a:p>
            <a:pPr lvl="1">
              <a:lnSpc>
                <a:spcPct val="90000"/>
              </a:lnSpc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A variable-width character encoding that only needs a single byte for common Western characters. </a:t>
            </a:r>
          </a:p>
          <a:p>
            <a:pPr marL="334554" lvl="0" indent="-293914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Generally, we detect an end-of-file condition by catching </a:t>
            </a:r>
            <a:r>
              <a:rPr sz="2400" dirty="0" err="1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  <a:hlinkClick r:id="rId2"/>
              </a:rPr>
              <a:t>EOFException</a:t>
            </a:r>
            <a:r>
              <a:rPr sz="2400" dirty="0">
                <a:uFill>
                  <a:solidFill/>
                </a:uFill>
              </a:rPr>
              <a:t>, instead of testing for an invalid return value. </a:t>
            </a:r>
          </a:p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Each specialized write in </a:t>
            </a:r>
            <a:r>
              <a:rPr sz="2400" dirty="0" err="1">
                <a:uFill>
                  <a:solidFill/>
                </a:uFill>
              </a:rPr>
              <a:t>DataStreams</a:t>
            </a:r>
            <a:r>
              <a:rPr sz="2400" dirty="0">
                <a:uFill>
                  <a:solidFill/>
                </a:uFill>
              </a:rPr>
              <a:t> is exactly matched by the corresponding specialized read. </a:t>
            </a:r>
          </a:p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Floating point numbers not recommended for monetary values</a:t>
            </a:r>
          </a:p>
          <a:p>
            <a:pPr marL="735965" lvl="1" indent="-238125">
              <a:lnSpc>
                <a:spcPct val="90000"/>
              </a:lnSpc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In general, floating point is bad for precise values. </a:t>
            </a:r>
          </a:p>
          <a:p>
            <a:pPr marL="735965" lvl="1" indent="-238125">
              <a:lnSpc>
                <a:spcPct val="90000"/>
              </a:lnSpc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The correct type to use for currency values is </a:t>
            </a:r>
            <a:r>
              <a:rPr sz="2000" dirty="0" err="1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  <a:hlinkClick r:id="rId3"/>
              </a:rPr>
              <a:t>java.math.BigDecimal</a:t>
            </a:r>
            <a:r>
              <a:rPr sz="2000" dirty="0">
                <a:uFill>
                  <a:solidFill/>
                </a:uFill>
              </a:rPr>
              <a:t>. </a:t>
            </a:r>
          </a:p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Unfortunately, </a:t>
            </a:r>
            <a:r>
              <a:rPr sz="2400" dirty="0" err="1">
                <a:uFill>
                  <a:solidFill/>
                </a:uFill>
              </a:rPr>
              <a:t>BigDecimal</a:t>
            </a:r>
            <a:r>
              <a:rPr sz="2400" dirty="0">
                <a:uFill>
                  <a:solidFill/>
                </a:uFill>
              </a:rPr>
              <a:t> is an object type, so it won't work with data streams – need Object Streams. 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7438"/>
          </a:xfrm>
        </p:spPr>
        <p:txBody>
          <a:bodyPr/>
          <a:lstStyle/>
          <a:p>
            <a:r>
              <a:rPr lang="en-IE"/>
              <a:t>Road Map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Introduction to I/O Streams</a:t>
            </a:r>
          </a:p>
          <a:p>
            <a:r>
              <a:rPr lang="en-IE" dirty="0"/>
              <a:t>Byte-oriented I/O Streams</a:t>
            </a:r>
          </a:p>
          <a:p>
            <a:r>
              <a:rPr lang="en-IE" dirty="0"/>
              <a:t>Character-oriented I/O Streams</a:t>
            </a:r>
          </a:p>
          <a:p>
            <a:r>
              <a:rPr lang="en-IE" dirty="0"/>
              <a:t>Layered I/O Streams (e.g. buffering)</a:t>
            </a:r>
          </a:p>
          <a:p>
            <a:r>
              <a:rPr lang="en-IE" dirty="0"/>
              <a:t>Line-oriented I/O Streams</a:t>
            </a:r>
          </a:p>
          <a:p>
            <a:r>
              <a:rPr lang="en-IE" dirty="0"/>
              <a:t>Scanning</a:t>
            </a:r>
          </a:p>
          <a:p>
            <a:r>
              <a:rPr lang="en-IE" dirty="0"/>
              <a:t>Pacemaker I/O</a:t>
            </a:r>
          </a:p>
          <a:p>
            <a:r>
              <a:rPr lang="en-IE" dirty="0"/>
              <a:t>Further Reading:</a:t>
            </a:r>
          </a:p>
          <a:p>
            <a:pPr lvl="1"/>
            <a:r>
              <a:rPr lang="en-IE" dirty="0"/>
              <a:t>Data Streams</a:t>
            </a:r>
          </a:p>
          <a:p>
            <a:pPr lvl="1"/>
            <a:r>
              <a:rPr lang="en-IE" dirty="0"/>
              <a:t>Object Streams</a:t>
            </a:r>
          </a:p>
          <a:p>
            <a:pPr lvl="1"/>
            <a:r>
              <a:rPr lang="en-IE" dirty="0"/>
              <a:t>Command Line I/O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5805264"/>
            <a:ext cx="6336704" cy="489099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06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73202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Output Stream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 program uses an </a:t>
            </a:r>
            <a:r>
              <a:rPr lang="en-IE" i="1" dirty="0"/>
              <a:t>output stream</a:t>
            </a:r>
            <a:r>
              <a:rPr lang="en-IE" dirty="0"/>
              <a:t> to write data to a destination, one item at time:</a:t>
            </a:r>
          </a:p>
        </p:txBody>
      </p:sp>
      <p:sp>
        <p:nvSpPr>
          <p:cNvPr id="7" name="Rectangle 6"/>
          <p:cNvSpPr/>
          <p:nvPr/>
        </p:nvSpPr>
        <p:spPr>
          <a:xfrm>
            <a:off x="4656874" y="6576980"/>
            <a:ext cx="44871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https://docs.oracle.com/javase/tutorial/essential/io/streams.html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35" y="3068960"/>
            <a:ext cx="7790427" cy="247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97944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33</a:t>
            </a:r>
          </a:p>
        </p:txBody>
      </p:sp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Object Streams</a:t>
            </a:r>
          </a:p>
        </p:txBody>
      </p:sp>
      <p:sp>
        <p:nvSpPr>
          <p:cNvPr id="221" name="Shape 221"/>
          <p:cNvSpPr>
            <a:spLocks noGrp="1"/>
          </p:cNvSpPr>
          <p:nvPr>
            <p:ph type="body" idx="1"/>
          </p:nvPr>
        </p:nvSpPr>
        <p:spPr>
          <a:xfrm>
            <a:off x="457200" y="1239093"/>
            <a:ext cx="8229600" cy="5502275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Data streams support I/O of primitive data types</a:t>
            </a:r>
            <a:endParaRPr lang="en-IE" sz="2400" dirty="0">
              <a:uFill>
                <a:solidFill/>
              </a:uFill>
            </a:endParaRPr>
          </a:p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lang="en-IE" sz="2400" dirty="0"/>
              <a:t>O</a:t>
            </a:r>
            <a:r>
              <a:rPr sz="2400" dirty="0" err="1">
                <a:uFill>
                  <a:solidFill/>
                </a:uFill>
              </a:rPr>
              <a:t>bject</a:t>
            </a:r>
            <a:r>
              <a:rPr sz="2400" dirty="0">
                <a:uFill>
                  <a:solidFill/>
                </a:uFill>
              </a:rPr>
              <a:t> streams support I/O of objects  </a:t>
            </a:r>
          </a:p>
          <a:p>
            <a:pPr marL="735965" lvl="1" indent="-238125">
              <a:lnSpc>
                <a:spcPct val="90000"/>
              </a:lnSpc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A class that can be serialized implements the marker interface </a:t>
            </a:r>
            <a:r>
              <a:rPr sz="2000" dirty="0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  <a:hlinkClick r:id="rId2"/>
              </a:rPr>
              <a:t>Serializable</a:t>
            </a:r>
            <a:r>
              <a:rPr sz="2000" dirty="0">
                <a:uFill>
                  <a:solidFill/>
                </a:uFill>
              </a:rPr>
              <a:t>. </a:t>
            </a:r>
            <a:endParaRPr lang="en-IE" sz="2000" dirty="0">
              <a:uFill>
                <a:solidFill/>
              </a:uFill>
            </a:endParaRPr>
          </a:p>
          <a:p>
            <a:pPr marL="735965" lvl="1" indent="-238125">
              <a:lnSpc>
                <a:spcPct val="90000"/>
              </a:lnSpc>
              <a:defRPr sz="1800">
                <a:uFillTx/>
              </a:defRPr>
            </a:pPr>
            <a:endParaRPr sz="2000" dirty="0">
              <a:uFill>
                <a:solidFill/>
              </a:uFill>
            </a:endParaRPr>
          </a:p>
          <a:p>
            <a:pPr marL="334554" lvl="0" indent="-293914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The object stream classes are </a:t>
            </a:r>
            <a:r>
              <a:rPr sz="2400" dirty="0" err="1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  <a:hlinkClick r:id="rId3"/>
              </a:rPr>
              <a:t>ObjectInputStream</a:t>
            </a:r>
            <a:r>
              <a:rPr sz="2400" dirty="0">
                <a:uFill>
                  <a:solidFill/>
                </a:uFill>
              </a:rPr>
              <a:t> and </a:t>
            </a:r>
            <a:r>
              <a:rPr sz="2400" dirty="0" err="1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  <a:hlinkClick r:id="rId4"/>
              </a:rPr>
              <a:t>ObjectOutputStream</a:t>
            </a:r>
            <a:r>
              <a:rPr sz="2400" dirty="0">
                <a:uFill>
                  <a:solidFill/>
                </a:uFill>
              </a:rPr>
              <a:t>. </a:t>
            </a:r>
          </a:p>
          <a:p>
            <a:pPr lvl="1">
              <a:lnSpc>
                <a:spcPct val="90000"/>
              </a:lnSpc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An object stream can contain a mixture of primitive and object values</a:t>
            </a:r>
          </a:p>
          <a:p>
            <a:pPr marL="334554" lvl="0" indent="-293914">
              <a:lnSpc>
                <a:spcPct val="90000"/>
              </a:lnSpc>
              <a:defRPr sz="1800">
                <a:uFillTx/>
              </a:defRPr>
            </a:pPr>
            <a:endParaRPr lang="en-IE" sz="2400" dirty="0">
              <a:uFill>
                <a:solidFill/>
              </a:uFill>
            </a:endParaRPr>
          </a:p>
          <a:p>
            <a:pPr marL="334554" lvl="0" indent="-293914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If </a:t>
            </a:r>
            <a:r>
              <a:rPr sz="2400" dirty="0" err="1">
                <a:uFill>
                  <a:solidFill/>
                </a:uFill>
              </a:rPr>
              <a:t>readObject</a:t>
            </a:r>
            <a:r>
              <a:rPr sz="2400" dirty="0">
                <a:uFill>
                  <a:solidFill/>
                </a:uFill>
              </a:rPr>
              <a:t>() doesn't return the object type expected, attempting to cast it to the correct type may throw a </a:t>
            </a:r>
            <a:r>
              <a:rPr sz="2400" dirty="0" err="1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  <a:hlinkClick r:id="rId5"/>
              </a:rPr>
              <a:t>ClassNotFoundException</a:t>
            </a:r>
            <a:r>
              <a:rPr sz="2400" dirty="0">
                <a:uFill>
                  <a:solidFill/>
                </a:uFill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34</a:t>
            </a:r>
          </a:p>
        </p:txBody>
      </p:sp>
      <p:sp>
        <p:nvSpPr>
          <p:cNvPr id="225" name="Shape 225"/>
          <p:cNvSpPr/>
          <p:nvPr/>
        </p:nvSpPr>
        <p:spPr>
          <a:xfrm>
            <a:off x="341313" y="490537"/>
            <a:ext cx="7845426" cy="6250831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40639" marR="40639" lvl="0" defTabSz="914400">
              <a:buClr>
                <a:srgbClr val="931A68"/>
              </a:buClr>
              <a:buFont typeface="Courier New"/>
              <a:defRPr sz="1800"/>
            </a:pP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ObjectStreams</a:t>
            </a:r>
            <a:endParaRPr sz="12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String </a:t>
            </a:r>
            <a:r>
              <a:rPr sz="1200" b="1" i="1" dirty="0" err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dataFile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1200" b="1" i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sz="1200" b="1" i="1" dirty="0" err="1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invoicedata</a:t>
            </a:r>
            <a:r>
              <a:rPr sz="1200" b="1" i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BigDecimal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sz="1200" b="1" i="1" dirty="0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prices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r>
              <a:rPr sz="1200" b="1" i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BigDecimal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b="1" i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"19.99"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),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                           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BigDecimal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"9.99"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), 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                           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BigDecimal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"15.99"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), 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                           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BigDecimal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"3.99"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), 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                           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BigDecimal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"4.99"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 };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 err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sz="1200" b="1" i="1" dirty="0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units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{ 12, 8, 13, 29, 50 };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String[] </a:t>
            </a:r>
            <a:r>
              <a:rPr sz="1200" b="1" i="1" dirty="0" err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descs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{ </a:t>
            </a:r>
            <a:r>
              <a:rPr sz="1200" b="1" i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"Java T-shirt"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200" b="1" i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"Java Mug"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                        </a:t>
            </a:r>
            <a:r>
              <a:rPr sz="12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"Duke Juggling Dolls"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                        </a:t>
            </a:r>
            <a:r>
              <a:rPr sz="12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"Java Pin"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2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"Java Key Chain"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};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main(String[]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ClassNotFoundException</a:t>
            </a:r>
            <a:endParaRPr sz="12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ObjectOutputStream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out =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try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out =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ObjectOutputStream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BufferedOutputStream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FileOutputStream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b="1" i="1" dirty="0" err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dataFile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)));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out.writeObject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Calendar.</a:t>
            </a:r>
            <a:r>
              <a:rPr sz="12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getInstance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1200" b="1" dirty="0" err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0;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sz="1200" b="1" i="1" dirty="0" err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prices</a:t>
            </a:r>
            <a:r>
              <a:rPr sz="12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sz="1200" b="1" i="1" dirty="0" err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sz="12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++)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out.writeObject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b="1" i="1" dirty="0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prices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z="12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]);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out.writeInt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b="1" i="1" dirty="0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units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z="12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]);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out.writeUTF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b="1" i="1" dirty="0" err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descs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z="12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]);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out.close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200" b="1" dirty="0">
                <a:solidFill>
                  <a:srgbClr val="4E9072"/>
                </a:solidFill>
                <a:uFill>
                  <a:solidFill>
                    <a:srgbClr val="4E9072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//…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</p:txBody>
      </p:sp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xfrm>
            <a:off x="6012160" y="79399"/>
            <a:ext cx="3034680" cy="6230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r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 algn="ctr">
              <a:defRPr sz="1800">
                <a:uFillTx/>
              </a:defRPr>
            </a:pPr>
            <a:r>
              <a:rPr sz="3600" dirty="0" err="1">
                <a:uFill>
                  <a:solidFill/>
                </a:uFill>
              </a:rPr>
              <a:t>ObjectSt</a:t>
            </a:r>
            <a:r>
              <a:rPr lang="en-IE" sz="3600" dirty="0">
                <a:uFill>
                  <a:solidFill/>
                </a:uFill>
              </a:rPr>
              <a:t>r</a:t>
            </a:r>
            <a:r>
              <a:rPr sz="3600" dirty="0" err="1">
                <a:uFill>
                  <a:solidFill/>
                </a:uFill>
              </a:rPr>
              <a:t>eams</a:t>
            </a:r>
            <a:endParaRPr sz="3600" dirty="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35</a:t>
            </a:r>
          </a:p>
        </p:txBody>
      </p:sp>
      <p:sp>
        <p:nvSpPr>
          <p:cNvPr id="230" name="Shape 230"/>
          <p:cNvSpPr/>
          <p:nvPr/>
        </p:nvSpPr>
        <p:spPr>
          <a:xfrm>
            <a:off x="219074" y="301625"/>
            <a:ext cx="8723313" cy="635793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ObjectInputStream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in =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try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in =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ObjectInputStream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BufferedInputStream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FileInputStream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b="1" i="1" dirty="0" err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dataFile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)));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Calendar date =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BigDecimal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price;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200" b="1" dirty="0" err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unit;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String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BigDecimal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total =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BigDecimal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(0);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endParaRPr sz="12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date = (Calendar)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in.readObject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endParaRPr sz="12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sz="1200" b="1" i="1" dirty="0" err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sz="12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.format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b="1" i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"On %</a:t>
            </a:r>
            <a:r>
              <a:rPr sz="1200" b="1" i="1" dirty="0" err="1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tA</a:t>
            </a:r>
            <a:r>
              <a:rPr sz="1200" b="1" i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, %&lt;</a:t>
            </a:r>
            <a:r>
              <a:rPr sz="1200" b="1" i="1" dirty="0" err="1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tB</a:t>
            </a:r>
            <a:r>
              <a:rPr sz="1200" b="1" i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%&lt;</a:t>
            </a:r>
            <a:r>
              <a:rPr sz="1200" b="1" i="1" dirty="0" err="1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te</a:t>
            </a:r>
            <a:r>
              <a:rPr sz="1200" b="1" i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, %&lt;</a:t>
            </a:r>
            <a:r>
              <a:rPr sz="1200" b="1" i="1" dirty="0" err="1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tY</a:t>
            </a:r>
            <a:r>
              <a:rPr sz="1200" b="1" i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:%n"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 date);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try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price = (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BigDecimal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in.readObject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unit =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in.readInt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in.readUTF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sz="1200" b="1" i="1" dirty="0" err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sz="12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.format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b="1" i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"You ordered %d units of %s at $%.2f%n"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,unit, </a:t>
            </a:r>
            <a:r>
              <a:rPr sz="12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 price);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total =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total.add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price.multiply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BigDecimal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(unit)));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EOFException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e)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sz="1200" b="1" i="1" dirty="0" err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sz="12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.format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b="1" i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"For a TOTAL of: $%.2f%n"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 total);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in.close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</p:txBody>
      </p:sp>
      <p:sp>
        <p:nvSpPr>
          <p:cNvPr id="9" name="Shape 226">
            <a:extLst>
              <a:ext uri="{FF2B5EF4-FFF2-40B4-BE49-F238E27FC236}">
                <a16:creationId xmlns:a16="http://schemas.microsoft.com/office/drawing/2014/main" id="{3109C1AB-7FC5-4F07-B4D3-1D9E87AD7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160" y="79399"/>
            <a:ext cx="3034680" cy="6230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r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 algn="ctr">
              <a:defRPr sz="1800">
                <a:uFillTx/>
              </a:defRPr>
            </a:pPr>
            <a:r>
              <a:rPr sz="3600" dirty="0" err="1">
                <a:uFill>
                  <a:solidFill/>
                </a:uFill>
              </a:rPr>
              <a:t>ObjectSt</a:t>
            </a:r>
            <a:r>
              <a:rPr lang="en-IE" sz="3600" dirty="0">
                <a:uFill>
                  <a:solidFill/>
                </a:uFill>
              </a:rPr>
              <a:t>r</a:t>
            </a:r>
            <a:r>
              <a:rPr sz="3600" dirty="0" err="1">
                <a:uFill>
                  <a:solidFill/>
                </a:uFill>
              </a:rPr>
              <a:t>eams</a:t>
            </a:r>
            <a:endParaRPr sz="3600" dirty="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36</a:t>
            </a:r>
          </a:p>
        </p:txBody>
      </p:sp>
      <p:sp>
        <p:nvSpPr>
          <p:cNvPr id="235" name="Shape 2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readObject() and writeObject()</a:t>
            </a:r>
          </a:p>
        </p:txBody>
      </p:sp>
      <p:sp>
        <p:nvSpPr>
          <p:cNvPr id="236" name="Shape 236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638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The </a:t>
            </a:r>
            <a:r>
              <a:rPr sz="2400" dirty="0" err="1">
                <a:uFill>
                  <a:solidFill/>
                </a:uFill>
              </a:rPr>
              <a:t>writeObject</a:t>
            </a:r>
            <a:r>
              <a:rPr sz="2400" dirty="0">
                <a:uFill>
                  <a:solidFill/>
                </a:uFill>
              </a:rPr>
              <a:t> and </a:t>
            </a:r>
            <a:r>
              <a:rPr sz="2400" dirty="0" err="1">
                <a:uFill>
                  <a:solidFill/>
                </a:uFill>
              </a:rPr>
              <a:t>readObject</a:t>
            </a:r>
            <a:r>
              <a:rPr sz="2400" dirty="0">
                <a:uFill>
                  <a:solidFill/>
                </a:uFill>
              </a:rPr>
              <a:t> methods contain some sophisticated object management logic. </a:t>
            </a:r>
          </a:p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This </a:t>
            </a:r>
            <a:r>
              <a:rPr lang="en-IE" sz="2400" dirty="0">
                <a:uFill>
                  <a:solidFill/>
                </a:uFill>
              </a:rPr>
              <a:t>is </a:t>
            </a:r>
            <a:r>
              <a:rPr sz="2400" dirty="0">
                <a:uFill>
                  <a:solidFill/>
                </a:uFill>
              </a:rPr>
              <a:t>particularly important for objects that contain references to other objects. </a:t>
            </a:r>
          </a:p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If </a:t>
            </a:r>
            <a:r>
              <a:rPr sz="2400" dirty="0" err="1">
                <a:uFill>
                  <a:solidFill/>
                </a:uFill>
              </a:rPr>
              <a:t>readObject</a:t>
            </a:r>
            <a:r>
              <a:rPr sz="2400" dirty="0">
                <a:uFill>
                  <a:solidFill/>
                </a:uFill>
              </a:rPr>
              <a:t> is to reconstitute an object from a stream, it has to be able to reconstitute all the objects the original object referred to. </a:t>
            </a:r>
          </a:p>
          <a:p>
            <a:pPr lvl="1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These additional objects might have their own references, and so on. </a:t>
            </a:r>
          </a:p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In this situation, </a:t>
            </a:r>
            <a:r>
              <a:rPr sz="2400" dirty="0" err="1">
                <a:uFill>
                  <a:solidFill/>
                </a:uFill>
              </a:rPr>
              <a:t>writeObject</a:t>
            </a:r>
            <a:r>
              <a:rPr sz="2400" dirty="0">
                <a:uFill>
                  <a:solidFill/>
                </a:uFill>
              </a:rPr>
              <a:t> traverses </a:t>
            </a:r>
            <a:r>
              <a:rPr sz="2400" dirty="0" err="1">
                <a:uFill>
                  <a:solidFill/>
                </a:uFill>
              </a:rPr>
              <a:t>th</a:t>
            </a:r>
            <a:r>
              <a:rPr lang="en-IE" sz="2400" dirty="0"/>
              <a:t>e</a:t>
            </a:r>
            <a:r>
              <a:rPr sz="2400" dirty="0">
                <a:uFill>
                  <a:solidFill/>
                </a:uFill>
              </a:rPr>
              <a:t> entire web of object references and writes all objects in that web onto the stream. Thus a single invocation of </a:t>
            </a:r>
            <a:r>
              <a:rPr sz="2400" dirty="0" err="1">
                <a:uFill>
                  <a:solidFill/>
                </a:uFill>
              </a:rPr>
              <a:t>writeObject</a:t>
            </a:r>
            <a:r>
              <a:rPr sz="2400" dirty="0">
                <a:uFill>
                  <a:solidFill/>
                </a:uFill>
              </a:rPr>
              <a:t> can cause a large number of objects to be written to the stream. 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37</a:t>
            </a:r>
          </a:p>
        </p:txBody>
      </p:sp>
      <p:sp>
        <p:nvSpPr>
          <p:cNvPr id="240" name="Shape 2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body" idx="1"/>
          </p:nvPr>
        </p:nvSpPr>
        <p:spPr>
          <a:xfrm>
            <a:off x="304800" y="2895600"/>
            <a:ext cx="8839200" cy="396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Suppose:</a:t>
            </a:r>
          </a:p>
          <a:p>
            <a:pPr marL="735965" lvl="1" indent="-238125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If writeObject is invoked to write a single object named a. </a:t>
            </a:r>
          </a:p>
          <a:p>
            <a:pPr marL="735965" lvl="1" indent="-238125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This object contains references to objects b and c, </a:t>
            </a:r>
          </a:p>
          <a:p>
            <a:pPr marL="735965" lvl="1" indent="-238125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while b contains references to d and e. </a:t>
            </a:r>
          </a:p>
          <a:p>
            <a:pPr marL="334554" lvl="0" indent="-29391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Invoking writeobject(a) writes a and all the objects necessary to reconstitute a</a:t>
            </a:r>
          </a:p>
          <a:p>
            <a:pPr marL="334554" lvl="0" indent="-29391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When a is read by readObject, the other four objects are read back as well, and all the original object references are preserved. </a:t>
            </a:r>
          </a:p>
        </p:txBody>
      </p:sp>
      <p:pic>
        <p:nvPicPr>
          <p:cNvPr id="24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600" y="304800"/>
            <a:ext cx="6705600" cy="246221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</p:spPr>
      </p:pic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7438"/>
          </a:xfrm>
        </p:spPr>
        <p:txBody>
          <a:bodyPr/>
          <a:lstStyle/>
          <a:p>
            <a:r>
              <a:rPr lang="en-IE"/>
              <a:t>Road Map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Introduction to I/O Streams</a:t>
            </a:r>
          </a:p>
          <a:p>
            <a:r>
              <a:rPr lang="en-IE" dirty="0"/>
              <a:t>Byte-oriented I/O Streams</a:t>
            </a:r>
          </a:p>
          <a:p>
            <a:r>
              <a:rPr lang="en-IE" dirty="0"/>
              <a:t>Character-oriented I/O Streams</a:t>
            </a:r>
          </a:p>
          <a:p>
            <a:r>
              <a:rPr lang="en-IE" dirty="0"/>
              <a:t>Layered I/O Streams (e.g. buffering)</a:t>
            </a:r>
          </a:p>
          <a:p>
            <a:r>
              <a:rPr lang="en-IE" dirty="0"/>
              <a:t>Line-oriented I/O Streams</a:t>
            </a:r>
          </a:p>
          <a:p>
            <a:r>
              <a:rPr lang="en-IE" dirty="0"/>
              <a:t>Scanning</a:t>
            </a:r>
          </a:p>
          <a:p>
            <a:r>
              <a:rPr lang="en-IE" dirty="0"/>
              <a:t>Pacemaker I/O</a:t>
            </a:r>
          </a:p>
          <a:p>
            <a:r>
              <a:rPr lang="en-IE" dirty="0"/>
              <a:t>Further Reading:</a:t>
            </a:r>
          </a:p>
          <a:p>
            <a:pPr lvl="1"/>
            <a:r>
              <a:rPr lang="en-IE" dirty="0"/>
              <a:t>Data Streams</a:t>
            </a:r>
          </a:p>
          <a:p>
            <a:pPr lvl="1"/>
            <a:r>
              <a:rPr lang="en-IE" dirty="0"/>
              <a:t>Object Streams</a:t>
            </a:r>
          </a:p>
          <a:p>
            <a:pPr lvl="1"/>
            <a:r>
              <a:rPr lang="en-IE" dirty="0"/>
              <a:t>Command Line I/O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6165304"/>
            <a:ext cx="6336704" cy="489099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06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487259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21</a:t>
            </a:r>
          </a:p>
        </p:txBody>
      </p:sp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Command Line I/O</a:t>
            </a:r>
          </a:p>
        </p:txBody>
      </p:sp>
      <p:sp>
        <p:nvSpPr>
          <p:cNvPr id="159" name="Shape 1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A program is often run from the command line, and interacts with the user in the command line environment. </a:t>
            </a:r>
          </a:p>
          <a:p>
            <a:pPr lvl="0">
              <a:defRPr sz="1800">
                <a:uFillTx/>
              </a:defRPr>
            </a:pPr>
            <a:endParaRPr lang="en-IE" sz="2400" dirty="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The Java platform supports this kind of interaction in two ways: </a:t>
            </a:r>
          </a:p>
          <a:p>
            <a:pPr lvl="1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Standard Streams</a:t>
            </a:r>
          </a:p>
          <a:p>
            <a:pPr lvl="1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2050112698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22</a:t>
            </a:r>
          </a:p>
        </p:txBody>
      </p:sp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Standard Streams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305800" cy="5638800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A feature of many operating systems, they read input from the keyboard and write output to the display. </a:t>
            </a:r>
          </a:p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They also support I/O on files and between programs</a:t>
            </a:r>
            <a:r>
              <a:rPr lang="en-IE" sz="2400" dirty="0">
                <a:uFill>
                  <a:solidFill/>
                </a:uFill>
              </a:rPr>
              <a:t>.</a:t>
            </a:r>
            <a:endParaRPr sz="2400" dirty="0">
              <a:uFill>
                <a:solidFill/>
              </a:uFill>
            </a:endParaRPr>
          </a:p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The Java platform supports three Standard Streams: </a:t>
            </a:r>
          </a:p>
          <a:p>
            <a:pPr lvl="1">
              <a:lnSpc>
                <a:spcPct val="90000"/>
              </a:lnSpc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Standard Input, accessed through System.in; </a:t>
            </a:r>
          </a:p>
          <a:p>
            <a:pPr lvl="1">
              <a:lnSpc>
                <a:spcPct val="90000"/>
              </a:lnSpc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Standard Output, accessed through </a:t>
            </a:r>
            <a:r>
              <a:rPr sz="2000" dirty="0" err="1">
                <a:uFill>
                  <a:solidFill/>
                </a:uFill>
              </a:rPr>
              <a:t>System.out</a:t>
            </a:r>
            <a:r>
              <a:rPr sz="2000" dirty="0">
                <a:uFill>
                  <a:solidFill/>
                </a:uFill>
              </a:rPr>
              <a:t>; </a:t>
            </a:r>
          </a:p>
          <a:p>
            <a:pPr lvl="1">
              <a:lnSpc>
                <a:spcPct val="90000"/>
              </a:lnSpc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Standard Error, accessed through </a:t>
            </a:r>
            <a:r>
              <a:rPr sz="2000" dirty="0" err="1">
                <a:uFill>
                  <a:solidFill/>
                </a:uFill>
              </a:rPr>
              <a:t>System.err</a:t>
            </a:r>
            <a:r>
              <a:rPr sz="2000" dirty="0">
                <a:uFill>
                  <a:solidFill/>
                </a:uFill>
              </a:rPr>
              <a:t>. </a:t>
            </a:r>
          </a:p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These objects are defined automatically (do not need to be opened) </a:t>
            </a:r>
          </a:p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Standard Output and Standard Error are both for output</a:t>
            </a:r>
          </a:p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Having error output separately allows the user to divert regular output to a file and still be able to read error messages.</a:t>
            </a:r>
          </a:p>
        </p:txBody>
      </p:sp>
    </p:spTree>
    <p:extLst>
      <p:ext uri="{BB962C8B-B14F-4D97-AF65-F5344CB8AC3E}">
        <p14:creationId xmlns:p14="http://schemas.microsoft.com/office/powerpoint/2010/main" val="2822065736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23</a:t>
            </a:r>
          </a:p>
        </p:txBody>
      </p:sp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System.in, System.out, System.err</a:t>
            </a:r>
          </a:p>
        </p:txBody>
      </p:sp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xfrm>
            <a:off x="457200" y="1092200"/>
            <a:ext cx="8229600" cy="5715000"/>
          </a:xfrm>
          <a:prstGeom prst="rect">
            <a:avLst/>
          </a:prstGeom>
        </p:spPr>
        <p:txBody>
          <a:bodyPr/>
          <a:lstStyle/>
          <a:p>
            <a:pPr marL="334554" lvl="0" indent="-293914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For historical reasons, the standard streams are byte streams (more logically character streams).</a:t>
            </a:r>
          </a:p>
          <a:p>
            <a:pPr marL="334554" lvl="0" indent="-293914">
              <a:defRPr sz="1800">
                <a:uFillTx/>
              </a:defRPr>
            </a:pPr>
            <a:r>
              <a:rPr sz="2400" dirty="0" err="1">
                <a:uFill>
                  <a:solidFill/>
                </a:uFill>
              </a:rPr>
              <a:t>System.out</a:t>
            </a:r>
            <a:r>
              <a:rPr sz="2400" dirty="0">
                <a:uFill>
                  <a:solidFill/>
                </a:uFill>
              </a:rPr>
              <a:t> and </a:t>
            </a:r>
            <a:r>
              <a:rPr sz="2400" dirty="0" err="1">
                <a:uFill>
                  <a:solidFill/>
                </a:uFill>
              </a:rPr>
              <a:t>System.err</a:t>
            </a:r>
            <a:r>
              <a:rPr sz="2400" dirty="0">
                <a:uFill>
                  <a:solidFill/>
                </a:uFill>
              </a:rPr>
              <a:t> are defined as </a:t>
            </a:r>
            <a:r>
              <a:rPr sz="2400" dirty="0" err="1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  <a:hlinkClick r:id="rId2"/>
              </a:rPr>
              <a:t>PrintStream</a:t>
            </a:r>
            <a:r>
              <a:rPr sz="2400" dirty="0">
                <a:uFill>
                  <a:solidFill/>
                </a:uFill>
              </a:rPr>
              <a:t> objects. </a:t>
            </a:r>
          </a:p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Although it is technically a byte stream, </a:t>
            </a:r>
            <a:r>
              <a:rPr sz="2400" dirty="0" err="1">
                <a:uFill>
                  <a:solidFill/>
                </a:uFill>
              </a:rPr>
              <a:t>PrintStream</a:t>
            </a:r>
            <a:r>
              <a:rPr sz="2400" dirty="0">
                <a:uFill>
                  <a:solidFill/>
                </a:uFill>
              </a:rPr>
              <a:t> </a:t>
            </a:r>
            <a:r>
              <a:rPr sz="2400" dirty="0" err="1">
                <a:uFill>
                  <a:solidFill/>
                </a:uFill>
              </a:rPr>
              <a:t>utili</a:t>
            </a:r>
            <a:r>
              <a:rPr lang="en-IE" sz="2400" dirty="0">
                <a:uFill>
                  <a:solidFill/>
                </a:uFill>
              </a:rPr>
              <a:t>s</a:t>
            </a:r>
            <a:r>
              <a:rPr sz="2400" dirty="0" err="1">
                <a:uFill>
                  <a:solidFill/>
                </a:uFill>
              </a:rPr>
              <a:t>es</a:t>
            </a:r>
            <a:r>
              <a:rPr sz="2400" dirty="0">
                <a:uFill>
                  <a:solidFill/>
                </a:uFill>
              </a:rPr>
              <a:t> an internal character stream object to emulate many of the features of character streams. </a:t>
            </a:r>
          </a:p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By contrast, System.in is a byte stream with no character stream features. </a:t>
            </a:r>
          </a:p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To </a:t>
            </a:r>
            <a:r>
              <a:rPr sz="2400" dirty="0" err="1">
                <a:uFill>
                  <a:solidFill/>
                </a:uFill>
              </a:rPr>
              <a:t>utili</a:t>
            </a:r>
            <a:r>
              <a:rPr lang="en-IE" sz="2400" dirty="0">
                <a:uFill>
                  <a:solidFill/>
                </a:uFill>
              </a:rPr>
              <a:t>s</a:t>
            </a:r>
            <a:r>
              <a:rPr sz="2400" dirty="0">
                <a:uFill>
                  <a:solidFill/>
                </a:uFill>
              </a:rPr>
              <a:t>e Standard Input as a character stream, wrap System.in in </a:t>
            </a:r>
            <a:r>
              <a:rPr sz="2400" dirty="0" err="1">
                <a:uFill>
                  <a:solidFill/>
                </a:uFill>
              </a:rPr>
              <a:t>InputStreamReader</a:t>
            </a:r>
            <a:r>
              <a:rPr sz="2400" dirty="0">
                <a:uFill>
                  <a:solidFill/>
                </a:uFill>
              </a:rPr>
              <a:t>. </a:t>
            </a:r>
          </a:p>
          <a:p>
            <a:pPr lvl="1">
              <a:buSzTx/>
              <a:buNone/>
              <a:defRPr sz="1800">
                <a:uFillTx/>
              </a:defRPr>
            </a:pPr>
            <a:r>
              <a:rPr sz="2000" dirty="0" err="1">
                <a:uFill>
                  <a:solidFill/>
                </a:uFill>
              </a:rPr>
              <a:t>InputStreamReader</a:t>
            </a:r>
            <a:r>
              <a:rPr sz="2000" dirty="0">
                <a:uFill>
                  <a:solidFill/>
                </a:uFill>
              </a:rPr>
              <a:t> </a:t>
            </a:r>
            <a:r>
              <a:rPr sz="2000" dirty="0" err="1">
                <a:uFill>
                  <a:solidFill/>
                </a:uFill>
              </a:rPr>
              <a:t>cin</a:t>
            </a:r>
            <a:r>
              <a:rPr sz="2000" dirty="0">
                <a:uFill>
                  <a:solidFill/>
                </a:uFill>
              </a:rPr>
              <a:t> = new </a:t>
            </a:r>
            <a:r>
              <a:rPr sz="2000" dirty="0" err="1">
                <a:uFill>
                  <a:solidFill/>
                </a:uFill>
              </a:rPr>
              <a:t>InputStreamReader</a:t>
            </a:r>
            <a:r>
              <a:rPr sz="2000" dirty="0">
                <a:uFill>
                  <a:solidFill/>
                </a:uFill>
              </a:rPr>
              <a:t>(System.in); </a:t>
            </a:r>
          </a:p>
        </p:txBody>
      </p:sp>
    </p:spTree>
    <p:extLst>
      <p:ext uri="{BB962C8B-B14F-4D97-AF65-F5344CB8AC3E}">
        <p14:creationId xmlns:p14="http://schemas.microsoft.com/office/powerpoint/2010/main" val="3298386407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24</a:t>
            </a:r>
          </a:p>
        </p:txBody>
      </p:sp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Console 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idx="1"/>
          </p:nvPr>
        </p:nvSpPr>
        <p:spPr>
          <a:xfrm>
            <a:off x="457200" y="1104900"/>
            <a:ext cx="8229600" cy="5638800"/>
          </a:xfrm>
          <a:prstGeom prst="rect">
            <a:avLst/>
          </a:prstGeom>
        </p:spPr>
        <p:txBody>
          <a:bodyPr/>
          <a:lstStyle/>
          <a:p>
            <a:pPr marL="334554" lvl="0" indent="-293914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New </a:t>
            </a:r>
            <a:r>
              <a:rPr lang="en-IE" sz="2400" dirty="0"/>
              <a:t>in Java</a:t>
            </a:r>
            <a:r>
              <a:rPr sz="2400" dirty="0">
                <a:uFill>
                  <a:solidFill/>
                </a:uFill>
              </a:rPr>
              <a:t> 6 - a more advanced alternative to the Standard Streams </a:t>
            </a:r>
          </a:p>
          <a:p>
            <a:pPr marL="334554" lvl="0" indent="-293914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This is a single pre-defined object of type </a:t>
            </a:r>
            <a:r>
              <a:rPr sz="2400" dirty="0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  <a:hlinkClick r:id="rId2"/>
              </a:rPr>
              <a:t>Console</a:t>
            </a:r>
            <a:r>
              <a:rPr sz="2400" dirty="0">
                <a:uFill>
                  <a:solidFill/>
                </a:uFill>
              </a:rPr>
              <a:t> that has most of the features provided by the Standard Streams.</a:t>
            </a:r>
          </a:p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The Console object also provides input and output streams that are true character streams, through its reader and writer methods. </a:t>
            </a:r>
          </a:p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Before a program can use the Console, it must attempt to retrieve the Console object by invoking </a:t>
            </a:r>
            <a:r>
              <a:rPr sz="2400" dirty="0" err="1">
                <a:uFill>
                  <a:solidFill/>
                </a:uFill>
              </a:rPr>
              <a:t>System.console</a:t>
            </a:r>
            <a:r>
              <a:rPr sz="2400" dirty="0">
                <a:uFill>
                  <a:solidFill/>
                </a:uFill>
              </a:rPr>
              <a:t>(). </a:t>
            </a:r>
          </a:p>
          <a:p>
            <a:pPr lvl="1">
              <a:lnSpc>
                <a:spcPct val="90000"/>
              </a:lnSpc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If the Console object is available, this method returns it. </a:t>
            </a:r>
          </a:p>
          <a:p>
            <a:pPr lvl="1">
              <a:lnSpc>
                <a:spcPct val="90000"/>
              </a:lnSpc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If it returns NULL, then Console operations are not permitted, either because the OS doesn't support them, or because the program was launched in a non-interactive environment. </a:t>
            </a:r>
          </a:p>
        </p:txBody>
      </p:sp>
    </p:spTree>
    <p:extLst>
      <p:ext uri="{BB962C8B-B14F-4D97-AF65-F5344CB8AC3E}">
        <p14:creationId xmlns:p14="http://schemas.microsoft.com/office/powerpoint/2010/main" val="1794080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I/O Streams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58"/>
          <a:stretch/>
        </p:blipFill>
        <p:spPr>
          <a:xfrm>
            <a:off x="293008" y="1988840"/>
            <a:ext cx="8557983" cy="30243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15D20C-EC8F-486B-A106-F86D5C5929B3}"/>
              </a:ext>
            </a:extLst>
          </p:cNvPr>
          <p:cNvSpPr/>
          <p:nvPr/>
        </p:nvSpPr>
        <p:spPr>
          <a:xfrm>
            <a:off x="6944257" y="1052736"/>
            <a:ext cx="209223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E" sz="2000" b="1" dirty="0"/>
              <a:t>java.io </a:t>
            </a:r>
            <a:r>
              <a:rPr lang="en-IE" sz="2000" dirty="0"/>
              <a:t>package </a:t>
            </a:r>
          </a:p>
        </p:txBody>
      </p:sp>
    </p:spTree>
    <p:extLst>
      <p:ext uri="{BB962C8B-B14F-4D97-AF65-F5344CB8AC3E}">
        <p14:creationId xmlns:p14="http://schemas.microsoft.com/office/powerpoint/2010/main" val="3613072385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25</a:t>
            </a:r>
          </a:p>
        </p:txBody>
      </p:sp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Password Entry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The Console object supports secure password entry through its </a:t>
            </a:r>
            <a:r>
              <a:rPr sz="2400" dirty="0" err="1">
                <a:uFill>
                  <a:solidFill/>
                </a:uFill>
              </a:rPr>
              <a:t>readPassword</a:t>
            </a:r>
            <a:r>
              <a:rPr sz="2400" dirty="0">
                <a:uFill>
                  <a:solidFill/>
                </a:uFill>
              </a:rPr>
              <a:t> method. </a:t>
            </a:r>
            <a:endParaRPr lang="en-IE" sz="2400" dirty="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endParaRPr lang="en-IE" sz="2400" dirty="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This method helps secure password entry in two ways</a:t>
            </a:r>
            <a:r>
              <a:rPr lang="en-IE" sz="2400" dirty="0">
                <a:uFill>
                  <a:solidFill/>
                </a:uFill>
              </a:rPr>
              <a:t>:</a:t>
            </a:r>
          </a:p>
          <a:p>
            <a:pPr lvl="1">
              <a:defRPr sz="1800">
                <a:uFillTx/>
              </a:defRPr>
            </a:pPr>
            <a:r>
              <a:rPr lang="en-IE" sz="2000" dirty="0">
                <a:uFill>
                  <a:solidFill/>
                </a:uFill>
              </a:rPr>
              <a:t>I</a:t>
            </a:r>
            <a:r>
              <a:rPr sz="2000" dirty="0">
                <a:uFill>
                  <a:solidFill/>
                </a:uFill>
              </a:rPr>
              <a:t>t suppresses echoing, so the password is not visible on the users screen. </a:t>
            </a:r>
          </a:p>
          <a:p>
            <a:pPr lvl="1">
              <a:defRPr sz="1800">
                <a:uFillTx/>
              </a:defRPr>
            </a:pPr>
            <a:r>
              <a:rPr sz="2000" dirty="0" err="1">
                <a:uFill>
                  <a:solidFill/>
                </a:uFill>
              </a:rPr>
              <a:t>readPassword</a:t>
            </a:r>
            <a:r>
              <a:rPr sz="2000" dirty="0">
                <a:uFill>
                  <a:solidFill/>
                </a:uFill>
              </a:rPr>
              <a:t> returns a character array, not a String, so that the password can be overwritten, removing it from memory as soon as it is no longer needed. </a:t>
            </a:r>
          </a:p>
        </p:txBody>
      </p:sp>
    </p:spTree>
    <p:extLst>
      <p:ext uri="{BB962C8B-B14F-4D97-AF65-F5344CB8AC3E}">
        <p14:creationId xmlns:p14="http://schemas.microsoft.com/office/powerpoint/2010/main" val="3405094454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26</a:t>
            </a:r>
          </a:p>
        </p:txBody>
      </p:sp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Password (1)</a:t>
            </a:r>
          </a:p>
        </p:txBody>
      </p:sp>
      <p:sp>
        <p:nvSpPr>
          <p:cNvPr id="184" name="Shape 184"/>
          <p:cNvSpPr/>
          <p:nvPr/>
        </p:nvSpPr>
        <p:spPr>
          <a:xfrm>
            <a:off x="108520" y="1196752"/>
            <a:ext cx="9144000" cy="4708981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40639" marR="40639" lvl="0" defTabSz="914400">
              <a:buClr>
                <a:srgbClr val="931A68"/>
              </a:buClr>
              <a:buFont typeface="Courier New"/>
              <a:defRPr sz="1800"/>
            </a:pPr>
            <a:r>
              <a:rPr sz="17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7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Password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7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7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7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main(String[] </a:t>
            </a:r>
            <a:r>
              <a:rPr sz="17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sz="17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7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endParaRPr sz="17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Console c = </a:t>
            </a:r>
            <a:r>
              <a:rPr sz="17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sz="17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sz="17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endParaRPr sz="17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7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(c == </a:t>
            </a:r>
            <a:r>
              <a:rPr sz="17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7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sz="1700" b="1" i="1" dirty="0" err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sz="17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sz="17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700" b="1" i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"No console."</a:t>
            </a:r>
            <a:r>
              <a:rPr sz="17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7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sz="17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sz="17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(1);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endParaRPr sz="17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String login = </a:t>
            </a:r>
            <a:r>
              <a:rPr sz="17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c.readLine</a:t>
            </a: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7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"Enter your login: "</a:t>
            </a: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7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sz="17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oldPassword</a:t>
            </a: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17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c.readPassword</a:t>
            </a: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7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"Enter your old password: "</a:t>
            </a: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//..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endParaRPr sz="17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0170336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27</a:t>
            </a:r>
          </a:p>
        </p:txBody>
      </p:sp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Password (2)</a:t>
            </a:r>
          </a:p>
        </p:txBody>
      </p:sp>
      <p:sp>
        <p:nvSpPr>
          <p:cNvPr id="189" name="Shape 189"/>
          <p:cNvSpPr/>
          <p:nvPr/>
        </p:nvSpPr>
        <p:spPr>
          <a:xfrm>
            <a:off x="407987" y="982662"/>
            <a:ext cx="8229601" cy="5632311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//.. 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verify(login, </a:t>
            </a:r>
            <a:r>
              <a:rPr sz="14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oldPassword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400" b="1" dirty="0" err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noMatch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do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[] newPassword1 =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c.readPassword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"Enter your new password: "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[] newPassword2 =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c.readPassword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"Enter new password again: "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noMatch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!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Arrays.</a:t>
            </a:r>
            <a:r>
              <a:rPr sz="14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(newPassword1, newPassword2);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noMatch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c.format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"Passwords don't match. Try </a:t>
            </a:r>
            <a:r>
              <a:rPr sz="1400" b="1" dirty="0" err="1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again.%n</a:t>
            </a:r>
            <a:r>
              <a:rPr sz="14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change(login, newPassword1);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c.format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"Password for %s </a:t>
            </a:r>
            <a:r>
              <a:rPr sz="1400" b="1" dirty="0" err="1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changed.%n</a:t>
            </a:r>
            <a:r>
              <a:rPr sz="14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 login);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endParaRPr sz="14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Arrays.</a:t>
            </a:r>
            <a:r>
              <a:rPr sz="14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fill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(newPassword1, </a:t>
            </a:r>
            <a:r>
              <a:rPr sz="1400" b="1" i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Arrays.</a:t>
            </a:r>
            <a:r>
              <a:rPr sz="14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fill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(newPassword2, </a:t>
            </a:r>
            <a:r>
              <a:rPr sz="1400" b="1" i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noMatch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Arrays.</a:t>
            </a:r>
            <a:r>
              <a:rPr sz="14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fill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oldPassword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400" b="1" i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436074404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format method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/>
              <a:t>System.out.format</a:t>
            </a:r>
            <a:r>
              <a:rPr lang="en-IE" dirty="0"/>
              <a:t>("The value of " </a:t>
            </a:r>
            <a:br>
              <a:rPr lang="en-IE" dirty="0"/>
            </a:br>
            <a:r>
              <a:rPr lang="en-IE" dirty="0"/>
              <a:t>     + "the float variable is " </a:t>
            </a:r>
            <a:br>
              <a:rPr lang="en-IE" dirty="0"/>
            </a:br>
            <a:r>
              <a:rPr lang="en-IE" dirty="0"/>
              <a:t>     + "%f, while the value of the " </a:t>
            </a:r>
            <a:br>
              <a:rPr lang="en-IE" dirty="0"/>
            </a:br>
            <a:r>
              <a:rPr lang="en-IE" dirty="0"/>
              <a:t>     + "integer variable is %d, " </a:t>
            </a:r>
            <a:br>
              <a:rPr lang="en-IE" dirty="0"/>
            </a:br>
            <a:r>
              <a:rPr lang="en-IE" dirty="0"/>
              <a:t>     + "and the string is %s", </a:t>
            </a:r>
          </a:p>
          <a:p>
            <a:r>
              <a:rPr lang="en-IE" dirty="0"/>
              <a:t>     </a:t>
            </a:r>
            <a:r>
              <a:rPr lang="en-IE" dirty="0" err="1"/>
              <a:t>floatVar</a:t>
            </a:r>
            <a:r>
              <a:rPr lang="en-IE" dirty="0"/>
              <a:t>, </a:t>
            </a:r>
            <a:r>
              <a:rPr lang="en-IE" dirty="0" err="1"/>
              <a:t>intVar</a:t>
            </a:r>
            <a:r>
              <a:rPr lang="en-IE" dirty="0"/>
              <a:t>, </a:t>
            </a:r>
            <a:r>
              <a:rPr lang="en-IE" dirty="0" err="1"/>
              <a:t>stringVar</a:t>
            </a:r>
            <a:r>
              <a:rPr lang="en-IE" dirty="0"/>
              <a:t>); </a:t>
            </a:r>
          </a:p>
          <a:p>
            <a:pPr marL="40640" indent="0">
              <a:buNone/>
            </a:pPr>
            <a:endParaRPr lang="en-IE" dirty="0"/>
          </a:p>
          <a:p>
            <a:r>
              <a:rPr lang="en-IE" dirty="0"/>
              <a:t>Format specifiers begin with a percent sign (%) and end with a </a:t>
            </a:r>
            <a:r>
              <a:rPr lang="en-IE" i="1" dirty="0">
                <a:hlinkClick r:id="rId2"/>
              </a:rPr>
              <a:t>converter</a:t>
            </a:r>
            <a:r>
              <a:rPr lang="en-I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6731185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28</a:t>
            </a:r>
          </a:p>
        </p:txBody>
      </p:sp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Console Methods</a:t>
            </a:r>
          </a:p>
        </p:txBody>
      </p:sp>
      <p:sp>
        <p:nvSpPr>
          <p:cNvPr id="194" name="Shape 1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95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28600"/>
            <a:ext cx="8105775" cy="636111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5375946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Abstract classes in I/O Streams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64" y="1556792"/>
            <a:ext cx="8631831" cy="480740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61141" y="6581001"/>
            <a:ext cx="4347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http://chortle.ccsu.edu/java5/notes/chap82/ioHierarchyTop.gif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F6921D-01F7-4303-B3F9-A25218423EDE}"/>
              </a:ext>
            </a:extLst>
          </p:cNvPr>
          <p:cNvSpPr/>
          <p:nvPr/>
        </p:nvSpPr>
        <p:spPr>
          <a:xfrm>
            <a:off x="6944257" y="1052736"/>
            <a:ext cx="209223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E" sz="2000" b="1" dirty="0"/>
              <a:t>java.io </a:t>
            </a:r>
            <a:r>
              <a:rPr lang="en-IE" sz="2000" dirty="0"/>
              <a:t>package </a:t>
            </a:r>
          </a:p>
        </p:txBody>
      </p:sp>
    </p:spTree>
    <p:extLst>
      <p:ext uri="{BB962C8B-B14F-4D97-AF65-F5344CB8AC3E}">
        <p14:creationId xmlns:p14="http://schemas.microsoft.com/office/powerpoint/2010/main" val="22732683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7438"/>
          </a:xfrm>
        </p:spPr>
        <p:txBody>
          <a:bodyPr/>
          <a:lstStyle/>
          <a:p>
            <a:r>
              <a:rPr lang="en-IE"/>
              <a:t>Road Map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Introduction to I/O Streams</a:t>
            </a:r>
          </a:p>
          <a:p>
            <a:r>
              <a:rPr lang="en-IE" dirty="0"/>
              <a:t>Byte-oriented I/O Streams</a:t>
            </a:r>
          </a:p>
          <a:p>
            <a:r>
              <a:rPr lang="en-IE" dirty="0"/>
              <a:t>Character-oriented I/O Streams</a:t>
            </a:r>
          </a:p>
          <a:p>
            <a:r>
              <a:rPr lang="en-IE" dirty="0"/>
              <a:t>Layered I/O Streams (e.g. buffering)</a:t>
            </a:r>
          </a:p>
          <a:p>
            <a:r>
              <a:rPr lang="en-IE" dirty="0"/>
              <a:t>Line-oriented I/O Streams</a:t>
            </a:r>
          </a:p>
          <a:p>
            <a:r>
              <a:rPr lang="en-IE" dirty="0"/>
              <a:t>Scanning</a:t>
            </a:r>
          </a:p>
          <a:p>
            <a:r>
              <a:rPr lang="en-IE" dirty="0"/>
              <a:t>Pacemaker I/O</a:t>
            </a:r>
          </a:p>
          <a:p>
            <a:r>
              <a:rPr lang="en-IE" dirty="0"/>
              <a:t>Further Reading:</a:t>
            </a:r>
          </a:p>
          <a:p>
            <a:pPr lvl="1"/>
            <a:r>
              <a:rPr lang="en-IE" dirty="0"/>
              <a:t>Data Streams</a:t>
            </a:r>
          </a:p>
          <a:p>
            <a:pPr lvl="1"/>
            <a:r>
              <a:rPr lang="en-IE" dirty="0"/>
              <a:t>Object Streams</a:t>
            </a:r>
          </a:p>
          <a:p>
            <a:pPr lvl="1"/>
            <a:r>
              <a:rPr lang="en-IE" dirty="0"/>
              <a:t>Command Line I/O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1844824"/>
            <a:ext cx="6336704" cy="489099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06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35054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06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06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5871</TotalTime>
  <Words>5045</Words>
  <Application>Microsoft Office PowerPoint</Application>
  <PresentationFormat>On-screen Show (4:3)</PresentationFormat>
  <Paragraphs>915</Paragraphs>
  <Slides>75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6" baseType="lpstr">
      <vt:lpstr>Arial</vt:lpstr>
      <vt:lpstr>Calibri</vt:lpstr>
      <vt:lpstr>Courier New</vt:lpstr>
      <vt:lpstr>Gill Sans</vt:lpstr>
      <vt:lpstr>Helvetica</vt:lpstr>
      <vt:lpstr>Helvetica Neue</vt:lpstr>
      <vt:lpstr>Helvetica Neue Light</vt:lpstr>
      <vt:lpstr>Helvetica Neue UltraLight</vt:lpstr>
      <vt:lpstr>Lucida Grande</vt:lpstr>
      <vt:lpstr>Wingdings</vt:lpstr>
      <vt:lpstr>White</vt:lpstr>
      <vt:lpstr>I/O Streams in Java</vt:lpstr>
      <vt:lpstr>PowerPoint Presentation</vt:lpstr>
      <vt:lpstr>Road Map</vt:lpstr>
      <vt:lpstr>Introduction</vt:lpstr>
      <vt:lpstr>Input Stream</vt:lpstr>
      <vt:lpstr>Output Stream</vt:lpstr>
      <vt:lpstr>I/O Streams</vt:lpstr>
      <vt:lpstr>Abstract classes in I/O Streams</vt:lpstr>
      <vt:lpstr>Road Map</vt:lpstr>
      <vt:lpstr>Byte-oriented Streams  Programs use byte streams to perform  input and output of 8-bit bytes.  </vt:lpstr>
      <vt:lpstr>Byte Streams (I/O of 8-bit bytes)</vt:lpstr>
      <vt:lpstr>Byte Streams I/O: Steps</vt:lpstr>
      <vt:lpstr>Byte Streams I/O: Steps</vt:lpstr>
      <vt:lpstr>Byte Streams I/O: CopyBytes Example</vt:lpstr>
      <vt:lpstr>PowerPoint Presentation</vt:lpstr>
      <vt:lpstr>Byte Streams – CopyBytes Example</vt:lpstr>
      <vt:lpstr>CopyBytes: Before using try-with-resources</vt:lpstr>
      <vt:lpstr>CopyBytes - using try-with-resources</vt:lpstr>
      <vt:lpstr>Road Map</vt:lpstr>
      <vt:lpstr>Character-oriented Streams  Programs use character streams to perform  input and output of 16-bit bytes  (i.e. Unicode characters).  </vt:lpstr>
      <vt:lpstr>Character-oriented Streams</vt:lpstr>
      <vt:lpstr>Character-oriented Streams</vt:lpstr>
      <vt:lpstr>Character-oriented Streams: CopyCharacters Example</vt:lpstr>
      <vt:lpstr>PowerPoint Presentation</vt:lpstr>
      <vt:lpstr>CopyCharacters using try-with-resources</vt:lpstr>
      <vt:lpstr>CopyCharacters vs CopyBytes</vt:lpstr>
      <vt:lpstr>CopyCharacters vs CopyBytes</vt:lpstr>
      <vt:lpstr>CopyCharacters vs CopyBytes</vt:lpstr>
      <vt:lpstr>Road Map</vt:lpstr>
      <vt:lpstr>Layered I/O Streams</vt:lpstr>
      <vt:lpstr>Buffered I/O</vt:lpstr>
      <vt:lpstr>Buffered I/O</vt:lpstr>
      <vt:lpstr>Buffered I/O - CopyCharacter</vt:lpstr>
      <vt:lpstr>Flushing Buffers</vt:lpstr>
      <vt:lpstr>Road Map</vt:lpstr>
      <vt:lpstr>Line-Oriented I/O</vt:lpstr>
      <vt:lpstr>PowerPoint Presentation</vt:lpstr>
      <vt:lpstr>PowerPoint Presentation</vt:lpstr>
      <vt:lpstr>Line-Oriented I/O Example (characters)</vt:lpstr>
      <vt:lpstr>Road Map</vt:lpstr>
      <vt:lpstr>PowerPoint Presentation</vt:lpstr>
      <vt:lpstr>Scanning</vt:lpstr>
      <vt:lpstr>ScanFile</vt:lpstr>
      <vt:lpstr>Translating Individual Tokens</vt:lpstr>
      <vt:lpstr>Road Map</vt:lpstr>
      <vt:lpstr>Abstract the mechanism</vt:lpstr>
      <vt:lpstr>Different Serializers</vt:lpstr>
      <vt:lpstr>Deciding at compile time</vt:lpstr>
      <vt:lpstr>Deciding at runtime</vt:lpstr>
      <vt:lpstr>Binary Strategy</vt:lpstr>
      <vt:lpstr>Binary Strategy (contd.)</vt:lpstr>
      <vt:lpstr>XML Strategy</vt:lpstr>
      <vt:lpstr>XML Strategy (contd.)</vt:lpstr>
      <vt:lpstr>Road Map</vt:lpstr>
      <vt:lpstr>Data Streams</vt:lpstr>
      <vt:lpstr>DataStream (1)</vt:lpstr>
      <vt:lpstr>DataStream (2)</vt:lpstr>
      <vt:lpstr>Data Streams Observations</vt:lpstr>
      <vt:lpstr>Road Map</vt:lpstr>
      <vt:lpstr>Object Streams</vt:lpstr>
      <vt:lpstr>ObjectStreams</vt:lpstr>
      <vt:lpstr>ObjectStreams</vt:lpstr>
      <vt:lpstr>readObject() and writeObject()</vt:lpstr>
      <vt:lpstr>PowerPoint Presentation</vt:lpstr>
      <vt:lpstr>Road Map</vt:lpstr>
      <vt:lpstr>Command Line I/O</vt:lpstr>
      <vt:lpstr>Standard Streams</vt:lpstr>
      <vt:lpstr>System.in, System.out, System.err</vt:lpstr>
      <vt:lpstr>Console </vt:lpstr>
      <vt:lpstr>Password Entry</vt:lpstr>
      <vt:lpstr>Password (1)</vt:lpstr>
      <vt:lpstr>Password (2)</vt:lpstr>
      <vt:lpstr>format method</vt:lpstr>
      <vt:lpstr>Console Methods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Siobhan</dc:creator>
  <cp:lastModifiedBy>Siobhan Drohan</cp:lastModifiedBy>
  <cp:revision>119</cp:revision>
  <dcterms:modified xsi:type="dcterms:W3CDTF">2017-10-06T16:34:53Z</dcterms:modified>
</cp:coreProperties>
</file>