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94" r:id="rId7"/>
    <p:sldId id="289" r:id="rId8"/>
    <p:sldId id="297" r:id="rId9"/>
    <p:sldId id="291" r:id="rId10"/>
    <p:sldId id="298" r:id="rId11"/>
    <p:sldId id="263" r:id="rId12"/>
    <p:sldId id="264" r:id="rId13"/>
    <p:sldId id="299" r:id="rId14"/>
    <p:sldId id="293" r:id="rId15"/>
    <p:sldId id="265" r:id="rId16"/>
    <p:sldId id="280" r:id="rId17"/>
    <p:sldId id="295" r:id="rId18"/>
    <p:sldId id="296" r:id="rId19"/>
    <p:sldId id="267" r:id="rId20"/>
    <p:sldId id="279" r:id="rId21"/>
    <p:sldId id="301" r:id="rId22"/>
    <p:sldId id="305" r:id="rId23"/>
    <p:sldId id="304" r:id="rId24"/>
    <p:sldId id="273" r:id="rId25"/>
    <p:sldId id="269" r:id="rId26"/>
    <p:sldId id="270" r:id="rId27"/>
    <p:sldId id="275" r:id="rId28"/>
    <p:sldId id="307" r:id="rId29"/>
    <p:sldId id="306" r:id="rId30"/>
    <p:sldId id="285" r:id="rId31"/>
    <p:sldId id="276" r:id="rId32"/>
    <p:sldId id="288" r:id="rId33"/>
    <p:sldId id="300" r:id="rId34"/>
    <p:sldId id="277" r:id="rId35"/>
    <p:sldId id="311" r:id="rId36"/>
    <p:sldId id="286" r:id="rId37"/>
    <p:sldId id="310" r:id="rId38"/>
    <p:sldId id="287" r:id="rId39"/>
    <p:sldId id="312" r:id="rId40"/>
    <p:sldId id="313" r:id="rId41"/>
    <p:sldId id="314" r:id="rId42"/>
    <p:sldId id="315" r:id="rId43"/>
    <p:sldId id="316" r:id="rId44"/>
    <p:sldId id="308" r:id="rId45"/>
    <p:sldId id="281" r:id="rId46"/>
    <p:sldId id="278" r:id="rId47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BBFC77FB-9ED0-4EC9-95AA-A1379042E64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753" y="3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468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03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2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Waterfall works best when there is a defined problem and a prescribed solution that meets it exactly.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782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296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http://softwaretestingsolution.com/blog/developers-testers-together-can/</a:t>
            </a:r>
          </a:p>
        </p:txBody>
      </p:sp>
    </p:spTree>
    <p:extLst>
      <p:ext uri="{BB962C8B-B14F-4D97-AF65-F5344CB8AC3E}">
        <p14:creationId xmlns:p14="http://schemas.microsoft.com/office/powerpoint/2010/main" val="418053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http://www.insercorp.com/blog/post/august/01/2014/first-and-last-note-from-the-desk-of-the-web-intern</a:t>
            </a:r>
          </a:p>
        </p:txBody>
      </p:sp>
    </p:spTree>
    <p:extLst>
      <p:ext uri="{BB962C8B-B14F-4D97-AF65-F5344CB8AC3E}">
        <p14:creationId xmlns:p14="http://schemas.microsoft.com/office/powerpoint/2010/main" val="247074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000" b="0">
                <a:solidFill>
                  <a:srgbClr val="868686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</p:spPr>
        <p:txBody>
          <a:bodyPr/>
          <a:lstStyle>
            <a:lvl1pPr algn="r" defTabSz="584200"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One</a:t>
            </a:r>
          </a:p>
          <a:p>
            <a:pPr lvl="1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Two</a:t>
            </a:r>
          </a:p>
          <a:p>
            <a:pPr lvl="2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Three</a:t>
            </a:r>
          </a:p>
          <a:p>
            <a:pPr lvl="3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Four</a:t>
            </a:r>
          </a:p>
          <a:p>
            <a:pPr lvl="4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77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80" name="Shape 80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18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" name="Group 91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9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" name="Shape 90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9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 sz="48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lnSpc>
                <a:spcPct val="120000"/>
              </a:lnSpc>
              <a:spcBef>
                <a:spcPts val="0"/>
              </a:spcBef>
              <a:buSzTx/>
              <a:buNone/>
              <a:defRPr sz="20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4800"/>
              </a:spcBef>
              <a:defRPr sz="2600" b="0"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</p:spPr>
        <p:txBody>
          <a:bodyPr/>
          <a:lstStyle>
            <a:lvl1pPr algn="r" defTabSz="584200">
              <a:defRPr sz="1400">
                <a:uFillTx/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7112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1557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6002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044700" marR="0" indent="-266700" defTabSz="584200">
              <a:spcBef>
                <a:spcPts val="7200"/>
              </a:spcBef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/>
          <a:lstStyle>
            <a:lvl1pPr marL="0" marR="0" algn="r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A9A9A9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584200">
              <a:defRPr sz="42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defTabSz="584200">
              <a:spcBef>
                <a:spcPts val="0"/>
              </a:spcBef>
              <a:buSzTx/>
              <a:buNone/>
              <a:defRPr sz="2600" b="0">
                <a:solidFill>
                  <a:srgbClr val="747474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47700" y="130951"/>
            <a:ext cx="11709400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11709400" cy="748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One</a:t>
            </a:r>
          </a:p>
          <a:p>
            <a:pPr lvl="1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Two</a:t>
            </a:r>
          </a:p>
          <a:p>
            <a:pPr lvl="2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Three</a:t>
            </a:r>
          </a:p>
          <a:p>
            <a:pPr lvl="3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Four</a:t>
            </a:r>
          </a:p>
          <a:p>
            <a:pPr lvl="4">
              <a:defRPr sz="1800" b="0">
                <a:uFillTx/>
              </a:defRPr>
            </a:pPr>
            <a:r>
              <a:rPr sz="2800" b="1">
                <a:uFill>
                  <a:solidFill/>
                </a:u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0653047" y="8882098"/>
            <a:ext cx="368574" cy="360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6477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57799" marR="57799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marL="57799" marR="57799" indent="2286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marL="57799" marR="57799" indent="4572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marL="57799" marR="57799" indent="6858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marL="57799" marR="57799" indent="9144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marL="57799" marR="57799" indent="11430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marL="57799" marR="57799" indent="13716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marL="57799" marR="57799" indent="16002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marL="57799" marR="57799" indent="1828800" algn="ctr" defTabSz="1295400"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83540" marR="57799" indent="-3429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1pPr>
      <a:lvl2pPr marL="783590" marR="57799" indent="-28575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2pPr>
      <a:lvl3pPr marL="11836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3pPr>
      <a:lvl4pPr marL="16408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4pPr>
      <a:lvl5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5pPr>
      <a:lvl6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6pPr>
      <a:lvl7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7pPr>
      <a:lvl8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8pPr>
      <a:lvl9pPr marL="2098039" marR="57799" indent="-228600" defTabSz="1295400">
        <a:spcBef>
          <a:spcPts val="600"/>
        </a:spcBef>
        <a:buSzPct val="100000"/>
        <a:buChar char="•"/>
        <a:defRPr sz="2800" b="1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647700"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enterprise-performance-management-solutions-agile-projects-mkpadi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hcm.wordpress.com/2014/09/13/project-management-tool-for-saas-implementation-project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dotdev.co/the-agile-bicycle-829a83b18e7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enterprise-performance-management-solutions-agile-projects-mkpadi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refactoring/" TargetMode="External"/><Relationship Id="rId2" Type="http://schemas.openxmlformats.org/officeDocument/2006/relationships/hyperlink" Target="https://www.agilealliance.org/glossary/unit-tes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gilealliance.org/glossary/tdd/" TargetMode="Externa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dd/" TargetMode="External"/><Relationship Id="rId2" Type="http://schemas.openxmlformats.org/officeDocument/2006/relationships/hyperlink" Target="https://www.agilealliance.org/glossary/atdd/#q=~(filters~(postType~(~'page~'post~'aa_book~'aa_event_session~'aa_experience_report~'aa_glossary~'aa_research_paper~'aa_video)~tags~(~'acceptance*20test~'atdd))~searchTerm~'~sort~false~sortDirection~'asc~page~1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glossary/tdd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.com/us/products/excuse-free-testing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xpertiza.ncsu.edu/index.php/CSC/ECE_517_Fall_2014/ch1b_28_c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de_refactori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heriff.blogspot.ie/2011/11/excuse-5-frequent-refactoring-excuse.html" TargetMode="External"/><Relationship Id="rId2" Type="http://schemas.openxmlformats.org/officeDocument/2006/relationships/hyperlink" Target="http://en.wikipedia.org/wiki/Code_refactoring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heriff.blogspot.ie/2011/11/excuse-5-frequent-refactoring-excuse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heriff.blogspot.ie/2011/11/excuse-5-frequent-refactoring-excuse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enterprise-performance-management-solutions-agile-projects-mkpadi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5965523_Integrating_Software_Assurance_into_the_Software_Development_Life_Cycle_SDL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pulse/enterprise-performance-management-solutions-agile-projects-mkpad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pulse/pragmatic-pivoting-software-development-life-cycle-beyond-mkpad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3727450" y="4804792"/>
            <a:ext cx="5778500" cy="1981200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2"/>
              </a:rPr>
              <a:t>sdrohan@wit.ie</a:t>
            </a:r>
            <a:r>
              <a:rPr lang="en-IE" dirty="0"/>
              <a:t>) </a:t>
            </a:r>
            <a:endParaRPr lang="en-IE" sz="2400" dirty="0"/>
          </a:p>
          <a:p>
            <a:pPr lvl="0">
              <a:defRPr sz="1800"/>
            </a:pPr>
            <a:r>
              <a:rPr sz="2000" dirty="0"/>
              <a:t>Eamonn de Leastar (</a:t>
            </a:r>
            <a:r>
              <a:rPr sz="2000" dirty="0">
                <a:hlinkClick r:id="rId3"/>
              </a:rPr>
              <a:t>edeleastar@wit.ie</a:t>
            </a:r>
            <a:r>
              <a:rPr sz="2000" dirty="0"/>
              <a:t>)</a:t>
            </a:r>
            <a:endParaRPr lang="en-IE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C3EF4B-C3DA-4214-9CD6-0DE537BA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Waterfall Vs Agile</a:t>
            </a:r>
          </a:p>
        </p:txBody>
      </p:sp>
      <p:pic>
        <p:nvPicPr>
          <p:cNvPr id="22530" name="Picture 2" descr="https://media.licdn.com/mpr/mpr/shrinknp_800_800/AAEAAQAAAAAAAAgnAAAAJDkwZDRjNDAzLWE3NTItNDBiNy1hNjJiLTM2YmU2Y2VjODQzOQ.jpg">
            <a:extLst>
              <a:ext uri="{FF2B5EF4-FFF2-40B4-BE49-F238E27FC236}">
                <a16:creationId xmlns:a16="http://schemas.microsoft.com/office/drawing/2014/main" id="{DC457E6F-B432-4A08-87C2-243D3BBC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2716560"/>
            <a:ext cx="11494549" cy="61926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991971-5B33-49B3-8F15-7C506F27279B}"/>
              </a:ext>
            </a:extLst>
          </p:cNvPr>
          <p:cNvSpPr/>
          <p:nvPr/>
        </p:nvSpPr>
        <p:spPr>
          <a:xfrm>
            <a:off x="2902000" y="9476601"/>
            <a:ext cx="7560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https://www.linkedin.com/pulse/enterprise-performance-management-solutions-agile-projects-mkpadi/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114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ctr">
              <a:defRPr sz="1800">
                <a:uFillTx/>
              </a:defRPr>
            </a:pPr>
            <a:r>
              <a:rPr lang="en-IE" sz="4400" dirty="0">
                <a:uFill>
                  <a:solidFill/>
                </a:uFill>
              </a:rPr>
              <a:t>Agile – </a:t>
            </a:r>
            <a:r>
              <a:rPr sz="4400" dirty="0">
                <a:uFill>
                  <a:solidFill/>
                </a:uFill>
              </a:rPr>
              <a:t>Iterative</a:t>
            </a:r>
            <a:r>
              <a:rPr lang="en-IE" sz="4400" dirty="0">
                <a:uFill>
                  <a:solidFill/>
                </a:uFill>
              </a:rPr>
              <a:t> A</a:t>
            </a:r>
            <a:r>
              <a:rPr sz="4400" dirty="0" err="1">
                <a:uFill>
                  <a:solidFill/>
                </a:uFill>
              </a:rPr>
              <a:t>pproach</a:t>
            </a:r>
            <a:endParaRPr sz="4400" dirty="0">
              <a:uFill>
                <a:solidFill/>
              </a:uFill>
            </a:endParaRPr>
          </a:p>
        </p:txBody>
      </p:sp>
      <p:pic>
        <p:nvPicPr>
          <p:cNvPr id="21508" name="Picture 4" descr="Image result for iterative development agile">
            <a:extLst>
              <a:ext uri="{FF2B5EF4-FFF2-40B4-BE49-F238E27FC236}">
                <a16:creationId xmlns:a16="http://schemas.microsoft.com/office/drawing/2014/main" id="{CE5ECF6F-35F3-4818-A9EB-A74EC24A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0" y="2212504"/>
            <a:ext cx="10441160" cy="67908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D45A21-AC17-4E05-A8D8-63DA232EA772}"/>
              </a:ext>
            </a:extLst>
          </p:cNvPr>
          <p:cNvSpPr/>
          <p:nvPr/>
        </p:nvSpPr>
        <p:spPr>
          <a:xfrm>
            <a:off x="2541960" y="9488641"/>
            <a:ext cx="8136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https://cloudhcm.wordpress.com/2014/09/13/project-management-tool-for-saas-implementation-projects/</a:t>
            </a:r>
            <a:r>
              <a:rPr lang="en-IE" dirty="0"/>
              <a:t>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8E5-941F-4090-960A-3C7FED3C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4000" dirty="0">
                <a:uFill>
                  <a:solidFill/>
                </a:uFill>
              </a:rPr>
              <a:t>Iterative Approach</a:t>
            </a:r>
            <a:r>
              <a:rPr lang="en-IE" dirty="0"/>
              <a:t> </a:t>
            </a:r>
            <a:r>
              <a:rPr lang="en-IE" sz="4000" dirty="0">
                <a:uFill>
                  <a:solidFill/>
                </a:uFill>
              </a:rPr>
              <a:t>- Working Features</a:t>
            </a:r>
            <a:endParaRPr lang="en-IE" dirty="0"/>
          </a:p>
        </p:txBody>
      </p:sp>
      <p:pic>
        <p:nvPicPr>
          <p:cNvPr id="13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2427111"/>
            <a:ext cx="11709400" cy="613438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0AF7-3FC6-42C3-B472-0047BF5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Agile – Both Iterative and Incremental</a:t>
            </a:r>
          </a:p>
        </p:txBody>
      </p:sp>
      <p:pic>
        <p:nvPicPr>
          <p:cNvPr id="23556" name="Picture 4" descr="Image result for agile iterative development incremental">
            <a:extLst>
              <a:ext uri="{FF2B5EF4-FFF2-40B4-BE49-F238E27FC236}">
                <a16:creationId xmlns:a16="http://schemas.microsoft.com/office/drawing/2014/main" id="{517DDD55-90E2-4D8F-BB38-A9E5BD28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00" y="2428528"/>
            <a:ext cx="9001000" cy="67181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6D8438-3E91-4549-A3ED-C5BA8CF9367E}"/>
              </a:ext>
            </a:extLst>
          </p:cNvPr>
          <p:cNvSpPr/>
          <p:nvPr/>
        </p:nvSpPr>
        <p:spPr>
          <a:xfrm>
            <a:off x="5062240" y="9413304"/>
            <a:ext cx="3663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https://m.dotdev.co/the-agile-bicycle-829a83b18e7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067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agile costs sdlc costs">
            <a:extLst>
              <a:ext uri="{FF2B5EF4-FFF2-40B4-BE49-F238E27FC236}">
                <a16:creationId xmlns:a16="http://schemas.microsoft.com/office/drawing/2014/main" id="{7569AA85-424E-4D25-BBC6-5A11F5A32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18" y="2428528"/>
            <a:ext cx="8070330" cy="6480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2D995E-6A0E-4147-A23E-5FA1FE225B17}"/>
              </a:ext>
            </a:extLst>
          </p:cNvPr>
          <p:cNvSpPr/>
          <p:nvPr/>
        </p:nvSpPr>
        <p:spPr>
          <a:xfrm>
            <a:off x="2902000" y="9476601"/>
            <a:ext cx="7560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https://www.linkedin.com/pulse/enterprise-performance-management-solutions-agile-projects-mkpadi/</a:t>
            </a:r>
            <a:r>
              <a:rPr lang="en-IE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99DFE-9649-4131-9CB1-6C2079D1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Waterfall vs Agile – Cost of Change</a:t>
            </a:r>
          </a:p>
        </p:txBody>
      </p:sp>
    </p:spTree>
    <p:extLst>
      <p:ext uri="{BB962C8B-B14F-4D97-AF65-F5344CB8AC3E}">
        <p14:creationId xmlns:p14="http://schemas.microsoft.com/office/powerpoint/2010/main" val="2909017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/>
              <a:t>Developer landscape has </a:t>
            </a:r>
            <a:r>
              <a:rPr sz="4200" dirty="0"/>
              <a:t>changed</a:t>
            </a:r>
            <a:r>
              <a:rPr lang="en-IE" sz="4200" dirty="0"/>
              <a:t> just</a:t>
            </a:r>
            <a:r>
              <a:rPr sz="4200" dirty="0"/>
              <a:t> a </a:t>
            </a:r>
            <a:r>
              <a:rPr sz="4200" b="1" i="1" dirty="0"/>
              <a:t>little</a:t>
            </a:r>
            <a:r>
              <a:rPr lang="en-IE" sz="4200" dirty="0"/>
              <a:t> (!) </a:t>
            </a:r>
            <a:r>
              <a:rPr sz="4200" dirty="0"/>
              <a:t>…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545256" y="2324100"/>
            <a:ext cx="118618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800"/>
              </a:spcBef>
              <a:defRPr sz="1800"/>
            </a:pPr>
            <a:r>
              <a:rPr sz="2600" dirty="0"/>
              <a:t>New tools have dramatically eased mundane developer tasks:</a:t>
            </a:r>
          </a:p>
          <a:p>
            <a:pPr lvl="1">
              <a:spcBef>
                <a:spcPts val="1800"/>
              </a:spcBef>
              <a:defRPr sz="1800"/>
            </a:pPr>
            <a:r>
              <a:rPr sz="2600" b="1" dirty="0">
                <a:solidFill>
                  <a:srgbClr val="7030A0"/>
                </a:solidFill>
              </a:rPr>
              <a:t>Automated test tools</a:t>
            </a:r>
            <a:r>
              <a:rPr lang="en-IE" sz="2600" b="1" dirty="0">
                <a:solidFill>
                  <a:srgbClr val="7030A0"/>
                </a:solidFill>
              </a:rPr>
              <a:t> (e.g. JUnit)</a:t>
            </a:r>
            <a:endParaRPr sz="2600" b="1" dirty="0">
              <a:solidFill>
                <a:srgbClr val="7030A0"/>
              </a:solidFill>
            </a:endParaRPr>
          </a:p>
          <a:p>
            <a:pPr lvl="1">
              <a:spcBef>
                <a:spcPts val="1800"/>
              </a:spcBef>
              <a:defRPr sz="1800"/>
            </a:pPr>
            <a:r>
              <a:rPr sz="2600" dirty="0"/>
              <a:t>System build tools</a:t>
            </a:r>
            <a:r>
              <a:rPr lang="en-IE" sz="2600" dirty="0"/>
              <a:t> (e.g. Maven, Gradle, SBT)</a:t>
            </a:r>
            <a:endParaRPr sz="2600" dirty="0"/>
          </a:p>
          <a:p>
            <a:pPr lvl="1">
              <a:spcBef>
                <a:spcPts val="1800"/>
              </a:spcBef>
              <a:defRPr sz="1800"/>
            </a:pPr>
            <a:r>
              <a:rPr sz="2600" dirty="0"/>
              <a:t>Version control</a:t>
            </a:r>
            <a:r>
              <a:rPr lang="en-IE" sz="2600" dirty="0"/>
              <a:t> (e.g. Git repositories, </a:t>
            </a:r>
            <a:r>
              <a:rPr lang="en-IE" sz="2600" dirty="0" err="1"/>
              <a:t>Github</a:t>
            </a:r>
            <a:r>
              <a:rPr lang="en-IE" sz="2600" dirty="0"/>
              <a:t> hosting service)</a:t>
            </a:r>
            <a:endParaRPr sz="2600" dirty="0"/>
          </a:p>
          <a:p>
            <a:pPr lvl="1">
              <a:spcBef>
                <a:spcPts val="1800"/>
              </a:spcBef>
              <a:defRPr sz="1800"/>
            </a:pPr>
            <a:r>
              <a:rPr sz="2600" dirty="0" err="1"/>
              <a:t>Continuou</a:t>
            </a:r>
            <a:r>
              <a:rPr lang="en-IE" sz="2600" dirty="0"/>
              <a:t>s</a:t>
            </a:r>
            <a:r>
              <a:rPr sz="2600" dirty="0"/>
              <a:t> integration</a:t>
            </a:r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Used properly, OO languages can make software much easier to change.</a:t>
            </a:r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The cost curve is significantly flattened, i.e. costs don’t increase dramatically with time.</a:t>
            </a:r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Up front modeling becomes a liability – some speculative work will certainly be wrong, especially in a business environment</a:t>
            </a:r>
            <a:r>
              <a:rPr lang="en-IE" sz="2600" dirty="0"/>
              <a:t>.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TDD icon">
            <a:extLst>
              <a:ext uri="{FF2B5EF4-FFF2-40B4-BE49-F238E27FC236}">
                <a16:creationId xmlns:a16="http://schemas.microsoft.com/office/drawing/2014/main" id="{4962F5C9-5EAE-403E-B0CF-605FA689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80" y="2140496"/>
            <a:ext cx="5328592" cy="5328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90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4294967295"/>
          </p:nvPr>
        </p:nvSpPr>
        <p:spPr>
          <a:xfrm>
            <a:off x="2109912" y="3436640"/>
            <a:ext cx="8740588" cy="3416796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  <a:defRPr sz="1800"/>
            </a:pPr>
            <a:r>
              <a:rPr sz="4400" i="1" dirty="0">
                <a:solidFill>
                  <a:srgbClr val="7030A0"/>
                </a:solidFill>
              </a:rPr>
              <a:t>“Good programmers write code,</a:t>
            </a:r>
            <a:endParaRPr lang="en-IE" sz="4400" i="1" dirty="0">
              <a:solidFill>
                <a:srgbClr val="7030A0"/>
              </a:solidFill>
            </a:endParaRPr>
          </a:p>
          <a:p>
            <a:pPr marL="0" lvl="0" indent="0" algn="ctr">
              <a:buSzTx/>
              <a:buNone/>
              <a:defRPr sz="1800"/>
            </a:pPr>
            <a:r>
              <a:rPr sz="4400" i="1" dirty="0">
                <a:solidFill>
                  <a:srgbClr val="7030A0"/>
                </a:solidFill>
              </a:rPr>
              <a:t>great programmers write tests”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294967295"/>
          </p:nvPr>
        </p:nvSpPr>
        <p:spPr>
          <a:xfrm>
            <a:off x="12692063" y="9194800"/>
            <a:ext cx="312737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17</a:t>
            </a:fld>
            <a:endParaRPr sz="1400"/>
          </a:p>
        </p:txBody>
      </p:sp>
      <p:sp>
        <p:nvSpPr>
          <p:cNvPr id="2" name="AutoShape 2" descr="https://cdn-images-1.medium.com/max/1600/1*jOS7CZX-gWfOoKGPUU29kg.png">
            <a:extLst>
              <a:ext uri="{FF2B5EF4-FFF2-40B4-BE49-F238E27FC236}">
                <a16:creationId xmlns:a16="http://schemas.microsoft.com/office/drawing/2014/main" id="{4C82470E-1B78-4093-8A33-E8E744E9D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96031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4294967295"/>
          </p:nvPr>
        </p:nvSpPr>
        <p:spPr>
          <a:xfrm>
            <a:off x="885230" y="1852464"/>
            <a:ext cx="11539140" cy="656590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endParaRPr lang="en-IE" sz="2000" i="1" dirty="0"/>
          </a:p>
          <a:p>
            <a:pPr marL="0" lvl="0" indent="0" algn="ctr">
              <a:buSzTx/>
              <a:buNone/>
              <a:defRPr sz="1800"/>
            </a:pPr>
            <a:r>
              <a:rPr sz="4800" i="1" dirty="0"/>
              <a:t>“Never, </a:t>
            </a:r>
            <a:endParaRPr lang="en-IE" sz="4800" i="1" dirty="0"/>
          </a:p>
          <a:p>
            <a:pPr marL="0" lvl="0" indent="0" algn="ctr">
              <a:buSzTx/>
              <a:buNone/>
              <a:defRPr sz="1800"/>
            </a:pPr>
            <a:r>
              <a:rPr sz="4800" i="1" dirty="0"/>
              <a:t>in the field of programming, </a:t>
            </a:r>
            <a:endParaRPr lang="en-IE" sz="4800" i="1" dirty="0"/>
          </a:p>
          <a:p>
            <a:pPr marL="0" lvl="0" indent="0" algn="ctr">
              <a:buSzTx/>
              <a:buNone/>
              <a:defRPr sz="1800"/>
            </a:pPr>
            <a:r>
              <a:rPr sz="4800" i="1" dirty="0"/>
              <a:t>have so many </a:t>
            </a:r>
            <a:endParaRPr lang="en-IE" sz="4800" i="1" dirty="0"/>
          </a:p>
          <a:p>
            <a:pPr marL="0" lvl="0" indent="0" algn="ctr">
              <a:buSzTx/>
              <a:buNone/>
              <a:defRPr sz="1800"/>
            </a:pPr>
            <a:r>
              <a:rPr sz="4800" i="1" dirty="0"/>
              <a:t>owed so much </a:t>
            </a:r>
            <a:endParaRPr lang="en-IE" sz="4800" i="1" dirty="0"/>
          </a:p>
          <a:p>
            <a:pPr marL="0" lvl="0" indent="0" algn="ctr">
              <a:buSzTx/>
              <a:buNone/>
              <a:defRPr sz="1800"/>
            </a:pPr>
            <a:r>
              <a:rPr sz="4800" i="1" dirty="0"/>
              <a:t>to so few”</a:t>
            </a:r>
            <a:endParaRPr lang="en-IE" sz="4800" i="1" dirty="0"/>
          </a:p>
          <a:p>
            <a:pPr marL="0" lvl="0" indent="0">
              <a:buSzTx/>
              <a:buNone/>
              <a:defRPr sz="1800"/>
            </a:pPr>
            <a:endParaRPr sz="4000" i="1" dirty="0"/>
          </a:p>
          <a:p>
            <a:pPr marL="0" lvl="0" indent="0" algn="r">
              <a:buSzTx/>
              <a:buNone/>
              <a:defRPr sz="1800"/>
            </a:pPr>
            <a:r>
              <a:rPr sz="3200" i="1" dirty="0">
                <a:solidFill>
                  <a:srgbClr val="FF0000"/>
                </a:solidFill>
              </a:rPr>
              <a:t>- Martin Fowler on the developers behind JU</a:t>
            </a:r>
            <a:r>
              <a:rPr lang="en-IE" sz="3200" i="1" dirty="0" err="1">
                <a:solidFill>
                  <a:srgbClr val="FF0000"/>
                </a:solidFill>
              </a:rPr>
              <a:t>ni</a:t>
            </a:r>
            <a:r>
              <a:rPr sz="3200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294967295"/>
          </p:nvPr>
        </p:nvSpPr>
        <p:spPr>
          <a:xfrm>
            <a:off x="12692063" y="9194800"/>
            <a:ext cx="312737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18</a:t>
            </a:fld>
            <a:endParaRPr sz="1400"/>
          </a:p>
        </p:txBody>
      </p:sp>
      <p:sp>
        <p:nvSpPr>
          <p:cNvPr id="2" name="AutoShape 2" descr="https://cdn-images-1.medium.com/max/1600/1*jOS7CZX-gWfOoKGPUU29kg.png">
            <a:extLst>
              <a:ext uri="{FF2B5EF4-FFF2-40B4-BE49-F238E27FC236}">
                <a16:creationId xmlns:a16="http://schemas.microsoft.com/office/drawing/2014/main" id="{4C82470E-1B78-4093-8A33-E8E744E9D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909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936" y="796702"/>
            <a:ext cx="8249344" cy="785539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2" name="AutoShape 2" descr="Image result for test driven development">
            <a:extLst>
              <a:ext uri="{FF2B5EF4-FFF2-40B4-BE49-F238E27FC236}">
                <a16:creationId xmlns:a16="http://schemas.microsoft.com/office/drawing/2014/main" id="{FEAC6B7B-ECBD-4A6A-BD71-C9698C5FE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/>
              <a:t>Agile and </a:t>
            </a:r>
            <a:r>
              <a:rPr sz="4200" dirty="0"/>
              <a:t>Test Driven Development</a:t>
            </a:r>
            <a:r>
              <a:rPr lang="en-IE" sz="4200" dirty="0"/>
              <a:t> (TDD)</a:t>
            </a:r>
            <a:endParaRPr sz="4200" dirty="0"/>
          </a:p>
        </p:txBody>
      </p:sp>
      <p:pic>
        <p:nvPicPr>
          <p:cNvPr id="1028" name="Picture 4" descr="Image result for TDD icon">
            <a:extLst>
              <a:ext uri="{FF2B5EF4-FFF2-40B4-BE49-F238E27FC236}">
                <a16:creationId xmlns:a16="http://schemas.microsoft.com/office/drawing/2014/main" id="{080533E3-CAD6-453E-8E62-BA1EAB17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16" y="5236840"/>
            <a:ext cx="3832820" cy="3832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DD icon">
            <a:extLst>
              <a:ext uri="{FF2B5EF4-FFF2-40B4-BE49-F238E27FC236}">
                <a16:creationId xmlns:a16="http://schemas.microsoft.com/office/drawing/2014/main" id="{C4A4AE35-04FD-4715-8655-D6FE89D9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5192638"/>
            <a:ext cx="505503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4802F0B-0053-4031-83D1-69427E57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8" y="268288"/>
            <a:ext cx="9998050" cy="9185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376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7F8FF-290D-422D-8DFC-C5C4C9A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1E92A-7519-47D4-BD21-009013F3C155}"/>
              </a:ext>
            </a:extLst>
          </p:cNvPr>
          <p:cNvSpPr/>
          <p:nvPr/>
        </p:nvSpPr>
        <p:spPr>
          <a:xfrm>
            <a:off x="741760" y="2284512"/>
            <a:ext cx="9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chemeClr val="tx1"/>
                </a:solidFill>
                <a:latin typeface="sofia-pro"/>
              </a:rPr>
              <a:t>Test-driven development (TDD) refers to a style of programming in which three activities are tightly interwoven:</a:t>
            </a:r>
          </a:p>
          <a:p>
            <a:endParaRPr lang="en-IE" sz="3600" dirty="0">
              <a:solidFill>
                <a:schemeClr val="tx1"/>
              </a:solidFill>
              <a:latin typeface="sofia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tx1"/>
                </a:solidFill>
                <a:latin typeface="sofia-pro"/>
              </a:rPr>
              <a:t>coding,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tx1"/>
                </a:solidFill>
                <a:latin typeface="sofia-pro"/>
              </a:rPr>
              <a:t>testing (in the form of writing </a:t>
            </a:r>
            <a:r>
              <a:rPr lang="en-IE" sz="3600" dirty="0">
                <a:solidFill>
                  <a:schemeClr val="tx1"/>
                </a:solidFill>
                <a:latin typeface="sofia-pro"/>
                <a:hlinkClick r:id="rId2"/>
              </a:rPr>
              <a:t>unit tests</a:t>
            </a:r>
            <a:r>
              <a:rPr lang="en-IE" sz="3600" dirty="0">
                <a:solidFill>
                  <a:schemeClr val="tx1"/>
                </a:solidFill>
                <a:latin typeface="sofia-pro"/>
              </a:rPr>
              <a:t>)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tx1"/>
                </a:solidFill>
                <a:latin typeface="sofia-pro"/>
              </a:rPr>
              <a:t>design (in the form of </a:t>
            </a:r>
            <a:r>
              <a:rPr lang="en-IE" sz="3600" dirty="0">
                <a:solidFill>
                  <a:schemeClr val="tx1"/>
                </a:solidFill>
                <a:latin typeface="sofia-pro"/>
                <a:hlinkClick r:id="rId3"/>
              </a:rPr>
              <a:t>refactoring</a:t>
            </a:r>
            <a:r>
              <a:rPr lang="en-IE" sz="3600" dirty="0">
                <a:solidFill>
                  <a:schemeClr val="tx1"/>
                </a:solidFill>
                <a:latin typeface="sofia-pro"/>
              </a:rPr>
              <a:t>).</a:t>
            </a:r>
            <a:endParaRPr lang="en-IE" sz="3600" dirty="0">
              <a:solidFill>
                <a:schemeClr val="tx1"/>
              </a:solidFill>
            </a:endParaRPr>
          </a:p>
        </p:txBody>
      </p:sp>
      <p:pic>
        <p:nvPicPr>
          <p:cNvPr id="6" name="droppedImage.png">
            <a:extLst>
              <a:ext uri="{FF2B5EF4-FFF2-40B4-BE49-F238E27FC236}">
                <a16:creationId xmlns:a16="http://schemas.microsoft.com/office/drawing/2014/main" id="{CAD34E77-86E2-4DA5-BF47-23459063F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06656" y="5812904"/>
            <a:ext cx="3784848" cy="360410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AB97F-F3F2-4925-BC9C-AF6DDBF5800A}"/>
              </a:ext>
            </a:extLst>
          </p:cNvPr>
          <p:cNvSpPr/>
          <p:nvPr/>
        </p:nvSpPr>
        <p:spPr>
          <a:xfrm>
            <a:off x="4414168" y="9441552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5"/>
              </a:rPr>
              <a:t>https://www.agilealliance.org/glossary/tdd/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605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is Unit Testing?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A unit test is a piece of code written by a developer that exercises a very small, specific area of functionality of the code being tested. </a:t>
            </a:r>
          </a:p>
          <a:p>
            <a:pPr lvl="1">
              <a:defRPr sz="1800"/>
            </a:pPr>
            <a:r>
              <a:rPr sz="2600" dirty="0"/>
              <a:t>Usually a unit test exercises some particular method in a particular context</a:t>
            </a:r>
          </a:p>
          <a:p>
            <a:pPr lvl="0">
              <a:defRPr sz="1800"/>
            </a:pPr>
            <a:r>
              <a:rPr sz="2600" dirty="0"/>
              <a:t>Unit tests are performed to prove that a piece of code does what the developer thinks it should do.</a:t>
            </a:r>
          </a:p>
          <a:p>
            <a:pPr lvl="0">
              <a:defRPr sz="1800"/>
            </a:pPr>
            <a:r>
              <a:rPr sz="2600" dirty="0"/>
              <a:t>The question remains open as to whether that's the right thing to do according to the customer or end-user: </a:t>
            </a:r>
          </a:p>
          <a:p>
            <a:pPr lvl="1">
              <a:defRPr sz="1800"/>
            </a:pPr>
            <a:r>
              <a:rPr sz="2600" dirty="0"/>
              <a:t>that is acceptance testing</a:t>
            </a:r>
            <a:r>
              <a:rPr lang="en-IE" sz="2600" dirty="0"/>
              <a:t> (</a:t>
            </a:r>
            <a:r>
              <a:rPr lang="en-IE" sz="2600" dirty="0">
                <a:hlinkClick r:id="rId2"/>
              </a:rPr>
              <a:t>Acceptance Test Driven Development</a:t>
            </a:r>
            <a:r>
              <a:rPr lang="en-IE" sz="2600" dirty="0"/>
              <a:t>, </a:t>
            </a:r>
            <a:r>
              <a:rPr lang="en-IE" sz="2600" dirty="0">
                <a:hlinkClick r:id="rId3"/>
              </a:rPr>
              <a:t>Behaviour Driven Development</a:t>
            </a:r>
            <a:r>
              <a:rPr lang="en-IE" sz="2600" dirty="0"/>
              <a:t>)</a:t>
            </a:r>
            <a:endParaRPr sz="2600" dirty="0"/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719599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/>
              <a:t>What is R</a:t>
            </a:r>
            <a:r>
              <a:rPr sz="4200" dirty="0"/>
              <a:t>egression </a:t>
            </a:r>
            <a:r>
              <a:rPr lang="en-IE" sz="4200" dirty="0" err="1"/>
              <a:t>Te</a:t>
            </a:r>
            <a:r>
              <a:rPr sz="4200" dirty="0"/>
              <a:t>sting</a:t>
            </a:r>
            <a:r>
              <a:rPr lang="en-IE" sz="4200" dirty="0"/>
              <a:t>?</a:t>
            </a:r>
            <a:endParaRPr sz="4200" dirty="0"/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New code and changes to old code can affect the rest of the code base.</a:t>
            </a:r>
          </a:p>
          <a:p>
            <a:pPr lvl="1">
              <a:defRPr sz="1800"/>
            </a:pPr>
            <a:r>
              <a:rPr sz="2600" dirty="0"/>
              <a:t>‘Affect’ sometimes means ‘break’.</a:t>
            </a:r>
          </a:p>
          <a:p>
            <a:pPr lvl="0">
              <a:defRPr sz="1800"/>
            </a:pPr>
            <a:r>
              <a:rPr sz="2600" dirty="0"/>
              <a:t>We need to rerun tests on the old code, to verify it still works – this is regression testing.</a:t>
            </a:r>
          </a:p>
          <a:p>
            <a:pPr lvl="0">
              <a:defRPr sz="1800"/>
            </a:pPr>
            <a:r>
              <a:rPr sz="2600" dirty="0"/>
              <a:t>Regression testing is required for a stable, maintainable code base.</a:t>
            </a:r>
          </a:p>
          <a:p>
            <a:pPr marL="0" lvl="0" indent="0">
              <a:spcBef>
                <a:spcPts val="700"/>
              </a:spcBef>
              <a:buNone/>
              <a:defRPr sz="1800"/>
            </a:pPr>
            <a:endParaRPr lang="en-IE" sz="2600" dirty="0"/>
          </a:p>
          <a:p>
            <a:pPr lvl="0">
              <a:spcBef>
                <a:spcPts val="700"/>
              </a:spcBef>
              <a:defRPr sz="1800"/>
            </a:pPr>
            <a:r>
              <a:rPr sz="2600" dirty="0"/>
              <a:t>Unit tests retain their </a:t>
            </a:r>
            <a:r>
              <a:rPr sz="2600" dirty="0">
                <a:uFill>
                  <a:solidFill/>
                </a:uFill>
              </a:rPr>
              <a:t>value</a:t>
            </a:r>
            <a:r>
              <a:rPr sz="2600" dirty="0"/>
              <a:t> over time and allows others to prove the software still works (as tested). </a:t>
            </a:r>
          </a:p>
        </p:txBody>
      </p:sp>
    </p:spTree>
    <p:extLst>
      <p:ext uri="{BB962C8B-B14F-4D97-AF65-F5344CB8AC3E}">
        <p14:creationId xmlns:p14="http://schemas.microsoft.com/office/powerpoint/2010/main" val="13722141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does Unit Testing Accomplish ?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749300" y="2108200"/>
            <a:ext cx="11861800" cy="69977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3000"/>
              </a:spcBef>
              <a:defRPr sz="1800"/>
            </a:pPr>
            <a:r>
              <a:rPr sz="2600" i="1" dirty="0"/>
              <a:t>Does the </a:t>
            </a:r>
            <a:r>
              <a:rPr sz="2600" b="1" i="1" dirty="0"/>
              <a:t>code</a:t>
            </a:r>
            <a:r>
              <a:rPr sz="2600" i="1" dirty="0"/>
              <a:t> do what was expected?</a:t>
            </a:r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i.e. </a:t>
            </a:r>
            <a:r>
              <a:rPr lang="en-IE" sz="2600" dirty="0" err="1"/>
              <a:t>i</a:t>
            </a:r>
            <a:r>
              <a:rPr sz="2600" dirty="0"/>
              <a:t>s the code fulfilling the intent of the developer?</a:t>
            </a:r>
          </a:p>
          <a:p>
            <a:pPr lvl="0">
              <a:spcBef>
                <a:spcPts val="3000"/>
              </a:spcBef>
              <a:defRPr sz="1800"/>
            </a:pPr>
            <a:r>
              <a:rPr sz="2600" i="1" dirty="0"/>
              <a:t>Does the </a:t>
            </a:r>
            <a:r>
              <a:rPr sz="2600" b="1" i="1" dirty="0"/>
              <a:t>code</a:t>
            </a:r>
            <a:r>
              <a:rPr sz="2600" i="1" dirty="0"/>
              <a:t> do what was expected all the time</a:t>
            </a:r>
            <a:r>
              <a:rPr sz="2600" dirty="0"/>
              <a:t>?</a:t>
            </a:r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exceptions get thrown, disks get full, network lines drop, buffers overflow - is the code still perform</a:t>
            </a:r>
            <a:r>
              <a:rPr lang="en-IE" sz="2600" dirty="0" err="1"/>
              <a:t>ing</a:t>
            </a:r>
            <a:r>
              <a:rPr sz="2600" dirty="0"/>
              <a:t> as expected?</a:t>
            </a:r>
          </a:p>
          <a:p>
            <a:pPr lvl="0">
              <a:spcBef>
                <a:spcPts val="3000"/>
              </a:spcBef>
              <a:defRPr sz="1800"/>
            </a:pPr>
            <a:r>
              <a:rPr sz="2600" i="1" dirty="0"/>
              <a:t>Can the </a:t>
            </a:r>
            <a:r>
              <a:rPr sz="2600" b="1" i="1" dirty="0"/>
              <a:t>code </a:t>
            </a:r>
            <a:r>
              <a:rPr sz="2600" i="1" dirty="0"/>
              <a:t>be depended upon?</a:t>
            </a:r>
            <a:endParaRPr sz="2600" dirty="0"/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Need to know for certain both its strengths and its limitations.</a:t>
            </a:r>
          </a:p>
          <a:p>
            <a:pPr lvl="0">
              <a:spcBef>
                <a:spcPts val="3000"/>
              </a:spcBef>
              <a:defRPr sz="1800"/>
            </a:pPr>
            <a:r>
              <a:rPr sz="2600" i="1" dirty="0"/>
              <a:t>Does the </a:t>
            </a:r>
            <a:r>
              <a:rPr sz="2600" b="1" i="1" dirty="0"/>
              <a:t>test</a:t>
            </a:r>
            <a:r>
              <a:rPr sz="2600" i="1" dirty="0"/>
              <a:t> document the developers </a:t>
            </a:r>
            <a:r>
              <a:rPr lang="en-IE" sz="2600" i="1" dirty="0" err="1"/>
              <a:t>i</a:t>
            </a:r>
            <a:r>
              <a:rPr sz="2600" i="1" dirty="0" err="1"/>
              <a:t>ntent</a:t>
            </a:r>
            <a:r>
              <a:rPr sz="2600" i="1" dirty="0"/>
              <a:t>?</a:t>
            </a:r>
          </a:p>
          <a:p>
            <a:pPr lvl="1">
              <a:spcBef>
                <a:spcPts val="3000"/>
              </a:spcBef>
              <a:defRPr sz="1800"/>
            </a:pPr>
            <a:r>
              <a:rPr sz="2600" dirty="0"/>
              <a:t>An important side-effect of unit testing is that it helps communicate the code's intended use</a:t>
            </a:r>
            <a:r>
              <a:rPr lang="en-IE" sz="2600" dirty="0"/>
              <a:t>.</a:t>
            </a:r>
            <a:endParaRPr sz="2600" dirty="0"/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/>
              <a:t>TDD – </a:t>
            </a:r>
            <a:r>
              <a:rPr sz="4200" dirty="0"/>
              <a:t>General</a:t>
            </a:r>
            <a:r>
              <a:rPr lang="en-IE" sz="4200" dirty="0"/>
              <a:t> </a:t>
            </a:r>
            <a:r>
              <a:rPr sz="4200" dirty="0"/>
              <a:t> 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1600"/>
              </a:spcBef>
              <a:defRPr sz="1800"/>
            </a:pPr>
            <a:r>
              <a:rPr sz="2600" dirty="0"/>
              <a:t>An </a:t>
            </a:r>
            <a:r>
              <a:rPr sz="2600" dirty="0">
                <a:uFill>
                  <a:solidFill/>
                </a:uFill>
              </a:rPr>
              <a:t>iterative</a:t>
            </a:r>
            <a:r>
              <a:rPr sz="2600" dirty="0"/>
              <a:t> technique to develop software.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Tests are written before the code itself.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As much (or more) about </a:t>
            </a:r>
            <a:r>
              <a:rPr sz="2600" dirty="0">
                <a:uFill>
                  <a:solidFill/>
                </a:uFill>
              </a:rPr>
              <a:t>design</a:t>
            </a:r>
            <a:r>
              <a:rPr sz="2600" dirty="0"/>
              <a:t> as testing.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Encourages design from user’s point of view.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Encourages testing classes/units in isolation – Unit testing.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A </a:t>
            </a:r>
            <a:r>
              <a:rPr sz="2600" dirty="0">
                <a:uFill>
                  <a:solidFill/>
                </a:uFill>
              </a:rPr>
              <a:t>test framework</a:t>
            </a:r>
            <a:r>
              <a:rPr sz="2600" dirty="0"/>
              <a:t> is used so that automated testing can be done after every small change to the code.</a:t>
            </a:r>
          </a:p>
          <a:p>
            <a:pPr lvl="2">
              <a:spcBef>
                <a:spcPts val="1600"/>
              </a:spcBef>
              <a:defRPr sz="1800"/>
            </a:pPr>
            <a:r>
              <a:rPr sz="2600" dirty="0"/>
              <a:t>This may be as often as every 5 or 10 minutes.</a:t>
            </a:r>
          </a:p>
          <a:p>
            <a:pPr lvl="0">
              <a:spcBef>
                <a:spcPts val="1600"/>
              </a:spcBef>
              <a:defRPr sz="1800"/>
            </a:pPr>
            <a:r>
              <a:rPr sz="2600" dirty="0"/>
              <a:t>Axiom: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‘Code that isn’t tested doesn’t work’</a:t>
            </a:r>
          </a:p>
          <a:p>
            <a:pPr lvl="1">
              <a:spcBef>
                <a:spcPts val="1600"/>
              </a:spcBef>
              <a:defRPr sz="1800"/>
            </a:pPr>
            <a:r>
              <a:rPr sz="2600" dirty="0"/>
              <a:t>‘Code that isn’t regression tested suffers from code rot (breaks eventually)’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 lvl="0">
              <a:defRPr sz="1800"/>
            </a:pPr>
            <a:r>
              <a:rPr lang="en-IE" sz="4400" dirty="0"/>
              <a:t>TDD – General (Contd.)</a:t>
            </a:r>
            <a:endParaRPr sz="3400"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571500" y="2284512"/>
            <a:ext cx="118618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2800"/>
              </a:spcBef>
              <a:defRPr sz="1800"/>
            </a:pPr>
            <a:r>
              <a:rPr sz="2600" dirty="0"/>
              <a:t>As much (or more) about </a:t>
            </a:r>
            <a:r>
              <a:rPr sz="2600" dirty="0">
                <a:uFill>
                  <a:solidFill/>
                </a:uFill>
              </a:rPr>
              <a:t>documentation</a:t>
            </a:r>
            <a:r>
              <a:rPr sz="2600" dirty="0"/>
              <a:t> as testing.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The tests are the documentation of what the code does.</a:t>
            </a:r>
          </a:p>
          <a:p>
            <a:pPr lvl="0">
              <a:spcBef>
                <a:spcPts val="2800"/>
              </a:spcBef>
              <a:defRPr sz="1800"/>
            </a:pPr>
            <a:r>
              <a:rPr sz="2600" dirty="0"/>
              <a:t>Must be learned and practiced.  </a:t>
            </a:r>
          </a:p>
          <a:p>
            <a:pPr lvl="0">
              <a:spcBef>
                <a:spcPts val="2800"/>
              </a:spcBef>
              <a:defRPr sz="1800"/>
            </a:pPr>
            <a:r>
              <a:rPr sz="2600" dirty="0"/>
              <a:t>Consequences: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Fewer bugs;			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More maintainable code - loosely-coupled, highly-cohesive systems.</a:t>
            </a:r>
          </a:p>
          <a:p>
            <a:pPr lvl="1">
              <a:spcBef>
                <a:spcPts val="2800"/>
              </a:spcBef>
              <a:defRPr sz="1800"/>
            </a:pPr>
            <a:r>
              <a:rPr sz="2600" dirty="0"/>
              <a:t>During development, the program always works—it may not do everything required, but what it does, it does right</a:t>
            </a:r>
            <a:r>
              <a:rPr lang="en-IE" sz="2600" dirty="0"/>
              <a:t>.</a:t>
            </a:r>
            <a:endParaRPr sz="2600" dirty="0"/>
          </a:p>
          <a:p>
            <a:pPr lvl="1">
              <a:spcBef>
                <a:spcPts val="2800"/>
              </a:spcBef>
              <a:defRPr sz="1800"/>
            </a:pPr>
            <a:r>
              <a:rPr sz="2400" dirty="0"/>
              <a:t>Break</a:t>
            </a:r>
            <a:r>
              <a:rPr lang="en-IE" sz="2400" dirty="0"/>
              <a:t>s</a:t>
            </a:r>
            <a:r>
              <a:rPr sz="2400" dirty="0"/>
              <a:t> the cycle of </a:t>
            </a:r>
            <a:r>
              <a:rPr sz="2400" b="1" dirty="0"/>
              <a:t>more pressure == fewer test</a:t>
            </a:r>
            <a:r>
              <a:rPr lang="en-IE" sz="2400" b="1" dirty="0"/>
              <a:t>s </a:t>
            </a:r>
            <a:r>
              <a:rPr lang="en-IE" sz="2400" dirty="0"/>
              <a:t>(the fewer tests you write, the less productive you are and the less stable your code becomes).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How is Unit Testing </a:t>
            </a:r>
            <a:r>
              <a:rPr lang="en-IE" sz="4200" dirty="0"/>
              <a:t>c</a:t>
            </a:r>
            <a:r>
              <a:rPr sz="4200" dirty="0" err="1"/>
              <a:t>arried</a:t>
            </a:r>
            <a:r>
              <a:rPr sz="4200" dirty="0"/>
              <a:t> </a:t>
            </a:r>
            <a:r>
              <a:rPr lang="en-IE" sz="4200" dirty="0" err="1"/>
              <a:t>ou</a:t>
            </a:r>
            <a:r>
              <a:rPr sz="4200" dirty="0"/>
              <a:t>t?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b="1" dirty="0"/>
              <a:t>Step 1</a:t>
            </a:r>
            <a:r>
              <a:rPr sz="2600" dirty="0"/>
              <a:t>: Decide how to test the method in question before writing the code itself</a:t>
            </a:r>
          </a:p>
          <a:p>
            <a:pPr lvl="0">
              <a:defRPr sz="1800"/>
            </a:pPr>
            <a:r>
              <a:rPr sz="2600" b="1" dirty="0"/>
              <a:t>Step 2</a:t>
            </a:r>
            <a:r>
              <a:rPr sz="2600" dirty="0"/>
              <a:t>: Write the test code itself, either before or concurrently with the implementation code.</a:t>
            </a:r>
          </a:p>
          <a:p>
            <a:pPr lvl="0">
              <a:defRPr sz="1800"/>
            </a:pPr>
            <a:r>
              <a:rPr sz="2600" b="1" dirty="0"/>
              <a:t>Step 3</a:t>
            </a:r>
            <a:r>
              <a:rPr sz="2600" dirty="0"/>
              <a:t>: Run the test itself, and probably all the other tests in that part of the system</a:t>
            </a:r>
            <a:r>
              <a:rPr lang="en-IE" sz="2600" dirty="0"/>
              <a:t>.</a:t>
            </a:r>
            <a:endParaRPr sz="2600" dirty="0"/>
          </a:p>
          <a:p>
            <a:pPr lvl="0">
              <a:defRPr sz="1800"/>
            </a:pPr>
            <a:r>
              <a:rPr sz="2600" i="1" dirty="0"/>
              <a:t>Key Feature of executing </a:t>
            </a:r>
            <a:r>
              <a:rPr lang="en-IE" sz="2600" i="1" dirty="0"/>
              <a:t>unit </a:t>
            </a:r>
            <a:r>
              <a:rPr sz="2600" i="1" dirty="0"/>
              <a:t>tests: </a:t>
            </a:r>
            <a:endParaRPr lang="en-IE" sz="2600" i="1" dirty="0"/>
          </a:p>
          <a:p>
            <a:pPr lvl="1">
              <a:defRPr sz="1800"/>
            </a:pPr>
            <a:r>
              <a:rPr lang="en-IE" sz="2400" i="1" dirty="0"/>
              <a:t>You </a:t>
            </a:r>
            <a:r>
              <a:rPr sz="2400" i="1" dirty="0"/>
              <a:t>need to be able to determine at a glance whether all tests are succeeding/failing</a:t>
            </a:r>
            <a:r>
              <a:rPr lang="en-IE" sz="2400" i="1" dirty="0"/>
              <a:t>.  The JUnit Framework will do this for us! </a:t>
            </a:r>
            <a:endParaRPr sz="2400" i="1" dirty="0"/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27</a:t>
            </a:fld>
            <a:endParaRPr sz="140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2B114-682E-4948-9A01-CAE09261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bother with TDD?</a:t>
            </a:r>
          </a:p>
        </p:txBody>
      </p:sp>
    </p:spTree>
    <p:extLst>
      <p:ext uri="{BB962C8B-B14F-4D97-AF65-F5344CB8AC3E}">
        <p14:creationId xmlns:p14="http://schemas.microsoft.com/office/powerpoint/2010/main" val="15293720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D2AF-9D1D-495D-9F73-4E082C1D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TDD – Why bother with TDD/Unit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1C1AC5-0804-416D-9C18-E441D126BC8B}"/>
              </a:ext>
            </a:extLst>
          </p:cNvPr>
          <p:cNvSpPr/>
          <p:nvPr/>
        </p:nvSpPr>
        <p:spPr>
          <a:xfrm>
            <a:off x="1137804" y="2644552"/>
            <a:ext cx="107291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tx1"/>
                </a:solidFill>
                <a:latin typeface="sofia-pro"/>
              </a:rPr>
              <a:t> Significant </a:t>
            </a:r>
            <a:r>
              <a:rPr lang="en-IE" sz="3600" dirty="0">
                <a:solidFill>
                  <a:srgbClr val="FF0000"/>
                </a:solidFill>
                <a:latin typeface="sofia-pro"/>
              </a:rPr>
              <a:t>reductions in defect rates</a:t>
            </a:r>
            <a:r>
              <a:rPr lang="en-IE" sz="3600" dirty="0">
                <a:solidFill>
                  <a:schemeClr val="tx1"/>
                </a:solidFill>
                <a:latin typeface="sofia-pro"/>
              </a:rPr>
              <a:t>, at the cost of a moderate increase in initial development effort:</a:t>
            </a:r>
          </a:p>
          <a:p>
            <a:pPr marL="571500" lvl="4" indent="-571500" algn="l">
              <a:buFont typeface="Arial" panose="020B0604020202020204" pitchFamily="34" charset="0"/>
              <a:buChar char="•"/>
            </a:pPr>
            <a:endParaRPr lang="en-IE" sz="3600" dirty="0">
              <a:solidFill>
                <a:schemeClr val="tx1"/>
              </a:solidFill>
              <a:latin typeface="sofia-pro"/>
            </a:endParaRPr>
          </a:p>
          <a:p>
            <a:pPr lvl="4" indent="0" algn="l"/>
            <a:r>
              <a:rPr lang="en-IE" sz="3600" dirty="0">
                <a:solidFill>
                  <a:schemeClr val="tx1"/>
                </a:solidFill>
                <a:latin typeface="sofia-pro"/>
              </a:rPr>
              <a:t>			</a:t>
            </a:r>
            <a:r>
              <a:rPr lang="en-IE" sz="3600" i="1" dirty="0">
                <a:solidFill>
                  <a:schemeClr val="tx1"/>
                </a:solidFill>
                <a:latin typeface="sofia-pro"/>
              </a:rPr>
              <a:t>generally these overheads are more than offset </a:t>
            </a:r>
          </a:p>
          <a:p>
            <a:pPr lvl="4" indent="0" algn="l"/>
            <a:r>
              <a:rPr lang="en-IE" sz="3600" i="1" dirty="0">
                <a:solidFill>
                  <a:schemeClr val="tx1"/>
                </a:solidFill>
                <a:latin typeface="sofia-pro"/>
              </a:rPr>
              <a:t>			by a reduction in effort in projects' final phases.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E" sz="3600" dirty="0">
              <a:solidFill>
                <a:schemeClr val="tx1"/>
              </a:solidFill>
              <a:latin typeface="sofia-pro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tx1"/>
                </a:solidFill>
                <a:latin typeface="sofia-pro"/>
              </a:rPr>
              <a:t>Anecdotal evidence suggests that TDD leads to </a:t>
            </a:r>
            <a:r>
              <a:rPr lang="en-IE" sz="3600" dirty="0">
                <a:solidFill>
                  <a:srgbClr val="FF0000"/>
                </a:solidFill>
                <a:latin typeface="sofia-pro"/>
              </a:rPr>
              <a:t>improved design qualities in the code</a:t>
            </a:r>
            <a:r>
              <a:rPr lang="en-IE" sz="3600" dirty="0">
                <a:solidFill>
                  <a:schemeClr val="tx1"/>
                </a:solidFill>
                <a:latin typeface="sofia-pro"/>
              </a:rPr>
              <a:t>, and more generally a higher degree of technical quality.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0BE06-6C06-47BC-8FE1-A090453A3355}"/>
              </a:ext>
            </a:extLst>
          </p:cNvPr>
          <p:cNvSpPr/>
          <p:nvPr/>
        </p:nvSpPr>
        <p:spPr>
          <a:xfrm>
            <a:off x="4414168" y="9441552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https://www.agilealliance.org/glossary/tdd/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2059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Waterfall </a:t>
            </a:r>
            <a:r>
              <a:rPr lang="en-IE" sz="4400" dirty="0">
                <a:uFill>
                  <a:solidFill/>
                </a:uFill>
              </a:rPr>
              <a:t>- </a:t>
            </a:r>
            <a:r>
              <a:rPr sz="4400" dirty="0">
                <a:uFill>
                  <a:solidFill/>
                </a:uFill>
              </a:rPr>
              <a:t>development approach</a:t>
            </a:r>
          </a:p>
        </p:txBody>
      </p:sp>
      <p:pic>
        <p:nvPicPr>
          <p:cNvPr id="116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2184400"/>
            <a:ext cx="9906000" cy="5943600"/>
          </a:xfrm>
          <a:prstGeom prst="rect">
            <a:avLst/>
          </a:prstGeom>
          <a:ln w="12700">
            <a:solidFill>
              <a:schemeClr val="tx1"/>
            </a:solidFill>
            <a:rou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2B114-682E-4948-9A01-CAE09261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Excuses for not engaging in TDD</a:t>
            </a:r>
          </a:p>
        </p:txBody>
      </p:sp>
    </p:spTree>
    <p:extLst>
      <p:ext uri="{BB962C8B-B14F-4D97-AF65-F5344CB8AC3E}">
        <p14:creationId xmlns:p14="http://schemas.microsoft.com/office/powerpoint/2010/main" val="263787372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</a:t>
            </a:r>
            <a:r>
              <a:rPr lang="en-IE" sz="4200" dirty="0"/>
              <a:t> #1</a:t>
            </a:r>
            <a:endParaRPr sz="4200" dirty="0"/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571500" y="5359400"/>
            <a:ext cx="11861800" cy="38608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lang="en-IE" sz="3200" i="1" dirty="0">
                <a:solidFill>
                  <a:srgbClr val="FF0000"/>
                </a:solidFill>
              </a:rPr>
              <a:t>“</a:t>
            </a:r>
            <a:r>
              <a:rPr sz="3200" i="1" dirty="0">
                <a:solidFill>
                  <a:srgbClr val="FF0000"/>
                </a:solidFill>
              </a:rPr>
              <a:t>It takes too much time to write the tests</a:t>
            </a:r>
            <a:r>
              <a:rPr lang="en-IE" sz="3200" i="1" dirty="0">
                <a:solidFill>
                  <a:srgbClr val="FF0000"/>
                </a:solidFill>
              </a:rPr>
              <a:t>"</a:t>
            </a:r>
            <a:endParaRPr sz="2800" dirty="0">
              <a:solidFill>
                <a:srgbClr val="FF0000"/>
              </a:solidFill>
            </a:endParaRPr>
          </a:p>
          <a:p>
            <a:pPr lvl="1">
              <a:defRPr sz="1800"/>
            </a:pPr>
            <a:r>
              <a:rPr sz="2600" dirty="0"/>
              <a:t>The trade-off is not “test now” versus “test later”</a:t>
            </a:r>
          </a:p>
          <a:p>
            <a:pPr lvl="1">
              <a:defRPr sz="1800"/>
            </a:pPr>
            <a:r>
              <a:rPr sz="2600" dirty="0"/>
              <a:t>It's linear work now versus exponential work and complexity trying to fix and rework at the end.</a:t>
            </a:r>
            <a:endParaRPr lang="en-IE" dirty="0"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31</a:t>
            </a:fld>
            <a:endParaRPr sz="1400"/>
          </a:p>
        </p:txBody>
      </p:sp>
      <p:pic>
        <p:nvPicPr>
          <p:cNvPr id="175" name="Picture 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4048" y="2140496"/>
            <a:ext cx="6197600" cy="28575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379C-96C4-4C63-8851-3A6115D2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Excuse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6D9AF-5E2D-4FA7-AAB5-BE10FB34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03" y="2284512"/>
            <a:ext cx="6896993" cy="701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5864A7-320F-4E52-A286-3980C81B3046}"/>
              </a:ext>
            </a:extLst>
          </p:cNvPr>
          <p:cNvSpPr/>
          <p:nvPr/>
        </p:nvSpPr>
        <p:spPr>
          <a:xfrm>
            <a:off x="8924892" y="9476601"/>
            <a:ext cx="4079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https://www.ca.com/us/products/excuse-free-testing.html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728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tdd life cycle">
            <a:extLst>
              <a:ext uri="{FF2B5EF4-FFF2-40B4-BE49-F238E27FC236}">
                <a16:creationId xmlns:a16="http://schemas.microsoft.com/office/drawing/2014/main" id="{55883F19-1C13-44A1-B00E-5E21B943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2716560"/>
            <a:ext cx="8867129" cy="62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9B960-47DB-4EB2-98BF-5229558D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Excuse #2 (contd.)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CC78-45D1-4756-85CA-B0AF13ECF862}"/>
              </a:ext>
            </a:extLst>
          </p:cNvPr>
          <p:cNvSpPr/>
          <p:nvPr/>
        </p:nvSpPr>
        <p:spPr>
          <a:xfrm>
            <a:off x="3546081" y="9413304"/>
            <a:ext cx="5562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http://wiki.expertiza.ncsu.edu/index.php/CSC/ECE_517_Fall_2014/ch1b_28_cg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68978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 err="1"/>
              <a:t>Excus</a:t>
            </a:r>
            <a:r>
              <a:rPr lang="en-IE" sz="4200" dirty="0"/>
              <a:t>e #3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lang="en-IE" sz="3200" i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3200" i="1" dirty="0">
                <a:solidFill>
                  <a:srgbClr val="FF0000"/>
                </a:solidFill>
              </a:rPr>
              <a:t>“It takes too long to run the tests”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34</a:t>
            </a:fld>
            <a:endParaRPr sz="1400"/>
          </a:p>
        </p:txBody>
      </p:sp>
      <p:pic>
        <p:nvPicPr>
          <p:cNvPr id="31748" name="Picture 4" descr="Image result for time consuming icon">
            <a:extLst>
              <a:ext uri="{FF2B5EF4-FFF2-40B4-BE49-F238E27FC236}">
                <a16:creationId xmlns:a16="http://schemas.microsoft.com/office/drawing/2014/main" id="{390E93D2-21B2-4329-82FD-D86AEB99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85" y="324652"/>
            <a:ext cx="3560315" cy="344963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 err="1"/>
              <a:t>Excus</a:t>
            </a:r>
            <a:r>
              <a:rPr lang="en-IE" sz="4200" dirty="0"/>
              <a:t>e #3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lang="en-IE" sz="3200" i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3200" i="1" dirty="0">
                <a:solidFill>
                  <a:srgbClr val="FF0000"/>
                </a:solidFill>
              </a:rPr>
              <a:t>“It takes too long to run the tests”</a:t>
            </a:r>
          </a:p>
          <a:p>
            <a:pPr marL="444500" lvl="1" indent="0">
              <a:spcBef>
                <a:spcPts val="3800"/>
              </a:spcBef>
              <a:buNone/>
              <a:defRPr sz="1800"/>
            </a:pPr>
            <a:endParaRPr lang="en-IE" sz="3200" dirty="0"/>
          </a:p>
          <a:p>
            <a:pPr lvl="1">
              <a:spcBef>
                <a:spcPts val="3800"/>
              </a:spcBef>
              <a:defRPr sz="1800"/>
            </a:pPr>
            <a:r>
              <a:rPr sz="3200" dirty="0"/>
              <a:t>Separate out the longer-running tests from the short ones.</a:t>
            </a:r>
          </a:p>
          <a:p>
            <a:pPr lvl="1">
              <a:spcBef>
                <a:spcPts val="3800"/>
              </a:spcBef>
              <a:defRPr sz="1800"/>
            </a:pPr>
            <a:r>
              <a:rPr sz="3200" dirty="0"/>
              <a:t>Only run the long tests once a day, or once every few days as appropriate, and run the shorter tests constantly.</a:t>
            </a:r>
            <a:endParaRPr lang="en-IE" sz="3200" dirty="0"/>
          </a:p>
          <a:p>
            <a:pPr lvl="1">
              <a:spcBef>
                <a:spcPts val="3800"/>
              </a:spcBef>
              <a:defRPr sz="1800"/>
            </a:pPr>
            <a:r>
              <a:rPr lang="en-IE" sz="3200" b="1" dirty="0"/>
              <a:t>Your code isn’t finished until you have verified it works!</a:t>
            </a:r>
          </a:p>
          <a:p>
            <a:pPr lvl="1">
              <a:spcBef>
                <a:spcPts val="3800"/>
              </a:spcBef>
              <a:defRPr sz="1800"/>
            </a:pPr>
            <a:endParaRPr sz="3200" dirty="0"/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35</a:t>
            </a:fld>
            <a:endParaRPr sz="1400"/>
          </a:p>
        </p:txBody>
      </p:sp>
      <p:pic>
        <p:nvPicPr>
          <p:cNvPr id="31748" name="Picture 4" descr="Image result for time consuming icon">
            <a:extLst>
              <a:ext uri="{FF2B5EF4-FFF2-40B4-BE49-F238E27FC236}">
                <a16:creationId xmlns:a16="http://schemas.microsoft.com/office/drawing/2014/main" id="{390E93D2-21B2-4329-82FD-D86AEB99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85" y="324652"/>
            <a:ext cx="3560315" cy="34496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7663003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#4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lang="en-IE" sz="3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3200" dirty="0">
                <a:solidFill>
                  <a:srgbClr val="FF0000"/>
                </a:solidFill>
              </a:rPr>
              <a:t>“</a:t>
            </a:r>
            <a:r>
              <a:rPr sz="3200" i="1" dirty="0">
                <a:solidFill>
                  <a:srgbClr val="FF0000"/>
                </a:solidFill>
              </a:rPr>
              <a:t>It's not developers job to test his/her code”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077223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#4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lang="en-IE" sz="3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3200" dirty="0">
                <a:solidFill>
                  <a:srgbClr val="FF0000"/>
                </a:solidFill>
              </a:rPr>
              <a:t>“</a:t>
            </a:r>
            <a:r>
              <a:rPr sz="3200" i="1" dirty="0">
                <a:solidFill>
                  <a:srgbClr val="FF0000"/>
                </a:solidFill>
              </a:rPr>
              <a:t>It's not developers job to test his/her code”</a:t>
            </a:r>
            <a:endParaRPr sz="3200" dirty="0">
              <a:solidFill>
                <a:srgbClr val="FF0000"/>
              </a:solidFill>
            </a:endParaRPr>
          </a:p>
          <a:p>
            <a:pPr lvl="1">
              <a:spcBef>
                <a:spcPts val="3800"/>
              </a:spcBef>
              <a:defRPr sz="1800"/>
            </a:pPr>
            <a:r>
              <a:rPr sz="3200" dirty="0"/>
              <a:t>Integral part of developer job is to create working code</a:t>
            </a:r>
            <a:r>
              <a:rPr lang="en-IE" sz="3200" dirty="0"/>
              <a:t>.</a:t>
            </a:r>
            <a:endParaRPr sz="3200" dirty="0"/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37</a:t>
            </a:fld>
            <a:endParaRPr sz="1400"/>
          </a:p>
        </p:txBody>
      </p:sp>
      <p:pic>
        <p:nvPicPr>
          <p:cNvPr id="34818" name="Picture 2" descr="Image result for developer tester icon">
            <a:extLst>
              <a:ext uri="{FF2B5EF4-FFF2-40B4-BE49-F238E27FC236}">
                <a16:creationId xmlns:a16="http://schemas.microsoft.com/office/drawing/2014/main" id="{D85957D5-94B7-4A05-835A-6F9C2E44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84" y="4862264"/>
            <a:ext cx="7620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1715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#5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3200" i="1" dirty="0">
                <a:solidFill>
                  <a:srgbClr val="FF0000"/>
                </a:solidFill>
              </a:rPr>
              <a:t>“But it compiles!</a:t>
            </a:r>
            <a:r>
              <a:rPr lang="en-IE" sz="3200" i="1" dirty="0">
                <a:solidFill>
                  <a:srgbClr val="FF0000"/>
                </a:solidFill>
              </a:rPr>
              <a:t>"</a:t>
            </a:r>
            <a:endParaRPr sz="3200" i="1" dirty="0">
              <a:solidFill>
                <a:srgbClr val="FF0000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6419344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#5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227044" cy="6513140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sz="3200" i="1" dirty="0">
                <a:solidFill>
                  <a:srgbClr val="FF0000"/>
                </a:solidFill>
              </a:rPr>
              <a:t>“But it compiles!”</a:t>
            </a:r>
          </a:p>
          <a:p>
            <a:pPr lvl="1">
              <a:spcBef>
                <a:spcPts val="3800"/>
              </a:spcBef>
              <a:defRPr sz="1800"/>
            </a:pPr>
            <a:endParaRPr lang="en-IE" sz="3200" dirty="0"/>
          </a:p>
          <a:p>
            <a:pPr lvl="1">
              <a:spcBef>
                <a:spcPts val="3800"/>
              </a:spcBef>
              <a:defRPr sz="1800"/>
            </a:pPr>
            <a:r>
              <a:rPr lang="en-IE" sz="3200" dirty="0"/>
              <a:t>A c</a:t>
            </a:r>
            <a:r>
              <a:rPr sz="3200" dirty="0" err="1"/>
              <a:t>ompiler's</a:t>
            </a:r>
            <a:r>
              <a:rPr sz="3200" dirty="0"/>
              <a:t> blessing is a pretty shallow compliment.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39</a:t>
            </a:fld>
            <a:endParaRPr sz="1400"/>
          </a:p>
        </p:txBody>
      </p:sp>
      <p:pic>
        <p:nvPicPr>
          <p:cNvPr id="35844" name="Picture 4" descr="Programming Jokes">
            <a:extLst>
              <a:ext uri="{FF2B5EF4-FFF2-40B4-BE49-F238E27FC236}">
                <a16:creationId xmlns:a16="http://schemas.microsoft.com/office/drawing/2014/main" id="{4D569371-2065-4664-B40B-F8C78540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02" y="340296"/>
            <a:ext cx="4925686" cy="86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439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Waterfall </a:t>
            </a:r>
            <a:r>
              <a:rPr lang="en-IE" sz="4400" dirty="0">
                <a:uFill>
                  <a:solidFill/>
                </a:uFill>
              </a:rPr>
              <a:t>- </a:t>
            </a:r>
            <a:r>
              <a:rPr sz="4400" dirty="0">
                <a:uFill>
                  <a:solidFill/>
                </a:uFill>
              </a:rPr>
              <a:t>development approach</a:t>
            </a:r>
          </a:p>
        </p:txBody>
      </p:sp>
      <p:pic>
        <p:nvPicPr>
          <p:cNvPr id="11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2278097"/>
            <a:ext cx="11709400" cy="643241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#6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lang="en-IE" sz="3200" i="1" dirty="0">
                <a:solidFill>
                  <a:srgbClr val="FF0000"/>
                </a:solidFill>
              </a:rPr>
              <a:t>“We </a:t>
            </a:r>
            <a:r>
              <a:rPr lang="en-IE" sz="3200" i="1" dirty="0">
                <a:solidFill>
                  <a:srgbClr val="FF0000"/>
                </a:solidFill>
                <a:hlinkClick r:id="rId2"/>
              </a:rPr>
              <a:t>refactor</a:t>
            </a:r>
            <a:r>
              <a:rPr lang="en-IE" sz="3200" i="1" dirty="0">
                <a:solidFill>
                  <a:srgbClr val="FF0000"/>
                </a:solidFill>
              </a:rPr>
              <a:t> our code so frequently, that the time we invest in tests just isn't worth it - they are going to change and be irrelevant anyhow"</a:t>
            </a:r>
            <a:endParaRPr sz="3200" i="1" dirty="0">
              <a:solidFill>
                <a:srgbClr val="FF0000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1486519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#6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lang="en-IE" sz="3200" i="1" dirty="0">
                <a:solidFill>
                  <a:srgbClr val="FF0000"/>
                </a:solidFill>
              </a:rPr>
              <a:t>“We </a:t>
            </a:r>
            <a:r>
              <a:rPr lang="en-IE" sz="3200" i="1" dirty="0">
                <a:solidFill>
                  <a:srgbClr val="FF0000"/>
                </a:solidFill>
                <a:hlinkClick r:id="rId2"/>
              </a:rPr>
              <a:t>refactor</a:t>
            </a:r>
            <a:r>
              <a:rPr lang="en-IE" sz="3200" i="1" dirty="0">
                <a:solidFill>
                  <a:srgbClr val="FF0000"/>
                </a:solidFill>
              </a:rPr>
              <a:t> our code so frequently, that the time we invest in tests just isn't worth it - they are going to change and be irrelevant anyhow“</a:t>
            </a:r>
          </a:p>
          <a:p>
            <a:pPr lvl="0">
              <a:spcBef>
                <a:spcPts val="3800"/>
              </a:spcBef>
              <a:buSzTx/>
              <a:buFont typeface="Arial" panose="020B0604020202020204" pitchFamily="34" charset="0"/>
              <a:buChar char="•"/>
              <a:defRPr sz="1800"/>
            </a:pPr>
            <a:r>
              <a:rPr lang="en-IE" sz="3200" dirty="0">
                <a:solidFill>
                  <a:schemeClr val="tx1"/>
                </a:solidFill>
              </a:rPr>
              <a:t>How can you be certain you didn’t break anything when refactoring your code?</a:t>
            </a:r>
          </a:p>
          <a:p>
            <a:pPr lvl="0">
              <a:spcBef>
                <a:spcPts val="3800"/>
              </a:spcBef>
              <a:buSzTx/>
              <a:buFont typeface="Arial" panose="020B0604020202020204" pitchFamily="34" charset="0"/>
              <a:buChar char="•"/>
              <a:defRPr sz="1800"/>
            </a:pPr>
            <a:r>
              <a:rPr lang="en-IE" sz="3200" dirty="0">
                <a:solidFill>
                  <a:schemeClr val="tx1"/>
                </a:solidFill>
              </a:rPr>
              <a:t>Regression testing is one of the number one reasons for doing TDD…good regression tests will, almost immediately, show up un-intended side effects of your code change. </a:t>
            </a:r>
          </a:p>
          <a:p>
            <a:pPr lvl="1">
              <a:spcBef>
                <a:spcPts val="3800"/>
              </a:spcBef>
              <a:buSzTx/>
              <a:buFont typeface="Arial" panose="020B0604020202020204" pitchFamily="34" charset="0"/>
              <a:buChar char="•"/>
              <a:defRPr sz="1800"/>
            </a:pPr>
            <a:r>
              <a:rPr lang="en-IE" sz="3200" dirty="0">
                <a:solidFill>
                  <a:schemeClr val="tx1"/>
                </a:solidFill>
              </a:rPr>
              <a:t>A good rule is…NEVER refactor without tests!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41</a:t>
            </a:fld>
            <a:endParaRPr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51D9AC-8520-4EE5-BC7E-A22397802431}"/>
              </a:ext>
            </a:extLst>
          </p:cNvPr>
          <p:cNvSpPr/>
          <p:nvPr/>
        </p:nvSpPr>
        <p:spPr>
          <a:xfrm>
            <a:off x="3622080" y="9413304"/>
            <a:ext cx="5626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http://codesheriff.blogspot.ie/2011/11/excuse-5-frequent-refactoring-excuse.html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05583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#7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lang="en-IE" sz="3200" i="1" dirty="0">
                <a:solidFill>
                  <a:srgbClr val="FF0000"/>
                </a:solidFill>
              </a:rPr>
              <a:t>“We are such talented programmers, we don’t need tests"</a:t>
            </a:r>
            <a:endParaRPr sz="3200" i="1" dirty="0">
              <a:solidFill>
                <a:srgbClr val="FF0000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42</a:t>
            </a:fld>
            <a:endParaRPr sz="1400"/>
          </a:p>
        </p:txBody>
      </p:sp>
      <p:pic>
        <p:nvPicPr>
          <p:cNvPr id="6" name="Picture 2" descr="Image result for excellent icon">
            <a:extLst>
              <a:ext uri="{FF2B5EF4-FFF2-40B4-BE49-F238E27FC236}">
                <a16:creationId xmlns:a16="http://schemas.microsoft.com/office/drawing/2014/main" id="{41955020-0481-42CC-A77E-C7E446D6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937" y="5596880"/>
            <a:ext cx="3453159" cy="39113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22BCD7-55BE-4D4B-8509-0B4F3458A44C}"/>
              </a:ext>
            </a:extLst>
          </p:cNvPr>
          <p:cNvSpPr/>
          <p:nvPr/>
        </p:nvSpPr>
        <p:spPr>
          <a:xfrm>
            <a:off x="3622080" y="9413304"/>
            <a:ext cx="5626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http://codesheriff.blogspot.ie/2011/11/excuse-5-frequent-refactoring-excuse.html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21257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Excuse </a:t>
            </a:r>
            <a:r>
              <a:rPr lang="en-IE" sz="4200" dirty="0"/>
              <a:t>#7</a:t>
            </a:r>
            <a:endParaRPr sz="4200" dirty="0"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0395396" cy="6565900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r>
              <a:rPr lang="en-IE" sz="3200" i="1" dirty="0">
                <a:solidFill>
                  <a:srgbClr val="FF0000"/>
                </a:solidFill>
              </a:rPr>
              <a:t>“We are such talented programmers, we don’t need tests“</a:t>
            </a: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lang="en-IE" sz="3200" b="1" i="1" dirty="0">
              <a:solidFill>
                <a:schemeClr val="tx1"/>
              </a:solidFill>
            </a:endParaRPr>
          </a:p>
          <a:p>
            <a:pPr lvl="0" algn="l">
              <a:spcBef>
                <a:spcPts val="3800"/>
              </a:spcBef>
              <a:buSzTx/>
              <a:buFont typeface="Arial" panose="020B0604020202020204" pitchFamily="34" charset="0"/>
              <a:buChar char="•"/>
              <a:defRPr sz="1800"/>
            </a:pPr>
            <a:r>
              <a:rPr lang="en-IE" sz="3200" i="1" dirty="0">
                <a:solidFill>
                  <a:schemeClr val="tx1"/>
                </a:solidFill>
              </a:rPr>
              <a:t>Everyone has bugs in their code…we are human after all!</a:t>
            </a:r>
          </a:p>
          <a:p>
            <a:pPr lvl="0" algn="l">
              <a:spcBef>
                <a:spcPts val="3800"/>
              </a:spcBef>
              <a:buSzTx/>
              <a:buFont typeface="Arial" panose="020B0604020202020204" pitchFamily="34" charset="0"/>
              <a:buChar char="•"/>
              <a:defRPr sz="1800"/>
            </a:pPr>
            <a:r>
              <a:rPr lang="en-IE" sz="3200" i="1" dirty="0">
                <a:solidFill>
                  <a:schemeClr val="tx1"/>
                </a:solidFill>
              </a:rPr>
              <a:t>Ok, even if you are a “bug-free coder”, what </a:t>
            </a:r>
            <a:br>
              <a:rPr lang="en-IE" sz="3200" i="1" dirty="0">
                <a:solidFill>
                  <a:schemeClr val="tx1"/>
                </a:solidFill>
              </a:rPr>
            </a:br>
            <a:r>
              <a:rPr lang="en-IE" sz="3200" i="1" dirty="0">
                <a:solidFill>
                  <a:schemeClr val="tx1"/>
                </a:solidFill>
              </a:rPr>
              <a:t>about Regression testing in the future by you </a:t>
            </a:r>
            <a:br>
              <a:rPr lang="en-IE" sz="3200" i="1" dirty="0">
                <a:solidFill>
                  <a:schemeClr val="tx1"/>
                </a:solidFill>
              </a:rPr>
            </a:br>
            <a:r>
              <a:rPr lang="en-IE" sz="3200" i="1" dirty="0">
                <a:solidFill>
                  <a:schemeClr val="tx1"/>
                </a:solidFill>
              </a:rPr>
              <a:t>and other programmers?</a:t>
            </a:r>
          </a:p>
          <a:p>
            <a:pPr lvl="0" algn="l">
              <a:spcBef>
                <a:spcPts val="3800"/>
              </a:spcBef>
              <a:buSzTx/>
              <a:buFont typeface="Arial" panose="020B0604020202020204" pitchFamily="34" charset="0"/>
              <a:buChar char="•"/>
              <a:defRPr sz="1800"/>
            </a:pPr>
            <a:endParaRPr lang="en-IE" sz="3200" i="1" dirty="0">
              <a:solidFill>
                <a:schemeClr val="tx1"/>
              </a:solidFill>
            </a:endParaRP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lang="en-IE" sz="3200" i="1" dirty="0">
              <a:solidFill>
                <a:srgbClr val="FF0000"/>
              </a:solidFill>
            </a:endParaRPr>
          </a:p>
          <a:p>
            <a:pPr marL="0" lvl="0" indent="0">
              <a:spcBef>
                <a:spcPts val="3800"/>
              </a:spcBef>
              <a:buSzTx/>
              <a:buNone/>
              <a:defRPr sz="1800"/>
            </a:pPr>
            <a:endParaRPr sz="3200" i="1" dirty="0">
              <a:solidFill>
                <a:srgbClr val="FF0000"/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43</a:t>
            </a:fld>
            <a:endParaRPr sz="1400"/>
          </a:p>
        </p:txBody>
      </p:sp>
      <p:pic>
        <p:nvPicPr>
          <p:cNvPr id="5" name="Picture 2" descr="Image result for excellent icon">
            <a:extLst>
              <a:ext uri="{FF2B5EF4-FFF2-40B4-BE49-F238E27FC236}">
                <a16:creationId xmlns:a16="http://schemas.microsoft.com/office/drawing/2014/main" id="{87C5C18D-18AF-4EC5-BB4C-83C3B1169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937" y="5596880"/>
            <a:ext cx="3453159" cy="39113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8C00D-FC7D-42FE-B462-D4FA69312019}"/>
              </a:ext>
            </a:extLst>
          </p:cNvPr>
          <p:cNvSpPr/>
          <p:nvPr/>
        </p:nvSpPr>
        <p:spPr>
          <a:xfrm>
            <a:off x="3622080" y="9413304"/>
            <a:ext cx="5626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http://codesheriff.blogspot.ie/2011/11/excuse-5-frequent-refactoring-excuse.html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606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4D2C-1062-4945-8F27-FBE40165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Can we engage in TDD too much?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5B31-79B6-49B2-9710-734EE07D0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219789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mage result for test driven development">
            <a:extLst>
              <a:ext uri="{FF2B5EF4-FFF2-40B4-BE49-F238E27FC236}">
                <a16:creationId xmlns:a16="http://schemas.microsoft.com/office/drawing/2014/main" id="{13276AC5-C40C-4E7C-A519-730144AA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844352"/>
            <a:ext cx="11624573" cy="804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7962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Waterfall  - Working Features</a:t>
            </a:r>
          </a:p>
        </p:txBody>
      </p:sp>
      <p:pic>
        <p:nvPicPr>
          <p:cNvPr id="1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2074897"/>
            <a:ext cx="11709400" cy="629694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media.licdn.com/mpr/mpr/shrinknp_800_800/AAEAAQAAAAAAAAhxAAAAJDY2NTA0MGJhLWE3MDAtNDY5MC04NzczLTQwZmVmNjE1NjA2NA.jpg">
            <a:extLst>
              <a:ext uri="{FF2B5EF4-FFF2-40B4-BE49-F238E27FC236}">
                <a16:creationId xmlns:a16="http://schemas.microsoft.com/office/drawing/2014/main" id="{8766BD0D-F1C9-468E-A21C-4EBC5F4D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700336"/>
            <a:ext cx="11216469" cy="84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173A28-9305-4FFE-8492-03E5E275501A}"/>
              </a:ext>
            </a:extLst>
          </p:cNvPr>
          <p:cNvSpPr/>
          <p:nvPr/>
        </p:nvSpPr>
        <p:spPr>
          <a:xfrm>
            <a:off x="2902000" y="9476601"/>
            <a:ext cx="7560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https://www.linkedin.com/pulse/enterprise-performance-management-solutions-agile-projects-mkpadi/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9011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A0A2D2-D0EF-4C8E-A080-B4F7F9C1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2" y="772344"/>
            <a:ext cx="12159243" cy="8264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A44B35-3B15-4100-A982-B3E0EB6084A2}"/>
              </a:ext>
            </a:extLst>
          </p:cNvPr>
          <p:cNvSpPr/>
          <p:nvPr/>
        </p:nvSpPr>
        <p:spPr>
          <a:xfrm>
            <a:off x="3251198" y="9485312"/>
            <a:ext cx="9659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https://www.researchgate.net/publication/255965523_Integrating_Software_Assurance_into_the_Software_Development_Life_Cycle_SDLC</a:t>
            </a:r>
            <a:r>
              <a:rPr lang="en-IE" dirty="0"/>
              <a:t> </a:t>
            </a:r>
          </a:p>
        </p:txBody>
      </p:sp>
      <p:sp>
        <p:nvSpPr>
          <p:cNvPr id="9" name="Shape 121">
            <a:extLst>
              <a:ext uri="{FF2B5EF4-FFF2-40B4-BE49-F238E27FC236}">
                <a16:creationId xmlns:a16="http://schemas.microsoft.com/office/drawing/2014/main" id="{25586192-8EA1-49DC-95B7-B3D235254A80}"/>
              </a:ext>
            </a:extLst>
          </p:cNvPr>
          <p:cNvSpPr txBox="1">
            <a:spLocks/>
          </p:cNvSpPr>
          <p:nvPr/>
        </p:nvSpPr>
        <p:spPr>
          <a:xfrm>
            <a:off x="9144644" y="412304"/>
            <a:ext cx="3550444" cy="7854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marL="57799" marR="57799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  <a:lvl2pPr marL="57799" marR="57799" indent="2286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2pPr>
            <a:lvl3pPr marL="57799" marR="57799" indent="4572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3pPr>
            <a:lvl4pPr marL="57799" marR="57799" indent="6858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4pPr>
            <a:lvl5pPr marL="57799" marR="57799" indent="9144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5pPr>
            <a:lvl6pPr marL="57799" marR="57799" indent="11430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6pPr>
            <a:lvl7pPr marL="57799" marR="57799" indent="13716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7pPr>
            <a:lvl8pPr marL="57799" marR="57799" indent="16002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8pPr>
            <a:lvl9pPr marL="57799" marR="57799" indent="1828800" algn="ctr" defTabSz="1295400"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uFillTx/>
              </a:defRPr>
            </a:pPr>
            <a:r>
              <a:rPr lang="en-IE" sz="4000" dirty="0"/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27563722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media.licdn.com/mpr/mpr/shrinknp_800_800/AAEAAQAAAAAAAAfJAAAAJDdhOWUwOWI0LTkxY2ItNGMyYS04OGMxLTI2Njk4MzYyNDRlZg.jpg">
            <a:extLst>
              <a:ext uri="{FF2B5EF4-FFF2-40B4-BE49-F238E27FC236}">
                <a16:creationId xmlns:a16="http://schemas.microsoft.com/office/drawing/2014/main" id="{C026941F-836E-4D9B-B3F7-01FF7BD4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51" y="2356520"/>
            <a:ext cx="8457573" cy="65440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501E67-A75B-4119-9F56-361EF3D4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Waterfall Vs Agile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5EEB6-345B-457E-8F21-CC45152F6FCC}"/>
              </a:ext>
            </a:extLst>
          </p:cNvPr>
          <p:cNvSpPr/>
          <p:nvPr/>
        </p:nvSpPr>
        <p:spPr>
          <a:xfrm>
            <a:off x="2902000" y="9476601"/>
            <a:ext cx="7560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4"/>
              </a:rPr>
              <a:t>https://www.linkedin.com/pulse/enterprise-performance-management-solutions-agile-projects-mkpadi/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3933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media.licdn.com/mpr/mpr/shrinknp_800_800/AAEAAQAAAAAAAAc6AAAAJDE1YjRmZGU2LTg4OGYtNGE1YS1iZmFhLTVhNzlmOTU3M2ZmMw.gif">
            <a:extLst>
              <a:ext uri="{FF2B5EF4-FFF2-40B4-BE49-F238E27FC236}">
                <a16:creationId xmlns:a16="http://schemas.microsoft.com/office/drawing/2014/main" id="{1FF51C3B-BC4B-4968-9EBF-AD365D22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2" y="2716560"/>
            <a:ext cx="12529392" cy="430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4524FB-F2AF-4603-AD38-9785BD0C7FDB}"/>
              </a:ext>
            </a:extLst>
          </p:cNvPr>
          <p:cNvSpPr/>
          <p:nvPr/>
        </p:nvSpPr>
        <p:spPr>
          <a:xfrm>
            <a:off x="2613968" y="9485312"/>
            <a:ext cx="8136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4"/>
              </a:rPr>
              <a:t>https://www.linkedin.com/pulse/pragmatic-pivoting-software-development-life-cycle-beyond-mkpadi/</a:t>
            </a:r>
            <a:r>
              <a:rPr lang="en-IE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4B6B7B-AB6B-4751-812C-F5CE8850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Waterfall Vs Agile</a:t>
            </a:r>
          </a:p>
        </p:txBody>
      </p:sp>
    </p:spTree>
    <p:extLst>
      <p:ext uri="{BB962C8B-B14F-4D97-AF65-F5344CB8AC3E}">
        <p14:creationId xmlns:p14="http://schemas.microsoft.com/office/powerpoint/2010/main" val="36468714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1378</Words>
  <Application>Microsoft Office PowerPoint</Application>
  <PresentationFormat>Custom</PresentationFormat>
  <Paragraphs>176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Helvetica</vt:lpstr>
      <vt:lpstr>Helvetica Neue</vt:lpstr>
      <vt:lpstr>Helvetica Neue Light</vt:lpstr>
      <vt:lpstr>Helvetica Neue UltraLight</vt:lpstr>
      <vt:lpstr>Lucida Grande</vt:lpstr>
      <vt:lpstr>sofia-pro</vt:lpstr>
      <vt:lpstr>ModernPortfolio</vt:lpstr>
      <vt:lpstr>Agile Software Development</vt:lpstr>
      <vt:lpstr>Agile and Test Driven Development (TDD)</vt:lpstr>
      <vt:lpstr>Waterfall - development approach</vt:lpstr>
      <vt:lpstr>Waterfall - development approach</vt:lpstr>
      <vt:lpstr>Waterfall  - Working Features</vt:lpstr>
      <vt:lpstr>PowerPoint Presentation</vt:lpstr>
      <vt:lpstr>PowerPoint Presentation</vt:lpstr>
      <vt:lpstr>Waterfall Vs Agile</vt:lpstr>
      <vt:lpstr>Waterfall Vs Agile</vt:lpstr>
      <vt:lpstr>Waterfall Vs Agile</vt:lpstr>
      <vt:lpstr>Agile – Iterative Approach</vt:lpstr>
      <vt:lpstr>Iterative Approach - Working Features</vt:lpstr>
      <vt:lpstr>Agile – Both Iterative and Incremental</vt:lpstr>
      <vt:lpstr>Waterfall vs Agile – Cost of Change</vt:lpstr>
      <vt:lpstr>Developer landscape has changed just a little (!)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TDD – Definition </vt:lpstr>
      <vt:lpstr>What is Unit Testing?</vt:lpstr>
      <vt:lpstr>What is Regression Testing?</vt:lpstr>
      <vt:lpstr>What does Unit Testing Accomplish ?</vt:lpstr>
      <vt:lpstr>TDD – General  </vt:lpstr>
      <vt:lpstr>TDD – General (Contd.)</vt:lpstr>
      <vt:lpstr>How is Unit Testing carried out?</vt:lpstr>
      <vt:lpstr>Why bother with TDD?</vt:lpstr>
      <vt:lpstr>TDD – Why bother with TDD/Unit Testing</vt:lpstr>
      <vt:lpstr>Excuses for not engaging in TDD</vt:lpstr>
      <vt:lpstr>Excuse #1</vt:lpstr>
      <vt:lpstr>Excuse #2</vt:lpstr>
      <vt:lpstr>Excuse #2 (contd.)</vt:lpstr>
      <vt:lpstr>Excuse #3</vt:lpstr>
      <vt:lpstr>Excuse #3</vt:lpstr>
      <vt:lpstr>Excuse #4</vt:lpstr>
      <vt:lpstr>Excuse #4</vt:lpstr>
      <vt:lpstr>Excuse #5</vt:lpstr>
      <vt:lpstr>Excuse #5</vt:lpstr>
      <vt:lpstr>Excuse #6</vt:lpstr>
      <vt:lpstr>Excuse #6</vt:lpstr>
      <vt:lpstr>Excuse #7</vt:lpstr>
      <vt:lpstr>Excuse #7</vt:lpstr>
      <vt:lpstr>Can we engage in TDD too much?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48</cp:revision>
  <dcterms:modified xsi:type="dcterms:W3CDTF">2017-10-04T18:17:58Z</dcterms:modified>
</cp:coreProperties>
</file>