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9" r:id="rId4"/>
    <p:sldId id="280" r:id="rId5"/>
    <p:sldId id="283" r:id="rId6"/>
    <p:sldId id="284" r:id="rId7"/>
    <p:sldId id="282" r:id="rId8"/>
    <p:sldId id="285" r:id="rId9"/>
    <p:sldId id="286" r:id="rId10"/>
    <p:sldId id="290" r:id="rId11"/>
    <p:sldId id="291" r:id="rId12"/>
    <p:sldId id="287" r:id="rId13"/>
    <p:sldId id="288" r:id="rId14"/>
    <p:sldId id="289" r:id="rId15"/>
    <p:sldId id="259" r:id="rId16"/>
    <p:sldId id="292" r:id="rId17"/>
    <p:sldId id="293" r:id="rId18"/>
    <p:sldId id="294" r:id="rId19"/>
    <p:sldId id="260" r:id="rId20"/>
    <p:sldId id="261" r:id="rId21"/>
    <p:sldId id="262" r:id="rId22"/>
    <p:sldId id="263" r:id="rId23"/>
    <p:sldId id="296" r:id="rId24"/>
    <p:sldId id="264" r:id="rId25"/>
    <p:sldId id="265" r:id="rId26"/>
    <p:sldId id="266" r:id="rId27"/>
    <p:sldId id="297" r:id="rId28"/>
    <p:sldId id="267" r:id="rId29"/>
    <p:sldId id="268" r:id="rId30"/>
    <p:sldId id="269" r:id="rId31"/>
    <p:sldId id="270" r:id="rId32"/>
    <p:sldId id="278" r:id="rId33"/>
    <p:sldId id="272" r:id="rId34"/>
    <p:sldId id="273" r:id="rId35"/>
    <p:sldId id="274" r:id="rId36"/>
    <p:sldId id="275" r:id="rId37"/>
    <p:sldId id="276" r:id="rId38"/>
    <p:sldId id="277" r:id="rId39"/>
    <p:sldId id="271" r:id="rId40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13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336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6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glossary/tdd/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glossary/tdd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version-control/" TargetMode="External"/><Relationship Id="rId2" Type="http://schemas.openxmlformats.org/officeDocument/2006/relationships/hyperlink" Target="http://en.wikipedia.org/wiki/Code_coverag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gilealliance.org/glossary/tdd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4/" TargetMode="External"/><Relationship Id="rId2" Type="http://schemas.openxmlformats.org/officeDocument/2006/relationships/hyperlink" Target="http://junit.sourceforge.net/junit3.8.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nit.org/junit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unit.sourceforge.net/junit3.8.1/javadoc/index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unit3.8.1/javadoc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unit3.8.1/javadoc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lang="en-IE" dirty="0" err="1"/>
              <a:t>Dr.</a:t>
            </a:r>
            <a:r>
              <a:rPr lang="en-IE" dirty="0"/>
              <a:t> </a:t>
            </a:r>
            <a:r>
              <a:rPr lang="en-IE" dirty="0" err="1"/>
              <a:t>Siobhán</a:t>
            </a:r>
            <a:r>
              <a:rPr lang="en-IE" dirty="0"/>
              <a:t> Drohan (</a:t>
            </a:r>
            <a:r>
              <a:rPr lang="en-IE" dirty="0">
                <a:hlinkClick r:id="rId2"/>
              </a:rPr>
              <a:t>sdrohan@wit.ie</a:t>
            </a:r>
            <a:r>
              <a:rPr lang="en-IE" dirty="0"/>
              <a:t>) </a:t>
            </a:r>
            <a:endParaRPr lang="en-IE" sz="2400" dirty="0"/>
          </a:p>
          <a:p>
            <a:pPr lvl="0">
              <a:defRPr sz="1800"/>
            </a:pPr>
            <a:r>
              <a:rPr sz="2000" dirty="0"/>
              <a:t>Eamonn de Leastar (</a:t>
            </a:r>
            <a:r>
              <a:rPr sz="2000" dirty="0">
                <a:hlinkClick r:id="rId3"/>
              </a:rPr>
              <a:t>edeleastar@wit.ie</a:t>
            </a:r>
            <a:r>
              <a:rPr sz="2000" dirty="0"/>
              <a:t>)</a:t>
            </a:r>
            <a:endParaRPr lang="en-IE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8">
            <a:extLst>
              <a:ext uri="{FF2B5EF4-FFF2-40B4-BE49-F238E27FC236}">
                <a16:creationId xmlns:a16="http://schemas.microsoft.com/office/drawing/2014/main" id="{91270AB3-4312-47E7-977B-4CD333EB3F50}"/>
              </a:ext>
            </a:extLst>
          </p:cNvPr>
          <p:cNvSpPr/>
          <p:nvPr/>
        </p:nvSpPr>
        <p:spPr>
          <a:xfrm>
            <a:off x="1965896" y="1643583"/>
            <a:ext cx="8477351" cy="7755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junit.framework.TestCase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(String name)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(name);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[3];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[0] = 8;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[1] = 9;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[2] = 7;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}</a:t>
            </a:r>
            <a:endParaRPr lang="en-IE"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D1C3A6A-8518-4D4F-8554-737277D1D72A}"/>
              </a:ext>
            </a:extLst>
          </p:cNvPr>
          <p:cNvSpPr/>
          <p:nvPr/>
        </p:nvSpPr>
        <p:spPr>
          <a:xfrm>
            <a:off x="8138991" y="8117160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174BA-DF87-4D17-BF6F-BC5BF8F0D442}"/>
              </a:ext>
            </a:extLst>
          </p:cNvPr>
          <p:cNvSpPr/>
          <p:nvPr/>
        </p:nvSpPr>
        <p:spPr>
          <a:xfrm>
            <a:off x="597744" y="443254"/>
            <a:ext cx="11737304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4500" lvl="1" indent="0" algn="ctr">
              <a:defRPr sz="1800"/>
            </a:pPr>
            <a:r>
              <a:rPr lang="en-IE" sz="3600" dirty="0"/>
              <a:t>Let’s look at Assertions now…and then we will look at a JUnit testing a simple program.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5374689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Assertions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39928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To check if code is behaving as you expect</a:t>
            </a:r>
            <a:endParaRPr lang="en-IE" sz="3200" dirty="0"/>
          </a:p>
          <a:p>
            <a:pPr lvl="1">
              <a:defRPr sz="1800"/>
            </a:pPr>
            <a:r>
              <a:rPr sz="3200" dirty="0"/>
              <a:t>use an</a:t>
            </a:r>
            <a:r>
              <a:rPr sz="3200" i="1" dirty="0"/>
              <a:t> assertion</a:t>
            </a:r>
            <a:r>
              <a:rPr lang="en-IE" sz="3200" i="1" dirty="0"/>
              <a:t> i.e. </a:t>
            </a:r>
            <a:r>
              <a:rPr sz="3200" dirty="0"/>
              <a:t>a simple method call that verifies that something is true.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21549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BDBA1B-9233-4BA8-95EC-81E24D08B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2" t="23516" r="35724" b="477"/>
          <a:stretch/>
        </p:blipFill>
        <p:spPr>
          <a:xfrm>
            <a:off x="1317824" y="196280"/>
            <a:ext cx="9937104" cy="939788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7218E16-A917-42B3-81E0-3A2B0999D9F7}"/>
              </a:ext>
            </a:extLst>
          </p:cNvPr>
          <p:cNvSpPr/>
          <p:nvPr/>
        </p:nvSpPr>
        <p:spPr>
          <a:xfrm>
            <a:off x="5098244" y="1852464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60793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F7C98F-F020-46EA-9709-06E8F820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" y="1462087"/>
            <a:ext cx="11687175" cy="6829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6F63084F-0017-4DE9-8EEE-75A6E15EEFB2}"/>
              </a:ext>
            </a:extLst>
          </p:cNvPr>
          <p:cNvSpPr/>
          <p:nvPr/>
        </p:nvSpPr>
        <p:spPr>
          <a:xfrm rot="5400000">
            <a:off x="3046016" y="8405192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339831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4048E-D1F2-4B51-A149-421F2B58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08" y="844352"/>
            <a:ext cx="10899632" cy="8647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537F9D-702C-447F-AA9D-DBC9E3727A16}"/>
              </a:ext>
            </a:extLst>
          </p:cNvPr>
          <p:cNvSpPr/>
          <p:nvPr/>
        </p:nvSpPr>
        <p:spPr>
          <a:xfrm>
            <a:off x="165696" y="268288"/>
            <a:ext cx="12706230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4500" lvl="1" indent="0" algn="ctr">
              <a:defRPr sz="1800"/>
            </a:pPr>
            <a:r>
              <a:rPr lang="en-IE" sz="3600" dirty="0"/>
              <a:t>Some of the many “assertion” methods in the Assert class…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898826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Using Asserts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583054" y="2457987"/>
            <a:ext cx="5991354" cy="65659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  <a:t>You could use this assert to check all sorts of things, including whether numbers are equal to each other.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15</a:t>
            </a:fld>
            <a:endParaRPr sz="1400"/>
          </a:p>
        </p:txBody>
      </p:sp>
      <p:sp>
        <p:nvSpPr>
          <p:cNvPr id="111" name="Shape 111"/>
          <p:cNvSpPr/>
          <p:nvPr/>
        </p:nvSpPr>
        <p:spPr>
          <a:xfrm>
            <a:off x="6742133" y="2624331"/>
            <a:ext cx="4140201" cy="129266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a = 2;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(a == 2);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Using Asserts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583054" y="2457987"/>
            <a:ext cx="5991354" cy="65659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  <a:t>You could use this assert to check all sorts of things, including whether numbers are equal to each other.</a:t>
            </a:r>
          </a:p>
          <a:p>
            <a:pPr marL="0" lvl="0" indent="0">
              <a:buNone/>
              <a:defRPr sz="1800"/>
            </a:pPr>
            <a: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  <a:t>To check that two integers are equal, a method that takes two integer parameters might be more useful.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16</a:t>
            </a:fld>
            <a:endParaRPr sz="1400"/>
          </a:p>
        </p:txBody>
      </p:sp>
      <p:sp>
        <p:nvSpPr>
          <p:cNvPr id="111" name="Shape 111"/>
          <p:cNvSpPr/>
          <p:nvPr/>
        </p:nvSpPr>
        <p:spPr>
          <a:xfrm>
            <a:off x="6742133" y="2624331"/>
            <a:ext cx="4140201" cy="129266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a = 2;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(a == 2);</a:t>
            </a:r>
          </a:p>
        </p:txBody>
      </p:sp>
      <p:sp>
        <p:nvSpPr>
          <p:cNvPr id="112" name="Shape 112"/>
          <p:cNvSpPr/>
          <p:nvPr/>
        </p:nvSpPr>
        <p:spPr>
          <a:xfrm>
            <a:off x="6742133" y="5020816"/>
            <a:ext cx="6019800" cy="172354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a,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b)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(a == b);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921246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Using Asserts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583054" y="2457987"/>
            <a:ext cx="5991354" cy="65659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  <a:t>You could use this assert to check all sorts of things, including whether numbers are equal to each other.</a:t>
            </a:r>
          </a:p>
          <a:p>
            <a:pPr marL="0" lvl="0" indent="0">
              <a:buNone/>
              <a:defRPr sz="1800"/>
            </a:pPr>
            <a: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  <a:t>To check that two integers are equal, a method that takes two integer parameters might be more useful.</a:t>
            </a:r>
          </a:p>
          <a:p>
            <a:pPr marL="0" lvl="0" indent="0">
              <a:buNone/>
              <a:defRPr sz="1800"/>
            </a:pPr>
            <a:r>
              <a:rPr sz="3200" dirty="0">
                <a:latin typeface="Calibri" panose="020F0502020204030204" pitchFamily="34" charset="0"/>
                <a:cs typeface="Calibri" panose="020F0502020204030204" pitchFamily="34" charset="0"/>
              </a:rPr>
              <a:t>We can now write the first test a little more expressively: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17</a:t>
            </a:fld>
            <a:endParaRPr sz="1400"/>
          </a:p>
        </p:txBody>
      </p:sp>
      <p:sp>
        <p:nvSpPr>
          <p:cNvPr id="111" name="Shape 111"/>
          <p:cNvSpPr/>
          <p:nvPr/>
        </p:nvSpPr>
        <p:spPr>
          <a:xfrm>
            <a:off x="6742133" y="2624331"/>
            <a:ext cx="4140201" cy="129266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a = 2;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//...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(a == 2);</a:t>
            </a:r>
          </a:p>
        </p:txBody>
      </p:sp>
      <p:sp>
        <p:nvSpPr>
          <p:cNvPr id="112" name="Shape 112"/>
          <p:cNvSpPr/>
          <p:nvPr/>
        </p:nvSpPr>
        <p:spPr>
          <a:xfrm>
            <a:off x="6742133" y="5020816"/>
            <a:ext cx="6019800" cy="172354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a,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b)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(a == b);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13" name="Shape 113"/>
          <p:cNvSpPr/>
          <p:nvPr/>
        </p:nvSpPr>
        <p:spPr>
          <a:xfrm>
            <a:off x="6718300" y="7383720"/>
            <a:ext cx="4140201" cy="129266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a = 2;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</a:p>
          <a:p>
            <a:pPr lvl="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(2, a);</a:t>
            </a:r>
          </a:p>
        </p:txBody>
      </p:sp>
    </p:spTree>
    <p:extLst>
      <p:ext uri="{BB962C8B-B14F-4D97-AF65-F5344CB8AC3E}">
        <p14:creationId xmlns:p14="http://schemas.microsoft.com/office/powerpoint/2010/main" val="32222641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90AC8-02FB-4C08-B96D-1D1C7EA3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JUnit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2E633-DD9A-4B5B-BAF0-B171E4CA2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3200" dirty="0"/>
              <a:t>Testing code to return the largest number in a Primitive Array.</a:t>
            </a:r>
          </a:p>
        </p:txBody>
      </p:sp>
    </p:spTree>
    <p:extLst>
      <p:ext uri="{BB962C8B-B14F-4D97-AF65-F5344CB8AC3E}">
        <p14:creationId xmlns:p14="http://schemas.microsoft.com/office/powerpoint/2010/main" val="21107923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Planning Tests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597744" y="2428528"/>
            <a:ext cx="64389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900"/>
              </a:spcBef>
              <a:defRPr sz="1800"/>
            </a:pPr>
            <a:r>
              <a:rPr sz="2600" dirty="0"/>
              <a:t>Method to test: A static method designed to find the largest number in a list of numbers.</a:t>
            </a:r>
            <a:endParaRPr lang="en-IE" sz="2600" dirty="0"/>
          </a:p>
          <a:p>
            <a:pPr marL="0" lvl="0" indent="0">
              <a:spcBef>
                <a:spcPts val="900"/>
              </a:spcBef>
              <a:buNone/>
              <a:defRPr sz="1800"/>
            </a:pPr>
            <a:endParaRPr sz="2600" dirty="0"/>
          </a:p>
          <a:p>
            <a:pPr lvl="0">
              <a:spcBef>
                <a:spcPts val="900"/>
              </a:spcBef>
              <a:defRPr sz="1800"/>
            </a:pPr>
            <a:r>
              <a:rPr sz="2600" dirty="0"/>
              <a:t>The following tests would seem to make sense:</a:t>
            </a:r>
            <a:endParaRPr lang="en-IE" sz="2600" dirty="0"/>
          </a:p>
          <a:p>
            <a:pPr marL="0" lvl="0" indent="0">
              <a:spcBef>
                <a:spcPts val="900"/>
              </a:spcBef>
              <a:buNone/>
              <a:defRPr sz="1800"/>
            </a:pPr>
            <a:endParaRPr sz="2600" dirty="0"/>
          </a:p>
          <a:p>
            <a:pPr lvl="3">
              <a:lnSpc>
                <a:spcPct val="50000"/>
              </a:lnSpc>
              <a:spcBef>
                <a:spcPts val="900"/>
              </a:spcBef>
              <a:defRPr sz="1800"/>
            </a:pPr>
            <a:r>
              <a:rPr sz="2600" dirty="0"/>
              <a:t> </a:t>
            </a:r>
            <a:r>
              <a:rPr sz="2600" b="1" dirty="0">
                <a:solidFill>
                  <a:srgbClr val="7030A0"/>
                </a:solidFill>
              </a:rPr>
              <a:t>[7, 8, 9]</a:t>
            </a:r>
            <a:r>
              <a:rPr sz="2600" dirty="0"/>
              <a:t> </a:t>
            </a:r>
            <a:r>
              <a:rPr lang="en-IE" sz="2600" dirty="0"/>
              <a:t> </a:t>
            </a:r>
            <a:r>
              <a:rPr lang="en-IE" dirty="0">
                <a:sym typeface="Wingdings" panose="05000000000000000000" pitchFamily="2" charset="2"/>
              </a:rPr>
              <a:t></a:t>
            </a:r>
            <a:r>
              <a:rPr lang="en-IE" sz="2600" dirty="0"/>
              <a:t> </a:t>
            </a:r>
            <a:r>
              <a:rPr sz="2600" dirty="0"/>
              <a:t> </a:t>
            </a:r>
            <a:r>
              <a:rPr sz="2600" b="1" dirty="0">
                <a:solidFill>
                  <a:srgbClr val="00B050"/>
                </a:solidFill>
              </a:rPr>
              <a:t>9</a:t>
            </a:r>
          </a:p>
          <a:p>
            <a:pPr lvl="3">
              <a:lnSpc>
                <a:spcPct val="50000"/>
              </a:lnSpc>
              <a:spcBef>
                <a:spcPts val="900"/>
              </a:spcBef>
              <a:defRPr sz="1800"/>
            </a:pPr>
            <a:endParaRPr sz="2600" dirty="0"/>
          </a:p>
          <a:p>
            <a:pPr lvl="3">
              <a:lnSpc>
                <a:spcPct val="50000"/>
              </a:lnSpc>
              <a:spcBef>
                <a:spcPts val="900"/>
              </a:spcBef>
              <a:defRPr sz="1800"/>
            </a:pPr>
            <a:r>
              <a:rPr sz="2600" b="1" dirty="0">
                <a:solidFill>
                  <a:srgbClr val="7030A0"/>
                </a:solidFill>
              </a:rPr>
              <a:t> [8, 9, 7] </a:t>
            </a:r>
            <a:r>
              <a:rPr lang="en-IE" sz="2600" b="1" dirty="0">
                <a:solidFill>
                  <a:srgbClr val="7030A0"/>
                </a:solidFill>
              </a:rPr>
              <a:t> </a:t>
            </a:r>
            <a:r>
              <a:rPr lang="en-IE" dirty="0">
                <a:sym typeface="Wingdings" panose="05000000000000000000" pitchFamily="2" charset="2"/>
              </a:rPr>
              <a:t></a:t>
            </a:r>
            <a:r>
              <a:rPr sz="2600" dirty="0"/>
              <a:t> </a:t>
            </a:r>
            <a:r>
              <a:rPr lang="en-IE" sz="2600" dirty="0"/>
              <a:t> </a:t>
            </a:r>
            <a:r>
              <a:rPr sz="2600" b="1" dirty="0">
                <a:solidFill>
                  <a:srgbClr val="00B050"/>
                </a:solidFill>
              </a:rPr>
              <a:t>9</a:t>
            </a:r>
          </a:p>
          <a:p>
            <a:pPr marL="266700" lvl="2">
              <a:lnSpc>
                <a:spcPct val="50000"/>
              </a:lnSpc>
              <a:spcBef>
                <a:spcPts val="900"/>
              </a:spcBef>
              <a:defRPr sz="1800"/>
            </a:pPr>
            <a:endParaRPr sz="2600" dirty="0"/>
          </a:p>
          <a:p>
            <a:pPr lvl="3">
              <a:lnSpc>
                <a:spcPct val="90000"/>
              </a:lnSpc>
              <a:spcBef>
                <a:spcPts val="900"/>
              </a:spcBef>
              <a:defRPr sz="1800"/>
            </a:pPr>
            <a:r>
              <a:rPr sz="2600" dirty="0"/>
              <a:t> </a:t>
            </a:r>
            <a:r>
              <a:rPr sz="2600" b="1" dirty="0">
                <a:solidFill>
                  <a:srgbClr val="7030A0"/>
                </a:solidFill>
              </a:rPr>
              <a:t>[9, 7, 8]</a:t>
            </a:r>
            <a:r>
              <a:rPr sz="2600" dirty="0"/>
              <a:t> </a:t>
            </a:r>
            <a:r>
              <a:rPr lang="en-IE" sz="2600" dirty="0"/>
              <a:t> </a:t>
            </a:r>
            <a:r>
              <a:rPr lang="en-IE" dirty="0">
                <a:sym typeface="Wingdings" panose="05000000000000000000" pitchFamily="2" charset="2"/>
              </a:rPr>
              <a:t></a:t>
            </a:r>
            <a:r>
              <a:rPr sz="2600" dirty="0"/>
              <a:t> </a:t>
            </a:r>
            <a:r>
              <a:rPr lang="en-IE" sz="2600" dirty="0"/>
              <a:t> </a:t>
            </a:r>
            <a:r>
              <a:rPr sz="2600" b="1" dirty="0">
                <a:solidFill>
                  <a:srgbClr val="00B050"/>
                </a:solidFill>
              </a:rPr>
              <a:t>9</a:t>
            </a:r>
            <a:endParaRPr lang="en-IE" sz="2600" b="1" dirty="0">
              <a:solidFill>
                <a:srgbClr val="00B050"/>
              </a:solidFill>
            </a:endParaRPr>
          </a:p>
          <a:p>
            <a:pPr marL="1333500" lvl="3" indent="0">
              <a:lnSpc>
                <a:spcPct val="90000"/>
              </a:lnSpc>
              <a:spcBef>
                <a:spcPts val="900"/>
              </a:spcBef>
              <a:buNone/>
              <a:defRPr sz="1800"/>
            </a:pPr>
            <a:endParaRPr sz="26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sz="2600" dirty="0"/>
              <a:t>(</a:t>
            </a:r>
            <a:r>
              <a:rPr sz="2600" b="1" dirty="0">
                <a:solidFill>
                  <a:srgbClr val="7030A0"/>
                </a:solidFill>
              </a:rPr>
              <a:t>supplied test data </a:t>
            </a:r>
            <a:r>
              <a:rPr lang="en-IE" dirty="0">
                <a:sym typeface="Wingdings" panose="05000000000000000000" pitchFamily="2" charset="2"/>
              </a:rPr>
              <a:t>  </a:t>
            </a:r>
            <a:r>
              <a:rPr sz="2600" b="1" dirty="0">
                <a:solidFill>
                  <a:srgbClr val="00B050"/>
                </a:solidFill>
              </a:rPr>
              <a:t>expected result</a:t>
            </a:r>
            <a:r>
              <a:rPr sz="2600" dirty="0"/>
              <a:t>)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  <p:sp>
        <p:nvSpPr>
          <p:cNvPr id="118" name="Shape 118"/>
          <p:cNvSpPr/>
          <p:nvPr/>
        </p:nvSpPr>
        <p:spPr>
          <a:xfrm>
            <a:off x="7069357" y="4228728"/>
            <a:ext cx="5548932" cy="172354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80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>
                <a:latin typeface="Monaco"/>
                <a:ea typeface="Monaco"/>
                <a:cs typeface="Monaco"/>
                <a:sym typeface="Monaco"/>
              </a:rPr>
              <a:t>  ...</a:t>
            </a:r>
          </a:p>
          <a:p>
            <a:pPr lvl="0" defTabSz="584200">
              <a:defRPr sz="1800"/>
            </a:pPr>
            <a:r>
              <a:rPr sz="280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First </a:t>
            </a:r>
            <a:r>
              <a:rPr lang="en-IE" sz="4200" dirty="0"/>
              <a:t>JUnit </a:t>
            </a:r>
            <a:r>
              <a:rPr sz="4200" dirty="0"/>
              <a:t>Tests</a:t>
            </a:r>
            <a:r>
              <a:rPr lang="en-IE" sz="4200" dirty="0"/>
              <a:t> (JUnit 3)</a:t>
            </a:r>
            <a:endParaRPr sz="4200" dirty="0"/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7347649-59E2-4022-9711-564DA1A1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495800"/>
            <a:ext cx="5466184" cy="54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571500" y="457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More Test Data + First Implementation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622300" y="2616200"/>
            <a:ext cx="4292600" cy="6565900"/>
          </a:xfrm>
          <a:prstGeom prst="rect">
            <a:avLst/>
          </a:prstGeom>
        </p:spPr>
        <p:txBody>
          <a:bodyPr/>
          <a:lstStyle/>
          <a:p>
            <a:pPr marL="266700" lvl="1">
              <a:lnSpc>
                <a:spcPct val="90000"/>
              </a:lnSpc>
              <a:spcBef>
                <a:spcPts val="900"/>
              </a:spcBef>
              <a:defRPr sz="1800"/>
            </a:pPr>
            <a:r>
              <a:rPr sz="2800" dirty="0"/>
              <a:t>Already have this data:</a:t>
            </a:r>
            <a:endParaRPr lang="en-IE" sz="2800" dirty="0"/>
          </a:p>
          <a:p>
            <a:pPr marL="266700" lvl="1">
              <a:lnSpc>
                <a:spcPct val="90000"/>
              </a:lnSpc>
              <a:spcBef>
                <a:spcPts val="900"/>
              </a:spcBef>
              <a:defRPr sz="1800"/>
            </a:pPr>
            <a:endParaRPr lang="en-IE" sz="28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  <a:defRPr sz="1800"/>
            </a:pPr>
            <a:r>
              <a:rPr lang="en-IE" sz="2800" dirty="0"/>
              <a:t>	</a:t>
            </a:r>
            <a:r>
              <a:rPr lang="en-IE" sz="2800" b="1" dirty="0">
                <a:solidFill>
                  <a:srgbClr val="7030A0"/>
                </a:solidFill>
              </a:rPr>
              <a:t>[7, 8, 9]</a:t>
            </a:r>
            <a:r>
              <a:rPr lang="en-IE" sz="2800" dirty="0"/>
              <a:t> 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lang="en-IE" sz="2800" dirty="0"/>
              <a:t>  </a:t>
            </a:r>
            <a:r>
              <a:rPr lang="en-IE" sz="2800" b="1" dirty="0">
                <a:solidFill>
                  <a:srgbClr val="00B050"/>
                </a:solidFill>
              </a:rPr>
              <a:t>9</a:t>
            </a:r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  <a:defRPr sz="1800"/>
            </a:pPr>
            <a:r>
              <a:rPr lang="en-IE" sz="2800" b="1" dirty="0">
                <a:solidFill>
                  <a:srgbClr val="00B050"/>
                </a:solidFill>
              </a:rPr>
              <a:t>	</a:t>
            </a:r>
            <a:r>
              <a:rPr lang="en-IE" sz="2800" b="1" dirty="0">
                <a:solidFill>
                  <a:srgbClr val="7030A0"/>
                </a:solidFill>
              </a:rPr>
              <a:t>[8, 9, 7] 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lang="en-IE" sz="2800" dirty="0"/>
              <a:t>  </a:t>
            </a:r>
            <a:r>
              <a:rPr lang="en-IE" sz="2800" b="1" dirty="0">
                <a:solidFill>
                  <a:srgbClr val="00B050"/>
                </a:solidFill>
              </a:rPr>
              <a:t>9</a:t>
            </a:r>
            <a:endParaRPr lang="en-IE" sz="2800" dirty="0"/>
          </a:p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  <a:defRPr sz="1800"/>
            </a:pPr>
            <a:r>
              <a:rPr lang="en-IE" sz="2800" b="1" dirty="0">
                <a:solidFill>
                  <a:srgbClr val="7030A0"/>
                </a:solidFill>
              </a:rPr>
              <a:t>	[9, 7, 8]</a:t>
            </a:r>
            <a:r>
              <a:rPr lang="en-IE" sz="2800" dirty="0"/>
              <a:t> 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lang="en-IE" sz="2800" dirty="0"/>
              <a:t>  </a:t>
            </a:r>
            <a:r>
              <a:rPr lang="en-IE" sz="2800" b="1" dirty="0">
                <a:solidFill>
                  <a:srgbClr val="00B050"/>
                </a:solidFill>
              </a:rPr>
              <a:t>9</a:t>
            </a: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endParaRPr sz="2800" dirty="0"/>
          </a:p>
          <a:p>
            <a:pPr marL="266700" lvl="2">
              <a:lnSpc>
                <a:spcPct val="90000"/>
              </a:lnSpc>
              <a:spcBef>
                <a:spcPts val="900"/>
              </a:spcBef>
              <a:defRPr sz="1800"/>
            </a:pPr>
            <a:r>
              <a:rPr sz="2800" dirty="0"/>
              <a:t>What about this set:</a:t>
            </a:r>
            <a:endParaRPr lang="en-IE" sz="2800" dirty="0"/>
          </a:p>
          <a:p>
            <a:pPr marL="266700" lvl="2">
              <a:lnSpc>
                <a:spcPct val="90000"/>
              </a:lnSpc>
              <a:spcBef>
                <a:spcPts val="900"/>
              </a:spcBef>
              <a:defRPr sz="1800"/>
            </a:pPr>
            <a:endParaRPr lang="en-IE" sz="2800" dirty="0"/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lang="en-IE" sz="2800" dirty="0"/>
              <a:t>	</a:t>
            </a:r>
            <a:r>
              <a:rPr lang="en-IE" sz="2800" b="1" dirty="0">
                <a:solidFill>
                  <a:srgbClr val="7030A0"/>
                </a:solidFill>
              </a:rPr>
              <a:t>[</a:t>
            </a:r>
            <a:r>
              <a:rPr sz="2800" b="1" dirty="0">
                <a:solidFill>
                  <a:srgbClr val="7030A0"/>
                </a:solidFill>
              </a:rPr>
              <a:t>7, 9, 8, 9]</a:t>
            </a:r>
            <a:r>
              <a:rPr sz="2800" dirty="0"/>
              <a:t> </a:t>
            </a:r>
            <a:r>
              <a:rPr lang="en-IE" sz="2800" dirty="0"/>
              <a:t>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sz="2800" dirty="0"/>
              <a:t> </a:t>
            </a:r>
            <a:r>
              <a:rPr sz="2800" b="1" dirty="0">
                <a:solidFill>
                  <a:srgbClr val="00B050"/>
                </a:solidFill>
              </a:rPr>
              <a:t>9</a:t>
            </a: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lang="en-IE" sz="2800" dirty="0"/>
              <a:t>	</a:t>
            </a:r>
            <a:r>
              <a:rPr sz="2800" b="1" dirty="0">
                <a:solidFill>
                  <a:srgbClr val="7030A0"/>
                </a:solidFill>
              </a:rPr>
              <a:t>[1]</a:t>
            </a:r>
            <a:r>
              <a:rPr sz="2800" dirty="0"/>
              <a:t> </a:t>
            </a:r>
            <a:r>
              <a:rPr lang="en-IE" sz="2800" dirty="0"/>
              <a:t>		     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sz="2800" dirty="0"/>
              <a:t> </a:t>
            </a:r>
            <a:r>
              <a:rPr lang="en-IE" sz="2800" b="1" dirty="0">
                <a:solidFill>
                  <a:srgbClr val="00B050"/>
                </a:solidFill>
              </a:rPr>
              <a:t>1</a:t>
            </a:r>
            <a:endParaRPr sz="2800" b="1" dirty="0">
              <a:solidFill>
                <a:srgbClr val="00B050"/>
              </a:solidFill>
            </a:endParaRPr>
          </a:p>
          <a:p>
            <a:pPr marL="0" lvl="2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lang="en-IE" sz="2800" dirty="0"/>
              <a:t>	</a:t>
            </a:r>
            <a:r>
              <a:rPr sz="2800" b="1" dirty="0">
                <a:solidFill>
                  <a:srgbClr val="7030A0"/>
                </a:solidFill>
              </a:rPr>
              <a:t>[-9, -8, -7]</a:t>
            </a:r>
            <a:r>
              <a:rPr sz="2800" dirty="0"/>
              <a:t> </a:t>
            </a:r>
            <a:r>
              <a:rPr lang="en-IE" sz="2800" dirty="0"/>
              <a:t>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sz="2800" dirty="0"/>
              <a:t> </a:t>
            </a:r>
            <a:r>
              <a:rPr sz="2800" b="1" dirty="0">
                <a:solidFill>
                  <a:srgbClr val="00B050"/>
                </a:solidFill>
              </a:rPr>
              <a:t>-7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  <p:sp>
        <p:nvSpPr>
          <p:cNvPr id="123" name="Shape 123"/>
          <p:cNvSpPr/>
          <p:nvPr/>
        </p:nvSpPr>
        <p:spPr>
          <a:xfrm>
            <a:off x="4969307" y="2723733"/>
            <a:ext cx="7454900" cy="560153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Integer.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MAX_VALUE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- 1; index++)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 = list[index];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A6679-B58D-44D8-A063-9C51CAB20206}"/>
              </a:ext>
            </a:extLst>
          </p:cNvPr>
          <p:cNvSpPr/>
          <p:nvPr/>
        </p:nvSpPr>
        <p:spPr>
          <a:xfrm>
            <a:off x="93688" y="9059744"/>
            <a:ext cx="63946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900"/>
              </a:spcBef>
              <a:buSzTx/>
              <a:buNone/>
              <a:defRPr sz="1800"/>
            </a:pPr>
            <a:r>
              <a:rPr lang="en-IE" sz="3000" dirty="0">
                <a:latin typeface="Helvetica Neue Light"/>
              </a:rPr>
              <a:t>(</a:t>
            </a:r>
            <a:r>
              <a:rPr lang="en-IE" sz="3000" b="1" dirty="0">
                <a:solidFill>
                  <a:srgbClr val="7030A0"/>
                </a:solidFill>
                <a:latin typeface="Helvetica Neue Light"/>
              </a:rPr>
              <a:t>supplied test data </a:t>
            </a:r>
            <a:r>
              <a:rPr lang="en-IE" sz="3000" dirty="0">
                <a:latin typeface="Helvetica Neue Light"/>
                <a:sym typeface="Wingdings" panose="05000000000000000000" pitchFamily="2" charset="2"/>
              </a:rPr>
              <a:t>  </a:t>
            </a:r>
            <a:r>
              <a:rPr lang="en-IE" sz="3000" b="1" dirty="0">
                <a:solidFill>
                  <a:srgbClr val="00B050"/>
                </a:solidFill>
                <a:latin typeface="Helvetica Neue Light"/>
              </a:rPr>
              <a:t>expected result</a:t>
            </a:r>
            <a:r>
              <a:rPr lang="en-IE" sz="3000" dirty="0">
                <a:latin typeface="Helvetica Neue Light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Writing the Test</a:t>
            </a:r>
            <a:r>
              <a:rPr lang="en-IE" sz="4200" dirty="0"/>
              <a:t>Case</a:t>
            </a:r>
            <a:endParaRPr sz="4200"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571500" y="2601464"/>
            <a:ext cx="4787900" cy="5384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This is a </a:t>
            </a:r>
            <a:r>
              <a:rPr sz="2800" dirty="0" err="1">
                <a:solidFill>
                  <a:srgbClr val="FF0000"/>
                </a:solidFill>
              </a:rPr>
              <a:t>TestCase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called </a:t>
            </a:r>
            <a:r>
              <a:rPr sz="2800" dirty="0" err="1"/>
              <a:t>TestLargest</a:t>
            </a:r>
            <a:r>
              <a:rPr sz="2800" dirty="0"/>
              <a:t>.</a:t>
            </a:r>
            <a:endParaRPr lang="en-IE" sz="2800" dirty="0"/>
          </a:p>
          <a:p>
            <a:pPr>
              <a:defRPr sz="1800"/>
            </a:pPr>
            <a:r>
              <a:rPr lang="en-IE" sz="2800" dirty="0"/>
              <a:t>It uses the following test data:</a:t>
            </a:r>
            <a:br>
              <a:rPr lang="en-IE" sz="2800" dirty="0"/>
            </a:br>
            <a:r>
              <a:rPr lang="en-IE" sz="2800" dirty="0"/>
              <a:t>      </a:t>
            </a:r>
            <a:r>
              <a:rPr lang="en-IE" sz="2800" b="1" dirty="0">
                <a:solidFill>
                  <a:srgbClr val="7030A0"/>
                </a:solidFill>
              </a:rPr>
              <a:t>[8, 9, 7]  </a:t>
            </a:r>
            <a:r>
              <a:rPr lang="en-IE" sz="2800" dirty="0">
                <a:sym typeface="Wingdings" panose="05000000000000000000" pitchFamily="2" charset="2"/>
              </a:rPr>
              <a:t></a:t>
            </a:r>
            <a:r>
              <a:rPr lang="en-IE" sz="2800" dirty="0"/>
              <a:t>  </a:t>
            </a:r>
            <a:r>
              <a:rPr lang="en-IE" sz="2800" b="1" dirty="0">
                <a:solidFill>
                  <a:srgbClr val="00B050"/>
                </a:solidFill>
              </a:rPr>
              <a:t>9</a:t>
            </a:r>
            <a:endParaRPr sz="2800" dirty="0"/>
          </a:p>
          <a:p>
            <a:pPr lvl="0">
              <a:defRPr sz="1800"/>
            </a:pPr>
            <a:r>
              <a:rPr sz="2800" dirty="0"/>
              <a:t>It has one Unit Test </a:t>
            </a:r>
            <a:r>
              <a:rPr lang="en-IE" sz="2800" dirty="0"/>
              <a:t>(</a:t>
            </a:r>
            <a:r>
              <a:rPr lang="en-IE" sz="2800" dirty="0" err="1"/>
              <a:t>testOrder</a:t>
            </a:r>
            <a:r>
              <a:rPr lang="en-IE" sz="2800" dirty="0"/>
              <a:t>) </a:t>
            </a:r>
            <a:r>
              <a:rPr sz="2800" dirty="0"/>
              <a:t>- to verify the </a:t>
            </a:r>
            <a:r>
              <a:rPr sz="2800" dirty="0" err="1"/>
              <a:t>behaviour</a:t>
            </a:r>
            <a:r>
              <a:rPr sz="2800" dirty="0"/>
              <a:t> of the largest method.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21</a:t>
            </a:fld>
            <a:endParaRPr sz="1400"/>
          </a:p>
        </p:txBody>
      </p:sp>
      <p:sp>
        <p:nvSpPr>
          <p:cNvPr id="128" name="Shape 128"/>
          <p:cNvSpPr/>
          <p:nvPr/>
        </p:nvSpPr>
        <p:spPr>
          <a:xfrm>
            <a:off x="5782320" y="1104509"/>
            <a:ext cx="6605085" cy="7755969"/>
          </a:xfrm>
          <a:prstGeom prst="rect">
            <a:avLst/>
          </a:prstGeom>
          <a:solidFill>
            <a:schemeClr val="bg1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junit.framework.TestCase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(String name)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(name);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[3];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[0] = 8;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[1] = 9;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[2] = 7;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D625B36-6E6E-4F2C-8CBD-9177AF82240A}"/>
              </a:ext>
            </a:extLst>
          </p:cNvPr>
          <p:cNvSpPr/>
          <p:nvPr/>
        </p:nvSpPr>
        <p:spPr>
          <a:xfrm>
            <a:off x="9670752" y="4982493"/>
            <a:ext cx="1080120" cy="504056"/>
          </a:xfrm>
          <a:prstGeom prst="leftArrow">
            <a:avLst/>
          </a:prstGeom>
          <a:solidFill>
            <a:srgbClr val="0070C0"/>
          </a:solidFill>
          <a:ln w="12700" cap="flat">
            <a:solidFill>
              <a:srgbClr val="0070C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6304534-4D48-4595-A00A-F2D1EB3C0AFF}"/>
              </a:ext>
            </a:extLst>
          </p:cNvPr>
          <p:cNvSpPr/>
          <p:nvPr/>
        </p:nvSpPr>
        <p:spPr>
          <a:xfrm>
            <a:off x="11614968" y="7541096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F9738-488D-458A-8FBC-C41C23F62628}"/>
              </a:ext>
            </a:extLst>
          </p:cNvPr>
          <p:cNvSpPr/>
          <p:nvPr/>
        </p:nvSpPr>
        <p:spPr>
          <a:xfrm>
            <a:off x="957784" y="7397080"/>
            <a:ext cx="6463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900"/>
              </a:spcBef>
              <a:buNone/>
              <a:defRPr sz="1800"/>
            </a:pPr>
            <a:r>
              <a:rPr lang="en-IE" sz="2800" b="1" dirty="0">
                <a:solidFill>
                  <a:srgbClr val="00B050"/>
                </a:solidFill>
              </a:rPr>
              <a:t>	</a:t>
            </a:r>
            <a:endParaRPr lang="en-IE" sz="28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 idx="4294967295"/>
          </p:nvPr>
        </p:nvSpPr>
        <p:spPr>
          <a:xfrm>
            <a:off x="263179" y="342949"/>
            <a:ext cx="11861800" cy="58578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 dirty="0"/>
              <a:t>Running</a:t>
            </a:r>
            <a:r>
              <a:rPr lang="en-IE" dirty="0"/>
              <a:t>  </a:t>
            </a:r>
            <a:r>
              <a:rPr sz="4200" dirty="0"/>
              <a:t>the Test</a:t>
            </a:r>
            <a:r>
              <a:rPr lang="en-IE" sz="4200" dirty="0"/>
              <a:t>Case</a:t>
            </a:r>
            <a:endParaRPr sz="4200" dirty="0"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4294967295"/>
          </p:nvPr>
        </p:nvSpPr>
        <p:spPr>
          <a:xfrm>
            <a:off x="12692063" y="9194800"/>
            <a:ext cx="312737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  <p:pic>
        <p:nvPicPr>
          <p:cNvPr id="133" name="Picture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704" y="1132384"/>
            <a:ext cx="8595197" cy="7808943"/>
          </a:xfrm>
          <a:prstGeom prst="rect">
            <a:avLst/>
          </a:prstGeom>
          <a:ln w="12700">
            <a:solidFill>
              <a:srgbClr val="0070C0"/>
            </a:solidFill>
            <a:miter lim="400000"/>
          </a:ln>
        </p:spPr>
      </p:pic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6C172224-F04D-4792-8878-C70F72E8785B}"/>
              </a:ext>
            </a:extLst>
          </p:cNvPr>
          <p:cNvSpPr/>
          <p:nvPr/>
        </p:nvSpPr>
        <p:spPr>
          <a:xfrm>
            <a:off x="8966801" y="4051776"/>
            <a:ext cx="3773558" cy="18261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24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Lists the test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 classes and all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the test methods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within them. 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50DE5884-08A8-4D7C-80B3-2309FE52F8CD}"/>
              </a:ext>
            </a:extLst>
          </p:cNvPr>
          <p:cNvSpPr/>
          <p:nvPr/>
        </p:nvSpPr>
        <p:spPr>
          <a:xfrm>
            <a:off x="8966801" y="6872118"/>
            <a:ext cx="3773558" cy="18261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24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Lists all the tests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that </a:t>
            </a: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failed, </a:t>
            </a:r>
            <a:r>
              <a:rPr lang="en-IE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along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with </a:t>
            </a: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assertion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errors.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16FF2383-51B8-4EEC-9E56-624834003B1D}"/>
              </a:ext>
            </a:extLst>
          </p:cNvPr>
          <p:cNvSpPr/>
          <p:nvPr/>
        </p:nvSpPr>
        <p:spPr>
          <a:xfrm>
            <a:off x="8837094" y="1283095"/>
            <a:ext cx="3903265" cy="225702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24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584200" rtl="0" latinLnBrk="1" hangingPunct="0"/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Status of the </a:t>
            </a:r>
          </a:p>
          <a:p>
            <a:pPr algn="ctr" defTabSz="584200" rtl="0" latinLnBrk="1" hangingPunct="0"/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Automated Test </a:t>
            </a:r>
          </a:p>
          <a:p>
            <a:pPr algn="ctr" defTabSz="584200" rtl="0" latinLnBrk="1" hangingPunct="0"/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Execution.  </a:t>
            </a:r>
          </a:p>
          <a:p>
            <a:pPr algn="ctr" defTabSz="584200" rtl="0" latinLnBrk="1" hangingPunct="0"/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One test ran and </a:t>
            </a:r>
          </a:p>
          <a:p>
            <a:pPr algn="ctr" defTabSz="584200" rtl="0" latinLnBrk="1" hangingPunct="0"/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that one test failed.</a:t>
            </a:r>
            <a:r>
              <a:rPr lang="en-IE" sz="28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 idx="4294967295"/>
          </p:nvPr>
        </p:nvSpPr>
        <p:spPr>
          <a:xfrm>
            <a:off x="263179" y="342949"/>
            <a:ext cx="11861800" cy="585787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 dirty="0"/>
              <a:t>Running</a:t>
            </a:r>
            <a:r>
              <a:rPr lang="en-IE" dirty="0"/>
              <a:t>  </a:t>
            </a:r>
            <a:r>
              <a:rPr sz="4200" dirty="0"/>
              <a:t>the Test</a:t>
            </a:r>
            <a:r>
              <a:rPr lang="en-IE" sz="4200" dirty="0"/>
              <a:t>Case</a:t>
            </a:r>
            <a:endParaRPr sz="4200" dirty="0"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4294967295"/>
          </p:nvPr>
        </p:nvSpPr>
        <p:spPr>
          <a:xfrm>
            <a:off x="12692063" y="9194800"/>
            <a:ext cx="312737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pic>
        <p:nvPicPr>
          <p:cNvPr id="133" name="Picture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704" y="1132384"/>
            <a:ext cx="8595197" cy="7808943"/>
          </a:xfrm>
          <a:prstGeom prst="rect">
            <a:avLst/>
          </a:prstGeom>
          <a:ln w="12700">
            <a:solidFill>
              <a:srgbClr val="0070C0"/>
            </a:solidFill>
            <a:miter lim="400000"/>
          </a:ln>
        </p:spPr>
      </p:pic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54C67C27-403B-4EE0-B301-FF5296144F42}"/>
              </a:ext>
            </a:extLst>
          </p:cNvPr>
          <p:cNvSpPr/>
          <p:nvPr/>
        </p:nvSpPr>
        <p:spPr>
          <a:xfrm>
            <a:off x="2259883" y="7397080"/>
            <a:ext cx="9865096" cy="1665923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Why did </a:t>
            </a:r>
            <a:r>
              <a:rPr lang="en-IE" sz="3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the test return such a huge number instead of 9?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Where could this larg</a:t>
            </a:r>
            <a:r>
              <a:rPr lang="en-IE" sz="3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rPr>
              <a:t>e number have come from?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88038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Bug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95300" y="2451100"/>
            <a:ext cx="45593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First line should initialize max to zero, not MAX_VALUE.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138" name="Shape 138"/>
          <p:cNvSpPr/>
          <p:nvPr/>
        </p:nvSpPr>
        <p:spPr>
          <a:xfrm>
            <a:off x="5240188" y="284539"/>
            <a:ext cx="7454900" cy="6032421"/>
          </a:xfrm>
          <a:prstGeom prst="rect">
            <a:avLst/>
          </a:prstGeom>
          <a:solidFill>
            <a:schemeClr val="bg1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800" u="sng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8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Integer.MAX_VALUE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index, max = 0;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- 1; index++)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  max = list[index];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pic>
        <p:nvPicPr>
          <p:cNvPr id="139" name="Picture 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25" y="4516760"/>
            <a:ext cx="5132555" cy="4838824"/>
          </a:xfrm>
          <a:prstGeom prst="rect">
            <a:avLst/>
          </a:prstGeom>
          <a:ln w="12700">
            <a:solidFill>
              <a:srgbClr val="002060"/>
            </a:solidFill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Further Tests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092200" y="2235200"/>
            <a:ext cx="10375900" cy="402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3200"/>
              </a:spcBef>
              <a:defRPr sz="1800"/>
            </a:pPr>
            <a:r>
              <a:rPr sz="2600" dirty="0"/>
              <a:t>What happens when the largest number appears in different places in the list - first or last, and somewhere in the middle?</a:t>
            </a:r>
          </a:p>
          <a:p>
            <a:pPr lvl="1">
              <a:spcBef>
                <a:spcPts val="3200"/>
              </a:spcBef>
              <a:defRPr sz="1800"/>
            </a:pPr>
            <a:r>
              <a:rPr sz="2600" dirty="0"/>
              <a:t>Bugs most often show up at the “edges”</a:t>
            </a:r>
            <a:r>
              <a:rPr lang="en-IE" dirty="0"/>
              <a:t>.</a:t>
            </a:r>
            <a:endParaRPr sz="2600" dirty="0"/>
          </a:p>
          <a:p>
            <a:pPr lvl="1">
              <a:spcBef>
                <a:spcPts val="3200"/>
              </a:spcBef>
              <a:defRPr sz="1800"/>
            </a:pPr>
            <a:r>
              <a:rPr sz="2600" dirty="0"/>
              <a:t>In this case, edges occur when the largest number is at the start or end of the array that we pass in</a:t>
            </a:r>
            <a:r>
              <a:rPr lang="en-IE" sz="2600" dirty="0"/>
              <a:t>.</a:t>
            </a:r>
            <a:endParaRPr sz="2600" dirty="0"/>
          </a:p>
          <a:p>
            <a:pPr lvl="0">
              <a:spcBef>
                <a:spcPts val="3200"/>
              </a:spcBef>
              <a:defRPr sz="1800"/>
            </a:pPr>
            <a:r>
              <a:rPr sz="2600" dirty="0"/>
              <a:t>Aggregate into a single unit test: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144" name="Shape 144"/>
          <p:cNvSpPr/>
          <p:nvPr/>
        </p:nvSpPr>
        <p:spPr>
          <a:xfrm>
            <a:off x="2038350" y="6261100"/>
            <a:ext cx="8483600" cy="2585323"/>
          </a:xfrm>
          <a:prstGeom prst="rect">
            <a:avLst/>
          </a:prstGeom>
          <a:ln w="127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81000" y="469900"/>
            <a:ext cx="19812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Failure</a:t>
            </a:r>
            <a:br>
              <a:rPr lang="en-IE" sz="4200" dirty="0"/>
            </a:br>
            <a:endParaRPr sz="4200" dirty="0"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26</a:t>
            </a:fld>
            <a:endParaRPr sz="1400"/>
          </a:p>
        </p:txBody>
      </p:sp>
      <p:pic>
        <p:nvPicPr>
          <p:cNvPr id="148" name="Picture 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9992" y="196280"/>
            <a:ext cx="9937104" cy="374441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81000" y="469900"/>
            <a:ext cx="19812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Failure + Fix</a:t>
            </a:r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27</a:t>
            </a:fld>
            <a:endParaRPr sz="1400"/>
          </a:p>
        </p:txBody>
      </p:sp>
      <p:pic>
        <p:nvPicPr>
          <p:cNvPr id="148" name="Picture 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9992" y="196280"/>
            <a:ext cx="9937104" cy="374441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712044" y="4027795"/>
            <a:ext cx="7886700" cy="560153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index, max = 0;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//for (index = 0; index &lt; </a:t>
            </a:r>
            <a:r>
              <a:rPr sz="2800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list.length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- 1; index++)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 index++)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  max = list[index];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1308976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Further Boundary Conditions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447800" y="6045200"/>
            <a:ext cx="5207000" cy="2781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Now exercising multiple tests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28</a:t>
            </a:fld>
            <a:endParaRPr sz="1400"/>
          </a:p>
        </p:txBody>
      </p:sp>
      <p:sp>
        <p:nvSpPr>
          <p:cNvPr id="154" name="Shape 154"/>
          <p:cNvSpPr/>
          <p:nvPr/>
        </p:nvSpPr>
        <p:spPr>
          <a:xfrm>
            <a:off x="1447800" y="2068488"/>
            <a:ext cx="9271000" cy="332398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testDups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 defTabSz="584200">
              <a:defRPr sz="1800"/>
            </a:pP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testOne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(1,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 1 }));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pic>
        <p:nvPicPr>
          <p:cNvPr id="155" name="Picture 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6456" y="5243016"/>
            <a:ext cx="5128357" cy="4386312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Failure on testNegative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29</a:t>
            </a:fld>
            <a:endParaRPr sz="1400"/>
          </a:p>
        </p:txBody>
      </p:sp>
      <p:sp>
        <p:nvSpPr>
          <p:cNvPr id="159" name="Shape 159"/>
          <p:cNvSpPr/>
          <p:nvPr/>
        </p:nvSpPr>
        <p:spPr>
          <a:xfrm>
            <a:off x="2442344" y="2140496"/>
            <a:ext cx="8020496" cy="215443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testNegative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negList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{ -9, -8, -7 };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(-7,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negList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pic>
        <p:nvPicPr>
          <p:cNvPr id="160" name="Picture 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032" y="4516760"/>
            <a:ext cx="6406543" cy="4838824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C73ED-B187-4255-B5A6-8C57129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JUnit?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FDAA0-E5E3-41B0-BFEB-66EF5B37B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3200" dirty="0"/>
              <a:t>JUnit:</a:t>
            </a:r>
          </a:p>
          <a:p>
            <a:pPr lvl="1"/>
            <a:r>
              <a:rPr lang="en-IE" sz="3200" dirty="0"/>
              <a:t>is a Unit Testing Framework for Java.</a:t>
            </a:r>
          </a:p>
          <a:p>
            <a:pPr lvl="1"/>
            <a:r>
              <a:rPr lang="en-IE" sz="3200" dirty="0"/>
              <a:t>enables you to write and run repeatable tests.</a:t>
            </a:r>
          </a:p>
          <a:p>
            <a:pPr lvl="1"/>
            <a:r>
              <a:rPr lang="en-IE" sz="3200" dirty="0"/>
              <a:t>is used to Unit Test a small piece of code.</a:t>
            </a:r>
          </a:p>
          <a:p>
            <a:r>
              <a:rPr lang="en-IE" sz="3200" dirty="0"/>
              <a:t>When following TDD, developers should write and execute the JUnit tests before writing any code.</a:t>
            </a:r>
          </a:p>
          <a:p>
            <a:endParaRPr lang="en-IE" sz="3200" dirty="0"/>
          </a:p>
          <a:p>
            <a:pPr marL="0" indent="0">
              <a:buNone/>
            </a:pPr>
            <a:endParaRPr lang="en-IE" sz="3200" dirty="0"/>
          </a:p>
        </p:txBody>
      </p:sp>
      <p:pic>
        <p:nvPicPr>
          <p:cNvPr id="6" name="Picture 2" descr="Image result for junit">
            <a:extLst>
              <a:ext uri="{FF2B5EF4-FFF2-40B4-BE49-F238E27FC236}">
                <a16:creationId xmlns:a16="http://schemas.microsoft.com/office/drawing/2014/main" id="{E14C159C-43D6-4847-96ED-5736B415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44" y="58688"/>
            <a:ext cx="2513856" cy="25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5871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fix testNegative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546100" y="2654300"/>
            <a:ext cx="3848100" cy="4000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Choosing 0 to initialize max was a bad idea; </a:t>
            </a:r>
          </a:p>
          <a:p>
            <a:pPr lvl="0">
              <a:defRPr sz="1800"/>
            </a:pPr>
            <a:r>
              <a:rPr sz="2600" dirty="0"/>
              <a:t>Should have been MIN VALUE, so as to be less than all negative numbers as well</a:t>
            </a:r>
            <a:r>
              <a:rPr lang="en-IE" sz="2600" dirty="0"/>
              <a:t>.</a:t>
            </a:r>
            <a:endParaRPr sz="2600" dirty="0"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30</a:t>
            </a:fld>
            <a:endParaRPr sz="1400"/>
          </a:p>
        </p:txBody>
      </p:sp>
      <p:sp>
        <p:nvSpPr>
          <p:cNvPr id="165" name="Shape 165"/>
          <p:cNvSpPr/>
          <p:nvPr/>
        </p:nvSpPr>
        <p:spPr>
          <a:xfrm>
            <a:off x="4846216" y="2300763"/>
            <a:ext cx="7526939" cy="603242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</a:t>
            </a:r>
            <a:r>
              <a:rPr sz="2800" u="sng" dirty="0" err="1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index, max = 0;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Integer.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MIN_VALUE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 index++)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 = list[index];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Expected Errors?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20700" y="2514600"/>
            <a:ext cx="5029200" cy="1803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If the array is empty, this is considered an error, and an exception should be thrown</a:t>
            </a:r>
            <a:r>
              <a:rPr lang="en-IE" sz="2600" dirty="0"/>
              <a:t>.</a:t>
            </a:r>
            <a:endParaRPr sz="2600" dirty="0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31</a:t>
            </a:fld>
            <a:endParaRPr sz="1400"/>
          </a:p>
        </p:txBody>
      </p:sp>
      <p:sp>
        <p:nvSpPr>
          <p:cNvPr id="170" name="Shape 170"/>
          <p:cNvSpPr/>
          <p:nvPr/>
        </p:nvSpPr>
        <p:spPr>
          <a:xfrm>
            <a:off x="46732" y="5236840"/>
            <a:ext cx="6743700" cy="443198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testEmpty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fail(</a:t>
            </a:r>
            <a:r>
              <a:rPr sz="2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e)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0" defTabSz="58420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71" name="Shape 171"/>
          <p:cNvSpPr/>
          <p:nvPr/>
        </p:nvSpPr>
        <p:spPr>
          <a:xfrm>
            <a:off x="5710312" y="167244"/>
            <a:ext cx="7200800" cy="732508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largest (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list)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index, max =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Integer.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MIN_VALUE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== 0)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"Empty list"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(index = 0; index &lt;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list.</a:t>
            </a:r>
            <a:r>
              <a:rPr sz="2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 index++)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(list[index] &gt; max)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 = list[index];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return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max;</a:t>
            </a:r>
          </a:p>
          <a:p>
            <a:pPr lvl="0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BDC7C-7620-4A7B-B487-701C1DB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more TDD theory…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3E00-52D1-4A15-B8A3-C05E45385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969649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F725-7631-4B60-A461-A25D3FA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Common Pitfalls (	individual programmer)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99EA4-9CDF-46DA-B05B-E3B1627E9128}"/>
              </a:ext>
            </a:extLst>
          </p:cNvPr>
          <p:cNvSpPr/>
          <p:nvPr/>
        </p:nvSpPr>
        <p:spPr>
          <a:xfrm>
            <a:off x="4414168" y="9441552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https://www.agilealliance.org/glossary/tdd/</a:t>
            </a:r>
            <a:r>
              <a:rPr lang="en-IE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A1999-7701-4BC0-B90B-729F6A29CC46}"/>
              </a:ext>
            </a:extLst>
          </p:cNvPr>
          <p:cNvSpPr/>
          <p:nvPr/>
        </p:nvSpPr>
        <p:spPr>
          <a:xfrm>
            <a:off x="1389832" y="3076600"/>
            <a:ext cx="10611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Forgetting to run tests frequently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Writing too many tests at once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Writing tests that are too large or coarse-grained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Writing overly trivial tests, for instance omitting assertions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Writing tests for trivial code, for instance accessors</a:t>
            </a:r>
            <a:endParaRPr lang="en-IE" sz="3200" b="0" i="0" dirty="0">
              <a:solidFill>
                <a:schemeClr val="tx1"/>
              </a:solidFill>
              <a:effectLst/>
              <a:latin typeface="sofia-pro"/>
            </a:endParaRPr>
          </a:p>
        </p:txBody>
      </p:sp>
    </p:spTree>
    <p:extLst>
      <p:ext uri="{BB962C8B-B14F-4D97-AF65-F5344CB8AC3E}">
        <p14:creationId xmlns:p14="http://schemas.microsoft.com/office/powerpoint/2010/main" val="17280748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F725-7631-4B60-A461-A25D3FA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Common Pitfalls (	teams)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99EA4-9CDF-46DA-B05B-E3B1627E9128}"/>
              </a:ext>
            </a:extLst>
          </p:cNvPr>
          <p:cNvSpPr/>
          <p:nvPr/>
        </p:nvSpPr>
        <p:spPr>
          <a:xfrm>
            <a:off x="4414168" y="9441552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https://www.agilealliance.org/glossary/tdd/</a:t>
            </a:r>
            <a:r>
              <a:rPr lang="en-IE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5DC0C3-DA5D-431D-9759-755BFEDE1A92}"/>
              </a:ext>
            </a:extLst>
          </p:cNvPr>
          <p:cNvSpPr/>
          <p:nvPr/>
        </p:nvSpPr>
        <p:spPr>
          <a:xfrm>
            <a:off x="1016670" y="3076600"/>
            <a:ext cx="109714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Partial adoption - only a few developers on the team use TDD.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Poor maintenance of the test suite - most commonly leading to a test suite with a prohibitively long running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</a:rPr>
              <a:t>Abandoned test suite (i.e. seldom or never run) - sometimes as a result of poor maintenance, sometimes as a result of team turnover.</a:t>
            </a:r>
            <a:endParaRPr lang="en-IE" sz="3200" b="0" i="0" dirty="0">
              <a:solidFill>
                <a:schemeClr val="tx1"/>
              </a:solidFill>
              <a:effectLst/>
              <a:latin typeface="sofia-pro"/>
            </a:endParaRPr>
          </a:p>
        </p:txBody>
      </p:sp>
    </p:spTree>
    <p:extLst>
      <p:ext uri="{BB962C8B-B14F-4D97-AF65-F5344CB8AC3E}">
        <p14:creationId xmlns:p14="http://schemas.microsoft.com/office/powerpoint/2010/main" val="149286781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A4A8-EDBA-4677-A13A-5C09D322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Signs of Use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09771-EA1A-47F5-B935-1B894CA35B9A}"/>
              </a:ext>
            </a:extLst>
          </p:cNvPr>
          <p:cNvSpPr/>
          <p:nvPr/>
        </p:nvSpPr>
        <p:spPr>
          <a:xfrm>
            <a:off x="1389832" y="2860576"/>
            <a:ext cx="100091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  <a:hlinkClick r:id="rId2"/>
              </a:rPr>
              <a:t>"code coverage"</a:t>
            </a:r>
            <a:r>
              <a:rPr lang="en-IE" sz="3200" dirty="0">
                <a:solidFill>
                  <a:schemeClr val="tx1"/>
                </a:solidFill>
                <a:latin typeface="sofia-pro"/>
              </a:rPr>
              <a:t> is a common approach to evidencing the use of TDD; while high coverage does not guarantee appropriate use of TDD, coverage below 80% is likely to indicate deficiencies in a team's mastery of TDD.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  <a:latin typeface="sofia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  <a:latin typeface="sofia-pro"/>
                <a:hlinkClick r:id="rId3"/>
              </a:rPr>
              <a:t>version control</a:t>
            </a:r>
            <a:r>
              <a:rPr lang="en-IE" sz="3200" dirty="0">
                <a:solidFill>
                  <a:schemeClr val="tx1"/>
                </a:solidFill>
                <a:latin typeface="sofia-pro"/>
              </a:rPr>
              <a:t> logs should show that test code is checked in each time product code is checked in, in roughly comparable amounts.</a:t>
            </a:r>
            <a:endParaRPr lang="en-IE" sz="3200" b="0" i="0" dirty="0">
              <a:solidFill>
                <a:schemeClr val="tx1"/>
              </a:solidFill>
              <a:effectLst/>
              <a:latin typeface="sofia-pr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A902F-7081-455E-AEF4-A12CFAC93640}"/>
              </a:ext>
            </a:extLst>
          </p:cNvPr>
          <p:cNvSpPr/>
          <p:nvPr/>
        </p:nvSpPr>
        <p:spPr>
          <a:xfrm>
            <a:off x="4414168" y="9441552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4"/>
              </a:rPr>
              <a:t>https://www.agilealliance.org/glossary/tdd/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2244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5525-B555-4E34-B5EE-068F3E2A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Code Coverage – 100% Example</a:t>
            </a:r>
          </a:p>
        </p:txBody>
      </p:sp>
      <p:pic>
        <p:nvPicPr>
          <p:cNvPr id="1026" name="Picture 2" descr="Image result for junit code coverage">
            <a:extLst>
              <a:ext uri="{FF2B5EF4-FFF2-40B4-BE49-F238E27FC236}">
                <a16:creationId xmlns:a16="http://schemas.microsoft.com/office/drawing/2014/main" id="{70489854-27F1-4799-8276-0655EAF1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2068488"/>
            <a:ext cx="10945216" cy="7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309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5525-B555-4E34-B5EE-068F3E2A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Code Coverage – 85.4% Example</a:t>
            </a:r>
          </a:p>
        </p:txBody>
      </p:sp>
      <p:pic>
        <p:nvPicPr>
          <p:cNvPr id="5122" name="Picture 2" descr="Image result for junit code coverage jacoco">
            <a:extLst>
              <a:ext uri="{FF2B5EF4-FFF2-40B4-BE49-F238E27FC236}">
                <a16:creationId xmlns:a16="http://schemas.microsoft.com/office/drawing/2014/main" id="{FD3F5FB1-F705-44E3-B8BD-40DFD966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7" y="1685520"/>
            <a:ext cx="10153128" cy="795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148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C11A-C740-4BA0-A839-1D075B57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Code Coverage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7B317-156B-4D91-9CD3-9597CDCC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3" y="2212504"/>
            <a:ext cx="12574653" cy="6315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899924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C73ED-B187-4255-B5A6-8C57129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JUnit 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FDAA0-E5E3-41B0-BFEB-66EF5B37B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JUnit 3 </a:t>
            </a:r>
            <a:r>
              <a:rPr lang="en-IE" dirty="0"/>
              <a:t>(</a:t>
            </a:r>
            <a:r>
              <a:rPr lang="en-IE" dirty="0">
                <a:hlinkClick r:id="rId2"/>
              </a:rPr>
              <a:t>http://junit.sourceforge.net/junit3.8.1/</a:t>
            </a:r>
            <a:r>
              <a:rPr lang="en-IE" dirty="0"/>
              <a:t>)</a:t>
            </a:r>
          </a:p>
          <a:p>
            <a:r>
              <a:rPr lang="en-IE" b="1" dirty="0"/>
              <a:t>JUnit 4 </a:t>
            </a:r>
            <a:r>
              <a:rPr lang="en-IE" dirty="0"/>
              <a:t>(</a:t>
            </a:r>
            <a:r>
              <a:rPr lang="en-IE" dirty="0">
                <a:hlinkClick r:id="rId3"/>
              </a:rPr>
              <a:t>http://junit.org/junit4/</a:t>
            </a:r>
            <a:r>
              <a:rPr lang="en-IE" dirty="0"/>
              <a:t>) </a:t>
            </a:r>
          </a:p>
          <a:p>
            <a:pPr lvl="1"/>
            <a:r>
              <a:rPr lang="en-IE" dirty="0"/>
              <a:t>Version we will mainly use is 4.12</a:t>
            </a:r>
          </a:p>
          <a:p>
            <a:r>
              <a:rPr lang="en-IE" b="1" dirty="0"/>
              <a:t>JUnit 5 </a:t>
            </a:r>
            <a:r>
              <a:rPr lang="en-IE" dirty="0"/>
              <a:t>(</a:t>
            </a:r>
            <a:r>
              <a:rPr lang="en-IE" dirty="0">
                <a:hlinkClick r:id="rId4"/>
              </a:rPr>
              <a:t>http://junit.org/junit5/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First general availability release published on September 10, 2017.  Bug fix version released on October 3, 2017.</a:t>
            </a:r>
          </a:p>
          <a:p>
            <a:pPr lvl="1"/>
            <a:r>
              <a:rPr lang="en-IE" dirty="0"/>
              <a:t>Not supported directly in Eclipse IDE (you can use it via Maven, which we will show you in future weeks)</a:t>
            </a:r>
          </a:p>
        </p:txBody>
      </p:sp>
    </p:spTree>
    <p:extLst>
      <p:ext uri="{BB962C8B-B14F-4D97-AF65-F5344CB8AC3E}">
        <p14:creationId xmlns:p14="http://schemas.microsoft.com/office/powerpoint/2010/main" val="3070195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C73ED-B187-4255-B5A6-8C57129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JUnit Version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FDAA0-E5E3-41B0-BFEB-66EF5B37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2696716"/>
          </a:xfrm>
        </p:spPr>
        <p:txBody>
          <a:bodyPr/>
          <a:lstStyle/>
          <a:p>
            <a:r>
              <a:rPr lang="en-IE" sz="3200" i="1" dirty="0"/>
              <a:t>As conventions differ between the versions, it is important to be able to use Version 3 and 4 (at least) and 5 (desirable).</a:t>
            </a:r>
          </a:p>
          <a:p>
            <a:pPr lvl="0">
              <a:defRPr sz="1800"/>
            </a:pPr>
            <a:r>
              <a:rPr lang="en-IE" sz="3200" dirty="0"/>
              <a:t>In Version 3: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1EB6C-6C6E-4824-8F35-EACE5D202908}"/>
              </a:ext>
            </a:extLst>
          </p:cNvPr>
          <p:cNvSpPr/>
          <p:nvPr/>
        </p:nvSpPr>
        <p:spPr>
          <a:xfrm>
            <a:off x="1821880" y="4876800"/>
            <a:ext cx="9577064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58850" lvl="1" indent="-514350">
              <a:buFont typeface="+mj-lt"/>
              <a:buAutoNum type="arabicPeriod"/>
              <a:defRPr sz="1800"/>
            </a:pPr>
            <a:r>
              <a:rPr lang="en-IE" sz="3600" dirty="0"/>
              <a:t>Test class must extend </a:t>
            </a:r>
            <a:r>
              <a:rPr lang="en-IE" sz="3600" dirty="0" err="1">
                <a:solidFill>
                  <a:srgbClr val="FF0000"/>
                </a:solidFill>
              </a:rPr>
              <a:t>TestCase</a:t>
            </a:r>
            <a:r>
              <a:rPr lang="en-IE" sz="3600" dirty="0">
                <a:solidFill>
                  <a:srgbClr val="FF0000"/>
                </a:solidFill>
              </a:rPr>
              <a:t>.</a:t>
            </a:r>
          </a:p>
          <a:p>
            <a:pPr marL="958850" lvl="1" indent="-514350">
              <a:buFont typeface="+mj-lt"/>
              <a:buAutoNum type="arabicPeriod"/>
              <a:defRPr sz="1800"/>
            </a:pPr>
            <a:endParaRPr lang="en-IE" sz="3600" dirty="0">
              <a:solidFill>
                <a:srgbClr val="FF0000"/>
              </a:solidFill>
            </a:endParaRPr>
          </a:p>
          <a:p>
            <a:pPr marL="958850" lvl="1" indent="-514350">
              <a:buFont typeface="+mj-lt"/>
              <a:buAutoNum type="arabicPeriod"/>
              <a:defRPr sz="1800"/>
            </a:pPr>
            <a:r>
              <a:rPr lang="en-IE" sz="3600" dirty="0" err="1"/>
              <a:t>setUp</a:t>
            </a:r>
            <a:r>
              <a:rPr lang="en-IE" sz="3600" dirty="0"/>
              <a:t>/</a:t>
            </a:r>
            <a:r>
              <a:rPr lang="en-IE" sz="3600" dirty="0" err="1"/>
              <a:t>tearDown</a:t>
            </a:r>
            <a:r>
              <a:rPr lang="en-IE" sz="3600" dirty="0"/>
              <a:t> methods are overridden from </a:t>
            </a:r>
            <a:r>
              <a:rPr lang="en-IE" sz="3600" dirty="0" err="1">
                <a:solidFill>
                  <a:srgbClr val="FF0000"/>
                </a:solidFill>
              </a:rPr>
              <a:t>TestCase</a:t>
            </a:r>
            <a:r>
              <a:rPr lang="en-IE" sz="3600" dirty="0">
                <a:solidFill>
                  <a:srgbClr val="FF0000"/>
                </a:solidFill>
              </a:rPr>
              <a:t> </a:t>
            </a:r>
            <a:r>
              <a:rPr lang="en-IE" sz="3600" dirty="0">
                <a:solidFill>
                  <a:schemeClr val="tx1"/>
                </a:solidFill>
              </a:rPr>
              <a:t>(note that this is optional).</a:t>
            </a:r>
          </a:p>
          <a:p>
            <a:pPr marL="958850" lvl="1" indent="-514350">
              <a:buFont typeface="+mj-lt"/>
              <a:buAutoNum type="arabicPeriod"/>
              <a:defRPr sz="1800"/>
            </a:pPr>
            <a:endParaRPr lang="en-IE" sz="3600" dirty="0"/>
          </a:p>
          <a:p>
            <a:pPr marL="958850" lvl="1" indent="-514350">
              <a:buFont typeface="+mj-lt"/>
              <a:buAutoNum type="arabicPeriod"/>
              <a:defRPr sz="1800"/>
            </a:pPr>
            <a:r>
              <a:rPr lang="en-IE" sz="3600" dirty="0"/>
              <a:t>Test methods must begin with “test” word.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436151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770B2-C5E3-42F6-BC9D-14806EE68530}"/>
              </a:ext>
            </a:extLst>
          </p:cNvPr>
          <p:cNvSpPr/>
          <p:nvPr/>
        </p:nvSpPr>
        <p:spPr>
          <a:xfrm>
            <a:off x="93688" y="9399552"/>
            <a:ext cx="3982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http://junit.sourceforge.net/junit3.8.1/javadoc/index.html</a:t>
            </a: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BA577-10AC-4944-A5BC-34E38A48A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2" t="-2435" r="1914" b="-650"/>
          <a:stretch/>
        </p:blipFill>
        <p:spPr>
          <a:xfrm>
            <a:off x="237704" y="254536"/>
            <a:ext cx="12601400" cy="914501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E2778-995A-4520-ABBD-22F675CF6923}"/>
              </a:ext>
            </a:extLst>
          </p:cNvPr>
          <p:cNvSpPr/>
          <p:nvPr/>
        </p:nvSpPr>
        <p:spPr>
          <a:xfrm>
            <a:off x="5566296" y="124273"/>
            <a:ext cx="7305630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defTabSz="584200">
              <a:defRPr sz="1800"/>
            </a:pPr>
            <a:r>
              <a:rPr lang="en-IE" sz="36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1. Test Class must extend </a:t>
            </a:r>
            <a:r>
              <a:rPr lang="en-IE" sz="3600" dirty="0" err="1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TestCase</a:t>
            </a:r>
            <a:r>
              <a:rPr lang="en-IE" sz="36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002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775202-5BE5-4108-BB99-896A4C2E0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2" t="-2435" r="1914" b="-650"/>
          <a:stretch/>
        </p:blipFill>
        <p:spPr>
          <a:xfrm>
            <a:off x="237704" y="254536"/>
            <a:ext cx="12601400" cy="914501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8770B2-C5E3-42F6-BC9D-14806EE68530}"/>
              </a:ext>
            </a:extLst>
          </p:cNvPr>
          <p:cNvSpPr/>
          <p:nvPr/>
        </p:nvSpPr>
        <p:spPr>
          <a:xfrm>
            <a:off x="93688" y="9399552"/>
            <a:ext cx="3982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http://junit.sourceforge.net/junit3.8.1/javadoc/index.html</a:t>
            </a:r>
            <a:r>
              <a:rPr lang="en-IE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9E12E-DC02-47DB-A02A-12C61A9EF979}"/>
              </a:ext>
            </a:extLst>
          </p:cNvPr>
          <p:cNvSpPr/>
          <p:nvPr/>
        </p:nvSpPr>
        <p:spPr>
          <a:xfrm>
            <a:off x="6430392" y="6721896"/>
            <a:ext cx="6408712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defTabSz="584200">
              <a:defRPr sz="1800"/>
            </a:pPr>
            <a:r>
              <a:rPr lang="en-IE"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 err="1">
                <a:latin typeface="Monaco"/>
                <a:ea typeface="Monaco"/>
                <a:cs typeface="Monaco"/>
                <a:sym typeface="Monaco"/>
              </a:rPr>
              <a:t>junit.framework.TestCase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 defTabSz="584200">
              <a:defRPr sz="1800"/>
            </a:pPr>
            <a:endParaRPr lang="en-IE"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lang="en-IE"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endParaRPr lang="en-IE"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//JUnit testing code omitted</a:t>
            </a:r>
          </a:p>
          <a:p>
            <a:pPr lvl="1" defTabSz="584200">
              <a:defRPr sz="1800"/>
            </a:pP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0E73A-C7BB-48DC-8B3E-F95787839B2C}"/>
              </a:ext>
            </a:extLst>
          </p:cNvPr>
          <p:cNvSpPr/>
          <p:nvPr/>
        </p:nvSpPr>
        <p:spPr>
          <a:xfrm>
            <a:off x="5566296" y="124273"/>
            <a:ext cx="7305630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defTabSz="584200">
              <a:defRPr sz="1800"/>
            </a:pPr>
            <a:r>
              <a:rPr lang="en-IE" sz="36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1. Test Class must extend </a:t>
            </a:r>
            <a:r>
              <a:rPr lang="en-IE" sz="3600" dirty="0" err="1">
                <a:solidFill>
                  <a:srgbClr val="FF0000"/>
                </a:solidFill>
                <a:latin typeface="Monaco"/>
                <a:ea typeface="Monaco"/>
                <a:cs typeface="Monaco"/>
                <a:sym typeface="Monaco"/>
              </a:rPr>
              <a:t>TestCase</a:t>
            </a:r>
            <a:r>
              <a:rPr lang="en-IE" sz="36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6180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6FBF5A-F5CE-4057-BF97-54D3D620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5" y="1060376"/>
            <a:ext cx="12663681" cy="7585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8770B2-C5E3-42F6-BC9D-14806EE68530}"/>
              </a:ext>
            </a:extLst>
          </p:cNvPr>
          <p:cNvSpPr/>
          <p:nvPr/>
        </p:nvSpPr>
        <p:spPr>
          <a:xfrm>
            <a:off x="93688" y="9399552"/>
            <a:ext cx="3982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http://junit.sourceforge.net/junit3.8.1/javadoc/index.html</a:t>
            </a:r>
            <a:r>
              <a:rPr lang="en-IE" dirty="0"/>
              <a:t> 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D1C3A6A-8518-4D4F-8554-737277D1D72A}"/>
              </a:ext>
            </a:extLst>
          </p:cNvPr>
          <p:cNvSpPr/>
          <p:nvPr/>
        </p:nvSpPr>
        <p:spPr>
          <a:xfrm>
            <a:off x="10894888" y="6893024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82A706E-75DE-4874-BF16-DD729F86BEC0}"/>
              </a:ext>
            </a:extLst>
          </p:cNvPr>
          <p:cNvSpPr/>
          <p:nvPr/>
        </p:nvSpPr>
        <p:spPr>
          <a:xfrm>
            <a:off x="10894888" y="7541096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174BA-DF87-4D17-BF6F-BC5BF8F0D442}"/>
              </a:ext>
            </a:extLst>
          </p:cNvPr>
          <p:cNvSpPr/>
          <p:nvPr/>
        </p:nvSpPr>
        <p:spPr>
          <a:xfrm>
            <a:off x="5566296" y="124273"/>
            <a:ext cx="7305630" cy="17543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defTabSz="584200">
              <a:defRPr sz="1800"/>
            </a:pPr>
            <a:r>
              <a:rPr lang="en-IE" sz="36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2. </a:t>
            </a:r>
            <a:r>
              <a:rPr lang="en-IE" sz="3600" dirty="0" err="1"/>
              <a:t>setUp</a:t>
            </a:r>
            <a:r>
              <a:rPr lang="en-IE" sz="3600" dirty="0"/>
              <a:t>/</a:t>
            </a:r>
            <a:r>
              <a:rPr lang="en-IE" sz="3600" dirty="0" err="1"/>
              <a:t>tearDown</a:t>
            </a:r>
            <a:r>
              <a:rPr lang="en-IE" sz="3600" dirty="0"/>
              <a:t> methods are 	overridden from </a:t>
            </a:r>
            <a:r>
              <a:rPr lang="en-IE" sz="3600" dirty="0" err="1">
                <a:solidFill>
                  <a:srgbClr val="FF0000"/>
                </a:solidFill>
              </a:rPr>
              <a:t>TestCase</a:t>
            </a:r>
            <a:r>
              <a:rPr lang="en-IE" sz="3600" dirty="0">
                <a:solidFill>
                  <a:srgbClr val="FF0000"/>
                </a:solidFill>
              </a:rPr>
              <a:t> </a:t>
            </a:r>
            <a:r>
              <a:rPr lang="en-IE" sz="3600" dirty="0">
                <a:solidFill>
                  <a:schemeClr val="tx1"/>
                </a:solidFill>
              </a:rPr>
              <a:t>(note </a:t>
            </a:r>
          </a:p>
          <a:p>
            <a:pPr lvl="1" defTabSz="584200">
              <a:defRPr sz="1800"/>
            </a:pPr>
            <a:r>
              <a:rPr lang="en-IE" sz="3600" dirty="0">
                <a:solidFill>
                  <a:schemeClr val="tx1"/>
                </a:solidFill>
              </a:rPr>
              <a:t>	that this is optional).</a:t>
            </a:r>
          </a:p>
        </p:txBody>
      </p:sp>
    </p:spTree>
    <p:extLst>
      <p:ext uri="{BB962C8B-B14F-4D97-AF65-F5344CB8AC3E}">
        <p14:creationId xmlns:p14="http://schemas.microsoft.com/office/powerpoint/2010/main" val="3500825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8">
            <a:extLst>
              <a:ext uri="{FF2B5EF4-FFF2-40B4-BE49-F238E27FC236}">
                <a16:creationId xmlns:a16="http://schemas.microsoft.com/office/drawing/2014/main" id="{91270AB3-4312-47E7-977B-4CD333EB3F50}"/>
              </a:ext>
            </a:extLst>
          </p:cNvPr>
          <p:cNvSpPr/>
          <p:nvPr/>
        </p:nvSpPr>
        <p:spPr>
          <a:xfrm>
            <a:off x="1965896" y="1643583"/>
            <a:ext cx="8477351" cy="7755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defRPr sz="1800"/>
            </a:pP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junit.framework.TestCase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(String name)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(name);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  <a:p>
            <a:pPr lvl="1" defTabSz="584200">
              <a:defRPr sz="1800"/>
            </a:pPr>
            <a:endParaRPr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[3];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[0] = 8;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[1] = 9;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[2] = 7;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 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800" dirty="0" err="1"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IE" sz="2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800" dirty="0">
                <a:latin typeface="Monaco"/>
                <a:ea typeface="Monaco"/>
                <a:cs typeface="Monaco"/>
                <a:sym typeface="Monaco"/>
              </a:rPr>
              <a:t> }</a:t>
            </a:r>
            <a:endParaRPr lang="en-IE" sz="2800" dirty="0">
              <a:latin typeface="Monaco"/>
              <a:ea typeface="Monaco"/>
              <a:cs typeface="Monaco"/>
              <a:sym typeface="Monaco"/>
            </a:endParaRPr>
          </a:p>
          <a:p>
            <a:pPr lvl="1" defTabSz="584200">
              <a:defRPr sz="1800"/>
            </a:pPr>
            <a:r>
              <a:rPr sz="2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D1C3A6A-8518-4D4F-8554-737277D1D72A}"/>
              </a:ext>
            </a:extLst>
          </p:cNvPr>
          <p:cNvSpPr/>
          <p:nvPr/>
        </p:nvSpPr>
        <p:spPr>
          <a:xfrm>
            <a:off x="5926336" y="5533217"/>
            <a:ext cx="1080120" cy="504056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174BA-DF87-4D17-BF6F-BC5BF8F0D442}"/>
              </a:ext>
            </a:extLst>
          </p:cNvPr>
          <p:cNvSpPr/>
          <p:nvPr/>
        </p:nvSpPr>
        <p:spPr>
          <a:xfrm>
            <a:off x="5566296" y="124273"/>
            <a:ext cx="730563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4500" lvl="1" indent="0">
              <a:defRPr sz="1800"/>
            </a:pPr>
            <a:r>
              <a:rPr lang="en-IE" sz="3600" dirty="0"/>
              <a:t>3. Test methods must begin with </a:t>
            </a:r>
          </a:p>
          <a:p>
            <a:pPr marL="444500" lvl="1" indent="0">
              <a:defRPr sz="1800"/>
            </a:pPr>
            <a:r>
              <a:rPr lang="en-IE" sz="3600" dirty="0"/>
              <a:t>		“test” word.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3005560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2001</Words>
  <Application>Microsoft Office PowerPoint</Application>
  <PresentationFormat>Custom</PresentationFormat>
  <Paragraphs>345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Helvetica</vt:lpstr>
      <vt:lpstr>Helvetica Neue</vt:lpstr>
      <vt:lpstr>Helvetica Neue Light</vt:lpstr>
      <vt:lpstr>Helvetica Neue UltraLight</vt:lpstr>
      <vt:lpstr>Lucida Grande</vt:lpstr>
      <vt:lpstr>Monaco</vt:lpstr>
      <vt:lpstr>sofia-pro</vt:lpstr>
      <vt:lpstr>Wingdings</vt:lpstr>
      <vt:lpstr>ModernPortfolio</vt:lpstr>
      <vt:lpstr>Agile Software Development</vt:lpstr>
      <vt:lpstr>First JUnit Tests (JUnit 3)</vt:lpstr>
      <vt:lpstr>What is JUnit?</vt:lpstr>
      <vt:lpstr>JUnit Versions</vt:lpstr>
      <vt:lpstr>JUnit Version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Assertions</vt:lpstr>
      <vt:lpstr>PowerPoint Presentation</vt:lpstr>
      <vt:lpstr>PowerPoint Presentation</vt:lpstr>
      <vt:lpstr>PowerPoint Presentation</vt:lpstr>
      <vt:lpstr>Using Asserts</vt:lpstr>
      <vt:lpstr>Using Asserts</vt:lpstr>
      <vt:lpstr>Using Asserts</vt:lpstr>
      <vt:lpstr>JUnit Example</vt:lpstr>
      <vt:lpstr>Planning Tests</vt:lpstr>
      <vt:lpstr>More Test Data + First Implementation</vt:lpstr>
      <vt:lpstr>Writing the TestCase</vt:lpstr>
      <vt:lpstr>Running  the TestCase</vt:lpstr>
      <vt:lpstr>Running  the TestCase</vt:lpstr>
      <vt:lpstr>Bug</vt:lpstr>
      <vt:lpstr>Further Tests</vt:lpstr>
      <vt:lpstr>Failure </vt:lpstr>
      <vt:lpstr>Failure + Fix</vt:lpstr>
      <vt:lpstr>Further Boundary Conditions</vt:lpstr>
      <vt:lpstr>Failure on testNegative</vt:lpstr>
      <vt:lpstr>fix testNegative</vt:lpstr>
      <vt:lpstr>Expected Errors?</vt:lpstr>
      <vt:lpstr>Some more TDD theory…</vt:lpstr>
      <vt:lpstr>TDD – Common Pitfalls ( individual programmer)</vt:lpstr>
      <vt:lpstr>TDD – Common Pitfalls ( teams)</vt:lpstr>
      <vt:lpstr>TDD – Signs of Use</vt:lpstr>
      <vt:lpstr>TDD – Code Coverage – 100% Example</vt:lpstr>
      <vt:lpstr>TDD – Code Coverage – 85.4% Example</vt:lpstr>
      <vt:lpstr>TDD – Code Coverage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26</cp:revision>
  <dcterms:modified xsi:type="dcterms:W3CDTF">2017-10-04T20:32:11Z</dcterms:modified>
</cp:coreProperties>
</file>