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6" r:id="rId3"/>
    <p:sldId id="268" r:id="rId4"/>
    <p:sldId id="267" r:id="rId5"/>
    <p:sldId id="260" r:id="rId6"/>
    <p:sldId id="261" r:id="rId7"/>
    <p:sldId id="262" r:id="rId8"/>
    <p:sldId id="263" r:id="rId9"/>
    <p:sldId id="272" r:id="rId10"/>
    <p:sldId id="271" r:id="rId11"/>
    <p:sldId id="274" r:id="rId12"/>
    <p:sldId id="270" r:id="rId13"/>
    <p:sldId id="273" r:id="rId14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7"/>
    <p:restoredTop sz="90414" autoAdjust="0"/>
  </p:normalViewPr>
  <p:slideViewPr>
    <p:cSldViewPr>
      <p:cViewPr>
        <p:scale>
          <a:sx n="98" d="100"/>
          <a:sy n="98" d="100"/>
        </p:scale>
        <p:origin x="1712" y="32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347592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6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72" name="Shape 72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266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1pPr>
      <a:lvl2pPr marL="711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2pPr>
      <a:lvl3pPr marL="1155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3pPr>
      <a:lvl4pPr marL="1600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4pPr>
      <a:lvl5pPr marL="2044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5pPr>
      <a:lvl6pPr marL="2489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6pPr>
      <a:lvl7pPr marL="2933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7pPr>
      <a:lvl8pPr marL="3378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8pPr>
      <a:lvl9pPr marL="3822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4" Type="http://schemas.openxmlformats.org/officeDocument/2006/relationships/hyperlink" Target="mailto:sdrohan@wit.ie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junit5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unit.org/junit5/docs/current/user-guide/#running-tests-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dlebrains.org/tutorials/java-tutorials/how-annotations-work-java/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.sun.com/javase/7/docs/api/java/lang/Override.html" TargetMode="External"/><Relationship Id="rId3" Type="http://schemas.openxmlformats.org/officeDocument/2006/relationships/hyperlink" Target="http://java.sun.com/javase/7/docs/api/java/lang/SuppressWarning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1" y="2212622"/>
            <a:ext cx="11428871" cy="168881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5689" dirty="0"/>
              <a:t>Annotations in Java (JUnit)</a:t>
            </a:r>
            <a:endParaRPr lang="en-IE" sz="5689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565" y="4745849"/>
            <a:ext cx="2734168" cy="1282418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5" y="8128001"/>
            <a:ext cx="5364480" cy="12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41068" y="8367325"/>
            <a:ext cx="6048587" cy="831760"/>
          </a:xfrm>
          <a:prstGeom prst="rect">
            <a:avLst/>
          </a:prstGeom>
          <a:noFill/>
        </p:spPr>
        <p:txBody>
          <a:bodyPr lIns="130041" tIns="65021" rIns="130041" bIns="65021">
            <a:spAutoFit/>
          </a:bodyPr>
          <a:lstStyle/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9753" y="3866445"/>
            <a:ext cx="1166529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27" name="Shape 240"/>
          <p:cNvSpPr txBox="1">
            <a:spLocks/>
          </p:cNvSpPr>
          <p:nvPr/>
        </p:nvSpPr>
        <p:spPr bwMode="auto">
          <a:xfrm>
            <a:off x="4012963" y="4445566"/>
            <a:ext cx="8351521" cy="198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>
            <a:lvl1pPr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3556" dirty="0">
                <a:sym typeface="Helvetica Neue" charset="0"/>
              </a:rPr>
              <a:t>Eamonn de Leastar	(</a:t>
            </a:r>
            <a:r>
              <a:rPr lang="en-IE" altLang="en-US" sz="3556" dirty="0">
                <a:sym typeface="Helvetica Neue" charset="0"/>
                <a:hlinkClick r:id="rId3"/>
              </a:rPr>
              <a:t>edeleastar@wit.ie</a:t>
            </a:r>
            <a:r>
              <a:rPr lang="en-IE" altLang="en-US" sz="3556" dirty="0">
                <a:sym typeface="Helvetica Neue" charset="0"/>
              </a:rPr>
              <a:t>)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3556" dirty="0" err="1">
                <a:sym typeface="Helvetica Neue" charset="0"/>
              </a:rPr>
              <a:t>Dr.</a:t>
            </a:r>
            <a:r>
              <a:rPr lang="en-IE" altLang="en-US" sz="3556" dirty="0">
                <a:sym typeface="Helvetica Neue" charset="0"/>
              </a:rPr>
              <a:t> </a:t>
            </a:r>
            <a:r>
              <a:rPr lang="en-IE" altLang="en-US" sz="3556" dirty="0" err="1">
                <a:sym typeface="Helvetica Neue" charset="0"/>
              </a:rPr>
              <a:t>Siobhán</a:t>
            </a:r>
            <a:r>
              <a:rPr lang="en-IE" altLang="en-US" sz="3556" dirty="0">
                <a:sym typeface="Helvetica Neue" charset="0"/>
              </a:rPr>
              <a:t> Drohan (</a:t>
            </a:r>
            <a:r>
              <a:rPr lang="en-IE" altLang="en-US" sz="3556" dirty="0">
                <a:sym typeface="Helvetica Neue" charset="0"/>
                <a:hlinkClick r:id="rId4"/>
              </a:rPr>
              <a:t>sdrohan@wit.ie</a:t>
            </a:r>
            <a:r>
              <a:rPr lang="en-IE" altLang="en-US" sz="3556" dirty="0">
                <a:sym typeface="Helvetica Neue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38393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JUnit 4 Annotations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3958"/>
          <a:stretch/>
        </p:blipFill>
        <p:spPr>
          <a:xfrm>
            <a:off x="1173808" y="2356520"/>
            <a:ext cx="10369152" cy="68284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06482" y="9413304"/>
            <a:ext cx="33682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https://dzone.com/refcardz/junit-and-easymock</a:t>
            </a:r>
          </a:p>
        </p:txBody>
      </p:sp>
    </p:spTree>
    <p:extLst>
      <p:ext uri="{BB962C8B-B14F-4D97-AF65-F5344CB8AC3E}">
        <p14:creationId xmlns:p14="http://schemas.microsoft.com/office/powerpoint/2010/main" val="3741743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2286" r="15000" b="27542"/>
          <a:stretch/>
        </p:blipFill>
        <p:spPr bwMode="auto">
          <a:xfrm>
            <a:off x="237704" y="988368"/>
            <a:ext cx="12550140" cy="7018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52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JUnit 5, suitable for Java 8 onwards, was released July 2016.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696" y="9363913"/>
            <a:ext cx="4782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Table source: http://howtoprogram.xyz/2016/08/10/junit-5-vs-junit-4/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587"/>
          <a:stretch/>
        </p:blipFill>
        <p:spPr>
          <a:xfrm>
            <a:off x="2181921" y="364939"/>
            <a:ext cx="8136904" cy="15007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63" y="2356520"/>
            <a:ext cx="11326420" cy="62607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46616" y="9339520"/>
            <a:ext cx="44775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More information: https://dzone.com/articles/first-look-at-junit-5</a:t>
            </a:r>
          </a:p>
        </p:txBody>
      </p:sp>
    </p:spTree>
    <p:extLst>
      <p:ext uri="{BB962C8B-B14F-4D97-AF65-F5344CB8AC3E}">
        <p14:creationId xmlns:p14="http://schemas.microsoft.com/office/powerpoint/2010/main" val="4017745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This course is using JUnit4. </a:t>
            </a:r>
          </a:p>
          <a:p>
            <a:endParaRPr lang="en-IE" dirty="0" smtClean="0">
              <a:hlinkClick r:id="rId2"/>
            </a:endParaRPr>
          </a:p>
          <a:p>
            <a:r>
              <a:rPr lang="en-IE" dirty="0" smtClean="0">
                <a:hlinkClick r:id="rId2"/>
              </a:rPr>
              <a:t>http</a:t>
            </a:r>
            <a:r>
              <a:rPr lang="en-IE" dirty="0">
                <a:hlinkClick r:id="rId2"/>
              </a:rPr>
              <a:t>://junit.org/junit5/docs/current/user-guide/#</a:t>
            </a:r>
            <a:r>
              <a:rPr lang="en-IE" dirty="0" smtClean="0">
                <a:hlinkClick r:id="rId2"/>
              </a:rPr>
              <a:t>running-tests-ide</a:t>
            </a: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If you wish to investigate JUnit5, please go to </a:t>
            </a:r>
            <a:r>
              <a:rPr lang="en-IE" dirty="0"/>
              <a:t>this link: </a:t>
            </a:r>
            <a:r>
              <a:rPr lang="en-IE" dirty="0">
                <a:hlinkClick r:id="rId3"/>
              </a:rPr>
              <a:t>http://junit.org/junit5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74" y="4822675"/>
            <a:ext cx="12058298" cy="17172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3587"/>
          <a:stretch/>
        </p:blipFill>
        <p:spPr>
          <a:xfrm>
            <a:off x="2181921" y="364939"/>
            <a:ext cx="8136904" cy="15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40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268288"/>
            <a:ext cx="11861800" cy="1397000"/>
          </a:xfrm>
        </p:spPr>
        <p:txBody>
          <a:bodyPr/>
          <a:lstStyle/>
          <a:p>
            <a:r>
              <a:rPr lang="en-IE" dirty="0"/>
              <a:t>What are Annotations?</a:t>
            </a:r>
          </a:p>
        </p:txBody>
      </p:sp>
      <p:pic>
        <p:nvPicPr>
          <p:cNvPr id="1038" name="Picture 14" descr="ow Annotations Work In Java ?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385" y="484311"/>
            <a:ext cx="7017362" cy="451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1500" y="3652664"/>
            <a:ext cx="8955236" cy="5237336"/>
          </a:xfrm>
        </p:spPr>
        <p:txBody>
          <a:bodyPr/>
          <a:lstStyle/>
          <a:p>
            <a:r>
              <a:rPr lang="en-IE" sz="3200" dirty="0"/>
              <a:t>They are metadata:</a:t>
            </a:r>
          </a:p>
          <a:p>
            <a:pPr lvl="1"/>
            <a:r>
              <a:rPr lang="en-IE" sz="3200" dirty="0"/>
              <a:t>Provide information for the compiler (and humans) about the program.</a:t>
            </a:r>
          </a:p>
          <a:p>
            <a:pPr lvl="1"/>
            <a:r>
              <a:rPr lang="en-IE" sz="3200" dirty="0"/>
              <a:t>Not part of the program itself and don’t affect the code they are annotating.</a:t>
            </a:r>
          </a:p>
          <a:p>
            <a:r>
              <a:rPr lang="en-IE" sz="3200" dirty="0"/>
              <a:t>Some software tools use annotations to generate </a:t>
            </a:r>
            <a:r>
              <a:rPr lang="en-IE" sz="3200" dirty="0" smtClean="0"/>
              <a:t>code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763901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are Annotations used?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3600" dirty="0"/>
              <a:t>Annotations are typically applied to declarations e.g. </a:t>
            </a:r>
          </a:p>
          <a:p>
            <a:pPr lvl="1"/>
            <a:r>
              <a:rPr lang="en-IE" sz="3600" dirty="0"/>
              <a:t>classes</a:t>
            </a:r>
          </a:p>
          <a:p>
            <a:pPr lvl="1"/>
            <a:r>
              <a:rPr lang="en-IE" sz="3600" dirty="0"/>
              <a:t>fields</a:t>
            </a:r>
          </a:p>
          <a:p>
            <a:pPr lvl="1"/>
            <a:r>
              <a:rPr lang="en-IE" sz="3600" dirty="0"/>
              <a:t>methods, and </a:t>
            </a:r>
          </a:p>
          <a:p>
            <a:pPr lvl="1"/>
            <a:r>
              <a:rPr lang="en-IE" sz="3600" dirty="0"/>
              <a:t>other program elements. </a:t>
            </a:r>
            <a:endParaRPr lang="en-IE" sz="4400" dirty="0"/>
          </a:p>
          <a:p>
            <a:pPr lvl="1"/>
            <a:endParaRPr lang="en-IE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" t="11340" r="1915" b="3873"/>
          <a:stretch/>
        </p:blipFill>
        <p:spPr>
          <a:xfrm>
            <a:off x="6358384" y="5164832"/>
            <a:ext cx="6554936" cy="39604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9155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Activity.java from lab04 </a:t>
            </a:r>
            <a:r>
              <a:rPr lang="en-IE" dirty="0">
                <a:sym typeface="Wingdings" panose="05000000000000000000" pitchFamily="2" charset="2"/>
              </a:rPr>
              <a:t></a:t>
            </a:r>
            <a:r>
              <a:rPr lang="en-IE" dirty="0"/>
              <a:t> @Override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44" y="2817013"/>
            <a:ext cx="9793088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IE" sz="2400" dirty="0">
              <a:latin typeface="Courier New" panose="02070309020205020404" pitchFamily="49" charset="0"/>
            </a:endParaRPr>
          </a:p>
          <a:p>
            <a:pPr algn="l"/>
            <a:r>
              <a:rPr lang="en-IE" sz="2400" dirty="0">
                <a:solidFill>
                  <a:srgbClr val="646464"/>
                </a:solidFill>
                <a:latin typeface="Courier New" panose="02070309020205020404" pitchFamily="49" charset="0"/>
              </a:rPr>
              <a:t>@Override</a:t>
            </a:r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algn="l"/>
            <a:r>
              <a:rPr lang="en-IE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E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E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hashCode</a:t>
            </a:r>
            <a:r>
              <a:rPr lang="en-IE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 </a:t>
            </a:r>
          </a:p>
          <a:p>
            <a:pPr algn="l"/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algn="l"/>
            <a:r>
              <a:rPr lang="en-IE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return</a:t>
            </a:r>
            <a:r>
              <a:rPr lang="en-IE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Objects.</a:t>
            </a:r>
            <a:r>
              <a:rPr lang="en-IE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hashCode</a:t>
            </a:r>
            <a:r>
              <a:rPr lang="en-I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E" sz="24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E" sz="2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E" sz="24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E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E" sz="2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type</a:t>
            </a:r>
            <a:r>
              <a:rPr lang="en-I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    </a:t>
            </a:r>
          </a:p>
          <a:p>
            <a:pPr algn="l"/>
            <a:r>
              <a:rPr lang="en-I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IE" sz="24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E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E" sz="2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location</a:t>
            </a:r>
            <a:r>
              <a:rPr lang="en-I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E" sz="24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E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E" sz="2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distance</a:t>
            </a:r>
            <a:r>
              <a:rPr lang="en-I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</a:p>
          <a:p>
            <a:pPr algn="l"/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E" sz="2400" dirty="0">
              <a:latin typeface="Courier New" panose="02070309020205020404" pitchFamily="49" charset="0"/>
            </a:endParaRPr>
          </a:p>
          <a:p>
            <a:pPr algn="l"/>
            <a:r>
              <a:rPr lang="en-IE" sz="2400" dirty="0">
                <a:solidFill>
                  <a:srgbClr val="646464"/>
                </a:solidFill>
                <a:latin typeface="Courier New" panose="02070309020205020404" pitchFamily="49" charset="0"/>
              </a:rPr>
              <a:t>@Override</a:t>
            </a:r>
          </a:p>
          <a:p>
            <a:pPr algn="l"/>
            <a:r>
              <a:rPr lang="en-IE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E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IE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IE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return</a:t>
            </a:r>
            <a:r>
              <a:rPr lang="en-IE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E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toStringHelper</a:t>
            </a:r>
            <a:r>
              <a:rPr lang="en-I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E" sz="24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IE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addValue</a:t>
            </a:r>
            <a:r>
              <a:rPr lang="en-I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E" sz="2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.</a:t>
            </a:r>
            <a:r>
              <a:rPr lang="en-IE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addValue</a:t>
            </a:r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E" sz="2400" dirty="0">
                <a:solidFill>
                  <a:srgbClr val="0000C0"/>
                </a:solidFill>
                <a:latin typeface="Courier New" panose="02070309020205020404" pitchFamily="49" charset="0"/>
              </a:rPr>
              <a:t>type</a:t>
            </a:r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									.</a:t>
            </a:r>
            <a:r>
              <a:rPr lang="en-IE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addValue</a:t>
            </a:r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E" sz="2400" dirty="0">
                <a:solidFill>
                  <a:srgbClr val="0000C0"/>
                </a:solidFill>
                <a:latin typeface="Courier New" panose="02070309020205020404" pitchFamily="49" charset="0"/>
              </a:rPr>
              <a:t>location</a:t>
            </a:r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									.</a:t>
            </a:r>
            <a:r>
              <a:rPr lang="en-IE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addValue</a:t>
            </a:r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E" sz="2400" dirty="0">
                <a:solidFill>
                  <a:srgbClr val="0000C0"/>
                </a:solidFill>
                <a:latin typeface="Courier New" panose="02070309020205020404" pitchFamily="49" charset="0"/>
              </a:rPr>
              <a:t>distance</a:t>
            </a:r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									.</a:t>
            </a:r>
            <a:r>
              <a:rPr lang="en-IE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addValue</a:t>
            </a:r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E" sz="2400" dirty="0">
                <a:solidFill>
                  <a:srgbClr val="0000C0"/>
                </a:solidFill>
                <a:latin typeface="Courier New" panose="02070309020205020404" pitchFamily="49" charset="0"/>
              </a:rPr>
              <a:t>route</a:t>
            </a:r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									.</a:t>
            </a:r>
            <a:r>
              <a:rPr lang="en-IE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66696" y="2115716"/>
            <a:ext cx="3528392" cy="22570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Compiler checks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methods are </a:t>
            </a:r>
            <a:r>
              <a:rPr kumimoji="0" lang="en-IE" sz="28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actually</a:t>
            </a:r>
            <a: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overridden.  Also</a:t>
            </a:r>
            <a:endParaRPr kumimoji="0" lang="en-IE" sz="2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makes the code more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human-readable.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30626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4200" dirty="0"/>
              <a:t>Some </a:t>
            </a:r>
            <a:r>
              <a:rPr sz="4200" dirty="0"/>
              <a:t>Built in Annotations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571500" y="2171700"/>
            <a:ext cx="11861800" cy="6934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There are three annotation types that are predefined by the language specification itself:</a:t>
            </a:r>
          </a:p>
          <a:p>
            <a:pPr lvl="1">
              <a:defRPr sz="1800"/>
            </a:pPr>
            <a:r>
              <a:rPr sz="2600" dirty="0"/>
              <a:t>@Deprecated— indicates that the marked element is deprecated and should no longer be used. The compiler generates a warning whenever a program uses a method, class, or field with the @Deprecated annotation.</a:t>
            </a:r>
          </a:p>
          <a:p>
            <a:pPr lvl="1">
              <a:defRPr sz="1800"/>
            </a:pPr>
            <a:r>
              <a:rPr sz="2600" dirty="0" smtClean="0">
                <a:solidFill>
                  <a:schemeClr val="tx1"/>
                </a:solidFill>
                <a:hlinkClick r:id="rId2"/>
              </a:rPr>
              <a:t>@</a:t>
            </a:r>
            <a:r>
              <a:rPr sz="2600" dirty="0">
                <a:solidFill>
                  <a:schemeClr val="tx1"/>
                </a:solidFill>
                <a:hlinkClick r:id="rId2"/>
              </a:rPr>
              <a:t>Override</a:t>
            </a:r>
            <a:r>
              <a:rPr sz="2600" dirty="0">
                <a:solidFill>
                  <a:schemeClr val="tx1"/>
                </a:solidFill>
              </a:rPr>
              <a:t> </a:t>
            </a:r>
            <a:r>
              <a:rPr sz="2600" dirty="0"/>
              <a:t>annotation informs the compiler that the element is meant to override an element declared in a superclass. It not required to use this annotation when overriding a method, it helps to prevent errors. If a method marked with @Override fails to correctly override a method in one of its </a:t>
            </a:r>
            <a:r>
              <a:rPr sz="2600" dirty="0" err="1"/>
              <a:t>superclasses</a:t>
            </a:r>
            <a:r>
              <a:rPr sz="2600" dirty="0"/>
              <a:t>, the compiler generates an error.</a:t>
            </a:r>
          </a:p>
          <a:p>
            <a:pPr lvl="1">
              <a:defRPr sz="1800"/>
            </a:pPr>
            <a:r>
              <a:rPr sz="2600" dirty="0">
                <a:hlinkClick r:id="rId3"/>
              </a:rPr>
              <a:t>@</a:t>
            </a:r>
            <a:r>
              <a:rPr sz="2600" dirty="0" err="1">
                <a:hlinkClick r:id="rId3"/>
              </a:rPr>
              <a:t>SuppressWarnings</a:t>
            </a:r>
            <a:r>
              <a:rPr sz="2600" u="sng" dirty="0"/>
              <a:t> </a:t>
            </a:r>
            <a:r>
              <a:rPr sz="2600" dirty="0"/>
              <a:t>annotation tells the compiler to suppress specific warnings that it would otherwise </a:t>
            </a:r>
            <a:r>
              <a:rPr sz="2600" dirty="0" err="1"/>
              <a:t>generat</a:t>
            </a:r>
            <a:r>
              <a:rPr lang="en-IE" sz="2600" dirty="0"/>
              <a:t>e e.g. casting errors.</a:t>
            </a:r>
            <a:endParaRPr sz="2600" dirty="0"/>
          </a:p>
        </p:txBody>
      </p:sp>
      <p:sp>
        <p:nvSpPr>
          <p:cNvPr id="2" name="Rectangle 1"/>
          <p:cNvSpPr/>
          <p:nvPr/>
        </p:nvSpPr>
        <p:spPr>
          <a:xfrm>
            <a:off x="7024692" y="9341296"/>
            <a:ext cx="5814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400" dirty="0"/>
              <a:t>https://docs.oracle.com/javase/tutorial/java/annotations/predefined.html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JUnit 3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241300" y="2095500"/>
            <a:ext cx="4100860" cy="7404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lang="en-IE" sz="2600" dirty="0"/>
          </a:p>
          <a:p>
            <a:pPr lvl="0">
              <a:defRPr sz="1800"/>
            </a:pPr>
            <a:r>
              <a:rPr sz="2600" dirty="0" smtClean="0"/>
              <a:t>Test </a:t>
            </a:r>
            <a:r>
              <a:rPr sz="2600" dirty="0"/>
              <a:t>class extend TestCase</a:t>
            </a:r>
          </a:p>
          <a:p>
            <a:pPr lvl="0">
              <a:defRPr sz="1800"/>
            </a:pPr>
            <a:r>
              <a:rPr sz="2600" dirty="0" err="1"/>
              <a:t>setUp</a:t>
            </a:r>
            <a:r>
              <a:rPr sz="2600" dirty="0"/>
              <a:t>/</a:t>
            </a:r>
            <a:r>
              <a:rPr sz="2600" dirty="0" err="1"/>
              <a:t>tearDown</a:t>
            </a:r>
            <a:r>
              <a:rPr sz="2600" dirty="0"/>
              <a:t> are overridden from </a:t>
            </a:r>
            <a:r>
              <a:rPr sz="2600" dirty="0" err="1"/>
              <a:t>TestCase</a:t>
            </a:r>
            <a:endParaRPr sz="2600" dirty="0"/>
          </a:p>
          <a:p>
            <a:pPr lvl="0">
              <a:defRPr sz="1800"/>
            </a:pPr>
            <a:r>
              <a:rPr sz="2600" dirty="0"/>
              <a:t>test methods must begin with “test” word.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sp>
        <p:nvSpPr>
          <p:cNvPr id="121" name="Shape 121"/>
          <p:cNvSpPr/>
          <p:nvPr/>
        </p:nvSpPr>
        <p:spPr>
          <a:xfrm>
            <a:off x="4486176" y="300761"/>
            <a:ext cx="8383240" cy="9140964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junit.framework.TestCase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>
              <a:defRPr sz="1800"/>
            </a:pP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TestLargest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TestCase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[] 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TestLargest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(String name)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super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(name);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setUp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[] {8,9,7};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tearDown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()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testOrder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800" dirty="0" err="1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testOrder2 ()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[] { 9, 8, 7 }));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[] { 8, 9, 7 }));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assertEquals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(9, 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[] { 7, 8, 9 }));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571500" y="330200"/>
            <a:ext cx="48387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 err="1"/>
              <a:t>JUn</a:t>
            </a:r>
            <a:r>
              <a:rPr lang="en-IE" sz="4200" dirty="0" err="1"/>
              <a:t>i</a:t>
            </a:r>
            <a:r>
              <a:rPr sz="4200" dirty="0"/>
              <a:t>t 4 </a:t>
            </a:r>
            <a:r>
              <a:rPr lang="en-IE" sz="4200" dirty="0"/>
              <a:t>included</a:t>
            </a:r>
            <a:r>
              <a:rPr sz="4200" dirty="0"/>
              <a:t> Annotations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381720" y="2177604"/>
            <a:ext cx="3227706" cy="701719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b="1" dirty="0"/>
              <a:t>@Before - </a:t>
            </a:r>
            <a:r>
              <a:rPr sz="2600" dirty="0"/>
              <a:t>run before each test</a:t>
            </a:r>
            <a:r>
              <a:rPr lang="en-IE" sz="2600" dirty="0"/>
              <a:t> case</a:t>
            </a:r>
            <a:endParaRPr sz="2600" dirty="0"/>
          </a:p>
          <a:p>
            <a:pPr lvl="0">
              <a:defRPr sz="1800"/>
            </a:pPr>
            <a:r>
              <a:rPr sz="2600" b="1" dirty="0"/>
              <a:t>@After </a:t>
            </a:r>
            <a:r>
              <a:rPr sz="2600" dirty="0"/>
              <a:t>- run after each test</a:t>
            </a:r>
            <a:r>
              <a:rPr lang="en-IE" sz="2600" dirty="0"/>
              <a:t> case</a:t>
            </a:r>
            <a:endParaRPr sz="2600" dirty="0"/>
          </a:p>
          <a:p>
            <a:pPr lvl="0">
              <a:defRPr sz="1800"/>
            </a:pPr>
            <a:r>
              <a:rPr sz="2600" b="1" dirty="0"/>
              <a:t>@Test </a:t>
            </a:r>
            <a:r>
              <a:rPr sz="2600" dirty="0"/>
              <a:t>- the test </a:t>
            </a:r>
            <a:r>
              <a:rPr lang="en-IE" sz="2600" dirty="0"/>
              <a:t>case </a:t>
            </a:r>
            <a:r>
              <a:rPr sz="2600" dirty="0"/>
              <a:t>itself</a:t>
            </a:r>
          </a:p>
          <a:p>
            <a:pPr lvl="0">
              <a:defRPr sz="1800"/>
            </a:pPr>
            <a:r>
              <a:rPr sz="2600" dirty="0"/>
              <a:t>No need to extend </a:t>
            </a:r>
            <a:r>
              <a:rPr sz="2600" dirty="0" err="1"/>
              <a:t>TestCas</a:t>
            </a:r>
            <a:r>
              <a:rPr lang="en-IE" sz="2600" dirty="0"/>
              <a:t>e</a:t>
            </a:r>
          </a:p>
          <a:p>
            <a:pPr>
              <a:defRPr sz="1800"/>
            </a:pPr>
            <a:r>
              <a:rPr lang="en-IE" sz="2800" dirty="0"/>
              <a:t>We will use Junit 4 from here on in.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sp>
        <p:nvSpPr>
          <p:cNvPr id="126" name="Shape 126"/>
          <p:cNvSpPr/>
          <p:nvPr/>
        </p:nvSpPr>
        <p:spPr>
          <a:xfrm>
            <a:off x="3982120" y="78382"/>
            <a:ext cx="8781008" cy="9694962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org.junit.After;</a:t>
            </a:r>
          </a:p>
          <a:p>
            <a:pPr lvl="0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org.junit.Before;</a:t>
            </a:r>
          </a:p>
          <a:p>
            <a:pPr lvl="0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org.junit.Test;</a:t>
            </a:r>
          </a:p>
          <a:p>
            <a:pPr lvl="0">
              <a:defRPr sz="1800"/>
            </a:pP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org.junit.Assert.fail;</a:t>
            </a:r>
          </a:p>
          <a:p>
            <a:pPr lvl="0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org.junit.Assert.assertTrue;</a:t>
            </a:r>
          </a:p>
          <a:p>
            <a:pPr lvl="0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import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static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org.junit.Assert.assertEquals;</a:t>
            </a:r>
          </a:p>
          <a:p>
            <a:pPr lvl="0">
              <a:defRPr sz="1800"/>
            </a:pP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TestLargest 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{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[]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@Before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setUp() </a:t>
            </a:r>
            <a:endParaRPr sz="1800" dirty="0">
              <a:solidFill>
                <a:srgbClr val="931A68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[] {8,9,7};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@After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tearDown()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null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order ()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800" dirty="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arr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));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dups ()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assertEquals(9, Largest.largest(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[] { 9, 7, 9, 8 }));</a:t>
            </a:r>
          </a:p>
          <a:p>
            <a:pPr lvl="0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Exceptions: JUnit 3 vs JUnit 4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2044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Use @Test (expected = ...) to specify exception</a:t>
            </a:r>
          </a:p>
          <a:p>
            <a:pPr lvl="0">
              <a:defRPr sz="1800"/>
            </a:pPr>
            <a:r>
              <a:rPr sz="2600" dirty="0"/>
              <a:t>Simpler, </a:t>
            </a:r>
            <a:r>
              <a:rPr lang="en-IE" sz="2600" dirty="0"/>
              <a:t>but </a:t>
            </a:r>
            <a:r>
              <a:rPr sz="2600" dirty="0"/>
              <a:t>less verbose</a:t>
            </a:r>
          </a:p>
        </p:txBody>
      </p:sp>
      <p:sp>
        <p:nvSpPr>
          <p:cNvPr id="131" name="Shape 131"/>
          <p:cNvSpPr/>
          <p:nvPr/>
        </p:nvSpPr>
        <p:spPr>
          <a:xfrm>
            <a:off x="502297" y="4012704"/>
            <a:ext cx="9205044" cy="4431983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testEmpty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()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endParaRPr sz="2400" dirty="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Largest.largest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 err="1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{});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fail(</a:t>
            </a:r>
            <a:r>
              <a:rPr sz="24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"Should have thrown an exception"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catch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RuntimeException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e)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{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400" dirty="0" err="1">
                <a:latin typeface="Monaco"/>
                <a:ea typeface="Monaco"/>
                <a:cs typeface="Monaco"/>
                <a:sym typeface="Monaco"/>
              </a:rPr>
              <a:t>assertTrue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);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}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  <p:sp>
        <p:nvSpPr>
          <p:cNvPr id="132" name="Shape 132"/>
          <p:cNvSpPr/>
          <p:nvPr/>
        </p:nvSpPr>
        <p:spPr>
          <a:xfrm>
            <a:off x="4774208" y="7521357"/>
            <a:ext cx="7992888" cy="184665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@Test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(expected = RuntimeException.</a:t>
            </a:r>
            <a:r>
              <a:rPr sz="2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testEmpty ()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{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  Largest.largest(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400" dirty="0">
                <a:latin typeface="Monaco"/>
                <a:ea typeface="Monaco"/>
                <a:cs typeface="Monaco"/>
                <a:sym typeface="Monaco"/>
              </a:rPr>
              <a:t>[] {});</a:t>
            </a:r>
          </a:p>
          <a:p>
            <a:pPr lvl="0">
              <a:defRPr sz="1800"/>
            </a:pPr>
            <a:r>
              <a:rPr sz="2400" dirty="0">
                <a:latin typeface="Monaco"/>
                <a:ea typeface="Monaco"/>
                <a:cs typeface="Monaco"/>
                <a:sym typeface="Monaco"/>
              </a:rPr>
              <a:t>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JUnit 4 Annotations 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962" b="46042"/>
          <a:stretch/>
        </p:blipFill>
        <p:spPr>
          <a:xfrm>
            <a:off x="1245816" y="1996480"/>
            <a:ext cx="9819332" cy="74323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06482" y="9413304"/>
            <a:ext cx="33682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https://dzone.com/refcardz/junit-and-easymock</a:t>
            </a:r>
          </a:p>
        </p:txBody>
      </p:sp>
    </p:spTree>
    <p:extLst>
      <p:ext uri="{BB962C8B-B14F-4D97-AF65-F5344CB8AC3E}">
        <p14:creationId xmlns:p14="http://schemas.microsoft.com/office/powerpoint/2010/main" val="1570975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758</Words>
  <Application>Microsoft Macintosh PowerPoint</Application>
  <PresentationFormat>Custom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Courier New</vt:lpstr>
      <vt:lpstr>Helvetica</vt:lpstr>
      <vt:lpstr>Helvetica Neue</vt:lpstr>
      <vt:lpstr>Helvetica Neue Light</vt:lpstr>
      <vt:lpstr>Helvetica Neue UltraLight</vt:lpstr>
      <vt:lpstr>Lucida Grande</vt:lpstr>
      <vt:lpstr>Monaco</vt:lpstr>
      <vt:lpstr>Wingdings</vt:lpstr>
      <vt:lpstr>ModernPortfolio</vt:lpstr>
      <vt:lpstr>Annotations in Java (JUnit)</vt:lpstr>
      <vt:lpstr>What are Annotations?</vt:lpstr>
      <vt:lpstr>Where are Annotations used?</vt:lpstr>
      <vt:lpstr>Activity.java from lab04  @Override</vt:lpstr>
      <vt:lpstr>Some Built in Annotations</vt:lpstr>
      <vt:lpstr>JUnit 3</vt:lpstr>
      <vt:lpstr>JUnit 4 included Annotations</vt:lpstr>
      <vt:lpstr>Exceptions: JUnit 3 vs JUnit 4</vt:lpstr>
      <vt:lpstr>JUnit 4 Annotations (1)</vt:lpstr>
      <vt:lpstr>JUnit 4 Annotations (2)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Eamonn Deleastar</cp:lastModifiedBy>
  <cp:revision>21</cp:revision>
  <dcterms:modified xsi:type="dcterms:W3CDTF">2017-10-17T06:20:16Z</dcterms:modified>
</cp:coreProperties>
</file>