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p:restoredTop sz="76029" autoAdjust="0"/>
  </p:normalViewPr>
  <p:slideViewPr>
    <p:cSldViewPr>
      <p:cViewPr>
        <p:scale>
          <a:sx n="96" d="100"/>
          <a:sy n="96" d="100"/>
        </p:scale>
        <p:origin x="960" y="-54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2378465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255339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783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741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wit.ie" TargetMode="External"/><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8" name="Shape 68"/>
          <p:cNvSpPr/>
          <p:nvPr/>
        </p:nvSpPr>
        <p:spPr>
          <a:xfrm flipV="1">
            <a:off x="908290" y="4366805"/>
            <a:ext cx="11220734" cy="67"/>
          </a:xfrm>
          <a:prstGeom prst="line">
            <a:avLst/>
          </a:prstGeom>
          <a:ln w="12700">
            <a:solidFill>
              <a:srgbClr val="919191"/>
            </a:solidFill>
            <a:miter lim="400000"/>
          </a:ln>
        </p:spPr>
        <p:txBody>
          <a:bodyPr lIns="0" tIns="0" rIns="0" bIns="0" anchor="ctr"/>
          <a:lstStyle/>
          <a:p>
            <a:pPr lvl="0"/>
            <a:endParaRPr/>
          </a:p>
        </p:txBody>
      </p:sp>
      <p:pic>
        <p:nvPicPr>
          <p:cNvPr id="6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70" name="esu-logo.png"/>
          <p:cNvPicPr/>
          <p:nvPr/>
        </p:nvPicPr>
        <p:blipFill>
          <a:blip r:embed="rId3">
            <a:extLst/>
          </a:blip>
          <a:stretch>
            <a:fillRect/>
          </a:stretch>
        </p:blipFill>
        <p:spPr>
          <a:xfrm>
            <a:off x="10210800" y="8826500"/>
            <a:ext cx="1933303" cy="457201"/>
          </a:xfrm>
          <a:prstGeom prst="rect">
            <a:avLst/>
          </a:prstGeom>
          <a:ln w="12700">
            <a:miter lim="400000"/>
          </a:ln>
        </p:spPr>
      </p:pic>
      <p:sp>
        <p:nvSpPr>
          <p:cNvPr id="71" name="Shape 71"/>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by</a:t>
            </a:r>
          </a:p>
        </p:txBody>
      </p:sp>
      <p:grpSp>
        <p:nvGrpSpPr>
          <p:cNvPr id="75" name="Group 75"/>
          <p:cNvGrpSpPr/>
          <p:nvPr/>
        </p:nvGrpSpPr>
        <p:grpSpPr>
          <a:xfrm>
            <a:off x="3708399" y="6667103"/>
            <a:ext cx="4164687" cy="1266571"/>
            <a:chOff x="0" y="5953"/>
            <a:chExt cx="4164685" cy="1266569"/>
          </a:xfrm>
        </p:grpSpPr>
        <p:sp>
          <p:nvSpPr>
            <p:cNvPr id="72" name="Shape 72"/>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defTabSz="584200">
                <a:lnSpc>
                  <a:spcPct val="120000"/>
                </a:lnSpc>
                <a:defRPr sz="1800"/>
              </a:pPr>
              <a:r>
                <a:rPr sz="1600">
                  <a:solidFill>
                    <a:srgbClr val="133455"/>
                  </a:solidFill>
                  <a:latin typeface="+mj-lt"/>
                  <a:ea typeface="+mj-ea"/>
                  <a:cs typeface="+mj-cs"/>
                  <a:sym typeface="Helvetica Neue"/>
                </a:rPr>
                <a:t>Department of Computing, Maths &amp; Physics</a:t>
              </a:r>
            </a:p>
            <a:p>
              <a:pPr lvl="0" defTabSz="584200">
                <a:lnSpc>
                  <a:spcPct val="120000"/>
                </a:lnSpc>
                <a:defRPr sz="1800"/>
              </a:pPr>
              <a:r>
                <a:rPr sz="1600">
                  <a:solidFill>
                    <a:srgbClr val="133455"/>
                  </a:solidFill>
                  <a:latin typeface="+mj-lt"/>
                  <a:ea typeface="+mj-ea"/>
                  <a:cs typeface="+mj-cs"/>
                  <a:sym typeface="Helvetica Neue"/>
                </a:rPr>
                <a:t>Waterford Institute of Technology</a:t>
              </a:r>
            </a:p>
          </p:txBody>
        </p:sp>
        <p:sp>
          <p:nvSpPr>
            <p:cNvPr id="73" name="Shape 73"/>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http://www.wit.ie</a:t>
              </a:r>
            </a:p>
          </p:txBody>
        </p:sp>
        <p:sp>
          <p:nvSpPr>
            <p:cNvPr id="74" name="Shape 74"/>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http://elearning.wit.ie</a:t>
              </a:r>
            </a:p>
          </p:txBody>
        </p:sp>
      </p:grpSp>
      <p:sp>
        <p:nvSpPr>
          <p:cNvPr id="76" name="Shape 76"/>
          <p:cNvSpPr>
            <a:spLocks noGrp="1"/>
          </p:cNvSpPr>
          <p:nvPr>
            <p:ph type="title"/>
          </p:nvPr>
        </p:nvSpPr>
        <p:spPr>
          <a:xfrm>
            <a:off x="889000" y="2368550"/>
            <a:ext cx="11239500" cy="1028700"/>
          </a:xfrm>
          <a:prstGeom prst="rect">
            <a:avLst/>
          </a:prstGeom>
        </p:spPr>
        <p:txBody>
          <a:bodyPr lIns="50800" tIns="50800" rIns="50800" bIns="50800" anchor="ctr"/>
          <a:lstStyle>
            <a:lvl1pPr>
              <a:defRPr sz="4400">
                <a:latin typeface="+mj-lt"/>
                <a:ea typeface="+mj-ea"/>
                <a:cs typeface="+mj-cs"/>
                <a:sym typeface="Helvetica Neue"/>
              </a:defRPr>
            </a:lvl1pPr>
          </a:lstStyle>
          <a:p>
            <a:pPr lvl="0">
              <a:defRPr sz="1800"/>
            </a:pPr>
            <a:r>
              <a:rPr sz="4400"/>
              <a:t>Title Text</a:t>
            </a:r>
          </a:p>
        </p:txBody>
      </p:sp>
      <p:sp>
        <p:nvSpPr>
          <p:cNvPr id="77" name="Shape 77"/>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defTabSz="584200">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hyperlink" Target="mailto:edeleastar@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agprog.com/titles/utj2/source_code" TargetMode="Externa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2212622"/>
            <a:ext cx="11428871" cy="1688818"/>
          </a:xfrm>
        </p:spPr>
        <p:txBody>
          <a:bodyPr>
            <a:normAutofit/>
          </a:bodyPr>
          <a:lstStyle/>
          <a:p>
            <a:pPr algn="l">
              <a:defRPr/>
            </a:pPr>
            <a:r>
              <a:rPr lang="en-IE" sz="5689" dirty="0" smtClean="0"/>
              <a:t>Unit Test Examples</a:t>
            </a:r>
            <a:endParaRPr lang="en-IE" sz="5689" dirty="0">
              <a:solidFill>
                <a:schemeClr val="bg1">
                  <a:lumMod val="50000"/>
                </a:schemeClr>
              </a:solidFill>
            </a:endParaRPr>
          </a:p>
        </p:txBody>
      </p:sp>
      <p:sp>
        <p:nvSpPr>
          <p:cNvPr id="3" name="Subtitle 2"/>
          <p:cNvSpPr>
            <a:spLocks noGrp="1"/>
          </p:cNvSpPr>
          <p:nvPr>
            <p:ph type="subTitle" idx="4294967295"/>
          </p:nvPr>
        </p:nvSpPr>
        <p:spPr>
          <a:xfrm>
            <a:off x="381565" y="4745849"/>
            <a:ext cx="2734168" cy="1282418"/>
          </a:xfrm>
        </p:spPr>
        <p:txBody>
          <a:bodyPr>
            <a:noAutofit/>
          </a:bodyPr>
          <a:lstStyle/>
          <a:p>
            <a:pPr marL="0" indent="0" algn="r">
              <a:lnSpc>
                <a:spcPct val="110000"/>
              </a:lnSpc>
              <a:spcBef>
                <a:spcPts val="0"/>
              </a:spcBef>
              <a:buNone/>
              <a:defRPr/>
            </a:pPr>
            <a:r>
              <a:rPr lang="en-IE" dirty="0">
                <a:solidFill>
                  <a:schemeClr val="bg1">
                    <a:lumMod val="50000"/>
                  </a:schemeClr>
                </a:solidFill>
              </a:rPr>
              <a:t>Produced </a:t>
            </a:r>
          </a:p>
          <a:p>
            <a:pPr marL="0" indent="0" algn="r">
              <a:lnSpc>
                <a:spcPct val="110000"/>
              </a:lnSpc>
              <a:spcBef>
                <a:spcPts val="0"/>
              </a:spcBef>
              <a:buNone/>
              <a:defRPr/>
            </a:pPr>
            <a:r>
              <a:rPr lang="en-IE" dirty="0">
                <a:solidFill>
                  <a:schemeClr val="bg1">
                    <a:lumMod val="50000"/>
                  </a:schemeClr>
                </a:solidFill>
              </a:rPr>
              <a:t>by:</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65" y="8128001"/>
            <a:ext cx="5364480" cy="120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841068" y="8367325"/>
            <a:ext cx="6048587" cy="831760"/>
          </a:xfrm>
          <a:prstGeom prst="rect">
            <a:avLst/>
          </a:prstGeom>
          <a:noFill/>
        </p:spPr>
        <p:txBody>
          <a:bodyPr lIns="130041" tIns="65021" rIns="130041" bIns="65021">
            <a:spAutoFit/>
          </a:bodyPr>
          <a:lstStyle/>
          <a:p>
            <a:pPr>
              <a:defRPr/>
            </a:pPr>
            <a:r>
              <a:rPr lang="en-IE" sz="2276" dirty="0">
                <a:solidFill>
                  <a:schemeClr val="tx2">
                    <a:lumMod val="75000"/>
                  </a:schemeClr>
                </a:solidFill>
              </a:rPr>
              <a:t>Department of Computing and Mathematics</a:t>
            </a:r>
          </a:p>
          <a:p>
            <a:pPr>
              <a:defRPr/>
            </a:pPr>
            <a:r>
              <a:rPr lang="en-IE" sz="2276" dirty="0">
                <a:solidFill>
                  <a:schemeClr val="tx2">
                    <a:lumMod val="75000"/>
                  </a:schemeClr>
                </a:solidFill>
              </a:rPr>
              <a:t>http://www.wit.ie/</a:t>
            </a:r>
          </a:p>
        </p:txBody>
      </p:sp>
      <p:cxnSp>
        <p:nvCxnSpPr>
          <p:cNvPr id="7" name="Straight Connector 6"/>
          <p:cNvCxnSpPr/>
          <p:nvPr/>
        </p:nvCxnSpPr>
        <p:spPr>
          <a:xfrm>
            <a:off x="669753" y="3866445"/>
            <a:ext cx="11665296"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127" name="Shape 240"/>
          <p:cNvSpPr txBox="1">
            <a:spLocks/>
          </p:cNvSpPr>
          <p:nvPr/>
        </p:nvSpPr>
        <p:spPr bwMode="auto">
          <a:xfrm>
            <a:off x="4012963" y="4445566"/>
            <a:ext cx="8351521" cy="19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lvl1pPr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1pPr>
            <a:lvl2pPr marL="711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2pPr>
            <a:lvl3pPr marL="1155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3pPr>
            <a:lvl4pPr marL="1600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4pPr>
            <a:lvl5pPr marL="2044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5pPr>
            <a:lvl6pPr marL="25019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6pPr>
            <a:lvl7pPr marL="29591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7pPr>
            <a:lvl8pPr marL="34163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8pPr>
            <a:lvl9pPr marL="38735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9pPr>
          </a:lstStyle>
          <a:p>
            <a:pPr hangingPunct="1">
              <a:lnSpc>
                <a:spcPct val="150000"/>
              </a:lnSpc>
              <a:spcBef>
                <a:spcPct val="0"/>
              </a:spcBef>
              <a:buFontTx/>
              <a:buNone/>
            </a:pPr>
            <a:r>
              <a:rPr lang="en-IE" altLang="en-US" sz="3556" dirty="0" smtClean="0">
                <a:sym typeface="Helvetica Neue" charset="0"/>
              </a:rPr>
              <a:t>Eamonn </a:t>
            </a:r>
            <a:r>
              <a:rPr lang="en-IE" altLang="en-US" sz="3556" dirty="0">
                <a:sym typeface="Helvetica Neue" charset="0"/>
              </a:rPr>
              <a:t>de Leastar	(</a:t>
            </a:r>
            <a:r>
              <a:rPr lang="en-IE" altLang="en-US" sz="3556" dirty="0">
                <a:sym typeface="Helvetica Neue" charset="0"/>
                <a:hlinkClick r:id="rId3"/>
              </a:rPr>
              <a:t>edeleastar@wit.ie</a:t>
            </a:r>
            <a:r>
              <a:rPr lang="en-IE" altLang="en-US" sz="3556" dirty="0" smtClean="0">
                <a:sym typeface="Helvetica Neue" charset="0"/>
              </a:rPr>
              <a:t>)</a:t>
            </a:r>
            <a:endParaRPr lang="en-IE" altLang="en-US" sz="3556" dirty="0">
              <a:sym typeface="Helvetica Neue" charset="0"/>
            </a:endParaRPr>
          </a:p>
        </p:txBody>
      </p:sp>
    </p:spTree>
    <p:extLst>
      <p:ext uri="{BB962C8B-B14F-4D97-AF65-F5344CB8AC3E}">
        <p14:creationId xmlns:p14="http://schemas.microsoft.com/office/powerpoint/2010/main" val="183552687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pPr lvl="0">
              <a:defRPr sz="1800"/>
            </a:pPr>
            <a:r>
              <a:rPr sz="4200" dirty="0"/>
              <a:t>3.</a:t>
            </a:r>
          </a:p>
        </p:txBody>
      </p:sp>
      <p:sp>
        <p:nvSpPr>
          <p:cNvPr id="136" name="Shape 136"/>
          <p:cNvSpPr>
            <a:spLocks noGrp="1"/>
          </p:cNvSpPr>
          <p:nvPr>
            <p:ph type="body" idx="1"/>
          </p:nvPr>
        </p:nvSpPr>
        <p:spPr>
          <a:xfrm>
            <a:off x="571500" y="2324100"/>
            <a:ext cx="3626644" cy="6729164"/>
          </a:xfrm>
          <a:prstGeom prst="rect">
            <a:avLst/>
          </a:prstGeom>
        </p:spPr>
        <p:txBody>
          <a:bodyPr/>
          <a:lstStyle>
            <a:lvl1pPr>
              <a:spcBef>
                <a:spcPts val="1400"/>
              </a:spcBef>
              <a:buSzPct val="125000"/>
            </a:lvl1pPr>
          </a:lstStyle>
          <a:p>
            <a:pPr lvl="0">
              <a:defRPr sz="1800"/>
            </a:pPr>
            <a:r>
              <a:rPr sz="2800" dirty="0"/>
              <a:t>Call pop() to remove a test string, and verify that it is the same string. </a:t>
            </a:r>
            <a:endParaRPr lang="en-IE" sz="2800" dirty="0"/>
          </a:p>
          <a:p>
            <a:pPr lvl="0">
              <a:defRPr sz="1800"/>
            </a:pPr>
            <a:endParaRPr lang="en-IE" sz="2800" dirty="0" smtClean="0"/>
          </a:p>
          <a:p>
            <a:pPr lvl="0">
              <a:defRPr sz="1800"/>
            </a:pPr>
            <a:r>
              <a:rPr sz="2800" dirty="0" err="1" smtClean="0"/>
              <a:t>isEmpty</a:t>
            </a:r>
            <a:r>
              <a:rPr sz="2800" dirty="0"/>
              <a:t>() should now be true. </a:t>
            </a:r>
            <a:endParaRPr lang="en-IE" sz="2800" dirty="0" smtClean="0"/>
          </a:p>
          <a:p>
            <a:pPr lvl="0">
              <a:defRPr sz="1800"/>
            </a:pPr>
            <a:endParaRPr lang="en-IE" sz="2800" dirty="0" smtClean="0"/>
          </a:p>
          <a:p>
            <a:pPr lvl="0">
              <a:defRPr sz="1800"/>
            </a:pPr>
            <a:r>
              <a:rPr sz="2800" dirty="0" smtClean="0"/>
              <a:t>Call </a:t>
            </a:r>
            <a:r>
              <a:rPr sz="2800" dirty="0"/>
              <a:t>pop() again verify an exception is thrown.</a:t>
            </a:r>
          </a:p>
        </p:txBody>
      </p:sp>
      <p:sp>
        <p:nvSpPr>
          <p:cNvPr id="137" name="Shape 13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10</a:t>
            </a:fld>
            <a:endParaRPr sz="1400"/>
          </a:p>
        </p:txBody>
      </p:sp>
      <p:sp>
        <p:nvSpPr>
          <p:cNvPr id="138" name="Shape 138"/>
          <p:cNvSpPr/>
          <p:nvPr/>
        </p:nvSpPr>
        <p:spPr>
          <a:xfrm>
            <a:off x="4630192" y="2365812"/>
            <a:ext cx="7951825" cy="6278642"/>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a:defRPr sz="1800"/>
            </a:pPr>
            <a:r>
              <a:rPr lang="en-IE" sz="2400" dirty="0">
                <a:solidFill>
                  <a:schemeClr val="tx1">
                    <a:lumMod val="50000"/>
                    <a:lumOff val="50000"/>
                  </a:schemeClr>
                </a:solidFill>
                <a:latin typeface="Monaco"/>
                <a:ea typeface="Monaco"/>
                <a:cs typeface="Monaco"/>
                <a:sym typeface="Monaco"/>
              </a:rPr>
              <a:t>  @Test</a:t>
            </a:r>
            <a:r>
              <a:rPr sz="2400" dirty="0">
                <a:solidFill>
                  <a:schemeClr val="tx1">
                    <a:lumMod val="50000"/>
                    <a:lumOff val="50000"/>
                  </a:schemeClr>
                </a:solidFill>
                <a:latin typeface="Monaco"/>
                <a:ea typeface="Monaco"/>
                <a:cs typeface="Monaco"/>
                <a:sym typeface="Monaco"/>
              </a:rPr>
              <a:t>  </a:t>
            </a:r>
            <a:endParaRPr lang="en-IE" sz="2400" dirty="0">
              <a:solidFill>
                <a:schemeClr val="tx1">
                  <a:lumMod val="50000"/>
                  <a:lumOff val="50000"/>
                </a:schemeClr>
              </a:solidFill>
              <a:latin typeface="Monaco"/>
              <a:ea typeface="Monaco"/>
              <a:cs typeface="Monaco"/>
              <a:sym typeface="Monaco"/>
            </a:endParaRPr>
          </a:p>
          <a:p>
            <a:pPr lvl="0">
              <a:defRPr sz="1800"/>
            </a:pPr>
            <a:r>
              <a:rPr lang="en-IE" sz="2400" dirty="0" smtClean="0">
                <a:solidFill>
                  <a:srgbClr val="931A68"/>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testPop</a:t>
            </a:r>
            <a:r>
              <a:rPr sz="2400" dirty="0">
                <a:latin typeface="Monaco"/>
                <a:ea typeface="Monaco"/>
                <a:cs typeface="Monaco"/>
                <a:sym typeface="Monaco"/>
              </a:rPr>
              <a:t>() </a:t>
            </a:r>
            <a:r>
              <a:rPr sz="2400" dirty="0">
                <a:solidFill>
                  <a:srgbClr val="931A68"/>
                </a:solidFill>
                <a:latin typeface="Monaco"/>
                <a:ea typeface="Monaco"/>
                <a:cs typeface="Monaco"/>
                <a:sym typeface="Monaco"/>
              </a:rPr>
              <a:t>throws</a:t>
            </a:r>
            <a:r>
              <a:rPr sz="2400" dirty="0">
                <a:latin typeface="Monaco"/>
                <a:ea typeface="Monaco"/>
                <a:cs typeface="Monaco"/>
                <a:sym typeface="Monaco"/>
              </a:rPr>
              <a:t> Exception</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String </a:t>
            </a:r>
            <a:r>
              <a:rPr sz="2400" dirty="0" err="1">
                <a:latin typeface="Monaco"/>
                <a:ea typeface="Monaco"/>
                <a:cs typeface="Monaco"/>
                <a:sym typeface="Monaco"/>
              </a:rPr>
              <a:t>testStr</a:t>
            </a:r>
            <a:r>
              <a:rPr sz="2400" dirty="0">
                <a:latin typeface="Monaco"/>
                <a:ea typeface="Monaco"/>
                <a:cs typeface="Monaco"/>
                <a:sym typeface="Monaco"/>
              </a:rPr>
              <a:t> = </a:t>
            </a:r>
            <a:r>
              <a:rPr sz="2400" dirty="0">
                <a:solidFill>
                  <a:srgbClr val="931A68"/>
                </a:solidFill>
                <a:latin typeface="Monaco"/>
                <a:ea typeface="Monaco"/>
                <a:cs typeface="Monaco"/>
                <a:sym typeface="Monaco"/>
              </a:rPr>
              <a:t>new</a:t>
            </a:r>
            <a:r>
              <a:rPr sz="2400" dirty="0">
                <a:latin typeface="Monaco"/>
                <a:ea typeface="Monaco"/>
                <a:cs typeface="Monaco"/>
                <a:sym typeface="Monaco"/>
              </a:rPr>
              <a:t> String (</a:t>
            </a:r>
            <a:r>
              <a:rPr sz="2400" dirty="0">
                <a:solidFill>
                  <a:srgbClr val="3933FF"/>
                </a:solidFill>
                <a:latin typeface="Monaco"/>
                <a:ea typeface="Monaco"/>
                <a:cs typeface="Monaco"/>
                <a:sym typeface="Monaco"/>
              </a:rPr>
              <a:t>"test"</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a:t>
            </a:r>
            <a:r>
              <a:rPr sz="2400" dirty="0" err="1">
                <a:latin typeface="Monaco"/>
                <a:ea typeface="Monaco"/>
                <a:cs typeface="Monaco"/>
                <a:sym typeface="Monaco"/>
              </a:rPr>
              <a:t>testStr</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a:t>
            </a:r>
            <a:r>
              <a:rPr sz="2400" dirty="0" err="1">
                <a:latin typeface="Monaco"/>
                <a:ea typeface="Monaco"/>
                <a:cs typeface="Monaco"/>
                <a:sym typeface="Monaco"/>
              </a:rPr>
              <a:t>testStr</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smtClean="0">
                <a:latin typeface="Monaco"/>
                <a:ea typeface="Monaco"/>
                <a:cs typeface="Monaco"/>
                <a:sym typeface="Monaco"/>
              </a:rPr>
              <a:t>());</a:t>
            </a:r>
            <a:endParaRPr lang="en-IE" sz="2400" dirty="0" smtClean="0">
              <a:latin typeface="Monaco"/>
              <a:ea typeface="Monaco"/>
              <a:cs typeface="Monaco"/>
              <a:sym typeface="Monaco"/>
            </a:endParaRPr>
          </a:p>
          <a:p>
            <a:pPr>
              <a:defRPr sz="1800"/>
            </a:pPr>
            <a:r>
              <a:rPr lang="en-IE" sz="2400" dirty="0">
                <a:solidFill>
                  <a:schemeClr val="tx1">
                    <a:lumMod val="50000"/>
                    <a:lumOff val="50000"/>
                  </a:schemeClr>
                </a:solidFill>
                <a:latin typeface="Monaco"/>
                <a:ea typeface="Monaco"/>
                <a:cs typeface="Monaco"/>
              </a:rPr>
              <a:t> </a:t>
            </a:r>
            <a:r>
              <a:rPr lang="en-IE" sz="2400" dirty="0" smtClean="0">
                <a:solidFill>
                  <a:schemeClr val="tx1">
                    <a:lumMod val="50000"/>
                    <a:lumOff val="50000"/>
                  </a:schemeClr>
                </a:solidFill>
                <a:latin typeface="Monaco"/>
                <a:ea typeface="Monaco"/>
                <a:cs typeface="Monaco"/>
              </a:rPr>
              <a:t>   </a:t>
            </a:r>
            <a:r>
              <a:rPr lang="en-IE" sz="2400" dirty="0" err="1" smtClean="0">
                <a:solidFill>
                  <a:schemeClr val="tx1">
                    <a:lumMod val="50000"/>
                    <a:lumOff val="50000"/>
                  </a:schemeClr>
                </a:solidFill>
                <a:latin typeface="Monaco"/>
                <a:ea typeface="Monaco"/>
                <a:cs typeface="Monaco"/>
              </a:rPr>
              <a:t>assertTrue</a:t>
            </a:r>
            <a:r>
              <a:rPr lang="en-IE" sz="2400" dirty="0" smtClean="0">
                <a:solidFill>
                  <a:schemeClr val="tx1">
                    <a:lumMod val="50000"/>
                    <a:lumOff val="50000"/>
                  </a:schemeClr>
                </a:solidFill>
                <a:latin typeface="Monaco"/>
                <a:ea typeface="Monaco"/>
                <a:cs typeface="Monaco"/>
              </a:rPr>
              <a:t>(</a:t>
            </a:r>
            <a:r>
              <a:rPr lang="en-IE" sz="2400" dirty="0" err="1" smtClean="0">
                <a:solidFill>
                  <a:schemeClr val="tx1">
                    <a:lumMod val="50000"/>
                    <a:lumOff val="50000"/>
                  </a:schemeClr>
                </a:solidFill>
                <a:latin typeface="Monaco"/>
                <a:ea typeface="Monaco"/>
                <a:cs typeface="Monaco"/>
              </a:rPr>
              <a:t>testStack.isEmpty</a:t>
            </a:r>
            <a:r>
              <a:rPr lang="en-IE" sz="2400" dirty="0">
                <a:solidFill>
                  <a:schemeClr val="tx1">
                    <a:lumMod val="50000"/>
                    <a:lumOff val="50000"/>
                  </a:schemeClr>
                </a:solidFill>
                <a:latin typeface="Monaco"/>
                <a:ea typeface="Monaco"/>
                <a:cs typeface="Monaco"/>
              </a:rPr>
              <a:t>());</a:t>
            </a:r>
            <a:endParaRPr sz="2400" dirty="0">
              <a:solidFill>
                <a:schemeClr val="tx1">
                  <a:lumMod val="50000"/>
                  <a:lumOff val="50000"/>
                </a:schemeClr>
              </a:solidFill>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try</a:t>
            </a:r>
            <a:endParaRPr sz="2400" dirty="0">
              <a:latin typeface="Monaco"/>
              <a:ea typeface="Monaco"/>
              <a:cs typeface="Monaco"/>
              <a:sym typeface="Monaco"/>
            </a:endParaRPr>
          </a:p>
          <a:p>
            <a:pPr lvl="0">
              <a:defRPr sz="1800"/>
            </a:pPr>
            <a:r>
              <a:rPr sz="2400" dirty="0">
                <a:latin typeface="Monaco"/>
                <a:ea typeface="Monaco"/>
                <a:cs typeface="Monaco"/>
                <a:sym typeface="Monaco"/>
              </a:rPr>
              <a:t>    {</a:t>
            </a:r>
            <a:endParaRPr sz="1800" dirty="0">
              <a:latin typeface="Monaco"/>
              <a:ea typeface="Monaco"/>
              <a:cs typeface="Monaco"/>
              <a:sym typeface="Monaco"/>
            </a:endParaRP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fail(</a:t>
            </a:r>
            <a:r>
              <a:rPr sz="2400" dirty="0">
                <a:solidFill>
                  <a:srgbClr val="3933FF"/>
                </a:solidFill>
                <a:latin typeface="Monaco"/>
                <a:ea typeface="Monaco"/>
                <a:cs typeface="Monaco"/>
                <a:sym typeface="Monaco"/>
              </a:rPr>
              <a:t>"Pop should throw exception"</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catch</a:t>
            </a:r>
            <a:r>
              <a:rPr sz="2400" dirty="0">
                <a:latin typeface="Monaco"/>
                <a:ea typeface="Monaco"/>
                <a:cs typeface="Monaco"/>
                <a:sym typeface="Monaco"/>
              </a:rPr>
              <a:t> (Exception e)</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latin typeface="Monaco"/>
                <a:ea typeface="Monaco"/>
                <a:cs typeface="Monaco"/>
                <a:sym typeface="Monaco"/>
              </a:rPr>
              <a:t>assertTrue</a:t>
            </a:r>
            <a:r>
              <a:rPr sz="2400" dirty="0">
                <a:latin typeface="Monaco"/>
                <a:ea typeface="Monaco"/>
                <a:cs typeface="Monaco"/>
                <a:sym typeface="Monaco"/>
              </a:rPr>
              <a:t>(</a:t>
            </a:r>
            <a:r>
              <a:rPr sz="2400" dirty="0">
                <a:solidFill>
                  <a:srgbClr val="931A68"/>
                </a:solidFill>
                <a:latin typeface="Monaco"/>
                <a:ea typeface="Monaco"/>
                <a:cs typeface="Monaco"/>
                <a:sym typeface="Monaco"/>
              </a:rPr>
              <a:t>true</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pPr lvl="0">
              <a:defRPr sz="1800"/>
            </a:pPr>
            <a:r>
              <a:rPr sz="4200" dirty="0"/>
              <a:t>4.</a:t>
            </a:r>
          </a:p>
        </p:txBody>
      </p:sp>
      <p:sp>
        <p:nvSpPr>
          <p:cNvPr id="141" name="Shape 141"/>
          <p:cNvSpPr>
            <a:spLocks noGrp="1"/>
          </p:cNvSpPr>
          <p:nvPr>
            <p:ph type="body" idx="1"/>
          </p:nvPr>
        </p:nvSpPr>
        <p:spPr>
          <a:xfrm>
            <a:off x="571500" y="2324100"/>
            <a:ext cx="4864100" cy="6565900"/>
          </a:xfrm>
          <a:prstGeom prst="rect">
            <a:avLst/>
          </a:prstGeom>
        </p:spPr>
        <p:txBody>
          <a:bodyPr/>
          <a:lstStyle>
            <a:lvl1pPr>
              <a:spcBef>
                <a:spcPts val="1400"/>
              </a:spcBef>
              <a:buSzPct val="125000"/>
            </a:lvl1pPr>
          </a:lstStyle>
          <a:p>
            <a:pPr lvl="0">
              <a:defRPr sz="1800"/>
            </a:pPr>
            <a:r>
              <a:rPr sz="2600" dirty="0"/>
              <a:t>Now do the same test again, but this time add multiple items to the stack - each of them strings which have the same value (say all "test"). </a:t>
            </a:r>
            <a:endParaRPr lang="en-IE" dirty="0"/>
          </a:p>
          <a:p>
            <a:pPr lvl="0">
              <a:defRPr sz="1800"/>
            </a:pPr>
            <a:endParaRPr lang="en-IE" sz="2600" dirty="0" smtClean="0"/>
          </a:p>
          <a:p>
            <a:pPr lvl="0">
              <a:defRPr sz="1800"/>
            </a:pPr>
            <a:r>
              <a:rPr sz="2600" dirty="0" smtClean="0"/>
              <a:t>Make </a:t>
            </a:r>
            <a:r>
              <a:rPr sz="2600" dirty="0"/>
              <a:t>sure you get the right ones back, in the right order (the most recent item added should be the one returned). </a:t>
            </a:r>
            <a:endParaRPr lang="en-IE" sz="2600" dirty="0" smtClean="0"/>
          </a:p>
          <a:p>
            <a:pPr lvl="0">
              <a:defRPr sz="1800"/>
            </a:pPr>
            <a:endParaRPr lang="en-IE" dirty="0"/>
          </a:p>
          <a:p>
            <a:pPr lvl="0">
              <a:defRPr sz="1800"/>
            </a:pPr>
            <a:r>
              <a:rPr sz="2600" dirty="0" smtClean="0"/>
              <a:t>In </a:t>
            </a:r>
            <a:r>
              <a:rPr sz="2600" dirty="0"/>
              <a:t>this case, </a:t>
            </a:r>
            <a:r>
              <a:rPr sz="2600" dirty="0" err="1"/>
              <a:t>assertEquals</a:t>
            </a:r>
            <a:r>
              <a:rPr sz="2600" dirty="0"/>
              <a:t>() isn't good enough; you need </a:t>
            </a:r>
            <a:r>
              <a:rPr sz="2600" dirty="0" err="1"/>
              <a:t>assertSame</a:t>
            </a:r>
            <a:r>
              <a:rPr sz="2600" dirty="0"/>
              <a:t>() to ensure it's the same object</a:t>
            </a:r>
          </a:p>
        </p:txBody>
      </p:sp>
      <p:sp>
        <p:nvSpPr>
          <p:cNvPr id="142" name="Shape 14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11</a:t>
            </a:fld>
            <a:endParaRPr sz="1400"/>
          </a:p>
        </p:txBody>
      </p:sp>
      <p:sp>
        <p:nvSpPr>
          <p:cNvPr id="143" name="Shape 143"/>
          <p:cNvSpPr/>
          <p:nvPr/>
        </p:nvSpPr>
        <p:spPr>
          <a:xfrm>
            <a:off x="5566296" y="2312943"/>
            <a:ext cx="7294488" cy="590931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400" dirty="0">
                <a:latin typeface="Monaco"/>
                <a:ea typeface="Monaco"/>
                <a:cs typeface="Monaco"/>
                <a:sym typeface="Monaco"/>
              </a:rPr>
              <a:t>  </a:t>
            </a:r>
            <a:r>
              <a:rPr lang="en-IE" sz="2400" dirty="0" smtClean="0">
                <a:solidFill>
                  <a:schemeClr val="tx1">
                    <a:lumMod val="50000"/>
                    <a:lumOff val="50000"/>
                  </a:schemeClr>
                </a:solidFill>
                <a:latin typeface="Monaco"/>
                <a:ea typeface="Monaco"/>
                <a:cs typeface="Monaco"/>
                <a:sym typeface="Monaco"/>
              </a:rPr>
              <a:t>@</a:t>
            </a:r>
            <a:r>
              <a:rPr lang="en-IE" sz="2400" dirty="0">
                <a:solidFill>
                  <a:schemeClr val="tx1">
                    <a:lumMod val="50000"/>
                    <a:lumOff val="50000"/>
                  </a:schemeClr>
                </a:solidFill>
                <a:latin typeface="Monaco"/>
                <a:ea typeface="Monaco"/>
                <a:cs typeface="Monaco"/>
                <a:sym typeface="Monaco"/>
              </a:rPr>
              <a:t>Test  </a:t>
            </a:r>
            <a:endParaRPr lang="en-IE" sz="2400" dirty="0" smtClean="0">
              <a:solidFill>
                <a:schemeClr val="tx1">
                  <a:lumMod val="50000"/>
                  <a:lumOff val="50000"/>
                </a:schemeClr>
              </a:solidFill>
              <a:latin typeface="Monaco"/>
              <a:ea typeface="Monaco"/>
              <a:cs typeface="Monaco"/>
              <a:sym typeface="Monaco"/>
            </a:endParaRPr>
          </a:p>
          <a:p>
            <a:pPr lvl="0">
              <a:defRPr sz="1800"/>
            </a:pPr>
            <a:r>
              <a:rPr lang="en-IE" sz="2400" dirty="0">
                <a:solidFill>
                  <a:schemeClr val="tx1">
                    <a:lumMod val="50000"/>
                    <a:lumOff val="50000"/>
                  </a:schemeClr>
                </a:solidFill>
                <a:latin typeface="Monaco"/>
                <a:ea typeface="Monaco"/>
                <a:cs typeface="Monaco"/>
                <a:sym typeface="Monaco"/>
              </a:rPr>
              <a:t> </a:t>
            </a:r>
            <a:r>
              <a:rPr lang="en-IE" sz="2400" dirty="0" smtClean="0">
                <a:solidFill>
                  <a:schemeClr val="tx1">
                    <a:lumMod val="50000"/>
                    <a:lumOff val="50000"/>
                  </a:schemeClr>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testPopDuplicate</a:t>
            </a:r>
            <a:r>
              <a:rPr sz="2400" dirty="0">
                <a:latin typeface="Monaco"/>
                <a:ea typeface="Monaco"/>
                <a:cs typeface="Monaco"/>
                <a:sym typeface="Monaco"/>
              </a:rPr>
              <a:t>() </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String test1 = </a:t>
            </a:r>
            <a:r>
              <a:rPr sz="2400" dirty="0">
                <a:solidFill>
                  <a:srgbClr val="931A68"/>
                </a:solidFill>
                <a:latin typeface="Monaco"/>
                <a:ea typeface="Monaco"/>
                <a:cs typeface="Monaco"/>
                <a:sym typeface="Monaco"/>
              </a:rPr>
              <a:t>new</a:t>
            </a:r>
            <a:r>
              <a:rPr sz="2400" dirty="0">
                <a:latin typeface="Monaco"/>
                <a:ea typeface="Monaco"/>
                <a:cs typeface="Monaco"/>
                <a:sym typeface="Monaco"/>
              </a:rPr>
              <a:t> String (</a:t>
            </a:r>
            <a:r>
              <a:rPr sz="2400" dirty="0">
                <a:solidFill>
                  <a:srgbClr val="3933FF"/>
                </a:solidFill>
                <a:latin typeface="Monaco"/>
                <a:ea typeface="Monaco"/>
                <a:cs typeface="Monaco"/>
                <a:sym typeface="Monaco"/>
              </a:rPr>
              <a:t>"test"</a:t>
            </a:r>
            <a:r>
              <a:rPr sz="2400" dirty="0">
                <a:latin typeface="Monaco"/>
                <a:ea typeface="Monaco"/>
                <a:cs typeface="Monaco"/>
                <a:sym typeface="Monaco"/>
              </a:rPr>
              <a:t>);</a:t>
            </a:r>
          </a:p>
          <a:p>
            <a:pPr lvl="0">
              <a:defRPr sz="1800"/>
            </a:pPr>
            <a:r>
              <a:rPr sz="2400" dirty="0">
                <a:latin typeface="Monaco"/>
                <a:ea typeface="Monaco"/>
                <a:cs typeface="Monaco"/>
                <a:sym typeface="Monaco"/>
              </a:rPr>
              <a:t>    String test2 = </a:t>
            </a:r>
            <a:r>
              <a:rPr sz="2400" dirty="0">
                <a:solidFill>
                  <a:srgbClr val="931A68"/>
                </a:solidFill>
                <a:latin typeface="Monaco"/>
                <a:ea typeface="Monaco"/>
                <a:cs typeface="Monaco"/>
                <a:sym typeface="Monaco"/>
              </a:rPr>
              <a:t>new</a:t>
            </a:r>
            <a:r>
              <a:rPr sz="2400" dirty="0">
                <a:latin typeface="Monaco"/>
                <a:ea typeface="Monaco"/>
                <a:cs typeface="Monaco"/>
                <a:sym typeface="Monaco"/>
              </a:rPr>
              <a:t> String (</a:t>
            </a:r>
            <a:r>
              <a:rPr sz="2400" dirty="0">
                <a:solidFill>
                  <a:srgbClr val="3933FF"/>
                </a:solidFill>
                <a:latin typeface="Monaco"/>
                <a:ea typeface="Monaco"/>
                <a:cs typeface="Monaco"/>
                <a:sym typeface="Monaco"/>
              </a:rPr>
              <a:t>"test"</a:t>
            </a:r>
            <a:r>
              <a:rPr sz="2400" dirty="0">
                <a:latin typeface="Monaco"/>
                <a:ea typeface="Monaco"/>
                <a:cs typeface="Monaco"/>
                <a:sym typeface="Monaco"/>
              </a:rPr>
              <a:t>);</a:t>
            </a:r>
          </a:p>
          <a:p>
            <a:pPr lvl="0">
              <a:defRPr sz="1800"/>
            </a:pPr>
            <a:r>
              <a:rPr sz="2400" dirty="0">
                <a:latin typeface="Monaco"/>
                <a:ea typeface="Monaco"/>
                <a:cs typeface="Monaco"/>
                <a:sym typeface="Monaco"/>
              </a:rPr>
              <a:t>    String test3 = </a:t>
            </a:r>
            <a:r>
              <a:rPr sz="2400" dirty="0">
                <a:solidFill>
                  <a:srgbClr val="931A68"/>
                </a:solidFill>
                <a:latin typeface="Monaco"/>
                <a:ea typeface="Monaco"/>
                <a:cs typeface="Monaco"/>
                <a:sym typeface="Monaco"/>
              </a:rPr>
              <a:t>new</a:t>
            </a:r>
            <a:r>
              <a:rPr sz="2400" dirty="0">
                <a:latin typeface="Monaco"/>
                <a:ea typeface="Monaco"/>
                <a:cs typeface="Monaco"/>
                <a:sym typeface="Monaco"/>
              </a:rPr>
              <a:t> String (</a:t>
            </a:r>
            <a:r>
              <a:rPr sz="2400" dirty="0">
                <a:solidFill>
                  <a:srgbClr val="3933FF"/>
                </a:solidFill>
                <a:latin typeface="Monaco"/>
                <a:ea typeface="Monaco"/>
                <a:cs typeface="Monaco"/>
                <a:sym typeface="Monaco"/>
              </a:rPr>
              <a:t>"test"</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(test1);</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(test2);</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(test3);</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latin typeface="Monaco"/>
                <a:ea typeface="Monaco"/>
                <a:cs typeface="Monaco"/>
                <a:sym typeface="Monaco"/>
              </a:rPr>
              <a:t>assertSame</a:t>
            </a:r>
            <a:r>
              <a:rPr sz="2400" dirty="0">
                <a:latin typeface="Monaco"/>
                <a:ea typeface="Monaco"/>
                <a:cs typeface="Monaco"/>
                <a:sym typeface="Monaco"/>
              </a:rPr>
              <a:t>(test3,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assertSame</a:t>
            </a:r>
            <a:r>
              <a:rPr sz="2400" dirty="0">
                <a:latin typeface="Monaco"/>
                <a:ea typeface="Monaco"/>
                <a:cs typeface="Monaco"/>
                <a:sym typeface="Monaco"/>
              </a:rPr>
              <a:t>(test2,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assertSame</a:t>
            </a:r>
            <a:r>
              <a:rPr sz="2400" dirty="0">
                <a:latin typeface="Monaco"/>
                <a:ea typeface="Monaco"/>
                <a:cs typeface="Monaco"/>
                <a:sym typeface="Monaco"/>
              </a:rPr>
              <a:t>(test1,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defTabSz="584200">
              <a:defRPr sz="1800"/>
            </a:pPr>
            <a:r>
              <a:rPr sz="2400" dirty="0">
                <a:latin typeface="Monaco"/>
                <a:ea typeface="Monaco"/>
                <a:cs typeface="Monaco"/>
                <a:sym typeface="Monaco"/>
              </a:rPr>
              <a:t>  </a:t>
            </a:r>
          </a:p>
        </p:txBody>
      </p:sp>
      <p:sp>
        <p:nvSpPr>
          <p:cNvPr id="2" name="Rectangle 1"/>
          <p:cNvSpPr/>
          <p:nvPr/>
        </p:nvSpPr>
        <p:spPr>
          <a:xfrm>
            <a:off x="101848" y="9053264"/>
            <a:ext cx="12377216" cy="584775"/>
          </a:xfrm>
          <a:prstGeom prst="rect">
            <a:avLst/>
          </a:prstGeom>
        </p:spPr>
        <p:txBody>
          <a:bodyPr wrap="square">
            <a:spAutoFit/>
          </a:bodyPr>
          <a:lstStyle/>
          <a:p>
            <a:r>
              <a:rPr lang="en-IE" sz="1600" dirty="0"/>
              <a:t> </a:t>
            </a:r>
            <a:r>
              <a:rPr lang="en-IE" sz="1600" dirty="0" smtClean="0"/>
              <a:t>Note:  two </a:t>
            </a:r>
            <a:r>
              <a:rPr lang="en-IE" sz="1600" dirty="0"/>
              <a:t>String objects </a:t>
            </a:r>
            <a:r>
              <a:rPr lang="en-IE" sz="1600" dirty="0" smtClean="0"/>
              <a:t>can contain </a:t>
            </a:r>
            <a:r>
              <a:rPr lang="en-IE" sz="1600" dirty="0"/>
              <a:t>the same characters but </a:t>
            </a:r>
            <a:r>
              <a:rPr lang="en-IE" sz="1600" dirty="0" smtClean="0"/>
              <a:t>be different </a:t>
            </a:r>
            <a:r>
              <a:rPr lang="en-IE" sz="1600" dirty="0"/>
              <a:t>objects </a:t>
            </a:r>
            <a:r>
              <a:rPr lang="en-IE" sz="1600" dirty="0" smtClean="0"/>
              <a:t>(i.e. different </a:t>
            </a:r>
            <a:r>
              <a:rPr lang="en-IE" sz="1600" dirty="0"/>
              <a:t>memory locations). </a:t>
            </a:r>
            <a:r>
              <a:rPr lang="en-IE" sz="1600" dirty="0" err="1" smtClean="0"/>
              <a:t>assertSame</a:t>
            </a:r>
            <a:r>
              <a:rPr lang="en-IE" sz="1600" dirty="0" smtClean="0"/>
              <a:t>() checks </a:t>
            </a:r>
            <a:r>
              <a:rPr lang="en-IE" sz="1600" dirty="0"/>
              <a:t>to see that two references are pointing to the same </a:t>
            </a:r>
            <a:r>
              <a:rPr lang="en-IE" sz="1600" dirty="0" smtClean="0"/>
              <a:t>object, </a:t>
            </a:r>
            <a:r>
              <a:rPr lang="en-IE" sz="1600" dirty="0"/>
              <a:t>but the </a:t>
            </a:r>
            <a:r>
              <a:rPr lang="en-IE" sz="1600" dirty="0" err="1" smtClean="0"/>
              <a:t>assertEquals</a:t>
            </a:r>
            <a:r>
              <a:rPr lang="en-IE" sz="1600" dirty="0"/>
              <a:t>() method checks </a:t>
            </a:r>
            <a:r>
              <a:rPr lang="en-IE" sz="1600" dirty="0" smtClean="0"/>
              <a:t>the </a:t>
            </a:r>
            <a:r>
              <a:rPr lang="en-IE" sz="1600" dirty="0"/>
              <a:t>characters are the same.</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prstGeom prst="rect">
            <a:avLst/>
          </a:prstGeom>
        </p:spPr>
        <p:txBody>
          <a:bodyPr/>
          <a:lstStyle/>
          <a:p>
            <a:pPr lvl="0">
              <a:defRPr sz="1800"/>
            </a:pPr>
            <a:r>
              <a:rPr sz="4200" dirty="0"/>
              <a:t>5.</a:t>
            </a:r>
          </a:p>
        </p:txBody>
      </p:sp>
      <p:sp>
        <p:nvSpPr>
          <p:cNvPr id="146" name="Shape 146"/>
          <p:cNvSpPr>
            <a:spLocks noGrp="1"/>
          </p:cNvSpPr>
          <p:nvPr>
            <p:ph type="body" idx="1"/>
          </p:nvPr>
        </p:nvSpPr>
        <p:spPr>
          <a:xfrm>
            <a:off x="597744" y="2974865"/>
            <a:ext cx="4176464" cy="4962962"/>
          </a:xfrm>
          <a:prstGeom prst="rect">
            <a:avLst/>
          </a:prstGeom>
        </p:spPr>
        <p:txBody>
          <a:bodyPr/>
          <a:lstStyle>
            <a:lvl1pPr marL="0" indent="0">
              <a:spcBef>
                <a:spcPts val="1400"/>
              </a:spcBef>
              <a:buSzTx/>
              <a:buNone/>
            </a:lvl1pPr>
          </a:lstStyle>
          <a:p>
            <a:pPr marL="457200" lvl="0" indent="-457200">
              <a:buFont typeface="Arial" panose="020B0604020202020204" pitchFamily="34" charset="0"/>
              <a:buChar char="•"/>
              <a:defRPr sz="1800"/>
            </a:pPr>
            <a:endParaRPr lang="en-IE" sz="2800" dirty="0" smtClean="0"/>
          </a:p>
          <a:p>
            <a:pPr marL="457200" lvl="0" indent="-457200">
              <a:buFont typeface="Arial" panose="020B0604020202020204" pitchFamily="34" charset="0"/>
              <a:buChar char="•"/>
              <a:defRPr sz="1800"/>
            </a:pPr>
            <a:endParaRPr lang="en-IE" sz="2800" dirty="0"/>
          </a:p>
          <a:p>
            <a:pPr marL="457200" lvl="0" indent="-457200">
              <a:buFont typeface="Arial" panose="020B0604020202020204" pitchFamily="34" charset="0"/>
              <a:buChar char="•"/>
              <a:defRPr sz="1800"/>
            </a:pPr>
            <a:endParaRPr lang="en-IE" sz="2800" dirty="0" smtClean="0"/>
          </a:p>
          <a:p>
            <a:pPr marL="457200" lvl="0" indent="-457200">
              <a:buFont typeface="Arial" panose="020B0604020202020204" pitchFamily="34" charset="0"/>
              <a:buChar char="•"/>
              <a:defRPr sz="1800"/>
            </a:pPr>
            <a:r>
              <a:rPr sz="2800" dirty="0" smtClean="0"/>
              <a:t>Push </a:t>
            </a:r>
            <a:r>
              <a:rPr sz="2800" dirty="0"/>
              <a:t>a null onto the stack and pop it; confirm you get a null back.</a:t>
            </a:r>
          </a:p>
        </p:txBody>
      </p:sp>
      <p:sp>
        <p:nvSpPr>
          <p:cNvPr id="147" name="Shape 14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12</a:t>
            </a:fld>
            <a:endParaRPr sz="1400"/>
          </a:p>
        </p:txBody>
      </p:sp>
      <p:sp>
        <p:nvSpPr>
          <p:cNvPr id="148" name="Shape 148"/>
          <p:cNvSpPr/>
          <p:nvPr/>
        </p:nvSpPr>
        <p:spPr>
          <a:xfrm>
            <a:off x="5051309" y="4348350"/>
            <a:ext cx="7558159" cy="2215991"/>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a:defRPr sz="1800"/>
            </a:pPr>
            <a:r>
              <a:rPr sz="2400" dirty="0">
                <a:latin typeface="Monaco"/>
                <a:ea typeface="Monaco"/>
                <a:cs typeface="Monaco"/>
                <a:sym typeface="Monaco"/>
              </a:rPr>
              <a:t>  </a:t>
            </a:r>
            <a:r>
              <a:rPr lang="en-IE" sz="2400" dirty="0">
                <a:solidFill>
                  <a:schemeClr val="tx1">
                    <a:lumMod val="50000"/>
                    <a:lumOff val="50000"/>
                  </a:schemeClr>
                </a:solidFill>
                <a:latin typeface="Monaco"/>
                <a:ea typeface="Monaco"/>
                <a:cs typeface="Monaco"/>
                <a:sym typeface="Monaco"/>
              </a:rPr>
              <a:t>@Test  </a:t>
            </a:r>
          </a:p>
          <a:p>
            <a:pPr lvl="0">
              <a:defRPr sz="1800"/>
            </a:pPr>
            <a:r>
              <a:rPr lang="en-IE" sz="2400" dirty="0" smtClean="0">
                <a:solidFill>
                  <a:srgbClr val="931A68"/>
                </a:solidFill>
                <a:latin typeface="Monaco"/>
                <a:ea typeface="Monaco"/>
                <a:cs typeface="Monaco"/>
                <a:sym typeface="Monaco"/>
              </a:rPr>
              <a:t>  </a:t>
            </a:r>
            <a:r>
              <a:rPr sz="2400" dirty="0" smtClean="0">
                <a:solidFill>
                  <a:srgbClr val="931A68"/>
                </a:solidFill>
                <a:latin typeface="Monaco"/>
                <a:ea typeface="Monaco"/>
                <a:cs typeface="Monaco"/>
                <a:sym typeface="Monaco"/>
              </a:rPr>
              <a:t>public</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testNull</a:t>
            </a:r>
            <a:r>
              <a:rPr sz="2400" dirty="0">
                <a:latin typeface="Monaco"/>
                <a:ea typeface="Monaco"/>
                <a:cs typeface="Monaco"/>
                <a:sym typeface="Monaco"/>
              </a:rPr>
              <a:t>() </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a:t>
            </a:r>
            <a:r>
              <a:rPr sz="2400" dirty="0">
                <a:solidFill>
                  <a:srgbClr val="931A68"/>
                </a:solidFill>
                <a:latin typeface="Monaco"/>
                <a:ea typeface="Monaco"/>
                <a:cs typeface="Monaco"/>
                <a:sym typeface="Monaco"/>
              </a:rPr>
              <a:t>null</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 (</a:t>
            </a:r>
            <a:r>
              <a:rPr sz="2400" dirty="0">
                <a:solidFill>
                  <a:srgbClr val="931A68"/>
                </a:solidFill>
                <a:latin typeface="Monaco"/>
                <a:ea typeface="Monaco"/>
                <a:cs typeface="Monaco"/>
                <a:sym typeface="Monaco"/>
              </a:rPr>
              <a:t>null</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pPr lvl="0">
              <a:defRPr sz="1800"/>
            </a:pPr>
            <a:r>
              <a:rPr sz="4200"/>
              <a:t>6.</a:t>
            </a:r>
          </a:p>
        </p:txBody>
      </p:sp>
      <p:sp>
        <p:nvSpPr>
          <p:cNvPr id="151" name="Shape 151"/>
          <p:cNvSpPr>
            <a:spLocks noGrp="1"/>
          </p:cNvSpPr>
          <p:nvPr>
            <p:ph type="body" idx="1"/>
          </p:nvPr>
        </p:nvSpPr>
        <p:spPr>
          <a:xfrm>
            <a:off x="453728" y="341019"/>
            <a:ext cx="3770660" cy="6441132"/>
          </a:xfrm>
          <a:prstGeom prst="rect">
            <a:avLst/>
          </a:prstGeom>
        </p:spPr>
        <p:txBody>
          <a:bodyPr/>
          <a:lstStyle>
            <a:lvl1pPr>
              <a:spcBef>
                <a:spcPts val="1400"/>
              </a:spcBef>
              <a:buSzPct val="125000"/>
            </a:lvl1pPr>
          </a:lstStyle>
          <a:p>
            <a:pPr lvl="0">
              <a:defRPr sz="1800"/>
            </a:pPr>
            <a:endParaRPr lang="en-IE" sz="3200" dirty="0" smtClean="0"/>
          </a:p>
          <a:p>
            <a:pPr lvl="0">
              <a:defRPr sz="1800"/>
            </a:pPr>
            <a:endParaRPr lang="en-IE" sz="3200" dirty="0"/>
          </a:p>
          <a:p>
            <a:pPr lvl="0">
              <a:defRPr sz="1800"/>
            </a:pPr>
            <a:endParaRPr lang="en-IE" sz="3200" dirty="0" smtClean="0"/>
          </a:p>
          <a:p>
            <a:pPr lvl="0">
              <a:defRPr sz="1800"/>
            </a:pPr>
            <a:endParaRPr lang="en-IE" sz="3200" dirty="0"/>
          </a:p>
          <a:p>
            <a:pPr lvl="0">
              <a:defRPr sz="1800"/>
            </a:pPr>
            <a:endParaRPr lang="en-IE" sz="3200" dirty="0" smtClean="0"/>
          </a:p>
          <a:p>
            <a:pPr lvl="0">
              <a:defRPr sz="1800"/>
            </a:pPr>
            <a:endParaRPr lang="en-IE" sz="3200" dirty="0"/>
          </a:p>
          <a:p>
            <a:pPr lvl="0">
              <a:defRPr sz="1800"/>
            </a:pPr>
            <a:endParaRPr lang="en-IE" sz="3200" dirty="0" smtClean="0"/>
          </a:p>
          <a:p>
            <a:pPr lvl="0">
              <a:defRPr sz="1800"/>
            </a:pPr>
            <a:r>
              <a:rPr sz="3200" dirty="0" smtClean="0"/>
              <a:t>Ensure </a:t>
            </a:r>
            <a:r>
              <a:rPr sz="3200" dirty="0"/>
              <a:t>you can use the stack after it has thrown exceptions</a:t>
            </a:r>
          </a:p>
        </p:txBody>
      </p:sp>
      <p:sp>
        <p:nvSpPr>
          <p:cNvPr id="152" name="Shape 15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13</a:t>
            </a:fld>
            <a:endParaRPr sz="1400"/>
          </a:p>
        </p:txBody>
      </p:sp>
      <p:sp>
        <p:nvSpPr>
          <p:cNvPr id="153" name="Shape 153"/>
          <p:cNvSpPr/>
          <p:nvPr/>
        </p:nvSpPr>
        <p:spPr>
          <a:xfrm>
            <a:off x="4630192" y="3143954"/>
            <a:ext cx="8064896" cy="590931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400" dirty="0">
                <a:latin typeface="Monaco"/>
                <a:ea typeface="Monaco"/>
                <a:cs typeface="Monaco"/>
                <a:sym typeface="Monaco"/>
              </a:rPr>
              <a:t> </a:t>
            </a:r>
            <a:r>
              <a:rPr lang="en-IE" sz="2400" dirty="0">
                <a:latin typeface="Monaco"/>
                <a:ea typeface="Monaco"/>
                <a:cs typeface="Monaco"/>
                <a:sym typeface="Monaco"/>
              </a:rPr>
              <a:t> </a:t>
            </a:r>
            <a:r>
              <a:rPr lang="en-IE" sz="2400" dirty="0">
                <a:solidFill>
                  <a:schemeClr val="tx1">
                    <a:lumMod val="50000"/>
                    <a:lumOff val="50000"/>
                  </a:schemeClr>
                </a:solidFill>
                <a:latin typeface="Monaco"/>
                <a:ea typeface="Monaco"/>
                <a:cs typeface="Monaco"/>
                <a:sym typeface="Monaco"/>
              </a:rPr>
              <a:t>@Test  </a:t>
            </a:r>
            <a:endParaRPr lang="en-IE" sz="2400" dirty="0" smtClean="0">
              <a:solidFill>
                <a:schemeClr val="tx1">
                  <a:lumMod val="50000"/>
                  <a:lumOff val="50000"/>
                </a:schemeClr>
              </a:solidFill>
              <a:latin typeface="Monaco"/>
              <a:ea typeface="Monaco"/>
              <a:cs typeface="Monaco"/>
              <a:sym typeface="Monaco"/>
            </a:endParaRPr>
          </a:p>
          <a:p>
            <a:pPr lvl="0">
              <a:defRPr sz="1800"/>
            </a:pPr>
            <a:r>
              <a:rPr lang="en-IE" sz="2400" dirty="0">
                <a:solidFill>
                  <a:schemeClr val="tx1">
                    <a:lumMod val="50000"/>
                    <a:lumOff val="50000"/>
                  </a:schemeClr>
                </a:solidFill>
                <a:latin typeface="Monaco"/>
                <a:ea typeface="Monaco"/>
                <a:cs typeface="Monaco"/>
                <a:sym typeface="Monaco"/>
              </a:rPr>
              <a:t> </a:t>
            </a:r>
            <a:r>
              <a:rPr sz="2400" dirty="0" smtClean="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a:t>
            </a:r>
            <a:r>
              <a:rPr sz="2400" dirty="0" err="1">
                <a:latin typeface="Monaco"/>
                <a:ea typeface="Monaco"/>
                <a:cs typeface="Monaco"/>
                <a:sym typeface="Monaco"/>
              </a:rPr>
              <a:t>testException</a:t>
            </a:r>
            <a:r>
              <a:rPr sz="2400" dirty="0">
                <a:latin typeface="Monaco"/>
                <a:ea typeface="Monaco"/>
                <a:cs typeface="Monaco"/>
                <a:sym typeface="Monaco"/>
              </a:rPr>
              <a:t>() </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try</a:t>
            </a:r>
            <a:endParaRPr sz="2400" dirty="0">
              <a:latin typeface="Monaco"/>
              <a:ea typeface="Monaco"/>
              <a:cs typeface="Monaco"/>
              <a:sym typeface="Monaco"/>
            </a:endParaRP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.pop</a:t>
            </a:r>
            <a:r>
              <a:rPr sz="2400" dirty="0">
                <a:latin typeface="Monaco"/>
                <a:ea typeface="Monaco"/>
                <a:cs typeface="Monaco"/>
                <a:sym typeface="Monaco"/>
              </a:rPr>
              <a:t>();</a:t>
            </a:r>
          </a:p>
          <a:p>
            <a:pPr lvl="0">
              <a:defRPr sz="1800"/>
            </a:pPr>
            <a:r>
              <a:rPr sz="2400" dirty="0">
                <a:latin typeface="Monaco"/>
                <a:ea typeface="Monaco"/>
                <a:cs typeface="Monaco"/>
                <a:sym typeface="Monaco"/>
              </a:rPr>
              <a:t>      fail(</a:t>
            </a:r>
            <a:r>
              <a:rPr sz="2400" dirty="0">
                <a:solidFill>
                  <a:srgbClr val="3933FF"/>
                </a:solidFill>
                <a:latin typeface="Monaco"/>
                <a:ea typeface="Monaco"/>
                <a:cs typeface="Monaco"/>
                <a:sym typeface="Monaco"/>
              </a:rPr>
              <a:t>"Pop should throw exception"</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catch</a:t>
            </a:r>
            <a:r>
              <a:rPr sz="2400" dirty="0">
                <a:latin typeface="Monaco"/>
                <a:ea typeface="Monaco"/>
                <a:cs typeface="Monaco"/>
                <a:sym typeface="Monaco"/>
              </a:rPr>
              <a:t> (Exception e)</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latin typeface="Monaco"/>
                <a:ea typeface="Monaco"/>
                <a:cs typeface="Monaco"/>
                <a:sym typeface="Monaco"/>
              </a:rPr>
              <a:t>assertTrue</a:t>
            </a:r>
            <a:r>
              <a:rPr sz="2400" dirty="0">
                <a:latin typeface="Monaco"/>
                <a:ea typeface="Monaco"/>
                <a:cs typeface="Monaco"/>
                <a:sym typeface="Monaco"/>
              </a:rPr>
              <a:t>(</a:t>
            </a:r>
            <a:r>
              <a:rPr sz="2400" dirty="0">
                <a:solidFill>
                  <a:srgbClr val="931A68"/>
                </a:solidFill>
                <a:latin typeface="Monaco"/>
                <a:ea typeface="Monaco"/>
                <a:cs typeface="Monaco"/>
                <a:sym typeface="Monaco"/>
              </a:rPr>
              <a:t>true</a:t>
            </a:r>
            <a:r>
              <a:rPr sz="2400" dirty="0">
                <a:latin typeface="Monaco"/>
                <a:ea typeface="Monaco"/>
                <a:cs typeface="Monaco"/>
                <a:sym typeface="Monaco"/>
              </a:rPr>
              <a:t>);</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a:t>
            </a:r>
            <a:r>
              <a:rPr sz="2400" dirty="0">
                <a:solidFill>
                  <a:srgbClr val="3933FF"/>
                </a:solidFill>
                <a:latin typeface="Monaco"/>
                <a:ea typeface="Monaco"/>
                <a:cs typeface="Monaco"/>
                <a:sym typeface="Monaco"/>
              </a:rPr>
              <a:t>"test"</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 (</a:t>
            </a:r>
            <a:r>
              <a:rPr sz="2400" dirty="0">
                <a:solidFill>
                  <a:srgbClr val="3933FF"/>
                </a:solidFill>
                <a:latin typeface="Monaco"/>
                <a:ea typeface="Monaco"/>
                <a:cs typeface="Monaco"/>
                <a:sym typeface="Monaco"/>
              </a:rPr>
              <a:t>"test"</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.top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assertFalse</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.isEmpty</a:t>
            </a:r>
            <a:r>
              <a:rPr sz="2400" dirty="0">
                <a:latin typeface="Monaco"/>
                <a:ea typeface="Monaco"/>
                <a:cs typeface="Monaco"/>
                <a:sym typeface="Monaco"/>
              </a:rPr>
              <a:t>());</a:t>
            </a:r>
          </a:p>
          <a:p>
            <a:pPr lvl="0">
              <a:defRPr sz="1800"/>
            </a:pPr>
            <a:r>
              <a:rPr sz="2400" dirty="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pPr lvl="0">
              <a:defRPr sz="1800"/>
            </a:pPr>
            <a:r>
              <a:rPr sz="4200" dirty="0" err="1"/>
              <a:t>CollectionStack</a:t>
            </a:r>
            <a:endParaRPr sz="4200" dirty="0"/>
          </a:p>
        </p:txBody>
      </p:sp>
      <p:sp>
        <p:nvSpPr>
          <p:cNvPr id="156" name="Shape 156"/>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14</a:t>
            </a:fld>
            <a:endParaRPr sz="1400"/>
          </a:p>
        </p:txBody>
      </p:sp>
      <p:sp>
        <p:nvSpPr>
          <p:cNvPr id="157" name="Shape 157"/>
          <p:cNvSpPr/>
          <p:nvPr/>
        </p:nvSpPr>
        <p:spPr>
          <a:xfrm>
            <a:off x="6358384" y="1701497"/>
            <a:ext cx="6451600" cy="8032968"/>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0" defTabSz="584200">
              <a:defRPr sz="1800"/>
            </a:pP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class</a:t>
            </a:r>
            <a:r>
              <a:rPr sz="1800" dirty="0">
                <a:latin typeface="Monaco"/>
                <a:ea typeface="Monaco"/>
                <a:cs typeface="Monaco"/>
                <a:sym typeface="Monaco"/>
              </a:rPr>
              <a:t> </a:t>
            </a:r>
            <a:r>
              <a:rPr sz="1800" dirty="0" err="1">
                <a:latin typeface="Monaco"/>
                <a:ea typeface="Monaco"/>
                <a:cs typeface="Monaco"/>
                <a:sym typeface="Monaco"/>
              </a:rPr>
              <a:t>CollectionStack</a:t>
            </a:r>
            <a:r>
              <a:rPr sz="1800" dirty="0">
                <a:latin typeface="Monaco"/>
                <a:ea typeface="Monaco"/>
                <a:cs typeface="Monaco"/>
                <a:sym typeface="Monaco"/>
              </a:rPr>
              <a:t> </a:t>
            </a:r>
            <a:r>
              <a:rPr sz="1800" dirty="0">
                <a:solidFill>
                  <a:srgbClr val="931A68"/>
                </a:solidFill>
                <a:latin typeface="Monaco"/>
                <a:ea typeface="Monaco"/>
                <a:cs typeface="Monaco"/>
                <a:sym typeface="Monaco"/>
              </a:rPr>
              <a:t>implements</a:t>
            </a:r>
            <a:r>
              <a:rPr sz="1800" dirty="0">
                <a:latin typeface="Monaco"/>
                <a:ea typeface="Monaco"/>
                <a:cs typeface="Monaco"/>
                <a:sym typeface="Monaco"/>
              </a:rPr>
              <a:t> Stack</a:t>
            </a:r>
          </a:p>
          <a:p>
            <a:pPr lvl="0" defTabSz="584200">
              <a:defRPr sz="1800"/>
            </a:pP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a:t>
            </a:r>
            <a:r>
              <a:rPr sz="1800" dirty="0" err="1">
                <a:latin typeface="Monaco"/>
                <a:ea typeface="Monaco"/>
                <a:cs typeface="Monaco"/>
                <a:sym typeface="Monaco"/>
              </a:rPr>
              <a:t>java.util.Stack</a:t>
            </a:r>
            <a:r>
              <a:rPr sz="1800" dirty="0">
                <a:latin typeface="Monaco"/>
                <a:ea typeface="Monaco"/>
                <a:cs typeface="Monaco"/>
                <a:sym typeface="Monaco"/>
              </a:rPr>
              <a:t>&lt;String&gt; </a:t>
            </a:r>
            <a:r>
              <a:rPr sz="1800" dirty="0">
                <a:solidFill>
                  <a:srgbClr val="0326CC"/>
                </a:solidFill>
                <a:latin typeface="Monaco"/>
                <a:ea typeface="Monaco"/>
                <a:cs typeface="Monaco"/>
                <a:sym typeface="Monaco"/>
              </a:rPr>
              <a:t>stack</a:t>
            </a:r>
            <a:r>
              <a:rPr sz="1800" dirty="0">
                <a:latin typeface="Monaco"/>
                <a:ea typeface="Monaco"/>
                <a:cs typeface="Monaco"/>
                <a:sym typeface="Monaco"/>
              </a:rPr>
              <a:t>;</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latin typeface="Monaco"/>
                <a:ea typeface="Monaco"/>
                <a:cs typeface="Monaco"/>
                <a:sym typeface="Monaco"/>
              </a:rPr>
              <a:t>CollectionStack</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0326CC"/>
                </a:solidFill>
                <a:latin typeface="Monaco"/>
                <a:ea typeface="Monaco"/>
                <a:cs typeface="Monaco"/>
                <a:sym typeface="Monaco"/>
              </a:rPr>
              <a:t>stack</a:t>
            </a:r>
            <a:r>
              <a:rPr sz="1800" dirty="0">
                <a:latin typeface="Monaco"/>
                <a:ea typeface="Monaco"/>
                <a:cs typeface="Monaco"/>
                <a:sym typeface="Monaco"/>
              </a:rPr>
              <a:t> = </a:t>
            </a:r>
            <a:r>
              <a:rPr sz="1800" dirty="0">
                <a:solidFill>
                  <a:srgbClr val="931A68"/>
                </a:solidFill>
                <a:latin typeface="Monaco"/>
                <a:ea typeface="Monaco"/>
                <a:cs typeface="Monaco"/>
                <a:sym typeface="Monaco"/>
              </a:rPr>
              <a:t>new</a:t>
            </a:r>
            <a:r>
              <a:rPr sz="1800" dirty="0">
                <a:latin typeface="Monaco"/>
                <a:ea typeface="Monaco"/>
                <a:cs typeface="Monaco"/>
                <a:sym typeface="Monaco"/>
              </a:rPr>
              <a:t> </a:t>
            </a:r>
            <a:r>
              <a:rPr sz="1800" dirty="0" err="1">
                <a:latin typeface="Monaco"/>
                <a:ea typeface="Monaco"/>
                <a:cs typeface="Monaco"/>
                <a:sym typeface="Monaco"/>
              </a:rPr>
              <a:t>java.util.Stack</a:t>
            </a:r>
            <a:r>
              <a:rPr sz="1800" dirty="0">
                <a:latin typeface="Monaco"/>
                <a:ea typeface="Monaco"/>
                <a:cs typeface="Monaco"/>
                <a:sym typeface="Monaco"/>
              </a:rPr>
              <a:t>&lt;String&gt;();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solidFill>
                  <a:srgbClr val="931A68"/>
                </a:solidFill>
                <a:latin typeface="Monaco"/>
                <a:ea typeface="Monaco"/>
                <a:cs typeface="Monaco"/>
                <a:sym typeface="Monaco"/>
              </a:rPr>
              <a:t>boolean</a:t>
            </a:r>
            <a:r>
              <a:rPr sz="1800" dirty="0">
                <a:latin typeface="Monaco"/>
                <a:ea typeface="Monaco"/>
                <a:cs typeface="Monaco"/>
                <a:sym typeface="Monaco"/>
              </a:rPr>
              <a:t> </a:t>
            </a:r>
            <a:r>
              <a:rPr sz="1800" dirty="0" err="1">
                <a:latin typeface="Monaco"/>
                <a:ea typeface="Monaco"/>
                <a:cs typeface="Monaco"/>
                <a:sym typeface="Monaco"/>
              </a:rPr>
              <a:t>isEmpty</a:t>
            </a: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err="1">
                <a:solidFill>
                  <a:srgbClr val="0326CC"/>
                </a:solidFill>
                <a:latin typeface="Monaco"/>
                <a:ea typeface="Monaco"/>
                <a:cs typeface="Monaco"/>
                <a:sym typeface="Monaco"/>
              </a:rPr>
              <a:t>stack</a:t>
            </a:r>
            <a:r>
              <a:rPr sz="1800" dirty="0" err="1">
                <a:latin typeface="Monaco"/>
                <a:ea typeface="Monaco"/>
                <a:cs typeface="Monaco"/>
                <a:sym typeface="Monaco"/>
              </a:rPr>
              <a:t>.isEmpty</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String pop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err="1">
                <a:solidFill>
                  <a:srgbClr val="0326CC"/>
                </a:solidFill>
                <a:latin typeface="Monaco"/>
                <a:ea typeface="Monaco"/>
                <a:cs typeface="Monaco"/>
                <a:sym typeface="Monaco"/>
              </a:rPr>
              <a:t>stack</a:t>
            </a:r>
            <a:r>
              <a:rPr sz="1800" dirty="0" err="1">
                <a:latin typeface="Monaco"/>
                <a:ea typeface="Monaco"/>
                <a:cs typeface="Monaco"/>
                <a:sym typeface="Monaco"/>
              </a:rPr>
              <a:t>.pop</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push (String item)</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stack</a:t>
            </a:r>
            <a:r>
              <a:rPr sz="1800" dirty="0" err="1">
                <a:latin typeface="Monaco"/>
                <a:ea typeface="Monaco"/>
                <a:cs typeface="Monaco"/>
                <a:sym typeface="Monaco"/>
              </a:rPr>
              <a:t>.push</a:t>
            </a:r>
            <a:r>
              <a:rPr sz="1800" dirty="0">
                <a:latin typeface="Monaco"/>
                <a:ea typeface="Monaco"/>
                <a:cs typeface="Monaco"/>
                <a:sym typeface="Monaco"/>
              </a:rPr>
              <a:t>(item);</a:t>
            </a:r>
          </a:p>
          <a:p>
            <a:pPr lvl="0" defTabSz="584200">
              <a:defRPr sz="1800"/>
            </a:pPr>
            <a:r>
              <a:rPr sz="1800" dirty="0">
                <a:latin typeface="Monaco"/>
                <a:ea typeface="Monaco"/>
                <a:cs typeface="Monaco"/>
                <a:sym typeface="Monaco"/>
              </a:rPr>
              <a:t>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String top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err="1">
                <a:solidFill>
                  <a:srgbClr val="0326CC"/>
                </a:solidFill>
                <a:latin typeface="Monaco"/>
                <a:ea typeface="Monaco"/>
                <a:cs typeface="Monaco"/>
                <a:sym typeface="Monaco"/>
              </a:rPr>
              <a:t>stack</a:t>
            </a:r>
            <a:r>
              <a:rPr sz="1800" dirty="0" err="1">
                <a:latin typeface="Monaco"/>
                <a:ea typeface="Monaco"/>
                <a:cs typeface="Monaco"/>
                <a:sym typeface="Monaco"/>
              </a:rPr>
              <a:t>.peek</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a:t>
            </a:r>
          </a:p>
        </p:txBody>
      </p:sp>
      <p:sp>
        <p:nvSpPr>
          <p:cNvPr id="158" name="Shape 158"/>
          <p:cNvSpPr/>
          <p:nvPr/>
        </p:nvSpPr>
        <p:spPr>
          <a:xfrm>
            <a:off x="778792" y="2140496"/>
            <a:ext cx="5259453" cy="4308872"/>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r>
              <a:rPr lang="en-IE" sz="2000" dirty="0">
                <a:solidFill>
                  <a:srgbClr val="931A68"/>
                </a:solidFill>
                <a:latin typeface="Monaco"/>
                <a:ea typeface="Monaco"/>
                <a:cs typeface="Monaco"/>
              </a:rPr>
              <a:t>public class </a:t>
            </a:r>
            <a:r>
              <a:rPr lang="en-IE" sz="2000" dirty="0" err="1">
                <a:latin typeface="Monaco"/>
                <a:ea typeface="Monaco"/>
                <a:cs typeface="Monaco"/>
              </a:rPr>
              <a:t>StackTest</a:t>
            </a:r>
            <a:endParaRPr lang="en-IE" sz="2000" dirty="0">
              <a:latin typeface="Monaco"/>
              <a:ea typeface="Monaco"/>
              <a:cs typeface="Monaco"/>
            </a:endParaRPr>
          </a:p>
          <a:p>
            <a:r>
              <a:rPr lang="en-IE" sz="2000" dirty="0"/>
              <a:t>{</a:t>
            </a:r>
          </a:p>
          <a:p>
            <a:r>
              <a:rPr lang="en-IE" sz="2000" dirty="0" smtClean="0"/>
              <a:t>  </a:t>
            </a:r>
            <a:r>
              <a:rPr lang="en-IE" sz="2000" dirty="0">
                <a:solidFill>
                  <a:srgbClr val="931A68"/>
                </a:solidFill>
                <a:latin typeface="Monaco"/>
                <a:ea typeface="Monaco"/>
                <a:cs typeface="Monaco"/>
              </a:rPr>
              <a:t>private</a:t>
            </a:r>
            <a:r>
              <a:rPr lang="en-IE" sz="2000" b="1" dirty="0"/>
              <a:t> </a:t>
            </a:r>
            <a:r>
              <a:rPr lang="en-IE" sz="2000" dirty="0">
                <a:latin typeface="Monaco"/>
                <a:ea typeface="Monaco"/>
                <a:cs typeface="Monaco"/>
              </a:rPr>
              <a:t>Stack</a:t>
            </a:r>
            <a:r>
              <a:rPr lang="en-IE" sz="2000" b="1" dirty="0"/>
              <a:t> </a:t>
            </a:r>
            <a:r>
              <a:rPr lang="en-IE" sz="2000" dirty="0" err="1">
                <a:solidFill>
                  <a:srgbClr val="0326CC"/>
                </a:solidFill>
                <a:latin typeface="Monaco"/>
                <a:ea typeface="Monaco"/>
                <a:cs typeface="Monaco"/>
              </a:rPr>
              <a:t>testStack</a:t>
            </a:r>
            <a:r>
              <a:rPr lang="en-IE" sz="2000" b="1" dirty="0"/>
              <a:t>;</a:t>
            </a:r>
          </a:p>
          <a:p>
            <a:endParaRPr lang="en-IE" sz="2000" dirty="0"/>
          </a:p>
          <a:p>
            <a:r>
              <a:rPr lang="en-IE" sz="2000" dirty="0">
                <a:solidFill>
                  <a:schemeClr val="tx1">
                    <a:lumMod val="50000"/>
                    <a:lumOff val="50000"/>
                  </a:schemeClr>
                </a:solidFill>
              </a:rPr>
              <a:t>  @Before</a:t>
            </a:r>
          </a:p>
          <a:p>
            <a:r>
              <a:rPr lang="en-IE" sz="2000" dirty="0"/>
              <a:t>  </a:t>
            </a:r>
            <a:r>
              <a:rPr lang="en-IE" sz="2000" dirty="0">
                <a:solidFill>
                  <a:srgbClr val="931A68"/>
                </a:solidFill>
                <a:latin typeface="Monaco"/>
                <a:ea typeface="Monaco"/>
                <a:cs typeface="Monaco"/>
              </a:rPr>
              <a:t>public</a:t>
            </a:r>
            <a:r>
              <a:rPr lang="en-IE" sz="2000" b="1" dirty="0"/>
              <a:t> </a:t>
            </a:r>
            <a:r>
              <a:rPr lang="en-IE" sz="2000" dirty="0">
                <a:solidFill>
                  <a:srgbClr val="931A68"/>
                </a:solidFill>
                <a:latin typeface="Monaco"/>
                <a:ea typeface="Monaco"/>
                <a:cs typeface="Monaco"/>
              </a:rPr>
              <a:t>void</a:t>
            </a:r>
            <a:r>
              <a:rPr lang="en-IE" sz="2000" b="1" dirty="0"/>
              <a:t> </a:t>
            </a:r>
            <a:r>
              <a:rPr lang="en-IE" sz="2000" dirty="0" err="1">
                <a:latin typeface="Monaco"/>
                <a:ea typeface="Monaco"/>
                <a:cs typeface="Monaco"/>
              </a:rPr>
              <a:t>setUp</a:t>
            </a:r>
            <a:r>
              <a:rPr lang="en-IE" sz="2000" dirty="0">
                <a:latin typeface="Monaco"/>
                <a:ea typeface="Monaco"/>
                <a:cs typeface="Monaco"/>
              </a:rPr>
              <a:t>() </a:t>
            </a:r>
          </a:p>
          <a:p>
            <a:r>
              <a:rPr lang="en-IE" sz="2000" dirty="0"/>
              <a:t>  {</a:t>
            </a:r>
          </a:p>
          <a:p>
            <a:r>
              <a:rPr lang="en-IE" sz="2000" dirty="0">
                <a:solidFill>
                  <a:schemeClr val="tx1">
                    <a:lumMod val="50000"/>
                    <a:lumOff val="50000"/>
                  </a:schemeClr>
                </a:solidFill>
              </a:rPr>
              <a:t>    //</a:t>
            </a:r>
            <a:r>
              <a:rPr lang="en-IE" sz="2000" dirty="0" err="1">
                <a:solidFill>
                  <a:schemeClr val="tx1">
                    <a:lumMod val="50000"/>
                    <a:lumOff val="50000"/>
                  </a:schemeClr>
                </a:solidFill>
              </a:rPr>
              <a:t>testStack</a:t>
            </a:r>
            <a:r>
              <a:rPr lang="en-IE" sz="2000" dirty="0">
                <a:solidFill>
                  <a:schemeClr val="tx1">
                    <a:lumMod val="50000"/>
                    <a:lumOff val="50000"/>
                  </a:schemeClr>
                </a:solidFill>
              </a:rPr>
              <a:t> = new </a:t>
            </a:r>
            <a:r>
              <a:rPr lang="en-IE" sz="2000" dirty="0" err="1">
                <a:solidFill>
                  <a:schemeClr val="tx1">
                    <a:lumMod val="50000"/>
                    <a:lumOff val="50000"/>
                  </a:schemeClr>
                </a:solidFill>
              </a:rPr>
              <a:t>ArrayStack</a:t>
            </a:r>
            <a:r>
              <a:rPr lang="en-IE" sz="2000" dirty="0">
                <a:solidFill>
                  <a:schemeClr val="tx1">
                    <a:lumMod val="50000"/>
                    <a:lumOff val="50000"/>
                  </a:schemeClr>
                </a:solidFill>
              </a:rPr>
              <a:t>();</a:t>
            </a:r>
          </a:p>
          <a:p>
            <a:r>
              <a:rPr lang="en-IE" sz="2000" dirty="0"/>
              <a:t>    </a:t>
            </a:r>
            <a:r>
              <a:rPr lang="en-IE" sz="2000" dirty="0" err="1">
                <a:solidFill>
                  <a:srgbClr val="0326CC"/>
                </a:solidFill>
                <a:latin typeface="Monaco"/>
                <a:ea typeface="Monaco"/>
                <a:cs typeface="Monaco"/>
              </a:rPr>
              <a:t>testStack</a:t>
            </a:r>
            <a:r>
              <a:rPr lang="en-IE" sz="2000" dirty="0"/>
              <a:t> = </a:t>
            </a:r>
            <a:r>
              <a:rPr lang="en-IE" sz="2000" dirty="0">
                <a:solidFill>
                  <a:srgbClr val="931A68"/>
                </a:solidFill>
                <a:latin typeface="Monaco"/>
                <a:ea typeface="Monaco"/>
                <a:cs typeface="Monaco"/>
              </a:rPr>
              <a:t>new</a:t>
            </a:r>
            <a:r>
              <a:rPr lang="en-IE" sz="2000" b="1" dirty="0"/>
              <a:t> </a:t>
            </a:r>
            <a:r>
              <a:rPr lang="en-IE" sz="2000" dirty="0" err="1">
                <a:latin typeface="Monaco"/>
                <a:ea typeface="Monaco"/>
                <a:cs typeface="Monaco"/>
              </a:rPr>
              <a:t>CollectionStack</a:t>
            </a:r>
            <a:r>
              <a:rPr lang="en-IE" sz="2000" dirty="0">
                <a:latin typeface="Monaco"/>
                <a:ea typeface="Monaco"/>
                <a:cs typeface="Monaco"/>
              </a:rPr>
              <a:t>();</a:t>
            </a:r>
          </a:p>
          <a:p>
            <a:r>
              <a:rPr lang="en-IE" sz="2000" dirty="0"/>
              <a:t>    </a:t>
            </a:r>
          </a:p>
          <a:p>
            <a:r>
              <a:rPr lang="en-IE" sz="2000" dirty="0"/>
              <a:t>  </a:t>
            </a:r>
            <a:r>
              <a:rPr lang="en-IE" sz="2000" dirty="0" smtClean="0"/>
              <a:t>}</a:t>
            </a:r>
          </a:p>
          <a:p>
            <a:endParaRPr lang="en-IE" sz="2000" dirty="0">
              <a:latin typeface="Monaco"/>
              <a:ea typeface="Monaco"/>
              <a:cs typeface="Monaco"/>
              <a:sym typeface="Monaco"/>
            </a:endParaRPr>
          </a:p>
          <a:p>
            <a:r>
              <a:rPr lang="en-IE" sz="2000" dirty="0" smtClean="0">
                <a:solidFill>
                  <a:schemeClr val="tx1">
                    <a:lumMod val="50000"/>
                    <a:lumOff val="50000"/>
                  </a:schemeClr>
                </a:solidFill>
                <a:latin typeface="Monaco"/>
                <a:ea typeface="Monaco"/>
                <a:cs typeface="Monaco"/>
                <a:sym typeface="Monaco"/>
              </a:rPr>
              <a:t>  //as before…</a:t>
            </a:r>
          </a:p>
          <a:p>
            <a:endParaRPr sz="2000" dirty="0">
              <a:latin typeface="Monaco"/>
              <a:ea typeface="Monaco"/>
              <a:cs typeface="Monaco"/>
              <a:sym typeface="Monaco"/>
            </a:endParaRPr>
          </a:p>
        </p:txBody>
      </p:sp>
      <p:sp>
        <p:nvSpPr>
          <p:cNvPr id="8" name="TextBox 7"/>
          <p:cNvSpPr txBox="1"/>
          <p:nvPr/>
        </p:nvSpPr>
        <p:spPr>
          <a:xfrm>
            <a:off x="6790432" y="61856"/>
            <a:ext cx="5189736"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Completely</a:t>
            </a:r>
            <a:r>
              <a:rPr kumimoji="0" lang="en-US" sz="3200" b="0" i="0" u="none" strike="noStrike" cap="none" spc="0" normalizeH="0" dirty="0" smtClean="0">
                <a:ln>
                  <a:noFill/>
                </a:ln>
                <a:solidFill>
                  <a:srgbClr val="000000"/>
                </a:solidFill>
                <a:effectLst/>
                <a:uFillTx/>
                <a:latin typeface="Helvetica"/>
                <a:ea typeface="Helvetica"/>
                <a:cs typeface="Helvetica"/>
                <a:sym typeface="Helvetica"/>
              </a:rPr>
              <a:t> replace the </a:t>
            </a: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 </a:t>
            </a:r>
          </a:p>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System Under Test (SUT)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9" name="TextBox 8"/>
          <p:cNvSpPr txBox="1"/>
          <p:nvPr/>
        </p:nvSpPr>
        <p:spPr>
          <a:xfrm>
            <a:off x="1173808" y="7325072"/>
            <a:ext cx="4104150" cy="15799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The same tests can</a:t>
            </a:r>
            <a:r>
              <a:rPr kumimoji="0" lang="en-US" sz="3200" b="0" i="0" u="none" strike="noStrike" cap="none" spc="0" normalizeH="0" dirty="0" smtClean="0">
                <a:ln>
                  <a:noFill/>
                </a:ln>
                <a:solidFill>
                  <a:srgbClr val="000000"/>
                </a:solidFill>
                <a:effectLst/>
                <a:uFillTx/>
                <a:latin typeface="Helvetica"/>
                <a:ea typeface="Helvetica"/>
                <a:cs typeface="Helvetica"/>
                <a:sym typeface="Helvetica"/>
              </a:rPr>
              <a:t> </a:t>
            </a:r>
          </a:p>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dirty="0" smtClean="0">
                <a:ln>
                  <a:noFill/>
                </a:ln>
                <a:solidFill>
                  <a:srgbClr val="000000"/>
                </a:solidFill>
                <a:effectLst/>
                <a:uFillTx/>
                <a:latin typeface="Helvetica"/>
                <a:ea typeface="Helvetica"/>
                <a:cs typeface="Helvetica"/>
                <a:sym typeface="Helvetica"/>
              </a:rPr>
              <a:t>verify the </a:t>
            </a:r>
            <a:r>
              <a:rPr kumimoji="0" lang="en-US" sz="3200" b="0" i="0" u="none" strike="noStrike" cap="none" spc="0" normalizeH="0" dirty="0" err="1" smtClean="0">
                <a:ln>
                  <a:noFill/>
                </a:ln>
                <a:solidFill>
                  <a:srgbClr val="000000"/>
                </a:solidFill>
                <a:effectLst/>
                <a:uFillTx/>
                <a:latin typeface="Helvetica"/>
                <a:ea typeface="Helvetica"/>
                <a:cs typeface="Helvetica"/>
                <a:sym typeface="Helvetica"/>
              </a:rPr>
              <a:t>behaviour</a:t>
            </a:r>
            <a:r>
              <a:rPr kumimoji="0" lang="en-US" sz="3200" b="0" i="0" u="none" strike="noStrike" cap="none" spc="0" normalizeH="0" dirty="0" smtClean="0">
                <a:ln>
                  <a:noFill/>
                </a:ln>
                <a:solidFill>
                  <a:srgbClr val="000000"/>
                </a:solidFill>
                <a:effectLst/>
                <a:uFillTx/>
                <a:latin typeface="Helvetica"/>
                <a:ea typeface="Helvetica"/>
                <a:cs typeface="Helvetica"/>
                <a:sym typeface="Helvetica"/>
              </a:rPr>
              <a:t> of this new 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 name="Down Arrow 1"/>
          <p:cNvSpPr/>
          <p:nvPr/>
        </p:nvSpPr>
        <p:spPr>
          <a:xfrm>
            <a:off x="8341184" y="1149333"/>
            <a:ext cx="2088232" cy="504056"/>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n-lt"/>
              <a:ea typeface="+mn-ea"/>
              <a:cs typeface="+mn-cs"/>
              <a:sym typeface="Helvetica Neue Light"/>
            </a:endParaRPr>
          </a:p>
        </p:txBody>
      </p:sp>
      <p:sp>
        <p:nvSpPr>
          <p:cNvPr id="13" name="Down Arrow 12"/>
          <p:cNvSpPr/>
          <p:nvPr/>
        </p:nvSpPr>
        <p:spPr>
          <a:xfrm rot="10800000">
            <a:off x="2181767" y="6821016"/>
            <a:ext cx="2088232" cy="504056"/>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n-lt"/>
              <a:ea typeface="+mn-ea"/>
              <a:cs typeface="+mn-cs"/>
              <a:sym typeface="Helvetica Neue Ligh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lang="en-IE" sz="4200" dirty="0" smtClean="0"/>
              <a:t>Excellent Unit Testing Resource</a:t>
            </a:r>
            <a:endParaRPr sz="4200" dirty="0"/>
          </a:p>
        </p:txBody>
      </p:sp>
      <p:sp>
        <p:nvSpPr>
          <p:cNvPr id="102" name="Shape 102"/>
          <p:cNvSpPr>
            <a:spLocks noGrp="1"/>
          </p:cNvSpPr>
          <p:nvPr>
            <p:ph type="body" idx="1"/>
          </p:nvPr>
        </p:nvSpPr>
        <p:spPr>
          <a:xfrm>
            <a:off x="525736" y="2631380"/>
            <a:ext cx="5472608" cy="6565900"/>
          </a:xfrm>
          <a:prstGeom prst="rect">
            <a:avLst/>
          </a:prstGeom>
        </p:spPr>
        <p:txBody>
          <a:bodyPr/>
          <a:lstStyle/>
          <a:p>
            <a:pPr>
              <a:defRPr sz="1800"/>
            </a:pPr>
            <a:r>
              <a:rPr lang="en-IE" sz="3600" dirty="0" smtClean="0"/>
              <a:t>Published 2015.</a:t>
            </a:r>
          </a:p>
          <a:p>
            <a:pPr>
              <a:defRPr sz="1800"/>
            </a:pPr>
            <a:r>
              <a:rPr lang="en-IE" sz="3600" dirty="0" smtClean="0"/>
              <a:t>Some excellent “New School” testing approaches.</a:t>
            </a:r>
          </a:p>
          <a:p>
            <a:pPr>
              <a:defRPr sz="1800"/>
            </a:pPr>
            <a:r>
              <a:rPr lang="en-IE" sz="3600" dirty="0" smtClean="0"/>
              <a:t>Source code used in the book is available at: </a:t>
            </a:r>
            <a:r>
              <a:rPr lang="en-IE" sz="3600" dirty="0">
                <a:hlinkClick r:id="rId2"/>
              </a:rPr>
              <a:t>https://pragprog.com/titles/utj2/source_code</a:t>
            </a:r>
            <a:r>
              <a:rPr lang="en-IE" sz="3600" dirty="0"/>
              <a:t> </a:t>
            </a:r>
          </a:p>
          <a:p>
            <a:pPr marL="0" lvl="0" indent="0">
              <a:buNone/>
              <a:defRPr sz="1800"/>
            </a:pPr>
            <a:endParaRPr lang="en-IE" sz="4000" dirty="0"/>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2</a:t>
            </a:fld>
            <a:endParaRPr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368" y="2207391"/>
            <a:ext cx="5668862" cy="66808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lang="en-IE" sz="4200" dirty="0" smtClean="0"/>
              <a:t>Simple Unit Test </a:t>
            </a:r>
            <a:r>
              <a:rPr sz="4200" dirty="0" smtClean="0"/>
              <a:t>Examples</a:t>
            </a:r>
            <a:endParaRPr sz="4200" dirty="0"/>
          </a:p>
        </p:txBody>
      </p:sp>
      <p:sp>
        <p:nvSpPr>
          <p:cNvPr id="102" name="Shape 102"/>
          <p:cNvSpPr>
            <a:spLocks noGrp="1"/>
          </p:cNvSpPr>
          <p:nvPr>
            <p:ph type="body" idx="1"/>
          </p:nvPr>
        </p:nvSpPr>
        <p:spPr>
          <a:prstGeom prst="rect">
            <a:avLst/>
          </a:prstGeom>
        </p:spPr>
        <p:txBody>
          <a:bodyPr/>
          <a:lstStyle/>
          <a:p>
            <a:pPr marL="0" lvl="0" indent="0">
              <a:buNone/>
              <a:defRPr sz="1800"/>
            </a:pPr>
            <a:endParaRPr lang="en-IE" sz="4000" dirty="0"/>
          </a:p>
          <a:p>
            <a:pPr lvl="0">
              <a:defRPr sz="1800"/>
            </a:pPr>
            <a:r>
              <a:rPr sz="4000" dirty="0" smtClean="0">
                <a:solidFill>
                  <a:schemeClr val="tx1"/>
                </a:solidFill>
              </a:rPr>
              <a:t>Stack</a:t>
            </a:r>
            <a:endParaRPr sz="4000" dirty="0">
              <a:solidFill>
                <a:schemeClr val="tx1"/>
              </a:solidFill>
            </a:endParaRPr>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3</a:t>
            </a:fld>
            <a:endParaRPr sz="1400"/>
          </a:p>
        </p:txBody>
      </p:sp>
      <p:pic>
        <p:nvPicPr>
          <p:cNvPr id="104" name="Picture 1.png"/>
          <p:cNvPicPr/>
          <p:nvPr/>
        </p:nvPicPr>
        <p:blipFill>
          <a:blip r:embed="rId2">
            <a:extLst/>
          </a:blip>
          <a:stretch>
            <a:fillRect/>
          </a:stretch>
        </p:blipFill>
        <p:spPr>
          <a:xfrm>
            <a:off x="6142360" y="2448768"/>
            <a:ext cx="5224140" cy="6460480"/>
          </a:xfrm>
          <a:prstGeom prst="rect">
            <a:avLst/>
          </a:prstGeom>
          <a:ln w="12700">
            <a:solidFill>
              <a:schemeClr val="accent1"/>
            </a:solidFill>
            <a:miter lim="400000"/>
          </a:ln>
        </p:spPr>
      </p:pic>
    </p:spTree>
    <p:extLst>
      <p:ext uri="{BB962C8B-B14F-4D97-AF65-F5344CB8AC3E}">
        <p14:creationId xmlns:p14="http://schemas.microsoft.com/office/powerpoint/2010/main" val="264653764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prstGeom prst="rect">
            <a:avLst/>
          </a:prstGeom>
        </p:spPr>
        <p:txBody>
          <a:bodyPr/>
          <a:lstStyle/>
          <a:p>
            <a:pPr lvl="0">
              <a:defRPr sz="1800"/>
            </a:pPr>
            <a:r>
              <a:rPr sz="4200"/>
              <a:t>Stack Interface</a:t>
            </a:r>
          </a:p>
        </p:txBody>
      </p:sp>
      <p:sp>
        <p:nvSpPr>
          <p:cNvPr id="107" name="Shape 10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4</a:t>
            </a:fld>
            <a:endParaRPr sz="1400"/>
          </a:p>
        </p:txBody>
      </p:sp>
      <p:sp>
        <p:nvSpPr>
          <p:cNvPr id="108" name="Shape 108"/>
          <p:cNvSpPr/>
          <p:nvPr/>
        </p:nvSpPr>
        <p:spPr>
          <a:xfrm>
            <a:off x="2757984" y="2716560"/>
            <a:ext cx="7344816" cy="5170646"/>
          </a:xfrm>
          <a:prstGeom prst="rect">
            <a:avLst/>
          </a:prstGeom>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1" defTabSz="584200">
              <a:defRPr sz="1800"/>
            </a:pPr>
            <a:endParaRPr lang="en-IE" sz="2800" dirty="0" smtClean="0">
              <a:solidFill>
                <a:srgbClr val="931A68"/>
              </a:solidFill>
              <a:latin typeface="Monaco"/>
              <a:ea typeface="Monaco"/>
              <a:cs typeface="Monaco"/>
              <a:sym typeface="Monaco"/>
            </a:endParaRPr>
          </a:p>
          <a:p>
            <a:pPr lvl="1" defTabSz="584200">
              <a:defRPr sz="1800"/>
            </a:pPr>
            <a:r>
              <a:rPr sz="2800" dirty="0" smtClean="0">
                <a:solidFill>
                  <a:srgbClr val="931A68"/>
                </a:solidFill>
                <a:latin typeface="Monaco"/>
                <a:ea typeface="Monaco"/>
                <a:cs typeface="Monaco"/>
                <a:sym typeface="Monaco"/>
              </a:rPr>
              <a:t>public</a:t>
            </a:r>
            <a:r>
              <a:rPr sz="2800" dirty="0" smtClean="0">
                <a:latin typeface="Monaco"/>
                <a:ea typeface="Monaco"/>
                <a:cs typeface="Monaco"/>
                <a:sym typeface="Monaco"/>
              </a:rPr>
              <a:t> </a:t>
            </a:r>
            <a:r>
              <a:rPr sz="2800" dirty="0">
                <a:solidFill>
                  <a:srgbClr val="931A68"/>
                </a:solidFill>
                <a:latin typeface="Monaco"/>
                <a:ea typeface="Monaco"/>
                <a:cs typeface="Monaco"/>
                <a:sym typeface="Monaco"/>
              </a:rPr>
              <a:t>interface</a:t>
            </a:r>
            <a:r>
              <a:rPr sz="2800" dirty="0">
                <a:latin typeface="Monaco"/>
                <a:ea typeface="Monaco"/>
                <a:cs typeface="Monaco"/>
                <a:sym typeface="Monaco"/>
              </a:rPr>
              <a:t> Stack</a:t>
            </a:r>
          </a:p>
          <a:p>
            <a:pPr lvl="1" defTabSz="584200">
              <a:defRPr sz="1800"/>
            </a:pPr>
            <a:r>
              <a:rPr sz="2800" dirty="0">
                <a:latin typeface="Monaco"/>
                <a:ea typeface="Monaco"/>
                <a:cs typeface="Monaco"/>
                <a:sym typeface="Monaco"/>
              </a:rPr>
              <a:t>{</a:t>
            </a: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String pop ();</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push (String item);</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String top (); </a:t>
            </a:r>
          </a:p>
          <a:p>
            <a:pPr lvl="1" defTabSz="584200">
              <a:defRPr sz="1800"/>
            </a:pPr>
            <a:endParaRPr sz="2800" dirty="0">
              <a:latin typeface="Monaco"/>
              <a:ea typeface="Monaco"/>
              <a:cs typeface="Monaco"/>
              <a:sym typeface="Monaco"/>
            </a:endParaRPr>
          </a:p>
          <a:p>
            <a:pPr lvl="1" defTabSz="584200">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err="1">
                <a:solidFill>
                  <a:srgbClr val="931A68"/>
                </a:solidFill>
                <a:latin typeface="Monaco"/>
                <a:ea typeface="Monaco"/>
                <a:cs typeface="Monaco"/>
                <a:sym typeface="Monaco"/>
              </a:rPr>
              <a:t>boolean</a:t>
            </a:r>
            <a:r>
              <a:rPr sz="2800" dirty="0">
                <a:latin typeface="Monaco"/>
                <a:ea typeface="Monaco"/>
                <a:cs typeface="Monaco"/>
                <a:sym typeface="Monaco"/>
              </a:rPr>
              <a:t> </a:t>
            </a:r>
            <a:r>
              <a:rPr sz="2800" dirty="0" err="1">
                <a:latin typeface="Monaco"/>
                <a:ea typeface="Monaco"/>
                <a:cs typeface="Monaco"/>
                <a:sym typeface="Monaco"/>
              </a:rPr>
              <a:t>isEmpty</a:t>
            </a:r>
            <a:r>
              <a:rPr sz="2800" dirty="0">
                <a:latin typeface="Monaco"/>
                <a:ea typeface="Monaco"/>
                <a:cs typeface="Monaco"/>
                <a:sym typeface="Monaco"/>
              </a:rPr>
              <a:t> ();</a:t>
            </a:r>
          </a:p>
          <a:p>
            <a:pPr lvl="1" defTabSz="584200">
              <a:defRPr sz="1800"/>
            </a:pPr>
            <a:r>
              <a:rPr sz="2800" dirty="0" smtClean="0">
                <a:latin typeface="Monaco"/>
                <a:ea typeface="Monaco"/>
                <a:cs typeface="Monaco"/>
                <a:sym typeface="Monaco"/>
              </a:rPr>
              <a:t>}</a:t>
            </a:r>
            <a:endParaRPr lang="en-IE" sz="2800" dirty="0" smtClean="0">
              <a:latin typeface="Monaco"/>
              <a:ea typeface="Monaco"/>
              <a:cs typeface="Monaco"/>
              <a:sym typeface="Monaco"/>
            </a:endParaRPr>
          </a:p>
          <a:p>
            <a:pPr lvl="1" defTabSz="584200">
              <a:defRPr sz="1800"/>
            </a:pPr>
            <a:endParaRPr sz="2800" dirty="0">
              <a:latin typeface="Monaco"/>
              <a:ea typeface="Monaco"/>
              <a:cs typeface="Monaco"/>
              <a:sym typeface="Monaco"/>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9372600" y="330200"/>
            <a:ext cx="3060700" cy="876300"/>
          </a:xfrm>
          <a:prstGeom prst="rect">
            <a:avLst/>
          </a:prstGeom>
        </p:spPr>
        <p:txBody>
          <a:bodyPr/>
          <a:lstStyle/>
          <a:p>
            <a:pPr lvl="0">
              <a:defRPr sz="1800"/>
            </a:pPr>
            <a:r>
              <a:rPr sz="4200"/>
              <a:t>ArrayStack</a:t>
            </a:r>
          </a:p>
        </p:txBody>
      </p:sp>
      <p:sp>
        <p:nvSpPr>
          <p:cNvPr id="111" name="Shape 11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5</a:t>
            </a:fld>
            <a:endParaRPr sz="1400"/>
          </a:p>
        </p:txBody>
      </p:sp>
      <p:sp>
        <p:nvSpPr>
          <p:cNvPr id="112" name="Shape 112"/>
          <p:cNvSpPr/>
          <p:nvPr/>
        </p:nvSpPr>
        <p:spPr>
          <a:xfrm>
            <a:off x="93688" y="124272"/>
            <a:ext cx="6848029" cy="689419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1" defTabSz="584200">
              <a:defRPr sz="1800"/>
            </a:pP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class</a:t>
            </a:r>
            <a:r>
              <a:rPr sz="1800" dirty="0">
                <a:latin typeface="Monaco"/>
                <a:ea typeface="Monaco"/>
                <a:cs typeface="Monaco"/>
                <a:sym typeface="Monaco"/>
              </a:rPr>
              <a:t> </a:t>
            </a:r>
            <a:r>
              <a:rPr sz="1800" dirty="0" err="1">
                <a:latin typeface="Monaco"/>
                <a:ea typeface="Monaco"/>
                <a:cs typeface="Monaco"/>
                <a:sym typeface="Monaco"/>
              </a:rPr>
              <a:t>ArrayStack</a:t>
            </a:r>
            <a:r>
              <a:rPr sz="1800" dirty="0">
                <a:latin typeface="Monaco"/>
                <a:ea typeface="Monaco"/>
                <a:cs typeface="Monaco"/>
                <a:sym typeface="Monaco"/>
              </a:rPr>
              <a:t> </a:t>
            </a:r>
            <a:r>
              <a:rPr sz="1800" dirty="0">
                <a:solidFill>
                  <a:srgbClr val="931A68"/>
                </a:solidFill>
                <a:latin typeface="Monaco"/>
                <a:ea typeface="Monaco"/>
                <a:cs typeface="Monaco"/>
                <a:sym typeface="Monaco"/>
              </a:rPr>
              <a:t>implements</a:t>
            </a:r>
            <a:r>
              <a:rPr sz="1800" dirty="0">
                <a:latin typeface="Monaco"/>
                <a:ea typeface="Monaco"/>
                <a:cs typeface="Monaco"/>
                <a:sym typeface="Monaco"/>
              </a:rPr>
              <a:t> Stack</a:t>
            </a:r>
          </a:p>
          <a:p>
            <a:pPr lvl="1" defTabSz="584200">
              <a:defRPr sz="1800"/>
            </a:pP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String[] </a:t>
            </a:r>
            <a:r>
              <a:rPr sz="1800" dirty="0">
                <a:solidFill>
                  <a:srgbClr val="0326CC"/>
                </a:solidFill>
                <a:latin typeface="Monaco"/>
                <a:ea typeface="Monaco"/>
                <a:cs typeface="Monaco"/>
                <a:sym typeface="Monaco"/>
              </a:rPr>
              <a:t>stack</a:t>
            </a:r>
            <a:r>
              <a:rPr sz="1800" dirty="0">
                <a:latin typeface="Monaco"/>
                <a:ea typeface="Monaco"/>
                <a:cs typeface="Monaco"/>
                <a:sym typeface="Monaco"/>
              </a:rPr>
              <a:t>;</a:t>
            </a:r>
          </a:p>
          <a:p>
            <a:pPr lvl="1" defTabSz="584200">
              <a:defRPr sz="1800"/>
            </a:pPr>
            <a:endParaRPr sz="1800" dirty="0">
              <a:latin typeface="Monaco"/>
              <a:ea typeface="Monaco"/>
              <a:cs typeface="Monaco"/>
              <a:sym typeface="Monaco"/>
            </a:endParaRP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latin typeface="Monaco"/>
                <a:ea typeface="Monaco"/>
                <a:cs typeface="Monaco"/>
                <a:sym typeface="Monaco"/>
              </a:rPr>
              <a:t>ArrayStack</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0326CC"/>
                </a:solidFill>
                <a:latin typeface="Monaco"/>
                <a:ea typeface="Monaco"/>
                <a:cs typeface="Monaco"/>
                <a:sym typeface="Monaco"/>
              </a:rPr>
              <a:t>stack</a:t>
            </a:r>
            <a:r>
              <a:rPr sz="1800" dirty="0">
                <a:latin typeface="Monaco"/>
                <a:ea typeface="Monaco"/>
                <a:cs typeface="Monaco"/>
                <a:sym typeface="Monaco"/>
              </a:rPr>
              <a:t> = </a:t>
            </a:r>
            <a:r>
              <a:rPr sz="1800" dirty="0">
                <a:solidFill>
                  <a:srgbClr val="931A68"/>
                </a:solidFill>
                <a:latin typeface="Monaco"/>
                <a:ea typeface="Monaco"/>
                <a:cs typeface="Monaco"/>
                <a:sym typeface="Monaco"/>
              </a:rPr>
              <a:t>new</a:t>
            </a:r>
            <a:r>
              <a:rPr sz="1800" dirty="0">
                <a:latin typeface="Monaco"/>
                <a:ea typeface="Monaco"/>
                <a:cs typeface="Monaco"/>
                <a:sym typeface="Monaco"/>
              </a:rPr>
              <a:t> String[100];</a:t>
            </a:r>
          </a:p>
          <a:p>
            <a:pPr lvl="1" defTabSz="584200">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0;</a:t>
            </a:r>
          </a:p>
          <a:p>
            <a:pPr lvl="1" defTabSz="584200">
              <a:defRPr sz="1800"/>
            </a:pPr>
            <a:r>
              <a:rPr sz="1800" dirty="0">
                <a:latin typeface="Monaco"/>
                <a:ea typeface="Monaco"/>
                <a:cs typeface="Monaco"/>
                <a:sym typeface="Monaco"/>
              </a:rPr>
              <a:t>  }</a:t>
            </a:r>
          </a:p>
          <a:p>
            <a:pPr lvl="1" defTabSz="584200">
              <a:defRPr sz="1800"/>
            </a:pPr>
            <a:endParaRPr sz="1800" dirty="0">
              <a:latin typeface="Monaco"/>
              <a:ea typeface="Monaco"/>
              <a:cs typeface="Monaco"/>
              <a:sym typeface="Monaco"/>
            </a:endParaRP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String pop ()</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if</a:t>
            </a: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0)</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throw</a:t>
            </a:r>
            <a:r>
              <a:rPr sz="1800" dirty="0">
                <a:latin typeface="Monaco"/>
                <a:ea typeface="Monaco"/>
                <a:cs typeface="Monaco"/>
                <a:sym typeface="Monaco"/>
              </a:rPr>
              <a:t> </a:t>
            </a:r>
            <a:r>
              <a:rPr sz="1800" dirty="0">
                <a:solidFill>
                  <a:srgbClr val="931A68"/>
                </a:solidFill>
                <a:latin typeface="Monaco"/>
                <a:ea typeface="Monaco"/>
                <a:cs typeface="Monaco"/>
                <a:sym typeface="Monaco"/>
              </a:rPr>
              <a:t>new</a:t>
            </a:r>
            <a:r>
              <a:rPr sz="1800" dirty="0">
                <a:latin typeface="Monaco"/>
                <a:ea typeface="Monaco"/>
                <a:cs typeface="Monaco"/>
                <a:sym typeface="Monaco"/>
              </a:rPr>
              <a:t> </a:t>
            </a:r>
            <a:r>
              <a:rPr sz="1800" dirty="0" err="1" smtClean="0">
                <a:latin typeface="Monaco"/>
                <a:ea typeface="Monaco"/>
                <a:cs typeface="Monaco"/>
                <a:sym typeface="Monaco"/>
              </a:rPr>
              <a:t>RuntimeException</a:t>
            </a:r>
            <a:r>
              <a:rPr sz="1800" dirty="0" smtClean="0">
                <a:latin typeface="Monaco"/>
                <a:ea typeface="Monaco"/>
                <a:cs typeface="Monaco"/>
                <a:sym typeface="Monaco"/>
              </a:rPr>
              <a:t>(</a:t>
            </a:r>
            <a:r>
              <a:rPr sz="1800" dirty="0" smtClean="0">
                <a:solidFill>
                  <a:srgbClr val="3933FF"/>
                </a:solidFill>
                <a:latin typeface="Monaco"/>
                <a:ea typeface="Monaco"/>
                <a:cs typeface="Monaco"/>
                <a:sym typeface="Monaco"/>
              </a:rPr>
              <a:t>"</a:t>
            </a:r>
            <a:r>
              <a:rPr sz="1800" dirty="0">
                <a:solidFill>
                  <a:srgbClr val="3933FF"/>
                </a:solidFill>
                <a:latin typeface="Monaco"/>
                <a:ea typeface="Monaco"/>
                <a:cs typeface="Monaco"/>
                <a:sym typeface="Monaco"/>
              </a:rPr>
              <a:t>empty stack"</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a:solidFill>
                  <a:srgbClr val="0326CC"/>
                </a:solidFill>
                <a:latin typeface="Monaco"/>
                <a:ea typeface="Monaco"/>
                <a:cs typeface="Monaco"/>
                <a:sym typeface="Monaco"/>
              </a:rPr>
              <a:t>stack</a:t>
            </a:r>
            <a:r>
              <a:rPr sz="1800" dirty="0">
                <a:latin typeface="Monaco"/>
                <a:ea typeface="Monaco"/>
                <a:cs typeface="Monaco"/>
                <a:sym typeface="Monaco"/>
              </a:rPr>
              <a:t>[--</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endParaRPr sz="1800" dirty="0">
              <a:latin typeface="Monaco"/>
              <a:ea typeface="Monaco"/>
              <a:cs typeface="Monaco"/>
              <a:sym typeface="Monaco"/>
            </a:endParaRP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delete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n)</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n;</a:t>
            </a:r>
          </a:p>
          <a:p>
            <a:pPr lvl="1" defTabSz="584200">
              <a:defRPr sz="1800"/>
            </a:pPr>
            <a:r>
              <a:rPr sz="1800" dirty="0">
                <a:latin typeface="Monaco"/>
                <a:ea typeface="Monaco"/>
                <a:cs typeface="Monaco"/>
                <a:sym typeface="Monaco"/>
              </a:rPr>
              <a:t>  }</a:t>
            </a:r>
          </a:p>
          <a:p>
            <a:pPr lvl="0" defTabSz="584200">
              <a:defRPr sz="1800"/>
            </a:pPr>
            <a:endParaRPr sz="1400" dirty="0">
              <a:latin typeface="Monaco"/>
              <a:ea typeface="Monaco"/>
              <a:cs typeface="Monaco"/>
              <a:sym typeface="Monaco"/>
            </a:endParaRPr>
          </a:p>
        </p:txBody>
      </p:sp>
      <p:sp>
        <p:nvSpPr>
          <p:cNvPr id="113" name="Shape 113"/>
          <p:cNvSpPr/>
          <p:nvPr/>
        </p:nvSpPr>
        <p:spPr>
          <a:xfrm>
            <a:off x="6790432" y="3076600"/>
            <a:ext cx="6070600" cy="5816977"/>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1" defTabSz="584200">
              <a:defRPr sz="1800"/>
            </a:pPr>
            <a:r>
              <a:rPr lang="en-IE" sz="1800" dirty="0">
                <a:latin typeface="Monaco"/>
                <a:ea typeface="Monaco"/>
                <a:cs typeface="Monaco"/>
                <a:sym typeface="Monaco"/>
              </a:rPr>
              <a:t> </a:t>
            </a:r>
            <a:r>
              <a:rPr lang="en-IE" sz="1800" dirty="0" smtClean="0">
                <a:latin typeface="Monaco"/>
                <a:ea typeface="Monaco"/>
                <a:cs typeface="Monaco"/>
                <a:sym typeface="Monaco"/>
              </a:rPr>
              <a:t> </a:t>
            </a:r>
            <a:r>
              <a:rPr sz="1800" dirty="0" smtClean="0">
                <a:solidFill>
                  <a:srgbClr val="931A68"/>
                </a:solidFill>
                <a:latin typeface="Monaco"/>
                <a:ea typeface="Monaco"/>
                <a:cs typeface="Monaco"/>
                <a:sym typeface="Monaco"/>
              </a:rPr>
              <a:t>public</a:t>
            </a:r>
            <a:r>
              <a:rPr sz="1800" dirty="0" smtClean="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push (String </a:t>
            </a:r>
            <a:r>
              <a:rPr sz="1800" dirty="0" err="1">
                <a:latin typeface="Monaco"/>
                <a:ea typeface="Monaco"/>
                <a:cs typeface="Monaco"/>
                <a:sym typeface="Monaco"/>
              </a:rPr>
              <a:t>aString</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0326CC"/>
                </a:solidFill>
                <a:latin typeface="Monaco"/>
                <a:ea typeface="Monaco"/>
                <a:cs typeface="Monaco"/>
                <a:sym typeface="Monaco"/>
              </a:rPr>
              <a:t>stack</a:t>
            </a:r>
            <a:r>
              <a:rPr sz="1800" dirty="0">
                <a:latin typeface="Monaco"/>
                <a:ea typeface="Monaco"/>
                <a:cs typeface="Monaco"/>
                <a:sym typeface="Monaco"/>
              </a:rPr>
              <a:t>[</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a:t>
            </a:r>
            <a:r>
              <a:rPr sz="1800" dirty="0" err="1">
                <a:latin typeface="Monaco"/>
                <a:ea typeface="Monaco"/>
                <a:cs typeface="Monaco"/>
                <a:sym typeface="Monaco"/>
              </a:rPr>
              <a:t>aString</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endParaRPr sz="1800" dirty="0">
              <a:latin typeface="Monaco"/>
              <a:ea typeface="Monaco"/>
              <a:cs typeface="Monaco"/>
              <a:sym typeface="Monaco"/>
            </a:endParaRP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String top ()</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if</a:t>
            </a: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0)</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throw</a:t>
            </a:r>
            <a:r>
              <a:rPr sz="1800" dirty="0">
                <a:latin typeface="Monaco"/>
                <a:ea typeface="Monaco"/>
                <a:cs typeface="Monaco"/>
                <a:sym typeface="Monaco"/>
              </a:rPr>
              <a:t> </a:t>
            </a:r>
            <a:r>
              <a:rPr sz="1800" dirty="0">
                <a:solidFill>
                  <a:srgbClr val="931A68"/>
                </a:solidFill>
                <a:latin typeface="Monaco"/>
                <a:ea typeface="Monaco"/>
                <a:cs typeface="Monaco"/>
                <a:sym typeface="Monaco"/>
              </a:rPr>
              <a:t>new</a:t>
            </a: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err="1">
                <a:latin typeface="Monaco"/>
                <a:ea typeface="Monaco"/>
                <a:cs typeface="Monaco"/>
                <a:sym typeface="Monaco"/>
              </a:rPr>
              <a:t>RuntimeException</a:t>
            </a:r>
            <a:r>
              <a:rPr sz="1800" dirty="0">
                <a:latin typeface="Monaco"/>
                <a:ea typeface="Monaco"/>
                <a:cs typeface="Monaco"/>
                <a:sym typeface="Monaco"/>
              </a:rPr>
              <a:t> (</a:t>
            </a:r>
            <a:r>
              <a:rPr sz="1800" dirty="0">
                <a:solidFill>
                  <a:srgbClr val="3933FF"/>
                </a:solidFill>
                <a:latin typeface="Monaco"/>
                <a:ea typeface="Monaco"/>
                <a:cs typeface="Monaco"/>
                <a:sym typeface="Monaco"/>
              </a:rPr>
              <a:t>"empty stack"</a:t>
            </a:r>
            <a:r>
              <a:rPr sz="1800" dirty="0">
                <a:latin typeface="Monaco"/>
                <a:ea typeface="Monaco"/>
                <a:cs typeface="Monaco"/>
                <a:sym typeface="Monaco"/>
              </a:rPr>
              <a:t>);</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a:solidFill>
                  <a:srgbClr val="0326CC"/>
                </a:solidFill>
                <a:latin typeface="Monaco"/>
                <a:ea typeface="Monaco"/>
                <a:cs typeface="Monaco"/>
                <a:sym typeface="Monaco"/>
              </a:rPr>
              <a:t>stack</a:t>
            </a:r>
            <a:r>
              <a:rPr sz="1800" dirty="0">
                <a:latin typeface="Monaco"/>
                <a:ea typeface="Monaco"/>
                <a:cs typeface="Monaco"/>
                <a:sym typeface="Monaco"/>
              </a:rPr>
              <a:t>[</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- 1];</a:t>
            </a:r>
          </a:p>
          <a:p>
            <a:pPr lvl="1" defTabSz="584200">
              <a:defRPr sz="1800"/>
            </a:pPr>
            <a:r>
              <a:rPr sz="1800" dirty="0">
                <a:latin typeface="Monaco"/>
                <a:ea typeface="Monaco"/>
                <a:cs typeface="Monaco"/>
                <a:sym typeface="Monaco"/>
              </a:rPr>
              <a:t>  }</a:t>
            </a:r>
          </a:p>
          <a:p>
            <a:pPr lvl="1" defTabSz="584200">
              <a:defRPr sz="1800"/>
            </a:pPr>
            <a:endParaRPr sz="1800" dirty="0">
              <a:latin typeface="Monaco"/>
              <a:ea typeface="Monaco"/>
              <a:cs typeface="Monaco"/>
              <a:sym typeface="Monaco"/>
            </a:endParaRP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solidFill>
                  <a:srgbClr val="931A68"/>
                </a:solidFill>
                <a:latin typeface="Monaco"/>
                <a:ea typeface="Monaco"/>
                <a:cs typeface="Monaco"/>
                <a:sym typeface="Monaco"/>
              </a:rPr>
              <a:t>boolean</a:t>
            </a:r>
            <a:r>
              <a:rPr sz="1800" dirty="0">
                <a:latin typeface="Monaco"/>
                <a:ea typeface="Monaco"/>
                <a:cs typeface="Monaco"/>
                <a:sym typeface="Monaco"/>
              </a:rPr>
              <a:t> </a:t>
            </a:r>
            <a:r>
              <a:rPr sz="1800" dirty="0" err="1">
                <a:latin typeface="Monaco"/>
                <a:ea typeface="Monaco"/>
                <a:cs typeface="Monaco"/>
                <a:sym typeface="Monaco"/>
              </a:rPr>
              <a:t>isEmpty</a:t>
            </a: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p>
          <a:p>
            <a:pPr lvl="1"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err="1">
                <a:solidFill>
                  <a:srgbClr val="0326CC"/>
                </a:solidFill>
                <a:latin typeface="Monaco"/>
                <a:ea typeface="Monaco"/>
                <a:cs typeface="Monaco"/>
                <a:sym typeface="Monaco"/>
              </a:rPr>
              <a:t>next_index</a:t>
            </a:r>
            <a:r>
              <a:rPr sz="1800" dirty="0">
                <a:latin typeface="Monaco"/>
                <a:ea typeface="Monaco"/>
                <a:cs typeface="Monaco"/>
                <a:sym typeface="Monaco"/>
              </a:rPr>
              <a:t> == 0;</a:t>
            </a:r>
          </a:p>
          <a:p>
            <a:pPr lvl="1" defTabSz="584200">
              <a:defRPr sz="1800"/>
            </a:pPr>
            <a:r>
              <a:rPr sz="1800" dirty="0">
                <a:latin typeface="Monaco"/>
                <a:ea typeface="Monaco"/>
                <a:cs typeface="Monaco"/>
                <a:sym typeface="Monaco"/>
              </a:rPr>
              <a:t>  }</a:t>
            </a:r>
          </a:p>
          <a:p>
            <a:pPr lvl="1" defTabSz="584200">
              <a:defRPr sz="1800"/>
            </a:pPr>
            <a:endParaRPr lang="en-IE" sz="1800" dirty="0" smtClean="0">
              <a:latin typeface="Monaco"/>
              <a:ea typeface="Monaco"/>
              <a:cs typeface="Monaco"/>
              <a:sym typeface="Monaco"/>
            </a:endParaRPr>
          </a:p>
          <a:p>
            <a:pPr lvl="1" defTabSz="584200">
              <a:defRPr sz="1800"/>
            </a:pPr>
            <a:r>
              <a:rPr lang="en-IE" sz="1800" dirty="0" smtClean="0">
                <a:latin typeface="Monaco"/>
                <a:ea typeface="Monaco"/>
                <a:cs typeface="Monaco"/>
                <a:sym typeface="Monaco"/>
              </a:rPr>
              <a:t>}</a:t>
            </a:r>
          </a:p>
        </p:txBody>
      </p:sp>
      <p:sp>
        <p:nvSpPr>
          <p:cNvPr id="3" name="TextBox 2"/>
          <p:cNvSpPr txBox="1"/>
          <p:nvPr/>
        </p:nvSpPr>
        <p:spPr>
          <a:xfrm>
            <a:off x="1101800" y="7613104"/>
            <a:ext cx="4433775"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the System Under Test (SUT)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lstStyle/>
          <a:p>
            <a:pPr lvl="0">
              <a:defRPr sz="1800"/>
            </a:pPr>
            <a:r>
              <a:rPr sz="4200" dirty="0" err="1"/>
              <a:t>StackTest</a:t>
            </a:r>
            <a:r>
              <a:rPr sz="4200" dirty="0"/>
              <a:t> </a:t>
            </a:r>
          </a:p>
        </p:txBody>
      </p:sp>
      <p:sp>
        <p:nvSpPr>
          <p:cNvPr id="116" name="Shape 116"/>
          <p:cNvSpPr>
            <a:spLocks noGrp="1"/>
          </p:cNvSpPr>
          <p:nvPr>
            <p:ph type="body" idx="1"/>
          </p:nvPr>
        </p:nvSpPr>
        <p:spPr>
          <a:xfrm>
            <a:off x="571500" y="2932584"/>
            <a:ext cx="3626644" cy="5957416"/>
          </a:xfrm>
          <a:prstGeom prst="rect">
            <a:avLst/>
          </a:prstGeom>
        </p:spPr>
        <p:txBody>
          <a:bodyPr/>
          <a:lstStyle/>
          <a:p>
            <a:pPr lvl="0">
              <a:defRPr sz="1800"/>
            </a:pPr>
            <a:r>
              <a:rPr sz="4000" dirty="0"/>
              <a:t>Test Fixture</a:t>
            </a:r>
          </a:p>
        </p:txBody>
      </p:sp>
      <p:sp>
        <p:nvSpPr>
          <p:cNvPr id="117" name="Shape 11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6</a:t>
            </a:fld>
            <a:endParaRPr sz="1400"/>
          </a:p>
        </p:txBody>
      </p:sp>
      <p:sp>
        <p:nvSpPr>
          <p:cNvPr id="118" name="Shape 118"/>
          <p:cNvSpPr/>
          <p:nvPr/>
        </p:nvSpPr>
        <p:spPr>
          <a:xfrm>
            <a:off x="4533970" y="2068488"/>
            <a:ext cx="7445300" cy="6463308"/>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1">
              <a:defRPr sz="1800"/>
            </a:pP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class</a:t>
            </a:r>
            <a:r>
              <a:rPr sz="2800" dirty="0">
                <a:latin typeface="Monaco"/>
                <a:ea typeface="Monaco"/>
                <a:cs typeface="Monaco"/>
                <a:sym typeface="Monaco"/>
              </a:rPr>
              <a:t> </a:t>
            </a:r>
            <a:r>
              <a:rPr sz="2800" dirty="0" err="1">
                <a:latin typeface="Monaco"/>
                <a:ea typeface="Monaco"/>
                <a:cs typeface="Monaco"/>
                <a:sym typeface="Monaco"/>
              </a:rPr>
              <a:t>StackTest</a:t>
            </a:r>
            <a:endParaRPr sz="2800" dirty="0">
              <a:latin typeface="Monaco"/>
              <a:ea typeface="Monaco"/>
              <a:cs typeface="Monaco"/>
              <a:sym typeface="Monaco"/>
            </a:endParaRPr>
          </a:p>
          <a:p>
            <a:pPr lvl="1">
              <a:defRPr sz="1800"/>
            </a:pPr>
            <a:r>
              <a:rPr sz="2800" dirty="0">
                <a:latin typeface="Monaco"/>
                <a:ea typeface="Monaco"/>
                <a:cs typeface="Monaco"/>
                <a:sym typeface="Monaco"/>
              </a:rPr>
              <a:t>{</a:t>
            </a: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private</a:t>
            </a:r>
            <a:r>
              <a:rPr sz="2800" dirty="0">
                <a:latin typeface="Monaco"/>
                <a:ea typeface="Monaco"/>
                <a:cs typeface="Monaco"/>
                <a:sym typeface="Monaco"/>
              </a:rPr>
              <a:t> Stack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a:t>
            </a:r>
          </a:p>
          <a:p>
            <a:pPr lvl="1">
              <a:defRPr sz="1800"/>
            </a:pP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777777"/>
                </a:solidFill>
                <a:latin typeface="Monaco"/>
                <a:ea typeface="Monaco"/>
                <a:cs typeface="Monaco"/>
                <a:sym typeface="Monaco"/>
              </a:rPr>
              <a:t>@Before</a:t>
            </a: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setUp</a:t>
            </a:r>
            <a:r>
              <a:rPr sz="2800" dirty="0">
                <a:latin typeface="Monaco"/>
                <a:ea typeface="Monaco"/>
                <a:cs typeface="Monaco"/>
                <a:sym typeface="Monaco"/>
              </a:rPr>
              <a:t>() </a:t>
            </a:r>
          </a:p>
          <a:p>
            <a:pPr lvl="1">
              <a:defRPr sz="1800"/>
            </a:pPr>
            <a:r>
              <a:rPr sz="2800" dirty="0">
                <a:latin typeface="Monaco"/>
                <a:ea typeface="Monaco"/>
                <a:cs typeface="Monaco"/>
                <a:sym typeface="Monaco"/>
              </a:rPr>
              <a:t>  {</a:t>
            </a:r>
          </a:p>
          <a:p>
            <a:pPr lvl="1">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 = </a:t>
            </a:r>
            <a:r>
              <a:rPr sz="2800" dirty="0">
                <a:solidFill>
                  <a:srgbClr val="931A68"/>
                </a:solidFill>
                <a:latin typeface="Monaco"/>
                <a:ea typeface="Monaco"/>
                <a:cs typeface="Monaco"/>
                <a:sym typeface="Monaco"/>
              </a:rPr>
              <a:t>new</a:t>
            </a:r>
            <a:r>
              <a:rPr sz="2800" dirty="0">
                <a:latin typeface="Monaco"/>
                <a:ea typeface="Monaco"/>
                <a:cs typeface="Monaco"/>
                <a:sym typeface="Monaco"/>
              </a:rPr>
              <a:t> </a:t>
            </a:r>
            <a:r>
              <a:rPr sz="2800" dirty="0" err="1">
                <a:latin typeface="Monaco"/>
                <a:ea typeface="Monaco"/>
                <a:cs typeface="Monaco"/>
                <a:sym typeface="Monaco"/>
              </a:rPr>
              <a:t>ArrayStack</a:t>
            </a:r>
            <a:r>
              <a:rPr sz="2800" dirty="0">
                <a:latin typeface="Monaco"/>
                <a:ea typeface="Monaco"/>
                <a:cs typeface="Monaco"/>
                <a:sym typeface="Monaco"/>
              </a:rPr>
              <a:t>();</a:t>
            </a:r>
          </a:p>
          <a:p>
            <a:pPr lvl="1">
              <a:defRPr sz="1800"/>
            </a:pPr>
            <a:r>
              <a:rPr sz="2800" dirty="0">
                <a:latin typeface="Monaco"/>
                <a:ea typeface="Monaco"/>
                <a:cs typeface="Monaco"/>
                <a:sym typeface="Monaco"/>
              </a:rPr>
              <a:t>  }</a:t>
            </a:r>
          </a:p>
          <a:p>
            <a:pPr lvl="1">
              <a:defRPr sz="1800"/>
            </a:pP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777777"/>
                </a:solidFill>
                <a:latin typeface="Monaco"/>
                <a:ea typeface="Monaco"/>
                <a:cs typeface="Monaco"/>
                <a:sym typeface="Monaco"/>
              </a:rPr>
              <a:t>@After</a:t>
            </a:r>
            <a:endParaRPr sz="2800" dirty="0">
              <a:latin typeface="Monaco"/>
              <a:ea typeface="Monaco"/>
              <a:cs typeface="Monaco"/>
              <a:sym typeface="Monaco"/>
            </a:endParaRPr>
          </a:p>
          <a:p>
            <a:pPr lvl="1">
              <a:defRPr sz="1800"/>
            </a:pPr>
            <a:r>
              <a:rPr sz="2800" dirty="0">
                <a:latin typeface="Monaco"/>
                <a:ea typeface="Monaco"/>
                <a:cs typeface="Monaco"/>
                <a:sym typeface="Monaco"/>
              </a:rPr>
              <a:t>  </a:t>
            </a:r>
            <a:r>
              <a:rPr sz="2800" dirty="0">
                <a:solidFill>
                  <a:srgbClr val="931A68"/>
                </a:solidFill>
                <a:latin typeface="Monaco"/>
                <a:ea typeface="Monaco"/>
                <a:cs typeface="Monaco"/>
                <a:sym typeface="Monaco"/>
              </a:rPr>
              <a:t>public</a:t>
            </a:r>
            <a:r>
              <a:rPr sz="2800" dirty="0">
                <a:latin typeface="Monaco"/>
                <a:ea typeface="Monaco"/>
                <a:cs typeface="Monaco"/>
                <a:sym typeface="Monaco"/>
              </a:rPr>
              <a:t> </a:t>
            </a:r>
            <a:r>
              <a:rPr sz="2800" dirty="0">
                <a:solidFill>
                  <a:srgbClr val="931A68"/>
                </a:solidFill>
                <a:latin typeface="Monaco"/>
                <a:ea typeface="Monaco"/>
                <a:cs typeface="Monaco"/>
                <a:sym typeface="Monaco"/>
              </a:rPr>
              <a:t>void</a:t>
            </a:r>
            <a:r>
              <a:rPr sz="2800" dirty="0">
                <a:latin typeface="Monaco"/>
                <a:ea typeface="Monaco"/>
                <a:cs typeface="Monaco"/>
                <a:sym typeface="Monaco"/>
              </a:rPr>
              <a:t> </a:t>
            </a:r>
            <a:r>
              <a:rPr sz="2800" dirty="0" err="1">
                <a:latin typeface="Monaco"/>
                <a:ea typeface="Monaco"/>
                <a:cs typeface="Monaco"/>
                <a:sym typeface="Monaco"/>
              </a:rPr>
              <a:t>tearDown</a:t>
            </a:r>
            <a:r>
              <a:rPr sz="2800" dirty="0">
                <a:latin typeface="Monaco"/>
                <a:ea typeface="Monaco"/>
                <a:cs typeface="Monaco"/>
                <a:sym typeface="Monaco"/>
              </a:rPr>
              <a:t>() </a:t>
            </a:r>
          </a:p>
          <a:p>
            <a:pPr lvl="1">
              <a:defRPr sz="1800"/>
            </a:pPr>
            <a:r>
              <a:rPr sz="2800" dirty="0">
                <a:latin typeface="Monaco"/>
                <a:ea typeface="Monaco"/>
                <a:cs typeface="Monaco"/>
                <a:sym typeface="Monaco"/>
              </a:rPr>
              <a:t>  {</a:t>
            </a:r>
          </a:p>
          <a:p>
            <a:pPr lvl="1">
              <a:defRPr sz="1800"/>
            </a:pPr>
            <a:r>
              <a:rPr sz="2800" dirty="0">
                <a:latin typeface="Monaco"/>
                <a:ea typeface="Monaco"/>
                <a:cs typeface="Monaco"/>
                <a:sym typeface="Monaco"/>
              </a:rPr>
              <a:t>    </a:t>
            </a:r>
            <a:r>
              <a:rPr sz="2800" dirty="0" err="1">
                <a:solidFill>
                  <a:srgbClr val="0326CC"/>
                </a:solidFill>
                <a:latin typeface="Monaco"/>
                <a:ea typeface="Monaco"/>
                <a:cs typeface="Monaco"/>
                <a:sym typeface="Monaco"/>
              </a:rPr>
              <a:t>testStack</a:t>
            </a:r>
            <a:r>
              <a:rPr sz="2800" dirty="0">
                <a:latin typeface="Monaco"/>
                <a:ea typeface="Monaco"/>
                <a:cs typeface="Monaco"/>
                <a:sym typeface="Monaco"/>
              </a:rPr>
              <a:t> = </a:t>
            </a:r>
            <a:r>
              <a:rPr sz="2800" dirty="0">
                <a:solidFill>
                  <a:srgbClr val="931A68"/>
                </a:solidFill>
                <a:latin typeface="Monaco"/>
                <a:ea typeface="Monaco"/>
                <a:cs typeface="Monaco"/>
                <a:sym typeface="Monaco"/>
              </a:rPr>
              <a:t>null</a:t>
            </a:r>
            <a:r>
              <a:rPr sz="2800" dirty="0">
                <a:latin typeface="Monaco"/>
                <a:ea typeface="Monaco"/>
                <a:cs typeface="Monaco"/>
                <a:sym typeface="Monaco"/>
              </a:rPr>
              <a:t>;</a:t>
            </a:r>
          </a:p>
          <a:p>
            <a:pPr lvl="1">
              <a:defRPr sz="1800"/>
            </a:pPr>
            <a:r>
              <a:rPr sz="2800" dirty="0">
                <a:latin typeface="Monaco"/>
                <a:ea typeface="Monaco"/>
                <a:cs typeface="Monaco"/>
                <a:sym typeface="Monaco"/>
              </a:rPr>
              <a:t>  }</a:t>
            </a:r>
          </a:p>
        </p:txBody>
      </p:sp>
      <p:sp>
        <p:nvSpPr>
          <p:cNvPr id="2" name="Right Arrow 1"/>
          <p:cNvSpPr/>
          <p:nvPr/>
        </p:nvSpPr>
        <p:spPr>
          <a:xfrm flipV="1">
            <a:off x="3874000" y="2936911"/>
            <a:ext cx="1080120" cy="648072"/>
          </a:xfrm>
          <a:prstGeom prst="right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n-lt"/>
              <a:ea typeface="+mn-ea"/>
              <a:cs typeface="+mn-cs"/>
              <a:sym typeface="Helvetica Neue Light"/>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pPr lvl="0">
              <a:defRPr sz="1800"/>
            </a:pPr>
            <a:r>
              <a:rPr sz="4200" dirty="0"/>
              <a:t>Test Specifications</a:t>
            </a:r>
          </a:p>
        </p:txBody>
      </p:sp>
      <p:sp>
        <p:nvSpPr>
          <p:cNvPr id="121" name="Shape 121"/>
          <p:cNvSpPr>
            <a:spLocks noGrp="1"/>
          </p:cNvSpPr>
          <p:nvPr>
            <p:ph type="body" idx="1"/>
          </p:nvPr>
        </p:nvSpPr>
        <p:spPr>
          <a:xfrm>
            <a:off x="669752" y="2068488"/>
            <a:ext cx="11861800" cy="6946900"/>
          </a:xfrm>
          <a:prstGeom prst="rect">
            <a:avLst/>
          </a:prstGeom>
        </p:spPr>
        <p:txBody>
          <a:bodyPr/>
          <a:lstStyle/>
          <a:p>
            <a:pPr lvl="0">
              <a:spcBef>
                <a:spcPts val="1400"/>
              </a:spcBef>
              <a:buAutoNum type="arabicPeriod"/>
              <a:defRPr sz="1800"/>
            </a:pPr>
            <a:r>
              <a:rPr sz="2600" dirty="0">
                <a:solidFill>
                  <a:schemeClr val="tx1"/>
                </a:solidFill>
              </a:rPr>
              <a:t>Starting with an empty stack, call push() to push a test string onto the stack. Verify that top() returns that string several times in a row, and that </a:t>
            </a:r>
            <a:r>
              <a:rPr sz="2600" dirty="0" err="1">
                <a:solidFill>
                  <a:schemeClr val="tx1"/>
                </a:solidFill>
              </a:rPr>
              <a:t>isEmpty</a:t>
            </a:r>
            <a:r>
              <a:rPr sz="2600" dirty="0">
                <a:solidFill>
                  <a:schemeClr val="tx1"/>
                </a:solidFill>
              </a:rPr>
              <a:t>() returns </a:t>
            </a:r>
            <a:r>
              <a:rPr sz="2600" dirty="0" smtClean="0">
                <a:solidFill>
                  <a:schemeClr val="tx1"/>
                </a:solidFill>
              </a:rPr>
              <a:t>false</a:t>
            </a:r>
            <a:r>
              <a:rPr lang="en-IE" sz="2600" dirty="0" smtClean="0">
                <a:solidFill>
                  <a:schemeClr val="tx1"/>
                </a:solidFill>
              </a:rPr>
              <a:t>.</a:t>
            </a:r>
            <a:endParaRPr sz="2600" dirty="0">
              <a:solidFill>
                <a:schemeClr val="tx1"/>
              </a:solidFill>
            </a:endParaRPr>
          </a:p>
          <a:p>
            <a:pPr lvl="0">
              <a:spcBef>
                <a:spcPts val="1400"/>
              </a:spcBef>
              <a:buAutoNum type="arabicPeriod"/>
              <a:defRPr sz="1800"/>
            </a:pPr>
            <a:r>
              <a:rPr sz="2600" dirty="0"/>
              <a:t>For a brand-new stack, </a:t>
            </a:r>
            <a:r>
              <a:rPr sz="2600" dirty="0" err="1"/>
              <a:t>isEmpty</a:t>
            </a:r>
            <a:r>
              <a:rPr sz="2600" dirty="0"/>
              <a:t>() should be true, top() and pop() should throw exceptions.</a:t>
            </a:r>
          </a:p>
          <a:p>
            <a:pPr lvl="0">
              <a:spcBef>
                <a:spcPts val="1400"/>
              </a:spcBef>
              <a:buAutoNum type="arabicPeriod"/>
              <a:defRPr sz="1800"/>
            </a:pPr>
            <a:r>
              <a:rPr sz="2600" dirty="0"/>
              <a:t>Call pop() to remove the test string, and verify that it is the same string. </a:t>
            </a:r>
            <a:r>
              <a:rPr sz="2600" dirty="0" err="1"/>
              <a:t>isEmpty</a:t>
            </a:r>
            <a:r>
              <a:rPr sz="2600" dirty="0"/>
              <a:t>() should now be true. Call pop() again verify an exception is thrown.</a:t>
            </a:r>
          </a:p>
          <a:p>
            <a:pPr lvl="0">
              <a:spcBef>
                <a:spcPts val="1400"/>
              </a:spcBef>
              <a:buAutoNum type="arabicPeriod"/>
              <a:defRPr sz="1800"/>
            </a:pPr>
            <a:r>
              <a:rPr sz="2600" dirty="0"/>
              <a:t>Now do the same test again, but this time add multiple items to the stack - each of them strings which have the same value (say all "test"). Make sure you get the rights ones back, in the right order (the most recent item added should be the one returned). In this case, </a:t>
            </a:r>
            <a:r>
              <a:rPr sz="2600" dirty="0" err="1"/>
              <a:t>assertEquals</a:t>
            </a:r>
            <a:r>
              <a:rPr sz="2600" dirty="0"/>
              <a:t>() isn't good enough; you need </a:t>
            </a:r>
            <a:r>
              <a:rPr sz="2600" dirty="0" err="1"/>
              <a:t>assertSame</a:t>
            </a:r>
            <a:r>
              <a:rPr sz="2600" dirty="0"/>
              <a:t>() to ensure it's the same </a:t>
            </a:r>
            <a:r>
              <a:rPr sz="2600" dirty="0" smtClean="0"/>
              <a:t>object</a:t>
            </a:r>
            <a:r>
              <a:rPr lang="en-IE" sz="2600" dirty="0" smtClean="0"/>
              <a:t>.</a:t>
            </a:r>
            <a:endParaRPr sz="2600" dirty="0"/>
          </a:p>
          <a:p>
            <a:pPr lvl="0">
              <a:spcBef>
                <a:spcPts val="1400"/>
              </a:spcBef>
              <a:buAutoNum type="arabicPeriod"/>
              <a:defRPr sz="1800"/>
            </a:pPr>
            <a:r>
              <a:rPr sz="2600" dirty="0"/>
              <a:t>Push a null onto the stack and pop it; confirm you get a null back.</a:t>
            </a:r>
          </a:p>
          <a:p>
            <a:pPr lvl="0">
              <a:spcBef>
                <a:spcPts val="1400"/>
              </a:spcBef>
              <a:buAutoNum type="arabicPeriod"/>
              <a:defRPr sz="1800"/>
            </a:pPr>
            <a:r>
              <a:rPr sz="2600" dirty="0"/>
              <a:t>Ensure you can use the stack after it has thrown </a:t>
            </a:r>
            <a:r>
              <a:rPr sz="2600" dirty="0" smtClean="0"/>
              <a:t>exceptions</a:t>
            </a:r>
            <a:r>
              <a:rPr lang="en-IE" sz="2600" dirty="0" smtClean="0"/>
              <a:t>.</a:t>
            </a:r>
            <a:endParaRPr sz="2600" dirty="0"/>
          </a:p>
        </p:txBody>
      </p:sp>
      <p:sp>
        <p:nvSpPr>
          <p:cNvPr id="122" name="Shape 12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7</a:t>
            </a:fld>
            <a:endParaRPr sz="14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pPr lvl="0">
              <a:defRPr sz="1800"/>
            </a:pPr>
            <a:r>
              <a:rPr sz="4200"/>
              <a:t>1.</a:t>
            </a:r>
          </a:p>
        </p:txBody>
      </p:sp>
      <p:sp>
        <p:nvSpPr>
          <p:cNvPr id="125" name="Shape 125"/>
          <p:cNvSpPr>
            <a:spLocks noGrp="1"/>
          </p:cNvSpPr>
          <p:nvPr>
            <p:ph type="body" idx="1"/>
          </p:nvPr>
        </p:nvSpPr>
        <p:spPr>
          <a:xfrm>
            <a:off x="571500" y="2324100"/>
            <a:ext cx="4114800" cy="6565900"/>
          </a:xfrm>
          <a:prstGeom prst="rect">
            <a:avLst/>
          </a:prstGeom>
        </p:spPr>
        <p:txBody>
          <a:bodyPr/>
          <a:lstStyle>
            <a:lvl1pPr marL="0" indent="0">
              <a:spcBef>
                <a:spcPts val="1400"/>
              </a:spcBef>
              <a:buSzTx/>
              <a:buNone/>
            </a:lvl1pPr>
          </a:lstStyle>
          <a:p>
            <a:pPr lvl="0">
              <a:defRPr sz="1800"/>
            </a:pPr>
            <a:r>
              <a:rPr sz="2800" dirty="0"/>
              <a:t>Starting with an empty stack, call push() to push a test string onto the stack. </a:t>
            </a:r>
            <a:endParaRPr lang="en-IE" sz="2800" dirty="0" smtClean="0"/>
          </a:p>
          <a:p>
            <a:pPr lvl="0">
              <a:defRPr sz="1800"/>
            </a:pPr>
            <a:endParaRPr lang="en-IE" sz="2800" dirty="0"/>
          </a:p>
          <a:p>
            <a:pPr lvl="0">
              <a:defRPr sz="1800"/>
            </a:pPr>
            <a:r>
              <a:rPr sz="2800" dirty="0" smtClean="0"/>
              <a:t>Verify </a:t>
            </a:r>
            <a:r>
              <a:rPr sz="2800" dirty="0"/>
              <a:t>that top() returns that string several times in a </a:t>
            </a:r>
            <a:r>
              <a:rPr sz="2800" dirty="0" smtClean="0"/>
              <a:t>row</a:t>
            </a:r>
            <a:r>
              <a:rPr lang="en-IE" sz="2800" dirty="0" smtClean="0"/>
              <a:t>.</a:t>
            </a:r>
          </a:p>
          <a:p>
            <a:pPr lvl="0">
              <a:defRPr sz="1800"/>
            </a:pPr>
            <a:endParaRPr lang="en-IE" sz="2800" dirty="0"/>
          </a:p>
          <a:p>
            <a:pPr lvl="0">
              <a:defRPr sz="1800"/>
            </a:pPr>
            <a:r>
              <a:rPr lang="en-IE" sz="2800" dirty="0" smtClean="0"/>
              <a:t>Verify </a:t>
            </a:r>
            <a:r>
              <a:rPr sz="2800" dirty="0" err="1" smtClean="0"/>
              <a:t>isEmpty</a:t>
            </a:r>
            <a:r>
              <a:rPr sz="2800" dirty="0"/>
              <a:t>() returns </a:t>
            </a:r>
            <a:r>
              <a:rPr sz="2800" dirty="0" smtClean="0"/>
              <a:t>false</a:t>
            </a:r>
            <a:r>
              <a:rPr lang="en-IE" sz="2800" dirty="0" smtClean="0"/>
              <a:t>.</a:t>
            </a:r>
            <a:endParaRPr sz="2800" dirty="0"/>
          </a:p>
        </p:txBody>
      </p:sp>
      <p:sp>
        <p:nvSpPr>
          <p:cNvPr id="126" name="Shape 126"/>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8</a:t>
            </a:fld>
            <a:endParaRPr sz="1400"/>
          </a:p>
        </p:txBody>
      </p:sp>
      <p:sp>
        <p:nvSpPr>
          <p:cNvPr id="127" name="Shape 127"/>
          <p:cNvSpPr/>
          <p:nvPr/>
        </p:nvSpPr>
        <p:spPr>
          <a:xfrm>
            <a:off x="4686300" y="3364632"/>
            <a:ext cx="8111195" cy="3323987"/>
          </a:xfrm>
          <a:prstGeom prst="rect">
            <a:avLst/>
          </a:prstGeom>
          <a:ln w="12700">
            <a:solidFill/>
            <a:miter lim="400000"/>
          </a:ln>
          <a:extLst>
            <a:ext uri="{C572A759-6A51-4108-AA02-DFA0A04FC94B}">
              <ma14:wrappingTextBoxFlag xmlns:ma14="http://schemas.microsoft.com/office/mac/drawingml/2011/main" val="1"/>
            </a:ext>
          </a:extLst>
        </p:spPr>
        <p:txBody>
          <a:bodyPr wrap="none" lIns="0" tIns="0" rIns="0" bIns="0" anchor="b">
            <a:spAutoFit/>
          </a:bodyPr>
          <a:lstStyle/>
          <a:p>
            <a:pPr lvl="0">
              <a:defRPr sz="1800"/>
            </a:pPr>
            <a:r>
              <a:rPr sz="2400" dirty="0">
                <a:latin typeface="Monaco"/>
                <a:ea typeface="Monaco"/>
                <a:cs typeface="Monaco"/>
                <a:sym typeface="Monaco"/>
              </a:rPr>
              <a:t>  </a:t>
            </a:r>
            <a:r>
              <a:rPr sz="2400" dirty="0">
                <a:solidFill>
                  <a:srgbClr val="777777"/>
                </a:solidFill>
                <a:latin typeface="Monaco"/>
                <a:ea typeface="Monaco"/>
                <a:cs typeface="Monaco"/>
                <a:sym typeface="Monaco"/>
              </a:rPr>
              <a:t>@Test</a:t>
            </a:r>
            <a:endParaRPr sz="2400" dirty="0">
              <a:latin typeface="Monaco"/>
              <a:ea typeface="Monaco"/>
              <a:cs typeface="Monaco"/>
              <a:sym typeface="Monaco"/>
            </a:endParaRPr>
          </a:p>
          <a:p>
            <a:pPr lvl="0">
              <a:defRPr sz="1800"/>
            </a:pPr>
            <a:r>
              <a:rPr sz="2400" dirty="0">
                <a:latin typeface="Monaco"/>
                <a:ea typeface="Monaco"/>
                <a:cs typeface="Monaco"/>
                <a:sym typeface="Monaco"/>
              </a:rPr>
              <a:t>  </a:t>
            </a:r>
            <a:r>
              <a:rPr sz="2400" dirty="0">
                <a:solidFill>
                  <a:srgbClr val="931A68"/>
                </a:solidFill>
                <a:latin typeface="Monaco"/>
                <a:ea typeface="Monaco"/>
                <a:cs typeface="Monaco"/>
                <a:sym typeface="Monaco"/>
              </a:rPr>
              <a:t>public</a:t>
            </a:r>
            <a:r>
              <a:rPr sz="2400" dirty="0">
                <a:latin typeface="Monaco"/>
                <a:ea typeface="Monaco"/>
                <a:cs typeface="Monaco"/>
                <a:sym typeface="Monaco"/>
              </a:rPr>
              <a:t> </a:t>
            </a:r>
            <a:r>
              <a:rPr sz="2400" dirty="0">
                <a:solidFill>
                  <a:srgbClr val="931A68"/>
                </a:solidFill>
                <a:latin typeface="Monaco"/>
                <a:ea typeface="Monaco"/>
                <a:cs typeface="Monaco"/>
                <a:sym typeface="Monaco"/>
              </a:rPr>
              <a:t>void</a:t>
            </a:r>
            <a:r>
              <a:rPr sz="2400" dirty="0">
                <a:latin typeface="Monaco"/>
                <a:ea typeface="Monaco"/>
                <a:cs typeface="Monaco"/>
                <a:sym typeface="Monaco"/>
              </a:rPr>
              <a:t> top()</a:t>
            </a:r>
          </a:p>
          <a:p>
            <a:pPr lvl="0">
              <a:defRPr sz="1800"/>
            </a:pPr>
            <a:r>
              <a:rPr sz="2400" dirty="0">
                <a:latin typeface="Monaco"/>
                <a:ea typeface="Monaco"/>
                <a:cs typeface="Monaco"/>
                <a:sym typeface="Monaco"/>
              </a:rPr>
              <a:t>  {</a:t>
            </a:r>
          </a:p>
          <a:p>
            <a:pPr lvl="0">
              <a:defRPr sz="1800"/>
            </a:pP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.push</a:t>
            </a:r>
            <a:r>
              <a:rPr sz="2400" dirty="0">
                <a:latin typeface="Monaco"/>
                <a:ea typeface="Monaco"/>
                <a:cs typeface="Monaco"/>
                <a:sym typeface="Monaco"/>
              </a:rPr>
              <a:t>(</a:t>
            </a:r>
            <a:r>
              <a:rPr sz="2400" dirty="0">
                <a:solidFill>
                  <a:srgbClr val="3933FF"/>
                </a:solidFill>
                <a:latin typeface="Monaco"/>
                <a:ea typeface="Monaco"/>
                <a:cs typeface="Monaco"/>
                <a:sym typeface="Monaco"/>
              </a:rPr>
              <a:t>"Item 1"</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a:t>
            </a:r>
            <a:r>
              <a:rPr sz="2400" dirty="0">
                <a:solidFill>
                  <a:srgbClr val="3933FF"/>
                </a:solidFill>
                <a:latin typeface="Monaco"/>
                <a:ea typeface="Monaco"/>
                <a:cs typeface="Monaco"/>
                <a:sym typeface="Monaco"/>
              </a:rPr>
              <a:t>"Item 1"</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.top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a:t>
            </a:r>
            <a:r>
              <a:rPr sz="2400" dirty="0">
                <a:solidFill>
                  <a:srgbClr val="3933FF"/>
                </a:solidFill>
                <a:latin typeface="Monaco"/>
                <a:ea typeface="Monaco"/>
                <a:cs typeface="Monaco"/>
                <a:sym typeface="Monaco"/>
              </a:rPr>
              <a:t>"Item 1"</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.top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assertEquals</a:t>
            </a:r>
            <a:r>
              <a:rPr sz="2400" dirty="0">
                <a:latin typeface="Monaco"/>
                <a:ea typeface="Monaco"/>
                <a:cs typeface="Monaco"/>
                <a:sym typeface="Monaco"/>
              </a:rPr>
              <a:t>(</a:t>
            </a:r>
            <a:r>
              <a:rPr sz="2400" dirty="0">
                <a:solidFill>
                  <a:srgbClr val="3933FF"/>
                </a:solidFill>
                <a:latin typeface="Monaco"/>
                <a:ea typeface="Monaco"/>
                <a:cs typeface="Monaco"/>
                <a:sym typeface="Monaco"/>
              </a:rPr>
              <a:t>"Item 1"</a:t>
            </a:r>
            <a:r>
              <a:rPr sz="2400" dirty="0">
                <a:latin typeface="Monaco"/>
                <a:ea typeface="Monaco"/>
                <a:cs typeface="Monaco"/>
                <a:sym typeface="Monaco"/>
              </a:rPr>
              <a:t>, </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.top</a:t>
            </a:r>
            <a:r>
              <a:rPr sz="2400" dirty="0">
                <a:latin typeface="Monaco"/>
                <a:ea typeface="Monaco"/>
                <a:cs typeface="Monaco"/>
                <a:sym typeface="Monaco"/>
              </a:rPr>
              <a:t>());</a:t>
            </a:r>
          </a:p>
          <a:p>
            <a:pPr lvl="0">
              <a:defRPr sz="1800"/>
            </a:pPr>
            <a:r>
              <a:rPr sz="2400" dirty="0">
                <a:latin typeface="Monaco"/>
                <a:ea typeface="Monaco"/>
                <a:cs typeface="Monaco"/>
                <a:sym typeface="Monaco"/>
              </a:rPr>
              <a:t>    </a:t>
            </a:r>
            <a:r>
              <a:rPr sz="2400" dirty="0" err="1">
                <a:latin typeface="Monaco"/>
                <a:ea typeface="Monaco"/>
                <a:cs typeface="Monaco"/>
                <a:sym typeface="Monaco"/>
              </a:rPr>
              <a:t>assertFalse</a:t>
            </a:r>
            <a:r>
              <a:rPr sz="2400" dirty="0">
                <a:latin typeface="Monaco"/>
                <a:ea typeface="Monaco"/>
                <a:cs typeface="Monaco"/>
                <a:sym typeface="Monaco"/>
              </a:rPr>
              <a:t>(</a:t>
            </a:r>
            <a:r>
              <a:rPr sz="2400" dirty="0" err="1">
                <a:solidFill>
                  <a:srgbClr val="0326CC"/>
                </a:solidFill>
                <a:latin typeface="Monaco"/>
                <a:ea typeface="Monaco"/>
                <a:cs typeface="Monaco"/>
                <a:sym typeface="Monaco"/>
              </a:rPr>
              <a:t>testStack</a:t>
            </a:r>
            <a:r>
              <a:rPr sz="2400" dirty="0" err="1">
                <a:latin typeface="Monaco"/>
                <a:ea typeface="Monaco"/>
                <a:cs typeface="Monaco"/>
                <a:sym typeface="Monaco"/>
              </a:rPr>
              <a:t>.isEmpty</a:t>
            </a:r>
            <a:r>
              <a:rPr sz="2400" dirty="0">
                <a:latin typeface="Monaco"/>
                <a:ea typeface="Monaco"/>
                <a:cs typeface="Monaco"/>
                <a:sym typeface="Monaco"/>
              </a:rPr>
              <a:t>());</a:t>
            </a:r>
          </a:p>
          <a:p>
            <a:pPr lvl="0">
              <a:defRPr sz="1800"/>
            </a:pPr>
            <a:r>
              <a:rPr sz="2400" dirty="0">
                <a:latin typeface="Monaco"/>
                <a:ea typeface="Monaco"/>
                <a:cs typeface="Monaco"/>
                <a:sym typeface="Monaco"/>
              </a:rPr>
              <a:t>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lvl="0">
              <a:defRPr sz="1800"/>
            </a:pPr>
            <a:r>
              <a:rPr sz="4200" dirty="0"/>
              <a:t>2.</a:t>
            </a:r>
          </a:p>
        </p:txBody>
      </p:sp>
      <p:sp>
        <p:nvSpPr>
          <p:cNvPr id="130" name="Shape 130"/>
          <p:cNvSpPr>
            <a:spLocks noGrp="1"/>
          </p:cNvSpPr>
          <p:nvPr>
            <p:ph type="body" idx="1"/>
          </p:nvPr>
        </p:nvSpPr>
        <p:spPr>
          <a:xfrm>
            <a:off x="1317824" y="241300"/>
            <a:ext cx="10823376" cy="1854200"/>
          </a:xfrm>
          <a:prstGeom prst="rect">
            <a:avLst/>
          </a:prstGeom>
        </p:spPr>
        <p:txBody>
          <a:bodyPr/>
          <a:lstStyle>
            <a:lvl1pPr>
              <a:spcBef>
                <a:spcPts val="1400"/>
              </a:spcBef>
              <a:buSzPct val="125000"/>
            </a:lvl1pPr>
          </a:lstStyle>
          <a:p>
            <a:pPr marL="0" lvl="0" indent="0">
              <a:buNone/>
              <a:defRPr sz="1800"/>
            </a:pPr>
            <a:r>
              <a:rPr sz="3200" dirty="0"/>
              <a:t>For a brand-new </a:t>
            </a:r>
            <a:r>
              <a:rPr sz="3200" dirty="0" smtClean="0"/>
              <a:t>stack</a:t>
            </a:r>
            <a:r>
              <a:rPr lang="en-IE" sz="3200" dirty="0" smtClean="0"/>
              <a:t>: </a:t>
            </a:r>
            <a:br>
              <a:rPr lang="en-IE" sz="3200" dirty="0" smtClean="0"/>
            </a:br>
            <a:r>
              <a:rPr lang="en-IE" sz="3200" dirty="0" smtClean="0"/>
              <a:t>   </a:t>
            </a:r>
            <a:r>
              <a:rPr lang="en-IE" sz="3200" dirty="0" err="1" smtClean="0"/>
              <a:t>i</a:t>
            </a:r>
            <a:r>
              <a:rPr sz="3200" dirty="0" smtClean="0"/>
              <a:t>sEmpty</a:t>
            </a:r>
            <a:r>
              <a:rPr sz="3200" dirty="0"/>
              <a:t>() should be </a:t>
            </a:r>
            <a:r>
              <a:rPr sz="3200" dirty="0" smtClean="0"/>
              <a:t>true</a:t>
            </a:r>
            <a:r>
              <a:rPr lang="en-IE" sz="3200" dirty="0" smtClean="0"/>
              <a:t> (case 1)</a:t>
            </a:r>
            <a:br>
              <a:rPr lang="en-IE" sz="3200" dirty="0" smtClean="0"/>
            </a:br>
            <a:r>
              <a:rPr lang="en-IE" sz="3200" dirty="0" smtClean="0"/>
              <a:t>   </a:t>
            </a:r>
            <a:r>
              <a:rPr sz="3200" dirty="0" smtClean="0"/>
              <a:t>top</a:t>
            </a:r>
            <a:r>
              <a:rPr sz="3200" dirty="0"/>
              <a:t>() and pop() should throw </a:t>
            </a:r>
            <a:r>
              <a:rPr sz="3200" dirty="0" smtClean="0"/>
              <a:t>exceptions</a:t>
            </a:r>
            <a:r>
              <a:rPr lang="en-IE" sz="3200" dirty="0" smtClean="0"/>
              <a:t> (case 2)</a:t>
            </a:r>
            <a:endParaRPr sz="3200" dirty="0"/>
          </a:p>
        </p:txBody>
      </p:sp>
      <p:sp>
        <p:nvSpPr>
          <p:cNvPr id="131" name="Shape 13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9</a:t>
            </a:fld>
            <a:endParaRPr sz="1400"/>
          </a:p>
        </p:txBody>
      </p:sp>
      <p:sp>
        <p:nvSpPr>
          <p:cNvPr id="132" name="Shape 132"/>
          <p:cNvSpPr/>
          <p:nvPr/>
        </p:nvSpPr>
        <p:spPr>
          <a:xfrm>
            <a:off x="44940" y="3141466"/>
            <a:ext cx="6961516" cy="6155531"/>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1800" dirty="0" smtClean="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testEmptyStack</a:t>
            </a: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latin typeface="Monaco"/>
                <a:ea typeface="Monaco"/>
                <a:cs typeface="Monaco"/>
                <a:sym typeface="Monaco"/>
              </a:rPr>
              <a:t>assertTrue</a:t>
            </a:r>
            <a:r>
              <a:rPr sz="1800" dirty="0">
                <a:latin typeface="Monaco"/>
                <a:ea typeface="Monaco"/>
                <a:cs typeface="Monaco"/>
                <a:sym typeface="Monaco"/>
              </a:rPr>
              <a:t>(</a:t>
            </a:r>
            <a:r>
              <a:rPr sz="1800" dirty="0" err="1">
                <a:solidFill>
                  <a:srgbClr val="0326CC"/>
                </a:solidFill>
                <a:latin typeface="Monaco"/>
                <a:ea typeface="Monaco"/>
                <a:cs typeface="Monaco"/>
                <a:sym typeface="Monaco"/>
              </a:rPr>
              <a:t>testStack</a:t>
            </a:r>
            <a:r>
              <a:rPr sz="1800" dirty="0" err="1">
                <a:latin typeface="Monaco"/>
                <a:ea typeface="Monaco"/>
                <a:cs typeface="Monaco"/>
                <a:sym typeface="Monaco"/>
              </a:rPr>
              <a:t>.isEmpty</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try</a:t>
            </a: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testStack</a:t>
            </a:r>
            <a:r>
              <a:rPr sz="1800" dirty="0" err="1">
                <a:latin typeface="Monaco"/>
                <a:ea typeface="Monaco"/>
                <a:cs typeface="Monaco"/>
                <a:sym typeface="Monaco"/>
              </a:rPr>
              <a:t>.top</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fail(</a:t>
            </a:r>
            <a:r>
              <a:rPr sz="1800" dirty="0">
                <a:solidFill>
                  <a:srgbClr val="3933FF"/>
                </a:solidFill>
                <a:latin typeface="Monaco"/>
                <a:ea typeface="Monaco"/>
                <a:cs typeface="Monaco"/>
                <a:sym typeface="Monaco"/>
              </a:rPr>
              <a:t>"should throw empty stack exception"</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catch</a:t>
            </a:r>
            <a:r>
              <a:rPr sz="1800" dirty="0">
                <a:latin typeface="Monaco"/>
                <a:ea typeface="Monaco"/>
                <a:cs typeface="Monaco"/>
                <a:sym typeface="Monaco"/>
              </a:rPr>
              <a:t> (Exception e)</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latin typeface="Monaco"/>
                <a:ea typeface="Monaco"/>
                <a:cs typeface="Monaco"/>
                <a:sym typeface="Monaco"/>
              </a:rPr>
              <a:t>assertTrue</a:t>
            </a:r>
            <a:r>
              <a:rPr sz="1800" dirty="0">
                <a:latin typeface="Monaco"/>
                <a:ea typeface="Monaco"/>
                <a:cs typeface="Monaco"/>
                <a:sym typeface="Monaco"/>
              </a:rPr>
              <a:t>(</a:t>
            </a:r>
            <a:r>
              <a:rPr sz="1800" dirty="0">
                <a:solidFill>
                  <a:srgbClr val="931A68"/>
                </a:solidFill>
                <a:latin typeface="Monaco"/>
                <a:ea typeface="Monaco"/>
                <a:cs typeface="Monaco"/>
                <a:sym typeface="Monaco"/>
              </a:rPr>
              <a:t>true</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try</a:t>
            </a: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solidFill>
                  <a:srgbClr val="0326CC"/>
                </a:solidFill>
                <a:latin typeface="Monaco"/>
                <a:ea typeface="Monaco"/>
                <a:cs typeface="Monaco"/>
                <a:sym typeface="Monaco"/>
              </a:rPr>
              <a:t>testStack</a:t>
            </a:r>
            <a:r>
              <a:rPr sz="1800" dirty="0" err="1">
                <a:latin typeface="Monaco"/>
                <a:ea typeface="Monaco"/>
                <a:cs typeface="Monaco"/>
                <a:sym typeface="Monaco"/>
              </a:rPr>
              <a:t>.pop</a:t>
            </a:r>
            <a:r>
              <a:rPr sz="1800" dirty="0">
                <a:latin typeface="Monaco"/>
                <a:ea typeface="Monaco"/>
                <a:cs typeface="Monaco"/>
                <a:sym typeface="Monaco"/>
              </a:rPr>
              <a:t>();</a:t>
            </a:r>
          </a:p>
          <a:p>
            <a:pPr lvl="0">
              <a:defRPr sz="1800"/>
            </a:pPr>
            <a:r>
              <a:rPr sz="1800" dirty="0">
                <a:latin typeface="Monaco"/>
                <a:ea typeface="Monaco"/>
                <a:cs typeface="Monaco"/>
                <a:sym typeface="Monaco"/>
              </a:rPr>
              <a:t>      fail(</a:t>
            </a:r>
            <a:r>
              <a:rPr sz="1800" dirty="0">
                <a:solidFill>
                  <a:srgbClr val="3933FF"/>
                </a:solidFill>
                <a:latin typeface="Monaco"/>
                <a:ea typeface="Monaco"/>
                <a:cs typeface="Monaco"/>
                <a:sym typeface="Monaco"/>
              </a:rPr>
              <a:t>"should throw empty stack exception"</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catch</a:t>
            </a:r>
            <a:r>
              <a:rPr sz="1800" dirty="0">
                <a:latin typeface="Monaco"/>
                <a:ea typeface="Monaco"/>
                <a:cs typeface="Monaco"/>
                <a:sym typeface="Monaco"/>
              </a:rPr>
              <a:t> (Exception e)</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latin typeface="Monaco"/>
                <a:ea typeface="Monaco"/>
                <a:cs typeface="Monaco"/>
                <a:sym typeface="Monaco"/>
              </a:rPr>
              <a:t>assertTrue</a:t>
            </a:r>
            <a:r>
              <a:rPr sz="1800" dirty="0">
                <a:latin typeface="Monaco"/>
                <a:ea typeface="Monaco"/>
                <a:cs typeface="Monaco"/>
                <a:sym typeface="Monaco"/>
              </a:rPr>
              <a:t>(</a:t>
            </a:r>
            <a:r>
              <a:rPr sz="1800" dirty="0">
                <a:solidFill>
                  <a:srgbClr val="931A68"/>
                </a:solidFill>
                <a:latin typeface="Monaco"/>
                <a:ea typeface="Monaco"/>
                <a:cs typeface="Monaco"/>
                <a:sym typeface="Monaco"/>
              </a:rPr>
              <a:t>true</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p:txBody>
      </p:sp>
      <p:sp>
        <p:nvSpPr>
          <p:cNvPr id="133" name="Shape 133"/>
          <p:cNvSpPr/>
          <p:nvPr/>
        </p:nvSpPr>
        <p:spPr>
          <a:xfrm>
            <a:off x="7200917" y="3141467"/>
            <a:ext cx="5731757" cy="6155531"/>
          </a:xfrm>
          <a:prstGeom prst="rect">
            <a:avLst/>
          </a:prstGeom>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000" dirty="0">
                <a:latin typeface="Monaco"/>
                <a:ea typeface="Monaco"/>
                <a:cs typeface="Monaco"/>
                <a:sym typeface="Monaco"/>
              </a:rPr>
              <a:t> </a:t>
            </a:r>
            <a:r>
              <a:rPr sz="2000" dirty="0" smtClean="0">
                <a:solidFill>
                  <a:srgbClr val="4E9072"/>
                </a:solidFill>
                <a:latin typeface="Monaco"/>
                <a:ea typeface="Monaco"/>
                <a:cs typeface="Monaco"/>
                <a:sym typeface="Monaco"/>
              </a:rPr>
              <a:t>// </a:t>
            </a:r>
            <a:r>
              <a:rPr sz="2000" dirty="0">
                <a:solidFill>
                  <a:srgbClr val="4E9072"/>
                </a:solidFill>
                <a:latin typeface="Monaco"/>
                <a:ea typeface="Monaco"/>
                <a:cs typeface="Monaco"/>
                <a:sym typeface="Monaco"/>
              </a:rPr>
              <a:t>Case 2</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@Test</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emptyStack</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err="1">
                <a:latin typeface="Monaco"/>
                <a:ea typeface="Monaco"/>
                <a:cs typeface="Monaco"/>
                <a:sym typeface="Monaco"/>
              </a:rPr>
              <a:t>assertTrue</a:t>
            </a:r>
            <a:r>
              <a:rPr sz="2000" dirty="0">
                <a:latin typeface="Monaco"/>
                <a:ea typeface="Monaco"/>
                <a:cs typeface="Monaco"/>
                <a:sym typeface="Monaco"/>
              </a:rPr>
              <a:t>(</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.isEmpty</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4E9072"/>
                </a:solidFill>
                <a:latin typeface="Monaco"/>
                <a:ea typeface="Monaco"/>
                <a:cs typeface="Monaco"/>
                <a:sym typeface="Monaco"/>
              </a:rPr>
              <a:t>// Case 2</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@Test</a:t>
            </a:r>
            <a:r>
              <a:rPr sz="2000" dirty="0">
                <a:latin typeface="Monaco"/>
                <a:ea typeface="Monaco"/>
                <a:cs typeface="Monaco"/>
                <a:sym typeface="Monaco"/>
              </a:rPr>
              <a:t>(expected = </a:t>
            </a:r>
            <a:r>
              <a:rPr sz="2000" dirty="0" err="1">
                <a:latin typeface="Monaco"/>
                <a:ea typeface="Monaco"/>
                <a:cs typeface="Monaco"/>
                <a:sym typeface="Monaco"/>
              </a:rPr>
              <a:t>Exception.</a:t>
            </a:r>
            <a:r>
              <a:rPr sz="2000" dirty="0" err="1">
                <a:solidFill>
                  <a:srgbClr val="931A68"/>
                </a:solidFill>
                <a:latin typeface="Monaco"/>
                <a:ea typeface="Monaco"/>
                <a:cs typeface="Monaco"/>
                <a:sym typeface="Monaco"/>
              </a:rPr>
              <a:t>class</a:t>
            </a:r>
            <a:r>
              <a:rPr sz="2000" dirty="0">
                <a:latin typeface="Monaco"/>
                <a:ea typeface="Monaco"/>
                <a:cs typeface="Monaco"/>
                <a:sym typeface="Monaco"/>
              </a:rPr>
              <a:t>)</a:t>
            </a: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testTopException</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.top</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4E9072"/>
                </a:solidFill>
                <a:latin typeface="Monaco"/>
                <a:ea typeface="Monaco"/>
                <a:cs typeface="Monaco"/>
                <a:sym typeface="Monaco"/>
              </a:rPr>
              <a:t>// Case 2</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@Test</a:t>
            </a:r>
            <a:r>
              <a:rPr sz="2000" dirty="0">
                <a:latin typeface="Monaco"/>
                <a:ea typeface="Monaco"/>
                <a:cs typeface="Monaco"/>
                <a:sym typeface="Monaco"/>
              </a:rPr>
              <a:t>(expected = </a:t>
            </a:r>
            <a:r>
              <a:rPr sz="2000" dirty="0" err="1">
                <a:latin typeface="Monaco"/>
                <a:ea typeface="Monaco"/>
                <a:cs typeface="Monaco"/>
                <a:sym typeface="Monaco"/>
              </a:rPr>
              <a:t>Exception.</a:t>
            </a:r>
            <a:r>
              <a:rPr sz="2000" dirty="0" err="1">
                <a:solidFill>
                  <a:srgbClr val="931A68"/>
                </a:solidFill>
                <a:latin typeface="Monaco"/>
                <a:ea typeface="Monaco"/>
                <a:cs typeface="Monaco"/>
                <a:sym typeface="Monaco"/>
              </a:rPr>
              <a:t>class</a:t>
            </a:r>
            <a:r>
              <a:rPr sz="2000" dirty="0">
                <a:latin typeface="Monaco"/>
                <a:ea typeface="Monaco"/>
                <a:cs typeface="Monaco"/>
                <a:sym typeface="Monaco"/>
              </a:rPr>
              <a:t>)</a:t>
            </a: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testPopException</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testStack</a:t>
            </a:r>
            <a:r>
              <a:rPr sz="2000" dirty="0" err="1">
                <a:latin typeface="Monaco"/>
                <a:ea typeface="Monaco"/>
                <a:cs typeface="Monaco"/>
                <a:sym typeface="Monaco"/>
              </a:rPr>
              <a:t>.pop</a:t>
            </a:r>
            <a:r>
              <a:rPr sz="2000" dirty="0">
                <a:latin typeface="Monaco"/>
                <a:ea typeface="Monaco"/>
                <a:cs typeface="Monaco"/>
                <a:sym typeface="Monaco"/>
              </a:rPr>
              <a:t>();</a:t>
            </a:r>
          </a:p>
          <a:p>
            <a:pPr lvl="0">
              <a:defRPr sz="1800"/>
            </a:pPr>
            <a:r>
              <a:rPr sz="2000" dirty="0">
                <a:latin typeface="Monaco"/>
                <a:ea typeface="Monaco"/>
                <a:cs typeface="Monaco"/>
                <a:sym typeface="Monaco"/>
              </a:rPr>
              <a:t>  }</a:t>
            </a:r>
          </a:p>
        </p:txBody>
      </p:sp>
      <p:sp>
        <p:nvSpPr>
          <p:cNvPr id="2" name="TextBox 1"/>
          <p:cNvSpPr txBox="1"/>
          <p:nvPr/>
        </p:nvSpPr>
        <p:spPr>
          <a:xfrm>
            <a:off x="2397944" y="2351744"/>
            <a:ext cx="1224136" cy="533479"/>
          </a:xfrm>
          <a:prstGeom prst="rect">
            <a:avLst/>
          </a:prstGeom>
          <a:solidFill>
            <a:schemeClr val="bg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IE" sz="2800" b="0" i="0" u="none" strike="noStrike" cap="none" spc="0" normalizeH="0" baseline="0" dirty="0" smtClean="0">
                <a:ln>
                  <a:noFill/>
                </a:ln>
                <a:solidFill>
                  <a:srgbClr val="000000"/>
                </a:solidFill>
                <a:effectLst/>
                <a:uFillTx/>
                <a:latin typeface="Helvetica"/>
                <a:ea typeface="Helvetica"/>
                <a:cs typeface="Helvetica"/>
                <a:sym typeface="Helvetica"/>
              </a:rPr>
              <a:t>Junit 3</a:t>
            </a:r>
            <a:endParaRPr kumimoji="0" lang="en-IE" sz="28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9454728" y="2362155"/>
            <a:ext cx="1224136" cy="533479"/>
          </a:xfrm>
          <a:prstGeom prst="rect">
            <a:avLst/>
          </a:prstGeom>
          <a:solidFill>
            <a:schemeClr val="bg1"/>
          </a:solidFill>
          <a:ln w="12700" cap="flat">
            <a:solidFill>
              <a:schemeClr val="tx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IE" sz="2800" b="0" i="0" u="none" strike="noStrike" cap="none" spc="0" normalizeH="0" baseline="0" dirty="0" smtClean="0">
                <a:ln>
                  <a:noFill/>
                </a:ln>
                <a:solidFill>
                  <a:srgbClr val="000000"/>
                </a:solidFill>
                <a:effectLst/>
                <a:uFillTx/>
                <a:latin typeface="Helvetica"/>
                <a:ea typeface="Helvetica"/>
                <a:cs typeface="Helvetica"/>
                <a:sym typeface="Helvetica"/>
              </a:rPr>
              <a:t>Junit 4</a:t>
            </a:r>
            <a:endParaRPr kumimoji="0" lang="en-IE" sz="28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243</TotalTime>
  <Words>1242</Words>
  <Application>Microsoft Macintosh PowerPoint</Application>
  <PresentationFormat>Custom</PresentationFormat>
  <Paragraphs>299</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Helvetica</vt:lpstr>
      <vt:lpstr>Helvetica Neue</vt:lpstr>
      <vt:lpstr>Helvetica Neue Light</vt:lpstr>
      <vt:lpstr>Helvetica Neue UltraLight</vt:lpstr>
      <vt:lpstr>Lucida Grande</vt:lpstr>
      <vt:lpstr>Monaco</vt:lpstr>
      <vt:lpstr>Arial</vt:lpstr>
      <vt:lpstr>ModernPortfolio</vt:lpstr>
      <vt:lpstr>Unit Test Examples</vt:lpstr>
      <vt:lpstr>Excellent Unit Testing Resource</vt:lpstr>
      <vt:lpstr>Simple Unit Test Examples</vt:lpstr>
      <vt:lpstr>Stack Interface</vt:lpstr>
      <vt:lpstr>ArrayStack</vt:lpstr>
      <vt:lpstr>StackTest </vt:lpstr>
      <vt:lpstr>Test Specifications</vt:lpstr>
      <vt:lpstr>1.</vt:lpstr>
      <vt:lpstr>2.</vt:lpstr>
      <vt:lpstr>3.</vt:lpstr>
      <vt:lpstr>4.</vt:lpstr>
      <vt:lpstr>5.</vt:lpstr>
      <vt:lpstr>6.</vt:lpstr>
      <vt:lpstr>CollectionStack</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Eamonn Deleastar</cp:lastModifiedBy>
  <cp:revision>37</cp:revision>
  <dcterms:modified xsi:type="dcterms:W3CDTF">2017-10-18T10:03:17Z</dcterms:modified>
</cp:coreProperties>
</file>