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9" r:id="rId11"/>
    <p:sldId id="285" r:id="rId12"/>
    <p:sldId id="269" r:id="rId13"/>
    <p:sldId id="286" r:id="rId14"/>
    <p:sldId id="287" r:id="rId15"/>
    <p:sldId id="284" r:id="rId16"/>
    <p:sldId id="270" r:id="rId17"/>
    <p:sldId id="283" r:id="rId18"/>
    <p:sldId id="281" r:id="rId19"/>
    <p:sldId id="267" r:id="rId20"/>
    <p:sldId id="268" r:id="rId21"/>
    <p:sldId id="288" r:id="rId22"/>
    <p:sldId id="271" r:id="rId23"/>
    <p:sldId id="272" r:id="rId24"/>
    <p:sldId id="273" r:id="rId25"/>
    <p:sldId id="282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/>
    <p:restoredTop sz="94706"/>
  </p:normalViewPr>
  <p:slideViewPr>
    <p:cSldViewPr>
      <p:cViewPr varScale="1">
        <p:scale>
          <a:sx n="103" d="100"/>
          <a:sy n="103" d="100"/>
        </p:scale>
        <p:origin x="2320" y="1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2877499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4" name="Shape 54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8" name="Shape 58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69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72" name="Shape 72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Department of Computing, Maths &amp; Physics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http://www.wit.ie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http://elearning.wit.ie</a:t>
              </a:r>
            </a:p>
          </p:txBody>
        </p:sp>
      </p:grp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4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86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89" name="Shape 89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Department of Computing, Maths &amp; Physics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4"/>
                </a:rPr>
                <a:t>http://www.wit.ie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4"/>
                </a:rPr>
                <a:t>http://elearning.wit.ie</a:t>
              </a:r>
            </a:p>
          </p:txBody>
        </p:sp>
      </p:grp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70" r:id="rId21"/>
  </p:sldLayoutIdLst>
  <p:transition spd="med"/>
  <p:txStyles>
    <p:titleStyle>
      <a:lvl1pPr defTabSz="584200">
        <a:defRPr sz="4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4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4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4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4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4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4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4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4200">
          <a:latin typeface="+mn-lt"/>
          <a:ea typeface="+mn-ea"/>
          <a:cs typeface="+mn-cs"/>
          <a:sym typeface="Helvetica Neue Light"/>
        </a:defRPr>
      </a:lvl9pPr>
    </p:titleStyle>
    <p:bodyStyle>
      <a:lvl1pPr marL="266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1pPr>
      <a:lvl2pPr marL="711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2pPr>
      <a:lvl3pPr marL="1155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3pPr>
      <a:lvl4pPr marL="1600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4pPr>
      <a:lvl5pPr marL="2044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5pPr>
      <a:lvl6pPr marL="2489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6pPr>
      <a:lvl7pPr marL="2933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7pPr>
      <a:lvl8pPr marL="3378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8pPr>
      <a:lvl9pPr marL="3822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9pPr>
    </p:bodyStyle>
    <p:otherStyle>
      <a:lvl1pPr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hyperlink" Target="mailto:edleastar@wit.i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11561789/guava-optional-how-to-use-the-correc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11561789/guava-optional-how-to-use-the-correct" TargetMode="External"/><Relationship Id="rId3" Type="http://schemas.openxmlformats.org/officeDocument/2006/relationships/hyperlink" Target="http://stackoverflow.com/questions/18681243/should-i-use-java8-guava-optional-for-every-method-that-may-return-nul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 dirty="0"/>
              <a:t>Agile Software Development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Eamonn de Leastar (</a:t>
            </a:r>
            <a:r>
              <a:rPr sz="2000">
                <a:hlinkClick r:id="rId2"/>
              </a:rPr>
              <a:t>edeleastar@wit.ie</a:t>
            </a:r>
            <a:r>
              <a:rPr sz="200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66804" cy="65659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2" y="134936"/>
            <a:ext cx="5275064" cy="95664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56" y="141464"/>
            <a:ext cx="5313164" cy="95864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67572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A note on the Optional Class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sz="3200" dirty="0" smtClean="0"/>
              <a:t>Guava and Java 8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671127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885776" y="2356520"/>
            <a:ext cx="7904182" cy="792159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3600"/>
              </a:spcBef>
              <a:defRPr sz="1800"/>
            </a:pPr>
            <a:r>
              <a:rPr sz="2600" smtClean="0"/>
              <a:t>Careless </a:t>
            </a:r>
            <a:r>
              <a:rPr sz="2600" dirty="0"/>
              <a:t>use of null can cause a staggering variety of bugs. </a:t>
            </a:r>
          </a:p>
          <a:p>
            <a:pPr lvl="0">
              <a:spcBef>
                <a:spcPts val="3600"/>
              </a:spcBef>
              <a:defRPr sz="1800"/>
            </a:pPr>
            <a:r>
              <a:rPr sz="2600" dirty="0"/>
              <a:t>Null is highly ambiguous, e.g., </a:t>
            </a:r>
            <a:r>
              <a:rPr sz="2600" dirty="0" err="1"/>
              <a:t>Map.get</a:t>
            </a:r>
            <a:r>
              <a:rPr sz="2600" dirty="0"/>
              <a:t>(key) can return null because </a:t>
            </a:r>
          </a:p>
          <a:p>
            <a:pPr lvl="1">
              <a:spcBef>
                <a:spcPts val="3600"/>
              </a:spcBef>
              <a:defRPr sz="1800"/>
            </a:pPr>
            <a:r>
              <a:rPr sz="2600" dirty="0"/>
              <a:t>the value in the map is null,</a:t>
            </a:r>
          </a:p>
          <a:p>
            <a:pPr lvl="1">
              <a:spcBef>
                <a:spcPts val="3600"/>
              </a:spcBef>
              <a:defRPr sz="1800"/>
            </a:pPr>
            <a:r>
              <a:rPr sz="2600" dirty="0"/>
              <a:t>or the value is not in the map. </a:t>
            </a:r>
          </a:p>
          <a:p>
            <a:pPr lvl="0">
              <a:spcBef>
                <a:spcPts val="3600"/>
              </a:spcBef>
              <a:defRPr sz="1800"/>
            </a:pPr>
            <a:r>
              <a:rPr lang="en-IE" sz="2600" dirty="0" err="1"/>
              <a:t>i</a:t>
            </a:r>
            <a:r>
              <a:rPr lang="en-IE" sz="2600" dirty="0"/>
              <a:t>.</a:t>
            </a:r>
            <a:r>
              <a:rPr sz="2600" dirty="0"/>
              <a:t>e. Null can mean failure, can mean success, can mean almost anything. Using something other than null makes your meaning clear.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12</a:t>
            </a:fld>
            <a:endParaRPr sz="1400"/>
          </a:p>
        </p:txBody>
      </p:sp>
      <p:pic>
        <p:nvPicPr>
          <p:cNvPr id="154" name="Screen Shot 2014-10-21 at 07.12.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929" y="266407"/>
            <a:ext cx="11378942" cy="1524586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992" y="4156720"/>
            <a:ext cx="4997694" cy="23258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use the Optional Class?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720" y="2284512"/>
            <a:ext cx="11861800" cy="6565900"/>
          </a:xfrm>
        </p:spPr>
        <p:txBody>
          <a:bodyPr/>
          <a:lstStyle/>
          <a:p>
            <a:pPr marL="0" indent="0" algn="ctr">
              <a:buNone/>
            </a:pPr>
            <a:endParaRPr lang="en-IE" sz="1600" i="1" dirty="0" smtClean="0"/>
          </a:p>
          <a:p>
            <a:pPr marL="0" indent="0" algn="ctr">
              <a:buNone/>
            </a:pPr>
            <a:r>
              <a:rPr lang="en-IE" sz="4000" i="1" dirty="0" smtClean="0"/>
              <a:t>“</a:t>
            </a:r>
            <a:r>
              <a:rPr lang="en-IE" sz="4000" b="1" i="1" dirty="0" smtClean="0"/>
              <a:t>Optional</a:t>
            </a:r>
            <a:r>
              <a:rPr lang="en-IE" sz="4000" i="1" dirty="0"/>
              <a:t> is primarily used for two things: </a:t>
            </a:r>
            <a:endParaRPr lang="en-IE" sz="4000" i="1" dirty="0" smtClean="0"/>
          </a:p>
          <a:p>
            <a:pPr marL="0" indent="0" algn="ctr">
              <a:buNone/>
            </a:pPr>
            <a:r>
              <a:rPr lang="en-IE" sz="4000" i="1" dirty="0" smtClean="0"/>
              <a:t>to </a:t>
            </a:r>
            <a:r>
              <a:rPr lang="en-IE" sz="4000" i="1" dirty="0"/>
              <a:t>make it clearer what you would've </a:t>
            </a:r>
            <a:br>
              <a:rPr lang="en-IE" sz="4000" i="1" dirty="0"/>
            </a:br>
            <a:r>
              <a:rPr lang="en-IE" sz="4000" i="1" dirty="0" smtClean="0"/>
              <a:t>meant</a:t>
            </a:r>
            <a:r>
              <a:rPr lang="en-IE" sz="4000" i="1" dirty="0"/>
              <a:t> by null, </a:t>
            </a:r>
            <a:endParaRPr lang="en-IE" sz="4000" i="1" dirty="0" smtClean="0"/>
          </a:p>
          <a:p>
            <a:pPr marL="0" indent="0" algn="ctr">
              <a:buNone/>
            </a:pPr>
            <a:r>
              <a:rPr lang="en-IE" sz="4000" i="1" dirty="0" smtClean="0"/>
              <a:t>and </a:t>
            </a:r>
            <a:r>
              <a:rPr lang="en-IE" sz="4000" i="1" dirty="0"/>
              <a:t>in method return values to make </a:t>
            </a:r>
            <a:r>
              <a:rPr lang="en-IE" sz="4000" i="1" dirty="0" smtClean="0"/>
              <a:t/>
            </a:r>
            <a:br>
              <a:rPr lang="en-IE" sz="4000" i="1" dirty="0" smtClean="0"/>
            </a:br>
            <a:r>
              <a:rPr lang="en-IE" sz="4000" i="1" dirty="0" smtClean="0"/>
              <a:t>sure </a:t>
            </a:r>
            <a:r>
              <a:rPr lang="en-IE" sz="4000" i="1" dirty="0"/>
              <a:t>the caller takes care of the </a:t>
            </a:r>
            <a:r>
              <a:rPr lang="en-IE" sz="4000" i="1" dirty="0" smtClean="0"/>
              <a:t>‘absent’ case”.</a:t>
            </a:r>
            <a:endParaRPr lang="en-IE" sz="4000" i="1" dirty="0"/>
          </a:p>
        </p:txBody>
      </p:sp>
      <p:sp>
        <p:nvSpPr>
          <p:cNvPr id="4" name="Rectangle 3"/>
          <p:cNvSpPr/>
          <p:nvPr/>
        </p:nvSpPr>
        <p:spPr>
          <a:xfrm>
            <a:off x="7006456" y="9476601"/>
            <a:ext cx="5897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</a:t>
            </a:r>
            <a:r>
              <a:rPr lang="en-IE" dirty="0" smtClean="0">
                <a:hlinkClick r:id="rId2"/>
              </a:rPr>
              <a:t>stackoverflow.com/questions/11561789/guava-optional-how-to-use-the-correct</a:t>
            </a:r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44057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Where should we use the Optional Class?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720" y="2284512"/>
            <a:ext cx="11861800" cy="6565900"/>
          </a:xfrm>
        </p:spPr>
        <p:txBody>
          <a:bodyPr/>
          <a:lstStyle/>
          <a:p>
            <a:pPr marL="0" indent="0" algn="ctr">
              <a:buNone/>
            </a:pPr>
            <a:endParaRPr lang="en-IE" sz="1600" i="1" dirty="0" smtClean="0"/>
          </a:p>
          <a:p>
            <a:pPr marL="0" indent="0" algn="ctr">
              <a:buNone/>
            </a:pPr>
            <a:r>
              <a:rPr lang="en-IE" sz="3200" i="1" dirty="0" smtClean="0"/>
              <a:t>“</a:t>
            </a:r>
            <a:r>
              <a:rPr lang="en-IE" sz="3600" i="1" dirty="0"/>
              <a:t>We </a:t>
            </a:r>
            <a:r>
              <a:rPr lang="en-IE" sz="3600" b="1" i="1" u="sng" dirty="0"/>
              <a:t>certainly</a:t>
            </a:r>
            <a:r>
              <a:rPr lang="en-IE" sz="3600" i="1" dirty="0"/>
              <a:t> don't advocate replacing </a:t>
            </a:r>
            <a:r>
              <a:rPr lang="en-IE" sz="3600" i="1" dirty="0" smtClean="0"/>
              <a:t/>
            </a:r>
            <a:br>
              <a:rPr lang="en-IE" sz="3600" i="1" dirty="0" smtClean="0"/>
            </a:br>
            <a:r>
              <a:rPr lang="en-IE" sz="3600" i="1" dirty="0" smtClean="0"/>
              <a:t>every </a:t>
            </a:r>
            <a:r>
              <a:rPr lang="en-IE" sz="3600" i="1" dirty="0" err="1"/>
              <a:t>nullable</a:t>
            </a:r>
            <a:r>
              <a:rPr lang="en-IE" sz="3600" i="1" dirty="0"/>
              <a:t> value with an Optional </a:t>
            </a:r>
            <a:r>
              <a:rPr lang="en-IE" sz="3600" i="1" dirty="0" smtClean="0"/>
              <a:t/>
            </a:r>
            <a:br>
              <a:rPr lang="en-IE" sz="3600" i="1" dirty="0" smtClean="0"/>
            </a:br>
            <a:r>
              <a:rPr lang="en-IE" sz="3600" i="1" dirty="0" smtClean="0"/>
              <a:t>everywhere </a:t>
            </a:r>
            <a:r>
              <a:rPr lang="en-IE" sz="3600" i="1" dirty="0"/>
              <a:t>in your code -- we certainly </a:t>
            </a:r>
            <a:r>
              <a:rPr lang="en-IE" sz="3600" i="1" dirty="0" smtClean="0"/>
              <a:t/>
            </a:r>
            <a:br>
              <a:rPr lang="en-IE" sz="3600" i="1" dirty="0" smtClean="0"/>
            </a:br>
            <a:r>
              <a:rPr lang="en-IE" sz="3600" i="1" dirty="0" smtClean="0"/>
              <a:t>don't </a:t>
            </a:r>
            <a:r>
              <a:rPr lang="en-IE" sz="3600" i="1" dirty="0"/>
              <a:t>do that within Guava itself</a:t>
            </a:r>
            <a:r>
              <a:rPr lang="en-IE" sz="3600" i="1" dirty="0" smtClean="0"/>
              <a:t>!</a:t>
            </a:r>
          </a:p>
          <a:p>
            <a:pPr marL="0" indent="0" algn="ctr">
              <a:buNone/>
            </a:pPr>
            <a:r>
              <a:rPr lang="en-IE" sz="3600" i="1" dirty="0" smtClean="0"/>
              <a:t>A </a:t>
            </a:r>
            <a:r>
              <a:rPr lang="en-IE" sz="3600" i="1" dirty="0"/>
              <a:t>lot of this will have to be your decision </a:t>
            </a:r>
            <a:r>
              <a:rPr lang="en-IE" sz="3600" i="1" dirty="0" smtClean="0"/>
              <a:t>– </a:t>
            </a:r>
            <a:br>
              <a:rPr lang="en-IE" sz="3600" i="1" dirty="0" smtClean="0"/>
            </a:br>
            <a:r>
              <a:rPr lang="en-IE" sz="3600" i="1" dirty="0" smtClean="0"/>
              <a:t>there's </a:t>
            </a:r>
            <a:r>
              <a:rPr lang="en-IE" sz="3600" i="1" dirty="0"/>
              <a:t>no universal rule, it's a relatively </a:t>
            </a:r>
            <a:r>
              <a:rPr lang="en-IE" sz="3600" i="1" dirty="0" smtClean="0"/>
              <a:t/>
            </a:r>
            <a:br>
              <a:rPr lang="en-IE" sz="3600" i="1" dirty="0" smtClean="0"/>
            </a:br>
            <a:r>
              <a:rPr lang="en-IE" sz="3600" i="1" dirty="0" smtClean="0"/>
              <a:t>subjective judgement.”</a:t>
            </a:r>
          </a:p>
          <a:p>
            <a:pPr marL="3556000" lvl="8" indent="0" algn="l">
              <a:spcBef>
                <a:spcPts val="0"/>
              </a:spcBef>
              <a:buNone/>
            </a:pPr>
            <a:r>
              <a:rPr lang="en-IE" sz="2000" i="1" dirty="0" smtClean="0"/>
              <a:t>								</a:t>
            </a:r>
            <a:r>
              <a:rPr lang="en-IE" sz="2000" i="1" dirty="0" smtClean="0">
                <a:solidFill>
                  <a:schemeClr val="bg1">
                    <a:lumMod val="50000"/>
                  </a:schemeClr>
                </a:solidFill>
              </a:rPr>
              <a:t>Guava Contributor</a:t>
            </a:r>
            <a:endParaRPr lang="en-IE" sz="4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18424" y="7901136"/>
            <a:ext cx="5897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</a:t>
            </a:r>
            <a:r>
              <a:rPr lang="en-IE" dirty="0" smtClean="0">
                <a:hlinkClick r:id="rId2"/>
              </a:rPr>
              <a:t>stackoverflow.com/questions/11561789/guava-optional-how-to-use-the-correct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16024" y="9453514"/>
            <a:ext cx="116149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A brief discussion on use of the optional class: </a:t>
            </a:r>
            <a:r>
              <a:rPr lang="en-IE" dirty="0" smtClean="0">
                <a:hlinkClick r:id="rId3"/>
              </a:rPr>
              <a:t>http</a:t>
            </a:r>
            <a:r>
              <a:rPr lang="en-IE" dirty="0">
                <a:hlinkClick r:id="rId3"/>
              </a:rPr>
              <a:t>://</a:t>
            </a:r>
            <a:r>
              <a:rPr lang="en-IE" dirty="0" smtClean="0">
                <a:hlinkClick r:id="rId3"/>
              </a:rPr>
              <a:t>stackoverflow.com/questions/18681243/should-i-use-java8-guava-optional-for-every-method-that-may-return-null</a:t>
            </a:r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93736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Optional (Guava Component version)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798" y="4136976"/>
            <a:ext cx="12051580" cy="5616624"/>
          </a:xfrm>
        </p:spPr>
        <p:txBody>
          <a:bodyPr/>
          <a:lstStyle/>
          <a:p>
            <a:r>
              <a:rPr lang="en-IE" b="1" dirty="0"/>
              <a:t>Optional</a:t>
            </a:r>
            <a:r>
              <a:rPr lang="en-IE" dirty="0"/>
              <a:t> is an immutable object used to contain a not-null object. </a:t>
            </a:r>
            <a:endParaRPr lang="en-IE" dirty="0" smtClean="0"/>
          </a:p>
          <a:p>
            <a:r>
              <a:rPr lang="en-IE" b="1" dirty="0" smtClean="0"/>
              <a:t>Optional</a:t>
            </a:r>
            <a:r>
              <a:rPr lang="en-IE" dirty="0" smtClean="0"/>
              <a:t> </a:t>
            </a:r>
            <a:r>
              <a:rPr lang="en-IE" dirty="0"/>
              <a:t>object is used to represent null </a:t>
            </a:r>
            <a:r>
              <a:rPr lang="en-IE" dirty="0" smtClean="0"/>
              <a:t>with an </a:t>
            </a:r>
            <a:r>
              <a:rPr lang="en-IE" dirty="0"/>
              <a:t>absent value. </a:t>
            </a:r>
            <a:endParaRPr lang="en-IE" dirty="0" smtClean="0"/>
          </a:p>
          <a:p>
            <a:r>
              <a:rPr lang="en-IE" dirty="0" smtClean="0"/>
              <a:t>This </a:t>
            </a:r>
            <a:r>
              <a:rPr lang="en-IE" dirty="0"/>
              <a:t>class has various utility methods to facilitate the code to </a:t>
            </a:r>
            <a:r>
              <a:rPr lang="en-IE" dirty="0" smtClean="0"/>
              <a:t>handle:</a:t>
            </a:r>
          </a:p>
          <a:p>
            <a:pPr lvl="2"/>
            <a:r>
              <a:rPr lang="en-IE" dirty="0" smtClean="0"/>
              <a:t>values </a:t>
            </a:r>
            <a:r>
              <a:rPr lang="en-IE" dirty="0"/>
              <a:t>as </a:t>
            </a:r>
            <a:r>
              <a:rPr lang="en-IE" dirty="0" smtClean="0"/>
              <a:t>available (present) </a:t>
            </a:r>
            <a:r>
              <a:rPr lang="en-IE" dirty="0"/>
              <a:t>or </a:t>
            </a:r>
            <a:endParaRPr lang="en-IE" dirty="0" smtClean="0"/>
          </a:p>
          <a:p>
            <a:pPr lvl="2"/>
            <a:r>
              <a:rPr lang="en-IE" dirty="0"/>
              <a:t>v</a:t>
            </a:r>
            <a:r>
              <a:rPr lang="en-IE" dirty="0" smtClean="0"/>
              <a:t>alues as not </a:t>
            </a:r>
            <a:r>
              <a:rPr lang="en-IE" dirty="0"/>
              <a:t>available </a:t>
            </a:r>
            <a:r>
              <a:rPr lang="en-IE" dirty="0" smtClean="0"/>
              <a:t>(absent)</a:t>
            </a:r>
          </a:p>
          <a:p>
            <a:r>
              <a:rPr lang="en-IE" dirty="0" smtClean="0"/>
              <a:t>instead </a:t>
            </a:r>
            <a:r>
              <a:rPr lang="en-IE" dirty="0"/>
              <a:t>of checking null values.</a:t>
            </a:r>
          </a:p>
        </p:txBody>
      </p:sp>
      <p:sp>
        <p:nvSpPr>
          <p:cNvPr id="4" name="Shape 160"/>
          <p:cNvSpPr/>
          <p:nvPr/>
        </p:nvSpPr>
        <p:spPr>
          <a:xfrm>
            <a:off x="269924" y="2284512"/>
            <a:ext cx="12464951" cy="1538883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Optional&lt;Activity&gt; activity =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Optional.fromNullable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activitiesIndex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.get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(id));</a:t>
            </a:r>
          </a:p>
          <a:p>
            <a:pPr lvl="0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activity.isPresent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())</a:t>
            </a:r>
          </a:p>
          <a:p>
            <a:pPr lvl="0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0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activity.get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().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route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.add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Location(latitude, longitude));</a:t>
            </a:r>
          </a:p>
          <a:p>
            <a:pPr lvl="0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11430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 smtClean="0"/>
              <a:t>Optional </a:t>
            </a:r>
            <a:r>
              <a:rPr sz="4200" dirty="0"/>
              <a:t>in </a:t>
            </a:r>
            <a:r>
              <a:rPr lang="en-IE" sz="4200" dirty="0" smtClean="0"/>
              <a:t>the </a:t>
            </a:r>
            <a:r>
              <a:rPr sz="4200" dirty="0" smtClean="0"/>
              <a:t>Guava</a:t>
            </a:r>
            <a:r>
              <a:rPr lang="en-IE" sz="4200" dirty="0" smtClean="0"/>
              <a:t> Component</a:t>
            </a:r>
            <a:endParaRPr sz="4200" dirty="0"/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805880" y="5236840"/>
            <a:ext cx="11861800" cy="328731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 err="1"/>
              <a:t>activitiesindex.get</a:t>
            </a:r>
            <a:r>
              <a:rPr sz="2600" dirty="0"/>
              <a:t>(id) will return null if id not present</a:t>
            </a:r>
            <a:r>
              <a:rPr lang="en-IE" sz="2600" dirty="0"/>
              <a:t>.</a:t>
            </a:r>
            <a:endParaRPr sz="2600" dirty="0"/>
          </a:p>
          <a:p>
            <a:pPr lvl="0">
              <a:defRPr sz="1800"/>
            </a:pPr>
            <a:r>
              <a:rPr sz="2600" dirty="0"/>
              <a:t>Wrap this in a ‘Optional’ wrapper object - noting that the object it wraps may be null</a:t>
            </a:r>
            <a:r>
              <a:rPr lang="en-IE" sz="2600" dirty="0"/>
              <a:t>.</a:t>
            </a:r>
            <a:endParaRPr sz="2600" dirty="0"/>
          </a:p>
          <a:p>
            <a:pPr lvl="0">
              <a:defRPr sz="1800"/>
            </a:pPr>
            <a:r>
              <a:rPr sz="2600" dirty="0"/>
              <a:t>Use ‘</a:t>
            </a:r>
            <a:r>
              <a:rPr sz="2600" dirty="0" err="1"/>
              <a:t>isPresent</a:t>
            </a:r>
            <a:r>
              <a:rPr sz="2600" dirty="0"/>
              <a:t>’ to determine wrapped object is null or not</a:t>
            </a:r>
            <a:r>
              <a:rPr lang="en-IE" sz="2600" dirty="0"/>
              <a:t>.</a:t>
            </a:r>
            <a:endParaRPr sz="2600" dirty="0"/>
          </a:p>
        </p:txBody>
      </p:sp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16</a:t>
            </a:fld>
            <a:endParaRPr sz="1400"/>
          </a:p>
        </p:txBody>
      </p:sp>
      <p:sp>
        <p:nvSpPr>
          <p:cNvPr id="160" name="Shape 160"/>
          <p:cNvSpPr/>
          <p:nvPr/>
        </p:nvSpPr>
        <p:spPr>
          <a:xfrm>
            <a:off x="309712" y="2773063"/>
            <a:ext cx="12464951" cy="1538883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Optional&lt;Activity&gt; activity =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Optional.fromNullable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activitiesIndex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.get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(id));</a:t>
            </a:r>
          </a:p>
          <a:p>
            <a:pPr lvl="0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activity.isPresent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())</a:t>
            </a:r>
          </a:p>
          <a:p>
            <a:pPr lvl="0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0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activity.get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().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route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.add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Location(latitude, longitude));</a:t>
            </a:r>
          </a:p>
          <a:p>
            <a:pPr lvl="0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Optional in JDK 8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" t="12278" r="11911" b="7396"/>
          <a:stretch/>
        </p:blipFill>
        <p:spPr bwMode="auto">
          <a:xfrm>
            <a:off x="537328" y="2140496"/>
            <a:ext cx="11869728" cy="69127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90632" y="1132384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i="1" dirty="0" smtClean="0"/>
              <a:t>“A </a:t>
            </a:r>
            <a:r>
              <a:rPr lang="en-IE" sz="1800" i="1" dirty="0"/>
              <a:t>container object which may or may not contain a non-null value</a:t>
            </a:r>
            <a:r>
              <a:rPr lang="en-IE" sz="1800" i="1" dirty="0" smtClean="0"/>
              <a:t>.”</a:t>
            </a:r>
            <a:endParaRPr lang="en-IE" sz="1800" i="1" dirty="0"/>
          </a:p>
        </p:txBody>
      </p:sp>
    </p:spTree>
    <p:extLst>
      <p:ext uri="{BB962C8B-B14F-4D97-AF65-F5344CB8AC3E}">
        <p14:creationId xmlns:p14="http://schemas.microsoft.com/office/powerpoint/2010/main" val="2666020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Pacemaker Tests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Model</a:t>
            </a:r>
          </a:p>
          <a:p>
            <a:pPr lvl="0">
              <a:defRPr sz="1800"/>
            </a:pPr>
            <a:r>
              <a:rPr sz="3200" dirty="0"/>
              <a:t>API</a:t>
            </a:r>
          </a:p>
          <a:p>
            <a:pPr lvl="0">
              <a:defRPr sz="1800"/>
            </a:pPr>
            <a:r>
              <a:rPr sz="3200" dirty="0" err="1"/>
              <a:t>Serializer</a:t>
            </a:r>
            <a:endParaRPr sz="3200" dirty="0"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18</a:t>
            </a:fld>
            <a:endParaRPr sz="1400"/>
          </a:p>
        </p:txBody>
      </p:sp>
      <p:sp>
        <p:nvSpPr>
          <p:cNvPr id="3" name="Rectangle 2"/>
          <p:cNvSpPr/>
          <p:nvPr/>
        </p:nvSpPr>
        <p:spPr>
          <a:xfrm>
            <a:off x="453728" y="3292624"/>
            <a:ext cx="1872208" cy="79208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980046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PacemakerAPI (1)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34036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Implement the core features of the pacemaker </a:t>
            </a:r>
            <a:r>
              <a:rPr sz="2600" dirty="0" smtClean="0"/>
              <a:t>service</a:t>
            </a:r>
            <a:r>
              <a:rPr lang="en-IE" sz="2600" dirty="0" smtClean="0"/>
              <a:t>.</a:t>
            </a:r>
            <a:endParaRPr sz="2600" dirty="0"/>
          </a:p>
          <a:p>
            <a:pPr lvl="0">
              <a:defRPr sz="1800"/>
            </a:pPr>
            <a:r>
              <a:rPr sz="2600" dirty="0"/>
              <a:t>Not concerned with UI at this </a:t>
            </a:r>
            <a:r>
              <a:rPr sz="2600" dirty="0" smtClean="0"/>
              <a:t>stage</a:t>
            </a:r>
            <a:r>
              <a:rPr lang="en-IE" sz="2600" dirty="0" smtClean="0"/>
              <a:t>.</a:t>
            </a:r>
            <a:endParaRPr sz="2600" dirty="0"/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19</a:t>
            </a:fld>
            <a:endParaRPr sz="1400"/>
          </a:p>
        </p:txBody>
      </p:sp>
      <p:sp>
        <p:nvSpPr>
          <p:cNvPr id="146" name="Shape 146"/>
          <p:cNvSpPr/>
          <p:nvPr/>
        </p:nvSpPr>
        <p:spPr>
          <a:xfrm>
            <a:off x="4990232" y="556320"/>
            <a:ext cx="7848872" cy="8186857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PacemakerAPI</a:t>
            </a:r>
            <a:endParaRPr sz="14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Map&lt;Long,   User&gt;  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userIndex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 =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HashMap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&lt;&gt;();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Map&lt;String, User&gt;  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emailIndex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=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HashMap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&lt;&gt;();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Map&lt;Long, Activity&gt;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activitiesIndex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HashMap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&lt;&gt;();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//...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Collection&lt;User&gt;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getUsers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userIndex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.values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deleteUsers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userIndex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.clear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emailIndex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.clear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deleteUser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(Long id)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User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userIndex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.remove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(id);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emailIndex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.remove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Activity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createActivity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(Long id,  String type,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                           String location,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distance)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Activity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activity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Optional&lt;User&gt; user =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Optional.fromNullable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userIndex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.get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(id));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user.isPresent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())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activity =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Activity (type, location, distance);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user.get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.put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(activity.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activity);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activitiesIndex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.put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(activity.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activity);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activity;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Pacemaker Tests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Model</a:t>
            </a:r>
          </a:p>
          <a:p>
            <a:pPr lvl="0">
              <a:defRPr sz="1800"/>
            </a:pPr>
            <a:r>
              <a:rPr sz="3200" dirty="0"/>
              <a:t>API</a:t>
            </a:r>
          </a:p>
          <a:p>
            <a:pPr lvl="0">
              <a:defRPr sz="1800"/>
            </a:pPr>
            <a:r>
              <a:rPr sz="3200" dirty="0" err="1"/>
              <a:t>Serializer</a:t>
            </a:r>
            <a:endParaRPr sz="3200" dirty="0"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</a:t>
            </a:fld>
            <a:endParaRPr sz="1400"/>
          </a:p>
        </p:txBody>
      </p:sp>
      <p:sp>
        <p:nvSpPr>
          <p:cNvPr id="3" name="Rectangle 2"/>
          <p:cNvSpPr/>
          <p:nvPr/>
        </p:nvSpPr>
        <p:spPr>
          <a:xfrm>
            <a:off x="453728" y="2140496"/>
            <a:ext cx="1872208" cy="79208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PacemakerAPI (2)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20</a:t>
            </a:fld>
            <a:endParaRPr sz="1400"/>
          </a:p>
        </p:txBody>
      </p:sp>
      <p:sp>
        <p:nvSpPr>
          <p:cNvPr id="150" name="Shape 150"/>
          <p:cNvSpPr/>
          <p:nvPr/>
        </p:nvSpPr>
        <p:spPr>
          <a:xfrm>
            <a:off x="853464" y="2572544"/>
            <a:ext cx="11382424" cy="6093976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PacemakerAPI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Map&lt;Long,   User&gt;   </a:t>
            </a:r>
            <a:r>
              <a:rPr sz="1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userIndex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   =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HashMap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&lt;&gt;();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Map&lt;String, User&gt;   </a:t>
            </a:r>
            <a:r>
              <a:rPr sz="1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emailIndex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  =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HashMap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&lt;&gt;();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Map&lt;Long, Activity&gt; </a:t>
            </a:r>
            <a:r>
              <a:rPr sz="1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activitiesIndex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HashMap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&lt;&gt;();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 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//...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Activity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getActivity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(Long id)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activitiesIndex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.get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(id);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addLocation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(Long id,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float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latitude,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float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longitude)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Optional&lt;Activity&gt; activity =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Optional.fromNullable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activitiesIndex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.get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(id));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activity.isPresent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())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activity.get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().</a:t>
            </a:r>
            <a:r>
              <a:rPr sz="1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route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.add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Location(latitude, longitude));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21</a:t>
            </a:fld>
            <a:endParaRPr sz="1400"/>
          </a:p>
        </p:txBody>
      </p:sp>
      <p:sp>
        <p:nvSpPr>
          <p:cNvPr id="146" name="Shape 146"/>
          <p:cNvSpPr/>
          <p:nvPr/>
        </p:nvSpPr>
        <p:spPr>
          <a:xfrm>
            <a:off x="2866" y="124272"/>
            <a:ext cx="7920880" cy="8402300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PacemakerAPI</a:t>
            </a:r>
            <a:endParaRPr sz="14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Map&lt;Long,   User&gt;  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userIndex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 =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HashMap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&lt;&gt;();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Map&lt;String, User&gt;  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emailIndex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=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HashMap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&lt;&gt;();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Map&lt;Long, Activity&gt;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activitiesIndex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HashMap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&lt;&gt;();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//...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Collection&lt;User&gt;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getUsers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userIndex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.values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deleteUsers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userIndex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.clear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emailIndex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.clear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deleteUser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(Long id)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User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userIndex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.remove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(id);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emailIndex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.remove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Activity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createActivity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(Long id,  String type,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                           String location,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distance)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Activity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activity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Optional&lt;User&gt; user =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Optional.fromNullable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userIndex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.get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(id));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user.isPresent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())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activity =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Activity (type, location, distance);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user.get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.put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(activity.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activity);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activitiesIndex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.put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(activity.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activity);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activity;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8" name="Shape 150"/>
          <p:cNvSpPr/>
          <p:nvPr/>
        </p:nvSpPr>
        <p:spPr>
          <a:xfrm>
            <a:off x="3810910" y="4876800"/>
            <a:ext cx="9145016" cy="473975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PacemakerAPI</a:t>
            </a:r>
            <a:endParaRPr sz="14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Map&lt;Long,   User&gt;  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userIndex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 =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HashMap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&lt;&gt;();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Map&lt;String, User&gt;  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emailIndex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=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HashMap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&lt;&gt;();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Map&lt;Long, Activity&gt;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activitiesIndex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HashMap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&lt;&gt;();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//...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Activity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getActivity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(Long id)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activitiesIndex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.get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(id);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addLocation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(Long id,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float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latitude,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float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longitude)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Optional&lt;Activity&gt; activity =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Optional.fromNullable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activitiesIndex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.get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(id));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activity.isPresent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())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activity.get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route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.add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Location(latitude, longitude));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9" name="Shape 165"/>
          <p:cNvSpPr>
            <a:spLocks noGrp="1"/>
          </p:cNvSpPr>
          <p:nvPr>
            <p:ph type="title"/>
          </p:nvPr>
        </p:nvSpPr>
        <p:spPr>
          <a:xfrm>
            <a:off x="8662640" y="330200"/>
            <a:ext cx="3846860" cy="1397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algn="r"/>
          </a:lstStyle>
          <a:p>
            <a:pPr lvl="0">
              <a:defRPr sz="1800"/>
            </a:pPr>
            <a:r>
              <a:rPr sz="4200" dirty="0" err="1" smtClean="0"/>
              <a:t>PacemakerAPI</a:t>
            </a:r>
            <a:endParaRPr sz="4200" dirty="0"/>
          </a:p>
        </p:txBody>
      </p:sp>
    </p:spTree>
    <p:extLst>
      <p:ext uri="{BB962C8B-B14F-4D97-AF65-F5344CB8AC3E}">
        <p14:creationId xmlns:p14="http://schemas.microsoft.com/office/powerpoint/2010/main" val="3653537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22</a:t>
            </a:fld>
            <a:endParaRPr sz="1400"/>
          </a:p>
        </p:txBody>
      </p:sp>
      <p:sp>
        <p:nvSpPr>
          <p:cNvPr id="164" name="Shape 164"/>
          <p:cNvSpPr/>
          <p:nvPr/>
        </p:nvSpPr>
        <p:spPr>
          <a:xfrm>
            <a:off x="237704" y="577056"/>
            <a:ext cx="10526464" cy="8617744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0">
              <a:defRPr sz="1800"/>
            </a:pP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PacemakerAPITest</a:t>
            </a:r>
            <a:endParaRPr sz="14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PacemakerAPI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@Before</a:t>
            </a:r>
            <a:endParaRPr sz="14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setup()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PacemakerAPI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(User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: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.createUser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firstName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lastName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password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@After</a:t>
            </a:r>
            <a:endParaRPr sz="14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tearDown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14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testUser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.getUsers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().size());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.createUser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"homer"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4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simpson</a:t>
            </a:r>
            <a:r>
              <a:rPr sz="14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"homer@simpson.com"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"secret"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+1,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.getUsers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().size());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[0],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.getUserByEmail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[0].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));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}  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14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testUsers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.getUsers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().size());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(User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: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User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eachUser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.getUserByEmail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(user,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eachUser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assertNotSame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(user,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eachUser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0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7294488" y="3504939"/>
            <a:ext cx="5486400" cy="1397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algn="r"/>
          </a:lstStyle>
          <a:p>
            <a:pPr lvl="0">
              <a:defRPr sz="1800"/>
            </a:pPr>
            <a:r>
              <a:rPr sz="4200" dirty="0" err="1"/>
              <a:t>PacemakerAPITest</a:t>
            </a:r>
            <a:r>
              <a:rPr sz="4200" dirty="0"/>
              <a:t> (1)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718414" y="151714"/>
            <a:ext cx="11861800" cy="139700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>
              <a:defRPr sz="1800"/>
            </a:pPr>
            <a:r>
              <a:rPr sz="4200" dirty="0" err="1"/>
              <a:t>PacemakerAPITest</a:t>
            </a:r>
            <a:r>
              <a:rPr sz="4200" dirty="0"/>
              <a:t> (2)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23</a:t>
            </a:fld>
            <a:endParaRPr sz="1400"/>
          </a:p>
        </p:txBody>
      </p:sp>
      <p:sp>
        <p:nvSpPr>
          <p:cNvPr id="169" name="Shape 169"/>
          <p:cNvSpPr/>
          <p:nvPr/>
        </p:nvSpPr>
        <p:spPr>
          <a:xfrm>
            <a:off x="225841" y="1709216"/>
            <a:ext cx="12042359" cy="7325082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lang="en-IE"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14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testDeleteUsers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.getUsers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().size());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User marge =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.getUserByEmail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"marge@simpson.com"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.deleteUser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(marge.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-1,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.getUsers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().size());  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}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14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testAddActivity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User marge =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.getUserByEmail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"marge@simpson.com"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Activity activity =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.createActivity(marge.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[0].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endParaRPr lang="en-IE" sz="1400" dirty="0" smtClean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lang="en-IE"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1400" dirty="0" smtClean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                                                          </a:t>
            </a:r>
            <a:r>
              <a:rPr sz="1400" dirty="0" smtClean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 smtClean="0">
                <a:latin typeface="Monaco"/>
                <a:ea typeface="Monaco"/>
                <a:cs typeface="Monaco"/>
                <a:sym typeface="Monaco"/>
              </a:rPr>
              <a:t>[0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[0].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distance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Activity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returnedActivity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.getActivity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(activity.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[0],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returnedActivity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assertNotSame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[0],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returnedActivity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}    </a:t>
            </a:r>
          </a:p>
          <a:p>
            <a:pPr lvl="1">
              <a:defRPr sz="1800"/>
            </a:pPr>
            <a:endParaRPr sz="14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14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testAddActivityWithSingleLocation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User marge =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.getUserByEmail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"marge@simpson.com"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Long activityId =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.createActivity(marge.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[0].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[0].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endParaRPr lang="en-IE" sz="1400" dirty="0" smtClean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lang="en-IE"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1400" dirty="0" smtClean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                                                        </a:t>
            </a:r>
            <a:r>
              <a:rPr sz="1400" dirty="0" smtClean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 smtClean="0">
                <a:latin typeface="Monaco"/>
                <a:ea typeface="Monaco"/>
                <a:cs typeface="Monaco"/>
                <a:sym typeface="Monaco"/>
              </a:rPr>
              <a:t>[0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distance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.addLocation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activityId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[0].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latitude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[0].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longitude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Activity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activity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.getActivity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activityId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(1,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activity.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route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.size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(0.0001,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[0].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latitude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activity.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route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.get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(0).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latitude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(0.0001,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[0].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longitude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activity.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route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.get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(0).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longitude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 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pPr lvl="0">
              <a:defRPr sz="1800"/>
            </a:pPr>
            <a:r>
              <a:rPr sz="4200" dirty="0"/>
              <a:t>PacemakerAPITest (3)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24</a:t>
            </a:fld>
            <a:endParaRPr sz="1400"/>
          </a:p>
        </p:txBody>
      </p:sp>
      <p:sp>
        <p:nvSpPr>
          <p:cNvPr id="173" name="Shape 173"/>
          <p:cNvSpPr/>
          <p:nvPr/>
        </p:nvSpPr>
        <p:spPr>
          <a:xfrm>
            <a:off x="792324" y="2644552"/>
            <a:ext cx="11420152" cy="5416868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testAddActivityWithMultipleLocation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User marge =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.getUserByEmail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"marge@simpson.com"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Long activityId = 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.createActivity(marge.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[0].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endParaRPr lang="en-IE" sz="1600" dirty="0" smtClean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lang="en-IE"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1600" dirty="0" smtClean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                                                        </a:t>
            </a:r>
            <a:r>
              <a:rPr sz="1600" dirty="0" smtClean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600" dirty="0" smtClean="0">
                <a:latin typeface="Monaco"/>
                <a:ea typeface="Monaco"/>
                <a:cs typeface="Monaco"/>
                <a:sym typeface="Monaco"/>
              </a:rPr>
              <a:t>[0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].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endParaRPr lang="en-IE" sz="1600" dirty="0" smtClean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lang="en-IE"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1600" dirty="0" smtClean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                                                        </a:t>
            </a:r>
            <a:r>
              <a:rPr sz="1600" dirty="0" smtClean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600" dirty="0" smtClean="0">
                <a:latin typeface="Monaco"/>
                <a:ea typeface="Monaco"/>
                <a:cs typeface="Monaco"/>
                <a:sym typeface="Monaco"/>
              </a:rPr>
              <a:t>[0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].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distance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).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600" dirty="0" smtClean="0">
                <a:latin typeface="Monaco"/>
                <a:ea typeface="Monaco"/>
                <a:cs typeface="Monaco"/>
                <a:sym typeface="Monaco"/>
              </a:rPr>
              <a:t>;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(Location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location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: 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.addLocation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activityId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location.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latitude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location.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longitude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     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Activity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activity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.getActivity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activityId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locations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activity.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route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.size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= 0;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(Location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location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: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activity.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route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(location, 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]);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++;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 smtClean="0">
                <a:latin typeface="Monaco"/>
                <a:ea typeface="Monaco"/>
                <a:cs typeface="Monaco"/>
                <a:sym typeface="Monaco"/>
              </a:rPr>
              <a:t>}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Pacemaker Tests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Model</a:t>
            </a:r>
          </a:p>
          <a:p>
            <a:pPr lvl="0">
              <a:defRPr sz="1800"/>
            </a:pPr>
            <a:r>
              <a:rPr sz="3200" dirty="0"/>
              <a:t>API</a:t>
            </a:r>
          </a:p>
          <a:p>
            <a:pPr lvl="0">
              <a:defRPr sz="1800"/>
            </a:pPr>
            <a:r>
              <a:rPr sz="3200" dirty="0" err="1"/>
              <a:t>Serializer</a:t>
            </a:r>
            <a:endParaRPr sz="3200" dirty="0"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25</a:t>
            </a:fld>
            <a:endParaRPr sz="1400"/>
          </a:p>
        </p:txBody>
      </p:sp>
      <p:sp>
        <p:nvSpPr>
          <p:cNvPr id="3" name="Rectangle 2"/>
          <p:cNvSpPr/>
          <p:nvPr/>
        </p:nvSpPr>
        <p:spPr>
          <a:xfrm>
            <a:off x="453728" y="4372744"/>
            <a:ext cx="2304256" cy="79208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9697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pacemaker persistence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26</a:t>
            </a:fld>
            <a:endParaRPr sz="1400"/>
          </a:p>
        </p:txBody>
      </p:sp>
      <p:sp>
        <p:nvSpPr>
          <p:cNvPr id="181" name="Shape 181"/>
          <p:cNvSpPr/>
          <p:nvPr/>
        </p:nvSpPr>
        <p:spPr>
          <a:xfrm>
            <a:off x="3910484" y="2269192"/>
            <a:ext cx="8878664" cy="7386638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PacemakerAPI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Map&lt;Long,   User&gt;  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userIndex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 =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HashMap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&lt;&gt;();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Map&lt;String, User&gt;  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emailIndex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=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HashMap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&lt;&gt;();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Map&lt;Long, Activity&gt;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activitiesIndex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HashMap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&lt;&gt;();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Serializer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serializer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PacemakerAPI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Serializer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serializer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serializer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serializer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</a:t>
            </a:r>
            <a:r>
              <a:rPr sz="1600" dirty="0" err="1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SuppressWarnings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"unchecked"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load()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Exception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serializer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.read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activitiesIndex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= (Map&lt;Long, Activity&gt;)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serializer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.pop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emailIndex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= (Map&lt;String, User&gt;)  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serializer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.pop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userIndex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 = (Map&lt;Long, User&gt;)    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serializer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.pop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store()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Exception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serializer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.push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userIndex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serializer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.push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emailIndex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serializer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.push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activitiesIndex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serializer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.write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();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1600" dirty="0" smtClean="0">
                <a:latin typeface="Monaco"/>
                <a:ea typeface="Monaco"/>
                <a:cs typeface="Monaco"/>
                <a:sym typeface="Monaco"/>
              </a:rPr>
              <a:t>}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7870552" y="166925"/>
            <a:ext cx="4918596" cy="1723549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interface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Serializer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push(Object o);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Object pop();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write()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Exception;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read()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Exception;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406400" y="7037040"/>
            <a:ext cx="11861800" cy="139700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>
              <a:defRPr sz="1800"/>
            </a:pPr>
            <a:r>
              <a:rPr lang="en-IE" sz="4200" dirty="0" err="1" smtClean="0"/>
              <a:t>XMLSe</a:t>
            </a:r>
            <a:r>
              <a:rPr sz="4200" dirty="0" err="1" smtClean="0"/>
              <a:t>rializer</a:t>
            </a:r>
            <a:endParaRPr sz="4200"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27</a:t>
            </a:fld>
            <a:endParaRPr sz="1400"/>
          </a:p>
        </p:txBody>
      </p:sp>
      <p:sp>
        <p:nvSpPr>
          <p:cNvPr id="186" name="Shape 186"/>
          <p:cNvSpPr/>
          <p:nvPr/>
        </p:nvSpPr>
        <p:spPr>
          <a:xfrm>
            <a:off x="93688" y="52264"/>
            <a:ext cx="8856984" cy="960262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XMLSerializer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implements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Serializer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Stack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stack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Stack();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File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file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XMLSerializer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(File file)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file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= file;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push(Object o)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stack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.push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(o);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Object pop()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stack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.pop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();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</a:t>
            </a:r>
            <a:r>
              <a:rPr sz="1600" dirty="0" err="1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SuppressWarnings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"unchecked"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read()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Exception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ObjectInputStream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is =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try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XStream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xstream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XStream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DomDriver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is =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xstream.createObjectInputStream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FileReader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file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stack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= (Stack)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is.readObject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finally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(is !=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is.close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}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87" name="Shape 187"/>
          <p:cNvSpPr/>
          <p:nvPr/>
        </p:nvSpPr>
        <p:spPr>
          <a:xfrm>
            <a:off x="4702200" y="1598076"/>
            <a:ext cx="8496944" cy="4678204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write()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Exception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ObjectOutputStream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try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XStream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xstream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XStream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DomDriver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xstream.createObjectOutputStream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FileWriter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file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os.writeObject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stack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finally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!=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os.close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}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 dirty="0" err="1"/>
              <a:t>PersistenceTest</a:t>
            </a:r>
            <a:r>
              <a:rPr sz="4200" dirty="0"/>
              <a:t> - fixtures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28</a:t>
            </a:fld>
            <a:endParaRPr sz="1400"/>
          </a:p>
        </p:txBody>
      </p:sp>
      <p:sp>
        <p:nvSpPr>
          <p:cNvPr id="191" name="Shape 191"/>
          <p:cNvSpPr/>
          <p:nvPr/>
        </p:nvSpPr>
        <p:spPr>
          <a:xfrm>
            <a:off x="0" y="2788568"/>
            <a:ext cx="12004724" cy="7109639"/>
          </a:xfrm>
          <a:prstGeom prst="rect">
            <a:avLst/>
          </a:prstGeom>
          <a:solidFill>
            <a:schemeClr val="bg1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PersistenceTest</a:t>
            </a:r>
            <a:endParaRPr sz="14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PacemakerAPI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populate (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PacemakerAPI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pacemaker)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(User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: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pacemaker.createUser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firstName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lastName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user.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password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1">
              <a:defRPr sz="1800"/>
            </a:pPr>
            <a:endParaRPr sz="14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User user1 =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pacemaker.getUserByEmail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[0].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Activity activity = pacemaker.createActivity(user1.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[0].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[0].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endParaRPr lang="en-IE" sz="1400" dirty="0" smtClean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lang="en-IE"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1400" dirty="0" smtClean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                                                                              </a:t>
            </a:r>
            <a:r>
              <a:rPr sz="1400" dirty="0" smtClean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 smtClean="0">
                <a:latin typeface="Monaco"/>
                <a:ea typeface="Monaco"/>
                <a:cs typeface="Monaco"/>
                <a:sym typeface="Monaco"/>
              </a:rPr>
              <a:t>[0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distance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pacemaker.createActivity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(user1.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[1].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[1].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[1].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distance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User user2 =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pacemaker.getUserByEmail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[1].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pacemaker.createActivity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(user2.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[2].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[2].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[2].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distance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pacemaker.createActivity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(user2.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[3].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[3].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[3].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distance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(Location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location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: 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pacemaker.addLocation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(activity.</a:t>
            </a:r>
            <a:r>
              <a:rPr sz="1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location.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latitude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location.</a:t>
            </a:r>
            <a:r>
              <a:rPr sz="14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longitude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deleteFile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(String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fileName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File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datastore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File (</a:t>
            </a:r>
            <a:r>
              <a:rPr sz="14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"testdatastore.xml"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datastore.exists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())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 dirty="0" err="1">
                <a:latin typeface="Monaco"/>
                <a:ea typeface="Monaco"/>
                <a:cs typeface="Monaco"/>
                <a:sym typeface="Monaco"/>
              </a:rPr>
              <a:t>datastore.delete</a:t>
            </a:r>
            <a:r>
              <a:rPr sz="14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1"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92" name="Shape 192"/>
          <p:cNvSpPr/>
          <p:nvPr/>
        </p:nvSpPr>
        <p:spPr>
          <a:xfrm>
            <a:off x="7222480" y="0"/>
            <a:ext cx="5616624" cy="4570482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0">
              <a:defRPr sz="1800"/>
            </a:pP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public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class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Fixtures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{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public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static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User[] </a:t>
            </a:r>
            <a:r>
              <a:rPr sz="1100" dirty="0">
                <a:solidFill>
                  <a:srgbClr val="0326CC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users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=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 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new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User (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"marge"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</a:t>
            </a:r>
            <a:r>
              <a:rPr sz="1100" dirty="0" err="1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simpson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"marge@simpson.com"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 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"secret"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),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 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new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User (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</a:t>
            </a:r>
            <a:r>
              <a:rPr sz="1100" dirty="0" err="1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lisa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 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</a:t>
            </a:r>
            <a:r>
              <a:rPr sz="1100" dirty="0" err="1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simpson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"lisa@simpson.com"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  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"secret"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),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 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new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User (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</a:t>
            </a:r>
            <a:r>
              <a:rPr sz="1100" dirty="0" err="1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bart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 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</a:t>
            </a:r>
            <a:r>
              <a:rPr sz="1100" dirty="0" err="1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simpson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"bart@simpson.com"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  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"secret"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),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 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new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User (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</a:t>
            </a:r>
            <a:r>
              <a:rPr sz="1100" dirty="0" err="1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maggie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</a:t>
            </a:r>
            <a:r>
              <a:rPr sz="1100" dirty="0" err="1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simpson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"maggie@simpson.com"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"secret"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)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};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public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static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Activity[] </a:t>
            </a:r>
            <a:r>
              <a:rPr sz="1100" dirty="0">
                <a:solidFill>
                  <a:srgbClr val="0326CC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activities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=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 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new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Activity (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"walk"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 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"fridge"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0.001),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 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new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Activity (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"walk"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 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"bar"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   1.0),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 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new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Activity (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"run"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  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"work"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  2.2),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 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new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Activity (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"walk"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 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"shop"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  2.5),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 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new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Activity (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"cycle"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</a:t>
            </a:r>
            <a:r>
              <a:rPr sz="1100" dirty="0">
                <a:solidFill>
                  <a:srgbClr val="3933FF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"school"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, 4.5)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};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public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static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Location[] </a:t>
            </a:r>
            <a:r>
              <a:rPr sz="1100" dirty="0">
                <a:solidFill>
                  <a:srgbClr val="0326CC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locations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=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 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new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Location(23.3f, 33.3f),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 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new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Location(34.4f, 45.2f),  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 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new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Location(25.3f, 34.3f),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  </a:t>
            </a:r>
            <a:r>
              <a:rPr sz="1100" dirty="0">
                <a:solidFill>
                  <a:srgbClr val="931A68"/>
                </a:solidFill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new</a:t>
            </a: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Location(44.4f, 23.3f)       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  };</a:t>
            </a:r>
          </a:p>
          <a:p>
            <a:pPr lvl="0">
              <a:defRPr sz="1800"/>
            </a:pPr>
            <a:r>
              <a:rPr sz="1100" dirty="0">
                <a:latin typeface="Monaco"/>
                <a:ea typeface="Malgun Gothic" panose="020B0503020000020004" pitchFamily="34" charset="-127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Verify Fixture</a:t>
            </a:r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29</a:t>
            </a:fld>
            <a:endParaRPr sz="1400"/>
          </a:p>
        </p:txBody>
      </p:sp>
      <p:sp>
        <p:nvSpPr>
          <p:cNvPr id="196" name="Shape 196"/>
          <p:cNvSpPr/>
          <p:nvPr/>
        </p:nvSpPr>
        <p:spPr>
          <a:xfrm>
            <a:off x="234806" y="3076600"/>
            <a:ext cx="12532290" cy="3877985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testPopulate()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{ 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PacemakerAPI(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assertEquals(0,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.getUsers().size());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populate (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assertEquals(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.getUsers().size());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assertEquals(2,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.getUserByEmail(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[0].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).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.size());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assertEquals(2,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.getUserByEmail(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[1].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).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.size());   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Long activityID = </a:t>
            </a:r>
            <a:endParaRPr lang="en-IE" sz="1800" dirty="0" smtClean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lang="en-IE"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1800" dirty="0" smtClean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sz="1800" dirty="0" smtClean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.getUserByEmail(</a:t>
            </a:r>
            <a:r>
              <a:rPr sz="1800" dirty="0" smtClean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[0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].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).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.keySet().iterator().next();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assertEquals(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.getActivity(activityID).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route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.size());   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557000" cy="1549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 smtClean="0"/>
              <a:t>pacemaker</a:t>
            </a:r>
            <a:endParaRPr sz="4200" dirty="0"/>
          </a:p>
          <a:p>
            <a:pPr lvl="0">
              <a:defRPr sz="1800"/>
            </a:pPr>
            <a:r>
              <a:rPr sz="4200" dirty="0" smtClean="0"/>
              <a:t>model</a:t>
            </a:r>
            <a:endParaRPr sz="4200" dirty="0"/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</a:t>
            </a:fld>
            <a:endParaRPr sz="1400"/>
          </a:p>
        </p:txBody>
      </p:sp>
      <p:sp>
        <p:nvSpPr>
          <p:cNvPr id="111" name="Shape 111"/>
          <p:cNvSpPr/>
          <p:nvPr/>
        </p:nvSpPr>
        <p:spPr>
          <a:xfrm>
            <a:off x="4418110" y="725422"/>
            <a:ext cx="8166046" cy="3877985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User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Long  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counter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= 0l;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Long  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firstName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lastName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password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Map&lt;Long, Activity&gt;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HashMap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&lt;&gt;();</a:t>
            </a:r>
          </a:p>
          <a:p>
            <a:pPr lvl="1">
              <a:defRPr sz="1800"/>
            </a:pP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//... 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112" name="Shape 112"/>
          <p:cNvSpPr/>
          <p:nvPr/>
        </p:nvSpPr>
        <p:spPr>
          <a:xfrm>
            <a:off x="93688" y="4876800"/>
            <a:ext cx="7704856" cy="3600986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Activity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{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Long  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counter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= 0l;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Long  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distance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List&lt;Location&gt;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route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ArrayList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&lt;&gt;();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//...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113" name="Shape 113"/>
          <p:cNvSpPr/>
          <p:nvPr/>
        </p:nvSpPr>
        <p:spPr>
          <a:xfrm>
            <a:off x="8058518" y="5292298"/>
            <a:ext cx="4519240" cy="2769989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Location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Long  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counter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= 0l;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Long 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float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latitude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float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longitude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//...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Serializer Test (XML)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30</a:t>
            </a:fld>
            <a:endParaRPr sz="1400"/>
          </a:p>
        </p:txBody>
      </p:sp>
      <p:sp>
        <p:nvSpPr>
          <p:cNvPr id="200" name="Shape 200"/>
          <p:cNvSpPr/>
          <p:nvPr/>
        </p:nvSpPr>
        <p:spPr>
          <a:xfrm>
            <a:off x="581958" y="2414012"/>
            <a:ext cx="11851341" cy="6093976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testXMLSerializer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()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Exception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{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String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datastoreFile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"testdatastore.xml"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deleteFile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datastoreFile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Serializer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serializer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XMLSerializer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File (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datastoreFile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));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PacemakerAPI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serializer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);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populate(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.store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PacemakerAPI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pacemaker2 =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PacemakerAPI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serializer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pacemaker2.load();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.getUsers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().size(), pacemaker2.getUsers().size());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(User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user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: </a:t>
            </a:r>
            <a:r>
              <a:rPr sz="1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.getUsers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())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assertTrue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(pacemaker2.getUsers().contains(user));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deleteFile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"testdatastore.xml"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4</a:t>
            </a:fld>
            <a:endParaRPr sz="1400"/>
          </a:p>
        </p:txBody>
      </p:sp>
      <p:sp>
        <p:nvSpPr>
          <p:cNvPr id="116" name="Shape 116"/>
          <p:cNvSpPr/>
          <p:nvPr/>
        </p:nvSpPr>
        <p:spPr>
          <a:xfrm>
            <a:off x="152400" y="275114"/>
            <a:ext cx="11822608" cy="9110186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0">
              <a:defRPr sz="1800"/>
            </a:pP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User 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16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smtClean="0">
                <a:latin typeface="Monaco"/>
                <a:ea typeface="Monaco"/>
                <a:cs typeface="Monaco"/>
                <a:sym typeface="Monaco"/>
              </a:rPr>
              <a:t>//...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toString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toStringHelper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).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addValue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                         .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addValue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firstName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                         .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addValue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lastName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                         .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addValue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password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                         .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addValue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  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                         .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addValue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                         .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toString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boolean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equals(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final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Object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obj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obj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instanceof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User)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final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User other = (User)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obj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Objects.equal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firstName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other.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firstName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 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    &amp;&amp;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Objects.equal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lastName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other.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lastName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    &amp;&amp;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Objects.equal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  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other.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    &amp;&amp;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Objects.equal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password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other.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password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    &amp;&amp;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Objects.equal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other.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      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else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false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hashCode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  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  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Objects.hashCode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lastName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firstName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password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  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}  </a:t>
            </a:r>
          </a:p>
          <a:p>
            <a:pPr lvl="0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646416" y="206"/>
            <a:ext cx="6146800" cy="187072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 algn="r">
              <a:defRPr sz="1800"/>
            </a:pPr>
            <a:r>
              <a:rPr sz="4200" dirty="0"/>
              <a:t>pacemaker</a:t>
            </a:r>
          </a:p>
          <a:p>
            <a:pPr lvl="0" algn="r">
              <a:defRPr sz="1800"/>
            </a:pPr>
            <a:r>
              <a:rPr sz="4200" dirty="0"/>
              <a:t>model - </a:t>
            </a:r>
          </a:p>
          <a:p>
            <a:pPr lvl="0" algn="r">
              <a:defRPr sz="1800"/>
            </a:pPr>
            <a:r>
              <a:rPr sz="4200" dirty="0" smtClean="0"/>
              <a:t>equals/</a:t>
            </a:r>
            <a:r>
              <a:rPr sz="4200" dirty="0" err="1" smtClean="0"/>
              <a:t>toString</a:t>
            </a:r>
            <a:r>
              <a:rPr sz="4200" dirty="0" smtClean="0"/>
              <a:t>/</a:t>
            </a:r>
            <a:r>
              <a:rPr sz="4200" dirty="0" err="1" smtClean="0"/>
              <a:t>hashCode</a:t>
            </a:r>
            <a:endParaRPr sz="4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pacemaker </a:t>
            </a:r>
          </a:p>
          <a:p>
            <a:pPr lvl="0">
              <a:defRPr sz="1800"/>
            </a:pPr>
            <a:r>
              <a:rPr sz="4200"/>
              <a:t>fixtures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5</a:t>
            </a:fld>
            <a:endParaRPr sz="1400"/>
          </a:p>
        </p:txBody>
      </p:sp>
      <p:sp>
        <p:nvSpPr>
          <p:cNvPr id="121" name="Shape 121"/>
          <p:cNvSpPr/>
          <p:nvPr/>
        </p:nvSpPr>
        <p:spPr>
          <a:xfrm>
            <a:off x="2767566" y="1348408"/>
            <a:ext cx="9822230" cy="7478970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Fixtures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User[]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=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User (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"marge"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simpson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"marge@simpson.com"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"secret"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),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User (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lisa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simpson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"lisa@simpson.com"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 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"secret"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),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User (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bart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simpson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"bart@simpson.com"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 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"secret"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),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User (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maggie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simpson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"maggie@simpson.com"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"secret"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};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Activity[]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activities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=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Activity (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"walk"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"fridge"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0.001),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Activity (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"walk"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"bar"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   1.0),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Activity (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"run"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 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"work"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  2.2),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Activity (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"walk"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"shop"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  2.5),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Activity (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"cycle"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"school"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4.5)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};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Location[]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=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Location(23.3, 33.3),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Location(34.4, 45.2),  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Location(25.3, 34.3),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Location(44.4, 23.3)       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};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6</a:t>
            </a:fld>
            <a:endParaRPr sz="1400"/>
          </a:p>
        </p:txBody>
      </p:sp>
      <p:sp>
        <p:nvSpPr>
          <p:cNvPr id="125" name="Shape 125"/>
          <p:cNvSpPr/>
          <p:nvPr/>
        </p:nvSpPr>
        <p:spPr>
          <a:xfrm>
            <a:off x="165696" y="131924"/>
            <a:ext cx="10030916" cy="960262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UserTest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User 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homer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User (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"homer"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6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simpson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"homer@simpson.com"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 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"secret"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testCreate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"homer"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             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homer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firstName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6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simpson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           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homer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lastName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"homer@simpson.com"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 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homer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  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"secret"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             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homer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password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  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testIds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Set&lt;Long&gt; ids =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HashSet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&lt;&gt;();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(User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user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: 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ids.add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(user.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6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ids.size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testEquals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User homer2 =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User (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"homer"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6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simpson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"homer@simpson.com"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 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"secret"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User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bart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=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User (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6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bart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6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simpson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6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bart@simpson.com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 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"secret"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homer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homer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homer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homer2);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assertNotEquals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homer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bart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assertSame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homer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homer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 err="1">
                <a:latin typeface="Monaco"/>
                <a:ea typeface="Monaco"/>
                <a:cs typeface="Monaco"/>
                <a:sym typeface="Monaco"/>
              </a:rPr>
              <a:t>assertNotSame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homer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, homer2);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}  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//...</a:t>
            </a:r>
          </a:p>
          <a:p>
            <a:pPr lvl="1">
              <a:defRPr sz="1800"/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9404782" y="3724672"/>
            <a:ext cx="3580880" cy="139700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>
              <a:defRPr sz="1800"/>
            </a:pPr>
            <a:r>
              <a:rPr sz="4200"/>
              <a:t>UserTest (1)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pPr lvl="0">
              <a:defRPr sz="1800"/>
            </a:pPr>
            <a:r>
              <a:rPr sz="4200"/>
              <a:t>UserTest (2)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7</a:t>
            </a:fld>
            <a:endParaRPr sz="1400"/>
          </a:p>
        </p:txBody>
      </p:sp>
      <p:sp>
        <p:nvSpPr>
          <p:cNvPr id="129" name="Shape 129"/>
          <p:cNvSpPr/>
          <p:nvPr/>
        </p:nvSpPr>
        <p:spPr>
          <a:xfrm>
            <a:off x="242087" y="2993559"/>
            <a:ext cx="12520625" cy="3600986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UserTest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User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homer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User (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"homer"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simpson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"homer@simpson.com"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, 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"secret"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//...</a:t>
            </a:r>
          </a:p>
          <a:p>
            <a:pPr lvl="1">
              <a:defRPr sz="1800"/>
            </a:pPr>
            <a:endParaRPr sz="1800" dirty="0">
              <a:solidFill>
                <a:srgbClr val="777777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testToString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assertEquals 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User{"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homer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", homer, simpson, secret, homer@simpson.com, 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{}}"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,</a:t>
            </a:r>
            <a:endParaRPr lang="en-IE" sz="1800" dirty="0" smtClean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lang="en-IE"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1800" dirty="0" smtClean="0">
                <a:latin typeface="Monaco"/>
                <a:ea typeface="Monaco"/>
                <a:cs typeface="Monaco"/>
                <a:sym typeface="Monaco"/>
              </a:rPr>
              <a:t>                                                                       </a:t>
            </a:r>
            <a:r>
              <a:rPr sz="1800" dirty="0" smtClean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homer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.toString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());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ActivityTest</a:t>
            </a:r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8</a:t>
            </a:fld>
            <a:endParaRPr sz="1400"/>
          </a:p>
        </p:txBody>
      </p:sp>
      <p:sp>
        <p:nvSpPr>
          <p:cNvPr id="133" name="Shape 133"/>
          <p:cNvSpPr/>
          <p:nvPr/>
        </p:nvSpPr>
        <p:spPr>
          <a:xfrm>
            <a:off x="381720" y="2716560"/>
            <a:ext cx="12385376" cy="5847755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ActivityTest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{ 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Activity </a:t>
            </a:r>
            <a:r>
              <a:rPr sz="20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test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Activity (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"walk"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,  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"fridge"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, 0.001);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  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testCreate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"walk"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,          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test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"fridge"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,        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test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(0.0001, 0.001,   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test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distance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);    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testToString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assertEquals (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"Activity{"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20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test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0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", walk, fridge, 0.001, []}"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, </a:t>
            </a:r>
            <a:endParaRPr lang="en-IE" sz="2000" dirty="0" smtClean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lang="en-IE" sz="20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000" dirty="0" smtClean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                                                             </a:t>
            </a:r>
            <a:r>
              <a:rPr sz="2000" dirty="0" smtClean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test</a:t>
            </a:r>
            <a:r>
              <a:rPr sz="2000" dirty="0" smtClean="0">
                <a:latin typeface="Monaco"/>
                <a:ea typeface="Monaco"/>
                <a:cs typeface="Monaco"/>
                <a:sym typeface="Monaco"/>
              </a:rPr>
              <a:t>.toString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());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LocationTest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9</a:t>
            </a:fld>
            <a:endParaRPr sz="1400"/>
          </a:p>
        </p:txBody>
      </p:sp>
      <p:sp>
        <p:nvSpPr>
          <p:cNvPr id="137" name="Shape 137"/>
          <p:cNvSpPr/>
          <p:nvPr/>
        </p:nvSpPr>
        <p:spPr>
          <a:xfrm>
            <a:off x="286830" y="2212504"/>
            <a:ext cx="12431140" cy="6771084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LocationTest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{ 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testCreate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(0.01, </a:t>
            </a:r>
            <a:r>
              <a:rPr sz="2000" dirty="0" smtClean="0">
                <a:latin typeface="Monaco"/>
                <a:ea typeface="Monaco"/>
                <a:cs typeface="Monaco"/>
                <a:sym typeface="Monaco"/>
              </a:rPr>
              <a:t>23.3, </a:t>
            </a:r>
            <a:r>
              <a:rPr sz="20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[0].</a:t>
            </a:r>
            <a:r>
              <a:rPr sz="20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latitude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(0.01, </a:t>
            </a:r>
            <a:r>
              <a:rPr sz="2000" dirty="0" smtClean="0">
                <a:latin typeface="Monaco"/>
                <a:ea typeface="Monaco"/>
                <a:cs typeface="Monaco"/>
                <a:sym typeface="Monaco"/>
              </a:rPr>
              <a:t>33.3, </a:t>
            </a:r>
            <a:r>
              <a:rPr sz="20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[0].</a:t>
            </a:r>
            <a:r>
              <a:rPr sz="20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longitude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testIds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assertNotEquals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[0].</a:t>
            </a:r>
            <a:r>
              <a:rPr sz="20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0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[1].</a:t>
            </a:r>
            <a:r>
              <a:rPr sz="20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testToString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assertEquals (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"Location{"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20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[0].</a:t>
            </a:r>
            <a:r>
              <a:rPr sz="20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", 23.3, 33.3}"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, </a:t>
            </a:r>
            <a:endParaRPr lang="en-IE" sz="2000" dirty="0" smtClean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lang="en-IE" sz="20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000" dirty="0" smtClean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                                                      </a:t>
            </a:r>
            <a:r>
              <a:rPr sz="2000" dirty="0" smtClean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locations</a:t>
            </a:r>
            <a:r>
              <a:rPr sz="2000" dirty="0" smtClean="0">
                <a:latin typeface="Monaco"/>
                <a:ea typeface="Monaco"/>
                <a:cs typeface="Monaco"/>
                <a:sym typeface="Monaco"/>
              </a:rPr>
              <a:t>[0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].toString());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3160</Words>
  <Application>Microsoft Macintosh PowerPoint</Application>
  <PresentationFormat>Custom</PresentationFormat>
  <Paragraphs>705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Helvetica</vt:lpstr>
      <vt:lpstr>Helvetica Neue</vt:lpstr>
      <vt:lpstr>Helvetica Neue Light</vt:lpstr>
      <vt:lpstr>Helvetica Neue UltraLight</vt:lpstr>
      <vt:lpstr>Lucida Grande</vt:lpstr>
      <vt:lpstr>Malgun Gothic</vt:lpstr>
      <vt:lpstr>Monaco</vt:lpstr>
      <vt:lpstr>ModernPortfolio</vt:lpstr>
      <vt:lpstr>Agile Software Development</vt:lpstr>
      <vt:lpstr>Pacemaker Tests</vt:lpstr>
      <vt:lpstr>pacemaker model</vt:lpstr>
      <vt:lpstr>pacemaker model -  equals/toString/hashCode</vt:lpstr>
      <vt:lpstr>pacemaker  fixtures</vt:lpstr>
      <vt:lpstr>UserTest (1)</vt:lpstr>
      <vt:lpstr>UserTest (2)</vt:lpstr>
      <vt:lpstr>ActivityTest</vt:lpstr>
      <vt:lpstr>LocationTest</vt:lpstr>
      <vt:lpstr>PowerPoint Presentation</vt:lpstr>
      <vt:lpstr>A note on the Optional Class</vt:lpstr>
      <vt:lpstr>PowerPoint Presentation</vt:lpstr>
      <vt:lpstr>Why use the Optional Class?</vt:lpstr>
      <vt:lpstr>Where should we use the Optional Class?</vt:lpstr>
      <vt:lpstr>Optional (Guava Component version)</vt:lpstr>
      <vt:lpstr>Optional in the Guava Component</vt:lpstr>
      <vt:lpstr>Optional in JDK 8</vt:lpstr>
      <vt:lpstr>Pacemaker Tests</vt:lpstr>
      <vt:lpstr>PacemakerAPI (1)</vt:lpstr>
      <vt:lpstr>PacemakerAPI (2)</vt:lpstr>
      <vt:lpstr>PacemakerAPI</vt:lpstr>
      <vt:lpstr>PacemakerAPITest (1)</vt:lpstr>
      <vt:lpstr>PacemakerAPITest (2)</vt:lpstr>
      <vt:lpstr>PacemakerAPITest (3)</vt:lpstr>
      <vt:lpstr>Pacemaker Tests</vt:lpstr>
      <vt:lpstr>pacemaker persistence</vt:lpstr>
      <vt:lpstr>XMLSerializer</vt:lpstr>
      <vt:lpstr>PersistenceTest - fixtures</vt:lpstr>
      <vt:lpstr>Verify Fixture</vt:lpstr>
      <vt:lpstr>Serializer Test (XML)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 Drohan</dc:creator>
  <cp:lastModifiedBy>Eamonn Deleastar</cp:lastModifiedBy>
  <cp:revision>25</cp:revision>
  <dcterms:modified xsi:type="dcterms:W3CDTF">2017-10-18T10:35:42Z</dcterms:modified>
</cp:coreProperties>
</file>