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300" r:id="rId5"/>
    <p:sldId id="301" r:id="rId6"/>
    <p:sldId id="302" r:id="rId7"/>
    <p:sldId id="303" r:id="rId8"/>
    <p:sldId id="304" r:id="rId9"/>
    <p:sldId id="305" r:id="rId10"/>
    <p:sldId id="338" r:id="rId11"/>
    <p:sldId id="308" r:id="rId12"/>
    <p:sldId id="326" r:id="rId13"/>
    <p:sldId id="309" r:id="rId14"/>
    <p:sldId id="310" r:id="rId15"/>
    <p:sldId id="317" r:id="rId16"/>
    <p:sldId id="318" r:id="rId17"/>
    <p:sldId id="337" r:id="rId18"/>
    <p:sldId id="339" r:id="rId19"/>
    <p:sldId id="319" r:id="rId20"/>
    <p:sldId id="320" r:id="rId21"/>
    <p:sldId id="321" r:id="rId22"/>
    <p:sldId id="322" r:id="rId23"/>
    <p:sldId id="330" r:id="rId24"/>
    <p:sldId id="340" r:id="rId25"/>
    <p:sldId id="332" r:id="rId26"/>
    <p:sldId id="333" r:id="rId27"/>
    <p:sldId id="334" r:id="rId28"/>
    <p:sldId id="335" r:id="rId29"/>
    <p:sldId id="336" r:id="rId30"/>
    <p:sldId id="342" r:id="rId31"/>
    <p:sldId id="327" r:id="rId32"/>
    <p:sldId id="262" r:id="rId33"/>
    <p:sldId id="323" r:id="rId34"/>
    <p:sldId id="324" r:id="rId35"/>
    <p:sldId id="343" r:id="rId36"/>
    <p:sldId id="273" r:id="rId37"/>
    <p:sldId id="274" r:id="rId38"/>
    <p:sldId id="344" r:id="rId39"/>
    <p:sldId id="275" r:id="rId40"/>
    <p:sldId id="276" r:id="rId41"/>
    <p:sldId id="277" r:id="rId42"/>
    <p:sldId id="278" r:id="rId43"/>
    <p:sldId id="279" r:id="rId44"/>
    <p:sldId id="345" r:id="rId45"/>
    <p:sldId id="281" r:id="rId46"/>
  </p:sldIdLst>
  <p:sldSz cx="9144000" cy="6858000" type="screen4x3"/>
  <p:notesSz cx="6858000" cy="9144000"/>
  <p:defaultTextStyle>
    <a:lvl1pPr defTabSz="406400">
      <a:defRPr sz="2400">
        <a:latin typeface="+mn-lt"/>
        <a:ea typeface="+mn-ea"/>
        <a:cs typeface="+mn-cs"/>
        <a:sym typeface="Helvetica Neue"/>
      </a:defRPr>
    </a:lvl1pPr>
    <a:lvl2pPr indent="342900" defTabSz="406400">
      <a:defRPr sz="2400">
        <a:latin typeface="+mn-lt"/>
        <a:ea typeface="+mn-ea"/>
        <a:cs typeface="+mn-cs"/>
        <a:sym typeface="Helvetica Neue"/>
      </a:defRPr>
    </a:lvl2pPr>
    <a:lvl3pPr indent="685800" defTabSz="406400">
      <a:defRPr sz="2400">
        <a:latin typeface="+mn-lt"/>
        <a:ea typeface="+mn-ea"/>
        <a:cs typeface="+mn-cs"/>
        <a:sym typeface="Helvetica Neue"/>
      </a:defRPr>
    </a:lvl3pPr>
    <a:lvl4pPr indent="1028700" defTabSz="406400">
      <a:defRPr sz="2400">
        <a:latin typeface="+mn-lt"/>
        <a:ea typeface="+mn-ea"/>
        <a:cs typeface="+mn-cs"/>
        <a:sym typeface="Helvetica Neue"/>
      </a:defRPr>
    </a:lvl4pPr>
    <a:lvl5pPr indent="1371600" defTabSz="406400">
      <a:defRPr sz="2400">
        <a:latin typeface="+mn-lt"/>
        <a:ea typeface="+mn-ea"/>
        <a:cs typeface="+mn-cs"/>
        <a:sym typeface="Helvetica Neue"/>
      </a:defRPr>
    </a:lvl5pPr>
    <a:lvl6pPr indent="1714500" defTabSz="406400">
      <a:defRPr sz="2400">
        <a:latin typeface="+mn-lt"/>
        <a:ea typeface="+mn-ea"/>
        <a:cs typeface="+mn-cs"/>
        <a:sym typeface="Helvetica Neue"/>
      </a:defRPr>
    </a:lvl6pPr>
    <a:lvl7pPr indent="2057400" defTabSz="406400">
      <a:defRPr sz="2400">
        <a:latin typeface="+mn-lt"/>
        <a:ea typeface="+mn-ea"/>
        <a:cs typeface="+mn-cs"/>
        <a:sym typeface="Helvetica Neue"/>
      </a:defRPr>
    </a:lvl7pPr>
    <a:lvl8pPr indent="2400300" defTabSz="406400">
      <a:defRPr sz="2400">
        <a:latin typeface="+mn-lt"/>
        <a:ea typeface="+mn-ea"/>
        <a:cs typeface="+mn-cs"/>
        <a:sym typeface="Helvetica Neue"/>
      </a:defRPr>
    </a:lvl8pPr>
    <a:lvl9pPr indent="2743200" defTabSz="406400">
      <a:defRPr sz="2400">
        <a:latin typeface="+mn-lt"/>
        <a:ea typeface="+mn-ea"/>
        <a:cs typeface="+mn-cs"/>
        <a:sym typeface="Helvetica Neue"/>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Neue UltraLight"/>
          <a:ea typeface="Helvetica Neue UltraLight"/>
          <a:cs typeface="Helvetica Neue Ultra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Helvetica Neue UltraLight"/>
          <a:ea typeface="Helvetica Neue UltraLight"/>
          <a:cs typeface="Helvetica Neue UltraLight"/>
        </a:font>
        <a:srgbClr val="000000"/>
      </a:tcTxStyle>
      <a:tcStyle>
        <a:tcBdr>
          <a:left>
            <a:ln w="28575"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Col>
    <a:lastRow>
      <a:tcTxStyle b="off" i="off">
        <a:font>
          <a:latin typeface="Helvetica Neue UltraLight"/>
          <a:ea typeface="Helvetica Neue UltraLight"/>
          <a:cs typeface="Helvetica Neue Ultra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8575"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lastRow>
    <a:firstRow>
      <a:tcTxStyle b="off" i="off">
        <a:font>
          <a:latin typeface="Helvetica Neue UltraLight"/>
          <a:ea typeface="Helvetica Neue UltraLight"/>
          <a:cs typeface="Helvetica Neue Ultra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8575"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1" d="100"/>
          <a:sy n="71" d="100"/>
        </p:scale>
        <p:origin x="1143" y="27"/>
      </p:cViewPr>
      <p:guideLst>
        <p:guide orient="horz" pos="2160"/>
        <p:guide pos="2880"/>
      </p:guideLst>
    </p:cSldViewPr>
  </p:slideViewPr>
  <p:outlineViewPr>
    <p:cViewPr>
      <p:scale>
        <a:sx n="33" d="100"/>
        <a:sy n="33" d="100"/>
      </p:scale>
      <p:origin x="36" y="175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8" name="Shape 2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2250935"/>
      </p:ext>
    </p:extLst>
  </p:cSld>
  <p:clrMap bg1="lt1" tx1="dk1" bg2="lt2" tx2="dk2" accent1="accent1" accent2="accent2" accent3="accent3" accent4="accent4" accent5="accent5" accent6="accent6" hlink="hlink" folHlink="folHlink"/>
  <p:notesStyle>
    <a:lvl1pPr defTabSz="406400">
      <a:defRPr sz="1400">
        <a:latin typeface="Lucida Grande"/>
        <a:ea typeface="Lucida Grande"/>
        <a:cs typeface="Lucida Grande"/>
        <a:sym typeface="Lucida Grande"/>
      </a:defRPr>
    </a:lvl1pPr>
    <a:lvl2pPr indent="228600" defTabSz="406400">
      <a:defRPr sz="1400">
        <a:latin typeface="Lucida Grande"/>
        <a:ea typeface="Lucida Grande"/>
        <a:cs typeface="Lucida Grande"/>
        <a:sym typeface="Lucida Grande"/>
      </a:defRPr>
    </a:lvl2pPr>
    <a:lvl3pPr indent="457200" defTabSz="406400">
      <a:defRPr sz="1400">
        <a:latin typeface="Lucida Grande"/>
        <a:ea typeface="Lucida Grande"/>
        <a:cs typeface="Lucida Grande"/>
        <a:sym typeface="Lucida Grande"/>
      </a:defRPr>
    </a:lvl3pPr>
    <a:lvl4pPr indent="685800" defTabSz="406400">
      <a:defRPr sz="1400">
        <a:latin typeface="Lucida Grande"/>
        <a:ea typeface="Lucida Grande"/>
        <a:cs typeface="Lucida Grande"/>
        <a:sym typeface="Lucida Grande"/>
      </a:defRPr>
    </a:lvl4pPr>
    <a:lvl5pPr indent="914400" defTabSz="406400">
      <a:defRPr sz="1400">
        <a:latin typeface="Lucida Grande"/>
        <a:ea typeface="Lucida Grande"/>
        <a:cs typeface="Lucida Grande"/>
        <a:sym typeface="Lucida Grande"/>
      </a:defRPr>
    </a:lvl5pPr>
    <a:lvl6pPr indent="1143000" defTabSz="406400">
      <a:defRPr sz="1400">
        <a:latin typeface="Lucida Grande"/>
        <a:ea typeface="Lucida Grande"/>
        <a:cs typeface="Lucida Grande"/>
        <a:sym typeface="Lucida Grande"/>
      </a:defRPr>
    </a:lvl6pPr>
    <a:lvl7pPr indent="1371600" defTabSz="406400">
      <a:defRPr sz="1400">
        <a:latin typeface="Lucida Grande"/>
        <a:ea typeface="Lucida Grande"/>
        <a:cs typeface="Lucida Grande"/>
        <a:sym typeface="Lucida Grande"/>
      </a:defRPr>
    </a:lvl7pPr>
    <a:lvl8pPr indent="1600200" defTabSz="406400">
      <a:defRPr sz="1400">
        <a:latin typeface="Lucida Grande"/>
        <a:ea typeface="Lucida Grande"/>
        <a:cs typeface="Lucida Grande"/>
        <a:sym typeface="Lucida Grande"/>
      </a:defRPr>
    </a:lvl8pPr>
    <a:lvl9pPr indent="1828800" defTabSz="406400">
      <a:defRPr sz="14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91168-DD61-401D-B908-CAD61D62C718}" type="slidenum">
              <a:rPr lang="en-IE"/>
              <a:pPr/>
              <a:t>8</a:t>
            </a:fld>
            <a:endParaRPr lang="en-IE"/>
          </a:p>
        </p:txBody>
      </p:sp>
      <p:sp>
        <p:nvSpPr>
          <p:cNvPr id="143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6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a:t>© Judith Bishop(2001), Java Gently, Third Edition, Addison-Wesley</a:t>
            </a:r>
          </a:p>
          <a:p>
            <a:endParaRPr lang="en-GB" dirty="0"/>
          </a:p>
        </p:txBody>
      </p:sp>
    </p:spTree>
    <p:extLst>
      <p:ext uri="{BB962C8B-B14F-4D97-AF65-F5344CB8AC3E}">
        <p14:creationId xmlns:p14="http://schemas.microsoft.com/office/powerpoint/2010/main" val="402076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91168-DD61-401D-B908-CAD61D62C718}" type="slidenum">
              <a:rPr lang="en-IE"/>
              <a:pPr/>
              <a:t>9</a:t>
            </a:fld>
            <a:endParaRPr lang="en-IE"/>
          </a:p>
        </p:txBody>
      </p:sp>
      <p:sp>
        <p:nvSpPr>
          <p:cNvPr id="1433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6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a:t>© Judith Bishop(2001), Java Gently, Third Edition, Addison-Wesley</a:t>
            </a:r>
          </a:p>
          <a:p>
            <a:endParaRPr lang="en-GB" dirty="0"/>
          </a:p>
        </p:txBody>
      </p:sp>
    </p:spTree>
    <p:extLst>
      <p:ext uri="{BB962C8B-B14F-4D97-AF65-F5344CB8AC3E}">
        <p14:creationId xmlns:p14="http://schemas.microsoft.com/office/powerpoint/2010/main" val="3190571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0C81B-54E0-4A88-A5BF-7C4220889EB7}" type="slidenum">
              <a:rPr lang="en-IE"/>
              <a:pPr/>
              <a:t>11</a:t>
            </a:fld>
            <a:endParaRPr lang="en-IE" dirty="0"/>
          </a:p>
        </p:txBody>
      </p:sp>
      <p:sp>
        <p:nvSpPr>
          <p:cNvPr id="1566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667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GB" dirty="0"/>
          </a:p>
        </p:txBody>
      </p:sp>
    </p:spTree>
    <p:extLst>
      <p:ext uri="{BB962C8B-B14F-4D97-AF65-F5344CB8AC3E}">
        <p14:creationId xmlns:p14="http://schemas.microsoft.com/office/powerpoint/2010/main" val="358717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0C81B-54E0-4A88-A5BF-7C4220889EB7}" type="slidenum">
              <a:rPr lang="en-IE"/>
              <a:pPr/>
              <a:t>12</a:t>
            </a:fld>
            <a:endParaRPr lang="en-IE" dirty="0"/>
          </a:p>
        </p:txBody>
      </p:sp>
      <p:sp>
        <p:nvSpPr>
          <p:cNvPr id="1566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667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GB" dirty="0"/>
          </a:p>
        </p:txBody>
      </p:sp>
    </p:spTree>
    <p:extLst>
      <p:ext uri="{BB962C8B-B14F-4D97-AF65-F5344CB8AC3E}">
        <p14:creationId xmlns:p14="http://schemas.microsoft.com/office/powerpoint/2010/main" val="2350291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4BBD43-3B37-426D-820D-6366311CC50C}" type="slidenum">
              <a:rPr lang="en-IE"/>
              <a:pPr/>
              <a:t>13</a:t>
            </a:fld>
            <a:endParaRPr lang="en-IE"/>
          </a:p>
        </p:txBody>
      </p:sp>
      <p:sp>
        <p:nvSpPr>
          <p:cNvPr id="1587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872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a:t>© Judith Bishop(2001), Java Gently, Third Edition, Addison-Wesley</a:t>
            </a:r>
          </a:p>
          <a:p>
            <a:endParaRPr lang="en-GB" dirty="0"/>
          </a:p>
        </p:txBody>
      </p:sp>
    </p:spTree>
    <p:extLst>
      <p:ext uri="{BB962C8B-B14F-4D97-AF65-F5344CB8AC3E}">
        <p14:creationId xmlns:p14="http://schemas.microsoft.com/office/powerpoint/2010/main" val="93351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www.wit.ie"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creativecommons.org/licenses/by-nc/3.0/" TargetMode="Externa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atterns">
    <p:spTree>
      <p:nvGrpSpPr>
        <p:cNvPr id="1" name=""/>
        <p:cNvGrpSpPr/>
        <p:nvPr/>
      </p:nvGrpSpPr>
      <p:grpSpPr>
        <a:xfrm>
          <a:off x="0" y="0"/>
          <a:ext cx="0" cy="0"/>
          <a:chOff x="0" y="0"/>
          <a:chExt cx="0" cy="0"/>
        </a:xfrm>
      </p:grpSpPr>
      <p:sp>
        <p:nvSpPr>
          <p:cNvPr id="7" name="Shape 7"/>
          <p:cNvSpPr>
            <a:spLocks noGrp="1"/>
          </p:cNvSpPr>
          <p:nvPr>
            <p:ph type="title"/>
          </p:nvPr>
        </p:nvSpPr>
        <p:spPr>
          <a:prstGeom prst="rect">
            <a:avLst/>
          </a:prstGeom>
        </p:spPr>
        <p:txBody>
          <a:bodyPr/>
          <a:lstStyle/>
          <a:p>
            <a:pPr lvl="0">
              <a:defRPr sz="1800">
                <a:uFillTx/>
              </a:defRPr>
            </a:pPr>
            <a:r>
              <a:rPr sz="3600">
                <a:uFill>
                  <a:solidFill/>
                </a:uFill>
              </a:rPr>
              <a:t>Title Text</a:t>
            </a:r>
          </a:p>
        </p:txBody>
      </p:sp>
      <p:sp>
        <p:nvSpPr>
          <p:cNvPr id="8" name="Shape 8"/>
          <p:cNvSpPr>
            <a:spLocks noGrp="1"/>
          </p:cNvSpPr>
          <p:nvPr>
            <p:ph type="body" idx="1"/>
          </p:nvPr>
        </p:nvSpPr>
        <p:spPr>
          <a:prstGeom prst="rect">
            <a:avLst/>
          </a:prstGeom>
        </p:spPr>
        <p:txBody>
          <a:bodyPr/>
          <a:lstStyle>
            <a:lvl2pPr marL="783590" indent="-285750">
              <a:spcBef>
                <a:spcPts val="500"/>
              </a:spcBef>
              <a:defRPr sz="2400"/>
            </a:lvl2pPr>
            <a:lvl3pPr marL="1183639" indent="-228600">
              <a:spcBef>
                <a:spcPts val="400"/>
              </a:spcBef>
              <a:buFontTx/>
              <a:defRPr sz="2000"/>
            </a:lvl3pPr>
            <a:lvl4pPr marL="1640839" indent="-228600">
              <a:spcBef>
                <a:spcPts val="400"/>
              </a:spcBef>
              <a:defRPr sz="2000"/>
            </a:lvl4pPr>
            <a:lvl5pPr marL="2098039" indent="-228600">
              <a:spcBef>
                <a:spcPts val="400"/>
              </a:spcBef>
              <a:defRPr sz="2000"/>
            </a:lvl5pPr>
          </a:lstStyle>
          <a:p>
            <a:pPr lvl="0">
              <a:defRPr sz="1800">
                <a:uFillTx/>
              </a:defRPr>
            </a:pPr>
            <a:r>
              <a:rPr sz="2800">
                <a:uFill>
                  <a:solidFill/>
                </a:uFill>
              </a:rPr>
              <a:t>Body Level One</a:t>
            </a:r>
          </a:p>
          <a:p>
            <a:pPr lvl="1">
              <a:defRPr sz="1800">
                <a:uFillTx/>
              </a:defRPr>
            </a:pPr>
            <a:r>
              <a:rPr sz="2400">
                <a:uFill>
                  <a:solidFill/>
                </a:uFill>
              </a:rPr>
              <a:t>Body Level Two</a:t>
            </a:r>
          </a:p>
          <a:p>
            <a:pPr lvl="2">
              <a:defRPr sz="1800">
                <a:uFillTx/>
              </a:defRPr>
            </a:pPr>
            <a:r>
              <a:rPr sz="20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11" name="Shape 11"/>
          <p:cNvSpPr/>
          <p:nvPr/>
        </p:nvSpPr>
        <p:spPr>
          <a:xfrm flipV="1">
            <a:off x="638641" y="3070410"/>
            <a:ext cx="7889587" cy="1039"/>
          </a:xfrm>
          <a:prstGeom prst="line">
            <a:avLst/>
          </a:prstGeom>
          <a:ln w="12700">
            <a:solidFill>
              <a:srgbClr val="919191"/>
            </a:solidFill>
            <a:miter lim="400000"/>
          </a:ln>
        </p:spPr>
        <p:txBody>
          <a:bodyPr lIns="0" tIns="0" rIns="0" bIns="0" anchor="ctr"/>
          <a:lstStyle/>
          <a:p>
            <a:pPr lvl="0" defTabSz="457200">
              <a:defRPr sz="1200">
                <a:latin typeface="Helvetica"/>
                <a:ea typeface="Helvetica"/>
                <a:cs typeface="Helvetica"/>
                <a:sym typeface="Helvetica"/>
              </a:defRPr>
            </a:pPr>
            <a:endParaRPr/>
          </a:p>
        </p:txBody>
      </p:sp>
      <p:pic>
        <p:nvPicPr>
          <p:cNvPr id="12" name="WIT_logo.png"/>
          <p:cNvPicPr/>
          <p:nvPr/>
        </p:nvPicPr>
        <p:blipFill>
          <a:blip r:embed="rId2">
            <a:extLst/>
          </a:blip>
          <a:stretch>
            <a:fillRect/>
          </a:stretch>
        </p:blipFill>
        <p:spPr>
          <a:xfrm>
            <a:off x="647700" y="6134100"/>
            <a:ext cx="2259135" cy="469900"/>
          </a:xfrm>
          <a:prstGeom prst="rect">
            <a:avLst/>
          </a:prstGeom>
          <a:ln w="12700">
            <a:miter lim="400000"/>
          </a:ln>
        </p:spPr>
      </p:pic>
      <p:pic>
        <p:nvPicPr>
          <p:cNvPr id="13" name="esu-logo.png"/>
          <p:cNvPicPr/>
          <p:nvPr/>
        </p:nvPicPr>
        <p:blipFill>
          <a:blip r:embed="rId3">
            <a:extLst/>
          </a:blip>
          <a:stretch>
            <a:fillRect/>
          </a:stretch>
        </p:blipFill>
        <p:spPr>
          <a:xfrm>
            <a:off x="7175500" y="6210300"/>
            <a:ext cx="1342572" cy="317500"/>
          </a:xfrm>
          <a:prstGeom prst="rect">
            <a:avLst/>
          </a:prstGeom>
          <a:ln w="12700">
            <a:miter lim="400000"/>
          </a:ln>
        </p:spPr>
      </p:pic>
      <p:sp>
        <p:nvSpPr>
          <p:cNvPr id="14" name="Shape 14"/>
          <p:cNvSpPr/>
          <p:nvPr/>
        </p:nvSpPr>
        <p:spPr>
          <a:xfrm>
            <a:off x="422196" y="3225800"/>
            <a:ext cx="1935785" cy="9652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lvl="0" algn="r">
              <a:lnSpc>
                <a:spcPct val="80000"/>
              </a:lnSpc>
              <a:defRPr sz="1800"/>
            </a:pPr>
            <a:r>
              <a:rPr sz="3200">
                <a:solidFill>
                  <a:srgbClr val="AAAAAA"/>
                </a:solidFill>
                <a:latin typeface="Helvetica Neue UltraLight"/>
                <a:ea typeface="Helvetica Neue UltraLight"/>
                <a:cs typeface="Helvetica Neue UltraLight"/>
                <a:sym typeface="Helvetica Neue UltraLight"/>
              </a:rPr>
              <a:t>Produced </a:t>
            </a:r>
          </a:p>
          <a:p>
            <a:pPr lvl="0" algn="r">
              <a:lnSpc>
                <a:spcPct val="80000"/>
              </a:lnSpc>
              <a:defRPr sz="1800"/>
            </a:pPr>
            <a:r>
              <a:rPr sz="3200">
                <a:solidFill>
                  <a:srgbClr val="AAAAAA"/>
                </a:solidFill>
                <a:latin typeface="Helvetica Neue UltraLight"/>
                <a:ea typeface="Helvetica Neue UltraLight"/>
                <a:cs typeface="Helvetica Neue UltraLight"/>
                <a:sym typeface="Helvetica Neue UltraLight"/>
              </a:rPr>
              <a:t>by</a:t>
            </a:r>
          </a:p>
        </p:txBody>
      </p:sp>
      <p:grpSp>
        <p:nvGrpSpPr>
          <p:cNvPr id="18" name="Group 18"/>
          <p:cNvGrpSpPr/>
          <p:nvPr/>
        </p:nvGrpSpPr>
        <p:grpSpPr>
          <a:xfrm>
            <a:off x="2603499" y="4652030"/>
            <a:ext cx="3152091" cy="948757"/>
            <a:chOff x="0" y="3830"/>
            <a:chExt cx="3152089" cy="948756"/>
          </a:xfrm>
        </p:grpSpPr>
        <p:sp>
          <p:nvSpPr>
            <p:cNvPr id="15" name="Shape 15"/>
            <p:cNvSpPr/>
            <p:nvPr/>
          </p:nvSpPr>
          <p:spPr>
            <a:xfrm>
              <a:off x="0" y="3830"/>
              <a:ext cx="3152090" cy="4876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pPr lvl="0">
                <a:lnSpc>
                  <a:spcPct val="120000"/>
                </a:lnSpc>
                <a:defRPr sz="1800"/>
              </a:pPr>
              <a:r>
                <a:rPr sz="1200">
                  <a:solidFill>
                    <a:srgbClr val="133455"/>
                  </a:solidFill>
                </a:rPr>
                <a:t>Department of Computing, Maths &amp; Physics</a:t>
              </a:r>
            </a:p>
            <a:p>
              <a:pPr lvl="0">
                <a:lnSpc>
                  <a:spcPct val="120000"/>
                </a:lnSpc>
                <a:defRPr sz="1800"/>
              </a:pPr>
              <a:r>
                <a:rPr sz="1200">
                  <a:solidFill>
                    <a:srgbClr val="133455"/>
                  </a:solidFill>
                </a:rPr>
                <a:t>Waterford Institute of Technology</a:t>
              </a:r>
            </a:p>
          </p:txBody>
        </p:sp>
        <p:sp>
          <p:nvSpPr>
            <p:cNvPr id="16" name="Shape 16"/>
            <p:cNvSpPr/>
            <p:nvPr/>
          </p:nvSpPr>
          <p:spPr>
            <a:xfrm>
              <a:off x="0" y="500174"/>
              <a:ext cx="977494" cy="2381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900">
                  <a:hlinkClick r:id="rId4"/>
                </a:defRPr>
              </a:lvl1pPr>
            </a:lstStyle>
            <a:p>
              <a:pPr lvl="0">
                <a:defRPr sz="1800"/>
              </a:pPr>
              <a:r>
                <a:rPr sz="900">
                  <a:hlinkClick r:id="rId4"/>
                </a:rPr>
                <a:t>http://www.wit.ie</a:t>
              </a:r>
            </a:p>
          </p:txBody>
        </p:sp>
        <p:sp>
          <p:nvSpPr>
            <p:cNvPr id="17" name="Shape 17"/>
            <p:cNvSpPr/>
            <p:nvPr/>
          </p:nvSpPr>
          <p:spPr>
            <a:xfrm>
              <a:off x="0" y="714486"/>
              <a:ext cx="1191578" cy="2381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900">
                  <a:hlinkClick r:id="rId4"/>
                </a:defRPr>
              </a:lvl1pPr>
            </a:lstStyle>
            <a:p>
              <a:pPr lvl="0">
                <a:defRPr sz="1800"/>
              </a:pPr>
              <a:r>
                <a:rPr sz="900">
                  <a:hlinkClick r:id="rId4"/>
                </a:rPr>
                <a:t>http://elearning.wit.ie</a:t>
              </a:r>
            </a:p>
          </p:txBody>
        </p:sp>
      </p:grpSp>
      <p:sp>
        <p:nvSpPr>
          <p:cNvPr id="19" name="Shape 19"/>
          <p:cNvSpPr>
            <a:spLocks noGrp="1"/>
          </p:cNvSpPr>
          <p:nvPr>
            <p:ph type="title"/>
          </p:nvPr>
        </p:nvSpPr>
        <p:spPr>
          <a:xfrm>
            <a:off x="622300" y="1665386"/>
            <a:ext cx="7899400" cy="723901"/>
          </a:xfrm>
          <a:prstGeom prst="rect">
            <a:avLst/>
          </a:prstGeom>
        </p:spPr>
        <p:txBody>
          <a:bodyPr/>
          <a:lstStyle>
            <a:lvl1pPr marL="0" marR="0" algn="l" defTabSz="406400">
              <a:defRPr sz="3200">
                <a:uFillTx/>
              </a:defRPr>
            </a:lvl1pPr>
          </a:lstStyle>
          <a:p>
            <a:pPr lvl="0">
              <a:defRPr sz="1800"/>
            </a:pPr>
            <a:r>
              <a:rPr sz="3200"/>
              <a:t>Title Text</a:t>
            </a:r>
          </a:p>
        </p:txBody>
      </p:sp>
      <p:sp>
        <p:nvSpPr>
          <p:cNvPr id="20" name="Shape 20"/>
          <p:cNvSpPr>
            <a:spLocks noGrp="1"/>
          </p:cNvSpPr>
          <p:nvPr>
            <p:ph type="body" idx="1"/>
          </p:nvPr>
        </p:nvSpPr>
        <p:spPr>
          <a:xfrm>
            <a:off x="2620863" y="3327400"/>
            <a:ext cx="4064001" cy="1397000"/>
          </a:xfrm>
          <a:prstGeom prst="rect">
            <a:avLst/>
          </a:prstGeom>
        </p:spPr>
        <p:txBody>
          <a:bodyPr/>
          <a:lstStyle>
            <a:lvl1pPr marL="0" marR="0" indent="0" defTabSz="406400">
              <a:lnSpc>
                <a:spcPct val="120000"/>
              </a:lnSpc>
              <a:spcBef>
                <a:spcPts val="0"/>
              </a:spcBef>
              <a:buSzTx/>
              <a:buFontTx/>
              <a:buNone/>
              <a:defRPr sz="1400">
                <a:uFillTx/>
                <a:latin typeface="+mn-lt"/>
                <a:ea typeface="+mn-ea"/>
                <a:cs typeface="+mn-cs"/>
                <a:sym typeface="Helvetica Neue"/>
              </a:defRPr>
            </a:lvl1pPr>
            <a:lvl2pPr marL="0" marR="0" indent="0" defTabSz="406400">
              <a:lnSpc>
                <a:spcPct val="120000"/>
              </a:lnSpc>
              <a:spcBef>
                <a:spcPts val="0"/>
              </a:spcBef>
              <a:buSzTx/>
              <a:buFontTx/>
              <a:buNone/>
              <a:defRPr sz="1400">
                <a:uFillTx/>
                <a:latin typeface="+mn-lt"/>
                <a:ea typeface="+mn-ea"/>
                <a:cs typeface="+mn-cs"/>
                <a:sym typeface="Helvetica Neue"/>
              </a:defRPr>
            </a:lvl2pPr>
            <a:lvl3pPr marL="0" marR="0" indent="0" defTabSz="406400">
              <a:lnSpc>
                <a:spcPct val="120000"/>
              </a:lnSpc>
              <a:spcBef>
                <a:spcPts val="0"/>
              </a:spcBef>
              <a:buSzTx/>
              <a:buFontTx/>
              <a:buNone/>
              <a:defRPr sz="1400">
                <a:uFillTx/>
                <a:latin typeface="+mn-lt"/>
                <a:ea typeface="+mn-ea"/>
                <a:cs typeface="+mn-cs"/>
                <a:sym typeface="Helvetica Neue"/>
              </a:defRPr>
            </a:lvl3pPr>
            <a:lvl4pPr marL="0" marR="0" indent="0" defTabSz="406400">
              <a:lnSpc>
                <a:spcPct val="120000"/>
              </a:lnSpc>
              <a:spcBef>
                <a:spcPts val="0"/>
              </a:spcBef>
              <a:buSzTx/>
              <a:buFontTx/>
              <a:buNone/>
              <a:defRPr sz="1400">
                <a:uFillTx/>
                <a:latin typeface="+mn-lt"/>
                <a:ea typeface="+mn-ea"/>
                <a:cs typeface="+mn-cs"/>
                <a:sym typeface="Helvetica Neue"/>
              </a:defRPr>
            </a:lvl4pPr>
            <a:lvl5pPr marL="0" marR="0" indent="0" defTabSz="406400">
              <a:lnSpc>
                <a:spcPct val="120000"/>
              </a:lnSpc>
              <a:spcBef>
                <a:spcPts val="0"/>
              </a:spcBef>
              <a:buSzTx/>
              <a:buFontTx/>
              <a:buNone/>
              <a:defRPr sz="1400">
                <a:uFillTx/>
                <a:latin typeface="+mn-lt"/>
                <a:ea typeface="+mn-ea"/>
                <a:cs typeface="+mn-cs"/>
                <a:sym typeface="Helvetica Neue"/>
              </a:defRPr>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inal &amp; CC">
    <p:spTree>
      <p:nvGrpSpPr>
        <p:cNvPr id="1" name=""/>
        <p:cNvGrpSpPr/>
        <p:nvPr/>
      </p:nvGrpSpPr>
      <p:grpSpPr>
        <a:xfrm>
          <a:off x="0" y="0"/>
          <a:ext cx="0" cy="0"/>
          <a:chOff x="0" y="0"/>
          <a:chExt cx="0" cy="0"/>
        </a:xfrm>
      </p:grpSpPr>
      <p:pic>
        <p:nvPicPr>
          <p:cNvPr id="22" name="WIT_logo.png"/>
          <p:cNvPicPr/>
          <p:nvPr/>
        </p:nvPicPr>
        <p:blipFill>
          <a:blip r:embed="rId2">
            <a:extLst/>
          </a:blip>
          <a:stretch>
            <a:fillRect/>
          </a:stretch>
        </p:blipFill>
        <p:spPr>
          <a:xfrm>
            <a:off x="647700" y="6134100"/>
            <a:ext cx="2259135" cy="469900"/>
          </a:xfrm>
          <a:prstGeom prst="rect">
            <a:avLst/>
          </a:prstGeom>
          <a:ln w="12700">
            <a:miter lim="400000"/>
          </a:ln>
        </p:spPr>
      </p:pic>
      <p:pic>
        <p:nvPicPr>
          <p:cNvPr id="23" name="esu-logo.png"/>
          <p:cNvPicPr/>
          <p:nvPr/>
        </p:nvPicPr>
        <p:blipFill>
          <a:blip r:embed="rId3">
            <a:extLst/>
          </a:blip>
          <a:stretch>
            <a:fillRect/>
          </a:stretch>
        </p:blipFill>
        <p:spPr>
          <a:xfrm>
            <a:off x="7175500" y="6210300"/>
            <a:ext cx="1342572" cy="317500"/>
          </a:xfrm>
          <a:prstGeom prst="rect">
            <a:avLst/>
          </a:prstGeom>
          <a:ln w="12700">
            <a:miter lim="400000"/>
          </a:ln>
        </p:spPr>
      </p:pic>
      <p:grpSp>
        <p:nvGrpSpPr>
          <p:cNvPr id="26" name="Group 26"/>
          <p:cNvGrpSpPr/>
          <p:nvPr/>
        </p:nvGrpSpPr>
        <p:grpSpPr>
          <a:xfrm>
            <a:off x="3111500" y="2256862"/>
            <a:ext cx="2997200" cy="2019127"/>
            <a:chOff x="0" y="0"/>
            <a:chExt cx="2997200" cy="2019126"/>
          </a:xfrm>
        </p:grpSpPr>
        <p:pic>
          <p:nvPicPr>
            <p:cNvPr id="24" name="by-nc.eu.png"/>
            <p:cNvPicPr/>
            <p:nvPr/>
          </p:nvPicPr>
          <p:blipFill>
            <a:blip r:embed="rId4">
              <a:extLst/>
            </a:blip>
            <a:stretch>
              <a:fillRect/>
            </a:stretch>
          </p:blipFill>
          <p:spPr>
            <a:xfrm>
              <a:off x="38100" y="0"/>
              <a:ext cx="2082800" cy="728722"/>
            </a:xfrm>
            <a:prstGeom prst="rect">
              <a:avLst/>
            </a:prstGeom>
            <a:ln w="12700" cap="flat">
              <a:noFill/>
              <a:miter lim="400000"/>
            </a:ln>
            <a:effectLst/>
          </p:spPr>
        </p:pic>
        <p:sp>
          <p:nvSpPr>
            <p:cNvPr id="25" name="Shape 25"/>
            <p:cNvSpPr/>
            <p:nvPr/>
          </p:nvSpPr>
          <p:spPr>
            <a:xfrm>
              <a:off x="0" y="858549"/>
              <a:ext cx="2997200" cy="11605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spAutoFit/>
            </a:bodyPr>
            <a:lstStyle/>
            <a:p>
              <a:pPr lvl="0">
                <a:lnSpc>
                  <a:spcPct val="120000"/>
                </a:lnSpc>
                <a:defRPr sz="1800"/>
              </a:pPr>
              <a:r>
                <a:rPr sz="1100"/>
                <a:t>Except where otherwise noted, this content is licensed under a </a:t>
              </a:r>
              <a:r>
                <a:rPr sz="1100">
                  <a:hlinkClick r:id="rId5"/>
                </a:rPr>
                <a:t>Creative Commons Attribution-NonCommercial 3.0 License</a:t>
              </a:r>
              <a:r>
                <a:rPr sz="1100"/>
                <a:t>. </a:t>
              </a:r>
            </a:p>
            <a:p>
              <a:pPr lvl="0">
                <a:lnSpc>
                  <a:spcPct val="120000"/>
                </a:lnSpc>
                <a:defRPr sz="1800"/>
              </a:pPr>
              <a:endParaRPr sz="1100"/>
            </a:p>
            <a:p>
              <a:pPr lvl="0">
                <a:lnSpc>
                  <a:spcPct val="120000"/>
                </a:lnSpc>
                <a:defRPr sz="1800"/>
              </a:pPr>
              <a:r>
                <a:rPr sz="1100"/>
                <a:t>For more information, please see </a:t>
              </a:r>
              <a:r>
                <a:rPr sz="1100">
                  <a:hlinkClick r:id="rId5"/>
                </a:rPr>
                <a:t>http://creativecommons.org/licenses/by-nc/3.0/</a:t>
              </a: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userDrawn="1"/>
        </p:nvCxnSpPr>
        <p:spPr>
          <a:xfrm>
            <a:off x="457200" y="1447800"/>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7114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 name="Shape 3"/>
          <p:cNvSpPr>
            <a:spLocks noGrp="1"/>
          </p:cNvSpPr>
          <p:nvPr>
            <p:ph type="title"/>
          </p:nvPr>
        </p:nvSpPr>
        <p:spPr>
          <a:xfrm>
            <a:off x="457200" y="0"/>
            <a:ext cx="8229600" cy="108743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p>
            <a:pPr lvl="0">
              <a:defRPr sz="1800">
                <a:uFillTx/>
              </a:defRPr>
            </a:pPr>
            <a:r>
              <a:rPr sz="3600">
                <a:uFill>
                  <a:solidFill/>
                </a:uFill>
              </a:rPr>
              <a:t>Title Text</a:t>
            </a:r>
          </a:p>
        </p:txBody>
      </p:sp>
      <p:sp>
        <p:nvSpPr>
          <p:cNvPr id="4" name="Shape 4"/>
          <p:cNvSpPr>
            <a:spLocks noGrp="1"/>
          </p:cNvSpPr>
          <p:nvPr>
            <p:ph type="body" idx="1"/>
          </p:nvPr>
        </p:nvSpPr>
        <p:spPr>
          <a:xfrm>
            <a:off x="457200" y="1355725"/>
            <a:ext cx="8229600" cy="5502275"/>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2pPr marL="783590" indent="-285750">
              <a:spcBef>
                <a:spcPts val="500"/>
              </a:spcBef>
              <a:defRPr sz="2400"/>
            </a:lvl2pPr>
            <a:lvl3pPr marL="1183639" indent="-228600">
              <a:spcBef>
                <a:spcPts val="400"/>
              </a:spcBef>
              <a:buFontTx/>
              <a:defRPr sz="2000"/>
            </a:lvl3pPr>
            <a:lvl4pPr marL="1640839" indent="-228600">
              <a:spcBef>
                <a:spcPts val="400"/>
              </a:spcBef>
              <a:defRPr sz="2000"/>
            </a:lvl4pPr>
            <a:lvl5pPr marL="2098039" indent="-228600">
              <a:spcBef>
                <a:spcPts val="400"/>
              </a:spcBef>
              <a:defRPr sz="2000"/>
            </a:lvl5pPr>
          </a:lstStyle>
          <a:p>
            <a:pPr lvl="0">
              <a:defRPr sz="1800">
                <a:uFillTx/>
              </a:defRPr>
            </a:pPr>
            <a:r>
              <a:rPr sz="2800">
                <a:uFill>
                  <a:solidFill/>
                </a:uFill>
              </a:rPr>
              <a:t>Body Level One</a:t>
            </a:r>
          </a:p>
          <a:p>
            <a:pPr lvl="1">
              <a:defRPr sz="1800">
                <a:uFillTx/>
              </a:defRPr>
            </a:pPr>
            <a:r>
              <a:rPr sz="2400">
                <a:uFill>
                  <a:solidFill/>
                </a:uFill>
              </a:rPr>
              <a:t>Body Level Two</a:t>
            </a:r>
          </a:p>
          <a:p>
            <a:pPr lvl="2">
              <a:defRPr sz="1800">
                <a:uFillTx/>
              </a:defRPr>
            </a:pPr>
            <a:r>
              <a:rPr sz="20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7591786" y="6342062"/>
            <a:ext cx="312015" cy="300002"/>
          </a:xfrm>
          <a:prstGeom prst="rect">
            <a:avLst/>
          </a:prstGeom>
          <a:ln w="12700">
            <a:miter lim="400000"/>
          </a:ln>
        </p:spPr>
        <p:txBody>
          <a:bodyPr wrap="none" lIns="0" tIns="0" rIns="0" bIns="0">
            <a:spAutoFit/>
          </a:bodyPr>
          <a:lstStyle>
            <a:lvl1pPr algn="ctr" defTabSz="457200">
              <a:defRPr sz="1400">
                <a:uFill>
                  <a:solidFill/>
                </a:uFill>
                <a:latin typeface="Helvetica Neue UltraLight"/>
                <a:ea typeface="Helvetica Neue UltraLight"/>
                <a:cs typeface="Helvetica Neue UltraLight"/>
                <a:sym typeface="Helvetica Neue UltraLight"/>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40639" marR="40639" algn="ctr">
        <a:defRPr sz="3600">
          <a:uFill>
            <a:solidFill/>
          </a:uFill>
          <a:latin typeface="+mn-lt"/>
          <a:ea typeface="+mn-ea"/>
          <a:cs typeface="+mn-cs"/>
          <a:sym typeface="Helvetica Neue"/>
        </a:defRPr>
      </a:lvl1pPr>
      <a:lvl2pPr marL="40639" marR="40639" indent="228600" algn="ctr">
        <a:defRPr sz="3600">
          <a:uFill>
            <a:solidFill/>
          </a:uFill>
          <a:latin typeface="+mn-lt"/>
          <a:ea typeface="+mn-ea"/>
          <a:cs typeface="+mn-cs"/>
          <a:sym typeface="Helvetica Neue"/>
        </a:defRPr>
      </a:lvl2pPr>
      <a:lvl3pPr marL="40639" marR="40639" indent="457200" algn="ctr">
        <a:defRPr sz="3600">
          <a:uFill>
            <a:solidFill/>
          </a:uFill>
          <a:latin typeface="+mn-lt"/>
          <a:ea typeface="+mn-ea"/>
          <a:cs typeface="+mn-cs"/>
          <a:sym typeface="Helvetica Neue"/>
        </a:defRPr>
      </a:lvl3pPr>
      <a:lvl4pPr marL="40639" marR="40639" indent="685800" algn="ctr">
        <a:defRPr sz="3600">
          <a:uFill>
            <a:solidFill/>
          </a:uFill>
          <a:latin typeface="+mn-lt"/>
          <a:ea typeface="+mn-ea"/>
          <a:cs typeface="+mn-cs"/>
          <a:sym typeface="Helvetica Neue"/>
        </a:defRPr>
      </a:lvl4pPr>
      <a:lvl5pPr marL="40639" marR="40639" indent="914400" algn="ctr">
        <a:defRPr sz="3600">
          <a:uFill>
            <a:solidFill/>
          </a:uFill>
          <a:latin typeface="+mn-lt"/>
          <a:ea typeface="+mn-ea"/>
          <a:cs typeface="+mn-cs"/>
          <a:sym typeface="Helvetica Neue"/>
        </a:defRPr>
      </a:lvl5pPr>
      <a:lvl6pPr marL="40639" marR="40639" indent="1143000" algn="ctr">
        <a:defRPr sz="3600">
          <a:uFill>
            <a:solidFill/>
          </a:uFill>
          <a:latin typeface="+mn-lt"/>
          <a:ea typeface="+mn-ea"/>
          <a:cs typeface="+mn-cs"/>
          <a:sym typeface="Helvetica Neue"/>
        </a:defRPr>
      </a:lvl6pPr>
      <a:lvl7pPr marL="40639" marR="40639" indent="1371600" algn="ctr">
        <a:defRPr sz="3600">
          <a:uFill>
            <a:solidFill/>
          </a:uFill>
          <a:latin typeface="+mn-lt"/>
          <a:ea typeface="+mn-ea"/>
          <a:cs typeface="+mn-cs"/>
          <a:sym typeface="Helvetica Neue"/>
        </a:defRPr>
      </a:lvl7pPr>
      <a:lvl8pPr marL="40639" marR="40639" indent="1600200" algn="ctr">
        <a:defRPr sz="3600">
          <a:uFill>
            <a:solidFill/>
          </a:uFill>
          <a:latin typeface="+mn-lt"/>
          <a:ea typeface="+mn-ea"/>
          <a:cs typeface="+mn-cs"/>
          <a:sym typeface="Helvetica Neue"/>
        </a:defRPr>
      </a:lvl8pPr>
      <a:lvl9pPr marL="40639" marR="40639" indent="1828800" algn="ctr">
        <a:defRPr sz="3600">
          <a:uFill>
            <a:solidFill/>
          </a:uFill>
          <a:latin typeface="+mn-lt"/>
          <a:ea typeface="+mn-ea"/>
          <a:cs typeface="+mn-cs"/>
          <a:sym typeface="Helvetica Neue"/>
        </a:defRPr>
      </a:lvl9pPr>
    </p:titleStyle>
    <p:bodyStyle>
      <a:lvl1pPr marL="383540" marR="40639" indent="-342900">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1pPr>
      <a:lvl2pPr marL="831214" marR="40639" indent="-333374">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2pPr>
      <a:lvl3pPr marL="12750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3pPr>
      <a:lvl4pPr marL="17322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4pPr>
      <a:lvl5pPr marL="21894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5pPr>
      <a:lvl6pPr marL="21894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6pPr>
      <a:lvl7pPr marL="21894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7pPr>
      <a:lvl8pPr marL="21894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8pPr>
      <a:lvl9pPr marL="2189479" marR="40639" indent="-320039">
        <a:spcBef>
          <a:spcPts val="600"/>
        </a:spcBef>
        <a:buSzPct val="100000"/>
        <a:buFont typeface="Lucida Grande"/>
        <a:buChar char="•"/>
        <a:defRPr sz="2800">
          <a:uFill>
            <a:solidFill/>
          </a:uFill>
          <a:latin typeface="Helvetica Neue Light"/>
          <a:ea typeface="Helvetica Neue Light"/>
          <a:cs typeface="Helvetica Neue Light"/>
          <a:sym typeface="Helvetica Neue Light"/>
        </a:defRPr>
      </a:lvl9pPr>
    </p:bodyStyle>
    <p:otherStyle>
      <a:lvl1pPr algn="ctr" defTabSz="457200">
        <a:defRPr sz="1400">
          <a:solidFill>
            <a:schemeClr val="tx1"/>
          </a:solidFill>
          <a:uFill>
            <a:solidFill/>
          </a:uFill>
          <a:latin typeface="+mn-lt"/>
          <a:ea typeface="+mn-ea"/>
          <a:cs typeface="+mn-cs"/>
          <a:sym typeface="Helvetica Neue UltraLight"/>
        </a:defRPr>
      </a:lvl1pPr>
      <a:lvl2pPr indent="228600" algn="ctr" defTabSz="457200">
        <a:defRPr sz="1400">
          <a:solidFill>
            <a:schemeClr val="tx1"/>
          </a:solidFill>
          <a:uFill>
            <a:solidFill/>
          </a:uFill>
          <a:latin typeface="+mn-lt"/>
          <a:ea typeface="+mn-ea"/>
          <a:cs typeface="+mn-cs"/>
          <a:sym typeface="Helvetica Neue UltraLight"/>
        </a:defRPr>
      </a:lvl2pPr>
      <a:lvl3pPr indent="457200" algn="ctr" defTabSz="457200">
        <a:defRPr sz="1400">
          <a:solidFill>
            <a:schemeClr val="tx1"/>
          </a:solidFill>
          <a:uFill>
            <a:solidFill/>
          </a:uFill>
          <a:latin typeface="+mn-lt"/>
          <a:ea typeface="+mn-ea"/>
          <a:cs typeface="+mn-cs"/>
          <a:sym typeface="Helvetica Neue UltraLight"/>
        </a:defRPr>
      </a:lvl3pPr>
      <a:lvl4pPr indent="685800" algn="ctr" defTabSz="457200">
        <a:defRPr sz="1400">
          <a:solidFill>
            <a:schemeClr val="tx1"/>
          </a:solidFill>
          <a:uFill>
            <a:solidFill/>
          </a:uFill>
          <a:latin typeface="+mn-lt"/>
          <a:ea typeface="+mn-ea"/>
          <a:cs typeface="+mn-cs"/>
          <a:sym typeface="Helvetica Neue UltraLight"/>
        </a:defRPr>
      </a:lvl4pPr>
      <a:lvl5pPr indent="914400" algn="ctr" defTabSz="457200">
        <a:defRPr sz="1400">
          <a:solidFill>
            <a:schemeClr val="tx1"/>
          </a:solidFill>
          <a:uFill>
            <a:solidFill/>
          </a:uFill>
          <a:latin typeface="+mn-lt"/>
          <a:ea typeface="+mn-ea"/>
          <a:cs typeface="+mn-cs"/>
          <a:sym typeface="Helvetica Neue UltraLight"/>
        </a:defRPr>
      </a:lvl5pPr>
      <a:lvl6pPr indent="1143000" algn="ctr" defTabSz="457200">
        <a:defRPr sz="1400">
          <a:solidFill>
            <a:schemeClr val="tx1"/>
          </a:solidFill>
          <a:uFill>
            <a:solidFill/>
          </a:uFill>
          <a:latin typeface="+mn-lt"/>
          <a:ea typeface="+mn-ea"/>
          <a:cs typeface="+mn-cs"/>
          <a:sym typeface="Helvetica Neue UltraLight"/>
        </a:defRPr>
      </a:lvl6pPr>
      <a:lvl7pPr indent="1371600" algn="ctr" defTabSz="457200">
        <a:defRPr sz="1400">
          <a:solidFill>
            <a:schemeClr val="tx1"/>
          </a:solidFill>
          <a:uFill>
            <a:solidFill/>
          </a:uFill>
          <a:latin typeface="+mn-lt"/>
          <a:ea typeface="+mn-ea"/>
          <a:cs typeface="+mn-cs"/>
          <a:sym typeface="Helvetica Neue UltraLight"/>
        </a:defRPr>
      </a:lvl7pPr>
      <a:lvl8pPr indent="1600200" algn="ctr" defTabSz="457200">
        <a:defRPr sz="1400">
          <a:solidFill>
            <a:schemeClr val="tx1"/>
          </a:solidFill>
          <a:uFill>
            <a:solidFill/>
          </a:uFill>
          <a:latin typeface="+mn-lt"/>
          <a:ea typeface="+mn-ea"/>
          <a:cs typeface="+mn-cs"/>
          <a:sym typeface="Helvetica Neue UltraLight"/>
        </a:defRPr>
      </a:lvl8pPr>
      <a:lvl9pPr indent="1828800" algn="ctr" defTabSz="457200">
        <a:defRPr sz="1400">
          <a:solidFill>
            <a:schemeClr val="tx1"/>
          </a:solidFill>
          <a:uFill>
            <a:solidFill/>
          </a:uFill>
          <a:latin typeface="+mn-lt"/>
          <a:ea typeface="+mn-ea"/>
          <a:cs typeface="+mn-cs"/>
          <a:sym typeface="Helvetica Neue Ultra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deleastar@wit.ie" TargetMode="External"/><Relationship Id="rId2" Type="http://schemas.openxmlformats.org/officeDocument/2006/relationships/hyperlink" Target="mailto:sdrohan@wit.i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java.sun.com/docs/books/tutorial/essential/exceptions/declaring.html" TargetMode="External"/><Relationship Id="rId2" Type="http://schemas.openxmlformats.org/officeDocument/2006/relationships/hyperlink" Target="http://java.sun.com/docs/books/tutorial/essential/exceptions/handling.html"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alvinalexander.com/blog/post/java/java-faq-what-is-classnotfoundexception" TargetMode="External"/><Relationship Id="rId2" Type="http://schemas.openxmlformats.org/officeDocument/2006/relationships/hyperlink" Target="http://codeinventions.blogspot.in/2014/10/NoSuchMethodException-vs-NoSuchMethodError.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www.mindview.net/Etc/Discussions/CheckedExceptions"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629542" y="2429255"/>
            <a:ext cx="7899401" cy="39929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2000">
                <a:solidFill>
                  <a:srgbClr val="606060"/>
                </a:solidFill>
              </a:defRPr>
            </a:lvl1pPr>
          </a:lstStyle>
          <a:p>
            <a:pPr lvl="0">
              <a:defRPr sz="1800">
                <a:solidFill>
                  <a:srgbClr val="000000"/>
                </a:solidFill>
              </a:defRPr>
            </a:pPr>
            <a:r>
              <a:rPr sz="2000" dirty="0">
                <a:solidFill>
                  <a:srgbClr val="606060"/>
                </a:solidFill>
              </a:rPr>
              <a:t>Introduction to the Java Programming Language</a:t>
            </a:r>
          </a:p>
        </p:txBody>
      </p:sp>
      <p:sp>
        <p:nvSpPr>
          <p:cNvPr id="31" name="Shape 31"/>
          <p:cNvSpPr>
            <a:spLocks noGrp="1"/>
          </p:cNvSpPr>
          <p:nvPr>
            <p:ph type="title"/>
          </p:nvPr>
        </p:nvSpPr>
        <p:spPr>
          <a:prstGeom prst="rect">
            <a:avLst/>
          </a:prstGeom>
        </p:spPr>
        <p:txBody>
          <a:bodyPr/>
          <a:lstStyle/>
          <a:p>
            <a:pPr lvl="0">
              <a:defRPr sz="1800"/>
            </a:pPr>
            <a:r>
              <a:rPr sz="3200" dirty="0"/>
              <a:t>Exceptions</a:t>
            </a:r>
          </a:p>
        </p:txBody>
      </p:sp>
      <p:sp>
        <p:nvSpPr>
          <p:cNvPr id="32" name="Shape 32"/>
          <p:cNvSpPr>
            <a:spLocks noGrp="1"/>
          </p:cNvSpPr>
          <p:nvPr>
            <p:ph type="body" idx="1"/>
          </p:nvPr>
        </p:nvSpPr>
        <p:spPr>
          <a:xfrm>
            <a:off x="2668239" y="3327400"/>
            <a:ext cx="4064001" cy="1397000"/>
          </a:xfrm>
          <a:prstGeom prst="rect">
            <a:avLst/>
          </a:prstGeom>
        </p:spPr>
        <p:txBody>
          <a:bodyPr/>
          <a:lstStyle/>
          <a:p>
            <a:pPr>
              <a:defRPr sz="1800"/>
            </a:pPr>
            <a:r>
              <a:rPr lang="en-IE" sz="1800" dirty="0" err="1"/>
              <a:t>Dr.</a:t>
            </a:r>
            <a:r>
              <a:rPr lang="en-IE" sz="1800" dirty="0"/>
              <a:t> </a:t>
            </a:r>
            <a:r>
              <a:rPr lang="en-IE" sz="1800" dirty="0" err="1"/>
              <a:t>Siobhán</a:t>
            </a:r>
            <a:r>
              <a:rPr lang="en-IE" sz="1800"/>
              <a:t> Drohan (</a:t>
            </a:r>
            <a:r>
              <a:rPr lang="en-IE" sz="1800">
                <a:hlinkClick r:id="rId2"/>
              </a:rPr>
              <a:t>sdrohan@wit.ie</a:t>
            </a:r>
            <a:r>
              <a:rPr lang="en-IE" sz="1800"/>
              <a:t>) </a:t>
            </a:r>
          </a:p>
          <a:p>
            <a:pPr>
              <a:defRPr sz="1800"/>
            </a:pPr>
            <a:r>
              <a:rPr lang="en-IE"/>
              <a:t>Eamonn </a:t>
            </a:r>
            <a:r>
              <a:rPr lang="en-IE" dirty="0"/>
              <a:t>de Leastar (</a:t>
            </a:r>
            <a:r>
              <a:rPr lang="en-IE" dirty="0">
                <a:hlinkClick r:id="rId3"/>
              </a:rPr>
              <a:t>edeleastar@wit.</a:t>
            </a:r>
            <a:r>
              <a:rPr lang="en-IE">
                <a:hlinkClick r:id="rId3"/>
              </a:rPr>
              <a:t>ie)</a:t>
            </a:r>
            <a:endParaRPr lang="en-IE" dirty="0">
              <a:hlinkClick r:id="rId3"/>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1619673" y="1853344"/>
            <a:ext cx="6336704" cy="34009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Motivation / Definition</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Catching and Throwing </a:t>
            </a:r>
            <a:r>
              <a:rPr sz="2800" dirty="0" err="1">
                <a:uFill>
                  <a:solidFill/>
                </a:uFill>
                <a:latin typeface="Helvetica Neue Light"/>
                <a:ea typeface="Helvetica Neue Light"/>
                <a:cs typeface="Helvetica Neue Light"/>
                <a:sym typeface="Helvetica Neue Light"/>
              </a:rPr>
              <a:t>Excepti</a:t>
            </a:r>
            <a:r>
              <a:rPr lang="en-IE" sz="2800" dirty="0" err="1">
                <a:uFill>
                  <a:solidFill/>
                </a:uFill>
                <a:latin typeface="Helvetica Neue Light"/>
                <a:ea typeface="Helvetica Neue Light"/>
                <a:cs typeface="Helvetica Neue Light"/>
                <a:sym typeface="Helvetica Neue Light"/>
              </a:rPr>
              <a:t>ons</a:t>
            </a:r>
            <a:r>
              <a:rPr lang="en-IE" sz="2800" dirty="0">
                <a:uFill>
                  <a:solidFill/>
                </a:uFill>
                <a:latin typeface="Helvetica Neue Light"/>
                <a:ea typeface="Helvetica Neue Light"/>
                <a:cs typeface="Helvetica Neue Light"/>
                <a:sym typeface="Helvetica Neue Light"/>
              </a:rPr>
              <a:t> </a:t>
            </a:r>
            <a:endParaRPr lang="en-IE" sz="20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Java 7+ and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Handling Mechanisms</a:t>
            </a:r>
            <a:endParaRPr sz="28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1547664" y="2348880"/>
            <a:ext cx="604867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250409849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rrowheads="1"/>
          </p:cNvSpPr>
          <p:nvPr>
            <p:ph type="title"/>
          </p:nvPr>
        </p:nvSpPr>
        <p:spPr/>
        <p:txBody>
          <a:bodyPr/>
          <a:lstStyle/>
          <a:p>
            <a:r>
              <a:rPr lang="en-US" dirty="0"/>
              <a:t>try and catch - syntax</a:t>
            </a:r>
          </a:p>
        </p:txBody>
      </p:sp>
      <p:sp>
        <p:nvSpPr>
          <p:cNvPr id="155651" name="Rectangle 3"/>
          <p:cNvSpPr>
            <a:spLocks noGrp="1" noChangeArrowheads="1"/>
          </p:cNvSpPr>
          <p:nvPr>
            <p:ph type="body" idx="1"/>
          </p:nvPr>
        </p:nvSpPr>
        <p:spPr>
          <a:xfrm>
            <a:off x="251520" y="1103671"/>
            <a:ext cx="8789658" cy="5502275"/>
          </a:xfrm>
        </p:spPr>
        <p:txBody>
          <a:bodyPr>
            <a:normAutofit fontScale="92500" lnSpcReduction="20000"/>
          </a:bodyPr>
          <a:lstStyle/>
          <a:p>
            <a:pPr marL="0" indent="0" algn="ctr">
              <a:buNone/>
            </a:pPr>
            <a:r>
              <a:rPr lang="en-IE" sz="2600" b="1" i="1" dirty="0">
                <a:solidFill>
                  <a:srgbClr val="FF0000"/>
                </a:solidFill>
                <a:cs typeface="Times New Roman" pitchFamily="18" charset="0"/>
              </a:rPr>
              <a:t>Catching</a:t>
            </a:r>
            <a:r>
              <a:rPr lang="en-IE" sz="2600" b="1" i="1" dirty="0">
                <a:cs typeface="Times New Roman" pitchFamily="18" charset="0"/>
              </a:rPr>
              <a:t> an exception means declaring that you can handle exceptions of a particular class from a particular block of code.  </a:t>
            </a:r>
          </a:p>
          <a:p>
            <a:pPr marL="0" indent="0" algn="ctr">
              <a:buFont typeface="Wingdings" pitchFamily="2" charset="2"/>
              <a:buNone/>
            </a:pPr>
            <a:endParaRPr lang="en-IE" sz="2600" b="1" i="1" dirty="0">
              <a:cs typeface="Times New Roman" pitchFamily="18" charset="0"/>
            </a:endParaRPr>
          </a:p>
          <a:p>
            <a:pPr marL="0" indent="0" algn="ctr">
              <a:buFont typeface="Wingdings" pitchFamily="2" charset="2"/>
              <a:buNone/>
            </a:pPr>
            <a:r>
              <a:rPr lang="en-IE" sz="2600" b="1" i="1" dirty="0">
                <a:cs typeface="Times New Roman" pitchFamily="18" charset="0"/>
              </a:rPr>
              <a:t>To catch exceptions - surround a block of code with a "try, catch" statement. </a:t>
            </a: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dirty="0">
              <a:cs typeface="Times New Roman" pitchFamily="18" charset="0"/>
            </a:endParaRPr>
          </a:p>
          <a:p>
            <a:pPr marL="0" indent="0">
              <a:lnSpc>
                <a:spcPct val="90000"/>
              </a:lnSpc>
              <a:buFont typeface="Wingdings" pitchFamily="2" charset="2"/>
              <a:buNone/>
            </a:pPr>
            <a:r>
              <a:rPr lang="en-IE" sz="2400" dirty="0">
                <a:cs typeface="Times New Roman" pitchFamily="18" charset="0"/>
              </a:rPr>
              <a:t>	</a:t>
            </a:r>
          </a:p>
          <a:p>
            <a:pPr marL="0" indent="0" algn="ctr">
              <a:buFont typeface="Wingdings" pitchFamily="2" charset="2"/>
              <a:buNone/>
            </a:pPr>
            <a:r>
              <a:rPr lang="en-IE" sz="2400" dirty="0">
                <a:cs typeface="Times New Roman" pitchFamily="18" charset="0"/>
              </a:rPr>
              <a:t> </a:t>
            </a:r>
          </a:p>
        </p:txBody>
      </p:sp>
    </p:spTree>
    <p:custDataLst>
      <p:tags r:id="rId1"/>
    </p:custDataLst>
    <p:extLst>
      <p:ext uri="{BB962C8B-B14F-4D97-AF65-F5344CB8AC3E}">
        <p14:creationId xmlns:p14="http://schemas.microsoft.com/office/powerpoint/2010/main" val="266928450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rrowheads="1"/>
          </p:cNvSpPr>
          <p:nvPr>
            <p:ph type="title"/>
          </p:nvPr>
        </p:nvSpPr>
        <p:spPr/>
        <p:txBody>
          <a:bodyPr/>
          <a:lstStyle/>
          <a:p>
            <a:r>
              <a:rPr lang="en-US" dirty="0"/>
              <a:t>try and catch - syntax</a:t>
            </a:r>
          </a:p>
        </p:txBody>
      </p:sp>
      <p:sp>
        <p:nvSpPr>
          <p:cNvPr id="155651" name="Rectangle 3"/>
          <p:cNvSpPr>
            <a:spLocks noGrp="1" noChangeArrowheads="1"/>
          </p:cNvSpPr>
          <p:nvPr>
            <p:ph type="body" idx="1"/>
          </p:nvPr>
        </p:nvSpPr>
        <p:spPr>
          <a:xfrm>
            <a:off x="251520" y="1103671"/>
            <a:ext cx="8789658" cy="5502275"/>
          </a:xfrm>
        </p:spPr>
        <p:txBody>
          <a:bodyPr>
            <a:normAutofit fontScale="92500" lnSpcReduction="20000"/>
          </a:bodyPr>
          <a:lstStyle/>
          <a:p>
            <a:pPr marL="0" indent="0" algn="ctr">
              <a:buNone/>
            </a:pPr>
            <a:r>
              <a:rPr lang="en-IE" sz="2600" b="1" i="1" dirty="0">
                <a:solidFill>
                  <a:srgbClr val="FF0000"/>
                </a:solidFill>
                <a:cs typeface="Times New Roman" pitchFamily="18" charset="0"/>
              </a:rPr>
              <a:t>Catching</a:t>
            </a:r>
            <a:r>
              <a:rPr lang="en-IE" sz="2600" b="1" i="1" dirty="0">
                <a:cs typeface="Times New Roman" pitchFamily="18" charset="0"/>
              </a:rPr>
              <a:t> an exception means declaring that you can handle exceptions of a particular class from a particular block of code.  </a:t>
            </a:r>
          </a:p>
          <a:p>
            <a:pPr marL="0" indent="0" algn="ctr">
              <a:buFont typeface="Wingdings" pitchFamily="2" charset="2"/>
              <a:buNone/>
            </a:pPr>
            <a:endParaRPr lang="en-IE" sz="2600" b="1" i="1" dirty="0">
              <a:cs typeface="Times New Roman" pitchFamily="18" charset="0"/>
            </a:endParaRPr>
          </a:p>
          <a:p>
            <a:pPr marL="0" indent="0" algn="ctr">
              <a:buFont typeface="Wingdings" pitchFamily="2" charset="2"/>
              <a:buNone/>
            </a:pPr>
            <a:r>
              <a:rPr lang="en-IE" sz="2600" b="1" i="1" dirty="0">
                <a:cs typeface="Times New Roman" pitchFamily="18" charset="0"/>
              </a:rPr>
              <a:t>To catch exceptions - surround a block of code with a "try, catch" statement. </a:t>
            </a: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b="1" dirty="0">
              <a:cs typeface="Times New Roman" pitchFamily="18" charset="0"/>
            </a:endParaRPr>
          </a:p>
          <a:p>
            <a:pPr marL="0" indent="0" algn="ctr">
              <a:buFont typeface="Wingdings" pitchFamily="2" charset="2"/>
              <a:buNone/>
            </a:pPr>
            <a:endParaRPr lang="en-IE" sz="2400" dirty="0">
              <a:cs typeface="Times New Roman" pitchFamily="18" charset="0"/>
            </a:endParaRPr>
          </a:p>
          <a:p>
            <a:pPr marL="0" indent="0">
              <a:lnSpc>
                <a:spcPct val="90000"/>
              </a:lnSpc>
              <a:buFont typeface="Wingdings" pitchFamily="2" charset="2"/>
              <a:buNone/>
            </a:pPr>
            <a:r>
              <a:rPr lang="en-IE" sz="2400" dirty="0">
                <a:cs typeface="Times New Roman" pitchFamily="18" charset="0"/>
              </a:rPr>
              <a:t>	</a:t>
            </a:r>
          </a:p>
          <a:p>
            <a:pPr marL="0" indent="0" algn="ctr">
              <a:buFont typeface="Wingdings" pitchFamily="2" charset="2"/>
              <a:buNone/>
            </a:pPr>
            <a:r>
              <a:rPr lang="en-IE" sz="2400" dirty="0">
                <a:cs typeface="Times New Roman" pitchFamily="18" charset="0"/>
              </a:rPr>
              <a:t> </a:t>
            </a:r>
          </a:p>
        </p:txBody>
      </p:sp>
      <p:sp>
        <p:nvSpPr>
          <p:cNvPr id="7" name="Shape 123">
            <a:extLst>
              <a:ext uri="{FF2B5EF4-FFF2-40B4-BE49-F238E27FC236}">
                <a16:creationId xmlns:a16="http://schemas.microsoft.com/office/drawing/2014/main" id="{C62121FB-F5D7-4A87-BA7A-88F8967A4165}"/>
              </a:ext>
            </a:extLst>
          </p:cNvPr>
          <p:cNvSpPr/>
          <p:nvPr/>
        </p:nvSpPr>
        <p:spPr>
          <a:xfrm>
            <a:off x="179512" y="2852936"/>
            <a:ext cx="8861666" cy="3761030"/>
          </a:xfrm>
          <a:prstGeom prst="rect">
            <a:avLst/>
          </a:prstGeom>
          <a:solidFill>
            <a:schemeClr val="accent3">
              <a:lumMod val="20000"/>
              <a:lumOff val="80000"/>
            </a:schemeClr>
          </a:solidFill>
          <a:ln w="12700" cap="flat">
            <a:solidFill>
              <a:schemeClr val="accent1"/>
            </a:solid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public void </a:t>
            </a:r>
            <a:r>
              <a:rPr dirty="0" err="1">
                <a:uFill>
                  <a:solidFill/>
                </a:uFill>
                <a:latin typeface="Courier New"/>
                <a:ea typeface="Courier New"/>
                <a:cs typeface="Courier New"/>
                <a:sym typeface="Courier New"/>
              </a:rPr>
              <a:t>myMethod</a:t>
            </a:r>
            <a:r>
              <a:rPr dirty="0">
                <a:uFill>
                  <a:solidFill/>
                </a:uFill>
                <a:latin typeface="Courier New"/>
                <a:ea typeface="Courier New"/>
                <a:cs typeface="Courier New"/>
                <a:sym typeface="Courier New"/>
              </a:rPr>
              <a:t>()</a:t>
            </a:r>
            <a:endParaRPr lang="en-IE" dirty="0">
              <a:uFill>
                <a:solidFill/>
              </a:uFill>
              <a:latin typeface="Courier New"/>
              <a:ea typeface="Courier New"/>
              <a:cs typeface="Courier New"/>
              <a:sym typeface="Courier New"/>
            </a:endParaRPr>
          </a:p>
          <a:p>
            <a:pPr marL="383540" marR="40639" lvl="0" indent="-342900" defTabSz="914400">
              <a:buClr>
                <a:srgbClr val="931A68"/>
              </a:buClr>
              <a:buFont typeface="Courier New"/>
              <a:defRPr sz="1800"/>
            </a:pPr>
            <a:r>
              <a:rPr dirty="0">
                <a:uFill>
                  <a:solidFill/>
                </a:uFill>
                <a:latin typeface="Courier New"/>
                <a:ea typeface="Courier New"/>
                <a:cs typeface="Courier New"/>
                <a:sym typeface="Courier New"/>
              </a:rPr>
              <a:t>{</a:t>
            </a:r>
          </a:p>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try</a:t>
            </a:r>
            <a:r>
              <a:rPr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sz="1600" dirty="0">
                <a:uFill>
                  <a:solidFill/>
                </a:uFill>
                <a:latin typeface="Courier New"/>
                <a:ea typeface="Courier New"/>
                <a:cs typeface="Courier New"/>
                <a:sym typeface="Courier New"/>
              </a:rPr>
              <a:t>	</a:t>
            </a:r>
            <a:r>
              <a:rPr sz="1600" dirty="0">
                <a:solidFill>
                  <a:srgbClr val="00B050"/>
                </a:solidFill>
                <a:uFill>
                  <a:solidFill/>
                </a:uFill>
                <a:latin typeface="Courier New"/>
                <a:ea typeface="Courier New"/>
                <a:cs typeface="Courier New"/>
                <a:sym typeface="Courier New"/>
              </a:rPr>
              <a:t>  </a:t>
            </a:r>
            <a:r>
              <a:rPr sz="1600" b="1" dirty="0">
                <a:solidFill>
                  <a:srgbClr val="00B050"/>
                </a:solidFill>
                <a:uFill>
                  <a:solidFill>
                    <a:srgbClr val="4E9072"/>
                  </a:solidFill>
                </a:uFill>
                <a:latin typeface="Courier New"/>
                <a:ea typeface="Courier New"/>
                <a:cs typeface="Courier New"/>
                <a:sym typeface="Courier New"/>
              </a:rPr>
              <a:t>//</a:t>
            </a:r>
            <a:r>
              <a:rPr lang="en-IE" sz="1600" b="1" dirty="0">
                <a:solidFill>
                  <a:srgbClr val="00B050"/>
                </a:solidFill>
                <a:uFill>
                  <a:solidFill>
                    <a:srgbClr val="4E9072"/>
                  </a:solidFill>
                </a:uFill>
                <a:latin typeface="Courier New"/>
                <a:ea typeface="Courier New"/>
                <a:cs typeface="Courier New"/>
                <a:sym typeface="Courier New"/>
              </a:rPr>
              <a:t>C</a:t>
            </a:r>
            <a:r>
              <a:rPr sz="1600" b="1" dirty="0">
                <a:solidFill>
                  <a:srgbClr val="00B050"/>
                </a:solidFill>
                <a:uFill>
                  <a:solidFill>
                    <a:srgbClr val="4E9072"/>
                  </a:solidFill>
                </a:uFill>
                <a:latin typeface="Courier New"/>
                <a:ea typeface="Courier New"/>
                <a:cs typeface="Courier New"/>
                <a:sym typeface="Courier New"/>
              </a:rPr>
              <a:t>ode that throws exception e</a:t>
            </a:r>
            <a:r>
              <a:rPr lang="en-IE" sz="1600" b="1" dirty="0">
                <a:solidFill>
                  <a:srgbClr val="00B050"/>
                </a:solidFill>
                <a:uFill>
                  <a:solidFill>
                    <a:srgbClr val="4E9072"/>
                  </a:solidFill>
                </a:uFill>
                <a:latin typeface="Courier New"/>
                <a:ea typeface="Courier New"/>
                <a:cs typeface="Courier New"/>
                <a:sym typeface="Courier New"/>
              </a:rPr>
              <a:t>:</a:t>
            </a:r>
          </a:p>
          <a:p>
            <a:pPr>
              <a:lnSpc>
                <a:spcPct val="90000"/>
              </a:lnSpc>
            </a:pPr>
            <a:r>
              <a:rPr lang="en-IE" sz="1600" dirty="0">
                <a:solidFill>
                  <a:srgbClr val="00B050"/>
                </a:solidFill>
                <a:uFill>
                  <a:solidFill/>
                </a:uFill>
                <a:latin typeface="Courier New"/>
                <a:cs typeface="Courier New"/>
              </a:rPr>
              <a:t>     //   The try clause is the piece of code which you want </a:t>
            </a:r>
          </a:p>
          <a:p>
            <a:pPr>
              <a:lnSpc>
                <a:spcPct val="90000"/>
              </a:lnSpc>
            </a:pPr>
            <a:r>
              <a:rPr lang="en-IE" sz="1600" dirty="0">
                <a:solidFill>
                  <a:srgbClr val="00B050"/>
                </a:solidFill>
                <a:uFill>
                  <a:solidFill/>
                </a:uFill>
                <a:latin typeface="Courier New"/>
                <a:cs typeface="Courier New"/>
              </a:rPr>
              <a:t>	  //   to try to execute.  It contains statements in which an </a:t>
            </a:r>
          </a:p>
          <a:p>
            <a:pPr>
              <a:lnSpc>
                <a:spcPct val="90000"/>
              </a:lnSpc>
            </a:pPr>
            <a:r>
              <a:rPr lang="en-IE" sz="1600" dirty="0">
                <a:solidFill>
                  <a:srgbClr val="00B050"/>
                </a:solidFill>
                <a:uFill>
                  <a:solidFill/>
                </a:uFill>
                <a:latin typeface="Courier New"/>
                <a:cs typeface="Courier New"/>
              </a:rPr>
              <a:t>     //   exception could be raised.</a:t>
            </a:r>
            <a:endParaRPr sz="1600" dirty="0">
              <a:solidFill>
                <a:srgbClr val="00B050"/>
              </a:solidFill>
              <a:uFill>
                <a:solidFill/>
              </a:uFill>
              <a:latin typeface="Courier New"/>
              <a:cs typeface="Courier New"/>
              <a:sym typeface="Courier New"/>
            </a:endParaRP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catch </a:t>
            </a:r>
            <a:r>
              <a:rPr dirty="0">
                <a:uFill>
                  <a:solidFill/>
                </a:uFill>
                <a:latin typeface="Courier New"/>
                <a:ea typeface="Courier New"/>
                <a:cs typeface="Courier New"/>
                <a:sym typeface="Courier New"/>
              </a:rPr>
              <a:t>(Exception e){</a:t>
            </a:r>
          </a:p>
          <a:p>
            <a:pPr marL="383540" marR="40639" lvl="0" indent="-342900" defTabSz="914400">
              <a:buClr>
                <a:srgbClr val="000000"/>
              </a:buClr>
              <a:buFont typeface="Courier New"/>
              <a:defRPr sz="1800"/>
            </a:pPr>
            <a:r>
              <a:rPr sz="1600" dirty="0">
                <a:solidFill>
                  <a:srgbClr val="00B050"/>
                </a:solidFill>
                <a:uFill>
                  <a:solidFill/>
                </a:uFill>
                <a:latin typeface="Courier New"/>
                <a:cs typeface="Courier New"/>
                <a:sym typeface="Courier New"/>
              </a:rPr>
              <a:t>	  </a:t>
            </a:r>
            <a:r>
              <a:rPr sz="1600" b="1" dirty="0">
                <a:solidFill>
                  <a:srgbClr val="00B050"/>
                </a:solidFill>
                <a:uFill>
                  <a:solidFill/>
                </a:uFill>
                <a:latin typeface="Courier New"/>
                <a:cs typeface="Courier New"/>
                <a:sym typeface="Courier New"/>
              </a:rPr>
              <a:t>//</a:t>
            </a:r>
            <a:r>
              <a:rPr lang="en-IE" sz="1600" b="1" dirty="0">
                <a:solidFill>
                  <a:srgbClr val="00B050"/>
                </a:solidFill>
                <a:uFill>
                  <a:solidFill/>
                </a:uFill>
                <a:latin typeface="Courier New"/>
                <a:cs typeface="Courier New"/>
                <a:sym typeface="Courier New"/>
              </a:rPr>
              <a:t>C</a:t>
            </a:r>
            <a:r>
              <a:rPr sz="1600" b="1" dirty="0">
                <a:solidFill>
                  <a:srgbClr val="00B050"/>
                </a:solidFill>
                <a:uFill>
                  <a:solidFill/>
                </a:uFill>
                <a:latin typeface="Courier New"/>
                <a:cs typeface="Courier New"/>
                <a:sym typeface="Courier New"/>
              </a:rPr>
              <a:t>ode that handles exception e</a:t>
            </a:r>
            <a:r>
              <a:rPr lang="en-IE" sz="1600" b="1" dirty="0">
                <a:solidFill>
                  <a:srgbClr val="00B050"/>
                </a:solidFill>
                <a:uFill>
                  <a:solidFill/>
                </a:uFill>
                <a:latin typeface="Courier New"/>
                <a:cs typeface="Courier New"/>
                <a:sym typeface="Courier New"/>
              </a:rPr>
              <a:t>:</a:t>
            </a:r>
          </a:p>
          <a:p>
            <a:pPr>
              <a:lnSpc>
                <a:spcPct val="90000"/>
              </a:lnSpc>
            </a:pPr>
            <a:r>
              <a:rPr lang="en-IE" sz="1600" dirty="0">
                <a:solidFill>
                  <a:srgbClr val="00B050"/>
                </a:solidFill>
                <a:uFill>
                  <a:solidFill/>
                </a:uFill>
                <a:latin typeface="Courier New"/>
                <a:cs typeface="Courier New"/>
              </a:rPr>
              <a:t>     //   The catch clauses are the handlers. for the various exceptions</a:t>
            </a:r>
            <a:endParaRPr lang="en-GB" sz="1600" dirty="0">
              <a:solidFill>
                <a:srgbClr val="00B050"/>
              </a:solidFill>
              <a:uFill>
                <a:solidFill/>
              </a:uFill>
              <a:latin typeface="Courier New"/>
              <a:cs typeface="Courier New"/>
            </a:endParaRPr>
          </a:p>
          <a:p>
            <a:pPr>
              <a:lnSpc>
                <a:spcPct val="90000"/>
              </a:lnSpc>
            </a:pPr>
            <a:r>
              <a:rPr lang="en-IE" sz="1600" dirty="0">
                <a:solidFill>
                  <a:srgbClr val="00B050"/>
                </a:solidFill>
                <a:uFill>
                  <a:solidFill/>
                </a:uFill>
                <a:latin typeface="Courier New"/>
                <a:cs typeface="Courier New"/>
              </a:rPr>
              <a:t>     //   They contain code to handle the Exception and recover from </a:t>
            </a:r>
          </a:p>
          <a:p>
            <a:pPr>
              <a:lnSpc>
                <a:spcPct val="90000"/>
              </a:lnSpc>
            </a:pPr>
            <a:r>
              <a:rPr lang="en-IE" sz="1600" dirty="0">
                <a:solidFill>
                  <a:srgbClr val="00B050"/>
                </a:solidFill>
                <a:uFill>
                  <a:solidFill/>
                </a:uFill>
                <a:latin typeface="Courier New"/>
                <a:cs typeface="Courier New"/>
              </a:rPr>
              <a:t>	  //   it (if possible).</a:t>
            </a:r>
            <a:endParaRPr sz="1600" dirty="0">
              <a:solidFill>
                <a:srgbClr val="00B050"/>
              </a:solidFill>
              <a:uFill>
                <a:solidFill/>
              </a:uFill>
              <a:latin typeface="Courier New"/>
              <a:cs typeface="Courier New"/>
              <a:sym typeface="Courier New"/>
            </a:endParaRPr>
          </a:p>
          <a:p>
            <a:pPr marL="383540" marR="40639" lvl="0" indent="-342900" defTabSz="914400">
              <a:buClr>
                <a:srgbClr val="000000"/>
              </a:buClr>
              <a:buFont typeface="Courier New"/>
              <a:defRPr sz="1800"/>
            </a:pPr>
            <a:r>
              <a:rPr dirty="0">
                <a:solidFill>
                  <a:srgbClr val="4E9072"/>
                </a:solidFill>
                <a:uFill>
                  <a:solidFill>
                    <a:srgbClr val="4E9072"/>
                  </a:solidFill>
                </a:uFill>
                <a:latin typeface="Courier New"/>
                <a:ea typeface="Courier New"/>
                <a:cs typeface="Courier New"/>
                <a:sym typeface="Courier New"/>
              </a:rPr>
              <a:t>	</a:t>
            </a:r>
            <a:r>
              <a:rPr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a:t>
            </a:r>
          </a:p>
        </p:txBody>
      </p:sp>
    </p:spTree>
    <p:custDataLst>
      <p:tags r:id="rId1"/>
    </p:custDataLst>
    <p:extLst>
      <p:ext uri="{BB962C8B-B14F-4D97-AF65-F5344CB8AC3E}">
        <p14:creationId xmlns:p14="http://schemas.microsoft.com/office/powerpoint/2010/main" val="83288949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a:xfrm>
            <a:off x="457200" y="0"/>
            <a:ext cx="8229600" cy="1087438"/>
          </a:xfrm>
        </p:spPr>
        <p:txBody>
          <a:bodyPr>
            <a:normAutofit/>
          </a:bodyPr>
          <a:lstStyle/>
          <a:p>
            <a:r>
              <a:rPr lang="en-US" dirty="0"/>
              <a:t>try and catch - example</a:t>
            </a:r>
          </a:p>
        </p:txBody>
      </p:sp>
      <p:sp>
        <p:nvSpPr>
          <p:cNvPr id="157699" name="Rectangle 3"/>
          <p:cNvSpPr>
            <a:spLocks noGrp="1" noChangeArrowheads="1"/>
          </p:cNvSpPr>
          <p:nvPr>
            <p:ph type="body" idx="1"/>
          </p:nvPr>
        </p:nvSpPr>
        <p:spPr/>
        <p:txBody>
          <a:bodyPr>
            <a:normAutofit/>
          </a:bodyPr>
          <a:lstStyle/>
          <a:p>
            <a:pPr marL="0" indent="0" algn="ctr">
              <a:buFont typeface="Wingdings" pitchFamily="2" charset="2"/>
              <a:buNone/>
            </a:pPr>
            <a:r>
              <a:rPr lang="en-IE" sz="3200" dirty="0"/>
              <a:t>The parameter </a:t>
            </a:r>
            <a:r>
              <a:rPr lang="en-IE" sz="3200" b="1" i="1" dirty="0">
                <a:solidFill>
                  <a:schemeClr val="accent2"/>
                </a:solidFill>
              </a:rPr>
              <a:t>e</a:t>
            </a:r>
            <a:r>
              <a:rPr lang="en-IE" sz="3200" dirty="0"/>
              <a:t> is of type </a:t>
            </a:r>
            <a:r>
              <a:rPr lang="en-IE" sz="3200" dirty="0">
                <a:solidFill>
                  <a:srgbClr val="FF0000"/>
                </a:solidFill>
              </a:rPr>
              <a:t>Exception</a:t>
            </a:r>
            <a:r>
              <a:rPr lang="en-IE" sz="3200" dirty="0"/>
              <a:t> and we can use it to print out what exception occurred.</a:t>
            </a:r>
          </a:p>
          <a:p>
            <a:pPr marL="0" indent="0">
              <a:buFont typeface="Wingdings" pitchFamily="2" charset="2"/>
              <a:buNone/>
            </a:pPr>
            <a:endParaRPr lang="en-IE" sz="2400" dirty="0"/>
          </a:p>
        </p:txBody>
      </p:sp>
      <p:sp>
        <p:nvSpPr>
          <p:cNvPr id="5" name="TextBox 4"/>
          <p:cNvSpPr txBox="1"/>
          <p:nvPr/>
        </p:nvSpPr>
        <p:spPr>
          <a:xfrm>
            <a:off x="547528" y="3068960"/>
            <a:ext cx="8136904" cy="2154436"/>
          </a:xfrm>
          <a:prstGeom prst="rect">
            <a:avLst/>
          </a:prstGeom>
          <a:solidFill>
            <a:schemeClr val="accent3">
              <a:lumMod val="20000"/>
              <a:lumOff val="80000"/>
            </a:schemeClr>
          </a:solidFill>
          <a:ln>
            <a:solidFill>
              <a:schemeClr val="accent2"/>
            </a:solidFill>
          </a:ln>
        </p:spPr>
        <p:txBody>
          <a:bodyPr wrap="square" rtlCol="0">
            <a:spAutoFit/>
          </a:bodyPr>
          <a:lstStyle/>
          <a:p>
            <a:pPr marL="383540" marR="40639" lvl="0" indent="-342900" defTabSz="914400">
              <a:buClr>
                <a:srgbClr val="931A68"/>
              </a:buClr>
              <a:buFont typeface="Courier New"/>
              <a:defRPr sz="1800"/>
            </a:pPr>
            <a:r>
              <a:rPr lang="en-IE" dirty="0">
                <a:cs typeface="Times New Roman" pitchFamily="18" charset="0"/>
              </a:rPr>
              <a:t>   </a:t>
            </a:r>
            <a:r>
              <a:rPr lang="en-IE" dirty="0">
                <a:solidFill>
                  <a:srgbClr val="931A68"/>
                </a:solidFill>
                <a:uFill>
                  <a:solidFill>
                    <a:srgbClr val="931A68"/>
                  </a:solidFill>
                </a:uFill>
                <a:latin typeface="Courier New"/>
                <a:ea typeface="Courier New"/>
                <a:cs typeface="Courier New"/>
                <a:sym typeface="Courier New"/>
              </a:rPr>
              <a:t> try</a:t>
            </a:r>
            <a:r>
              <a:rPr lang="en-IE"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lang="en-IE" dirty="0">
                <a:uFill>
                  <a:solidFill/>
                </a:uFill>
                <a:latin typeface="Courier New"/>
                <a:ea typeface="Courier New"/>
                <a:cs typeface="Courier New"/>
                <a:sym typeface="Courier New"/>
              </a:rPr>
              <a:t>	</a:t>
            </a:r>
            <a:r>
              <a:rPr lang="en-IE" dirty="0">
                <a:solidFill>
                  <a:srgbClr val="00B050"/>
                </a:solidFill>
                <a:uFill>
                  <a:solidFill/>
                </a:uFill>
                <a:latin typeface="Courier New"/>
                <a:ea typeface="Courier New"/>
                <a:cs typeface="Courier New"/>
                <a:sym typeface="Courier New"/>
              </a:rPr>
              <a:t>  </a:t>
            </a:r>
            <a:r>
              <a:rPr lang="en-IE" dirty="0">
                <a:solidFill>
                  <a:srgbClr val="00B050"/>
                </a:solidFill>
                <a:uFill>
                  <a:solidFill>
                    <a:srgbClr val="4E9072"/>
                  </a:solidFill>
                </a:uFill>
                <a:latin typeface="Courier New"/>
                <a:ea typeface="Courier New"/>
                <a:cs typeface="Courier New"/>
                <a:sym typeface="Courier New"/>
              </a:rPr>
              <a:t>//Code that throws exception e:</a:t>
            </a:r>
          </a:p>
          <a:p>
            <a:r>
              <a:rPr lang="en-IE" dirty="0">
                <a:cs typeface="Times New Roman" pitchFamily="18" charset="0"/>
              </a:rPr>
              <a:t>  	</a:t>
            </a:r>
            <a:r>
              <a:rPr lang="en-IE" dirty="0">
                <a:solidFill>
                  <a:schemeClr val="tx1"/>
                </a:solidFill>
                <a:cs typeface="Times New Roman" pitchFamily="18" charset="0"/>
              </a:rPr>
              <a:t>    </a:t>
            </a:r>
            <a:r>
              <a:rPr lang="en-IE" sz="2000" dirty="0" err="1">
                <a:solidFill>
                  <a:schemeClr val="tx1"/>
                </a:solidFill>
                <a:latin typeface="Courier New" panose="02070309020205020404" pitchFamily="49" charset="0"/>
                <a:cs typeface="Courier New" panose="02070309020205020404" pitchFamily="49" charset="0"/>
              </a:rPr>
              <a:t>myMethod</a:t>
            </a:r>
            <a:r>
              <a:rPr lang="en-IE" sz="2000" dirty="0">
                <a:solidFill>
                  <a:schemeClr val="tx1"/>
                </a:solidFill>
                <a:latin typeface="Courier New" panose="02070309020205020404" pitchFamily="49" charset="0"/>
                <a:cs typeface="Courier New" panose="02070309020205020404" pitchFamily="49" charset="0"/>
              </a:rPr>
              <a:t>();</a:t>
            </a:r>
            <a:endParaRPr lang="en-IE" dirty="0">
              <a:solidFill>
                <a:schemeClr val="tx1"/>
              </a:solidFill>
              <a:latin typeface="Courier New" panose="02070309020205020404" pitchFamily="49" charset="0"/>
              <a:cs typeface="Courier New" panose="02070309020205020404" pitchFamily="49" charset="0"/>
            </a:endParaRPr>
          </a:p>
          <a:p>
            <a:pPr marL="383540" marR="40639" lvl="0" indent="-342900" defTabSz="914400">
              <a:buClr>
                <a:srgbClr val="000000"/>
              </a:buClr>
              <a:buFont typeface="Courier New"/>
              <a:defRPr sz="1800"/>
            </a:pPr>
            <a:r>
              <a:rPr lang="en-IE" dirty="0">
                <a:uFill>
                  <a:solidFill/>
                </a:uFill>
                <a:latin typeface="Courier New"/>
                <a:ea typeface="Courier New"/>
                <a:cs typeface="Courier New"/>
                <a:sym typeface="Courier New"/>
              </a:rPr>
              <a:t>  }</a:t>
            </a:r>
          </a:p>
          <a:p>
            <a:pPr marL="383540" marR="40639" lvl="0" indent="-342900" defTabSz="914400">
              <a:buClr>
                <a:srgbClr val="931A68"/>
              </a:buClr>
              <a:buFont typeface="Courier New"/>
              <a:defRPr sz="1800"/>
            </a:pPr>
            <a:r>
              <a:rPr lang="en-IE" dirty="0">
                <a:solidFill>
                  <a:srgbClr val="931A68"/>
                </a:solidFill>
                <a:uFill>
                  <a:solidFill>
                    <a:srgbClr val="931A68"/>
                  </a:solidFill>
                </a:uFill>
                <a:latin typeface="Courier New"/>
                <a:ea typeface="Courier New"/>
                <a:cs typeface="Courier New"/>
                <a:sym typeface="Courier New"/>
              </a:rPr>
              <a:t>  catch </a:t>
            </a:r>
            <a:r>
              <a:rPr lang="en-IE" dirty="0">
                <a:uFill>
                  <a:solidFill/>
                </a:uFill>
                <a:latin typeface="Courier New"/>
                <a:ea typeface="Courier New"/>
                <a:cs typeface="Courier New"/>
                <a:sym typeface="Courier New"/>
              </a:rPr>
              <a:t>(Exception e){</a:t>
            </a:r>
          </a:p>
          <a:p>
            <a:pPr marL="383540" marR="40639" lvl="0" indent="-342900" defTabSz="914400">
              <a:buClr>
                <a:srgbClr val="000000"/>
              </a:buClr>
              <a:buFont typeface="Courier New"/>
              <a:defRPr sz="1800"/>
            </a:pPr>
            <a:r>
              <a:rPr lang="en-IE" dirty="0">
                <a:solidFill>
                  <a:srgbClr val="00B050"/>
                </a:solidFill>
                <a:uFill>
                  <a:solidFill/>
                </a:uFill>
                <a:latin typeface="Courier New"/>
                <a:cs typeface="Courier New"/>
                <a:sym typeface="Courier New"/>
              </a:rPr>
              <a:t>	  //Code that handles exception e:</a:t>
            </a:r>
          </a:p>
          <a:p>
            <a:pPr marL="383540" marR="40639" indent="-342900" defTabSz="914400">
              <a:buClr>
                <a:srgbClr val="000000"/>
              </a:buClr>
              <a:defRPr sz="1800"/>
            </a:pPr>
            <a:r>
              <a:rPr lang="en-IE" sz="2000" dirty="0">
                <a:solidFill>
                  <a:srgbClr val="00B050"/>
                </a:solidFill>
                <a:latin typeface="Courier New" panose="02070309020205020404" pitchFamily="49" charset="0"/>
                <a:cs typeface="Courier New" panose="02070309020205020404" pitchFamily="49" charset="0"/>
              </a:rPr>
              <a:t>  	  </a:t>
            </a:r>
            <a:r>
              <a:rPr lang="en-IE" sz="2000" dirty="0" err="1">
                <a:solidFill>
                  <a:schemeClr val="tx1"/>
                </a:solidFill>
                <a:latin typeface="Courier New" panose="02070309020205020404" pitchFamily="49" charset="0"/>
                <a:cs typeface="Courier New" panose="02070309020205020404" pitchFamily="49" charset="0"/>
              </a:rPr>
              <a:t>System.err.println</a:t>
            </a:r>
            <a:r>
              <a:rPr lang="en-IE" sz="2000" dirty="0">
                <a:solidFill>
                  <a:schemeClr val="tx1"/>
                </a:solidFill>
                <a:latin typeface="Courier New" panose="02070309020205020404" pitchFamily="49" charset="0"/>
                <a:cs typeface="Courier New" panose="02070309020205020404" pitchFamily="49" charset="0"/>
              </a:rPr>
              <a:t>(“Caught Exception:  “ + e);</a:t>
            </a:r>
          </a:p>
        </p:txBody>
      </p:sp>
    </p:spTree>
    <p:custDataLst>
      <p:tags r:id="rId1"/>
    </p:custDataLst>
    <p:extLst>
      <p:ext uri="{BB962C8B-B14F-4D97-AF65-F5344CB8AC3E}">
        <p14:creationId xmlns:p14="http://schemas.microsoft.com/office/powerpoint/2010/main" val="31838320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Flow of control in Exception Handing</a:t>
            </a:r>
          </a:p>
        </p:txBody>
      </p:sp>
      <p:pic>
        <p:nvPicPr>
          <p:cNvPr id="4" name="Content Placeholder 3" descr="tryCatch.png"/>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793" t="-858" r="590" b="-856"/>
          <a:stretch/>
        </p:blipFill>
        <p:spPr>
          <a:xfrm>
            <a:off x="1835696" y="1196752"/>
            <a:ext cx="5324723" cy="5590786"/>
          </a:xfrm>
        </p:spPr>
      </p:pic>
    </p:spTree>
    <p:custDataLst>
      <p:tags r:id="rId1"/>
    </p:custDataLst>
    <p:extLst>
      <p:ext uri="{BB962C8B-B14F-4D97-AF65-F5344CB8AC3E}">
        <p14:creationId xmlns:p14="http://schemas.microsoft.com/office/powerpoint/2010/main" val="23056348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30" name="Shape 130"/>
          <p:cNvSpPr>
            <a:spLocks noGrp="1"/>
          </p:cNvSpPr>
          <p:nvPr>
            <p:ph type="title"/>
          </p:nvPr>
        </p:nvSpPr>
        <p:spPr>
          <a:xfrm>
            <a:off x="457200" y="34925"/>
            <a:ext cx="8229600" cy="1017588"/>
          </a:xfrm>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Catching Multiple Exceptions</a:t>
            </a:r>
          </a:p>
        </p:txBody>
      </p:sp>
      <p:sp>
        <p:nvSpPr>
          <p:cNvPr id="131" name="Shape 131"/>
          <p:cNvSpPr>
            <a:spLocks noGrp="1"/>
          </p:cNvSpPr>
          <p:nvPr>
            <p:ph type="body" idx="1"/>
          </p:nvPr>
        </p:nvSpPr>
        <p:spPr>
          <a:xfrm>
            <a:off x="468312" y="1052512"/>
            <a:ext cx="8229601" cy="3154363"/>
          </a:xfrm>
          <a:prstGeom prst="rect">
            <a:avLst/>
          </a:prstGeom>
        </p:spPr>
        <p:txBody>
          <a:bodyPr/>
          <a:lstStyle/>
          <a:p>
            <a:pPr marL="334554" lvl="0" indent="-293914">
              <a:buClr>
                <a:srgbClr val="000000"/>
              </a:buClr>
              <a:buFont typeface="Wingdings"/>
              <a:buChar char=""/>
              <a:defRPr sz="1800">
                <a:uFillTx/>
              </a:defRPr>
            </a:pPr>
            <a:r>
              <a:rPr sz="2400" dirty="0">
                <a:uFill>
                  <a:solidFill/>
                </a:uFill>
              </a:rPr>
              <a:t>It is possible to catch multiple exceptions in a catch block</a:t>
            </a:r>
          </a:p>
          <a:p>
            <a:pPr lvl="0">
              <a:buClr>
                <a:srgbClr val="000000"/>
              </a:buClr>
              <a:buFont typeface="Wingdings"/>
              <a:buChar char=""/>
              <a:defRPr sz="1800">
                <a:uFillTx/>
              </a:defRPr>
            </a:pPr>
            <a:r>
              <a:rPr sz="2400" dirty="0">
                <a:uFill>
                  <a:solidFill/>
                </a:uFill>
              </a:rPr>
              <a:t>Order of exceptions is important as more generic exceptions should be handled at the end</a:t>
            </a:r>
          </a:p>
        </p:txBody>
      </p:sp>
      <p:grpSp>
        <p:nvGrpSpPr>
          <p:cNvPr id="134" name="Group 134"/>
          <p:cNvGrpSpPr/>
          <p:nvPr/>
        </p:nvGrpSpPr>
        <p:grpSpPr>
          <a:xfrm>
            <a:off x="395287" y="2874962"/>
            <a:ext cx="5549901" cy="3527426"/>
            <a:chOff x="0" y="0"/>
            <a:chExt cx="5549900" cy="3527425"/>
          </a:xfrm>
        </p:grpSpPr>
        <p:sp>
          <p:nvSpPr>
            <p:cNvPr id="132" name="Shape 132"/>
            <p:cNvSpPr/>
            <p:nvPr/>
          </p:nvSpPr>
          <p:spPr>
            <a:xfrm>
              <a:off x="0" y="0"/>
              <a:ext cx="5545138" cy="3527425"/>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33" name="Shape 133"/>
            <p:cNvSpPr/>
            <p:nvPr/>
          </p:nvSpPr>
          <p:spPr>
            <a:xfrm>
              <a:off x="0" y="0"/>
              <a:ext cx="5549900" cy="3352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marL="383540" marR="40639" lvl="0" indent="-342900" defTabSz="914400">
                <a:buClr>
                  <a:srgbClr val="931A68"/>
                </a:buClr>
                <a:buFont typeface="Courier New"/>
                <a:defRPr sz="1800"/>
              </a:pPr>
              <a:r>
                <a:rPr sz="1400" b="1" dirty="0">
                  <a:solidFill>
                    <a:srgbClr val="931A68"/>
                  </a:solidFill>
                  <a:uFill>
                    <a:solidFill>
                      <a:srgbClr val="931A68"/>
                    </a:solidFill>
                  </a:uFill>
                  <a:latin typeface="Courier New"/>
                  <a:ea typeface="Courier New"/>
                  <a:cs typeface="Courier New"/>
                  <a:sym typeface="Courier New"/>
                </a:rPr>
                <a:t>public void </a:t>
              </a:r>
              <a:r>
                <a:rPr sz="1400" dirty="0" err="1">
                  <a:uFill>
                    <a:solidFill/>
                  </a:uFill>
                  <a:latin typeface="Courier New"/>
                  <a:ea typeface="Courier New"/>
                  <a:cs typeface="Courier New"/>
                  <a:sym typeface="Courier New"/>
                </a:rPr>
                <a:t>myMethod</a:t>
              </a:r>
              <a:r>
                <a:rPr sz="1400"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a:t>
              </a:r>
            </a:p>
            <a:p>
              <a:pPr marL="383540" marR="40639" lvl="0" indent="-342900" defTabSz="914400">
                <a:buClr>
                  <a:srgbClr val="931A68"/>
                </a:buClr>
                <a:buFont typeface="Courier New"/>
                <a:defRPr sz="1800"/>
              </a:pPr>
              <a:r>
                <a:rPr sz="1400" b="1" dirty="0">
                  <a:solidFill>
                    <a:srgbClr val="931A68"/>
                  </a:solidFill>
                  <a:uFill>
                    <a:solidFill>
                      <a:srgbClr val="931A68"/>
                    </a:solidFill>
                  </a:uFill>
                  <a:latin typeface="Courier New"/>
                  <a:ea typeface="Courier New"/>
                  <a:cs typeface="Courier New"/>
                  <a:sym typeface="Courier New"/>
                </a:rPr>
                <a:t>  try</a:t>
              </a:r>
            </a:p>
            <a:p>
              <a:pPr marL="383540" marR="40639" lvl="0" indent="-342900" defTabSz="914400">
                <a:buClr>
                  <a:srgbClr val="931A68"/>
                </a:buClr>
                <a:buFont typeface="Courier New"/>
                <a:defRPr sz="1800"/>
              </a:pPr>
              <a:r>
                <a:rPr sz="1400" b="1" dirty="0">
                  <a:solidFill>
                    <a:srgbClr val="931A68"/>
                  </a:solidFill>
                  <a:uFill>
                    <a:solidFill>
                      <a:srgbClr val="931A68"/>
                    </a:solidFill>
                  </a:uFill>
                  <a:latin typeface="Courier New"/>
                  <a:ea typeface="Courier New"/>
                  <a:cs typeface="Courier New"/>
                  <a:sym typeface="Courier New"/>
                </a:rPr>
                <a:t>  </a:t>
              </a:r>
              <a:r>
                <a:rPr sz="1400"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r>
                <a:rPr sz="1400" dirty="0">
                  <a:solidFill>
                    <a:srgbClr val="4E9072"/>
                  </a:solidFill>
                  <a:uFill>
                    <a:solidFill>
                      <a:srgbClr val="4E9072"/>
                    </a:solidFill>
                  </a:uFill>
                  <a:latin typeface="Courier New"/>
                  <a:ea typeface="Courier New"/>
                  <a:cs typeface="Courier New"/>
                  <a:sym typeface="Courier New"/>
                </a:rPr>
                <a:t>//code that throws exception e1</a:t>
              </a:r>
            </a:p>
            <a:p>
              <a:pPr marL="383540" marR="40639" lvl="0" indent="-342900" defTabSz="914400">
                <a:buClr>
                  <a:srgbClr val="4E9072"/>
                </a:buClr>
                <a:buFont typeface="Courier New"/>
                <a:defRPr sz="1800"/>
              </a:pPr>
              <a:r>
                <a:rPr sz="1400" dirty="0">
                  <a:solidFill>
                    <a:srgbClr val="4E9072"/>
                  </a:solidFill>
                  <a:uFill>
                    <a:solidFill>
                      <a:srgbClr val="4E9072"/>
                    </a:solidFill>
                  </a:uFill>
                  <a:latin typeface="Courier New"/>
                  <a:ea typeface="Courier New"/>
                  <a:cs typeface="Courier New"/>
                  <a:sym typeface="Courier New"/>
                </a:rPr>
                <a:t>	  //code that throws exception e2</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r>
                <a:rPr sz="1400" b="1" dirty="0">
                  <a:solidFill>
                    <a:srgbClr val="931A68"/>
                  </a:solidFill>
                  <a:uFill>
                    <a:solidFill>
                      <a:srgbClr val="931A68"/>
                    </a:solidFill>
                  </a:uFill>
                  <a:latin typeface="Courier New"/>
                  <a:ea typeface="Courier New"/>
                  <a:cs typeface="Courier New"/>
                  <a:sym typeface="Courier New"/>
                </a:rPr>
                <a:t>catch</a:t>
              </a:r>
              <a:r>
                <a:rPr sz="1400" dirty="0">
                  <a:uFill>
                    <a:solidFill/>
                  </a:uFill>
                  <a:latin typeface="Courier New"/>
                  <a:ea typeface="Courier New"/>
                  <a:cs typeface="Courier New"/>
                  <a:sym typeface="Courier New"/>
                </a:rPr>
                <a:t>(</a:t>
              </a:r>
              <a:r>
                <a:rPr sz="1400" dirty="0" err="1">
                  <a:uFill>
                    <a:solidFill/>
                  </a:uFill>
                  <a:latin typeface="Courier New"/>
                  <a:ea typeface="Courier New"/>
                  <a:cs typeface="Courier New"/>
                  <a:sym typeface="Courier New"/>
                </a:rPr>
                <a:t>MyException</a:t>
              </a:r>
              <a:r>
                <a:rPr sz="1400" dirty="0">
                  <a:uFill>
                    <a:solidFill/>
                  </a:uFill>
                  <a:latin typeface="Courier New"/>
                  <a:ea typeface="Courier New"/>
                  <a:cs typeface="Courier New"/>
                  <a:sym typeface="Courier New"/>
                </a:rPr>
                <a:t> e1)</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r>
                <a:rPr sz="1400" dirty="0">
                  <a:solidFill>
                    <a:srgbClr val="4E9072"/>
                  </a:solidFill>
                  <a:uFill>
                    <a:solidFill>
                      <a:srgbClr val="4E9072"/>
                    </a:solidFill>
                  </a:uFill>
                  <a:latin typeface="Courier New"/>
                  <a:ea typeface="Courier New"/>
                  <a:cs typeface="Courier New"/>
                  <a:sym typeface="Courier New"/>
                </a:rPr>
                <a:t>//code that handles exception e1</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r>
                <a:rPr sz="1400" b="1" dirty="0">
                  <a:solidFill>
                    <a:srgbClr val="931A68"/>
                  </a:solidFill>
                  <a:uFill>
                    <a:solidFill>
                      <a:srgbClr val="931A68"/>
                    </a:solidFill>
                  </a:uFill>
                  <a:latin typeface="Courier New"/>
                  <a:ea typeface="Courier New"/>
                  <a:cs typeface="Courier New"/>
                  <a:sym typeface="Courier New"/>
                </a:rPr>
                <a:t>catch</a:t>
              </a:r>
              <a:r>
                <a:rPr sz="1400" dirty="0">
                  <a:uFill>
                    <a:solidFill/>
                  </a:uFill>
                  <a:latin typeface="Courier New"/>
                  <a:ea typeface="Courier New"/>
                  <a:cs typeface="Courier New"/>
                  <a:sym typeface="Courier New"/>
                </a:rPr>
                <a:t>(Exception e2)</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r>
                <a:rPr sz="1400" dirty="0">
                  <a:solidFill>
                    <a:srgbClr val="4E9072"/>
                  </a:solidFill>
                  <a:uFill>
                    <a:solidFill>
                      <a:srgbClr val="4E9072"/>
                    </a:solidFill>
                  </a:uFill>
                  <a:latin typeface="Courier New"/>
                  <a:ea typeface="Courier New"/>
                  <a:cs typeface="Courier New"/>
                  <a:sym typeface="Courier New"/>
                </a:rPr>
                <a:t>//code that handles exception e2</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dirty="0">
                  <a:uFill>
                    <a:solidFill/>
                  </a:uFill>
                  <a:latin typeface="Courier New"/>
                  <a:ea typeface="Courier New"/>
                  <a:cs typeface="Courier New"/>
                  <a:sym typeface="Courier New"/>
                </a:rPr>
                <a:t>}</a:t>
              </a:r>
            </a:p>
          </p:txBody>
        </p:sp>
      </p:grpSp>
      <p:grpSp>
        <p:nvGrpSpPr>
          <p:cNvPr id="137" name="Group 137"/>
          <p:cNvGrpSpPr/>
          <p:nvPr/>
        </p:nvGrpSpPr>
        <p:grpSpPr>
          <a:xfrm>
            <a:off x="6553200" y="3505200"/>
            <a:ext cx="1828800" cy="677863"/>
            <a:chOff x="0" y="0"/>
            <a:chExt cx="1828800" cy="677862"/>
          </a:xfrm>
        </p:grpSpPr>
        <p:sp>
          <p:nvSpPr>
            <p:cNvPr id="135" name="Shape 135"/>
            <p:cNvSpPr/>
            <p:nvPr/>
          </p:nvSpPr>
          <p:spPr>
            <a:xfrm>
              <a:off x="0" y="0"/>
              <a:ext cx="1828800" cy="677863"/>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36" name="Shape 136"/>
            <p:cNvSpPr/>
            <p:nvPr/>
          </p:nvSpPr>
          <p:spPr>
            <a:xfrm>
              <a:off x="187706" y="108401"/>
              <a:ext cx="1453389" cy="4610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Exception</a:t>
              </a:r>
            </a:p>
          </p:txBody>
        </p:sp>
      </p:grpSp>
      <p:grpSp>
        <p:nvGrpSpPr>
          <p:cNvPr id="140" name="Group 140"/>
          <p:cNvGrpSpPr/>
          <p:nvPr/>
        </p:nvGrpSpPr>
        <p:grpSpPr>
          <a:xfrm>
            <a:off x="6172200" y="4876800"/>
            <a:ext cx="2438400" cy="609600"/>
            <a:chOff x="0" y="0"/>
            <a:chExt cx="2438400" cy="609600"/>
          </a:xfrm>
        </p:grpSpPr>
        <p:sp>
          <p:nvSpPr>
            <p:cNvPr id="138" name="Shape 138"/>
            <p:cNvSpPr/>
            <p:nvPr/>
          </p:nvSpPr>
          <p:spPr>
            <a:xfrm>
              <a:off x="0" y="0"/>
              <a:ext cx="2438400" cy="6096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39" name="Shape 139"/>
            <p:cNvSpPr/>
            <p:nvPr/>
          </p:nvSpPr>
          <p:spPr>
            <a:xfrm>
              <a:off x="296824" y="74270"/>
              <a:ext cx="1844752" cy="4610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MyException</a:t>
              </a:r>
            </a:p>
          </p:txBody>
        </p:sp>
      </p:grpSp>
      <p:grpSp>
        <p:nvGrpSpPr>
          <p:cNvPr id="143" name="Group 143"/>
          <p:cNvGrpSpPr/>
          <p:nvPr/>
        </p:nvGrpSpPr>
        <p:grpSpPr>
          <a:xfrm>
            <a:off x="7238689" y="4191000"/>
            <a:ext cx="303835" cy="304800"/>
            <a:chOff x="23501" y="0"/>
            <a:chExt cx="303834" cy="304800"/>
          </a:xfrm>
        </p:grpSpPr>
        <p:sp>
          <p:nvSpPr>
            <p:cNvPr id="141" name="Shape 141"/>
            <p:cNvSpPr/>
            <p:nvPr/>
          </p:nvSpPr>
          <p:spPr>
            <a:xfrm>
              <a:off x="23501" y="0"/>
              <a:ext cx="303835" cy="228600"/>
            </a:xfrm>
            <a:prstGeom prst="triangle">
              <a:avLst/>
            </a:prstGeom>
            <a:no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42" name="Shape 142"/>
            <p:cNvSpPr/>
            <p:nvPr/>
          </p:nvSpPr>
          <p:spPr>
            <a:xfrm>
              <a:off x="87709" y="152400"/>
              <a:ext cx="175420" cy="152400"/>
            </a:xfrm>
            <a:prstGeom prst="rect">
              <a:avLst/>
            </a:prstGeom>
            <a:noFill/>
            <a:ln w="12700" cap="flat">
              <a:noFill/>
              <a:miter lim="400000"/>
            </a:ln>
            <a:effectLst/>
          </p:spPr>
          <p:txBody>
            <a:bodyPr wrap="square" lIns="25400" tIns="25400" rIns="25400" bIns="25400" numCol="1" anchor="ctr">
              <a:noAutofit/>
            </a:bodyPr>
            <a:lstStyle/>
            <a:p>
              <a:pPr marL="43180" marR="43180" lvl="0" defTabSz="914400">
                <a:buClr>
                  <a:srgbClr val="000000"/>
                </a:buClr>
                <a:buFont typeface="Arial"/>
                <a:defRPr sz="1800">
                  <a:uFill>
                    <a:solidFill/>
                  </a:uFill>
                  <a:latin typeface="Arial"/>
                  <a:ea typeface="Arial"/>
                  <a:cs typeface="Arial"/>
                  <a:sym typeface="Arial"/>
                </a:defRPr>
              </a:pPr>
              <a:endParaRPr/>
            </a:p>
          </p:txBody>
        </p:sp>
      </p:grpSp>
      <p:sp>
        <p:nvSpPr>
          <p:cNvPr id="144" name="Shape 144"/>
          <p:cNvSpPr/>
          <p:nvPr/>
        </p:nvSpPr>
        <p:spPr>
          <a:xfrm>
            <a:off x="7391400" y="4419600"/>
            <a:ext cx="1588" cy="4572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Tree>
    <p:extLst>
      <p:ext uri="{BB962C8B-B14F-4D97-AF65-F5344CB8AC3E}">
        <p14:creationId xmlns:p14="http://schemas.microsoft.com/office/powerpoint/2010/main" val="279452315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48" name="Shape 148"/>
          <p:cNvSpPr>
            <a:spLocks noGrp="1"/>
          </p:cNvSpPr>
          <p:nvPr>
            <p:ph type="title"/>
          </p:nvPr>
        </p:nvSpPr>
        <p:spPr>
          <a:xfrm>
            <a:off x="457200" y="96837"/>
            <a:ext cx="8229600" cy="893763"/>
          </a:xfrm>
          <a:prstGeom prst="rect">
            <a:avLst/>
          </a:prstGeom>
        </p:spPr>
        <p:txBody>
          <a:bodyPr/>
          <a:lstStyle/>
          <a:p>
            <a:pPr lvl="0">
              <a:defRPr sz="1800">
                <a:uFillTx/>
              </a:defRPr>
            </a:pPr>
            <a:r>
              <a:rPr sz="3600">
                <a:uFill>
                  <a:solidFill/>
                </a:uFill>
                <a:latin typeface="Helvetica Neue Light"/>
                <a:ea typeface="Helvetica Neue Light"/>
                <a:cs typeface="Helvetica Neue Light"/>
                <a:sym typeface="Helvetica Neue Light"/>
              </a:rPr>
              <a:t>finally block</a:t>
            </a:r>
          </a:p>
        </p:txBody>
      </p:sp>
      <p:sp>
        <p:nvSpPr>
          <p:cNvPr id="149" name="Shape 149"/>
          <p:cNvSpPr>
            <a:spLocks noGrp="1"/>
          </p:cNvSpPr>
          <p:nvPr>
            <p:ph type="body" idx="1"/>
          </p:nvPr>
        </p:nvSpPr>
        <p:spPr>
          <a:xfrm>
            <a:off x="304800" y="990600"/>
            <a:ext cx="8650288" cy="3000375"/>
          </a:xfrm>
          <a:prstGeom prst="rect">
            <a:avLst/>
          </a:prstGeom>
        </p:spPr>
        <p:txBody>
          <a:bodyPr/>
          <a:lstStyle/>
          <a:p>
            <a:pPr marL="334554" lvl="0" indent="-293914">
              <a:buClr>
                <a:srgbClr val="000000"/>
              </a:buClr>
              <a:buFont typeface="Wingdings"/>
              <a:buChar char=""/>
              <a:defRPr sz="1800">
                <a:uFillTx/>
              </a:defRPr>
            </a:pPr>
            <a:r>
              <a:rPr sz="2400">
                <a:uFill>
                  <a:solidFill/>
                </a:uFill>
              </a:rPr>
              <a:t>Executes always at the end after the last catch block</a:t>
            </a:r>
          </a:p>
          <a:p>
            <a:pPr lvl="0">
              <a:buClr>
                <a:srgbClr val="000000"/>
              </a:buClr>
              <a:buFont typeface="Wingdings"/>
              <a:buChar char=""/>
              <a:defRPr sz="1800">
                <a:uFillTx/>
              </a:defRPr>
            </a:pPr>
            <a:r>
              <a:rPr sz="2400">
                <a:uFill>
                  <a:solidFill/>
                </a:uFill>
              </a:rPr>
              <a:t>Commonly used for cleaning up resources (closing files, streams, etc.)</a:t>
            </a:r>
          </a:p>
        </p:txBody>
      </p:sp>
      <p:grpSp>
        <p:nvGrpSpPr>
          <p:cNvPr id="152" name="Group 152"/>
          <p:cNvGrpSpPr/>
          <p:nvPr/>
        </p:nvGrpSpPr>
        <p:grpSpPr>
          <a:xfrm>
            <a:off x="2043112" y="2336800"/>
            <a:ext cx="4610101" cy="4267200"/>
            <a:chOff x="0" y="0"/>
            <a:chExt cx="4610100" cy="4267200"/>
          </a:xfrm>
        </p:grpSpPr>
        <p:sp>
          <p:nvSpPr>
            <p:cNvPr id="150" name="Shape 150"/>
            <p:cNvSpPr/>
            <p:nvPr/>
          </p:nvSpPr>
          <p:spPr>
            <a:xfrm>
              <a:off x="0" y="0"/>
              <a:ext cx="4608513" cy="4267200"/>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51" name="Shape 151"/>
            <p:cNvSpPr/>
            <p:nvPr/>
          </p:nvSpPr>
          <p:spPr>
            <a:xfrm>
              <a:off x="0" y="0"/>
              <a:ext cx="4610100" cy="41656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marL="383540" marR="40639" lvl="0" indent="-342900" defTabSz="914400">
                <a:buClr>
                  <a:srgbClr val="931A68"/>
                </a:buClr>
                <a:buFont typeface="Courier New"/>
                <a:defRPr sz="1800"/>
              </a:pPr>
              <a:r>
                <a:rPr sz="1400" b="1">
                  <a:solidFill>
                    <a:srgbClr val="931A68"/>
                  </a:solidFill>
                  <a:uFill>
                    <a:solidFill>
                      <a:srgbClr val="931A68"/>
                    </a:solidFill>
                  </a:uFill>
                  <a:latin typeface="Courier New"/>
                  <a:ea typeface="Courier New"/>
                  <a:cs typeface="Courier New"/>
                  <a:sym typeface="Courier New"/>
                </a:rPr>
                <a:t>public void </a:t>
              </a:r>
              <a:r>
                <a:rPr sz="1400">
                  <a:uFill>
                    <a:solidFill/>
                  </a:uFill>
                  <a:latin typeface="Courier New"/>
                  <a:ea typeface="Courier New"/>
                  <a:cs typeface="Courier New"/>
                  <a:sym typeface="Courier New"/>
                </a:rPr>
                <a:t>myMethod()</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a:t>
              </a:r>
            </a:p>
            <a:p>
              <a:pPr marL="383540" marR="40639" lvl="0" indent="-342900" defTabSz="914400">
                <a:buClr>
                  <a:srgbClr val="931A68"/>
                </a:buClr>
                <a:buFont typeface="Courier New"/>
                <a:defRPr sz="1800"/>
              </a:pPr>
              <a:r>
                <a:rPr sz="1400" b="1">
                  <a:solidFill>
                    <a:srgbClr val="931A68"/>
                  </a:solidFill>
                  <a:uFill>
                    <a:solidFill>
                      <a:srgbClr val="931A68"/>
                    </a:solidFill>
                  </a:uFill>
                  <a:latin typeface="Courier New"/>
                  <a:ea typeface="Courier New"/>
                  <a:cs typeface="Courier New"/>
                  <a:sym typeface="Courier New"/>
                </a:rPr>
                <a:t>  try</a:t>
              </a:r>
            </a:p>
            <a:p>
              <a:pPr marL="383540" marR="40639" lvl="0" indent="-342900" defTabSz="914400">
                <a:buClr>
                  <a:srgbClr val="931A68"/>
                </a:buClr>
                <a:buFont typeface="Courier New"/>
                <a:defRPr sz="1800"/>
              </a:pPr>
              <a:r>
                <a:rPr sz="1400" b="1">
                  <a:solidFill>
                    <a:srgbClr val="931A68"/>
                  </a:solidFill>
                  <a:uFill>
                    <a:solidFill>
                      <a:srgbClr val="931A68"/>
                    </a:solidFill>
                  </a:uFill>
                  <a:latin typeface="Courier New"/>
                  <a:ea typeface="Courier New"/>
                  <a:cs typeface="Courier New"/>
                  <a:sym typeface="Courier New"/>
                </a:rPr>
                <a:t>  </a:t>
              </a:r>
              <a:r>
                <a:rPr sz="1400">
                  <a:uFill>
                    <a:solidFill/>
                  </a:uFill>
                  <a:latin typeface="Courier New"/>
                  <a:ea typeface="Courier New"/>
                  <a:cs typeface="Courier New"/>
                  <a:sym typeface="Courier New"/>
                </a:rPr>
                <a:t>{</a:t>
              </a:r>
            </a:p>
            <a:p>
              <a:pPr marL="383540" marR="40639" lvl="0" indent="-342900" defTabSz="914400">
                <a:buClr>
                  <a:srgbClr val="4E9072"/>
                </a:buClr>
                <a:buFont typeface="Courier New"/>
                <a:defRPr sz="1800"/>
              </a:pPr>
              <a:r>
                <a:rPr sz="1400">
                  <a:solidFill>
                    <a:srgbClr val="4E9072"/>
                  </a:solidFill>
                  <a:uFill>
                    <a:solidFill>
                      <a:srgbClr val="4E9072"/>
                    </a:solidFill>
                  </a:uFill>
                  <a:latin typeface="Courier New"/>
                  <a:ea typeface="Courier New"/>
                  <a:cs typeface="Courier New"/>
                  <a:sym typeface="Courier New"/>
                </a:rPr>
                <a:t>    //code that throws exception e1</a:t>
              </a:r>
            </a:p>
            <a:p>
              <a:pPr marL="383540" marR="40639" lvl="0" indent="-342900" defTabSz="914400">
                <a:buClr>
                  <a:srgbClr val="4E9072"/>
                </a:buClr>
                <a:buFont typeface="Courier New"/>
                <a:defRPr sz="1800"/>
              </a:pPr>
              <a:r>
                <a:rPr sz="1400">
                  <a:solidFill>
                    <a:srgbClr val="4E9072"/>
                  </a:solidFill>
                  <a:uFill>
                    <a:solidFill>
                      <a:srgbClr val="4E9072"/>
                    </a:solidFill>
                  </a:uFill>
                  <a:latin typeface="Courier New"/>
                  <a:ea typeface="Courier New"/>
                  <a:cs typeface="Courier New"/>
                  <a:sym typeface="Courier New"/>
                </a:rPr>
                <a:t>    //code that throws exception e2</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r>
                <a:rPr sz="1400" b="1">
                  <a:solidFill>
                    <a:srgbClr val="931A68"/>
                  </a:solidFill>
                  <a:uFill>
                    <a:solidFill>
                      <a:srgbClr val="931A68"/>
                    </a:solidFill>
                  </a:uFill>
                  <a:latin typeface="Courier New"/>
                  <a:ea typeface="Courier New"/>
                  <a:cs typeface="Courier New"/>
                  <a:sym typeface="Courier New"/>
                </a:rPr>
                <a:t>catch </a:t>
              </a:r>
              <a:r>
                <a:rPr sz="1400">
                  <a:uFill>
                    <a:solidFill/>
                  </a:uFill>
                  <a:latin typeface="Courier New"/>
                  <a:ea typeface="Courier New"/>
                  <a:cs typeface="Courier New"/>
                  <a:sym typeface="Courier New"/>
                </a:rPr>
                <a:t>(MyException e1)</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4E9072"/>
                </a:buClr>
                <a:buFont typeface="Courier New"/>
                <a:defRPr sz="1800"/>
              </a:pPr>
              <a:r>
                <a:rPr sz="1400">
                  <a:solidFill>
                    <a:srgbClr val="4E9072"/>
                  </a:solidFill>
                  <a:uFill>
                    <a:solidFill>
                      <a:srgbClr val="4E9072"/>
                    </a:solidFill>
                  </a:uFill>
                  <a:latin typeface="Courier New"/>
                  <a:ea typeface="Courier New"/>
                  <a:cs typeface="Courier New"/>
                  <a:sym typeface="Courier New"/>
                </a:rPr>
                <a:t>    //code that handles exception e1</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r>
                <a:rPr sz="1400" b="1">
                  <a:solidFill>
                    <a:srgbClr val="931A68"/>
                  </a:solidFill>
                  <a:uFill>
                    <a:solidFill>
                      <a:srgbClr val="931A68"/>
                    </a:solidFill>
                  </a:uFill>
                  <a:latin typeface="Courier New"/>
                  <a:ea typeface="Courier New"/>
                  <a:cs typeface="Courier New"/>
                  <a:sym typeface="Courier New"/>
                </a:rPr>
                <a:t>catch </a:t>
              </a:r>
              <a:r>
                <a:rPr sz="1400">
                  <a:uFill>
                    <a:solidFill/>
                  </a:uFill>
                  <a:latin typeface="Courier New"/>
                  <a:ea typeface="Courier New"/>
                  <a:cs typeface="Courier New"/>
                  <a:sym typeface="Courier New"/>
                </a:rPr>
                <a:t>(Exception e2)</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4E9072"/>
                </a:buClr>
                <a:buFont typeface="Courier New"/>
                <a:defRPr sz="1800"/>
              </a:pPr>
              <a:r>
                <a:rPr sz="1400">
                  <a:solidFill>
                    <a:srgbClr val="4E9072"/>
                  </a:solidFill>
                  <a:uFill>
                    <a:solidFill>
                      <a:srgbClr val="4E9072"/>
                    </a:solidFill>
                  </a:uFill>
                  <a:latin typeface="Courier New"/>
                  <a:ea typeface="Courier New"/>
                  <a:cs typeface="Courier New"/>
                  <a:sym typeface="Courier New"/>
                </a:rPr>
                <a:t>    //code that handles exception e2</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r>
                <a:rPr sz="1400" b="1">
                  <a:solidFill>
                    <a:srgbClr val="931A68"/>
                  </a:solidFill>
                  <a:uFill>
                    <a:solidFill>
                      <a:srgbClr val="931A68"/>
                    </a:solidFill>
                  </a:uFill>
                  <a:latin typeface="Courier New"/>
                  <a:ea typeface="Courier New"/>
                  <a:cs typeface="Courier New"/>
                  <a:sym typeface="Courier New"/>
                </a:rPr>
                <a:t>finally</a:t>
              </a:r>
            </a:p>
            <a:p>
              <a:pPr marL="383540" marR="40639" lvl="0" indent="-342900" defTabSz="914400">
                <a:buClr>
                  <a:srgbClr val="931A68"/>
                </a:buClr>
                <a:buFont typeface="Courier New"/>
                <a:defRPr sz="1800"/>
              </a:pPr>
              <a:r>
                <a:rPr sz="1400" b="1">
                  <a:solidFill>
                    <a:srgbClr val="931A68"/>
                  </a:solidFill>
                  <a:uFill>
                    <a:solidFill>
                      <a:srgbClr val="931A68"/>
                    </a:solidFill>
                  </a:uFill>
                  <a:latin typeface="Courier New"/>
                  <a:ea typeface="Courier New"/>
                  <a:cs typeface="Courier New"/>
                  <a:sym typeface="Courier New"/>
                </a:rPr>
                <a:t>  </a:t>
              </a:r>
              <a:r>
                <a:rPr sz="1400">
                  <a:uFill>
                    <a:solidFill/>
                  </a:uFill>
                  <a:latin typeface="Courier New"/>
                  <a:ea typeface="Courier New"/>
                  <a:cs typeface="Courier New"/>
                  <a:sym typeface="Courier New"/>
                </a:rPr>
                <a:t>{</a:t>
              </a:r>
            </a:p>
            <a:p>
              <a:pPr marL="383540" marR="40639" lvl="0" indent="-342900" defTabSz="914400">
                <a:buClr>
                  <a:srgbClr val="4E9072"/>
                </a:buClr>
                <a:buFont typeface="Courier New"/>
                <a:defRPr sz="1800"/>
              </a:pPr>
              <a:r>
                <a:rPr sz="1400">
                  <a:solidFill>
                    <a:srgbClr val="4E9072"/>
                  </a:solidFill>
                  <a:uFill>
                    <a:solidFill>
                      <a:srgbClr val="4E9072"/>
                    </a:solidFill>
                  </a:uFill>
                  <a:latin typeface="Courier New"/>
                  <a:ea typeface="Courier New"/>
                  <a:cs typeface="Courier New"/>
                  <a:sym typeface="Courier New"/>
                </a:rPr>
                <a:t>    //clean up code, close resources</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sz="1400">
                  <a:uFill>
                    <a:solidFill/>
                  </a:uFill>
                  <a:latin typeface="Courier New"/>
                  <a:ea typeface="Courier New"/>
                  <a:cs typeface="Courier New"/>
                  <a:sym typeface="Courier New"/>
                </a:rPr>
                <a:t>}</a:t>
              </a:r>
            </a:p>
          </p:txBody>
        </p:sp>
      </p:grpSp>
    </p:spTree>
    <p:extLst>
      <p:ext uri="{BB962C8B-B14F-4D97-AF65-F5344CB8AC3E}">
        <p14:creationId xmlns:p14="http://schemas.microsoft.com/office/powerpoint/2010/main" val="290063214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67" name="Shape 67"/>
          <p:cNvSpPr>
            <a:spLocks noGrp="1"/>
          </p:cNvSpPr>
          <p:nvPr>
            <p:ph type="title"/>
          </p:nvPr>
        </p:nvSpPr>
        <p:spPr>
          <a:prstGeom prst="rect">
            <a:avLst/>
          </a:prstGeom>
        </p:spPr>
        <p:txBody>
          <a:bodyPr/>
          <a:lstStyle/>
          <a:p>
            <a:pPr lvl="0">
              <a:defRPr sz="1800">
                <a:uFillTx/>
              </a:defRPr>
            </a:pPr>
            <a:r>
              <a:rPr sz="3600">
                <a:uFill>
                  <a:solidFill/>
                </a:uFill>
              </a:rPr>
              <a:t>The Catch or Specify Requirement</a:t>
            </a:r>
          </a:p>
        </p:txBody>
      </p:sp>
      <p:sp>
        <p:nvSpPr>
          <p:cNvPr id="68" name="Shape 68"/>
          <p:cNvSpPr>
            <a:spLocks noGrp="1"/>
          </p:cNvSpPr>
          <p:nvPr>
            <p:ph type="body" idx="1"/>
          </p:nvPr>
        </p:nvSpPr>
        <p:spPr>
          <a:xfrm>
            <a:off x="355600" y="1101725"/>
            <a:ext cx="8547100" cy="5600700"/>
          </a:xfrm>
          <a:prstGeom prst="rect">
            <a:avLst/>
          </a:prstGeom>
        </p:spPr>
        <p:txBody>
          <a:bodyPr/>
          <a:lstStyle/>
          <a:p>
            <a:pPr marL="310061" lvl="0" indent="-269421">
              <a:defRPr sz="1800">
                <a:uFillTx/>
              </a:defRPr>
            </a:pPr>
            <a:r>
              <a:rPr sz="2200" dirty="0">
                <a:uFill>
                  <a:solidFill/>
                </a:uFill>
              </a:rPr>
              <a:t>Valid Java programming language code must honor the </a:t>
            </a:r>
            <a:r>
              <a:rPr sz="2200" i="1" dirty="0">
                <a:uFill>
                  <a:solidFill/>
                </a:uFill>
              </a:rPr>
              <a:t>Catch or Specify Requirement</a:t>
            </a:r>
            <a:r>
              <a:rPr sz="2200" dirty="0">
                <a:uFill>
                  <a:solidFill/>
                </a:uFill>
              </a:rPr>
              <a:t>. </a:t>
            </a:r>
          </a:p>
          <a:p>
            <a:pPr marL="310061" lvl="0" indent="-269421">
              <a:defRPr sz="1800">
                <a:uFillTx/>
              </a:defRPr>
            </a:pPr>
            <a:r>
              <a:rPr sz="2200" dirty="0">
                <a:uFill>
                  <a:solidFill/>
                </a:uFill>
              </a:rPr>
              <a:t>This means that code that might throw certain exceptions must be enclosed by either of the following:</a:t>
            </a:r>
          </a:p>
          <a:p>
            <a:pPr marL="759777" lvl="1" indent="-261937">
              <a:defRPr sz="1800">
                <a:uFillTx/>
              </a:defRPr>
            </a:pPr>
            <a:r>
              <a:rPr sz="2200" dirty="0">
                <a:uFill>
                  <a:solidFill/>
                </a:uFill>
              </a:rPr>
              <a:t>A try statement that catches the exception. The try must provide a handler for the exception, as described in </a:t>
            </a:r>
            <a:r>
              <a:rPr sz="2200" dirty="0">
                <a:uFill>
                  <a:solidFill/>
                </a:uFill>
                <a:hlinkClick r:id="rId2"/>
              </a:rPr>
              <a:t>Catching and Handling Exceptions</a:t>
            </a:r>
            <a:r>
              <a:rPr sz="2200" dirty="0">
                <a:uFill>
                  <a:solidFill/>
                </a:uFill>
              </a:rPr>
              <a:t>.</a:t>
            </a:r>
          </a:p>
          <a:p>
            <a:pPr marL="759777" lvl="1" indent="-261937">
              <a:defRPr sz="1800">
                <a:uFillTx/>
              </a:defRPr>
            </a:pPr>
            <a:r>
              <a:rPr sz="2200" dirty="0">
                <a:uFill>
                  <a:solidFill/>
                </a:uFill>
              </a:rPr>
              <a:t>A method that specifies that it can throw the exception. The method must provide a throws clause that lists the exception, as described in </a:t>
            </a:r>
            <a:r>
              <a:rPr sz="2200" dirty="0">
                <a:uFill>
                  <a:solidFill/>
                </a:uFill>
                <a:hlinkClick r:id="rId3"/>
              </a:rPr>
              <a:t>Specifying the Exceptions Thrown by a Method</a:t>
            </a:r>
            <a:r>
              <a:rPr sz="2200" dirty="0">
                <a:uFill>
                  <a:solidFill/>
                </a:uFill>
              </a:rPr>
              <a:t>.</a:t>
            </a:r>
          </a:p>
          <a:p>
            <a:pPr marL="310061" lvl="0" indent="-269421">
              <a:defRPr sz="1800">
                <a:uFillTx/>
              </a:defRPr>
            </a:pPr>
            <a:r>
              <a:rPr sz="2200" dirty="0">
                <a:uFill>
                  <a:solidFill/>
                </a:uFill>
              </a:rPr>
              <a:t>Code that fails to honor the Catch or Specify Requirement will not compile.</a:t>
            </a:r>
          </a:p>
          <a:p>
            <a:pPr marL="310061" lvl="0" indent="-269421">
              <a:defRPr sz="1800">
                <a:uFillTx/>
              </a:defRPr>
            </a:pPr>
            <a:r>
              <a:rPr sz="2200" dirty="0">
                <a:uFill>
                  <a:solidFill/>
                </a:uFill>
              </a:rPr>
              <a:t>Not all exceptions are subject to the Catch or Specify Requirement.</a:t>
            </a:r>
          </a:p>
        </p:txBody>
      </p:sp>
    </p:spTree>
    <p:extLst>
      <p:ext uri="{BB962C8B-B14F-4D97-AF65-F5344CB8AC3E}">
        <p14:creationId xmlns:p14="http://schemas.microsoft.com/office/powerpoint/2010/main" val="19060278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1619673" y="1853344"/>
            <a:ext cx="6336704" cy="34009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Motivation / Definition</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Catching and Throwing </a:t>
            </a:r>
            <a:r>
              <a:rPr sz="2800" dirty="0" err="1">
                <a:uFill>
                  <a:solidFill/>
                </a:uFill>
                <a:latin typeface="Helvetica Neue Light"/>
                <a:ea typeface="Helvetica Neue Light"/>
                <a:cs typeface="Helvetica Neue Light"/>
                <a:sym typeface="Helvetica Neue Light"/>
              </a:rPr>
              <a:t>Excepti</a:t>
            </a:r>
            <a:r>
              <a:rPr lang="en-IE" sz="2800" dirty="0" err="1">
                <a:uFill>
                  <a:solidFill/>
                </a:uFill>
                <a:latin typeface="Helvetica Neue Light"/>
                <a:ea typeface="Helvetica Neue Light"/>
                <a:cs typeface="Helvetica Neue Light"/>
                <a:sym typeface="Helvetica Neue Light"/>
              </a:rPr>
              <a:t>ons</a:t>
            </a:r>
            <a:r>
              <a:rPr lang="en-IE" sz="2800" dirty="0">
                <a:uFill>
                  <a:solidFill/>
                </a:uFill>
                <a:latin typeface="Helvetica Neue Light"/>
                <a:ea typeface="Helvetica Neue Light"/>
                <a:cs typeface="Helvetica Neue Light"/>
                <a:sym typeface="Helvetica Neue Light"/>
              </a:rPr>
              <a:t> </a:t>
            </a:r>
            <a:endParaRPr lang="en-IE" sz="20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Java 7+ and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Handling Mechanisms</a:t>
            </a:r>
            <a:endParaRPr sz="28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1547664" y="2816984"/>
            <a:ext cx="604867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347119509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RECAP - try-with-resources</a:t>
            </a:r>
          </a:p>
        </p:txBody>
      </p:sp>
      <p:sp>
        <p:nvSpPr>
          <p:cNvPr id="5" name="Text Placeholder 4"/>
          <p:cNvSpPr>
            <a:spLocks noGrp="1"/>
          </p:cNvSpPr>
          <p:nvPr>
            <p:ph type="body" idx="1"/>
          </p:nvPr>
        </p:nvSpPr>
        <p:spPr/>
        <p:txBody>
          <a:bodyPr/>
          <a:lstStyle/>
          <a:p>
            <a:r>
              <a:rPr lang="en-IE" dirty="0"/>
              <a:t>Introduced in Java 7.</a:t>
            </a:r>
          </a:p>
          <a:p>
            <a:endParaRPr lang="en-IE" dirty="0"/>
          </a:p>
          <a:p>
            <a:r>
              <a:rPr lang="en-IE" dirty="0"/>
              <a:t>The try-with-resources statement is a try statement that declares one or more resources.  A </a:t>
            </a:r>
            <a:r>
              <a:rPr lang="en-IE" i="1" dirty="0"/>
              <a:t>resource</a:t>
            </a:r>
            <a:r>
              <a:rPr lang="en-IE" dirty="0"/>
              <a:t> is an object that must be closed after the program is finished with it.</a:t>
            </a:r>
          </a:p>
          <a:p>
            <a:endParaRPr lang="en-IE" dirty="0"/>
          </a:p>
          <a:p>
            <a:r>
              <a:rPr lang="en-IE" dirty="0"/>
              <a:t>The try-with-resources statement ensures that each resource is closed at the end of the statement. </a:t>
            </a:r>
          </a:p>
        </p:txBody>
      </p:sp>
    </p:spTree>
    <p:extLst>
      <p:ext uri="{BB962C8B-B14F-4D97-AF65-F5344CB8AC3E}">
        <p14:creationId xmlns:p14="http://schemas.microsoft.com/office/powerpoint/2010/main" val="36137602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1619673" y="1853344"/>
            <a:ext cx="6336704" cy="34009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Motivation / Definition</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Catching and Throwing </a:t>
            </a:r>
            <a:r>
              <a:rPr sz="2800" dirty="0" err="1">
                <a:uFill>
                  <a:solidFill/>
                </a:uFill>
                <a:latin typeface="Helvetica Neue Light"/>
                <a:ea typeface="Helvetica Neue Light"/>
                <a:cs typeface="Helvetica Neue Light"/>
                <a:sym typeface="Helvetica Neue Light"/>
              </a:rPr>
              <a:t>Excepti</a:t>
            </a:r>
            <a:r>
              <a:rPr lang="en-IE" sz="2800" dirty="0" err="1">
                <a:uFill>
                  <a:solidFill/>
                </a:uFill>
                <a:latin typeface="Helvetica Neue Light"/>
                <a:ea typeface="Helvetica Neue Light"/>
                <a:cs typeface="Helvetica Neue Light"/>
                <a:sym typeface="Helvetica Neue Light"/>
              </a:rPr>
              <a:t>ons</a:t>
            </a:r>
            <a:r>
              <a:rPr lang="en-IE" sz="2800" dirty="0">
                <a:uFill>
                  <a:solidFill/>
                </a:uFill>
                <a:latin typeface="Helvetica Neue Light"/>
                <a:ea typeface="Helvetica Neue Light"/>
                <a:cs typeface="Helvetica Neue Light"/>
                <a:sym typeface="Helvetica Neue Light"/>
              </a:rPr>
              <a:t> </a:t>
            </a:r>
            <a:endParaRPr lang="en-IE" sz="20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Java 7+ and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Handling Mechanisms</a:t>
            </a:r>
            <a:endParaRPr sz="28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1547664" y="1818856"/>
            <a:ext cx="604867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RECAP - try-with-resources</a:t>
            </a:r>
          </a:p>
        </p:txBody>
      </p:sp>
      <p:sp>
        <p:nvSpPr>
          <p:cNvPr id="3" name="Rectangle 1"/>
          <p:cNvSpPr>
            <a:spLocks noChangeArrowheads="1"/>
          </p:cNvSpPr>
          <p:nvPr/>
        </p:nvSpPr>
        <p:spPr bwMode="auto">
          <a:xfrm>
            <a:off x="395536" y="4448146"/>
            <a:ext cx="8352928" cy="2031325"/>
          </a:xfrm>
          <a:prstGeom prst="rect">
            <a:avLst/>
          </a:prstGeom>
          <a:solidFill>
            <a:schemeClr val="accent1">
              <a:lumMod val="20000"/>
              <a:lumOff val="80000"/>
            </a:schemeClr>
          </a:solidFill>
          <a:ln w="9525">
            <a:solidFill>
              <a:schemeClr val="tx1"/>
            </a:solidFill>
            <a:miter lim="800000"/>
            <a:headEnd/>
            <a:tailEnd/>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static String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readFirstLineFromFile</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(String path) throws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IOException</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i="0" u="none" strike="noStrike" cap="none" normalizeH="0" baseline="0" dirty="0">
                <a:ln>
                  <a:noFill/>
                </a:ln>
                <a:solidFill>
                  <a:srgbClr val="000000"/>
                </a:solidFill>
                <a:effectLst/>
                <a:latin typeface="Arial Unicode MS" pitchFamily="34" charset="-128"/>
                <a:cs typeface="Arial" pitchFamily="34" charset="0"/>
              </a:rPr>
              <a:t>     </a:t>
            </a:r>
            <a:r>
              <a:rPr kumimoji="0" lang="en-US" altLang="en-US" sz="1800" i="0" u="none" strike="noStrike" cap="none" normalizeH="0" baseline="0" dirty="0">
                <a:ln>
                  <a:noFill/>
                </a:ln>
                <a:solidFill>
                  <a:srgbClr val="FF0000"/>
                </a:solidFill>
                <a:effectLst/>
                <a:latin typeface="Arial Unicode MS" pitchFamily="34" charset="-128"/>
                <a:cs typeface="Arial" pitchFamily="34" charset="0"/>
              </a:rPr>
              <a:t>//try-with-resources,</a:t>
            </a:r>
            <a:r>
              <a:rPr kumimoji="0" lang="en-US" altLang="en-US" sz="1800" i="0" u="none" strike="noStrike" cap="none" normalizeH="0" dirty="0">
                <a:ln>
                  <a:noFill/>
                </a:ln>
                <a:solidFill>
                  <a:srgbClr val="FF0000"/>
                </a:solidFill>
                <a:effectLst/>
                <a:latin typeface="Arial Unicode MS" pitchFamily="34" charset="-128"/>
                <a:cs typeface="Arial" pitchFamily="34" charset="0"/>
              </a:rPr>
              <a:t> Java 7.  </a:t>
            </a:r>
            <a:r>
              <a:rPr lang="en-US" altLang="en-US" sz="1800" baseline="0" dirty="0" err="1">
                <a:solidFill>
                  <a:srgbClr val="FF0000"/>
                </a:solidFill>
                <a:latin typeface="Arial Unicode MS" pitchFamily="34" charset="-128"/>
                <a:cs typeface="Arial" pitchFamily="34" charset="0"/>
              </a:rPr>
              <a:t>br</a:t>
            </a:r>
            <a:r>
              <a:rPr lang="en-US" altLang="en-US" sz="1800" dirty="0">
                <a:solidFill>
                  <a:srgbClr val="FF0000"/>
                </a:solidFill>
                <a:latin typeface="Arial Unicode MS" pitchFamily="34" charset="-128"/>
                <a:cs typeface="Arial" pitchFamily="34" charset="0"/>
              </a:rPr>
              <a:t> </a:t>
            </a:r>
            <a:r>
              <a:rPr lang="en-IE" sz="1800" dirty="0">
                <a:solidFill>
                  <a:srgbClr val="FF0000"/>
                </a:solidFill>
              </a:rPr>
              <a:t>will be closed regardless of </a:t>
            </a:r>
          </a:p>
          <a:p>
            <a:pPr marL="0" marR="0" lvl="0" indent="0" algn="just" defTabSz="914400" rtl="0" eaLnBrk="1" fontAlgn="base" latinLnBrk="0" hangingPunct="1">
              <a:lnSpc>
                <a:spcPct val="100000"/>
              </a:lnSpc>
              <a:spcBef>
                <a:spcPct val="0"/>
              </a:spcBef>
              <a:spcAft>
                <a:spcPct val="0"/>
              </a:spcAft>
              <a:buClrTx/>
              <a:buSzTx/>
              <a:buFontTx/>
              <a:buNone/>
              <a:tabLst/>
            </a:pPr>
            <a:r>
              <a:rPr lang="en-IE" sz="1800" dirty="0">
                <a:solidFill>
                  <a:srgbClr val="FF0000"/>
                </a:solidFill>
              </a:rPr>
              <a:t>     //whether the try statement completes normally or abruptly </a:t>
            </a:r>
            <a:endParaRPr kumimoji="0" lang="en-US" altLang="en-US" sz="1800" i="0" u="none" strike="noStrike" cap="none" normalizeH="0" baseline="0" dirty="0">
              <a:ln>
                <a:noFill/>
              </a:ln>
              <a:solidFill>
                <a:srgbClr val="FF0000"/>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b="1" dirty="0">
                <a:solidFill>
                  <a:srgbClr val="FF0000"/>
                </a:solidFill>
                <a:latin typeface="Arial Unicode MS" pitchFamily="34" charset="-128"/>
                <a:cs typeface="Arial" pitchFamily="34" charset="0"/>
              </a:rPr>
              <a:t>     </a:t>
            </a:r>
            <a:r>
              <a:rPr kumimoji="0" lang="en-US" altLang="en-US" sz="1800" b="1" i="0" u="none" strike="noStrike" cap="none" normalizeH="0" baseline="0" dirty="0">
                <a:ln>
                  <a:noFill/>
                </a:ln>
                <a:solidFill>
                  <a:srgbClr val="000000"/>
                </a:solidFill>
                <a:effectLst/>
                <a:latin typeface="Arial Unicode MS" pitchFamily="34" charset="-128"/>
                <a:cs typeface="Arial" pitchFamily="34" charset="0"/>
              </a:rPr>
              <a:t>try (</a:t>
            </a:r>
            <a:r>
              <a:rPr kumimoji="0" lang="en-US" altLang="en-US" sz="1800" b="1" i="0" u="none" strike="noStrike" cap="none" normalizeH="0" baseline="0" dirty="0" err="1">
                <a:ln>
                  <a:noFill/>
                </a:ln>
                <a:solidFill>
                  <a:srgbClr val="000000"/>
                </a:solidFill>
                <a:effectLst/>
                <a:latin typeface="Arial Unicode MS" pitchFamily="34" charset="-128"/>
                <a:cs typeface="Arial" pitchFamily="34" charset="0"/>
              </a:rPr>
              <a:t>BufferedReader</a:t>
            </a:r>
            <a:r>
              <a:rPr kumimoji="0" lang="en-US" altLang="en-US" sz="1800" b="1" i="0" u="none" strike="noStrike" cap="none" normalizeH="0" baseline="0" dirty="0">
                <a:ln>
                  <a:noFill/>
                </a:ln>
                <a:solidFill>
                  <a:srgbClr val="000000"/>
                </a:solidFill>
                <a:effectLst/>
                <a:latin typeface="Arial Unicode MS" pitchFamily="34" charset="-128"/>
                <a:cs typeface="Arial" pitchFamily="34" charset="0"/>
              </a:rPr>
              <a:t> </a:t>
            </a:r>
            <a:r>
              <a:rPr kumimoji="0" lang="en-US" altLang="en-US" sz="1800" b="1" i="0" u="none" strike="noStrike" cap="none" normalizeH="0" baseline="0" dirty="0" err="1">
                <a:ln>
                  <a:noFill/>
                </a:ln>
                <a:solidFill>
                  <a:srgbClr val="000000"/>
                </a:solidFill>
                <a:effectLst/>
                <a:latin typeface="Arial Unicode MS" pitchFamily="34" charset="-128"/>
                <a:cs typeface="Arial" pitchFamily="34" charset="0"/>
              </a:rPr>
              <a:t>br</a:t>
            </a:r>
            <a:r>
              <a:rPr kumimoji="0" lang="en-US" altLang="en-US" sz="1800" b="1" i="0" u="none" strike="noStrike" cap="none" normalizeH="0" baseline="0" dirty="0">
                <a:ln>
                  <a:noFill/>
                </a:ln>
                <a:solidFill>
                  <a:srgbClr val="000000"/>
                </a:solidFill>
                <a:effectLst/>
                <a:latin typeface="Arial Unicode MS" pitchFamily="34" charset="-128"/>
                <a:cs typeface="Arial" pitchFamily="34" charset="0"/>
              </a:rPr>
              <a:t> = new </a:t>
            </a:r>
            <a:r>
              <a:rPr kumimoji="0" lang="en-US" altLang="en-US" sz="1800" b="1" i="0" u="none" strike="noStrike" cap="none" normalizeH="0" baseline="0" dirty="0" err="1">
                <a:ln>
                  <a:noFill/>
                </a:ln>
                <a:solidFill>
                  <a:srgbClr val="000000"/>
                </a:solidFill>
                <a:effectLst/>
                <a:latin typeface="Arial Unicode MS" pitchFamily="34" charset="-128"/>
                <a:cs typeface="Arial" pitchFamily="34" charset="0"/>
              </a:rPr>
              <a:t>BufferedReader</a:t>
            </a:r>
            <a:r>
              <a:rPr kumimoji="0" lang="en-US" altLang="en-US" sz="1800" b="1" i="0" u="none" strike="noStrike" cap="none" normalizeH="0" baseline="0" dirty="0">
                <a:ln>
                  <a:noFill/>
                </a:ln>
                <a:solidFill>
                  <a:srgbClr val="000000"/>
                </a:solidFill>
                <a:effectLst/>
                <a:latin typeface="Arial Unicode MS" pitchFamily="34" charset="-128"/>
                <a:cs typeface="Arial" pitchFamily="34" charset="0"/>
              </a:rPr>
              <a:t>(new </a:t>
            </a:r>
            <a:r>
              <a:rPr kumimoji="0" lang="en-US" altLang="en-US" sz="1800" b="1" i="0" u="none" strike="noStrike" cap="none" normalizeH="0" baseline="0" dirty="0" err="1">
                <a:ln>
                  <a:noFill/>
                </a:ln>
                <a:solidFill>
                  <a:srgbClr val="000000"/>
                </a:solidFill>
                <a:effectLst/>
                <a:latin typeface="Arial Unicode MS" pitchFamily="34" charset="-128"/>
                <a:cs typeface="Arial" pitchFamily="34" charset="0"/>
              </a:rPr>
              <a:t>FileReader</a:t>
            </a:r>
            <a:r>
              <a:rPr kumimoji="0" lang="en-US" altLang="en-US" sz="1800" b="1" i="0" u="none" strike="noStrike" cap="none" normalizeH="0" baseline="0" dirty="0">
                <a:ln>
                  <a:noFill/>
                </a:ln>
                <a:solidFill>
                  <a:srgbClr val="000000"/>
                </a:solidFill>
                <a:effectLst/>
                <a:latin typeface="Arial Unicode MS" pitchFamily="34" charset="-128"/>
                <a:cs typeface="Arial" pitchFamily="34" charset="0"/>
              </a:rPr>
              <a:t>(path)))</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return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br.readLine</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a:t>
            </a:r>
            <a:r>
              <a:rPr kumimoji="0" lang="en-US" altLang="en-US" sz="16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379443" y="1211273"/>
            <a:ext cx="8369021" cy="3139321"/>
          </a:xfrm>
          <a:prstGeom prst="rect">
            <a:avLst/>
          </a:prstGeom>
          <a:solidFill>
            <a:schemeClr val="accent3">
              <a:lumMod val="20000"/>
              <a:lumOff val="80000"/>
            </a:schemeClr>
          </a:solidFill>
          <a:ln w="9525">
            <a:solidFill>
              <a:schemeClr val="tx1"/>
            </a:solidFill>
            <a:miter lim="800000"/>
            <a:headEnd/>
            <a:tailEnd/>
          </a:ln>
          <a:effectLs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static String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readFirstLineFromFile</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(String path) throws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IOException</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     </a:t>
            </a:r>
            <a:endParaRPr lang="en-US" altLang="en-US" sz="1800" dirty="0">
              <a:solidFill>
                <a:srgbClr val="000000"/>
              </a:solidFill>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BufferedReader</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br</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 new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BufferedReader</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(new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FileReader</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(path));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FF0000"/>
                </a:solidFill>
                <a:latin typeface="Arial Unicode MS" pitchFamily="34" charset="-128"/>
                <a:cs typeface="Arial" pitchFamily="34" charset="0"/>
              </a:rPr>
              <a:t>     //try with a finally block, pre Java 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try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return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br.readLine</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finally {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if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br</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 null)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kumimoji="0" lang="en-US" altLang="en-US" sz="1800" b="0" i="0" u="none" strike="noStrike" cap="none" normalizeH="0" baseline="0" dirty="0" err="1">
                <a:ln>
                  <a:noFill/>
                </a:ln>
                <a:solidFill>
                  <a:srgbClr val="000000"/>
                </a:solidFill>
                <a:effectLst/>
                <a:latin typeface="Arial Unicode MS" pitchFamily="34" charset="-128"/>
                <a:cs typeface="Arial" pitchFamily="34" charset="0"/>
              </a:rPr>
              <a:t>br.close</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800" dirty="0">
                <a:solidFill>
                  <a:srgbClr val="000000"/>
                </a:solidFill>
                <a:latin typeface="Arial Unicode MS" pitchFamily="34" charset="-128"/>
                <a:cs typeface="Arial" pitchFamily="34" charset="0"/>
              </a:rPr>
              <a:t>    </a:t>
            </a: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Unicode MS" pitchFamily="34" charset="-128"/>
                <a:cs typeface="Arial" pitchFamily="34" charset="0"/>
              </a:rPr>
              <a:t>}</a:t>
            </a:r>
            <a:r>
              <a:rPr kumimoji="0" lang="en-US" altLang="en-US" sz="1600" b="0" i="0" u="none" strike="noStrike" cap="none" normalizeH="0" baseline="0" dirty="0">
                <a:ln>
                  <a:noFill/>
                </a:ln>
                <a:solidFill>
                  <a:schemeClr val="tx1"/>
                </a:solidFill>
                <a:effectLst/>
                <a:latin typeface="Arial" pitchFamily="34" charset="0"/>
                <a:cs typeface="Arial" pitchFamily="34" charset="0"/>
              </a:rPr>
              <a:t> </a:t>
            </a:r>
            <a:endParaRPr kumimoji="0" lang="en-US" altLang="en-US" sz="4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2552189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try-with-resources</a:t>
            </a:r>
          </a:p>
        </p:txBody>
      </p:sp>
      <p:sp>
        <p:nvSpPr>
          <p:cNvPr id="5" name="Text Placeholder 4"/>
          <p:cNvSpPr>
            <a:spLocks noGrp="1"/>
          </p:cNvSpPr>
          <p:nvPr>
            <p:ph type="body" idx="1"/>
          </p:nvPr>
        </p:nvSpPr>
        <p:spPr>
          <a:xfrm>
            <a:off x="899592" y="1772816"/>
            <a:ext cx="7931224" cy="5502275"/>
          </a:xfrm>
        </p:spPr>
        <p:txBody>
          <a:bodyPr/>
          <a:lstStyle/>
          <a:p>
            <a:pPr algn="l"/>
            <a:r>
              <a:rPr lang="en-IE" dirty="0"/>
              <a:t>A try-with-resources statement can have catch and finally blocks just like an ordinary try statement. </a:t>
            </a:r>
          </a:p>
          <a:p>
            <a:pPr algn="l"/>
            <a:endParaRPr lang="en-IE" dirty="0"/>
          </a:p>
          <a:p>
            <a:pPr algn="l"/>
            <a:r>
              <a:rPr lang="en-IE" dirty="0"/>
              <a:t>In a try-with-resources statement, any catch or finally block is run </a:t>
            </a:r>
            <a:r>
              <a:rPr lang="en-IE" u="sng" dirty="0"/>
              <a:t>after</a:t>
            </a:r>
            <a:r>
              <a:rPr lang="en-IE" dirty="0"/>
              <a:t> the </a:t>
            </a:r>
            <a:br>
              <a:rPr lang="en-IE" dirty="0"/>
            </a:br>
            <a:r>
              <a:rPr lang="en-IE" dirty="0"/>
              <a:t>resources declared have been closed.</a:t>
            </a:r>
          </a:p>
        </p:txBody>
      </p:sp>
    </p:spTree>
    <p:extLst>
      <p:ext uri="{BB962C8B-B14F-4D97-AF65-F5344CB8AC3E}">
        <p14:creationId xmlns:p14="http://schemas.microsoft.com/office/powerpoint/2010/main" val="105622233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Multiple Exception Handling</a:t>
            </a:r>
          </a:p>
        </p:txBody>
      </p:sp>
      <p:sp>
        <p:nvSpPr>
          <p:cNvPr id="5" name="Text Placeholder 4"/>
          <p:cNvSpPr>
            <a:spLocks noGrp="1"/>
          </p:cNvSpPr>
          <p:nvPr>
            <p:ph type="body" idx="1"/>
          </p:nvPr>
        </p:nvSpPr>
        <p:spPr/>
        <p:txBody>
          <a:bodyPr/>
          <a:lstStyle/>
          <a:p>
            <a:r>
              <a:rPr lang="en-IE" sz="2400" dirty="0"/>
              <a:t>In Java 7 and later, you can catch more than one type of exception with one exception handler i.e. </a:t>
            </a:r>
          </a:p>
          <a:p>
            <a:pPr lvl="1"/>
            <a:r>
              <a:rPr lang="en-IE" sz="2000" dirty="0"/>
              <a:t>A single catch block can handle more than one type of exception. This feature can reduce code duplication and lessen the temptation to catch an overly broad exception.</a:t>
            </a:r>
          </a:p>
          <a:p>
            <a:pPr lvl="1"/>
            <a:endParaRPr lang="en-IE" sz="2000" dirty="0"/>
          </a:p>
          <a:p>
            <a:endParaRPr lang="en-IE" dirty="0"/>
          </a:p>
        </p:txBody>
      </p:sp>
    </p:spTree>
    <p:extLst>
      <p:ext uri="{BB962C8B-B14F-4D97-AF65-F5344CB8AC3E}">
        <p14:creationId xmlns:p14="http://schemas.microsoft.com/office/powerpoint/2010/main" val="362250605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a:t>Multiple Exception Handling</a:t>
            </a:r>
          </a:p>
        </p:txBody>
      </p:sp>
      <p:sp>
        <p:nvSpPr>
          <p:cNvPr id="5" name="Text Placeholder 4"/>
          <p:cNvSpPr>
            <a:spLocks noGrp="1"/>
          </p:cNvSpPr>
          <p:nvPr>
            <p:ph type="body" idx="1"/>
          </p:nvPr>
        </p:nvSpPr>
        <p:spPr/>
        <p:txBody>
          <a:bodyPr/>
          <a:lstStyle/>
          <a:p>
            <a:r>
              <a:rPr lang="en-IE" sz="2400" dirty="0"/>
              <a:t>In Java 7 and later, you can catch more than one type of exception with one exception handler i.e. </a:t>
            </a:r>
          </a:p>
          <a:p>
            <a:pPr lvl="1"/>
            <a:r>
              <a:rPr lang="en-IE" sz="2000" dirty="0"/>
              <a:t>A single catch block can handle more than one type of exception. This feature can reduce code duplication and lessen the temptation to catch an overly broad exception.</a:t>
            </a:r>
          </a:p>
          <a:p>
            <a:pPr lvl="1"/>
            <a:endParaRPr lang="en-IE" sz="2000" dirty="0"/>
          </a:p>
          <a:p>
            <a:r>
              <a:rPr lang="en-IE" sz="2400" dirty="0"/>
              <a:t>In the catch clause, specify the types of exceptions that block can handle, and separate each exception type with a vertical bar (|).</a:t>
            </a:r>
          </a:p>
          <a:p>
            <a:endParaRPr lang="en-IE" dirty="0"/>
          </a:p>
        </p:txBody>
      </p:sp>
      <p:sp>
        <p:nvSpPr>
          <p:cNvPr id="6" name="Rectangle 5"/>
          <p:cNvSpPr/>
          <p:nvPr/>
        </p:nvSpPr>
        <p:spPr>
          <a:xfrm>
            <a:off x="1403648" y="4725144"/>
            <a:ext cx="6336704" cy="1569660"/>
          </a:xfrm>
          <a:prstGeom prst="rect">
            <a:avLst/>
          </a:prstGeom>
          <a:solidFill>
            <a:schemeClr val="accent3">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n-IE" dirty="0"/>
              <a:t>catch (</a:t>
            </a:r>
            <a:r>
              <a:rPr lang="en-IE" dirty="0" err="1"/>
              <a:t>IOException|SQLException</a:t>
            </a:r>
            <a:r>
              <a:rPr lang="en-IE" dirty="0"/>
              <a:t> ex) {     </a:t>
            </a:r>
          </a:p>
          <a:p>
            <a:r>
              <a:rPr lang="en-IE" dirty="0"/>
              <a:t>     logger.log(ex); </a:t>
            </a:r>
          </a:p>
          <a:p>
            <a:r>
              <a:rPr lang="en-IE" dirty="0"/>
              <a:t>     throw ex; </a:t>
            </a:r>
          </a:p>
          <a:p>
            <a:r>
              <a:rPr lang="en-IE" dirty="0"/>
              <a:t>}</a:t>
            </a:r>
          </a:p>
        </p:txBody>
      </p:sp>
    </p:spTree>
    <p:extLst>
      <p:ext uri="{BB962C8B-B14F-4D97-AF65-F5344CB8AC3E}">
        <p14:creationId xmlns:p14="http://schemas.microsoft.com/office/powerpoint/2010/main" val="31165660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1619673" y="1853344"/>
            <a:ext cx="6336704" cy="34009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Motivation / Definition</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Catching and Throwing </a:t>
            </a:r>
            <a:r>
              <a:rPr sz="2800" dirty="0" err="1">
                <a:uFill>
                  <a:solidFill/>
                </a:uFill>
                <a:latin typeface="Helvetica Neue Light"/>
                <a:ea typeface="Helvetica Neue Light"/>
                <a:cs typeface="Helvetica Neue Light"/>
                <a:sym typeface="Helvetica Neue Light"/>
              </a:rPr>
              <a:t>Excepti</a:t>
            </a:r>
            <a:r>
              <a:rPr lang="en-IE" sz="2800" dirty="0" err="1">
                <a:uFill>
                  <a:solidFill/>
                </a:uFill>
                <a:latin typeface="Helvetica Neue Light"/>
                <a:ea typeface="Helvetica Neue Light"/>
                <a:cs typeface="Helvetica Neue Light"/>
                <a:sym typeface="Helvetica Neue Light"/>
              </a:rPr>
              <a:t>ons</a:t>
            </a:r>
            <a:r>
              <a:rPr lang="en-IE" sz="2800" dirty="0">
                <a:uFill>
                  <a:solidFill/>
                </a:uFill>
                <a:latin typeface="Helvetica Neue Light"/>
                <a:ea typeface="Helvetica Neue Light"/>
                <a:cs typeface="Helvetica Neue Light"/>
                <a:sym typeface="Helvetica Neue Light"/>
              </a:rPr>
              <a:t> </a:t>
            </a:r>
            <a:endParaRPr lang="en-IE" sz="20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Java 7+ and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Handling Mechanisms</a:t>
            </a:r>
            <a:endParaRPr sz="28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1547664" y="3321040"/>
            <a:ext cx="604867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4193710940"/>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78" name="Shape 78"/>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lgn="l">
              <a:defRPr sz="1800">
                <a:uFillTx/>
              </a:defRPr>
            </a:pPr>
            <a:r>
              <a:rPr sz="3600" dirty="0">
                <a:uFill>
                  <a:solidFill/>
                </a:uFill>
              </a:rPr>
              <a:t>Exception Hierarch</a:t>
            </a:r>
            <a:r>
              <a:rPr lang="en-IE" sz="3600" dirty="0">
                <a:uFill>
                  <a:solidFill/>
                </a:uFill>
              </a:rPr>
              <a:t>y</a:t>
            </a:r>
            <a:endParaRPr sz="3600" dirty="0">
              <a:uFill>
                <a:solidFill/>
              </a:uFill>
            </a:endParaRPr>
          </a:p>
        </p:txBody>
      </p:sp>
      <p:grpSp>
        <p:nvGrpSpPr>
          <p:cNvPr id="81" name="Group 81"/>
          <p:cNvGrpSpPr/>
          <p:nvPr/>
        </p:nvGrpSpPr>
        <p:grpSpPr>
          <a:xfrm>
            <a:off x="3429000" y="1524000"/>
            <a:ext cx="2133600" cy="685800"/>
            <a:chOff x="0" y="0"/>
            <a:chExt cx="2133600" cy="685800"/>
          </a:xfrm>
        </p:grpSpPr>
        <p:sp>
          <p:nvSpPr>
            <p:cNvPr id="79" name="Shape 79"/>
            <p:cNvSpPr/>
            <p:nvPr/>
          </p:nvSpPr>
          <p:spPr>
            <a:xfrm>
              <a:off x="0" y="0"/>
              <a:ext cx="2133600" cy="6858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80" name="Shape 80"/>
            <p:cNvSpPr/>
            <p:nvPr/>
          </p:nvSpPr>
          <p:spPr>
            <a:xfrm>
              <a:off x="305968" y="112370"/>
              <a:ext cx="1521664" cy="4610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Throwable</a:t>
              </a:r>
            </a:p>
          </p:txBody>
        </p:sp>
      </p:grpSp>
      <p:grpSp>
        <p:nvGrpSpPr>
          <p:cNvPr id="84" name="Group 84"/>
          <p:cNvGrpSpPr/>
          <p:nvPr/>
        </p:nvGrpSpPr>
        <p:grpSpPr>
          <a:xfrm>
            <a:off x="4343089" y="2209800"/>
            <a:ext cx="303835" cy="304800"/>
            <a:chOff x="23501" y="0"/>
            <a:chExt cx="303834" cy="304800"/>
          </a:xfrm>
        </p:grpSpPr>
        <p:sp>
          <p:nvSpPr>
            <p:cNvPr id="82" name="Shape 82"/>
            <p:cNvSpPr/>
            <p:nvPr/>
          </p:nvSpPr>
          <p:spPr>
            <a:xfrm>
              <a:off x="23501" y="0"/>
              <a:ext cx="303835" cy="228600"/>
            </a:xfrm>
            <a:prstGeom prst="triangle">
              <a:avLst/>
            </a:prstGeom>
            <a:no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83" name="Shape 83"/>
            <p:cNvSpPr/>
            <p:nvPr/>
          </p:nvSpPr>
          <p:spPr>
            <a:xfrm>
              <a:off x="87709" y="152400"/>
              <a:ext cx="175420" cy="152400"/>
            </a:xfrm>
            <a:prstGeom prst="rect">
              <a:avLst/>
            </a:prstGeom>
            <a:noFill/>
            <a:ln w="12700" cap="flat">
              <a:noFill/>
              <a:miter lim="400000"/>
            </a:ln>
            <a:effectLst/>
          </p:spPr>
          <p:txBody>
            <a:bodyPr wrap="square" lIns="25400" tIns="25400" rIns="25400" bIns="25400" numCol="1" anchor="ctr">
              <a:noAutofit/>
            </a:bodyPr>
            <a:lstStyle/>
            <a:p>
              <a:pPr marL="43180" marR="43180" lvl="0" defTabSz="914400">
                <a:buClr>
                  <a:srgbClr val="000000"/>
                </a:buClr>
                <a:buFont typeface="Arial"/>
                <a:defRPr sz="1800">
                  <a:uFill>
                    <a:solidFill/>
                  </a:uFill>
                  <a:latin typeface="Arial"/>
                  <a:ea typeface="Arial"/>
                  <a:cs typeface="Arial"/>
                  <a:sym typeface="Arial"/>
                </a:defRPr>
              </a:pPr>
              <a:endParaRPr/>
            </a:p>
          </p:txBody>
        </p:sp>
      </p:grpSp>
      <p:sp>
        <p:nvSpPr>
          <p:cNvPr id="85" name="Shape 85"/>
          <p:cNvSpPr/>
          <p:nvPr/>
        </p:nvSpPr>
        <p:spPr>
          <a:xfrm>
            <a:off x="4495800" y="2438400"/>
            <a:ext cx="1588" cy="4572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grpSp>
        <p:nvGrpSpPr>
          <p:cNvPr id="88" name="Group 88"/>
          <p:cNvGrpSpPr/>
          <p:nvPr/>
        </p:nvGrpSpPr>
        <p:grpSpPr>
          <a:xfrm>
            <a:off x="1600200" y="3352800"/>
            <a:ext cx="1828800" cy="677863"/>
            <a:chOff x="0" y="0"/>
            <a:chExt cx="1828800" cy="677862"/>
          </a:xfrm>
        </p:grpSpPr>
        <p:sp>
          <p:nvSpPr>
            <p:cNvPr id="86" name="Shape 86"/>
            <p:cNvSpPr/>
            <p:nvPr/>
          </p:nvSpPr>
          <p:spPr>
            <a:xfrm>
              <a:off x="0" y="0"/>
              <a:ext cx="1828800" cy="677863"/>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87" name="Shape 87"/>
            <p:cNvSpPr/>
            <p:nvPr/>
          </p:nvSpPr>
          <p:spPr>
            <a:xfrm>
              <a:off x="187705" y="108401"/>
              <a:ext cx="1453389" cy="4610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Exception</a:t>
              </a:r>
            </a:p>
          </p:txBody>
        </p:sp>
      </p:grpSp>
      <p:grpSp>
        <p:nvGrpSpPr>
          <p:cNvPr id="91" name="Group 91"/>
          <p:cNvGrpSpPr/>
          <p:nvPr/>
        </p:nvGrpSpPr>
        <p:grpSpPr>
          <a:xfrm>
            <a:off x="5486400" y="3352800"/>
            <a:ext cx="1828800" cy="677863"/>
            <a:chOff x="0" y="0"/>
            <a:chExt cx="1828800" cy="677862"/>
          </a:xfrm>
        </p:grpSpPr>
        <p:sp>
          <p:nvSpPr>
            <p:cNvPr id="89" name="Shape 89"/>
            <p:cNvSpPr/>
            <p:nvPr/>
          </p:nvSpPr>
          <p:spPr>
            <a:xfrm>
              <a:off x="0" y="0"/>
              <a:ext cx="1828800" cy="677863"/>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90" name="Shape 90"/>
            <p:cNvSpPr/>
            <p:nvPr/>
          </p:nvSpPr>
          <p:spPr>
            <a:xfrm>
              <a:off x="520547" y="108401"/>
              <a:ext cx="787706" cy="4610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Error</a:t>
              </a:r>
            </a:p>
          </p:txBody>
        </p:sp>
      </p:grpSp>
      <p:grpSp>
        <p:nvGrpSpPr>
          <p:cNvPr id="94" name="Group 94"/>
          <p:cNvGrpSpPr/>
          <p:nvPr/>
        </p:nvGrpSpPr>
        <p:grpSpPr>
          <a:xfrm>
            <a:off x="990600" y="4724400"/>
            <a:ext cx="2971801" cy="754063"/>
            <a:chOff x="0" y="0"/>
            <a:chExt cx="2971800" cy="754062"/>
          </a:xfrm>
        </p:grpSpPr>
        <p:sp>
          <p:nvSpPr>
            <p:cNvPr id="92" name="Shape 92"/>
            <p:cNvSpPr/>
            <p:nvPr/>
          </p:nvSpPr>
          <p:spPr>
            <a:xfrm>
              <a:off x="0" y="0"/>
              <a:ext cx="2971801" cy="754063"/>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93" name="Shape 93"/>
            <p:cNvSpPr/>
            <p:nvPr/>
          </p:nvSpPr>
          <p:spPr>
            <a:xfrm>
              <a:off x="214528" y="146501"/>
              <a:ext cx="2542744" cy="4610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marL="40639" marR="40639" algn="ctr" defTabSz="914400">
                <a:buClr>
                  <a:srgbClr val="000000"/>
                </a:buClr>
                <a:buFont typeface="Helvetica"/>
                <a:defRPr>
                  <a:uFill>
                    <a:solidFill/>
                  </a:uFill>
                  <a:latin typeface="Helvetica Neue Light"/>
                  <a:ea typeface="Helvetica Neue Light"/>
                  <a:cs typeface="Helvetica Neue Light"/>
                  <a:sym typeface="Helvetica Neue Light"/>
                </a:defRPr>
              </a:lvl1pPr>
            </a:lstStyle>
            <a:p>
              <a:pPr lvl="0">
                <a:defRPr sz="1800">
                  <a:uFillTx/>
                </a:defRPr>
              </a:pPr>
              <a:r>
                <a:rPr sz="2400">
                  <a:uFill>
                    <a:solidFill/>
                  </a:uFill>
                </a:rPr>
                <a:t>RuntimeException</a:t>
              </a:r>
            </a:p>
          </p:txBody>
        </p:sp>
      </p:grpSp>
      <p:grpSp>
        <p:nvGrpSpPr>
          <p:cNvPr id="97" name="Group 97"/>
          <p:cNvGrpSpPr/>
          <p:nvPr/>
        </p:nvGrpSpPr>
        <p:grpSpPr>
          <a:xfrm>
            <a:off x="2285689" y="4038600"/>
            <a:ext cx="303835" cy="304800"/>
            <a:chOff x="23501" y="0"/>
            <a:chExt cx="303834" cy="304800"/>
          </a:xfrm>
        </p:grpSpPr>
        <p:sp>
          <p:nvSpPr>
            <p:cNvPr id="95" name="Shape 95"/>
            <p:cNvSpPr/>
            <p:nvPr/>
          </p:nvSpPr>
          <p:spPr>
            <a:xfrm>
              <a:off x="23501" y="0"/>
              <a:ext cx="303835" cy="228600"/>
            </a:xfrm>
            <a:prstGeom prst="triangle">
              <a:avLst/>
            </a:prstGeom>
            <a:no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96" name="Shape 96"/>
            <p:cNvSpPr/>
            <p:nvPr/>
          </p:nvSpPr>
          <p:spPr>
            <a:xfrm>
              <a:off x="87709" y="152400"/>
              <a:ext cx="175420" cy="152400"/>
            </a:xfrm>
            <a:prstGeom prst="rect">
              <a:avLst/>
            </a:prstGeom>
            <a:noFill/>
            <a:ln w="12700" cap="flat">
              <a:noFill/>
              <a:miter lim="400000"/>
            </a:ln>
            <a:effectLst/>
          </p:spPr>
          <p:txBody>
            <a:bodyPr wrap="square" lIns="25400" tIns="25400" rIns="25400" bIns="25400" numCol="1" anchor="ctr">
              <a:noAutofit/>
            </a:bodyPr>
            <a:lstStyle/>
            <a:p>
              <a:pPr marL="43180" marR="43180" lvl="0" defTabSz="914400">
                <a:buClr>
                  <a:srgbClr val="000000"/>
                </a:buClr>
                <a:buFont typeface="Arial"/>
                <a:defRPr sz="1800">
                  <a:uFill>
                    <a:solidFill/>
                  </a:uFill>
                  <a:latin typeface="Arial"/>
                  <a:ea typeface="Arial"/>
                  <a:cs typeface="Arial"/>
                  <a:sym typeface="Arial"/>
                </a:defRPr>
              </a:pPr>
              <a:endParaRPr/>
            </a:p>
          </p:txBody>
        </p:sp>
      </p:grpSp>
      <p:sp>
        <p:nvSpPr>
          <p:cNvPr id="98" name="Shape 98"/>
          <p:cNvSpPr/>
          <p:nvPr/>
        </p:nvSpPr>
        <p:spPr>
          <a:xfrm>
            <a:off x="2438400" y="4267200"/>
            <a:ext cx="1588" cy="4572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99" name="Shape 99"/>
          <p:cNvSpPr/>
          <p:nvPr/>
        </p:nvSpPr>
        <p:spPr>
          <a:xfrm>
            <a:off x="2438400" y="2895600"/>
            <a:ext cx="1588" cy="4572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100" name="Shape 100"/>
          <p:cNvSpPr/>
          <p:nvPr/>
        </p:nvSpPr>
        <p:spPr>
          <a:xfrm>
            <a:off x="6400800" y="2895600"/>
            <a:ext cx="1588" cy="4572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101" name="Shape 101"/>
          <p:cNvSpPr/>
          <p:nvPr/>
        </p:nvSpPr>
        <p:spPr>
          <a:xfrm>
            <a:off x="2438400" y="2895600"/>
            <a:ext cx="3962400" cy="1588"/>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102" name="Shape 102"/>
          <p:cNvSpPr/>
          <p:nvPr/>
        </p:nvSpPr>
        <p:spPr>
          <a:xfrm>
            <a:off x="5562600" y="5334000"/>
            <a:ext cx="1804998" cy="8382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marL="40639" marR="40639" defTabSz="914400">
              <a:buClr>
                <a:srgbClr val="000000"/>
              </a:buClr>
              <a:buFont typeface="Tahoma"/>
              <a:defRPr>
                <a:uFill>
                  <a:solidFill/>
                </a:uFill>
                <a:latin typeface="Tahoma"/>
                <a:ea typeface="Tahoma"/>
                <a:cs typeface="Tahoma"/>
                <a:sym typeface="Tahoma"/>
              </a:defRPr>
            </a:lvl1pPr>
          </a:lstStyle>
          <a:p>
            <a:pPr lvl="0">
              <a:defRPr sz="1800">
                <a:uFillTx/>
              </a:defRPr>
            </a:pPr>
            <a:r>
              <a:rPr sz="2400">
                <a:uFill>
                  <a:solidFill/>
                </a:uFill>
              </a:rPr>
              <a:t>Unchecked </a:t>
            </a:r>
          </a:p>
        </p:txBody>
      </p:sp>
      <p:sp>
        <p:nvSpPr>
          <p:cNvPr id="103" name="Shape 103"/>
          <p:cNvSpPr/>
          <p:nvPr/>
        </p:nvSpPr>
        <p:spPr>
          <a:xfrm>
            <a:off x="304800" y="1524000"/>
            <a:ext cx="1287076" cy="469900"/>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marL="40639" marR="40639" defTabSz="914400">
              <a:buClr>
                <a:srgbClr val="000000"/>
              </a:buClr>
              <a:buFont typeface="Tahoma"/>
              <a:defRPr>
                <a:uFill>
                  <a:solidFill/>
                </a:uFill>
                <a:latin typeface="Tahoma"/>
                <a:ea typeface="Tahoma"/>
                <a:cs typeface="Tahoma"/>
                <a:sym typeface="Tahoma"/>
              </a:defRPr>
            </a:lvl1pPr>
          </a:lstStyle>
          <a:p>
            <a:pPr lvl="0">
              <a:defRPr sz="1800">
                <a:uFillTx/>
              </a:defRPr>
            </a:pPr>
            <a:r>
              <a:rPr sz="2400">
                <a:uFill>
                  <a:solidFill/>
                </a:uFill>
              </a:rPr>
              <a:t>Checked</a:t>
            </a:r>
          </a:p>
        </p:txBody>
      </p:sp>
      <p:sp>
        <p:nvSpPr>
          <p:cNvPr id="104" name="Shape 104"/>
          <p:cNvSpPr/>
          <p:nvPr/>
        </p:nvSpPr>
        <p:spPr>
          <a:xfrm>
            <a:off x="990600" y="2362200"/>
            <a:ext cx="762000" cy="914400"/>
          </a:xfrm>
          <a:prstGeom prst="line">
            <a:avLst/>
          </a:prstGeom>
          <a:ln w="25400">
            <a:solidFill>
              <a:srgbClr val="00A8AA"/>
            </a:solidFill>
            <a:miter lim="400000"/>
            <a:tailEnd type="triangle"/>
          </a:ln>
        </p:spPr>
        <p:txBody>
          <a:bodyPr lIns="0" tIns="0" rIns="0" bIns="0" anchor="ctr"/>
          <a:lstStyle/>
          <a:p>
            <a:pPr lvl="0" defTabSz="457200">
              <a:defRPr sz="1200">
                <a:latin typeface="Helvetica"/>
                <a:ea typeface="Helvetica"/>
                <a:cs typeface="Helvetica"/>
                <a:sym typeface="Helvetica"/>
              </a:defRPr>
            </a:pPr>
            <a:endParaRPr/>
          </a:p>
        </p:txBody>
      </p:sp>
      <p:sp>
        <p:nvSpPr>
          <p:cNvPr id="105" name="Shape 105"/>
          <p:cNvSpPr/>
          <p:nvPr/>
        </p:nvSpPr>
        <p:spPr>
          <a:xfrm flipV="1">
            <a:off x="6324600" y="4038600"/>
            <a:ext cx="152400" cy="1219200"/>
          </a:xfrm>
          <a:prstGeom prst="line">
            <a:avLst/>
          </a:prstGeom>
          <a:ln w="25400">
            <a:solidFill>
              <a:srgbClr val="00A8AA"/>
            </a:solidFill>
            <a:miter lim="400000"/>
            <a:tailEnd type="triangle"/>
          </a:ln>
        </p:spPr>
        <p:txBody>
          <a:bodyPr lIns="0" tIns="0" rIns="0" bIns="0" anchor="ctr"/>
          <a:lstStyle/>
          <a:p>
            <a:pPr lvl="0" defTabSz="457200">
              <a:defRPr sz="1200">
                <a:latin typeface="Helvetica"/>
                <a:ea typeface="Helvetica"/>
                <a:cs typeface="Helvetica"/>
                <a:sym typeface="Helvetica"/>
              </a:defRPr>
            </a:pPr>
            <a:endParaRPr/>
          </a:p>
        </p:txBody>
      </p:sp>
      <p:sp>
        <p:nvSpPr>
          <p:cNvPr id="106" name="Shape 106"/>
          <p:cNvSpPr/>
          <p:nvPr/>
        </p:nvSpPr>
        <p:spPr>
          <a:xfrm flipH="1" flipV="1">
            <a:off x="3962400" y="4953000"/>
            <a:ext cx="2362200" cy="304801"/>
          </a:xfrm>
          <a:prstGeom prst="line">
            <a:avLst/>
          </a:prstGeom>
          <a:ln w="25400">
            <a:solidFill>
              <a:srgbClr val="00A8AA"/>
            </a:solidFill>
            <a:miter lim="400000"/>
            <a:tailEnd type="triangle"/>
          </a:ln>
        </p:spPr>
        <p:txBody>
          <a:bodyPr lIns="0" tIns="0" rIns="0" bIns="0" anchor="ctr"/>
          <a:lstStyle/>
          <a:p>
            <a:pPr lvl="0" defTabSz="457200">
              <a:defRPr sz="1200">
                <a:latin typeface="Helvetica"/>
                <a:ea typeface="Helvetica"/>
                <a:cs typeface="Helvetica"/>
                <a:sym typeface="Helvetica"/>
              </a:defRPr>
            </a:pPr>
            <a:endParaRPr/>
          </a:p>
        </p:txBody>
      </p:sp>
    </p:spTree>
    <p:extLst>
      <p:ext uri="{BB962C8B-B14F-4D97-AF65-F5344CB8AC3E}">
        <p14:creationId xmlns:p14="http://schemas.microsoft.com/office/powerpoint/2010/main" val="383062273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10" name="Shape 110"/>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lgn="l">
              <a:defRPr sz="1800">
                <a:uFillTx/>
              </a:defRPr>
            </a:pPr>
            <a:r>
              <a:rPr sz="3600" dirty="0">
                <a:uFill>
                  <a:solidFill/>
                </a:uFill>
              </a:rPr>
              <a:t>Exception Hierarchy</a:t>
            </a:r>
          </a:p>
        </p:txBody>
      </p:sp>
      <p:graphicFrame>
        <p:nvGraphicFramePr>
          <p:cNvPr id="2" name="Table 1"/>
          <p:cNvGraphicFramePr>
            <a:graphicFrameLocks noGrp="1"/>
          </p:cNvGraphicFramePr>
          <p:nvPr>
            <p:extLst/>
          </p:nvPr>
        </p:nvGraphicFramePr>
        <p:xfrm>
          <a:off x="185577" y="3140968"/>
          <a:ext cx="8856984" cy="3566160"/>
        </p:xfrm>
        <a:graphic>
          <a:graphicData uri="http://schemas.openxmlformats.org/drawingml/2006/table">
            <a:tbl>
              <a:tblPr firstRow="1" bandRow="1">
                <a:tableStyleId>{5940675A-B579-460E-94D1-54222C63F5DA}</a:tableStyleId>
              </a:tblPr>
              <a:tblGrid>
                <a:gridCol w="2376264">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0">
                <a:tc>
                  <a:txBody>
                    <a:bodyPr/>
                    <a:lstStyle/>
                    <a:p>
                      <a:pPr algn="l">
                        <a:spcBef>
                          <a:spcPts val="300"/>
                        </a:spcBef>
                        <a:spcAft>
                          <a:spcPts val="300"/>
                        </a:spcAft>
                      </a:pPr>
                      <a:r>
                        <a:rPr lang="en-IE" sz="2000" dirty="0" err="1">
                          <a:solidFill>
                            <a:schemeClr val="accent5"/>
                          </a:solidFill>
                          <a:uFill>
                            <a:solidFill/>
                          </a:uFill>
                        </a:rPr>
                        <a:t>Throwable</a:t>
                      </a:r>
                      <a:r>
                        <a:rPr lang="en-IE" sz="2000" dirty="0">
                          <a:uFill>
                            <a:solidFill/>
                          </a:uFill>
                        </a:rPr>
                        <a:t> </a:t>
                      </a:r>
                      <a:endParaRPr lang="en-IE" sz="2000" dirty="0"/>
                    </a:p>
                  </a:txBody>
                  <a:tcPr/>
                </a:tc>
                <a:tc>
                  <a:txBody>
                    <a:bodyPr/>
                    <a:lstStyle/>
                    <a:p>
                      <a:pPr algn="l">
                        <a:spcBef>
                          <a:spcPts val="300"/>
                        </a:spcBef>
                        <a:spcAft>
                          <a:spcPts val="300"/>
                        </a:spcAft>
                      </a:pPr>
                      <a:r>
                        <a:rPr lang="en-IE" sz="2000" dirty="0">
                          <a:uFill>
                            <a:solidFill/>
                          </a:uFill>
                        </a:rPr>
                        <a:t>Top of the exception hierarchy in Java, all exceptions are of this type.</a:t>
                      </a:r>
                      <a:endParaRPr lang="en-IE" sz="2000" dirty="0"/>
                    </a:p>
                  </a:txBody>
                  <a:tcPr/>
                </a:tc>
                <a:extLst>
                  <a:ext uri="{0D108BD9-81ED-4DB2-BD59-A6C34878D82A}">
                    <a16:rowId xmlns:a16="http://schemas.microsoft.com/office/drawing/2014/main" val="10000"/>
                  </a:ext>
                </a:extLst>
              </a:tr>
              <a:tr h="370840">
                <a:tc>
                  <a:txBody>
                    <a:bodyPr/>
                    <a:lstStyle/>
                    <a:p>
                      <a:pPr algn="l">
                        <a:spcBef>
                          <a:spcPts val="300"/>
                        </a:spcBef>
                        <a:spcAft>
                          <a:spcPts val="300"/>
                        </a:spcAft>
                      </a:pPr>
                      <a:r>
                        <a:rPr lang="en-IE" sz="2000" dirty="0">
                          <a:solidFill>
                            <a:schemeClr val="accent5"/>
                          </a:solidFill>
                          <a:uFill>
                            <a:solidFill/>
                          </a:uFill>
                        </a:rPr>
                        <a:t>Error</a:t>
                      </a:r>
                      <a:r>
                        <a:rPr lang="en-IE" sz="2000" dirty="0">
                          <a:uFill>
                            <a:solidFill/>
                          </a:uFill>
                        </a:rPr>
                        <a:t> </a:t>
                      </a:r>
                      <a:r>
                        <a:rPr lang="en-IE" sz="2000" dirty="0">
                          <a:solidFill>
                            <a:schemeClr val="tx1">
                              <a:lumMod val="50000"/>
                              <a:lumOff val="50000"/>
                            </a:schemeClr>
                          </a:solidFill>
                          <a:uFill>
                            <a:solidFill/>
                          </a:uFill>
                        </a:rPr>
                        <a:t>(unchecked </a:t>
                      </a:r>
                      <a:r>
                        <a:rPr lang="en-IE" sz="2000" baseline="0" dirty="0">
                          <a:solidFill>
                            <a:schemeClr val="tx1">
                              <a:lumMod val="50000"/>
                              <a:lumOff val="50000"/>
                            </a:schemeClr>
                          </a:solidFill>
                          <a:uFill>
                            <a:solidFill/>
                          </a:uFill>
                        </a:rPr>
                        <a:t>   </a:t>
                      </a:r>
                      <a:br>
                        <a:rPr lang="en-IE" sz="2000" baseline="0" dirty="0">
                          <a:solidFill>
                            <a:schemeClr val="tx1">
                              <a:lumMod val="50000"/>
                              <a:lumOff val="50000"/>
                            </a:schemeClr>
                          </a:solidFill>
                          <a:uFill>
                            <a:solidFill/>
                          </a:uFill>
                        </a:rPr>
                      </a:br>
                      <a:r>
                        <a:rPr lang="en-IE" sz="2000" baseline="0" dirty="0">
                          <a:solidFill>
                            <a:schemeClr val="tx1">
                              <a:lumMod val="50000"/>
                              <a:lumOff val="50000"/>
                            </a:schemeClr>
                          </a:solidFill>
                          <a:uFill>
                            <a:solidFill/>
                          </a:uFill>
                        </a:rPr>
                        <a:t>          </a:t>
                      </a:r>
                      <a:r>
                        <a:rPr lang="en-IE" sz="2000" dirty="0">
                          <a:solidFill>
                            <a:schemeClr val="tx1">
                              <a:lumMod val="50000"/>
                              <a:lumOff val="50000"/>
                            </a:schemeClr>
                          </a:solidFill>
                          <a:uFill>
                            <a:solidFill/>
                          </a:uFill>
                        </a:rPr>
                        <a:t>exception)</a:t>
                      </a:r>
                      <a:endParaRPr lang="en-IE" sz="2000" dirty="0">
                        <a:solidFill>
                          <a:schemeClr val="tx1">
                            <a:lumMod val="50000"/>
                            <a:lumOff val="50000"/>
                          </a:schemeClr>
                        </a:solidFill>
                      </a:endParaRPr>
                    </a:p>
                  </a:txBody>
                  <a:tcPr/>
                </a:tc>
                <a:tc>
                  <a:txBody>
                    <a:bodyPr/>
                    <a:lstStyle/>
                    <a:p>
                      <a:pPr marL="0" marR="0" lvl="0" indent="0" algn="l" defTabSz="457200" eaLnBrk="1" fontAlgn="auto" latinLnBrk="0" hangingPunct="1">
                        <a:lnSpc>
                          <a:spcPct val="100000"/>
                        </a:lnSpc>
                        <a:spcBef>
                          <a:spcPts val="300"/>
                        </a:spcBef>
                        <a:spcAft>
                          <a:spcPts val="300"/>
                        </a:spcAft>
                        <a:buClrTx/>
                        <a:buSzTx/>
                        <a:buFontTx/>
                        <a:buNone/>
                        <a:tabLst/>
                        <a:defRPr/>
                      </a:pPr>
                      <a:r>
                        <a:rPr lang="en-IE" sz="2000" dirty="0">
                          <a:uFill>
                            <a:solidFill/>
                          </a:uFill>
                        </a:rPr>
                        <a:t>Represents serious problems in program, that usually cannot be covered from</a:t>
                      </a:r>
                      <a:r>
                        <a:rPr lang="en-IE" sz="2000" baseline="0" dirty="0">
                          <a:uFill>
                            <a:solidFill/>
                          </a:uFill>
                        </a:rPr>
                        <a:t> </a:t>
                      </a:r>
                      <a:r>
                        <a:rPr lang="en-IE" sz="2000" baseline="0" dirty="0" err="1">
                          <a:uFill>
                            <a:solidFill/>
                          </a:uFill>
                        </a:rPr>
                        <a:t>e.g</a:t>
                      </a:r>
                      <a:r>
                        <a:rPr lang="en-IE" sz="2000" baseline="0" dirty="0">
                          <a:uFill>
                            <a:solidFill/>
                          </a:uFill>
                        </a:rPr>
                        <a:t> hardware malfunction.</a:t>
                      </a:r>
                    </a:p>
                  </a:txBody>
                  <a:tcPr/>
                </a:tc>
                <a:extLst>
                  <a:ext uri="{0D108BD9-81ED-4DB2-BD59-A6C34878D82A}">
                    <a16:rowId xmlns:a16="http://schemas.microsoft.com/office/drawing/2014/main" val="10001"/>
                  </a:ext>
                </a:extLst>
              </a:tr>
              <a:tr h="370840">
                <a:tc>
                  <a:txBody>
                    <a:bodyPr/>
                    <a:lstStyle/>
                    <a:p>
                      <a:pPr algn="l">
                        <a:spcBef>
                          <a:spcPts val="300"/>
                        </a:spcBef>
                        <a:spcAft>
                          <a:spcPts val="300"/>
                        </a:spcAft>
                      </a:pPr>
                      <a:r>
                        <a:rPr lang="en-IE" sz="2000" dirty="0">
                          <a:solidFill>
                            <a:schemeClr val="accent5"/>
                          </a:solidFill>
                          <a:uFill>
                            <a:solidFill/>
                          </a:uFill>
                        </a:rPr>
                        <a:t>Exception</a:t>
                      </a:r>
                      <a:r>
                        <a:rPr lang="en-IE" sz="2000" dirty="0">
                          <a:uFill>
                            <a:solidFill/>
                          </a:uFill>
                        </a:rPr>
                        <a:t> </a:t>
                      </a:r>
                    </a:p>
                    <a:p>
                      <a:pPr lvl="1" algn="l">
                        <a:spcBef>
                          <a:spcPts val="300"/>
                        </a:spcBef>
                        <a:spcAft>
                          <a:spcPts val="300"/>
                        </a:spcAft>
                      </a:pPr>
                      <a:r>
                        <a:rPr lang="en-IE" sz="2000" dirty="0">
                          <a:solidFill>
                            <a:schemeClr val="tx1">
                              <a:lumMod val="50000"/>
                              <a:lumOff val="50000"/>
                            </a:schemeClr>
                          </a:solidFill>
                          <a:uFill>
                            <a:solidFill/>
                          </a:uFill>
                        </a:rPr>
                        <a:t>(checked </a:t>
                      </a:r>
                      <a:br>
                        <a:rPr lang="en-IE" sz="2000" dirty="0">
                          <a:solidFill>
                            <a:schemeClr val="tx1">
                              <a:lumMod val="50000"/>
                              <a:lumOff val="50000"/>
                            </a:schemeClr>
                          </a:solidFill>
                          <a:uFill>
                            <a:solidFill/>
                          </a:uFill>
                        </a:rPr>
                      </a:br>
                      <a:r>
                        <a:rPr lang="en-IE" sz="2000" dirty="0">
                          <a:solidFill>
                            <a:schemeClr val="tx1">
                              <a:lumMod val="50000"/>
                              <a:lumOff val="50000"/>
                            </a:schemeClr>
                          </a:solidFill>
                          <a:uFill>
                            <a:solidFill/>
                          </a:uFill>
                        </a:rPr>
                        <a:t>    exception)</a:t>
                      </a:r>
                      <a:endParaRPr lang="en-IE" sz="2000" dirty="0">
                        <a:solidFill>
                          <a:schemeClr val="tx1">
                            <a:lumMod val="50000"/>
                            <a:lumOff val="50000"/>
                          </a:schemeClr>
                        </a:solidFill>
                      </a:endParaRPr>
                    </a:p>
                  </a:txBody>
                  <a:tcPr/>
                </a:tc>
                <a:tc>
                  <a:txBody>
                    <a:bodyPr/>
                    <a:lstStyle/>
                    <a:p>
                      <a:pPr marL="0" marR="0" lvl="0" indent="0" algn="l" defTabSz="457200" eaLnBrk="1" fontAlgn="auto" latinLnBrk="0" hangingPunct="1">
                        <a:lnSpc>
                          <a:spcPct val="100000"/>
                        </a:lnSpc>
                        <a:spcBef>
                          <a:spcPts val="300"/>
                        </a:spcBef>
                        <a:spcAft>
                          <a:spcPts val="300"/>
                        </a:spcAft>
                        <a:buClrTx/>
                        <a:buSzTx/>
                        <a:buFontTx/>
                        <a:buNone/>
                        <a:tabLst/>
                        <a:defRPr/>
                      </a:pPr>
                      <a:r>
                        <a:rPr lang="en-IE" sz="2000" dirty="0">
                          <a:uFill>
                            <a:solidFill/>
                          </a:uFill>
                        </a:rPr>
                        <a:t>Superclass for all exceptions including user-defined exceptions. Users extend from this class exceptions that can be recovered from.</a:t>
                      </a:r>
                    </a:p>
                  </a:txBody>
                  <a:tcPr/>
                </a:tc>
                <a:extLst>
                  <a:ext uri="{0D108BD9-81ED-4DB2-BD59-A6C34878D82A}">
                    <a16:rowId xmlns:a16="http://schemas.microsoft.com/office/drawing/2014/main" val="10002"/>
                  </a:ext>
                </a:extLst>
              </a:tr>
              <a:tr h="370840">
                <a:tc>
                  <a:txBody>
                    <a:bodyPr/>
                    <a:lstStyle/>
                    <a:p>
                      <a:pPr algn="l">
                        <a:spcBef>
                          <a:spcPts val="300"/>
                        </a:spcBef>
                        <a:spcAft>
                          <a:spcPts val="300"/>
                        </a:spcAft>
                      </a:pPr>
                      <a:r>
                        <a:rPr lang="en-IE" sz="2000" dirty="0" err="1">
                          <a:solidFill>
                            <a:schemeClr val="accent5"/>
                          </a:solidFill>
                          <a:uFill>
                            <a:solidFill/>
                          </a:uFill>
                        </a:rPr>
                        <a:t>RuntimeException</a:t>
                      </a:r>
                      <a:endParaRPr lang="en-IE" sz="2000" dirty="0">
                        <a:solidFill>
                          <a:schemeClr val="accent5"/>
                        </a:solidFill>
                        <a:uFill>
                          <a:solidFill/>
                        </a:uFill>
                      </a:endParaRPr>
                    </a:p>
                    <a:p>
                      <a:pPr marL="0" marR="0" lvl="3" indent="0" algn="l" defTabSz="457200" eaLnBrk="1" fontAlgn="auto" latinLnBrk="0" hangingPunct="1">
                        <a:lnSpc>
                          <a:spcPct val="100000"/>
                        </a:lnSpc>
                        <a:spcBef>
                          <a:spcPts val="300"/>
                        </a:spcBef>
                        <a:spcAft>
                          <a:spcPts val="300"/>
                        </a:spcAft>
                        <a:buClrTx/>
                        <a:buSzTx/>
                        <a:buFontTx/>
                        <a:buNone/>
                        <a:tabLst/>
                        <a:defRPr/>
                      </a:pPr>
                      <a:r>
                        <a:rPr lang="en-IE" sz="2000" dirty="0">
                          <a:solidFill>
                            <a:schemeClr val="tx1">
                              <a:lumMod val="50000"/>
                              <a:lumOff val="50000"/>
                            </a:schemeClr>
                          </a:solidFill>
                          <a:uFill>
                            <a:solidFill/>
                          </a:uFill>
                        </a:rPr>
                        <a:t>   (unchecked </a:t>
                      </a:r>
                      <a:br>
                        <a:rPr lang="en-IE" sz="2000" dirty="0">
                          <a:solidFill>
                            <a:schemeClr val="tx1">
                              <a:lumMod val="50000"/>
                              <a:lumOff val="50000"/>
                            </a:schemeClr>
                          </a:solidFill>
                          <a:uFill>
                            <a:solidFill/>
                          </a:uFill>
                        </a:rPr>
                      </a:br>
                      <a:r>
                        <a:rPr lang="en-IE" sz="2000" dirty="0">
                          <a:solidFill>
                            <a:schemeClr val="tx1">
                              <a:lumMod val="50000"/>
                              <a:lumOff val="50000"/>
                            </a:schemeClr>
                          </a:solidFill>
                          <a:uFill>
                            <a:solidFill/>
                          </a:uFill>
                        </a:rPr>
                        <a:t>    exception)</a:t>
                      </a:r>
                      <a:endParaRPr lang="en-IE" sz="2000" dirty="0"/>
                    </a:p>
                  </a:txBody>
                  <a:tcPr/>
                </a:tc>
                <a:tc>
                  <a:txBody>
                    <a:bodyPr/>
                    <a:lstStyle/>
                    <a:p>
                      <a:pPr marL="0" marR="0" lvl="0" indent="0" algn="l" defTabSz="457200" eaLnBrk="1" fontAlgn="auto" latinLnBrk="0" hangingPunct="1">
                        <a:lnSpc>
                          <a:spcPct val="100000"/>
                        </a:lnSpc>
                        <a:spcBef>
                          <a:spcPts val="300"/>
                        </a:spcBef>
                        <a:spcAft>
                          <a:spcPts val="300"/>
                        </a:spcAft>
                        <a:buClrTx/>
                        <a:buSzTx/>
                        <a:buFontTx/>
                        <a:buNone/>
                        <a:tabLst/>
                        <a:defRPr/>
                      </a:pPr>
                      <a:r>
                        <a:rPr lang="en-IE" sz="2000" dirty="0">
                          <a:uFill>
                            <a:solidFill/>
                          </a:uFill>
                        </a:rPr>
                        <a:t>Generally caused by illegal operations, bad API usage etc. These exceptions indicate serious bug that cannot be recovered from and should be eliminated from app.</a:t>
                      </a:r>
                    </a:p>
                  </a:txBody>
                  <a:tcP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A590810C-3823-4B40-ABFF-4BE70356C28F}"/>
              </a:ext>
            </a:extLst>
          </p:cNvPr>
          <p:cNvPicPr>
            <a:picLocks noChangeAspect="1"/>
          </p:cNvPicPr>
          <p:nvPr/>
        </p:nvPicPr>
        <p:blipFill>
          <a:blip r:embed="rId2"/>
          <a:stretch>
            <a:fillRect/>
          </a:stretch>
        </p:blipFill>
        <p:spPr>
          <a:xfrm>
            <a:off x="4644008" y="167644"/>
            <a:ext cx="4364831" cy="2787085"/>
          </a:xfrm>
          <a:prstGeom prst="rect">
            <a:avLst/>
          </a:prstGeom>
          <a:ln>
            <a:solidFill>
              <a:schemeClr val="tx1"/>
            </a:solidFill>
          </a:ln>
        </p:spPr>
      </p:pic>
    </p:spTree>
    <p:extLst>
      <p:ext uri="{BB962C8B-B14F-4D97-AF65-F5344CB8AC3E}">
        <p14:creationId xmlns:p14="http://schemas.microsoft.com/office/powerpoint/2010/main" val="213863926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73" name="Shape 73"/>
          <p:cNvSpPr>
            <a:spLocks noGrp="1"/>
          </p:cNvSpPr>
          <p:nvPr>
            <p:ph type="title"/>
          </p:nvPr>
        </p:nvSpPr>
        <p:spPr>
          <a:xfrm>
            <a:off x="965324" y="1017467"/>
            <a:ext cx="3754760" cy="1087438"/>
          </a:xfrm>
          <a:prstGeom prst="rect">
            <a:avLst/>
          </a:prstGeom>
        </p:spPr>
        <p:txBody>
          <a:bodyPr/>
          <a:lstStyle>
            <a:lvl1pPr>
              <a:defRPr>
                <a:latin typeface="Helvetica Neue Light"/>
                <a:ea typeface="Helvetica Neue Light"/>
                <a:cs typeface="Helvetica Neue Light"/>
                <a:sym typeface="Helvetica Neue Light"/>
              </a:defRPr>
            </a:lvl1pPr>
          </a:lstStyle>
          <a:p>
            <a:pPr lvl="0" algn="l">
              <a:defRPr sz="1800">
                <a:uFillTx/>
              </a:defRPr>
            </a:pPr>
            <a:r>
              <a:rPr sz="3600" dirty="0">
                <a:uFill>
                  <a:solidFill/>
                </a:uFill>
              </a:rPr>
              <a:t>Three Kinds of Exception in Java</a:t>
            </a:r>
          </a:p>
        </p:txBody>
      </p:sp>
      <p:sp>
        <p:nvSpPr>
          <p:cNvPr id="74" name="Shape 74"/>
          <p:cNvSpPr>
            <a:spLocks noGrp="1"/>
          </p:cNvSpPr>
          <p:nvPr>
            <p:ph type="body" idx="1"/>
          </p:nvPr>
        </p:nvSpPr>
        <p:spPr>
          <a:xfrm>
            <a:off x="533400" y="2924944"/>
            <a:ext cx="8394700" cy="3608159"/>
          </a:xfrm>
          <a:prstGeom prst="rect">
            <a:avLst/>
          </a:prstGeom>
        </p:spPr>
        <p:txBody>
          <a:bodyPr/>
          <a:lstStyle/>
          <a:p>
            <a:pPr marL="285750" lvl="1">
              <a:buFontTx/>
              <a:buAutoNum type="arabicPeriod"/>
              <a:defRPr sz="1800">
                <a:uFillTx/>
              </a:defRPr>
            </a:pPr>
            <a:endParaRPr lang="en-IE" sz="2200" b="1" dirty="0">
              <a:uFill>
                <a:solidFill/>
              </a:uFill>
            </a:endParaRPr>
          </a:p>
          <a:p>
            <a:pPr marL="285750" lvl="1">
              <a:buFontTx/>
              <a:buAutoNum type="arabicPeriod"/>
              <a:defRPr sz="1800">
                <a:uFillTx/>
              </a:defRPr>
            </a:pPr>
            <a:r>
              <a:rPr sz="2200" b="1" dirty="0">
                <a:solidFill>
                  <a:schemeClr val="accent5"/>
                </a:solidFill>
                <a:uFill>
                  <a:solidFill/>
                </a:uFill>
              </a:rPr>
              <a:t>Checked Exception</a:t>
            </a:r>
            <a:r>
              <a:rPr sz="2200" dirty="0">
                <a:solidFill>
                  <a:schemeClr val="accent5"/>
                </a:solidFill>
                <a:uFill>
                  <a:solidFill/>
                </a:uFill>
              </a:rPr>
              <a:t>: </a:t>
            </a:r>
            <a:br>
              <a:rPr lang="en-IE" sz="2200" dirty="0">
                <a:solidFill>
                  <a:schemeClr val="accent5"/>
                </a:solidFill>
              </a:rPr>
            </a:br>
            <a:br>
              <a:rPr lang="en-IE" sz="2200" dirty="0">
                <a:solidFill>
                  <a:schemeClr val="accent5"/>
                </a:solidFill>
              </a:rPr>
            </a:br>
            <a:r>
              <a:rPr sz="2200" dirty="0">
                <a:uFill>
                  <a:solidFill/>
                </a:uFill>
              </a:rPr>
              <a:t>Exceptional conditions that a well-written application should anticipate and recover from</a:t>
            </a:r>
            <a:r>
              <a:rPr lang="en-IE" sz="2200" dirty="0">
                <a:uFill>
                  <a:solidFill/>
                </a:uFill>
              </a:rPr>
              <a:t>:</a:t>
            </a:r>
            <a:endParaRPr sz="2200" dirty="0">
              <a:uFill>
                <a:solidFill/>
              </a:uFill>
            </a:endParaRPr>
          </a:p>
          <a:p>
            <a:pPr marL="0" lvl="2" indent="228600">
              <a:buSzTx/>
              <a:buNone/>
              <a:defRPr sz="1800">
                <a:uFillTx/>
              </a:defRPr>
            </a:pPr>
            <a:r>
              <a:rPr lang="en-IE" sz="2200" dirty="0">
                <a:uFill>
                  <a:solidFill/>
                </a:uFill>
              </a:rPr>
              <a:t> 	</a:t>
            </a:r>
            <a:r>
              <a:rPr sz="2200" dirty="0">
                <a:uFill>
                  <a:solidFill/>
                </a:uFill>
              </a:rPr>
              <a:t>e.g. attempt to open non-existent file</a:t>
            </a:r>
            <a:r>
              <a:rPr lang="en-IE" sz="2200" dirty="0">
                <a:uFill>
                  <a:solidFill/>
                </a:uFill>
              </a:rPr>
              <a:t>.</a:t>
            </a:r>
            <a:endParaRPr sz="2200" dirty="0">
              <a:uFill>
                <a:solidFill/>
              </a:uFill>
            </a:endParaRPr>
          </a:p>
          <a:p>
            <a:pPr marL="0" lvl="2" indent="228600">
              <a:buSzTx/>
              <a:buNone/>
              <a:defRPr sz="1800">
                <a:uFillTx/>
              </a:defRPr>
            </a:pPr>
            <a:r>
              <a:rPr lang="en-IE" sz="2200" dirty="0">
                <a:uFill>
                  <a:solidFill/>
                </a:uFill>
              </a:rPr>
              <a:t> </a:t>
            </a:r>
          </a:p>
          <a:p>
            <a:pPr marL="0" lvl="2" indent="228600">
              <a:buSzTx/>
              <a:buNone/>
              <a:defRPr sz="1800">
                <a:uFillTx/>
              </a:defRPr>
            </a:pPr>
            <a:r>
              <a:rPr sz="2200" dirty="0">
                <a:uFill>
                  <a:solidFill/>
                </a:uFill>
              </a:rPr>
              <a:t>Checked exceptions</a:t>
            </a:r>
            <a:r>
              <a:rPr sz="2200" i="1" dirty="0">
                <a:uFill>
                  <a:solidFill/>
                </a:uFill>
              </a:rPr>
              <a:t> </a:t>
            </a:r>
            <a:r>
              <a:rPr sz="2200" i="1" u="sng" dirty="0">
                <a:uFill>
                  <a:solidFill/>
                </a:uFill>
              </a:rPr>
              <a:t>are</a:t>
            </a:r>
            <a:r>
              <a:rPr sz="2200" i="1" dirty="0">
                <a:uFill>
                  <a:solidFill/>
                </a:uFill>
              </a:rPr>
              <a:t> </a:t>
            </a:r>
            <a:r>
              <a:rPr sz="2200" dirty="0">
                <a:uFill>
                  <a:solidFill/>
                </a:uFill>
              </a:rPr>
              <a:t>subject to the Catch or Specify</a:t>
            </a:r>
            <a:r>
              <a:rPr lang="en-IE" sz="2200" dirty="0">
                <a:uFill>
                  <a:solidFill/>
                </a:uFill>
              </a:rPr>
              <a:t> Requirement.</a:t>
            </a:r>
            <a:endParaRPr sz="2200" dirty="0">
              <a:uFill>
                <a:solidFill/>
              </a:uFill>
            </a:endParaRPr>
          </a:p>
        </p:txBody>
      </p:sp>
      <p:pic>
        <p:nvPicPr>
          <p:cNvPr id="6" name="Picture 5">
            <a:extLst>
              <a:ext uri="{FF2B5EF4-FFF2-40B4-BE49-F238E27FC236}">
                <a16:creationId xmlns:a16="http://schemas.microsoft.com/office/drawing/2014/main" id="{11711DE7-9062-48AD-83FB-02E49032871F}"/>
              </a:ext>
            </a:extLst>
          </p:cNvPr>
          <p:cNvPicPr>
            <a:picLocks noChangeAspect="1"/>
          </p:cNvPicPr>
          <p:nvPr/>
        </p:nvPicPr>
        <p:blipFill>
          <a:blip r:embed="rId2"/>
          <a:stretch>
            <a:fillRect/>
          </a:stretch>
        </p:blipFill>
        <p:spPr>
          <a:xfrm>
            <a:off x="4644008" y="167644"/>
            <a:ext cx="4364831" cy="2787085"/>
          </a:xfrm>
          <a:prstGeom prst="rect">
            <a:avLst/>
          </a:prstGeom>
          <a:ln>
            <a:solidFill>
              <a:schemeClr val="tx1"/>
            </a:solidFill>
          </a:ln>
        </p:spPr>
      </p:pic>
    </p:spTree>
    <p:extLst>
      <p:ext uri="{BB962C8B-B14F-4D97-AF65-F5344CB8AC3E}">
        <p14:creationId xmlns:p14="http://schemas.microsoft.com/office/powerpoint/2010/main" val="344370481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74" name="Shape 74"/>
          <p:cNvSpPr>
            <a:spLocks noGrp="1"/>
          </p:cNvSpPr>
          <p:nvPr>
            <p:ph type="body" idx="1"/>
          </p:nvPr>
        </p:nvSpPr>
        <p:spPr>
          <a:xfrm>
            <a:off x="605637" y="3332435"/>
            <a:ext cx="8394700" cy="2328813"/>
          </a:xfrm>
          <a:prstGeom prst="rect">
            <a:avLst/>
          </a:prstGeom>
        </p:spPr>
        <p:txBody>
          <a:bodyPr/>
          <a:lstStyle/>
          <a:p>
            <a:pPr marL="285750" lvl="1">
              <a:buFontTx/>
              <a:buAutoNum type="arabicPeriod" startAt="2"/>
              <a:defRPr sz="1800">
                <a:uFillTx/>
              </a:defRPr>
            </a:pPr>
            <a:r>
              <a:rPr sz="2200" b="1" dirty="0">
                <a:solidFill>
                  <a:schemeClr val="accent5"/>
                </a:solidFill>
                <a:uFill>
                  <a:solidFill/>
                </a:uFill>
              </a:rPr>
              <a:t>Errors</a:t>
            </a:r>
            <a:r>
              <a:rPr sz="2200" dirty="0">
                <a:solidFill>
                  <a:schemeClr val="accent5"/>
                </a:solidFill>
                <a:uFill>
                  <a:solidFill/>
                </a:uFill>
              </a:rPr>
              <a:t>: </a:t>
            </a:r>
            <a:br>
              <a:rPr lang="en-IE" sz="2200" dirty="0">
                <a:uFillTx/>
              </a:rPr>
            </a:br>
            <a:br>
              <a:rPr lang="en-IE" sz="2200" dirty="0">
                <a:uFillTx/>
              </a:rPr>
            </a:br>
            <a:r>
              <a:rPr sz="2200" dirty="0">
                <a:uFill>
                  <a:solidFill/>
                </a:uFill>
              </a:rPr>
              <a:t>Exceptional conditions that are external to the application, and that the application usually cannot anticipate or recover from </a:t>
            </a:r>
          </a:p>
          <a:p>
            <a:pPr marL="0" lvl="2" indent="228600">
              <a:buSzTx/>
              <a:buNone/>
              <a:defRPr sz="1800">
                <a:uFillTx/>
              </a:defRPr>
            </a:pPr>
            <a:r>
              <a:rPr lang="en-IE" sz="2200" dirty="0">
                <a:uFill>
                  <a:solidFill/>
                </a:uFill>
              </a:rPr>
              <a:t> 	</a:t>
            </a:r>
            <a:r>
              <a:rPr sz="2200" dirty="0">
                <a:uFill>
                  <a:solidFill/>
                </a:uFill>
              </a:rPr>
              <a:t>e.g. hardware malfunction</a:t>
            </a:r>
            <a:br>
              <a:rPr lang="en-IE" sz="2200" dirty="0">
                <a:uFill>
                  <a:solidFill/>
                </a:uFill>
              </a:rPr>
            </a:br>
            <a:endParaRPr sz="2200" dirty="0">
              <a:uFill>
                <a:solidFill/>
              </a:uFill>
            </a:endParaRPr>
          </a:p>
          <a:p>
            <a:pPr marL="0" lvl="2" indent="228600">
              <a:buSzTx/>
              <a:buNone/>
              <a:defRPr sz="1800">
                <a:uFillTx/>
              </a:defRPr>
            </a:pPr>
            <a:r>
              <a:rPr lang="en-IE" sz="2200" dirty="0">
                <a:uFill>
                  <a:solidFill/>
                </a:uFill>
              </a:rPr>
              <a:t> </a:t>
            </a:r>
            <a:r>
              <a:rPr sz="2200" dirty="0">
                <a:uFill>
                  <a:solidFill/>
                </a:uFill>
              </a:rPr>
              <a:t>Errors </a:t>
            </a:r>
            <a:r>
              <a:rPr sz="2200" i="1" u="sng" dirty="0">
                <a:uFill>
                  <a:solidFill/>
                </a:uFill>
              </a:rPr>
              <a:t>are not</a:t>
            </a:r>
            <a:r>
              <a:rPr sz="2200" dirty="0">
                <a:uFill>
                  <a:solidFill/>
                </a:uFill>
              </a:rPr>
              <a:t> subject to the Catch or Specify Requirement</a:t>
            </a:r>
          </a:p>
        </p:txBody>
      </p:sp>
      <p:pic>
        <p:nvPicPr>
          <p:cNvPr id="6" name="Picture 5">
            <a:extLst>
              <a:ext uri="{FF2B5EF4-FFF2-40B4-BE49-F238E27FC236}">
                <a16:creationId xmlns:a16="http://schemas.microsoft.com/office/drawing/2014/main" id="{11711DE7-9062-48AD-83FB-02E49032871F}"/>
              </a:ext>
            </a:extLst>
          </p:cNvPr>
          <p:cNvPicPr>
            <a:picLocks noChangeAspect="1"/>
          </p:cNvPicPr>
          <p:nvPr/>
        </p:nvPicPr>
        <p:blipFill>
          <a:blip r:embed="rId2"/>
          <a:stretch>
            <a:fillRect/>
          </a:stretch>
        </p:blipFill>
        <p:spPr>
          <a:xfrm>
            <a:off x="4644008" y="167644"/>
            <a:ext cx="4364831" cy="2787085"/>
          </a:xfrm>
          <a:prstGeom prst="rect">
            <a:avLst/>
          </a:prstGeom>
          <a:ln>
            <a:solidFill>
              <a:schemeClr val="tx1"/>
            </a:solidFill>
          </a:ln>
        </p:spPr>
      </p:pic>
      <p:sp>
        <p:nvSpPr>
          <p:cNvPr id="10" name="Shape 73">
            <a:extLst>
              <a:ext uri="{FF2B5EF4-FFF2-40B4-BE49-F238E27FC236}">
                <a16:creationId xmlns:a16="http://schemas.microsoft.com/office/drawing/2014/main" id="{0AC0457B-D17F-429F-A854-E4A1B0EF4C9B}"/>
              </a:ext>
            </a:extLst>
          </p:cNvPr>
          <p:cNvSpPr>
            <a:spLocks noGrp="1"/>
          </p:cNvSpPr>
          <p:nvPr>
            <p:ph type="title"/>
          </p:nvPr>
        </p:nvSpPr>
        <p:spPr>
          <a:xfrm>
            <a:off x="965324" y="1017467"/>
            <a:ext cx="3754760" cy="1087438"/>
          </a:xfrm>
          <a:prstGeom prst="rect">
            <a:avLst/>
          </a:prstGeom>
        </p:spPr>
        <p:txBody>
          <a:bodyPr/>
          <a:lstStyle>
            <a:lvl1pPr>
              <a:defRPr>
                <a:latin typeface="Helvetica Neue Light"/>
                <a:ea typeface="Helvetica Neue Light"/>
                <a:cs typeface="Helvetica Neue Light"/>
                <a:sym typeface="Helvetica Neue Light"/>
              </a:defRPr>
            </a:lvl1pPr>
          </a:lstStyle>
          <a:p>
            <a:pPr lvl="0" algn="l">
              <a:defRPr sz="1800">
                <a:uFillTx/>
              </a:defRPr>
            </a:pPr>
            <a:r>
              <a:rPr sz="3600" dirty="0">
                <a:uFill>
                  <a:solidFill/>
                </a:uFill>
              </a:rPr>
              <a:t>Three Kinds of Exception in Java</a:t>
            </a:r>
          </a:p>
        </p:txBody>
      </p:sp>
    </p:spTree>
    <p:extLst>
      <p:ext uri="{BB962C8B-B14F-4D97-AF65-F5344CB8AC3E}">
        <p14:creationId xmlns:p14="http://schemas.microsoft.com/office/powerpoint/2010/main" val="152764082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74" name="Shape 74"/>
          <p:cNvSpPr>
            <a:spLocks noGrp="1"/>
          </p:cNvSpPr>
          <p:nvPr>
            <p:ph type="body" idx="1"/>
          </p:nvPr>
        </p:nvSpPr>
        <p:spPr>
          <a:xfrm>
            <a:off x="593515" y="2954729"/>
            <a:ext cx="8394700" cy="2544837"/>
          </a:xfrm>
          <a:prstGeom prst="rect">
            <a:avLst/>
          </a:prstGeom>
        </p:spPr>
        <p:txBody>
          <a:bodyPr/>
          <a:lstStyle/>
          <a:p>
            <a:pPr marL="285750" lvl="1">
              <a:buFontTx/>
              <a:buAutoNum type="arabicPeriod" startAt="3"/>
              <a:defRPr sz="1800">
                <a:uFillTx/>
              </a:defRPr>
            </a:pPr>
            <a:r>
              <a:rPr sz="2200" b="1" dirty="0">
                <a:solidFill>
                  <a:schemeClr val="accent5"/>
                </a:solidFill>
                <a:uFill>
                  <a:solidFill/>
                </a:uFill>
              </a:rPr>
              <a:t>Runtime Exceptions: </a:t>
            </a:r>
            <a:br>
              <a:rPr lang="en-IE" sz="2200" b="1" dirty="0">
                <a:uFill>
                  <a:solidFill/>
                </a:uFill>
              </a:rPr>
            </a:br>
            <a:br>
              <a:rPr lang="en-IE" sz="2200" b="1" dirty="0">
                <a:uFill>
                  <a:solidFill/>
                </a:uFill>
              </a:rPr>
            </a:br>
            <a:r>
              <a:rPr sz="2200" dirty="0">
                <a:uFill>
                  <a:solidFill/>
                </a:uFill>
              </a:rPr>
              <a:t>These are exceptional conditions that are internal to the application</a:t>
            </a:r>
            <a:r>
              <a:rPr lang="en-IE" sz="2200" dirty="0">
                <a:uFill>
                  <a:solidFill/>
                </a:uFill>
              </a:rPr>
              <a:t> that usually happen at runtime. Typically </a:t>
            </a:r>
            <a:r>
              <a:rPr lang="en-IE" sz="2200" dirty="0">
                <a:cs typeface="Times New Roman" pitchFamily="18" charset="0"/>
              </a:rPr>
              <a:t>can be avoided through good programming practices!</a:t>
            </a:r>
            <a:endParaRPr lang="en-GB" sz="2200" dirty="0">
              <a:cs typeface="Times New Roman" pitchFamily="18" charset="0"/>
            </a:endParaRPr>
          </a:p>
          <a:p>
            <a:pPr marL="0" lvl="1" indent="0">
              <a:buNone/>
              <a:defRPr sz="1800">
                <a:uFillTx/>
              </a:defRPr>
            </a:pPr>
            <a:r>
              <a:rPr lang="en-IE" sz="2200" dirty="0">
                <a:uFill>
                  <a:solidFill/>
                </a:uFill>
              </a:rPr>
              <a:t>	</a:t>
            </a:r>
            <a:r>
              <a:rPr sz="2200" dirty="0">
                <a:uFill>
                  <a:solidFill/>
                </a:uFill>
              </a:rPr>
              <a:t>e.g. </a:t>
            </a:r>
            <a:r>
              <a:rPr lang="en-IE" sz="2200" dirty="0">
                <a:uFill>
                  <a:solidFill/>
                </a:uFill>
              </a:rPr>
              <a:t>	</a:t>
            </a:r>
            <a:r>
              <a:rPr lang="en-IE" sz="2000" dirty="0" err="1"/>
              <a:t>ArithmeticException</a:t>
            </a:r>
            <a:r>
              <a:rPr lang="en-IE" sz="2000" dirty="0"/>
              <a:t>(dividing by zero)</a:t>
            </a:r>
            <a:br>
              <a:rPr lang="en-IE" sz="2000" dirty="0"/>
            </a:br>
            <a:r>
              <a:rPr lang="en-IE" sz="2000" dirty="0"/>
              <a:t>		</a:t>
            </a:r>
            <a:r>
              <a:rPr lang="en-IE" sz="2000" dirty="0" err="1"/>
              <a:t>NullPointerException</a:t>
            </a:r>
            <a:r>
              <a:rPr lang="en-IE" sz="2000" dirty="0"/>
              <a:t> (trying to access a null object)</a:t>
            </a:r>
            <a:endParaRPr lang="en-IE" sz="2000" dirty="0">
              <a:cs typeface="Times New Roman" pitchFamily="18" charset="0"/>
            </a:endParaRPr>
          </a:p>
          <a:p>
            <a:pPr marL="0" lvl="2" indent="228600">
              <a:buSzTx/>
              <a:buNone/>
              <a:defRPr sz="1800">
                <a:uFillTx/>
              </a:defRPr>
            </a:pPr>
            <a:r>
              <a:rPr lang="en-IE" sz="2200" dirty="0">
                <a:uFill>
                  <a:solidFill/>
                </a:uFill>
              </a:rPr>
              <a:t> </a:t>
            </a:r>
            <a:br>
              <a:rPr lang="en-IE" sz="2200" dirty="0"/>
            </a:br>
            <a:r>
              <a:rPr lang="en-IE" sz="2200" dirty="0"/>
              <a:t>    </a:t>
            </a:r>
            <a:r>
              <a:rPr lang="en-IE" sz="2200" dirty="0">
                <a:uFill>
                  <a:solidFill/>
                </a:uFill>
              </a:rPr>
              <a:t>Runtime exceptions </a:t>
            </a:r>
            <a:r>
              <a:rPr sz="2200" i="1" u="sng" dirty="0">
                <a:uFill>
                  <a:solidFill/>
                </a:uFill>
              </a:rPr>
              <a:t>are not</a:t>
            </a:r>
            <a:r>
              <a:rPr sz="2200" dirty="0">
                <a:uFill>
                  <a:solidFill/>
                </a:uFill>
              </a:rPr>
              <a:t> subject to the Catch or Specify </a:t>
            </a:r>
            <a:br>
              <a:rPr lang="en-IE" sz="2200" dirty="0">
                <a:uFill>
                  <a:solidFill/>
                </a:uFill>
              </a:rPr>
            </a:br>
            <a:r>
              <a:rPr lang="en-IE" sz="2200" dirty="0">
                <a:uFill>
                  <a:solidFill/>
                </a:uFill>
              </a:rPr>
              <a:t>    </a:t>
            </a:r>
            <a:r>
              <a:rPr sz="2200" dirty="0">
                <a:uFill>
                  <a:solidFill/>
                </a:uFill>
              </a:rPr>
              <a:t>Requirement</a:t>
            </a:r>
            <a:r>
              <a:rPr lang="en-IE" sz="2200" dirty="0">
                <a:uFill>
                  <a:solidFill/>
                </a:uFill>
              </a:rPr>
              <a:t>.</a:t>
            </a:r>
            <a:endParaRPr sz="2200" dirty="0">
              <a:uFill>
                <a:solidFill/>
              </a:uFill>
            </a:endParaRPr>
          </a:p>
        </p:txBody>
      </p:sp>
      <p:pic>
        <p:nvPicPr>
          <p:cNvPr id="6" name="Picture 5">
            <a:extLst>
              <a:ext uri="{FF2B5EF4-FFF2-40B4-BE49-F238E27FC236}">
                <a16:creationId xmlns:a16="http://schemas.microsoft.com/office/drawing/2014/main" id="{11711DE7-9062-48AD-83FB-02E49032871F}"/>
              </a:ext>
            </a:extLst>
          </p:cNvPr>
          <p:cNvPicPr>
            <a:picLocks noChangeAspect="1"/>
          </p:cNvPicPr>
          <p:nvPr/>
        </p:nvPicPr>
        <p:blipFill>
          <a:blip r:embed="rId2"/>
          <a:stretch>
            <a:fillRect/>
          </a:stretch>
        </p:blipFill>
        <p:spPr>
          <a:xfrm>
            <a:off x="4644008" y="167644"/>
            <a:ext cx="4364831" cy="2787085"/>
          </a:xfrm>
          <a:prstGeom prst="rect">
            <a:avLst/>
          </a:prstGeom>
          <a:ln>
            <a:solidFill>
              <a:schemeClr val="tx1"/>
            </a:solidFill>
          </a:ln>
        </p:spPr>
      </p:pic>
      <p:sp>
        <p:nvSpPr>
          <p:cNvPr id="8" name="Shape 73">
            <a:extLst>
              <a:ext uri="{FF2B5EF4-FFF2-40B4-BE49-F238E27FC236}">
                <a16:creationId xmlns:a16="http://schemas.microsoft.com/office/drawing/2014/main" id="{28446C0F-6C38-4C9A-9EC7-EE9F7D3F9197}"/>
              </a:ext>
            </a:extLst>
          </p:cNvPr>
          <p:cNvSpPr>
            <a:spLocks noGrp="1"/>
          </p:cNvSpPr>
          <p:nvPr>
            <p:ph type="title"/>
          </p:nvPr>
        </p:nvSpPr>
        <p:spPr>
          <a:xfrm>
            <a:off x="965324" y="1017467"/>
            <a:ext cx="3754760" cy="1087438"/>
          </a:xfrm>
          <a:prstGeom prst="rect">
            <a:avLst/>
          </a:prstGeom>
        </p:spPr>
        <p:txBody>
          <a:bodyPr/>
          <a:lstStyle>
            <a:lvl1pPr>
              <a:defRPr>
                <a:latin typeface="Helvetica Neue Light"/>
                <a:ea typeface="Helvetica Neue Light"/>
                <a:cs typeface="Helvetica Neue Light"/>
                <a:sym typeface="Helvetica Neue Light"/>
              </a:defRPr>
            </a:lvl1pPr>
          </a:lstStyle>
          <a:p>
            <a:pPr lvl="0" algn="l">
              <a:defRPr sz="1800">
                <a:uFillTx/>
              </a:defRPr>
            </a:pPr>
            <a:r>
              <a:rPr sz="3600" dirty="0">
                <a:uFill>
                  <a:solidFill/>
                </a:uFill>
              </a:rPr>
              <a:t>Three Kinds of Exception in Java</a:t>
            </a:r>
          </a:p>
        </p:txBody>
      </p:sp>
    </p:spTree>
    <p:extLst>
      <p:ext uri="{BB962C8B-B14F-4D97-AF65-F5344CB8AC3E}">
        <p14:creationId xmlns:p14="http://schemas.microsoft.com/office/powerpoint/2010/main" val="14103386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40" name="Shape 40"/>
          <p:cNvSpPr>
            <a:spLocks noGrp="1"/>
          </p:cNvSpPr>
          <p:nvPr>
            <p:ph type="title"/>
          </p:nvPr>
        </p:nvSpPr>
        <p:spPr>
          <a:prstGeom prst="rect">
            <a:avLst/>
          </a:prstGeom>
        </p:spPr>
        <p:txBody>
          <a:bodyPr/>
          <a:lstStyle/>
          <a:p>
            <a:pPr lvl="0">
              <a:defRPr sz="1800">
                <a:uFillTx/>
              </a:defRPr>
            </a:pPr>
            <a:r>
              <a:rPr sz="3600">
                <a:uFill>
                  <a:solidFill/>
                </a:uFill>
              </a:rPr>
              <a:t>Motivation</a:t>
            </a:r>
          </a:p>
        </p:txBody>
      </p:sp>
      <p:sp>
        <p:nvSpPr>
          <p:cNvPr id="3" name="Rectangle 2"/>
          <p:cNvSpPr/>
          <p:nvPr/>
        </p:nvSpPr>
        <p:spPr>
          <a:xfrm>
            <a:off x="1017464" y="1196752"/>
            <a:ext cx="6886337" cy="1015663"/>
          </a:xfrm>
          <a:prstGeom prst="rect">
            <a:avLst/>
          </a:prstGeom>
        </p:spPr>
        <p:txBody>
          <a:bodyPr wrap="square">
            <a:spAutoFit/>
          </a:bodyPr>
          <a:lstStyle/>
          <a:p>
            <a:pPr marL="0" lvl="0" indent="0" algn="ctr">
              <a:buSzTx/>
              <a:buNone/>
              <a:defRPr sz="1800">
                <a:uFillTx/>
              </a:defRPr>
            </a:pPr>
            <a:r>
              <a:rPr lang="en-IE" sz="2000" b="1" dirty="0">
                <a:uFill>
                  <a:solidFill/>
                </a:uFill>
              </a:rPr>
              <a:t>Exceptions</a:t>
            </a:r>
            <a:r>
              <a:rPr lang="en-IE" sz="2000" dirty="0">
                <a:uFill>
                  <a:solidFill/>
                </a:uFill>
              </a:rPr>
              <a:t> provide the means to separate the details of what to do when something out of the ordinary happens from the main logic of a program.</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1619673" y="1853344"/>
            <a:ext cx="6336704" cy="34009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Motivation / Definition</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Catching and Throwing </a:t>
            </a:r>
            <a:r>
              <a:rPr sz="2800" dirty="0" err="1">
                <a:uFill>
                  <a:solidFill/>
                </a:uFill>
                <a:latin typeface="Helvetica Neue Light"/>
                <a:ea typeface="Helvetica Neue Light"/>
                <a:cs typeface="Helvetica Neue Light"/>
                <a:sym typeface="Helvetica Neue Light"/>
              </a:rPr>
              <a:t>Excepti</a:t>
            </a:r>
            <a:r>
              <a:rPr lang="en-IE" sz="2800" dirty="0" err="1">
                <a:uFill>
                  <a:solidFill/>
                </a:uFill>
                <a:latin typeface="Helvetica Neue Light"/>
                <a:ea typeface="Helvetica Neue Light"/>
                <a:cs typeface="Helvetica Neue Light"/>
                <a:sym typeface="Helvetica Neue Light"/>
              </a:rPr>
              <a:t>ons</a:t>
            </a:r>
            <a:r>
              <a:rPr lang="en-IE" sz="2800" dirty="0">
                <a:uFill>
                  <a:solidFill/>
                </a:uFill>
                <a:latin typeface="Helvetica Neue Light"/>
                <a:ea typeface="Helvetica Neue Light"/>
                <a:cs typeface="Helvetica Neue Light"/>
                <a:sym typeface="Helvetica Neue Light"/>
              </a:rPr>
              <a:t> </a:t>
            </a:r>
            <a:endParaRPr lang="en-IE" sz="20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Java 7+ and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Handling Mechanisms</a:t>
            </a:r>
            <a:endParaRPr sz="28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1547664" y="3825096"/>
            <a:ext cx="604867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1586654169"/>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15" name="Shape 115"/>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Handling Exceptions in Java</a:t>
            </a:r>
          </a:p>
        </p:txBody>
      </p:sp>
      <p:sp>
        <p:nvSpPr>
          <p:cNvPr id="116" name="Shape 116"/>
          <p:cNvSpPr>
            <a:spLocks noGrp="1"/>
          </p:cNvSpPr>
          <p:nvPr>
            <p:ph type="body" idx="1"/>
          </p:nvPr>
        </p:nvSpPr>
        <p:spPr>
          <a:prstGeom prst="rect">
            <a:avLst/>
          </a:prstGeom>
        </p:spPr>
        <p:txBody>
          <a:bodyPr/>
          <a:lstStyle/>
          <a:p>
            <a:pPr lvl="0">
              <a:buClr>
                <a:srgbClr val="000000"/>
              </a:buClr>
              <a:buFont typeface="Wingdings"/>
              <a:buChar char=""/>
              <a:defRPr sz="1800">
                <a:uFillTx/>
              </a:defRPr>
            </a:pPr>
            <a:r>
              <a:rPr sz="2400" dirty="0">
                <a:uFill>
                  <a:solidFill/>
                </a:uFill>
              </a:rPr>
              <a:t>There are two different mechanisms for handling Java exceptions:</a:t>
            </a:r>
          </a:p>
          <a:p>
            <a:pPr marL="497840" lvl="1" indent="0">
              <a:buClr>
                <a:srgbClr val="000000"/>
              </a:buClr>
              <a:buNone/>
              <a:defRPr sz="1800">
                <a:uFillTx/>
              </a:defRPr>
            </a:pPr>
            <a:endParaRPr lang="en-IE" sz="2000" dirty="0">
              <a:uFill>
                <a:solidFill/>
              </a:uFill>
            </a:endParaRPr>
          </a:p>
          <a:p>
            <a:pPr lvl="1">
              <a:buClr>
                <a:srgbClr val="000000"/>
              </a:buClr>
              <a:buFont typeface="Wingdings"/>
              <a:buChar char=""/>
              <a:defRPr sz="1800">
                <a:uFillTx/>
              </a:defRPr>
            </a:pPr>
            <a:r>
              <a:rPr lang="en-IE" sz="2000" b="1" dirty="0">
                <a:uFill>
                  <a:solidFill/>
                </a:uFill>
              </a:rPr>
              <a:t>Where they occur: </a:t>
            </a:r>
            <a:r>
              <a:rPr lang="en-IE" sz="2000" dirty="0">
                <a:uFill>
                  <a:solidFill/>
                </a:uFill>
              </a:rPr>
              <a:t> h</a:t>
            </a:r>
            <a:r>
              <a:rPr sz="2000" dirty="0" err="1">
                <a:uFill>
                  <a:solidFill/>
                </a:uFill>
              </a:rPr>
              <a:t>andling</a:t>
            </a:r>
            <a:r>
              <a:rPr sz="2000" dirty="0">
                <a:uFill>
                  <a:solidFill/>
                </a:uFill>
              </a:rPr>
              <a:t> exceptions </a:t>
            </a:r>
            <a:r>
              <a:rPr lang="en-IE" sz="2000" dirty="0">
                <a:uFill>
                  <a:solidFill/>
                </a:uFill>
              </a:rPr>
              <a:t>directly </a:t>
            </a:r>
            <a:r>
              <a:rPr sz="2000" dirty="0">
                <a:uFill>
                  <a:solidFill/>
                </a:uFill>
              </a:rPr>
              <a:t>in </a:t>
            </a:r>
            <a:r>
              <a:rPr lang="en-IE" sz="2000" dirty="0">
                <a:uFill>
                  <a:solidFill/>
                </a:uFill>
              </a:rPr>
              <a:t>the</a:t>
            </a:r>
            <a:r>
              <a:rPr sz="2000" dirty="0">
                <a:uFill>
                  <a:solidFill/>
                </a:uFill>
              </a:rPr>
              <a:t> method where they are caught</a:t>
            </a:r>
            <a:r>
              <a:rPr lang="en-IE" sz="2000" dirty="0">
                <a:uFill>
                  <a:solidFill/>
                </a:uFill>
              </a:rPr>
              <a:t>.</a:t>
            </a:r>
            <a:endParaRPr sz="2000" dirty="0">
              <a:uFill>
                <a:solidFill/>
              </a:uFill>
            </a:endParaRPr>
          </a:p>
          <a:p>
            <a:pPr lvl="1">
              <a:buClr>
                <a:srgbClr val="000000"/>
              </a:buClr>
              <a:buFont typeface="Wingdings"/>
              <a:buChar char=""/>
              <a:defRPr sz="1800">
                <a:uFillTx/>
              </a:defRPr>
            </a:pPr>
            <a:r>
              <a:rPr lang="en-IE" sz="2000" b="1" dirty="0">
                <a:uFill>
                  <a:solidFill/>
                </a:uFill>
              </a:rPr>
              <a:t>At another level: </a:t>
            </a:r>
            <a:r>
              <a:rPr sz="2000" dirty="0">
                <a:uFill>
                  <a:solidFill/>
                </a:uFill>
              </a:rPr>
              <a:t>Propagating exceptions </a:t>
            </a:r>
            <a:r>
              <a:rPr lang="en-IE" sz="2000" dirty="0">
                <a:uFill>
                  <a:solidFill/>
                </a:uFill>
              </a:rPr>
              <a:t>up the call stack </a:t>
            </a:r>
            <a:r>
              <a:rPr sz="2000" dirty="0">
                <a:uFill>
                  <a:solidFill/>
                </a:uFill>
              </a:rPr>
              <a:t>to the calling method</a:t>
            </a:r>
          </a:p>
          <a:p>
            <a:pPr lvl="2">
              <a:buClr>
                <a:srgbClr val="000000"/>
              </a:buClr>
              <a:buFont typeface="Wingdings"/>
              <a:buChar char=""/>
              <a:defRPr sz="1800">
                <a:uFillTx/>
              </a:defRPr>
            </a:pPr>
            <a:r>
              <a:rPr lang="en-IE" dirty="0">
                <a:uFill>
                  <a:solidFill/>
                </a:uFill>
              </a:rPr>
              <a:t>The c</a:t>
            </a:r>
            <a:r>
              <a:rPr dirty="0" err="1">
                <a:uFill>
                  <a:solidFill/>
                </a:uFill>
              </a:rPr>
              <a:t>alling</a:t>
            </a:r>
            <a:r>
              <a:rPr dirty="0">
                <a:uFill>
                  <a:solidFill/>
                </a:uFill>
              </a:rPr>
              <a:t> method </a:t>
            </a:r>
            <a:r>
              <a:rPr lang="en-IE" dirty="0">
                <a:uFill>
                  <a:solidFill/>
                </a:uFill>
              </a:rPr>
              <a:t>then </a:t>
            </a:r>
            <a:r>
              <a:rPr dirty="0">
                <a:uFill>
                  <a:solidFill/>
                </a:uFill>
              </a:rPr>
              <a:t>handles the exceptions</a:t>
            </a:r>
            <a:endParaRPr lang="en-IE" dirty="0">
              <a:uFill>
                <a:solidFill/>
              </a:uFill>
            </a:endParaRPr>
          </a:p>
          <a:p>
            <a:pPr marL="955039" lvl="2" indent="0">
              <a:buClr>
                <a:srgbClr val="000000"/>
              </a:buClr>
              <a:buNone/>
              <a:defRPr sz="1800">
                <a:uFillTx/>
              </a:defRPr>
            </a:pPr>
            <a:endParaRPr lang="en-IE" dirty="0">
              <a:uFill>
                <a:solidFill/>
              </a:uFill>
            </a:endParaRPr>
          </a:p>
          <a:p>
            <a:pPr marL="955039" lvl="2" indent="0">
              <a:buClr>
                <a:srgbClr val="000000"/>
              </a:buClr>
              <a:buNone/>
              <a:defRPr sz="1800">
                <a:uFillTx/>
              </a:defRPr>
            </a:pPr>
            <a:endParaRPr lang="en-IE" dirty="0">
              <a:uFill>
                <a:solidFill/>
              </a:uFill>
            </a:endParaRPr>
          </a:p>
          <a:p>
            <a:pPr lvl="0">
              <a:buClr>
                <a:srgbClr val="000000"/>
              </a:buClr>
              <a:buFont typeface="Wingdings"/>
              <a:buChar char=""/>
              <a:defRPr sz="1800">
                <a:uFillTx/>
              </a:defRPr>
            </a:pPr>
            <a:r>
              <a:rPr sz="2400" dirty="0">
                <a:uFill>
                  <a:solidFill/>
                </a:uFill>
              </a:rPr>
              <a:t>Which way you will handle exceptions depend</a:t>
            </a:r>
            <a:r>
              <a:rPr lang="en-IE" sz="2400" dirty="0">
                <a:uFill>
                  <a:solidFill/>
                </a:uFill>
              </a:rPr>
              <a:t>s</a:t>
            </a:r>
            <a:r>
              <a:rPr sz="2400" dirty="0">
                <a:uFill>
                  <a:solidFill/>
                </a:uFill>
              </a:rPr>
              <a:t> on the overall design of the system</a:t>
            </a:r>
            <a:r>
              <a:rPr lang="en-IE" sz="2400" dirty="0">
                <a:uFill>
                  <a:solidFill/>
                </a:uFill>
              </a:rPr>
              <a:t>.</a:t>
            </a:r>
            <a:endParaRPr sz="2400" dirty="0">
              <a:uFill>
                <a:solidFill/>
              </a:uFill>
            </a:endParaRPr>
          </a:p>
        </p:txBody>
      </p:sp>
    </p:spTree>
    <p:extLst>
      <p:ext uri="{BB962C8B-B14F-4D97-AF65-F5344CB8AC3E}">
        <p14:creationId xmlns:p14="http://schemas.microsoft.com/office/powerpoint/2010/main" val="240269570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61" name="Shape 61"/>
          <p:cNvSpPr>
            <a:spLocks noGrp="1"/>
          </p:cNvSpPr>
          <p:nvPr>
            <p:ph type="title"/>
          </p:nvPr>
        </p:nvSpPr>
        <p:spPr>
          <a:prstGeom prst="rect">
            <a:avLst/>
          </a:prstGeom>
        </p:spPr>
        <p:txBody>
          <a:bodyPr/>
          <a:lstStyle/>
          <a:p>
            <a:pPr lvl="0">
              <a:defRPr sz="1800">
                <a:uFillTx/>
              </a:defRPr>
            </a:pPr>
            <a:r>
              <a:rPr sz="3600">
                <a:uFill>
                  <a:solidFill/>
                </a:uFill>
              </a:rPr>
              <a:t>Throwing/Forwarding/Catching</a:t>
            </a:r>
          </a:p>
        </p:txBody>
      </p:sp>
      <p:pic>
        <p:nvPicPr>
          <p:cNvPr id="63" name="droppedImage.png"/>
          <p:cNvPicPr/>
          <p:nvPr/>
        </p:nvPicPr>
        <p:blipFill>
          <a:blip r:embed="rId2">
            <a:extLst/>
          </a:blip>
          <a:stretch>
            <a:fillRect/>
          </a:stretch>
        </p:blipFill>
        <p:spPr>
          <a:xfrm>
            <a:off x="611560" y="1556792"/>
            <a:ext cx="3355156" cy="3565500"/>
          </a:xfrm>
          <a:prstGeom prst="rect">
            <a:avLst/>
          </a:prstGeom>
          <a:ln w="12700">
            <a:miter lim="400000"/>
          </a:ln>
        </p:spPr>
      </p:pic>
      <p:pic>
        <p:nvPicPr>
          <p:cNvPr id="64" name="droppedImage.png"/>
          <p:cNvPicPr/>
          <p:nvPr/>
        </p:nvPicPr>
        <p:blipFill>
          <a:blip r:embed="rId3">
            <a:extLst/>
          </a:blip>
          <a:stretch>
            <a:fillRect/>
          </a:stretch>
        </p:blipFill>
        <p:spPr>
          <a:xfrm>
            <a:off x="4499992" y="2852936"/>
            <a:ext cx="4515296" cy="3506192"/>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56" name="Shape 15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Propagating Exceptions</a:t>
            </a:r>
          </a:p>
        </p:txBody>
      </p:sp>
      <p:sp>
        <p:nvSpPr>
          <p:cNvPr id="157" name="Shape 157"/>
          <p:cNvSpPr>
            <a:spLocks noGrp="1"/>
          </p:cNvSpPr>
          <p:nvPr>
            <p:ph type="body" idx="1"/>
          </p:nvPr>
        </p:nvSpPr>
        <p:spPr>
          <a:xfrm>
            <a:off x="457200" y="1355725"/>
            <a:ext cx="8229600" cy="4075113"/>
          </a:xfrm>
          <a:prstGeom prst="rect">
            <a:avLst/>
          </a:prstGeom>
        </p:spPr>
        <p:txBody>
          <a:bodyPr/>
          <a:lstStyle/>
          <a:p>
            <a:pPr marL="334554" lvl="0" indent="-293914">
              <a:buClr>
                <a:srgbClr val="000000"/>
              </a:buClr>
              <a:buFont typeface="Wingdings"/>
              <a:buChar char=""/>
              <a:defRPr sz="1800">
                <a:uFillTx/>
              </a:defRPr>
            </a:pPr>
            <a:r>
              <a:rPr sz="2400" dirty="0">
                <a:uFill>
                  <a:solidFill/>
                </a:uFill>
              </a:rPr>
              <a:t>Can be used instead of try-catch block</a:t>
            </a:r>
          </a:p>
          <a:p>
            <a:pPr lvl="1">
              <a:buClr>
                <a:srgbClr val="000000"/>
              </a:buClr>
              <a:buFont typeface="Wingdings"/>
              <a:buChar char=""/>
              <a:defRPr sz="1800">
                <a:uFillTx/>
              </a:defRPr>
            </a:pPr>
            <a:r>
              <a:rPr sz="2000" dirty="0">
                <a:uFill>
                  <a:solidFill/>
                </a:uFill>
              </a:rPr>
              <a:t>Let the calling method handle the exception</a:t>
            </a:r>
          </a:p>
          <a:p>
            <a:pPr lvl="0">
              <a:buClr>
                <a:srgbClr val="000000"/>
              </a:buClr>
              <a:buFont typeface="Wingdings"/>
              <a:buChar char=""/>
              <a:defRPr sz="1800">
                <a:uFillTx/>
              </a:defRPr>
            </a:pPr>
            <a:endParaRPr lang="en-IE" sz="2400" dirty="0">
              <a:uFill>
                <a:solidFill/>
              </a:uFill>
            </a:endParaRPr>
          </a:p>
          <a:p>
            <a:pPr lvl="0">
              <a:buClr>
                <a:srgbClr val="000000"/>
              </a:buClr>
              <a:buFont typeface="Wingdings"/>
              <a:buChar char=""/>
              <a:defRPr sz="1800">
                <a:uFillTx/>
              </a:defRPr>
            </a:pPr>
            <a:r>
              <a:rPr sz="2400" dirty="0">
                <a:uFill>
                  <a:solidFill/>
                </a:uFill>
              </a:rPr>
              <a:t>Need to declare that </a:t>
            </a:r>
            <a:r>
              <a:rPr lang="en-IE" sz="2400" dirty="0">
                <a:uFill>
                  <a:solidFill/>
                </a:uFill>
              </a:rPr>
              <a:t>the </a:t>
            </a:r>
            <a:r>
              <a:rPr sz="2400" dirty="0">
                <a:uFill>
                  <a:solidFill/>
                </a:uFill>
              </a:rPr>
              <a:t>method (in which code is defined) throws the exception</a:t>
            </a:r>
          </a:p>
          <a:p>
            <a:pPr marL="735965" lvl="1" indent="-238125">
              <a:buClr>
                <a:srgbClr val="000000"/>
              </a:buClr>
              <a:buFont typeface="Wingdings"/>
              <a:buChar char=""/>
              <a:defRPr sz="1800">
                <a:uFillTx/>
              </a:defRPr>
            </a:pPr>
            <a:r>
              <a:rPr sz="2000" dirty="0">
                <a:uFill>
                  <a:solidFill/>
                </a:uFill>
              </a:rPr>
              <a:t>Keyword throws is used in method declaration</a:t>
            </a:r>
          </a:p>
        </p:txBody>
      </p:sp>
      <p:grpSp>
        <p:nvGrpSpPr>
          <p:cNvPr id="160" name="Group 160"/>
          <p:cNvGrpSpPr/>
          <p:nvPr/>
        </p:nvGrpSpPr>
        <p:grpSpPr>
          <a:xfrm>
            <a:off x="1676400" y="4267200"/>
            <a:ext cx="6070600" cy="1322389"/>
            <a:chOff x="0" y="0"/>
            <a:chExt cx="6070600" cy="1322388"/>
          </a:xfrm>
        </p:grpSpPr>
        <p:sp>
          <p:nvSpPr>
            <p:cNvPr id="158" name="Shape 158"/>
            <p:cNvSpPr/>
            <p:nvPr/>
          </p:nvSpPr>
          <p:spPr>
            <a:xfrm>
              <a:off x="0" y="0"/>
              <a:ext cx="6064250" cy="1322388"/>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59" name="Shape 159"/>
            <p:cNvSpPr/>
            <p:nvPr/>
          </p:nvSpPr>
          <p:spPr>
            <a:xfrm>
              <a:off x="0" y="0"/>
              <a:ext cx="6070600" cy="1231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marL="383540" marR="40639" lvl="0" indent="-342900" defTabSz="914400">
                <a:buClr>
                  <a:srgbClr val="931A68"/>
                </a:buClr>
                <a:buFont typeface="Courier New"/>
                <a:defRPr sz="1800"/>
              </a:pPr>
              <a:r>
                <a:rPr sz="2000" b="1" dirty="0">
                  <a:solidFill>
                    <a:srgbClr val="931A68"/>
                  </a:solidFill>
                  <a:uFill>
                    <a:solidFill>
                      <a:srgbClr val="931A68"/>
                    </a:solidFill>
                  </a:uFill>
                  <a:latin typeface="Courier New"/>
                  <a:ea typeface="Courier New"/>
                  <a:cs typeface="Courier New"/>
                  <a:sym typeface="Courier New"/>
                </a:rPr>
                <a:t>public void </a:t>
              </a:r>
              <a:r>
                <a:rPr sz="2000" dirty="0" err="1">
                  <a:uFill>
                    <a:solidFill/>
                  </a:uFill>
                  <a:latin typeface="Courier New"/>
                  <a:ea typeface="Courier New"/>
                  <a:cs typeface="Courier New"/>
                  <a:sym typeface="Courier New"/>
                </a:rPr>
                <a:t>myMethod</a:t>
              </a:r>
              <a:r>
                <a:rPr sz="2000" dirty="0">
                  <a:uFill>
                    <a:solidFill/>
                  </a:uFill>
                  <a:latin typeface="Courier New"/>
                  <a:ea typeface="Courier New"/>
                  <a:cs typeface="Courier New"/>
                  <a:sym typeface="Courier New"/>
                </a:rPr>
                <a:t>() </a:t>
              </a:r>
              <a:r>
                <a:rPr sz="2000" b="1" dirty="0">
                  <a:solidFill>
                    <a:srgbClr val="931A68"/>
                  </a:solidFill>
                  <a:uFill>
                    <a:solidFill>
                      <a:srgbClr val="931A68"/>
                    </a:solidFill>
                  </a:uFill>
                  <a:latin typeface="Courier New"/>
                  <a:ea typeface="Courier New"/>
                  <a:cs typeface="Courier New"/>
                  <a:sym typeface="Courier New"/>
                </a:rPr>
                <a:t>throws</a:t>
              </a:r>
              <a:r>
                <a:rPr sz="2000" dirty="0">
                  <a:uFill>
                    <a:solidFill/>
                  </a:uFill>
                  <a:latin typeface="Courier New"/>
                  <a:ea typeface="Courier New"/>
                  <a:cs typeface="Courier New"/>
                  <a:sym typeface="Courier New"/>
                </a:rPr>
                <a:t> Exception</a:t>
              </a:r>
            </a:p>
            <a:p>
              <a:pPr marL="383540" marR="40639" lvl="0" indent="-342900" defTabSz="914400">
                <a:buClr>
                  <a:srgbClr val="000000"/>
                </a:buClr>
                <a:buFont typeface="Courier New"/>
                <a:defRPr sz="1800"/>
              </a:pPr>
              <a:r>
                <a:rPr sz="2000"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sz="2000" dirty="0">
                  <a:uFill>
                    <a:solidFill/>
                  </a:uFill>
                  <a:latin typeface="Courier New"/>
                  <a:ea typeface="Courier New"/>
                  <a:cs typeface="Courier New"/>
                  <a:sym typeface="Courier New"/>
                </a:rPr>
                <a:t>  </a:t>
              </a:r>
              <a:r>
                <a:rPr sz="2000" dirty="0">
                  <a:solidFill>
                    <a:srgbClr val="4E9072"/>
                  </a:solidFill>
                  <a:uFill>
                    <a:solidFill>
                      <a:srgbClr val="4E9072"/>
                    </a:solidFill>
                  </a:uFill>
                  <a:latin typeface="Courier New"/>
                  <a:ea typeface="Courier New"/>
                  <a:cs typeface="Courier New"/>
                  <a:sym typeface="Courier New"/>
                </a:rPr>
                <a:t>//code that throws exception e</a:t>
              </a:r>
            </a:p>
            <a:p>
              <a:pPr marL="383540" marR="40639" lvl="0" indent="-342900" defTabSz="914400">
                <a:buClr>
                  <a:srgbClr val="000000"/>
                </a:buClr>
                <a:buFont typeface="Courier New"/>
                <a:defRPr sz="1800"/>
              </a:pPr>
              <a:r>
                <a:rPr sz="2000" dirty="0">
                  <a:uFill>
                    <a:solidFill/>
                  </a:uFill>
                  <a:latin typeface="Courier New"/>
                  <a:ea typeface="Courier New"/>
                  <a:cs typeface="Courier New"/>
                  <a:sym typeface="Courier New"/>
                </a:rPr>
                <a:t>}</a:t>
              </a:r>
            </a:p>
          </p:txBody>
        </p:sp>
      </p:grpSp>
    </p:spTree>
    <p:extLst>
      <p:ext uri="{BB962C8B-B14F-4D97-AF65-F5344CB8AC3E}">
        <p14:creationId xmlns:p14="http://schemas.microsoft.com/office/powerpoint/2010/main" val="330622977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64" name="Shape 164"/>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Handling Generic Exceptions</a:t>
            </a:r>
          </a:p>
        </p:txBody>
      </p:sp>
      <p:sp>
        <p:nvSpPr>
          <p:cNvPr id="165" name="Shape 165"/>
          <p:cNvSpPr>
            <a:spLocks noGrp="1"/>
          </p:cNvSpPr>
          <p:nvPr>
            <p:ph type="body" idx="1"/>
          </p:nvPr>
        </p:nvSpPr>
        <p:spPr>
          <a:xfrm>
            <a:off x="457200" y="1355725"/>
            <a:ext cx="8229600" cy="3500438"/>
          </a:xfrm>
          <a:prstGeom prst="rect">
            <a:avLst/>
          </a:prstGeom>
        </p:spPr>
        <p:txBody>
          <a:bodyPr/>
          <a:lstStyle/>
          <a:p>
            <a:pPr marL="334554" lvl="0" indent="-293914">
              <a:buClr>
                <a:srgbClr val="000000"/>
              </a:buClr>
              <a:buFont typeface="Wingdings"/>
              <a:buChar char=""/>
              <a:defRPr sz="1800">
                <a:uFillTx/>
              </a:defRPr>
            </a:pPr>
            <a:r>
              <a:rPr sz="2400" dirty="0">
                <a:uFill>
                  <a:solidFill/>
                </a:uFill>
              </a:rPr>
              <a:t>If you catch generic exception that will catch all the exceptions of that particular type</a:t>
            </a:r>
            <a:r>
              <a:rPr lang="en-IE" sz="2400" dirty="0">
                <a:uFill>
                  <a:solidFill/>
                </a:uFill>
              </a:rPr>
              <a:t>.</a:t>
            </a:r>
            <a:endParaRPr sz="2400" dirty="0">
              <a:uFill>
                <a:solidFill/>
              </a:uFill>
            </a:endParaRPr>
          </a:p>
          <a:p>
            <a:pPr marL="334554" lvl="0" indent="-293914">
              <a:buClr>
                <a:srgbClr val="000000"/>
              </a:buClr>
              <a:buFont typeface="Wingdings"/>
              <a:buChar char=""/>
              <a:defRPr sz="1800">
                <a:uFillTx/>
              </a:defRPr>
            </a:pPr>
            <a:r>
              <a:rPr sz="2400" dirty="0">
                <a:uFill>
                  <a:solidFill/>
                </a:uFill>
              </a:rPr>
              <a:t>For example, catching </a:t>
            </a:r>
            <a:r>
              <a:rPr sz="2400" dirty="0" err="1">
                <a:uFill>
                  <a:solidFill/>
                </a:uFill>
              </a:rPr>
              <a:t>Throwable</a:t>
            </a:r>
            <a:r>
              <a:rPr sz="2400" dirty="0">
                <a:uFill>
                  <a:solidFill/>
                </a:uFill>
              </a:rPr>
              <a:t> will handle checked and unchecked exceptions</a:t>
            </a:r>
            <a:r>
              <a:rPr lang="en-IE" sz="2400" dirty="0">
                <a:uFill>
                  <a:solidFill/>
                </a:uFill>
              </a:rPr>
              <a:t>.</a:t>
            </a:r>
            <a:endParaRPr sz="2400" dirty="0">
              <a:uFill>
                <a:solidFill/>
              </a:uFill>
            </a:endParaRPr>
          </a:p>
        </p:txBody>
      </p:sp>
      <p:sp>
        <p:nvSpPr>
          <p:cNvPr id="167" name="Shape 167"/>
          <p:cNvSpPr/>
          <p:nvPr/>
        </p:nvSpPr>
        <p:spPr>
          <a:xfrm>
            <a:off x="666621" y="3194169"/>
            <a:ext cx="7810758" cy="3323987"/>
          </a:xfrm>
          <a:prstGeom prst="rect">
            <a:avLst/>
          </a:prstGeom>
          <a:solidFill>
            <a:schemeClr val="bg2"/>
          </a:solidFill>
          <a:ln w="12700" cap="flat">
            <a:solidFill>
              <a:schemeClr val="tx1"/>
            </a:solid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public void </a:t>
            </a:r>
            <a:r>
              <a:rPr dirty="0" err="1">
                <a:uFill>
                  <a:solidFill/>
                </a:uFill>
                <a:latin typeface="Courier New"/>
                <a:ea typeface="Courier New"/>
                <a:cs typeface="Courier New"/>
                <a:sym typeface="Courier New"/>
              </a:rPr>
              <a:t>myMethod</a:t>
            </a:r>
            <a:r>
              <a:rPr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a:t>
            </a:r>
          </a:p>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try</a:t>
            </a:r>
          </a:p>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a:t>
            </a:r>
            <a:r>
              <a:rPr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r>
              <a:rPr dirty="0">
                <a:solidFill>
                  <a:srgbClr val="4E9072"/>
                </a:solidFill>
                <a:uFill>
                  <a:solidFill>
                    <a:srgbClr val="4E9072"/>
                  </a:solidFill>
                </a:uFill>
                <a:latin typeface="Courier New"/>
                <a:ea typeface="Courier New"/>
                <a:cs typeface="Courier New"/>
                <a:sym typeface="Courier New"/>
              </a:rPr>
              <a:t>//code</a:t>
            </a:r>
            <a:r>
              <a:rPr lang="en-IE" dirty="0">
                <a:solidFill>
                  <a:srgbClr val="4E9072"/>
                </a:solidFill>
                <a:uFill>
                  <a:solidFill>
                    <a:srgbClr val="4E9072"/>
                  </a:solidFill>
                </a:uFill>
                <a:latin typeface="Courier New"/>
                <a:ea typeface="Courier New"/>
                <a:cs typeface="Courier New"/>
                <a:sym typeface="Courier New"/>
              </a:rPr>
              <a:t> that can throw checked/unchecked exceptions</a:t>
            </a:r>
            <a:endParaRPr dirty="0">
              <a:solidFill>
                <a:srgbClr val="4E9072"/>
              </a:solidFill>
              <a:uFill>
                <a:solidFill>
                  <a:srgbClr val="4E9072"/>
                </a:solidFill>
              </a:uFill>
              <a:latin typeface="Courier New"/>
              <a:ea typeface="Courier New"/>
              <a:cs typeface="Courier New"/>
              <a:sym typeface="Courier New"/>
            </a:endParaRP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r>
              <a:rPr b="1" dirty="0">
                <a:solidFill>
                  <a:srgbClr val="931A68"/>
                </a:solidFill>
                <a:uFill>
                  <a:solidFill>
                    <a:srgbClr val="931A68"/>
                  </a:solidFill>
                </a:uFill>
                <a:latin typeface="Courier New"/>
                <a:ea typeface="Courier New"/>
                <a:cs typeface="Courier New"/>
                <a:sym typeface="Courier New"/>
              </a:rPr>
              <a:t>catch </a:t>
            </a:r>
            <a:r>
              <a:rPr dirty="0">
                <a:uFill>
                  <a:solidFill/>
                </a:uFill>
                <a:latin typeface="Courier New"/>
                <a:ea typeface="Courier New"/>
                <a:cs typeface="Courier New"/>
                <a:sym typeface="Courier New"/>
              </a:rPr>
              <a:t>(Throwable e)</a:t>
            </a: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r>
              <a:rPr dirty="0" err="1">
                <a:uFill>
                  <a:solidFill/>
                </a:uFill>
                <a:latin typeface="Courier New"/>
                <a:ea typeface="Courier New"/>
                <a:cs typeface="Courier New"/>
                <a:sym typeface="Courier New"/>
              </a:rPr>
              <a:t>System.out.println</a:t>
            </a:r>
            <a:r>
              <a:rPr dirty="0">
                <a:uFill>
                  <a:solidFill/>
                </a:uFill>
                <a:latin typeface="Courier New"/>
                <a:ea typeface="Courier New"/>
                <a:cs typeface="Courier New"/>
                <a:sym typeface="Courier New"/>
              </a:rPr>
              <a:t>(</a:t>
            </a:r>
            <a:r>
              <a:rPr dirty="0" err="1">
                <a:uFill>
                  <a:solidFill/>
                </a:uFill>
                <a:latin typeface="Courier New"/>
                <a:ea typeface="Courier New"/>
                <a:cs typeface="Courier New"/>
                <a:sym typeface="Courier New"/>
              </a:rPr>
              <a:t>e.printStackTrace</a:t>
            </a:r>
            <a:r>
              <a:rPr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a:t>
            </a:r>
          </a:p>
        </p:txBody>
      </p:sp>
    </p:spTree>
    <p:extLst>
      <p:ext uri="{BB962C8B-B14F-4D97-AF65-F5344CB8AC3E}">
        <p14:creationId xmlns:p14="http://schemas.microsoft.com/office/powerpoint/2010/main" val="9130851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1619673" y="1853344"/>
            <a:ext cx="6336704" cy="34009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Motivation / Definition</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Catching and Throwing </a:t>
            </a:r>
            <a:r>
              <a:rPr sz="2800" dirty="0" err="1">
                <a:uFill>
                  <a:solidFill/>
                </a:uFill>
                <a:latin typeface="Helvetica Neue Light"/>
                <a:ea typeface="Helvetica Neue Light"/>
                <a:cs typeface="Helvetica Neue Light"/>
                <a:sym typeface="Helvetica Neue Light"/>
              </a:rPr>
              <a:t>Excepti</a:t>
            </a:r>
            <a:r>
              <a:rPr lang="en-IE" sz="2800" dirty="0" err="1">
                <a:uFill>
                  <a:solidFill/>
                </a:uFill>
                <a:latin typeface="Helvetica Neue Light"/>
                <a:ea typeface="Helvetica Neue Light"/>
                <a:cs typeface="Helvetica Neue Light"/>
                <a:sym typeface="Helvetica Neue Light"/>
              </a:rPr>
              <a:t>ons</a:t>
            </a:r>
            <a:r>
              <a:rPr lang="en-IE" sz="2800" dirty="0">
                <a:uFill>
                  <a:solidFill/>
                </a:uFill>
                <a:latin typeface="Helvetica Neue Light"/>
                <a:ea typeface="Helvetica Neue Light"/>
                <a:cs typeface="Helvetica Neue Light"/>
                <a:sym typeface="Helvetica Neue Light"/>
              </a:rPr>
              <a:t> </a:t>
            </a:r>
            <a:endParaRPr lang="en-IE" sz="20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Java 7+ and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Handling Mechanisms</a:t>
            </a:r>
            <a:endParaRPr sz="28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1547664" y="4257144"/>
            <a:ext cx="604867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2169369940"/>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172" name="Shape 172"/>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Creating new Exceptions</a:t>
            </a:r>
          </a:p>
        </p:txBody>
      </p:sp>
      <p:sp>
        <p:nvSpPr>
          <p:cNvPr id="173" name="Shape 173"/>
          <p:cNvSpPr>
            <a:spLocks noGrp="1"/>
          </p:cNvSpPr>
          <p:nvPr>
            <p:ph type="body" idx="1"/>
          </p:nvPr>
        </p:nvSpPr>
        <p:spPr>
          <a:prstGeom prst="rect">
            <a:avLst/>
          </a:prstGeom>
        </p:spPr>
        <p:txBody>
          <a:bodyPr/>
          <a:lstStyle/>
          <a:p>
            <a:pPr marL="334554" lvl="0" indent="-293914">
              <a:buClr>
                <a:srgbClr val="000000"/>
              </a:buClr>
              <a:buFont typeface="Wingdings"/>
              <a:buChar char=""/>
              <a:defRPr sz="1800">
                <a:uFillTx/>
              </a:defRPr>
            </a:pPr>
            <a:r>
              <a:rPr sz="2400" dirty="0">
                <a:uFill>
                  <a:solidFill/>
                </a:uFill>
              </a:rPr>
              <a:t>It is possible to create new exception types specific to the application</a:t>
            </a:r>
          </a:p>
          <a:p>
            <a:pPr marL="334554" lvl="0" indent="-293914">
              <a:buClr>
                <a:srgbClr val="000000"/>
              </a:buClr>
              <a:buFont typeface="Wingdings"/>
              <a:buChar char=""/>
              <a:defRPr sz="1800">
                <a:uFillTx/>
              </a:defRPr>
            </a:pPr>
            <a:r>
              <a:rPr sz="2400" dirty="0">
                <a:uFill>
                  <a:solidFill/>
                </a:uFill>
              </a:rPr>
              <a:t>These must be subclasses of Exception class</a:t>
            </a:r>
          </a:p>
          <a:p>
            <a:pPr lvl="0">
              <a:buClr>
                <a:srgbClr val="000000"/>
              </a:buClr>
              <a:buFont typeface="Wingdings"/>
              <a:buChar char=""/>
              <a:defRPr sz="1800">
                <a:uFillTx/>
              </a:defRPr>
            </a:pPr>
            <a:r>
              <a:rPr sz="2400" dirty="0">
                <a:uFill>
                  <a:solidFill/>
                </a:uFill>
              </a:rPr>
              <a:t>For example, exception hierarchy for </a:t>
            </a:r>
            <a:r>
              <a:rPr lang="en-IE" sz="2400" dirty="0">
                <a:uFill>
                  <a:solidFill/>
                </a:uFill>
              </a:rPr>
              <a:t>an </a:t>
            </a:r>
            <a:r>
              <a:rPr sz="2400" dirty="0">
                <a:uFill>
                  <a:solidFill/>
                </a:uFill>
              </a:rPr>
              <a:t>insurance application could be:</a:t>
            </a:r>
          </a:p>
        </p:txBody>
      </p:sp>
      <p:grpSp>
        <p:nvGrpSpPr>
          <p:cNvPr id="176" name="Group 176"/>
          <p:cNvGrpSpPr/>
          <p:nvPr/>
        </p:nvGrpSpPr>
        <p:grpSpPr>
          <a:xfrm>
            <a:off x="3505200" y="3733800"/>
            <a:ext cx="1676400" cy="457200"/>
            <a:chOff x="0" y="0"/>
            <a:chExt cx="1676400" cy="457200"/>
          </a:xfrm>
        </p:grpSpPr>
        <p:sp>
          <p:nvSpPr>
            <p:cNvPr id="174" name="Shape 174"/>
            <p:cNvSpPr/>
            <p:nvPr/>
          </p:nvSpPr>
          <p:spPr>
            <a:xfrm>
              <a:off x="0" y="0"/>
              <a:ext cx="1676400" cy="4572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75" name="Shape 175"/>
            <p:cNvSpPr/>
            <p:nvPr/>
          </p:nvSpPr>
          <p:spPr>
            <a:xfrm>
              <a:off x="219709" y="29083"/>
              <a:ext cx="1236981" cy="3990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marL="40639" marR="40639" algn="ctr" defTabSz="914400">
                <a:buClr>
                  <a:srgbClr val="000000"/>
                </a:buClr>
                <a:buFont typeface="Helvetica"/>
                <a:defRPr sz="2000">
                  <a:uFill>
                    <a:solidFill/>
                  </a:uFill>
                  <a:latin typeface="Helvetica Neue Light"/>
                  <a:ea typeface="Helvetica Neue Light"/>
                  <a:cs typeface="Helvetica Neue Light"/>
                  <a:sym typeface="Helvetica Neue Light"/>
                </a:defRPr>
              </a:lvl1pPr>
            </a:lstStyle>
            <a:p>
              <a:pPr lvl="0">
                <a:defRPr sz="1800">
                  <a:uFillTx/>
                </a:defRPr>
              </a:pPr>
              <a:r>
                <a:rPr sz="2000">
                  <a:uFill>
                    <a:solidFill/>
                  </a:uFill>
                </a:rPr>
                <a:t>Exception</a:t>
              </a:r>
            </a:p>
          </p:txBody>
        </p:sp>
      </p:grpSp>
      <p:grpSp>
        <p:nvGrpSpPr>
          <p:cNvPr id="179" name="Group 179"/>
          <p:cNvGrpSpPr/>
          <p:nvPr/>
        </p:nvGrpSpPr>
        <p:grpSpPr>
          <a:xfrm>
            <a:off x="3124200" y="4648200"/>
            <a:ext cx="2590800" cy="457200"/>
            <a:chOff x="0" y="0"/>
            <a:chExt cx="2590800" cy="457200"/>
          </a:xfrm>
        </p:grpSpPr>
        <p:sp>
          <p:nvSpPr>
            <p:cNvPr id="177" name="Shape 177"/>
            <p:cNvSpPr/>
            <p:nvPr/>
          </p:nvSpPr>
          <p:spPr>
            <a:xfrm>
              <a:off x="0" y="0"/>
              <a:ext cx="2590800" cy="4572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78" name="Shape 178"/>
            <p:cNvSpPr/>
            <p:nvPr/>
          </p:nvSpPr>
          <p:spPr>
            <a:xfrm>
              <a:off x="145287" y="29083"/>
              <a:ext cx="2300225" cy="3990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marL="40639" marR="40639" algn="ctr" defTabSz="914400">
                <a:buClr>
                  <a:srgbClr val="000000"/>
                </a:buClr>
                <a:buFont typeface="Helvetica"/>
                <a:defRPr sz="2000">
                  <a:uFill>
                    <a:solidFill/>
                  </a:uFill>
                  <a:latin typeface="Helvetica Neue Light"/>
                  <a:ea typeface="Helvetica Neue Light"/>
                  <a:cs typeface="Helvetica Neue Light"/>
                  <a:sym typeface="Helvetica Neue Light"/>
                </a:defRPr>
              </a:lvl1pPr>
            </a:lstStyle>
            <a:p>
              <a:pPr lvl="0">
                <a:defRPr sz="1800">
                  <a:uFillTx/>
                </a:defRPr>
              </a:pPr>
              <a:r>
                <a:rPr sz="2000">
                  <a:uFill>
                    <a:solidFill/>
                  </a:uFill>
                </a:rPr>
                <a:t>InsuranceException</a:t>
              </a:r>
            </a:p>
          </p:txBody>
        </p:sp>
      </p:grpSp>
      <p:grpSp>
        <p:nvGrpSpPr>
          <p:cNvPr id="182" name="Group 182"/>
          <p:cNvGrpSpPr/>
          <p:nvPr/>
        </p:nvGrpSpPr>
        <p:grpSpPr>
          <a:xfrm>
            <a:off x="4190689" y="4191000"/>
            <a:ext cx="303835" cy="304800"/>
            <a:chOff x="23501" y="0"/>
            <a:chExt cx="303834" cy="304800"/>
          </a:xfrm>
        </p:grpSpPr>
        <p:sp>
          <p:nvSpPr>
            <p:cNvPr id="180" name="Shape 180"/>
            <p:cNvSpPr/>
            <p:nvPr/>
          </p:nvSpPr>
          <p:spPr>
            <a:xfrm>
              <a:off x="23501" y="0"/>
              <a:ext cx="303835" cy="228600"/>
            </a:xfrm>
            <a:prstGeom prst="triangle">
              <a:avLst/>
            </a:prstGeom>
            <a:no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81" name="Shape 181"/>
            <p:cNvSpPr/>
            <p:nvPr/>
          </p:nvSpPr>
          <p:spPr>
            <a:xfrm>
              <a:off x="87709" y="152400"/>
              <a:ext cx="175420" cy="152400"/>
            </a:xfrm>
            <a:prstGeom prst="rect">
              <a:avLst/>
            </a:prstGeom>
            <a:noFill/>
            <a:ln w="12700" cap="flat">
              <a:noFill/>
              <a:miter lim="400000"/>
            </a:ln>
            <a:effectLst/>
          </p:spPr>
          <p:txBody>
            <a:bodyPr wrap="square" lIns="25400" tIns="25400" rIns="25400" bIns="25400" numCol="1" anchor="ctr">
              <a:noAutofit/>
            </a:bodyPr>
            <a:lstStyle/>
            <a:p>
              <a:pPr marL="43180" marR="43180" lvl="0" defTabSz="914400">
                <a:buClr>
                  <a:srgbClr val="000000"/>
                </a:buClr>
                <a:buFont typeface="Arial"/>
                <a:defRPr sz="1800">
                  <a:uFill>
                    <a:solidFill/>
                  </a:uFill>
                  <a:latin typeface="Arial"/>
                  <a:ea typeface="Arial"/>
                  <a:cs typeface="Arial"/>
                  <a:sym typeface="Arial"/>
                </a:defRPr>
              </a:pPr>
              <a:endParaRPr/>
            </a:p>
          </p:txBody>
        </p:sp>
      </p:grpSp>
      <p:sp>
        <p:nvSpPr>
          <p:cNvPr id="183" name="Shape 183"/>
          <p:cNvSpPr/>
          <p:nvPr/>
        </p:nvSpPr>
        <p:spPr>
          <a:xfrm>
            <a:off x="4343400" y="4419600"/>
            <a:ext cx="1588" cy="2286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grpSp>
        <p:nvGrpSpPr>
          <p:cNvPr id="186" name="Group 186"/>
          <p:cNvGrpSpPr/>
          <p:nvPr/>
        </p:nvGrpSpPr>
        <p:grpSpPr>
          <a:xfrm>
            <a:off x="1143000" y="5638800"/>
            <a:ext cx="2895600" cy="457200"/>
            <a:chOff x="0" y="0"/>
            <a:chExt cx="2895600" cy="457200"/>
          </a:xfrm>
        </p:grpSpPr>
        <p:sp>
          <p:nvSpPr>
            <p:cNvPr id="184" name="Shape 184"/>
            <p:cNvSpPr/>
            <p:nvPr/>
          </p:nvSpPr>
          <p:spPr>
            <a:xfrm>
              <a:off x="0" y="0"/>
              <a:ext cx="2895600" cy="4572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85" name="Shape 185"/>
            <p:cNvSpPr/>
            <p:nvPr/>
          </p:nvSpPr>
          <p:spPr>
            <a:xfrm>
              <a:off x="48133" y="29083"/>
              <a:ext cx="2799335" cy="3990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marL="40639" marR="40639" algn="ctr" defTabSz="914400">
                <a:buClr>
                  <a:srgbClr val="000000"/>
                </a:buClr>
                <a:buFont typeface="Helvetica"/>
                <a:defRPr sz="2000">
                  <a:uFill>
                    <a:solidFill/>
                  </a:uFill>
                  <a:latin typeface="Helvetica Neue Light"/>
                  <a:ea typeface="Helvetica Neue Light"/>
                  <a:cs typeface="Helvetica Neue Light"/>
                  <a:sym typeface="Helvetica Neue Light"/>
                </a:defRPr>
              </a:lvl1pPr>
            </a:lstStyle>
            <a:p>
              <a:pPr lvl="0">
                <a:defRPr sz="1800">
                  <a:uFillTx/>
                </a:defRPr>
              </a:pPr>
              <a:r>
                <a:rPr sz="2000">
                  <a:uFill>
                    <a:solidFill/>
                  </a:uFill>
                </a:rPr>
                <a:t>PolicyCreationException</a:t>
              </a:r>
            </a:p>
          </p:txBody>
        </p:sp>
      </p:grpSp>
      <p:grpSp>
        <p:nvGrpSpPr>
          <p:cNvPr id="189" name="Group 189"/>
          <p:cNvGrpSpPr/>
          <p:nvPr/>
        </p:nvGrpSpPr>
        <p:grpSpPr>
          <a:xfrm>
            <a:off x="4190689" y="5105400"/>
            <a:ext cx="303835" cy="304800"/>
            <a:chOff x="23501" y="0"/>
            <a:chExt cx="303834" cy="304800"/>
          </a:xfrm>
        </p:grpSpPr>
        <p:sp>
          <p:nvSpPr>
            <p:cNvPr id="187" name="Shape 187"/>
            <p:cNvSpPr/>
            <p:nvPr/>
          </p:nvSpPr>
          <p:spPr>
            <a:xfrm>
              <a:off x="23501" y="0"/>
              <a:ext cx="303835" cy="228600"/>
            </a:xfrm>
            <a:prstGeom prst="triangle">
              <a:avLst/>
            </a:prstGeom>
            <a:no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88" name="Shape 188"/>
            <p:cNvSpPr/>
            <p:nvPr/>
          </p:nvSpPr>
          <p:spPr>
            <a:xfrm>
              <a:off x="87709" y="152400"/>
              <a:ext cx="175420" cy="152400"/>
            </a:xfrm>
            <a:prstGeom prst="rect">
              <a:avLst/>
            </a:prstGeom>
            <a:noFill/>
            <a:ln w="12700" cap="flat">
              <a:noFill/>
              <a:miter lim="400000"/>
            </a:ln>
            <a:effectLst/>
          </p:spPr>
          <p:txBody>
            <a:bodyPr wrap="square" lIns="25400" tIns="25400" rIns="25400" bIns="25400" numCol="1" anchor="ctr">
              <a:noAutofit/>
            </a:bodyPr>
            <a:lstStyle/>
            <a:p>
              <a:pPr marL="43180" marR="43180" lvl="0" defTabSz="914400">
                <a:buClr>
                  <a:srgbClr val="000000"/>
                </a:buClr>
                <a:buFont typeface="Arial"/>
                <a:defRPr sz="1800">
                  <a:uFill>
                    <a:solidFill/>
                  </a:uFill>
                  <a:latin typeface="Arial"/>
                  <a:ea typeface="Arial"/>
                  <a:cs typeface="Arial"/>
                  <a:sym typeface="Arial"/>
                </a:defRPr>
              </a:pPr>
              <a:endParaRPr/>
            </a:p>
          </p:txBody>
        </p:sp>
      </p:grpSp>
      <p:sp>
        <p:nvSpPr>
          <p:cNvPr id="190" name="Shape 190"/>
          <p:cNvSpPr/>
          <p:nvPr/>
        </p:nvSpPr>
        <p:spPr>
          <a:xfrm>
            <a:off x="6172200" y="5486400"/>
            <a:ext cx="1588" cy="1524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grpSp>
        <p:nvGrpSpPr>
          <p:cNvPr id="193" name="Group 193"/>
          <p:cNvGrpSpPr/>
          <p:nvPr/>
        </p:nvGrpSpPr>
        <p:grpSpPr>
          <a:xfrm>
            <a:off x="4724400" y="5638800"/>
            <a:ext cx="2895600" cy="457200"/>
            <a:chOff x="0" y="0"/>
            <a:chExt cx="2895600" cy="457200"/>
          </a:xfrm>
        </p:grpSpPr>
        <p:sp>
          <p:nvSpPr>
            <p:cNvPr id="191" name="Shape 191"/>
            <p:cNvSpPr/>
            <p:nvPr/>
          </p:nvSpPr>
          <p:spPr>
            <a:xfrm>
              <a:off x="0" y="0"/>
              <a:ext cx="2895600" cy="457200"/>
            </a:xfrm>
            <a:prstGeom prst="rect">
              <a:avLst/>
            </a:prstGeom>
            <a:solidFill>
              <a:srgbClr val="D4FEFF">
                <a:alpha val="50195"/>
              </a:srgbClr>
            </a:solidFill>
            <a:ln w="254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192" name="Shape 192"/>
            <p:cNvSpPr/>
            <p:nvPr/>
          </p:nvSpPr>
          <p:spPr>
            <a:xfrm>
              <a:off x="109473" y="29083"/>
              <a:ext cx="2676653" cy="3990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marL="40639" marR="40639" algn="ctr" defTabSz="914400">
                <a:buClr>
                  <a:srgbClr val="000000"/>
                </a:buClr>
                <a:buFont typeface="Helvetica"/>
                <a:defRPr sz="2000">
                  <a:uFill>
                    <a:solidFill/>
                  </a:uFill>
                  <a:latin typeface="Helvetica Neue Light"/>
                  <a:ea typeface="Helvetica Neue Light"/>
                  <a:cs typeface="Helvetica Neue Light"/>
                  <a:sym typeface="Helvetica Neue Light"/>
                </a:defRPr>
              </a:lvl1pPr>
            </a:lstStyle>
            <a:p>
              <a:pPr lvl="0">
                <a:defRPr sz="1800">
                  <a:uFillTx/>
                </a:defRPr>
              </a:pPr>
              <a:r>
                <a:rPr sz="2000">
                  <a:uFill>
                    <a:solidFill/>
                  </a:uFill>
                </a:rPr>
                <a:t>LowPremiumException</a:t>
              </a:r>
            </a:p>
          </p:txBody>
        </p:sp>
      </p:grpSp>
      <p:sp>
        <p:nvSpPr>
          <p:cNvPr id="194" name="Shape 194"/>
          <p:cNvSpPr/>
          <p:nvPr/>
        </p:nvSpPr>
        <p:spPr>
          <a:xfrm>
            <a:off x="2514600" y="5486400"/>
            <a:ext cx="1588" cy="1524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195" name="Shape 195"/>
          <p:cNvSpPr/>
          <p:nvPr/>
        </p:nvSpPr>
        <p:spPr>
          <a:xfrm>
            <a:off x="4343400" y="5334000"/>
            <a:ext cx="1588" cy="152400"/>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
        <p:nvSpPr>
          <p:cNvPr id="196" name="Shape 196"/>
          <p:cNvSpPr/>
          <p:nvPr/>
        </p:nvSpPr>
        <p:spPr>
          <a:xfrm>
            <a:off x="2514600" y="5486400"/>
            <a:ext cx="3657600" cy="1588"/>
          </a:xfrm>
          <a:prstGeom prst="line">
            <a:avLst/>
          </a:prstGeom>
          <a:ln w="25400">
            <a:solidFill/>
            <a:miter lim="400000"/>
          </a:ln>
        </p:spPr>
        <p:txBody>
          <a:bodyPr lIns="50800" tIns="50800" rIns="50800" bIns="50800" anchor="ctr"/>
          <a:lstStyle/>
          <a:p>
            <a:pPr lvl="0" defTabSz="457200">
              <a:defRPr sz="1200">
                <a:latin typeface="Helvetica"/>
                <a:ea typeface="Helvetica"/>
                <a:cs typeface="Helvetica"/>
                <a:sym typeface="Helvetica"/>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00" name="Shape 200"/>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dirty="0">
                <a:uFill>
                  <a:solidFill/>
                </a:uFill>
              </a:rPr>
              <a:t>Throwing Exceptions</a:t>
            </a:r>
          </a:p>
        </p:txBody>
      </p:sp>
      <p:grpSp>
        <p:nvGrpSpPr>
          <p:cNvPr id="203" name="Group 203"/>
          <p:cNvGrpSpPr/>
          <p:nvPr/>
        </p:nvGrpSpPr>
        <p:grpSpPr>
          <a:xfrm>
            <a:off x="539552" y="2492896"/>
            <a:ext cx="7842448" cy="3816351"/>
            <a:chOff x="-146248" y="-359841"/>
            <a:chExt cx="7842448" cy="3816350"/>
          </a:xfrm>
        </p:grpSpPr>
        <p:sp>
          <p:nvSpPr>
            <p:cNvPr id="201" name="Shape 201"/>
            <p:cNvSpPr/>
            <p:nvPr/>
          </p:nvSpPr>
          <p:spPr>
            <a:xfrm>
              <a:off x="-146248" y="-359841"/>
              <a:ext cx="7702550" cy="3816350"/>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202" name="Shape 202"/>
            <p:cNvSpPr/>
            <p:nvPr/>
          </p:nvSpPr>
          <p:spPr>
            <a:xfrm>
              <a:off x="0" y="-287833"/>
              <a:ext cx="7696200" cy="35052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public</a:t>
              </a:r>
              <a:r>
                <a:rPr dirty="0">
                  <a:uFill>
                    <a:solidFill/>
                  </a:uFill>
                  <a:latin typeface="Courier New"/>
                  <a:ea typeface="Courier New"/>
                  <a:cs typeface="Courier New"/>
                  <a:sym typeface="Courier New"/>
                </a:rPr>
                <a:t> </a:t>
              </a:r>
              <a:r>
                <a:rPr b="1" dirty="0">
                  <a:solidFill>
                    <a:srgbClr val="931A68"/>
                  </a:solidFill>
                  <a:uFill>
                    <a:solidFill>
                      <a:srgbClr val="931A68"/>
                    </a:solidFill>
                  </a:uFill>
                  <a:latin typeface="Courier New"/>
                  <a:ea typeface="Courier New"/>
                  <a:cs typeface="Courier New"/>
                  <a:sym typeface="Courier New"/>
                </a:rPr>
                <a:t>class</a:t>
              </a:r>
              <a:r>
                <a:rPr dirty="0">
                  <a:uFill>
                    <a:solidFill/>
                  </a:uFill>
                  <a:latin typeface="Courier New"/>
                  <a:ea typeface="Courier New"/>
                  <a:cs typeface="Courier New"/>
                  <a:sym typeface="Courier New"/>
                </a:rPr>
                <a:t> </a:t>
              </a:r>
              <a:r>
                <a:rPr dirty="0" err="1">
                  <a:uFill>
                    <a:solidFill/>
                  </a:uFill>
                  <a:latin typeface="Courier New"/>
                  <a:ea typeface="Courier New"/>
                  <a:cs typeface="Courier New"/>
                  <a:sym typeface="Courier New"/>
                </a:rPr>
                <a:t>PolicyFactory</a:t>
              </a:r>
              <a:endParaRPr dirty="0">
                <a:uFill>
                  <a:solidFill/>
                </a:uFill>
                <a:latin typeface="Courier New"/>
                <a:ea typeface="Courier New"/>
                <a:cs typeface="Courier New"/>
                <a:sym typeface="Courier New"/>
              </a:endParaRP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a:t>
              </a:r>
            </a:p>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public</a:t>
              </a:r>
              <a:r>
                <a:rPr dirty="0">
                  <a:uFill>
                    <a:solidFill/>
                  </a:uFill>
                  <a:latin typeface="Courier New"/>
                  <a:ea typeface="Courier New"/>
                  <a:cs typeface="Courier New"/>
                  <a:sym typeface="Courier New"/>
                </a:rPr>
                <a:t> Policy </a:t>
              </a:r>
              <a:r>
                <a:rPr dirty="0" err="1">
                  <a:uFill>
                    <a:solidFill/>
                  </a:uFill>
                  <a:latin typeface="Courier New"/>
                  <a:ea typeface="Courier New"/>
                  <a:cs typeface="Courier New"/>
                  <a:sym typeface="Courier New"/>
                </a:rPr>
                <a:t>createPolicy</a:t>
              </a:r>
              <a:r>
                <a:rPr dirty="0">
                  <a:uFill>
                    <a:solidFill/>
                  </a:uFill>
                  <a:latin typeface="Courier New"/>
                  <a:ea typeface="Courier New"/>
                  <a:cs typeface="Courier New"/>
                  <a:sym typeface="Courier New"/>
                </a:rPr>
                <a:t>(</a:t>
              </a:r>
              <a:r>
                <a:rPr dirty="0" err="1">
                  <a:uFill>
                    <a:solidFill/>
                  </a:uFill>
                  <a:latin typeface="Courier New"/>
                  <a:ea typeface="Courier New"/>
                  <a:cs typeface="Courier New"/>
                  <a:sym typeface="Courier New"/>
                </a:rPr>
                <a:t>Policyable</a:t>
              </a:r>
              <a:r>
                <a:rPr dirty="0">
                  <a:uFill>
                    <a:solidFill/>
                  </a:uFill>
                  <a:latin typeface="Courier New"/>
                  <a:ea typeface="Courier New"/>
                  <a:cs typeface="Courier New"/>
                  <a:sym typeface="Courier New"/>
                </a:rPr>
                <a:t> </a:t>
              </a:r>
              <a:r>
                <a:rPr dirty="0" err="1">
                  <a:uFill>
                    <a:solidFill/>
                  </a:uFill>
                  <a:latin typeface="Courier New"/>
                  <a:ea typeface="Courier New"/>
                  <a:cs typeface="Courier New"/>
                  <a:sym typeface="Courier New"/>
                </a:rPr>
                <a:t>aPolicyable</a:t>
              </a:r>
              <a:r>
                <a:rPr dirty="0">
                  <a:uFill>
                    <a:solidFill/>
                  </a:uFill>
                  <a:latin typeface="Courier New"/>
                  <a:ea typeface="Courier New"/>
                  <a:cs typeface="Courier New"/>
                  <a:sym typeface="Courier New"/>
                </a:rPr>
                <a:t>) 		 </a:t>
              </a:r>
              <a:r>
                <a:rPr b="1" dirty="0">
                  <a:solidFill>
                    <a:srgbClr val="931A68"/>
                  </a:solidFill>
                  <a:uFill>
                    <a:solidFill>
                      <a:srgbClr val="931A68"/>
                    </a:solidFill>
                  </a:uFill>
                  <a:latin typeface="Courier New"/>
                  <a:ea typeface="Courier New"/>
                  <a:cs typeface="Courier New"/>
                  <a:sym typeface="Courier New"/>
                </a:rPr>
                <a:t>throws </a:t>
              </a:r>
              <a:r>
                <a:rPr dirty="0" err="1">
                  <a:uFill>
                    <a:solidFill/>
                  </a:uFill>
                  <a:latin typeface="Courier New"/>
                  <a:ea typeface="Courier New"/>
                  <a:cs typeface="Courier New"/>
                  <a:sym typeface="Courier New"/>
                </a:rPr>
                <a:t>PolicyCreationException</a:t>
              </a:r>
              <a:endParaRPr dirty="0">
                <a:uFill>
                  <a:solidFill/>
                </a:uFill>
                <a:latin typeface="Courier New"/>
                <a:ea typeface="Courier New"/>
                <a:cs typeface="Courier New"/>
                <a:sym typeface="Courier New"/>
              </a:endParaRP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if </a:t>
              </a:r>
              <a:r>
                <a:rPr dirty="0">
                  <a:uFill>
                    <a:solidFill/>
                  </a:uFill>
                  <a:latin typeface="Courier New"/>
                  <a:ea typeface="Courier New"/>
                  <a:cs typeface="Courier New"/>
                  <a:sym typeface="Courier New"/>
                </a:rPr>
                <a:t>(</a:t>
              </a:r>
              <a:r>
                <a:rPr dirty="0" err="1">
                  <a:uFill>
                    <a:solidFill/>
                  </a:uFill>
                  <a:latin typeface="Courier New"/>
                  <a:ea typeface="Courier New"/>
                  <a:cs typeface="Courier New"/>
                  <a:sym typeface="Courier New"/>
                </a:rPr>
                <a:t>aPolicyable.doesMatchInsuranceCriteria</a:t>
              </a:r>
              <a:r>
                <a:rPr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lnSpc>
                  <a:spcPct val="90000"/>
                </a:lnSpc>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return </a:t>
              </a:r>
              <a:r>
                <a:rPr dirty="0" err="1">
                  <a:uFill>
                    <a:solidFill/>
                  </a:uFill>
                  <a:latin typeface="Courier New"/>
                  <a:ea typeface="Courier New"/>
                  <a:cs typeface="Courier New"/>
                  <a:sym typeface="Courier New"/>
                </a:rPr>
                <a:t>aPolicyable.createPolicy</a:t>
              </a:r>
              <a:r>
                <a:rPr dirty="0">
                  <a:uFill>
                    <a:solidFill/>
                  </a:uFill>
                  <a:latin typeface="Courier New"/>
                  <a:ea typeface="Courier New"/>
                  <a:cs typeface="Courier New"/>
                  <a:sym typeface="Courier New"/>
                </a:rPr>
                <a:t>();</a:t>
              </a:r>
            </a:p>
            <a:p>
              <a:pPr marL="383540" marR="40639" lvl="0" indent="-342900" defTabSz="914400">
                <a:lnSpc>
                  <a:spcPct val="90000"/>
                </a:lnSpc>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lnSpc>
                  <a:spcPct val="90000"/>
                </a:lnSpc>
                <a:buClr>
                  <a:srgbClr val="000000"/>
                </a:buClr>
                <a:buFont typeface="Courier New"/>
                <a:defRPr sz="1800"/>
              </a:pPr>
              <a:r>
                <a:rPr dirty="0">
                  <a:uFill>
                    <a:solidFill/>
                  </a:uFill>
                  <a:latin typeface="Courier New"/>
                  <a:ea typeface="Courier New"/>
                  <a:cs typeface="Courier New"/>
                  <a:sym typeface="Courier New"/>
                </a:rPr>
                <a:t>    </a:t>
              </a:r>
              <a:r>
                <a:rPr b="1" dirty="0">
                  <a:solidFill>
                    <a:srgbClr val="931A68"/>
                  </a:solidFill>
                  <a:uFill>
                    <a:solidFill>
                      <a:srgbClr val="931A68"/>
                    </a:solidFill>
                  </a:uFill>
                  <a:latin typeface="Courier New"/>
                  <a:ea typeface="Courier New"/>
                  <a:cs typeface="Courier New"/>
                  <a:sym typeface="Courier New"/>
                </a:rPr>
                <a:t>else</a:t>
              </a:r>
            </a:p>
            <a:p>
              <a:pPr marL="383540" marR="40639" lvl="0" indent="-342900" defTabSz="914400">
                <a:lnSpc>
                  <a:spcPct val="90000"/>
                </a:lnSpc>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a:t>
              </a:r>
              <a:r>
                <a:rPr dirty="0">
                  <a:uFill>
                    <a:solidFill/>
                  </a:uFill>
                  <a:latin typeface="Courier New"/>
                  <a:ea typeface="Courier New"/>
                  <a:cs typeface="Courier New"/>
                  <a:sym typeface="Courier New"/>
                </a:rPr>
                <a:t>{</a:t>
              </a:r>
            </a:p>
            <a:p>
              <a:pPr marL="383540" marR="40639" lvl="0" indent="-342900" defTabSz="914400">
                <a:lnSpc>
                  <a:spcPct val="90000"/>
                </a:lnSpc>
                <a:buClr>
                  <a:srgbClr val="931A68"/>
                </a:buClr>
                <a:buFont typeface="Courier New"/>
                <a:defRPr sz="1800"/>
              </a:pPr>
              <a:r>
                <a:rPr b="1" dirty="0">
                  <a:solidFill>
                    <a:srgbClr val="931A68"/>
                  </a:solidFill>
                  <a:uFill>
                    <a:solidFill>
                      <a:srgbClr val="931A68"/>
                    </a:solidFill>
                  </a:uFill>
                  <a:latin typeface="Courier New"/>
                  <a:ea typeface="Courier New"/>
                  <a:cs typeface="Courier New"/>
                  <a:sym typeface="Courier New"/>
                </a:rPr>
                <a:t>      throw new</a:t>
              </a:r>
              <a:r>
                <a:rPr dirty="0">
                  <a:uFill>
                    <a:solidFill/>
                  </a:uFill>
                  <a:latin typeface="Courier New"/>
                  <a:ea typeface="Courier New"/>
                  <a:cs typeface="Courier New"/>
                  <a:sym typeface="Courier New"/>
                </a:rPr>
                <a:t> </a:t>
              </a:r>
              <a:r>
                <a:rPr dirty="0" err="1">
                  <a:uFill>
                    <a:solidFill/>
                  </a:uFill>
                  <a:latin typeface="Courier New"/>
                  <a:ea typeface="Courier New"/>
                  <a:cs typeface="Courier New"/>
                  <a:sym typeface="Courier New"/>
                </a:rPr>
                <a:t>PolicyCreationException</a:t>
              </a:r>
              <a:r>
                <a:rPr dirty="0">
                  <a:uFill>
                    <a:solidFill/>
                  </a:uFill>
                  <a:latin typeface="Courier New"/>
                  <a:ea typeface="Courier New"/>
                  <a:cs typeface="Courier New"/>
                  <a:sym typeface="Courier New"/>
                </a:rPr>
                <a:t>();</a:t>
              </a:r>
            </a:p>
            <a:p>
              <a:pPr marL="383540" marR="40639" lvl="0" indent="-342900" defTabSz="914400">
                <a:lnSpc>
                  <a:spcPct val="90000"/>
                </a:lnSpc>
                <a:buClr>
                  <a:srgbClr val="000000"/>
                </a:buClr>
                <a:buFont typeface="Courier New"/>
                <a:defRPr sz="1800"/>
              </a:pPr>
              <a:r>
                <a:rPr dirty="0">
                  <a:uFill>
                    <a:solidFill/>
                  </a:uFill>
                  <a:latin typeface="Courier New"/>
                  <a:ea typeface="Courier New"/>
                  <a:cs typeface="Courier New"/>
                  <a:sym typeface="Courier New"/>
                </a:rPr>
                <a:t>    }</a:t>
              </a:r>
            </a:p>
            <a:p>
              <a:pPr marL="383540" marR="40639" lvl="0" indent="-342900" defTabSz="914400">
                <a:lnSpc>
                  <a:spcPct val="90000"/>
                </a:lnSpc>
                <a:buClr>
                  <a:srgbClr val="000000"/>
                </a:buClr>
                <a:buFont typeface="Courier New"/>
                <a:defRPr sz="1800"/>
              </a:pPr>
              <a:r>
                <a:rPr dirty="0">
                  <a:uFill>
                    <a:solidFill/>
                  </a:uFill>
                  <a:latin typeface="Courier New"/>
                  <a:ea typeface="Courier New"/>
                  <a:cs typeface="Courier New"/>
                  <a:sym typeface="Courier New"/>
                </a:rPr>
                <a:t>}</a:t>
              </a:r>
            </a:p>
          </p:txBody>
        </p:sp>
      </p:grpSp>
      <p:sp>
        <p:nvSpPr>
          <p:cNvPr id="204" name="Shape 204"/>
          <p:cNvSpPr>
            <a:spLocks noGrp="1"/>
          </p:cNvSpPr>
          <p:nvPr>
            <p:ph type="body" idx="1"/>
          </p:nvPr>
        </p:nvSpPr>
        <p:spPr>
          <a:xfrm>
            <a:off x="457200" y="1167085"/>
            <a:ext cx="8229600" cy="5502275"/>
          </a:xfrm>
          <a:prstGeom prst="rect">
            <a:avLst/>
          </a:prstGeom>
        </p:spPr>
        <p:txBody>
          <a:bodyPr/>
          <a:lstStyle/>
          <a:p>
            <a:pPr lvl="0">
              <a:buClr>
                <a:srgbClr val="000000"/>
              </a:buClr>
              <a:buFont typeface="Wingdings"/>
              <a:buChar char=""/>
              <a:defRPr sz="1800">
                <a:uFillTx/>
              </a:defRPr>
            </a:pPr>
            <a:r>
              <a:rPr sz="2400" dirty="0">
                <a:uFill>
                  <a:solidFill/>
                </a:uFill>
              </a:rPr>
              <a:t>To throw new exception:</a:t>
            </a:r>
          </a:p>
          <a:p>
            <a:pPr marL="735965" lvl="1" indent="-238125">
              <a:buClr>
                <a:srgbClr val="000000"/>
              </a:buClr>
              <a:buFont typeface="Wingdings"/>
              <a:buChar char=""/>
              <a:defRPr sz="1800">
                <a:uFillTx/>
              </a:defRPr>
            </a:pPr>
            <a:r>
              <a:rPr sz="2000" dirty="0">
                <a:uFill>
                  <a:solidFill/>
                </a:uFill>
              </a:rPr>
              <a:t>Use keyword throw</a:t>
            </a:r>
          </a:p>
          <a:p>
            <a:pPr lvl="1">
              <a:buClr>
                <a:srgbClr val="000000"/>
              </a:buClr>
              <a:buFont typeface="Wingdings"/>
              <a:buChar char=""/>
              <a:defRPr sz="1800">
                <a:uFillTx/>
              </a:defRPr>
            </a:pPr>
            <a:r>
              <a:rPr sz="2000" dirty="0">
                <a:uFill>
                  <a:solidFill/>
                </a:uFill>
              </a:rPr>
              <a:t>Create a new instance of exception</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1619673" y="1853344"/>
            <a:ext cx="6336704" cy="34009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Motivation / Definition</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Catching and Throwing </a:t>
            </a:r>
            <a:r>
              <a:rPr sz="2800" dirty="0" err="1">
                <a:uFill>
                  <a:solidFill/>
                </a:uFill>
                <a:latin typeface="Helvetica Neue Light"/>
                <a:ea typeface="Helvetica Neue Light"/>
                <a:cs typeface="Helvetica Neue Light"/>
                <a:sym typeface="Helvetica Neue Light"/>
              </a:rPr>
              <a:t>Excepti</a:t>
            </a:r>
            <a:r>
              <a:rPr lang="en-IE" sz="2800" dirty="0" err="1">
                <a:uFill>
                  <a:solidFill/>
                </a:uFill>
                <a:latin typeface="Helvetica Neue Light"/>
                <a:ea typeface="Helvetica Neue Light"/>
                <a:cs typeface="Helvetica Neue Light"/>
                <a:sym typeface="Helvetica Neue Light"/>
              </a:rPr>
              <a:t>ons</a:t>
            </a:r>
            <a:r>
              <a:rPr lang="en-IE" sz="2800" dirty="0">
                <a:uFill>
                  <a:solidFill/>
                </a:uFill>
                <a:latin typeface="Helvetica Neue Light"/>
                <a:ea typeface="Helvetica Neue Light"/>
                <a:cs typeface="Helvetica Neue Light"/>
                <a:sym typeface="Helvetica Neue Light"/>
              </a:rPr>
              <a:t> </a:t>
            </a:r>
            <a:endParaRPr lang="en-IE" sz="20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Java 7+ and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Handling Mechanisms</a:t>
            </a:r>
            <a:endParaRPr sz="28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Common exceptions and errors</a:t>
            </a:r>
          </a:p>
        </p:txBody>
      </p:sp>
      <p:sp>
        <p:nvSpPr>
          <p:cNvPr id="3" name="Rectangle 2"/>
          <p:cNvSpPr/>
          <p:nvPr/>
        </p:nvSpPr>
        <p:spPr>
          <a:xfrm>
            <a:off x="1547664" y="4797152"/>
            <a:ext cx="6048672" cy="468000"/>
          </a:xfrm>
          <a:prstGeom prst="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406400" rtl="0" fontAlgn="auto" latinLnBrk="1" hangingPunct="0">
              <a:lnSpc>
                <a:spcPct val="100000"/>
              </a:lnSpc>
              <a:spcBef>
                <a:spcPts val="0"/>
              </a:spcBef>
              <a:spcAft>
                <a:spcPts val="0"/>
              </a:spcAft>
              <a:buClrTx/>
              <a:buSzTx/>
              <a:buFontTx/>
              <a:buNone/>
              <a:tabLst/>
            </a:pPr>
            <a:endParaRPr kumimoji="0" lang="en-IE"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endParaRPr>
          </a:p>
        </p:txBody>
      </p:sp>
    </p:spTree>
    <p:extLst>
      <p:ext uri="{BB962C8B-B14F-4D97-AF65-F5344CB8AC3E}">
        <p14:creationId xmlns:p14="http://schemas.microsoft.com/office/powerpoint/2010/main" val="3568012910"/>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08" name="Shape 208"/>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Some Common Java Exceptions</a:t>
            </a:r>
          </a:p>
        </p:txBody>
      </p:sp>
      <p:sp>
        <p:nvSpPr>
          <p:cNvPr id="209" name="Shape 209"/>
          <p:cNvSpPr>
            <a:spLocks noGrp="1"/>
          </p:cNvSpPr>
          <p:nvPr>
            <p:ph type="body" idx="1"/>
          </p:nvPr>
        </p:nvSpPr>
        <p:spPr>
          <a:prstGeom prst="rect">
            <a:avLst/>
          </a:prstGeom>
        </p:spPr>
        <p:txBody>
          <a:bodyPr/>
          <a:lstStyle/>
          <a:p>
            <a:pPr marL="334554" lvl="0" indent="-293914">
              <a:lnSpc>
                <a:spcPct val="90000"/>
              </a:lnSpc>
              <a:buClr>
                <a:srgbClr val="000000"/>
              </a:buClr>
              <a:buFont typeface="Wingdings"/>
              <a:buChar char=""/>
              <a:defRPr sz="1800">
                <a:uFillTx/>
              </a:defRPr>
            </a:pPr>
            <a:r>
              <a:rPr sz="2400" dirty="0">
                <a:uFill>
                  <a:solidFill/>
                </a:uFill>
              </a:rPr>
              <a:t>Unchecked, subclass of </a:t>
            </a:r>
            <a:r>
              <a:rPr sz="2400" dirty="0" err="1">
                <a:uFill>
                  <a:solidFill/>
                </a:uFill>
              </a:rPr>
              <a:t>RuntimeException</a:t>
            </a:r>
            <a:r>
              <a:rPr sz="2400" dirty="0">
                <a:uFill>
                  <a:solidFill/>
                </a:uFill>
              </a:rPr>
              <a:t>:</a:t>
            </a:r>
          </a:p>
          <a:p>
            <a:pPr lvl="1">
              <a:lnSpc>
                <a:spcPct val="90000"/>
              </a:lnSpc>
              <a:buClr>
                <a:srgbClr val="000000"/>
              </a:buClr>
              <a:buFont typeface="Wingdings"/>
              <a:buChar char=""/>
              <a:defRPr sz="1800">
                <a:uFillTx/>
              </a:defRPr>
            </a:pPr>
            <a:r>
              <a:rPr sz="2000" dirty="0" err="1">
                <a:uFill>
                  <a:solidFill/>
                </a:uFill>
              </a:rPr>
              <a:t>NullPointerException</a:t>
            </a:r>
            <a:endParaRPr sz="2000" dirty="0">
              <a:uFill>
                <a:solidFill/>
              </a:uFill>
            </a:endParaRPr>
          </a:p>
          <a:p>
            <a:pPr marL="1160779" lvl="2" indent="-205739">
              <a:lnSpc>
                <a:spcPct val="90000"/>
              </a:lnSpc>
              <a:buClr>
                <a:srgbClr val="000000"/>
              </a:buClr>
              <a:buFont typeface="Wingdings"/>
              <a:buChar char=""/>
              <a:defRPr sz="1800">
                <a:uFillTx/>
              </a:defRPr>
            </a:pPr>
            <a:r>
              <a:rPr dirty="0">
                <a:uFill>
                  <a:solidFill/>
                </a:uFill>
              </a:rPr>
              <a:t>Thrown if a message is sent to null object</a:t>
            </a:r>
          </a:p>
          <a:p>
            <a:pPr lvl="1">
              <a:lnSpc>
                <a:spcPct val="90000"/>
              </a:lnSpc>
              <a:buClr>
                <a:srgbClr val="000000"/>
              </a:buClr>
              <a:buFont typeface="Wingdings"/>
              <a:buChar char=""/>
              <a:defRPr sz="1800">
                <a:uFillTx/>
              </a:defRPr>
            </a:pPr>
            <a:r>
              <a:rPr sz="2000" dirty="0" err="1">
                <a:uFill>
                  <a:solidFill/>
                </a:uFill>
              </a:rPr>
              <a:t>ArrayIndexOutOfBoundsException</a:t>
            </a:r>
            <a:endParaRPr sz="2000" dirty="0">
              <a:uFill>
                <a:solidFill/>
              </a:uFill>
            </a:endParaRPr>
          </a:p>
          <a:p>
            <a:pPr lvl="2">
              <a:lnSpc>
                <a:spcPct val="90000"/>
              </a:lnSpc>
              <a:buClr>
                <a:srgbClr val="000000"/>
              </a:buClr>
              <a:buFont typeface="Wingdings"/>
              <a:buChar char=""/>
              <a:defRPr sz="1800">
                <a:uFillTx/>
              </a:defRPr>
            </a:pPr>
            <a:r>
              <a:rPr dirty="0">
                <a:uFill>
                  <a:solidFill/>
                </a:uFill>
              </a:rPr>
              <a:t>Thrown if an array is accessed by illegal index</a:t>
            </a:r>
          </a:p>
          <a:p>
            <a:pPr lvl="0">
              <a:lnSpc>
                <a:spcPct val="90000"/>
              </a:lnSpc>
              <a:buClr>
                <a:srgbClr val="000000"/>
              </a:buClr>
              <a:buFont typeface="Wingdings"/>
              <a:buChar char=""/>
              <a:defRPr sz="1800">
                <a:uFillTx/>
              </a:defRPr>
            </a:pPr>
            <a:r>
              <a:rPr sz="2400" dirty="0">
                <a:uFill>
                  <a:solidFill/>
                </a:uFill>
              </a:rPr>
              <a:t>Checked:</a:t>
            </a:r>
          </a:p>
          <a:p>
            <a:pPr lvl="1">
              <a:lnSpc>
                <a:spcPct val="90000"/>
              </a:lnSpc>
              <a:buClr>
                <a:srgbClr val="000000"/>
              </a:buClr>
              <a:buFont typeface="Wingdings"/>
              <a:buChar char=""/>
              <a:defRPr sz="1800">
                <a:uFillTx/>
              </a:defRPr>
            </a:pPr>
            <a:r>
              <a:rPr sz="2000" dirty="0" err="1">
                <a:uFill>
                  <a:solidFill/>
                </a:uFill>
              </a:rPr>
              <a:t>IOException</a:t>
            </a:r>
            <a:endParaRPr sz="2000" dirty="0">
              <a:uFill>
                <a:solidFill/>
              </a:uFill>
            </a:endParaRPr>
          </a:p>
          <a:p>
            <a:pPr lvl="2">
              <a:lnSpc>
                <a:spcPct val="90000"/>
              </a:lnSpc>
              <a:buClr>
                <a:srgbClr val="000000"/>
              </a:buClr>
              <a:buFont typeface="Wingdings"/>
              <a:buChar char=""/>
              <a:defRPr sz="1800">
                <a:uFillTx/>
              </a:defRPr>
            </a:pPr>
            <a:r>
              <a:rPr dirty="0">
                <a:uFill>
                  <a:solidFill/>
                </a:uFill>
              </a:rPr>
              <a:t>Generic class for exceptions produced by input/output operations</a:t>
            </a:r>
          </a:p>
          <a:p>
            <a:pPr lvl="1">
              <a:lnSpc>
                <a:spcPct val="90000"/>
              </a:lnSpc>
              <a:buClr>
                <a:srgbClr val="000000"/>
              </a:buClr>
              <a:buFont typeface="Wingdings"/>
              <a:buChar char=""/>
              <a:defRPr sz="1800">
                <a:uFillTx/>
              </a:defRPr>
            </a:pPr>
            <a:r>
              <a:rPr sz="2000" dirty="0" err="1">
                <a:uFill>
                  <a:solidFill/>
                </a:uFill>
              </a:rPr>
              <a:t>NoSuchMethodException</a:t>
            </a:r>
            <a:endParaRPr sz="2000" dirty="0">
              <a:uFill>
                <a:solidFill/>
              </a:uFill>
            </a:endParaRPr>
          </a:p>
          <a:p>
            <a:pPr lvl="2">
              <a:lnSpc>
                <a:spcPct val="90000"/>
              </a:lnSpc>
              <a:buClr>
                <a:srgbClr val="000000"/>
              </a:buClr>
              <a:buFont typeface="Wingdings"/>
              <a:buChar char=""/>
              <a:defRPr sz="1800">
                <a:uFillTx/>
              </a:defRPr>
            </a:pPr>
            <a:r>
              <a:rPr dirty="0">
                <a:uFill>
                  <a:solidFill/>
                </a:uFill>
              </a:rPr>
              <a:t>Thrown when a method cannot be found</a:t>
            </a:r>
            <a:r>
              <a:rPr lang="en-IE" dirty="0"/>
              <a:t> (</a:t>
            </a:r>
            <a:r>
              <a:rPr lang="en-IE" dirty="0">
                <a:uFill>
                  <a:solidFill/>
                </a:uFill>
                <a:hlinkClick r:id="rId2"/>
              </a:rPr>
              <a:t>Good example here</a:t>
            </a:r>
            <a:r>
              <a:rPr lang="en-IE" dirty="0">
                <a:uFill>
                  <a:solidFill/>
                </a:uFill>
              </a:rPr>
              <a:t>)</a:t>
            </a:r>
            <a:endParaRPr dirty="0">
              <a:uFill>
                <a:solidFill/>
              </a:uFill>
            </a:endParaRPr>
          </a:p>
          <a:p>
            <a:pPr lvl="1">
              <a:lnSpc>
                <a:spcPct val="90000"/>
              </a:lnSpc>
              <a:buClr>
                <a:srgbClr val="000000"/>
              </a:buClr>
              <a:buFont typeface="Wingdings"/>
              <a:buChar char=""/>
              <a:defRPr sz="1800">
                <a:uFillTx/>
              </a:defRPr>
            </a:pPr>
            <a:r>
              <a:rPr sz="2000" dirty="0" err="1">
                <a:uFill>
                  <a:solidFill/>
                </a:uFill>
              </a:rPr>
              <a:t>ClassNotFoundException</a:t>
            </a:r>
            <a:endParaRPr sz="2000" dirty="0">
              <a:uFill>
                <a:solidFill/>
              </a:uFill>
            </a:endParaRPr>
          </a:p>
          <a:p>
            <a:pPr lvl="2">
              <a:lnSpc>
                <a:spcPct val="90000"/>
              </a:lnSpc>
              <a:buClr>
                <a:srgbClr val="000000"/>
              </a:buClr>
              <a:buFont typeface="Wingdings"/>
              <a:buChar char=""/>
              <a:defRPr sz="1800">
                <a:uFillTx/>
              </a:defRPr>
            </a:pPr>
            <a:r>
              <a:rPr dirty="0">
                <a:uFill>
                  <a:solidFill/>
                </a:uFill>
              </a:rPr>
              <a:t>Thrown when application tries to load class but definition cannot be found</a:t>
            </a:r>
            <a:r>
              <a:rPr lang="en-IE" dirty="0">
                <a:uFill>
                  <a:solidFill/>
                </a:uFill>
              </a:rPr>
              <a:t> (</a:t>
            </a:r>
            <a:r>
              <a:rPr lang="en-IE" dirty="0">
                <a:uFill>
                  <a:solidFill/>
                </a:uFill>
                <a:hlinkClick r:id="rId3"/>
              </a:rPr>
              <a:t>good example here</a:t>
            </a:r>
            <a:r>
              <a:rPr lang="en-IE" dirty="0">
                <a:uFill>
                  <a:solidFill/>
                </a:uFill>
              </a:rPr>
              <a:t>).</a:t>
            </a:r>
            <a:endParaRPr dirty="0">
              <a:uFill>
                <a:solidFill/>
              </a:u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40" name="Shape 40"/>
          <p:cNvSpPr>
            <a:spLocks noGrp="1"/>
          </p:cNvSpPr>
          <p:nvPr>
            <p:ph type="title"/>
          </p:nvPr>
        </p:nvSpPr>
        <p:spPr>
          <a:prstGeom prst="rect">
            <a:avLst/>
          </a:prstGeom>
        </p:spPr>
        <p:txBody>
          <a:bodyPr/>
          <a:lstStyle/>
          <a:p>
            <a:pPr lvl="0">
              <a:defRPr sz="1800">
                <a:uFillTx/>
              </a:defRPr>
            </a:pPr>
            <a:r>
              <a:rPr sz="3600">
                <a:uFill>
                  <a:solidFill/>
                </a:uFill>
              </a:rPr>
              <a:t>Motivation</a:t>
            </a:r>
          </a:p>
        </p:txBody>
      </p:sp>
      <p:sp>
        <p:nvSpPr>
          <p:cNvPr id="3" name="Rectangle 2"/>
          <p:cNvSpPr/>
          <p:nvPr/>
        </p:nvSpPr>
        <p:spPr>
          <a:xfrm>
            <a:off x="1017464" y="1196752"/>
            <a:ext cx="6886337" cy="1015663"/>
          </a:xfrm>
          <a:prstGeom prst="rect">
            <a:avLst/>
          </a:prstGeom>
        </p:spPr>
        <p:txBody>
          <a:bodyPr wrap="square">
            <a:spAutoFit/>
          </a:bodyPr>
          <a:lstStyle/>
          <a:p>
            <a:pPr marL="0" lvl="0" indent="0" algn="ctr">
              <a:buSzTx/>
              <a:buNone/>
              <a:defRPr sz="1800">
                <a:uFillTx/>
              </a:defRPr>
            </a:pPr>
            <a:r>
              <a:rPr lang="en-IE" sz="2000" b="1" dirty="0">
                <a:uFill>
                  <a:solidFill/>
                </a:uFill>
              </a:rPr>
              <a:t>Exceptions</a:t>
            </a:r>
            <a:r>
              <a:rPr lang="en-IE" sz="2000" dirty="0">
                <a:uFill>
                  <a:solidFill/>
                </a:uFill>
              </a:rPr>
              <a:t> provide the means to separate the details of what to do when something out of the ordinary happens from the main logic of a program.</a:t>
            </a:r>
          </a:p>
        </p:txBody>
      </p:sp>
      <p:sp>
        <p:nvSpPr>
          <p:cNvPr id="6" name="Shape 43">
            <a:extLst>
              <a:ext uri="{FF2B5EF4-FFF2-40B4-BE49-F238E27FC236}">
                <a16:creationId xmlns:a16="http://schemas.microsoft.com/office/drawing/2014/main" id="{C119CA3A-556C-4C4F-88B1-83E453DD2663}"/>
              </a:ext>
            </a:extLst>
          </p:cNvPr>
          <p:cNvSpPr/>
          <p:nvPr/>
        </p:nvSpPr>
        <p:spPr>
          <a:xfrm>
            <a:off x="5436096" y="3403446"/>
            <a:ext cx="3456074" cy="1969770"/>
          </a:xfrm>
          <a:prstGeom prst="rect">
            <a:avLst/>
          </a:prstGeom>
          <a:solidFill>
            <a:schemeClr val="accent3">
              <a:lumMod val="20000"/>
              <a:lumOff val="80000"/>
            </a:schemeClr>
          </a:solidFill>
          <a:ln w="12700">
            <a:solidFill/>
            <a:miter lim="400000"/>
          </a:ln>
          <a:extLst>
            <a:ext uri="{C572A759-6A51-4108-AA02-DFA0A04FC94B}">
              <ma14:wrappingTextBoxFlag xmlns="" xmlns:ma14="http://schemas.microsoft.com/office/mac/drawingml/2011/main" val="1"/>
            </a:ext>
          </a:extLst>
        </p:spPr>
        <p:txBody>
          <a:bodyPr wrap="none" lIns="0" tIns="0" rIns="0" bIns="0">
            <a:spAutoFit/>
          </a:bodyPr>
          <a:lstStyle/>
          <a:p>
            <a:pPr lvl="0" defTabSz="457200">
              <a:defRPr sz="1800"/>
            </a:pPr>
            <a:r>
              <a:rPr sz="1600" b="1" dirty="0" err="1">
                <a:latin typeface="Courier New"/>
                <a:ea typeface="Courier New"/>
                <a:cs typeface="Courier New"/>
                <a:sym typeface="Courier New"/>
              </a:rPr>
              <a:t>readFile</a:t>
            </a:r>
            <a:r>
              <a:rPr sz="1600" b="1" dirty="0">
                <a:latin typeface="Courier New"/>
                <a:ea typeface="Courier New"/>
                <a:cs typeface="Courier New"/>
                <a:sym typeface="Courier New"/>
              </a:rPr>
              <a:t> </a:t>
            </a:r>
          </a:p>
          <a:p>
            <a:pPr lvl="0" defTabSz="457200">
              <a:defRPr sz="1800"/>
            </a:pPr>
            <a:r>
              <a:rPr sz="1600" b="1" dirty="0">
                <a:latin typeface="Courier New"/>
                <a:ea typeface="Courier New"/>
                <a:cs typeface="Courier New"/>
                <a:sym typeface="Courier New"/>
              </a:rPr>
              <a:t>{</a:t>
            </a:r>
          </a:p>
          <a:p>
            <a:pPr lvl="0" defTabSz="457200">
              <a:defRPr sz="1800"/>
            </a:pPr>
            <a:r>
              <a:rPr sz="1600" b="1" dirty="0">
                <a:latin typeface="Courier New"/>
                <a:ea typeface="Courier New"/>
                <a:cs typeface="Courier New"/>
                <a:sym typeface="Courier New"/>
              </a:rPr>
              <a:t>  </a:t>
            </a:r>
            <a:r>
              <a:rPr sz="1600" b="1" i="1" dirty="0">
                <a:latin typeface="Courier New"/>
                <a:ea typeface="Courier New"/>
                <a:cs typeface="Courier New"/>
                <a:sym typeface="Courier New"/>
              </a:rPr>
              <a:t>open the file;</a:t>
            </a:r>
          </a:p>
          <a:p>
            <a:pPr lvl="0" defTabSz="457200">
              <a:defRPr sz="1800"/>
            </a:pPr>
            <a:r>
              <a:rPr sz="1600" b="1" i="1" dirty="0">
                <a:latin typeface="Courier New"/>
                <a:ea typeface="Courier New"/>
                <a:cs typeface="Courier New"/>
                <a:sym typeface="Courier New"/>
              </a:rPr>
              <a:t>  determine its size;</a:t>
            </a:r>
          </a:p>
          <a:p>
            <a:pPr lvl="0" defTabSz="457200">
              <a:defRPr sz="1800"/>
            </a:pPr>
            <a:r>
              <a:rPr sz="1600" b="1" i="1" dirty="0">
                <a:latin typeface="Courier New"/>
                <a:ea typeface="Courier New"/>
                <a:cs typeface="Courier New"/>
                <a:sym typeface="Courier New"/>
              </a:rPr>
              <a:t>  allocate that much memory;</a:t>
            </a:r>
          </a:p>
          <a:p>
            <a:pPr lvl="0" defTabSz="457200">
              <a:defRPr sz="1800"/>
            </a:pPr>
            <a:r>
              <a:rPr sz="1600" b="1" i="1" dirty="0">
                <a:latin typeface="Courier New"/>
                <a:ea typeface="Courier New"/>
                <a:cs typeface="Courier New"/>
                <a:sym typeface="Courier New"/>
              </a:rPr>
              <a:t>  read the file into memory;</a:t>
            </a:r>
          </a:p>
          <a:p>
            <a:pPr lvl="0" defTabSz="457200">
              <a:defRPr sz="1800"/>
            </a:pPr>
            <a:r>
              <a:rPr sz="1600" b="1" i="1" dirty="0">
                <a:latin typeface="Courier New"/>
                <a:ea typeface="Courier New"/>
                <a:cs typeface="Courier New"/>
                <a:sym typeface="Courier New"/>
              </a:rPr>
              <a:t>  close the file;</a:t>
            </a:r>
            <a:endParaRPr sz="1600" b="1" dirty="0">
              <a:latin typeface="Courier New"/>
              <a:ea typeface="Courier New"/>
              <a:cs typeface="Courier New"/>
              <a:sym typeface="Courier New"/>
            </a:endParaRPr>
          </a:p>
          <a:p>
            <a:pPr lvl="0" defTabSz="457200">
              <a:defRPr sz="1800"/>
            </a:pPr>
            <a:r>
              <a:rPr sz="1600" b="1" dirty="0">
                <a:latin typeface="Courier New"/>
                <a:ea typeface="Courier New"/>
                <a:cs typeface="Courier New"/>
                <a:sym typeface="Courier New"/>
              </a:rPr>
              <a:t>}</a:t>
            </a:r>
          </a:p>
        </p:txBody>
      </p:sp>
    </p:spTree>
    <p:extLst>
      <p:ext uri="{BB962C8B-B14F-4D97-AF65-F5344CB8AC3E}">
        <p14:creationId xmlns:p14="http://schemas.microsoft.com/office/powerpoint/2010/main" val="375641081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13" name="Shape 213"/>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Some Common Java Errors</a:t>
            </a:r>
          </a:p>
        </p:txBody>
      </p:sp>
      <p:sp>
        <p:nvSpPr>
          <p:cNvPr id="214" name="Shape 214"/>
          <p:cNvSpPr>
            <a:spLocks noGrp="1"/>
          </p:cNvSpPr>
          <p:nvPr>
            <p:ph type="body" idx="1"/>
          </p:nvPr>
        </p:nvSpPr>
        <p:spPr>
          <a:prstGeom prst="rect">
            <a:avLst/>
          </a:prstGeom>
        </p:spPr>
        <p:txBody>
          <a:bodyPr/>
          <a:lstStyle/>
          <a:p>
            <a:pPr lvl="0">
              <a:buClr>
                <a:srgbClr val="000000"/>
              </a:buClr>
              <a:buFont typeface="Wingdings"/>
              <a:buChar char=""/>
              <a:defRPr sz="1800">
                <a:uFillTx/>
              </a:defRPr>
            </a:pPr>
            <a:r>
              <a:rPr sz="2400" dirty="0" err="1">
                <a:uFill>
                  <a:solidFill/>
                </a:uFill>
              </a:rPr>
              <a:t>NoSuchMethodError</a:t>
            </a:r>
            <a:endParaRPr sz="2400" dirty="0">
              <a:uFill>
                <a:solidFill/>
              </a:uFill>
            </a:endParaRPr>
          </a:p>
          <a:p>
            <a:pPr lvl="1">
              <a:buClr>
                <a:srgbClr val="000000"/>
              </a:buClr>
              <a:buFont typeface="Wingdings"/>
              <a:buChar char=""/>
              <a:defRPr sz="1800">
                <a:uFillTx/>
              </a:defRPr>
            </a:pPr>
            <a:r>
              <a:rPr sz="2000" dirty="0">
                <a:uFill>
                  <a:solidFill/>
                </a:uFill>
              </a:rPr>
              <a:t>Application calls method that no longer exist in the class definition</a:t>
            </a:r>
          </a:p>
          <a:p>
            <a:pPr lvl="2">
              <a:buClr>
                <a:srgbClr val="000000"/>
              </a:buClr>
              <a:buFont typeface="Wingdings"/>
              <a:buChar char=""/>
              <a:defRPr sz="1800">
                <a:uFillTx/>
              </a:defRPr>
            </a:pPr>
            <a:r>
              <a:rPr dirty="0">
                <a:uFill>
                  <a:solidFill/>
                </a:uFill>
              </a:rPr>
              <a:t>Usually happens </a:t>
            </a:r>
            <a:r>
              <a:rPr lang="en-IE" dirty="0">
                <a:uFill>
                  <a:solidFill/>
                </a:uFill>
              </a:rPr>
              <a:t>when a </a:t>
            </a:r>
            <a:r>
              <a:rPr dirty="0">
                <a:uFill>
                  <a:solidFill/>
                </a:uFill>
              </a:rPr>
              <a:t>class definition </a:t>
            </a:r>
            <a:r>
              <a:rPr lang="en-IE" dirty="0"/>
              <a:t>removes a method and is recompiled, but other classes using the “removed” method are not recompiled. </a:t>
            </a:r>
            <a:endParaRPr dirty="0">
              <a:uFill>
                <a:solidFill/>
              </a:uFill>
            </a:endParaRPr>
          </a:p>
          <a:p>
            <a:pPr lvl="0">
              <a:buClr>
                <a:srgbClr val="000000"/>
              </a:buClr>
              <a:buFont typeface="Wingdings"/>
              <a:buChar char=""/>
              <a:defRPr sz="1800">
                <a:uFillTx/>
              </a:defRPr>
            </a:pPr>
            <a:r>
              <a:rPr sz="2400" dirty="0" err="1">
                <a:uFill>
                  <a:solidFill/>
                </a:uFill>
              </a:rPr>
              <a:t>NoClassDefFoundError</a:t>
            </a:r>
            <a:endParaRPr sz="2400" dirty="0">
              <a:uFill>
                <a:solidFill/>
              </a:uFill>
            </a:endParaRPr>
          </a:p>
          <a:p>
            <a:pPr lvl="1">
              <a:buClr>
                <a:srgbClr val="000000"/>
              </a:buClr>
              <a:buFont typeface="Wingdings"/>
              <a:buChar char=""/>
              <a:defRPr sz="1800">
                <a:uFillTx/>
              </a:defRPr>
            </a:pPr>
            <a:r>
              <a:rPr sz="2000" dirty="0">
                <a:uFill>
                  <a:solidFill/>
                </a:uFill>
              </a:rPr>
              <a:t>JVM tries to load class and class cannot be found</a:t>
            </a:r>
          </a:p>
          <a:p>
            <a:pPr lvl="2">
              <a:buClr>
                <a:srgbClr val="000000"/>
              </a:buClr>
              <a:buFont typeface="Wingdings"/>
              <a:buChar char=""/>
              <a:defRPr sz="1800">
                <a:uFillTx/>
              </a:defRPr>
            </a:pPr>
            <a:r>
              <a:rPr dirty="0">
                <a:uFill>
                  <a:solidFill/>
                </a:uFill>
              </a:rPr>
              <a:t>Usually happens if </a:t>
            </a:r>
            <a:r>
              <a:rPr dirty="0" err="1">
                <a:uFill>
                  <a:solidFill/>
                </a:uFill>
              </a:rPr>
              <a:t>classpath</a:t>
            </a:r>
            <a:r>
              <a:rPr dirty="0">
                <a:uFill>
                  <a:solidFill/>
                </a:uFill>
              </a:rPr>
              <a:t> is not set, or class somehow gets removed from the </a:t>
            </a:r>
            <a:r>
              <a:rPr dirty="0" err="1">
                <a:uFill>
                  <a:solidFill/>
                </a:uFill>
              </a:rPr>
              <a:t>classpath</a:t>
            </a:r>
            <a:endParaRPr dirty="0">
              <a:uFill>
                <a:solidFill/>
              </a:uFill>
            </a:endParaRPr>
          </a:p>
          <a:p>
            <a:pPr lvl="0">
              <a:buClr>
                <a:srgbClr val="000000"/>
              </a:buClr>
              <a:buFont typeface="Wingdings"/>
              <a:buChar char=""/>
              <a:defRPr sz="1800">
                <a:uFillTx/>
              </a:defRPr>
            </a:pPr>
            <a:r>
              <a:rPr sz="2400" dirty="0" err="1">
                <a:uFill>
                  <a:solidFill/>
                </a:uFill>
              </a:rPr>
              <a:t>ClassFormatError</a:t>
            </a:r>
            <a:endParaRPr sz="2400" dirty="0">
              <a:uFill>
                <a:solidFill/>
              </a:uFill>
            </a:endParaRPr>
          </a:p>
          <a:p>
            <a:pPr lvl="1">
              <a:buClr>
                <a:srgbClr val="000000"/>
              </a:buClr>
              <a:buFont typeface="Wingdings"/>
              <a:buChar char=""/>
              <a:defRPr sz="1800">
                <a:uFillTx/>
              </a:defRPr>
            </a:pPr>
            <a:r>
              <a:rPr sz="2000" dirty="0">
                <a:uFill>
                  <a:solidFill/>
                </a:uFill>
              </a:rPr>
              <a:t>JVM tries to load class from file that is incorrect</a:t>
            </a:r>
          </a:p>
          <a:p>
            <a:pPr lvl="2">
              <a:buClr>
                <a:srgbClr val="000000"/>
              </a:buClr>
              <a:buFont typeface="Wingdings"/>
              <a:buChar char=""/>
              <a:defRPr sz="1800">
                <a:uFillTx/>
              </a:defRPr>
            </a:pPr>
            <a:r>
              <a:rPr dirty="0">
                <a:uFill>
                  <a:solidFill/>
                </a:uFill>
              </a:rPr>
              <a:t>Usually happens if class file is corrupted, or if it isn’t class file</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17" name="Shape 217"/>
          <p:cNvSpPr>
            <a:spLocks noGrp="1"/>
          </p:cNvSpPr>
          <p:nvPr>
            <p:ph type="title"/>
          </p:nvPr>
        </p:nvSpPr>
        <p:spPr>
          <a:prstGeom prst="rect">
            <a:avLst/>
          </a:prstGeom>
        </p:spPr>
        <p:txBody>
          <a:bodyPr/>
          <a:lstStyle/>
          <a:p>
            <a:pPr lvl="0">
              <a:defRPr sz="1800">
                <a:uFillTx/>
              </a:defRPr>
            </a:pPr>
            <a:r>
              <a:rPr sz="3600">
                <a:uFill>
                  <a:solidFill/>
                </a:uFill>
              </a:rPr>
              <a:t>Silent Fail Problem</a:t>
            </a:r>
          </a:p>
        </p:txBody>
      </p:sp>
      <p:sp>
        <p:nvSpPr>
          <p:cNvPr id="218" name="Shape 218"/>
          <p:cNvSpPr>
            <a:spLocks noGrp="1"/>
          </p:cNvSpPr>
          <p:nvPr>
            <p:ph type="body" idx="1"/>
          </p:nvPr>
        </p:nvSpPr>
        <p:spPr>
          <a:xfrm>
            <a:off x="251520" y="2242174"/>
            <a:ext cx="2692400" cy="3695700"/>
          </a:xfrm>
          <a:prstGeom prst="rect">
            <a:avLst/>
          </a:prstGeom>
        </p:spPr>
        <p:txBody>
          <a:bodyPr/>
          <a:lstStyle/>
          <a:p>
            <a:pPr marL="334554" lvl="0" indent="-293914">
              <a:defRPr sz="1800">
                <a:uFillTx/>
              </a:defRPr>
            </a:pPr>
            <a:r>
              <a:rPr sz="2400" dirty="0">
                <a:uFill>
                  <a:solidFill/>
                </a:uFill>
              </a:rPr>
              <a:t>What happens if an exception occurs in this code?</a:t>
            </a:r>
          </a:p>
          <a:p>
            <a:pPr marL="334554" lvl="0" indent="-293914">
              <a:defRPr sz="1800">
                <a:uFillTx/>
              </a:defRPr>
            </a:pPr>
            <a:r>
              <a:rPr sz="2400" dirty="0">
                <a:uFill>
                  <a:solidFill/>
                </a:uFill>
              </a:rPr>
              <a:t>Who is monitoring the stack trace log file?</a:t>
            </a:r>
          </a:p>
        </p:txBody>
      </p:sp>
      <p:grpSp>
        <p:nvGrpSpPr>
          <p:cNvPr id="222" name="Group 222"/>
          <p:cNvGrpSpPr/>
          <p:nvPr/>
        </p:nvGrpSpPr>
        <p:grpSpPr>
          <a:xfrm>
            <a:off x="3249338" y="3811573"/>
            <a:ext cx="5397503" cy="2984500"/>
            <a:chOff x="0" y="0"/>
            <a:chExt cx="5397502" cy="2984500"/>
          </a:xfrm>
        </p:grpSpPr>
        <p:sp>
          <p:nvSpPr>
            <p:cNvPr id="220" name="Shape 220"/>
            <p:cNvSpPr/>
            <p:nvPr/>
          </p:nvSpPr>
          <p:spPr>
            <a:xfrm>
              <a:off x="0" y="0"/>
              <a:ext cx="5395644" cy="2971801"/>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221" name="Shape 221"/>
            <p:cNvSpPr/>
            <p:nvPr/>
          </p:nvSpPr>
          <p:spPr>
            <a:xfrm>
              <a:off x="0" y="0"/>
              <a:ext cx="5397503" cy="29845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public void process()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try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 do something</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catch(Exception e)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a:t>
              </a:r>
              <a:r>
                <a:rPr b="1" dirty="0" err="1">
                  <a:uFill>
                    <a:solidFill/>
                  </a:uFill>
                  <a:latin typeface="Courier New"/>
                  <a:ea typeface="Courier New"/>
                  <a:cs typeface="Courier New"/>
                  <a:sym typeface="Courier New"/>
                </a:rPr>
                <a:t>e.printStackTrace</a:t>
              </a:r>
              <a:r>
                <a:rPr b="1"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p:txBody>
        </p:sp>
      </p:grpSp>
      <p:grpSp>
        <p:nvGrpSpPr>
          <p:cNvPr id="225" name="Group 225"/>
          <p:cNvGrpSpPr/>
          <p:nvPr/>
        </p:nvGrpSpPr>
        <p:grpSpPr>
          <a:xfrm>
            <a:off x="3251200" y="2362200"/>
            <a:ext cx="5397499" cy="1346201"/>
            <a:chOff x="0" y="0"/>
            <a:chExt cx="5397498" cy="1346200"/>
          </a:xfrm>
        </p:grpSpPr>
        <p:sp>
          <p:nvSpPr>
            <p:cNvPr id="223" name="Shape 223"/>
            <p:cNvSpPr/>
            <p:nvPr/>
          </p:nvSpPr>
          <p:spPr>
            <a:xfrm>
              <a:off x="0" y="0"/>
              <a:ext cx="5395640" cy="1340473"/>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224" name="Shape 224"/>
            <p:cNvSpPr/>
            <p:nvPr/>
          </p:nvSpPr>
          <p:spPr>
            <a:xfrm>
              <a:off x="0" y="0"/>
              <a:ext cx="5397499" cy="13462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public void process() throws Exception </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 do something</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p:txBody>
        </p:sp>
      </p:grpSp>
      <p:grpSp>
        <p:nvGrpSpPr>
          <p:cNvPr id="228" name="Group 228"/>
          <p:cNvGrpSpPr/>
          <p:nvPr/>
        </p:nvGrpSpPr>
        <p:grpSpPr>
          <a:xfrm>
            <a:off x="3251200" y="901700"/>
            <a:ext cx="5397499" cy="1346201"/>
            <a:chOff x="0" y="0"/>
            <a:chExt cx="5397498" cy="1346200"/>
          </a:xfrm>
        </p:grpSpPr>
        <p:sp>
          <p:nvSpPr>
            <p:cNvPr id="226" name="Shape 226"/>
            <p:cNvSpPr/>
            <p:nvPr/>
          </p:nvSpPr>
          <p:spPr>
            <a:xfrm>
              <a:off x="0" y="0"/>
              <a:ext cx="5395640" cy="1340473"/>
            </a:xfrm>
            <a:prstGeom prst="rect">
              <a:avLst/>
            </a:prstGeom>
            <a:solidFill>
              <a:srgbClr val="FFFED5">
                <a:alpha val="50195"/>
              </a:srgbClr>
            </a:solidFill>
            <a:ln w="12700" cap="flat">
              <a:solidFill>
                <a:srgbClr val="000000"/>
              </a:solidFill>
              <a:prstDash val="solid"/>
              <a:miter lim="400000"/>
            </a:ln>
            <a:effectLst/>
          </p:spPr>
          <p:txBody>
            <a:bodyPr wrap="square" lIns="0" tIns="0" rIns="0" bIns="0" numCol="1" anchor="ctr">
              <a:noAutofit/>
            </a:bodyPr>
            <a:lstStyle/>
            <a:p>
              <a:pPr marL="40639" marR="40639" lvl="0" defTabSz="914400">
                <a:defRPr sz="1800">
                  <a:uFill>
                    <a:solidFill/>
                  </a:uFill>
                  <a:latin typeface="Arial"/>
                  <a:ea typeface="Arial"/>
                  <a:cs typeface="Arial"/>
                  <a:sym typeface="Arial"/>
                </a:defRPr>
              </a:pPr>
              <a:endParaRPr/>
            </a:p>
          </p:txBody>
        </p:sp>
        <p:sp>
          <p:nvSpPr>
            <p:cNvPr id="227" name="Shape 227"/>
            <p:cNvSpPr/>
            <p:nvPr/>
          </p:nvSpPr>
          <p:spPr>
            <a:xfrm>
              <a:off x="0" y="0"/>
              <a:ext cx="5397499" cy="13462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public void process()</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  // do something</a:t>
              </a:r>
            </a:p>
            <a:p>
              <a:pPr marL="383540" marR="40639" lvl="0" indent="-342900" defTabSz="914400">
                <a:buClr>
                  <a:srgbClr val="000000"/>
                </a:buClr>
                <a:buFont typeface="Courier New"/>
                <a:defRPr sz="1800"/>
              </a:pPr>
              <a:r>
                <a:rPr b="1" dirty="0">
                  <a:uFill>
                    <a:solidFill/>
                  </a:uFill>
                  <a:latin typeface="Courier New"/>
                  <a:ea typeface="Courier New"/>
                  <a:cs typeface="Courier New"/>
                  <a:sym typeface="Courier New"/>
                </a:rPr>
                <a:t>}</a:t>
              </a:r>
            </a:p>
          </p:txBody>
        </p:sp>
      </p:grpSp>
      <p:sp>
        <p:nvSpPr>
          <p:cNvPr id="229" name="Shape 229"/>
          <p:cNvSpPr/>
          <p:nvPr/>
        </p:nvSpPr>
        <p:spPr>
          <a:xfrm>
            <a:off x="7334676" y="1855857"/>
            <a:ext cx="1197764"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marL="40639" marR="40639" defTabSz="914400">
              <a:defRPr sz="1800">
                <a:uFill>
                  <a:solidFill/>
                </a:uFill>
                <a:latin typeface="Arial"/>
                <a:ea typeface="Arial"/>
                <a:cs typeface="Arial"/>
                <a:sym typeface="Arial"/>
              </a:defRPr>
            </a:lvl1pPr>
          </a:lstStyle>
          <a:p>
            <a:pPr lvl="0">
              <a:defRPr>
                <a:uFillTx/>
              </a:defRPr>
            </a:pPr>
            <a:r>
              <a:rPr dirty="0">
                <a:solidFill>
                  <a:schemeClr val="accent5"/>
                </a:solidFill>
                <a:uFill>
                  <a:solidFill/>
                </a:uFill>
              </a:rPr>
              <a:t>unchecked</a:t>
            </a:r>
          </a:p>
        </p:txBody>
      </p:sp>
      <p:sp>
        <p:nvSpPr>
          <p:cNvPr id="230" name="Shape 230"/>
          <p:cNvSpPr/>
          <p:nvPr/>
        </p:nvSpPr>
        <p:spPr>
          <a:xfrm>
            <a:off x="7591157" y="3284984"/>
            <a:ext cx="941283"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marL="40639" marR="40639" defTabSz="914400">
              <a:defRPr sz="1800">
                <a:uFill>
                  <a:solidFill/>
                </a:uFill>
                <a:latin typeface="Arial"/>
                <a:ea typeface="Arial"/>
                <a:cs typeface="Arial"/>
                <a:sym typeface="Arial"/>
              </a:defRPr>
            </a:lvl1pPr>
          </a:lstStyle>
          <a:p>
            <a:pPr lvl="0">
              <a:defRPr>
                <a:uFillTx/>
              </a:defRPr>
            </a:pPr>
            <a:r>
              <a:rPr dirty="0">
                <a:solidFill>
                  <a:schemeClr val="accent5"/>
                </a:solidFill>
                <a:uFill>
                  <a:solidFill/>
                </a:uFill>
              </a:rPr>
              <a:t>checked</a:t>
            </a:r>
          </a:p>
        </p:txBody>
      </p:sp>
      <p:sp>
        <p:nvSpPr>
          <p:cNvPr id="231" name="Shape 231"/>
          <p:cNvSpPr/>
          <p:nvPr/>
        </p:nvSpPr>
        <p:spPr>
          <a:xfrm>
            <a:off x="7591157" y="6320353"/>
            <a:ext cx="941283" cy="27699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marL="40639" marR="40639" defTabSz="914400">
              <a:defRPr sz="1800">
                <a:uFill>
                  <a:solidFill/>
                </a:uFill>
                <a:latin typeface="Arial"/>
                <a:ea typeface="Arial"/>
                <a:cs typeface="Arial"/>
                <a:sym typeface="Arial"/>
              </a:defRPr>
            </a:lvl1pPr>
          </a:lstStyle>
          <a:p>
            <a:pPr lvl="0">
              <a:defRPr>
                <a:uFillTx/>
              </a:defRPr>
            </a:pPr>
            <a:r>
              <a:rPr dirty="0">
                <a:solidFill>
                  <a:schemeClr val="accent5"/>
                </a:solidFill>
                <a:uFill>
                  <a:solidFill/>
                </a:uFill>
              </a:rPr>
              <a:t>checked</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34" name="Shape 234"/>
          <p:cNvSpPr>
            <a:spLocks noGrp="1"/>
          </p:cNvSpPr>
          <p:nvPr>
            <p:ph type="title"/>
          </p:nvPr>
        </p:nvSpPr>
        <p:spPr>
          <a:prstGeom prst="rect">
            <a:avLst/>
          </a:prstGeom>
        </p:spPr>
        <p:txBody>
          <a:bodyPr/>
          <a:lstStyle/>
          <a:p>
            <a:pPr lvl="0">
              <a:defRPr sz="1800">
                <a:uFillTx/>
              </a:defRPr>
            </a:pPr>
            <a:r>
              <a:rPr sz="3600">
                <a:uFill>
                  <a:solidFill/>
                </a:uFill>
              </a:rPr>
              <a:t>Checked Vs Unchecked?</a:t>
            </a:r>
          </a:p>
        </p:txBody>
      </p:sp>
      <p:sp>
        <p:nvSpPr>
          <p:cNvPr id="235" name="Shape 235"/>
          <p:cNvSpPr>
            <a:spLocks noGrp="1"/>
          </p:cNvSpPr>
          <p:nvPr>
            <p:ph type="body" idx="1"/>
          </p:nvPr>
        </p:nvSpPr>
        <p:spPr>
          <a:xfrm>
            <a:off x="457200" y="1304925"/>
            <a:ext cx="8229600" cy="5502275"/>
          </a:xfrm>
          <a:prstGeom prst="rect">
            <a:avLst/>
          </a:prstGeom>
        </p:spPr>
        <p:txBody>
          <a:bodyPr/>
          <a:lstStyle/>
          <a:p>
            <a:pPr marL="334554" lvl="0" indent="-293914">
              <a:defRPr sz="1800">
                <a:uFillTx/>
              </a:defRPr>
            </a:pPr>
            <a:r>
              <a:rPr sz="2400" dirty="0">
                <a:uFill>
                  <a:solidFill/>
                </a:uFill>
              </a:rPr>
              <a:t>Because Java does not require methods to catch or to specify unchecked exceptions programmers may be tempted to write code that throws only unchecked exceptions (or make all their exception subclasses inherit from </a:t>
            </a:r>
            <a:r>
              <a:rPr sz="2400" dirty="0" err="1">
                <a:uFill>
                  <a:solidFill/>
                </a:uFill>
              </a:rPr>
              <a:t>RuntimeException</a:t>
            </a:r>
            <a:r>
              <a:rPr sz="2400" dirty="0">
                <a:uFill>
                  <a:solidFill/>
                </a:uFill>
              </a:rPr>
              <a:t>)</a:t>
            </a:r>
            <a:r>
              <a:rPr lang="en-IE" sz="2400" dirty="0">
                <a:uFill>
                  <a:solidFill/>
                </a:uFill>
              </a:rPr>
              <a:t>.</a:t>
            </a:r>
          </a:p>
          <a:p>
            <a:pPr marL="334554" lvl="0" indent="-293914">
              <a:defRPr sz="1800">
                <a:uFillTx/>
              </a:defRPr>
            </a:pPr>
            <a:endParaRPr sz="2400" dirty="0">
              <a:uFill>
                <a:solidFill/>
              </a:uFill>
            </a:endParaRPr>
          </a:p>
          <a:p>
            <a:pPr marL="334554" lvl="0" indent="-293914">
              <a:defRPr sz="1800">
                <a:uFillTx/>
              </a:defRPr>
            </a:pPr>
            <a:r>
              <a:rPr sz="2400" dirty="0">
                <a:uFill>
                  <a:solidFill/>
                </a:uFill>
              </a:rPr>
              <a:t>This allows programmers to write code without bothering with compiler errors and without bothering to specify or to catch any exceptions.</a:t>
            </a:r>
          </a:p>
          <a:p>
            <a:pPr marL="334554" lvl="0" indent="-293914">
              <a:defRPr sz="1800">
                <a:uFillTx/>
              </a:defRPr>
            </a:pPr>
            <a:endParaRPr lang="en-IE" sz="2400" dirty="0">
              <a:uFill>
                <a:solidFill/>
              </a:uFill>
            </a:endParaRPr>
          </a:p>
          <a:p>
            <a:pPr marL="334554" lvl="0" indent="-293914">
              <a:defRPr sz="1800">
                <a:uFillTx/>
              </a:defRPr>
            </a:pPr>
            <a:r>
              <a:rPr sz="2400" dirty="0">
                <a:uFill>
                  <a:solidFill/>
                </a:uFill>
              </a:rPr>
              <a:t>Seems convenient to the programmer, as it sidesteps the intent of the catch or specify requirement</a:t>
            </a:r>
            <a:r>
              <a:rPr lang="en-IE" sz="2400" dirty="0">
                <a:uFill>
                  <a:solidFill/>
                </a:uFill>
              </a:rPr>
              <a:t>.</a:t>
            </a:r>
            <a:endParaRPr sz="2400" dirty="0">
              <a:uFill>
                <a:solidFill/>
              </a:uFill>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239" name="Shape 239"/>
          <p:cNvSpPr>
            <a:spLocks noGrp="1"/>
          </p:cNvSpPr>
          <p:nvPr>
            <p:ph type="title"/>
          </p:nvPr>
        </p:nvSpPr>
        <p:spPr>
          <a:prstGeom prst="rect">
            <a:avLst/>
          </a:prstGeom>
        </p:spPr>
        <p:txBody>
          <a:bodyPr/>
          <a:lstStyle/>
          <a:p>
            <a:pPr lvl="0">
              <a:defRPr sz="1800">
                <a:uFillTx/>
              </a:defRPr>
            </a:pPr>
            <a:r>
              <a:rPr lang="en-IE" sz="3600" dirty="0">
                <a:uFill>
                  <a:solidFill/>
                </a:uFill>
              </a:rPr>
              <a:t>Oracle </a:t>
            </a:r>
            <a:r>
              <a:rPr sz="3600" dirty="0">
                <a:uFill>
                  <a:solidFill/>
                </a:uFill>
              </a:rPr>
              <a:t>Advice (Java Tutorial)</a:t>
            </a:r>
          </a:p>
        </p:txBody>
      </p:sp>
      <p:sp>
        <p:nvSpPr>
          <p:cNvPr id="240" name="Shape 240"/>
          <p:cNvSpPr>
            <a:spLocks noGrp="1"/>
          </p:cNvSpPr>
          <p:nvPr>
            <p:ph type="body" idx="1"/>
          </p:nvPr>
        </p:nvSpPr>
        <p:spPr>
          <a:xfrm>
            <a:off x="457200" y="1355725"/>
            <a:ext cx="8318500" cy="4864100"/>
          </a:xfrm>
          <a:prstGeom prst="rect">
            <a:avLst/>
          </a:prstGeom>
        </p:spPr>
        <p:txBody>
          <a:bodyPr/>
          <a:lstStyle/>
          <a:p>
            <a:pPr marL="342900" lvl="0">
              <a:defRPr sz="1800">
                <a:uFillTx/>
              </a:defRPr>
            </a:pPr>
            <a:r>
              <a:rPr sz="2400" dirty="0">
                <a:uFill>
                  <a:solidFill/>
                </a:uFill>
              </a:rPr>
              <a:t>Generally speaking, do not throw a </a:t>
            </a:r>
            <a:r>
              <a:rPr sz="2400" dirty="0" err="1">
                <a:uFill>
                  <a:solidFill/>
                </a:uFill>
              </a:rPr>
              <a:t>RuntimeException</a:t>
            </a:r>
            <a:r>
              <a:rPr sz="2400" dirty="0">
                <a:uFill>
                  <a:solidFill/>
                </a:uFill>
              </a:rPr>
              <a:t> or create a subclass of </a:t>
            </a:r>
            <a:r>
              <a:rPr sz="2400" dirty="0" err="1">
                <a:uFill>
                  <a:solidFill/>
                </a:uFill>
              </a:rPr>
              <a:t>RuntimeException</a:t>
            </a:r>
            <a:r>
              <a:rPr sz="2400" dirty="0">
                <a:uFill>
                  <a:solidFill/>
                </a:uFill>
              </a:rPr>
              <a:t> simply because you don't want to be bothered with specifying the exceptions your methods can throw.</a:t>
            </a:r>
            <a:endParaRPr lang="en-IE" sz="2400" dirty="0">
              <a:uFill>
                <a:solidFill/>
              </a:uFill>
            </a:endParaRPr>
          </a:p>
          <a:p>
            <a:pPr marL="342900" lvl="0">
              <a:defRPr sz="1800">
                <a:uFillTx/>
              </a:defRPr>
            </a:pPr>
            <a:endParaRPr sz="2400" dirty="0">
              <a:uFill>
                <a:solidFill/>
              </a:uFill>
            </a:endParaRPr>
          </a:p>
          <a:p>
            <a:pPr marL="342900" lvl="0">
              <a:defRPr sz="1800">
                <a:uFillTx/>
              </a:defRPr>
            </a:pPr>
            <a:r>
              <a:rPr sz="2400" dirty="0">
                <a:uFill>
                  <a:solidFill/>
                </a:uFill>
              </a:rPr>
              <a:t>Bottom line guideline: If a client can reasonably be expected to recover from an exception, make it a checked exception. If a client cannot do anything to recover from the exception, make it an unchecked exception.</a:t>
            </a:r>
          </a:p>
          <a:p>
            <a:pPr marL="342900" lvl="0">
              <a:defRPr sz="1800">
                <a:uFillTx/>
              </a:defRPr>
            </a:pPr>
            <a:endParaRPr lang="en-IE" sz="2400" dirty="0">
              <a:uFill>
                <a:solidFill/>
              </a:uFill>
            </a:endParaRPr>
          </a:p>
          <a:p>
            <a:pPr marL="342900" lvl="0">
              <a:defRPr sz="1800">
                <a:uFillTx/>
              </a:defRPr>
            </a:pPr>
            <a:r>
              <a:rPr sz="2400" dirty="0">
                <a:uFill>
                  <a:solidFill/>
                </a:uFill>
              </a:rPr>
              <a:t>For alternative view see: </a:t>
            </a:r>
          </a:p>
          <a:p>
            <a:pPr marL="0" lvl="1" indent="497840">
              <a:buSzTx/>
              <a:buNone/>
              <a:defRPr sz="1800">
                <a:uFillTx/>
              </a:defRPr>
            </a:pPr>
            <a:r>
              <a:rPr u="sng" dirty="0">
                <a:uFill>
                  <a:solidFill/>
                </a:uFill>
                <a:hlinkClick r:id="rId2"/>
              </a:rPr>
              <a:t>http://www.mindview.net/Etc/Discussions/CheckedExceptions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36" name="Shape 36"/>
          <p:cNvSpPr>
            <a:spLocks noGrp="1"/>
          </p:cNvSpPr>
          <p:nvPr>
            <p:ph type="title"/>
          </p:nvPr>
        </p:nvSpPr>
        <p:spPr>
          <a:prstGeom prst="rect">
            <a:avLst/>
          </a:prstGeom>
        </p:spPr>
        <p:txBody>
          <a:bodyPr/>
          <a:lstStyle>
            <a:lvl1pPr>
              <a:defRPr>
                <a:latin typeface="Helvetica Neue Light"/>
                <a:ea typeface="Helvetica Neue Light"/>
                <a:cs typeface="Helvetica Neue Light"/>
                <a:sym typeface="Helvetica Neue Light"/>
              </a:defRPr>
            </a:lvl1pPr>
          </a:lstStyle>
          <a:p>
            <a:pPr lvl="0">
              <a:defRPr sz="1800">
                <a:uFillTx/>
              </a:defRPr>
            </a:pPr>
            <a:r>
              <a:rPr sz="3600">
                <a:uFill>
                  <a:solidFill/>
                </a:uFill>
              </a:rPr>
              <a:t>Exceptions</a:t>
            </a:r>
          </a:p>
        </p:txBody>
      </p:sp>
      <p:sp>
        <p:nvSpPr>
          <p:cNvPr id="37" name="Shape 37"/>
          <p:cNvSpPr/>
          <p:nvPr/>
        </p:nvSpPr>
        <p:spPr>
          <a:xfrm>
            <a:off x="1619673" y="1853344"/>
            <a:ext cx="6336704" cy="3400931"/>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Motivation / Definition</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Catching and Throwing </a:t>
            </a:r>
            <a:r>
              <a:rPr sz="2800" dirty="0" err="1">
                <a:uFill>
                  <a:solidFill/>
                </a:uFill>
                <a:latin typeface="Helvetica Neue Light"/>
                <a:ea typeface="Helvetica Neue Light"/>
                <a:cs typeface="Helvetica Neue Light"/>
                <a:sym typeface="Helvetica Neue Light"/>
              </a:rPr>
              <a:t>Excepti</a:t>
            </a:r>
            <a:r>
              <a:rPr lang="en-IE" sz="2800" dirty="0" err="1">
                <a:uFill>
                  <a:solidFill/>
                </a:uFill>
                <a:latin typeface="Helvetica Neue Light"/>
                <a:ea typeface="Helvetica Neue Light"/>
                <a:cs typeface="Helvetica Neue Light"/>
                <a:sym typeface="Helvetica Neue Light"/>
              </a:rPr>
              <a:t>ons</a:t>
            </a:r>
            <a:r>
              <a:rPr lang="en-IE" sz="2800" dirty="0">
                <a:uFill>
                  <a:solidFill/>
                </a:uFill>
                <a:latin typeface="Helvetica Neue Light"/>
                <a:ea typeface="Helvetica Neue Light"/>
                <a:cs typeface="Helvetica Neue Light"/>
                <a:sym typeface="Helvetica Neue Light"/>
              </a:rPr>
              <a:t> </a:t>
            </a:r>
            <a:endParaRPr lang="en-IE" sz="20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Java 7+ and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Exception Hierarchy</a:t>
            </a:r>
          </a:p>
          <a:p>
            <a:pPr marL="650875" marR="41275" lvl="0" indent="-609600" defTabSz="914400">
              <a:spcBef>
                <a:spcPts val="500"/>
              </a:spcBef>
              <a:buClr>
                <a:srgbClr val="000000"/>
              </a:buClr>
              <a:buSzPct val="100000"/>
              <a:buFont typeface="Wingdings"/>
              <a:buChar char=""/>
              <a:defRPr sz="1800"/>
            </a:pPr>
            <a:r>
              <a:rPr lang="en-IE" sz="2800" dirty="0">
                <a:uFill>
                  <a:solidFill/>
                </a:uFill>
                <a:latin typeface="Helvetica Neue Light"/>
                <a:ea typeface="Helvetica Neue Light"/>
                <a:cs typeface="Helvetica Neue Light"/>
                <a:sym typeface="Helvetica Neue Light"/>
              </a:rPr>
              <a:t>Handling Mechanisms</a:t>
            </a:r>
            <a:endParaRPr sz="2800" dirty="0">
              <a:uFill>
                <a:solidFill/>
              </a:uFill>
              <a:latin typeface="Helvetica Neue Light"/>
              <a:ea typeface="Helvetica Neue Light"/>
              <a:cs typeface="Helvetica Neue Light"/>
              <a:sym typeface="Helvetica Neue Light"/>
            </a:endParaRP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Defining exceptions</a:t>
            </a:r>
          </a:p>
          <a:p>
            <a:pPr marL="650875" marR="41275" lvl="0" indent="-609600" defTabSz="914400">
              <a:spcBef>
                <a:spcPts val="500"/>
              </a:spcBef>
              <a:buClr>
                <a:srgbClr val="000000"/>
              </a:buClr>
              <a:buSzPct val="100000"/>
              <a:buFont typeface="Wingdings"/>
              <a:buChar char=""/>
              <a:defRPr sz="1800"/>
            </a:pPr>
            <a:r>
              <a:rPr sz="2800" dirty="0">
                <a:uFill>
                  <a:solidFill/>
                </a:uFill>
                <a:latin typeface="Helvetica Neue Light"/>
                <a:ea typeface="Helvetica Neue Light"/>
                <a:cs typeface="Helvetica Neue Light"/>
                <a:sym typeface="Helvetica Neue Light"/>
              </a:rPr>
              <a:t>Common exceptions and errors</a:t>
            </a:r>
          </a:p>
        </p:txBody>
      </p:sp>
    </p:spTree>
    <p:extLst>
      <p:ext uri="{BB962C8B-B14F-4D97-AF65-F5344CB8AC3E}">
        <p14:creationId xmlns:p14="http://schemas.microsoft.com/office/powerpoint/2010/main" val="242884524"/>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1041400" y="914400"/>
            <a:ext cx="7145338" cy="1588"/>
          </a:xfrm>
          <a:prstGeom prst="line">
            <a:avLst/>
          </a:prstGeom>
          <a:ln w="12700">
            <a:solidFill/>
            <a:miter lim="400000"/>
          </a:ln>
        </p:spPr>
        <p:txBody>
          <a:bodyPr lIns="0" tIns="0" rIns="0" bIns="0" anchor="ctr"/>
          <a:lstStyle/>
          <a:p>
            <a:pPr lvl="0" defTabSz="457200">
              <a:defRPr sz="1200">
                <a:latin typeface="Helvetica"/>
                <a:ea typeface="Helvetica"/>
                <a:cs typeface="Helvetica"/>
                <a:sym typeface="Helvetica"/>
              </a:defRPr>
            </a:pPr>
            <a:endParaRPr/>
          </a:p>
        </p:txBody>
      </p:sp>
      <p:sp>
        <p:nvSpPr>
          <p:cNvPr id="40" name="Shape 40"/>
          <p:cNvSpPr>
            <a:spLocks noGrp="1"/>
          </p:cNvSpPr>
          <p:nvPr>
            <p:ph type="title"/>
          </p:nvPr>
        </p:nvSpPr>
        <p:spPr>
          <a:prstGeom prst="rect">
            <a:avLst/>
          </a:prstGeom>
        </p:spPr>
        <p:txBody>
          <a:bodyPr/>
          <a:lstStyle/>
          <a:p>
            <a:pPr lvl="0">
              <a:defRPr sz="1800">
                <a:uFillTx/>
              </a:defRPr>
            </a:pPr>
            <a:r>
              <a:rPr sz="3600">
                <a:uFill>
                  <a:solidFill/>
                </a:uFill>
              </a:rPr>
              <a:t>Motivation</a:t>
            </a:r>
          </a:p>
        </p:txBody>
      </p:sp>
      <p:sp>
        <p:nvSpPr>
          <p:cNvPr id="3" name="Rectangle 2"/>
          <p:cNvSpPr/>
          <p:nvPr/>
        </p:nvSpPr>
        <p:spPr>
          <a:xfrm>
            <a:off x="1017464" y="1196752"/>
            <a:ext cx="6886337" cy="1015663"/>
          </a:xfrm>
          <a:prstGeom prst="rect">
            <a:avLst/>
          </a:prstGeom>
        </p:spPr>
        <p:txBody>
          <a:bodyPr wrap="square">
            <a:spAutoFit/>
          </a:bodyPr>
          <a:lstStyle/>
          <a:p>
            <a:pPr marL="0" lvl="0" indent="0" algn="ctr">
              <a:buSzTx/>
              <a:buNone/>
              <a:defRPr sz="1800">
                <a:uFillTx/>
              </a:defRPr>
            </a:pPr>
            <a:r>
              <a:rPr lang="en-IE" sz="2000" b="1" dirty="0">
                <a:uFill>
                  <a:solidFill/>
                </a:uFill>
              </a:rPr>
              <a:t>Exceptions</a:t>
            </a:r>
            <a:r>
              <a:rPr lang="en-IE" sz="2000" dirty="0">
                <a:uFill>
                  <a:solidFill/>
                </a:uFill>
              </a:rPr>
              <a:t> provide the means to separate the details of what to do when something out of the ordinary happens from the main logic of a program.</a:t>
            </a:r>
          </a:p>
        </p:txBody>
      </p:sp>
      <p:sp>
        <p:nvSpPr>
          <p:cNvPr id="6" name="Shape 43">
            <a:extLst>
              <a:ext uri="{FF2B5EF4-FFF2-40B4-BE49-F238E27FC236}">
                <a16:creationId xmlns:a16="http://schemas.microsoft.com/office/drawing/2014/main" id="{C119CA3A-556C-4C4F-88B1-83E453DD2663}"/>
              </a:ext>
            </a:extLst>
          </p:cNvPr>
          <p:cNvSpPr/>
          <p:nvPr/>
        </p:nvSpPr>
        <p:spPr>
          <a:xfrm>
            <a:off x="5436096" y="3403446"/>
            <a:ext cx="3456074" cy="1969770"/>
          </a:xfrm>
          <a:prstGeom prst="rect">
            <a:avLst/>
          </a:prstGeom>
          <a:solidFill>
            <a:schemeClr val="accent3">
              <a:lumMod val="20000"/>
              <a:lumOff val="80000"/>
            </a:schemeClr>
          </a:solidFill>
          <a:ln w="12700">
            <a:solidFill/>
            <a:miter lim="400000"/>
          </a:ln>
          <a:extLst>
            <a:ext uri="{C572A759-6A51-4108-AA02-DFA0A04FC94B}">
              <ma14:wrappingTextBoxFlag xmlns="" xmlns:ma14="http://schemas.microsoft.com/office/mac/drawingml/2011/main" val="1"/>
            </a:ext>
          </a:extLst>
        </p:spPr>
        <p:txBody>
          <a:bodyPr wrap="none" lIns="0" tIns="0" rIns="0" bIns="0">
            <a:spAutoFit/>
          </a:bodyPr>
          <a:lstStyle/>
          <a:p>
            <a:pPr lvl="0" defTabSz="457200">
              <a:defRPr sz="1800"/>
            </a:pPr>
            <a:r>
              <a:rPr sz="1600" b="1" dirty="0" err="1">
                <a:latin typeface="Courier New"/>
                <a:ea typeface="Courier New"/>
                <a:cs typeface="Courier New"/>
                <a:sym typeface="Courier New"/>
              </a:rPr>
              <a:t>readFile</a:t>
            </a:r>
            <a:r>
              <a:rPr sz="1600" b="1" dirty="0">
                <a:latin typeface="Courier New"/>
                <a:ea typeface="Courier New"/>
                <a:cs typeface="Courier New"/>
                <a:sym typeface="Courier New"/>
              </a:rPr>
              <a:t> </a:t>
            </a:r>
          </a:p>
          <a:p>
            <a:pPr lvl="0" defTabSz="457200">
              <a:defRPr sz="1800"/>
            </a:pPr>
            <a:r>
              <a:rPr sz="1600" b="1" dirty="0">
                <a:latin typeface="Courier New"/>
                <a:ea typeface="Courier New"/>
                <a:cs typeface="Courier New"/>
                <a:sym typeface="Courier New"/>
              </a:rPr>
              <a:t>{</a:t>
            </a:r>
          </a:p>
          <a:p>
            <a:pPr lvl="0" defTabSz="457200">
              <a:defRPr sz="1800"/>
            </a:pPr>
            <a:r>
              <a:rPr sz="1600" b="1" dirty="0">
                <a:latin typeface="Courier New"/>
                <a:ea typeface="Courier New"/>
                <a:cs typeface="Courier New"/>
                <a:sym typeface="Courier New"/>
              </a:rPr>
              <a:t>  </a:t>
            </a:r>
            <a:r>
              <a:rPr sz="1600" b="1" i="1" dirty="0">
                <a:latin typeface="Courier New"/>
                <a:ea typeface="Courier New"/>
                <a:cs typeface="Courier New"/>
                <a:sym typeface="Courier New"/>
              </a:rPr>
              <a:t>open the file;</a:t>
            </a:r>
          </a:p>
          <a:p>
            <a:pPr lvl="0" defTabSz="457200">
              <a:defRPr sz="1800"/>
            </a:pPr>
            <a:r>
              <a:rPr sz="1600" b="1" i="1" dirty="0">
                <a:latin typeface="Courier New"/>
                <a:ea typeface="Courier New"/>
                <a:cs typeface="Courier New"/>
                <a:sym typeface="Courier New"/>
              </a:rPr>
              <a:t>  determine its size;</a:t>
            </a:r>
          </a:p>
          <a:p>
            <a:pPr lvl="0" defTabSz="457200">
              <a:defRPr sz="1800"/>
            </a:pPr>
            <a:r>
              <a:rPr sz="1600" b="1" i="1" dirty="0">
                <a:latin typeface="Courier New"/>
                <a:ea typeface="Courier New"/>
                <a:cs typeface="Courier New"/>
                <a:sym typeface="Courier New"/>
              </a:rPr>
              <a:t>  allocate that much memory;</a:t>
            </a:r>
          </a:p>
          <a:p>
            <a:pPr lvl="0" defTabSz="457200">
              <a:defRPr sz="1800"/>
            </a:pPr>
            <a:r>
              <a:rPr sz="1600" b="1" i="1" dirty="0">
                <a:latin typeface="Courier New"/>
                <a:ea typeface="Courier New"/>
                <a:cs typeface="Courier New"/>
                <a:sym typeface="Courier New"/>
              </a:rPr>
              <a:t>  read the file into memory;</a:t>
            </a:r>
          </a:p>
          <a:p>
            <a:pPr lvl="0" defTabSz="457200">
              <a:defRPr sz="1800"/>
            </a:pPr>
            <a:r>
              <a:rPr sz="1600" b="1" i="1" dirty="0">
                <a:latin typeface="Courier New"/>
                <a:ea typeface="Courier New"/>
                <a:cs typeface="Courier New"/>
                <a:sym typeface="Courier New"/>
              </a:rPr>
              <a:t>  close the file;</a:t>
            </a:r>
            <a:endParaRPr sz="1600" b="1" dirty="0">
              <a:latin typeface="Courier New"/>
              <a:ea typeface="Courier New"/>
              <a:cs typeface="Courier New"/>
              <a:sym typeface="Courier New"/>
            </a:endParaRPr>
          </a:p>
          <a:p>
            <a:pPr lvl="0" defTabSz="457200">
              <a:defRPr sz="1800"/>
            </a:pPr>
            <a:r>
              <a:rPr sz="1600" b="1" dirty="0">
                <a:latin typeface="Courier New"/>
                <a:ea typeface="Courier New"/>
                <a:cs typeface="Courier New"/>
                <a:sym typeface="Courier New"/>
              </a:rPr>
              <a:t>}</a:t>
            </a:r>
          </a:p>
        </p:txBody>
      </p:sp>
      <p:sp>
        <p:nvSpPr>
          <p:cNvPr id="7" name="Shape 41">
            <a:extLst>
              <a:ext uri="{FF2B5EF4-FFF2-40B4-BE49-F238E27FC236}">
                <a16:creationId xmlns:a16="http://schemas.microsoft.com/office/drawing/2014/main" id="{4CEA6569-73B5-40F1-B6DC-095F16020208}"/>
              </a:ext>
            </a:extLst>
          </p:cNvPr>
          <p:cNvSpPr>
            <a:spLocks noGrp="1"/>
          </p:cNvSpPr>
          <p:nvPr>
            <p:ph type="body" idx="1"/>
          </p:nvPr>
        </p:nvSpPr>
        <p:spPr>
          <a:xfrm>
            <a:off x="491861" y="2708920"/>
            <a:ext cx="4597400" cy="3409930"/>
          </a:xfrm>
          <a:prstGeom prst="rect">
            <a:avLst/>
          </a:prstGeom>
        </p:spPr>
        <p:txBody>
          <a:bodyPr/>
          <a:lstStyle/>
          <a:p>
            <a:pPr marL="342900" lvl="0">
              <a:defRPr sz="1800">
                <a:uFillTx/>
              </a:defRPr>
            </a:pPr>
            <a:r>
              <a:rPr sz="2400" i="1" dirty="0">
                <a:solidFill>
                  <a:srgbClr val="FF0000"/>
                </a:solidFill>
                <a:uFill>
                  <a:solidFill/>
                </a:uFill>
              </a:rPr>
              <a:t>What happens if the file can't be opened?</a:t>
            </a:r>
          </a:p>
          <a:p>
            <a:pPr marL="342900" lvl="0">
              <a:defRPr sz="1800">
                <a:uFillTx/>
              </a:defRPr>
            </a:pPr>
            <a:r>
              <a:rPr sz="2400" i="1" dirty="0">
                <a:solidFill>
                  <a:srgbClr val="FF0000"/>
                </a:solidFill>
                <a:uFill>
                  <a:solidFill/>
                </a:uFill>
              </a:rPr>
              <a:t>What happens if the length of the file can't be determined?</a:t>
            </a:r>
          </a:p>
          <a:p>
            <a:pPr marL="342900" lvl="0">
              <a:defRPr sz="1800">
                <a:uFillTx/>
              </a:defRPr>
            </a:pPr>
            <a:r>
              <a:rPr sz="2400" i="1" dirty="0">
                <a:solidFill>
                  <a:srgbClr val="FF0000"/>
                </a:solidFill>
                <a:uFill>
                  <a:solidFill/>
                </a:uFill>
              </a:rPr>
              <a:t>What happens if enough memory can't be allocated?</a:t>
            </a:r>
          </a:p>
          <a:p>
            <a:pPr marL="342900" lvl="0">
              <a:defRPr sz="1800">
                <a:uFillTx/>
              </a:defRPr>
            </a:pPr>
            <a:r>
              <a:rPr sz="2400" i="1" dirty="0">
                <a:solidFill>
                  <a:srgbClr val="FF0000"/>
                </a:solidFill>
                <a:uFill>
                  <a:solidFill/>
                </a:uFill>
              </a:rPr>
              <a:t>What happens if the read fails?</a:t>
            </a:r>
          </a:p>
          <a:p>
            <a:pPr marL="342900" lvl="0">
              <a:defRPr sz="1800">
                <a:uFillTx/>
              </a:defRPr>
            </a:pPr>
            <a:r>
              <a:rPr sz="2400" i="1" dirty="0">
                <a:solidFill>
                  <a:srgbClr val="FF0000"/>
                </a:solidFill>
                <a:uFill>
                  <a:solidFill/>
                </a:uFill>
              </a:rPr>
              <a:t>What happens if the file can't be closed?</a:t>
            </a:r>
          </a:p>
        </p:txBody>
      </p:sp>
    </p:spTree>
    <p:extLst>
      <p:ext uri="{BB962C8B-B14F-4D97-AF65-F5344CB8AC3E}">
        <p14:creationId xmlns:p14="http://schemas.microsoft.com/office/powerpoint/2010/main" val="16293466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p:nvPr>
        </p:nvSpPr>
        <p:spPr>
          <a:xfrm>
            <a:off x="5724128" y="1556792"/>
            <a:ext cx="3240359" cy="1087438"/>
          </a:xfrm>
          <a:prstGeom prst="rect">
            <a:avLst/>
          </a:prstGeom>
        </p:spPr>
        <p:txBody>
          <a:bodyPr/>
          <a:lstStyle>
            <a:lvl1pPr algn="l"/>
          </a:lstStyle>
          <a:p>
            <a:pPr lvl="0">
              <a:defRPr sz="1800">
                <a:uFillTx/>
              </a:defRPr>
            </a:pPr>
            <a:r>
              <a:rPr sz="3600" dirty="0">
                <a:uFill>
                  <a:solidFill/>
                </a:uFill>
              </a:rPr>
              <a:t>Motivation</a:t>
            </a:r>
            <a:r>
              <a:rPr lang="en-IE" sz="3600" dirty="0">
                <a:uFill>
                  <a:solidFill/>
                </a:uFill>
              </a:rPr>
              <a:t> </a:t>
            </a:r>
            <a:br>
              <a:rPr lang="en-IE" sz="3600" dirty="0">
                <a:uFill>
                  <a:solidFill/>
                </a:uFill>
              </a:rPr>
            </a:br>
            <a:r>
              <a:rPr lang="en-IE" sz="3600" dirty="0">
                <a:uFill>
                  <a:solidFill/>
                </a:uFill>
              </a:rPr>
              <a:t>Example </a:t>
            </a:r>
            <a:br>
              <a:rPr lang="en-IE" sz="3600" dirty="0">
                <a:uFill>
                  <a:solidFill/>
                </a:uFill>
              </a:rPr>
            </a:br>
            <a:r>
              <a:rPr lang="en-IE" sz="3600" dirty="0">
                <a:uFill>
                  <a:solidFill/>
                </a:uFill>
              </a:rPr>
              <a:t>(if-statements)</a:t>
            </a:r>
            <a:endParaRPr sz="3600" dirty="0">
              <a:uFill>
                <a:solidFill/>
              </a:uFill>
            </a:endParaRPr>
          </a:p>
        </p:txBody>
      </p:sp>
      <p:sp>
        <p:nvSpPr>
          <p:cNvPr id="48" name="Shape 48"/>
          <p:cNvSpPr/>
          <p:nvPr/>
        </p:nvSpPr>
        <p:spPr>
          <a:xfrm>
            <a:off x="35496" y="260648"/>
            <a:ext cx="5370060" cy="6463308"/>
          </a:xfrm>
          <a:prstGeom prst="rect">
            <a:avLst/>
          </a:prstGeom>
          <a:solidFill>
            <a:srgbClr val="FFFFFF"/>
          </a:solidFill>
          <a:ln w="12700">
            <a:solidFill/>
            <a:miter lim="400000"/>
          </a:ln>
          <a:extLst>
            <a:ext uri="{C572A759-6A51-4108-AA02-DFA0A04FC94B}">
              <ma14:wrappingTextBoxFlag xmlns="" xmlns:ma14="http://schemas.microsoft.com/office/mac/drawingml/2011/main" val="1"/>
            </a:ext>
          </a:extLst>
        </p:spPr>
        <p:txBody>
          <a:bodyPr wrap="none" lIns="0" tIns="0" rIns="0" bIns="0">
            <a:spAutoFit/>
          </a:bodyPr>
          <a:lstStyle/>
          <a:p>
            <a:pPr lvl="0" defTabSz="457200">
              <a:defRPr sz="1800"/>
            </a:pPr>
            <a:r>
              <a:rPr sz="1400" dirty="0" err="1">
                <a:latin typeface="Courier New"/>
                <a:ea typeface="Courier New"/>
                <a:cs typeface="Courier New"/>
                <a:sym typeface="Courier New"/>
              </a:rPr>
              <a:t>errorCodeType</a:t>
            </a:r>
            <a:r>
              <a:rPr sz="1400" dirty="0">
                <a:latin typeface="Courier New"/>
                <a:ea typeface="Courier New"/>
                <a:cs typeface="Courier New"/>
                <a:sym typeface="Courier New"/>
              </a:rPr>
              <a:t> </a:t>
            </a:r>
            <a:r>
              <a:rPr sz="1400" b="1" dirty="0" err="1">
                <a:latin typeface="Courier New"/>
                <a:ea typeface="Courier New"/>
                <a:cs typeface="Courier New"/>
                <a:sym typeface="Courier New"/>
              </a:rPr>
              <a:t>readFile</a:t>
            </a:r>
            <a:r>
              <a:rPr sz="1400" b="1" dirty="0">
                <a:latin typeface="Courier New"/>
                <a:ea typeface="Courier New"/>
                <a:cs typeface="Courier New"/>
                <a:sym typeface="Courier New"/>
              </a:rPr>
              <a:t> {</a:t>
            </a:r>
            <a:endParaRPr sz="1400" dirty="0">
              <a:latin typeface="Courier New"/>
              <a:ea typeface="Courier New"/>
              <a:cs typeface="Courier New"/>
              <a:sym typeface="Courier New"/>
            </a:endParaRPr>
          </a:p>
          <a:p>
            <a:pPr lvl="0" defTabSz="457200">
              <a:defRPr sz="1800"/>
            </a:pPr>
            <a:r>
              <a:rPr sz="1400" dirty="0">
                <a:latin typeface="Courier New"/>
                <a:ea typeface="Courier New"/>
                <a:cs typeface="Courier New"/>
                <a:sym typeface="Courier New"/>
              </a:rPr>
              <a:t>    initialize </a:t>
            </a:r>
            <a:r>
              <a:rPr sz="1400" dirty="0" err="1">
                <a:latin typeface="Courier New"/>
                <a:ea typeface="Courier New"/>
                <a:cs typeface="Courier New"/>
                <a:sym typeface="Courier New"/>
              </a:rPr>
              <a:t>errorCode</a:t>
            </a:r>
            <a:r>
              <a:rPr sz="1400" dirty="0">
                <a:latin typeface="Courier New"/>
                <a:ea typeface="Courier New"/>
                <a:cs typeface="Courier New"/>
                <a:sym typeface="Courier New"/>
              </a:rPr>
              <a:t> = 0;</a:t>
            </a:r>
          </a:p>
          <a:p>
            <a:pPr lvl="0" defTabSz="457200">
              <a:defRPr sz="1800"/>
            </a:pPr>
            <a:r>
              <a:rPr sz="1400" dirty="0">
                <a:latin typeface="Courier New"/>
                <a:ea typeface="Courier New"/>
                <a:cs typeface="Courier New"/>
                <a:sym typeface="Courier New"/>
              </a:rPr>
              <a:t>    </a:t>
            </a:r>
          </a:p>
          <a:p>
            <a:pPr lvl="0" defTabSz="457200">
              <a:defRPr sz="1800"/>
            </a:pPr>
            <a:r>
              <a:rPr sz="1400" dirty="0">
                <a:latin typeface="Courier New"/>
                <a:ea typeface="Courier New"/>
                <a:cs typeface="Courier New"/>
                <a:sym typeface="Courier New"/>
              </a:rPr>
              <a:t>    </a:t>
            </a:r>
            <a:r>
              <a:rPr sz="1400" b="1" i="1" dirty="0">
                <a:latin typeface="Courier New"/>
                <a:ea typeface="Courier New"/>
                <a:cs typeface="Courier New"/>
                <a:sym typeface="Courier New"/>
              </a:rPr>
              <a:t>open the file;</a:t>
            </a:r>
            <a:endParaRPr sz="1400" dirty="0">
              <a:latin typeface="Courier New"/>
              <a:ea typeface="Courier New"/>
              <a:cs typeface="Courier New"/>
              <a:sym typeface="Courier New"/>
            </a:endParaRPr>
          </a:p>
          <a:p>
            <a:pPr lvl="0" defTabSz="457200">
              <a:defRPr sz="1800"/>
            </a:pPr>
            <a:r>
              <a:rPr sz="1400" dirty="0">
                <a:latin typeface="Courier New"/>
                <a:ea typeface="Courier New"/>
                <a:cs typeface="Courier New"/>
                <a:sym typeface="Courier New"/>
              </a:rPr>
              <a:t>    if (</a:t>
            </a:r>
            <a:r>
              <a:rPr sz="1400" i="1" dirty="0" err="1">
                <a:latin typeface="Courier New"/>
                <a:ea typeface="Courier New"/>
                <a:cs typeface="Courier New"/>
                <a:sym typeface="Courier New"/>
              </a:rPr>
              <a:t>theFileIsOpen</a:t>
            </a:r>
            <a:r>
              <a:rPr sz="1400" dirty="0">
                <a:latin typeface="Courier New"/>
                <a:ea typeface="Courier New"/>
                <a:cs typeface="Courier New"/>
                <a:sym typeface="Courier New"/>
              </a:rPr>
              <a:t>) {</a:t>
            </a:r>
          </a:p>
          <a:p>
            <a:pPr lvl="0" defTabSz="457200">
              <a:defRPr sz="1800"/>
            </a:pPr>
            <a:r>
              <a:rPr sz="1400" dirty="0">
                <a:latin typeface="Courier New"/>
                <a:ea typeface="Courier New"/>
                <a:cs typeface="Courier New"/>
                <a:sym typeface="Courier New"/>
              </a:rPr>
              <a:t>        </a:t>
            </a:r>
            <a:r>
              <a:rPr sz="1400" b="1" i="1" dirty="0">
                <a:latin typeface="Courier New"/>
                <a:ea typeface="Courier New"/>
                <a:cs typeface="Courier New"/>
                <a:sym typeface="Courier New"/>
              </a:rPr>
              <a:t>determine the length of the file;</a:t>
            </a:r>
            <a:endParaRPr sz="1400" dirty="0">
              <a:latin typeface="Courier New"/>
              <a:ea typeface="Courier New"/>
              <a:cs typeface="Courier New"/>
              <a:sym typeface="Courier New"/>
            </a:endParaRPr>
          </a:p>
          <a:p>
            <a:pPr lvl="0" defTabSz="457200">
              <a:defRPr sz="1800"/>
            </a:pPr>
            <a:r>
              <a:rPr sz="1400" dirty="0">
                <a:latin typeface="Courier New"/>
                <a:ea typeface="Courier New"/>
                <a:cs typeface="Courier New"/>
                <a:sym typeface="Courier New"/>
              </a:rPr>
              <a:t>        if (</a:t>
            </a:r>
            <a:r>
              <a:rPr sz="1400" i="1" dirty="0" err="1">
                <a:latin typeface="Courier New"/>
                <a:ea typeface="Courier New"/>
                <a:cs typeface="Courier New"/>
                <a:sym typeface="Courier New"/>
              </a:rPr>
              <a:t>gotTheFileLength</a:t>
            </a:r>
            <a:r>
              <a:rPr sz="1400" dirty="0">
                <a:latin typeface="Courier New"/>
                <a:ea typeface="Courier New"/>
                <a:cs typeface="Courier New"/>
                <a:sym typeface="Courier New"/>
              </a:rPr>
              <a:t>) {</a:t>
            </a:r>
          </a:p>
          <a:p>
            <a:pPr lvl="0" defTabSz="457200">
              <a:defRPr sz="1800"/>
            </a:pPr>
            <a:r>
              <a:rPr sz="1400" dirty="0">
                <a:latin typeface="Courier New"/>
                <a:ea typeface="Courier New"/>
                <a:cs typeface="Courier New"/>
                <a:sym typeface="Courier New"/>
              </a:rPr>
              <a:t>            </a:t>
            </a:r>
            <a:r>
              <a:rPr sz="1400" b="1" i="1" dirty="0">
                <a:latin typeface="Courier New"/>
                <a:ea typeface="Courier New"/>
                <a:cs typeface="Courier New"/>
                <a:sym typeface="Courier New"/>
              </a:rPr>
              <a:t>allocate that much memory;</a:t>
            </a:r>
            <a:endParaRPr sz="1400" dirty="0">
              <a:latin typeface="Courier New"/>
              <a:ea typeface="Courier New"/>
              <a:cs typeface="Courier New"/>
              <a:sym typeface="Courier New"/>
            </a:endParaRPr>
          </a:p>
          <a:p>
            <a:pPr lvl="0" defTabSz="457200">
              <a:defRPr sz="1800"/>
            </a:pPr>
            <a:r>
              <a:rPr sz="1400" dirty="0">
                <a:latin typeface="Courier New"/>
                <a:ea typeface="Courier New"/>
                <a:cs typeface="Courier New"/>
                <a:sym typeface="Courier New"/>
              </a:rPr>
              <a:t>            if (</a:t>
            </a:r>
            <a:r>
              <a:rPr sz="1400" i="1" dirty="0" err="1">
                <a:latin typeface="Courier New"/>
                <a:ea typeface="Courier New"/>
                <a:cs typeface="Courier New"/>
                <a:sym typeface="Courier New"/>
              </a:rPr>
              <a:t>gotEnoughMemory</a:t>
            </a:r>
            <a:r>
              <a:rPr sz="1400" dirty="0">
                <a:latin typeface="Courier New"/>
                <a:ea typeface="Courier New"/>
                <a:cs typeface="Courier New"/>
                <a:sym typeface="Courier New"/>
              </a:rPr>
              <a:t>) {</a:t>
            </a:r>
          </a:p>
          <a:p>
            <a:pPr lvl="0" defTabSz="457200">
              <a:defRPr sz="1800"/>
            </a:pPr>
            <a:r>
              <a:rPr sz="1400" dirty="0">
                <a:latin typeface="Courier New"/>
                <a:ea typeface="Courier New"/>
                <a:cs typeface="Courier New"/>
                <a:sym typeface="Courier New"/>
              </a:rPr>
              <a:t>                </a:t>
            </a:r>
            <a:r>
              <a:rPr sz="1400" b="1" i="1" dirty="0">
                <a:latin typeface="Courier New"/>
                <a:ea typeface="Courier New"/>
                <a:cs typeface="Courier New"/>
                <a:sym typeface="Courier New"/>
              </a:rPr>
              <a:t>read the file into memory;</a:t>
            </a:r>
            <a:endParaRPr sz="1400" dirty="0">
              <a:latin typeface="Courier New"/>
              <a:ea typeface="Courier New"/>
              <a:cs typeface="Courier New"/>
              <a:sym typeface="Courier New"/>
            </a:endParaRPr>
          </a:p>
          <a:p>
            <a:pPr lvl="0" defTabSz="457200">
              <a:defRPr sz="1800"/>
            </a:pPr>
            <a:r>
              <a:rPr sz="1400" dirty="0">
                <a:latin typeface="Courier New"/>
                <a:ea typeface="Courier New"/>
                <a:cs typeface="Courier New"/>
                <a:sym typeface="Courier New"/>
              </a:rPr>
              <a:t>                if (</a:t>
            </a:r>
            <a:r>
              <a:rPr sz="1400" i="1" dirty="0" err="1">
                <a:latin typeface="Courier New"/>
                <a:ea typeface="Courier New"/>
                <a:cs typeface="Courier New"/>
                <a:sym typeface="Courier New"/>
              </a:rPr>
              <a:t>readFailed</a:t>
            </a:r>
            <a:r>
              <a:rPr sz="1400" dirty="0">
                <a:latin typeface="Courier New"/>
                <a:ea typeface="Courier New"/>
                <a:cs typeface="Courier New"/>
                <a:sym typeface="Courier New"/>
              </a:rPr>
              <a:t>) {</a:t>
            </a:r>
          </a:p>
          <a:p>
            <a:pPr lvl="0" defTabSz="457200">
              <a:defRPr sz="1800"/>
            </a:pPr>
            <a:r>
              <a:rPr sz="1400" dirty="0">
                <a:latin typeface="Courier New"/>
                <a:ea typeface="Courier New"/>
                <a:cs typeface="Courier New"/>
                <a:sym typeface="Courier New"/>
              </a:rPr>
              <a:t>                    </a:t>
            </a:r>
            <a:r>
              <a:rPr sz="1400" dirty="0" err="1">
                <a:latin typeface="Courier New"/>
                <a:ea typeface="Courier New"/>
                <a:cs typeface="Courier New"/>
                <a:sym typeface="Courier New"/>
              </a:rPr>
              <a:t>errorCode</a:t>
            </a:r>
            <a:r>
              <a:rPr sz="1400" dirty="0">
                <a:latin typeface="Courier New"/>
                <a:ea typeface="Courier New"/>
                <a:cs typeface="Courier New"/>
                <a:sym typeface="Courier New"/>
              </a:rPr>
              <a:t> = -1;</a:t>
            </a:r>
          </a:p>
          <a:p>
            <a:pPr lvl="0" defTabSz="457200">
              <a:defRPr sz="1800"/>
            </a:pPr>
            <a:r>
              <a:rPr sz="1400" dirty="0">
                <a:latin typeface="Courier New"/>
                <a:ea typeface="Courier New"/>
                <a:cs typeface="Courier New"/>
                <a:sym typeface="Courier New"/>
              </a:rPr>
              <a:t>                }</a:t>
            </a:r>
          </a:p>
          <a:p>
            <a:pPr lvl="0" defTabSz="457200">
              <a:defRPr sz="1800"/>
            </a:pPr>
            <a:r>
              <a:rPr sz="1400" dirty="0">
                <a:latin typeface="Courier New"/>
                <a:ea typeface="Courier New"/>
                <a:cs typeface="Courier New"/>
                <a:sym typeface="Courier New"/>
              </a:rPr>
              <a:t>            } else {</a:t>
            </a:r>
          </a:p>
          <a:p>
            <a:pPr lvl="0" defTabSz="457200">
              <a:defRPr sz="1800"/>
            </a:pPr>
            <a:r>
              <a:rPr sz="1400" dirty="0">
                <a:latin typeface="Courier New"/>
                <a:ea typeface="Courier New"/>
                <a:cs typeface="Courier New"/>
                <a:sym typeface="Courier New"/>
              </a:rPr>
              <a:t>                </a:t>
            </a:r>
            <a:r>
              <a:rPr sz="1400" dirty="0" err="1">
                <a:latin typeface="Courier New"/>
                <a:ea typeface="Courier New"/>
                <a:cs typeface="Courier New"/>
                <a:sym typeface="Courier New"/>
              </a:rPr>
              <a:t>errorCode</a:t>
            </a:r>
            <a:r>
              <a:rPr sz="1400" dirty="0">
                <a:latin typeface="Courier New"/>
                <a:ea typeface="Courier New"/>
                <a:cs typeface="Courier New"/>
                <a:sym typeface="Courier New"/>
              </a:rPr>
              <a:t> = -2;</a:t>
            </a:r>
          </a:p>
          <a:p>
            <a:pPr lvl="0" defTabSz="457200">
              <a:defRPr sz="1800"/>
            </a:pPr>
            <a:r>
              <a:rPr sz="1400" dirty="0">
                <a:latin typeface="Courier New"/>
                <a:ea typeface="Courier New"/>
                <a:cs typeface="Courier New"/>
                <a:sym typeface="Courier New"/>
              </a:rPr>
              <a:t>            }</a:t>
            </a:r>
          </a:p>
          <a:p>
            <a:pPr lvl="0" defTabSz="457200">
              <a:defRPr sz="1800"/>
            </a:pPr>
            <a:r>
              <a:rPr sz="1400" dirty="0">
                <a:latin typeface="Courier New"/>
                <a:ea typeface="Courier New"/>
                <a:cs typeface="Courier New"/>
                <a:sym typeface="Courier New"/>
              </a:rPr>
              <a:t>        } else {</a:t>
            </a:r>
          </a:p>
          <a:p>
            <a:pPr lvl="0" defTabSz="457200">
              <a:defRPr sz="1800"/>
            </a:pPr>
            <a:r>
              <a:rPr sz="1400" dirty="0">
                <a:latin typeface="Courier New"/>
                <a:ea typeface="Courier New"/>
                <a:cs typeface="Courier New"/>
                <a:sym typeface="Courier New"/>
              </a:rPr>
              <a:t>            </a:t>
            </a:r>
            <a:r>
              <a:rPr sz="1400" dirty="0" err="1">
                <a:latin typeface="Courier New"/>
                <a:ea typeface="Courier New"/>
                <a:cs typeface="Courier New"/>
                <a:sym typeface="Courier New"/>
              </a:rPr>
              <a:t>errorCode</a:t>
            </a:r>
            <a:r>
              <a:rPr sz="1400" dirty="0">
                <a:latin typeface="Courier New"/>
                <a:ea typeface="Courier New"/>
                <a:cs typeface="Courier New"/>
                <a:sym typeface="Courier New"/>
              </a:rPr>
              <a:t> = -3;</a:t>
            </a:r>
          </a:p>
          <a:p>
            <a:pPr lvl="0" defTabSz="457200">
              <a:defRPr sz="1800"/>
            </a:pPr>
            <a:r>
              <a:rPr sz="1400" dirty="0">
                <a:latin typeface="Courier New"/>
                <a:ea typeface="Courier New"/>
                <a:cs typeface="Courier New"/>
                <a:sym typeface="Courier New"/>
              </a:rPr>
              <a:t>        }</a:t>
            </a:r>
          </a:p>
          <a:p>
            <a:pPr lvl="0" defTabSz="457200">
              <a:defRPr sz="1800"/>
            </a:pPr>
            <a:r>
              <a:rPr sz="1400" dirty="0">
                <a:latin typeface="Courier New"/>
                <a:ea typeface="Courier New"/>
                <a:cs typeface="Courier New"/>
                <a:sym typeface="Courier New"/>
              </a:rPr>
              <a:t>        </a:t>
            </a:r>
            <a:r>
              <a:rPr sz="1400" b="1" i="1" dirty="0">
                <a:latin typeface="Courier New"/>
                <a:ea typeface="Courier New"/>
                <a:cs typeface="Courier New"/>
                <a:sym typeface="Courier New"/>
              </a:rPr>
              <a:t>close the file;</a:t>
            </a:r>
            <a:endParaRPr sz="1400" dirty="0">
              <a:latin typeface="Courier New"/>
              <a:ea typeface="Courier New"/>
              <a:cs typeface="Courier New"/>
              <a:sym typeface="Courier New"/>
            </a:endParaRPr>
          </a:p>
          <a:p>
            <a:pPr lvl="0" defTabSz="457200">
              <a:defRPr sz="1800"/>
            </a:pPr>
            <a:r>
              <a:rPr sz="1400" dirty="0">
                <a:latin typeface="Courier New"/>
                <a:ea typeface="Courier New"/>
                <a:cs typeface="Courier New"/>
                <a:sym typeface="Courier New"/>
              </a:rPr>
              <a:t>        if (</a:t>
            </a:r>
            <a:r>
              <a:rPr sz="1400" i="1" dirty="0" err="1">
                <a:latin typeface="Courier New"/>
                <a:ea typeface="Courier New"/>
                <a:cs typeface="Courier New"/>
                <a:sym typeface="Courier New"/>
              </a:rPr>
              <a:t>theFileDidntClose</a:t>
            </a:r>
            <a:r>
              <a:rPr sz="1400" dirty="0">
                <a:latin typeface="Courier New"/>
                <a:ea typeface="Courier New"/>
                <a:cs typeface="Courier New"/>
                <a:sym typeface="Courier New"/>
              </a:rPr>
              <a:t> &amp;&amp; </a:t>
            </a:r>
            <a:r>
              <a:rPr sz="1400" i="1" dirty="0" err="1">
                <a:latin typeface="Courier New"/>
                <a:ea typeface="Courier New"/>
                <a:cs typeface="Courier New"/>
                <a:sym typeface="Courier New"/>
              </a:rPr>
              <a:t>errorCode</a:t>
            </a:r>
            <a:r>
              <a:rPr sz="1400" dirty="0">
                <a:latin typeface="Courier New"/>
                <a:ea typeface="Courier New"/>
                <a:cs typeface="Courier New"/>
                <a:sym typeface="Courier New"/>
              </a:rPr>
              <a:t> == 0) {</a:t>
            </a:r>
          </a:p>
          <a:p>
            <a:pPr lvl="0" defTabSz="457200">
              <a:defRPr sz="1800"/>
            </a:pPr>
            <a:r>
              <a:rPr sz="1400" dirty="0">
                <a:latin typeface="Courier New"/>
                <a:ea typeface="Courier New"/>
                <a:cs typeface="Courier New"/>
                <a:sym typeface="Courier New"/>
              </a:rPr>
              <a:t>            </a:t>
            </a:r>
            <a:r>
              <a:rPr sz="1400" dirty="0" err="1">
                <a:latin typeface="Courier New"/>
                <a:ea typeface="Courier New"/>
                <a:cs typeface="Courier New"/>
                <a:sym typeface="Courier New"/>
              </a:rPr>
              <a:t>errorCode</a:t>
            </a:r>
            <a:r>
              <a:rPr sz="1400" dirty="0">
                <a:latin typeface="Courier New"/>
                <a:ea typeface="Courier New"/>
                <a:cs typeface="Courier New"/>
                <a:sym typeface="Courier New"/>
              </a:rPr>
              <a:t> = -4;</a:t>
            </a:r>
          </a:p>
          <a:p>
            <a:pPr lvl="0" defTabSz="457200">
              <a:defRPr sz="1800"/>
            </a:pPr>
            <a:r>
              <a:rPr sz="1400" dirty="0">
                <a:latin typeface="Courier New"/>
                <a:ea typeface="Courier New"/>
                <a:cs typeface="Courier New"/>
                <a:sym typeface="Courier New"/>
              </a:rPr>
              <a:t>        } else {</a:t>
            </a:r>
          </a:p>
          <a:p>
            <a:pPr lvl="0" defTabSz="457200">
              <a:defRPr sz="1800"/>
            </a:pPr>
            <a:r>
              <a:rPr sz="1400" dirty="0">
                <a:latin typeface="Courier New"/>
                <a:ea typeface="Courier New"/>
                <a:cs typeface="Courier New"/>
                <a:sym typeface="Courier New"/>
              </a:rPr>
              <a:t>            </a:t>
            </a:r>
            <a:r>
              <a:rPr sz="1400" dirty="0" err="1">
                <a:latin typeface="Courier New"/>
                <a:ea typeface="Courier New"/>
                <a:cs typeface="Courier New"/>
                <a:sym typeface="Courier New"/>
              </a:rPr>
              <a:t>errorCode</a:t>
            </a:r>
            <a:r>
              <a:rPr sz="1400" dirty="0">
                <a:latin typeface="Courier New"/>
                <a:ea typeface="Courier New"/>
                <a:cs typeface="Courier New"/>
                <a:sym typeface="Courier New"/>
              </a:rPr>
              <a:t> = </a:t>
            </a:r>
            <a:r>
              <a:rPr sz="1400" dirty="0" err="1">
                <a:latin typeface="Courier New"/>
                <a:ea typeface="Courier New"/>
                <a:cs typeface="Courier New"/>
                <a:sym typeface="Courier New"/>
              </a:rPr>
              <a:t>errorCode</a:t>
            </a:r>
            <a:r>
              <a:rPr sz="1400" dirty="0">
                <a:latin typeface="Courier New"/>
                <a:ea typeface="Courier New"/>
                <a:cs typeface="Courier New"/>
                <a:sym typeface="Courier New"/>
              </a:rPr>
              <a:t> and -4;</a:t>
            </a:r>
          </a:p>
          <a:p>
            <a:pPr lvl="0" defTabSz="457200">
              <a:defRPr sz="1800"/>
            </a:pPr>
            <a:r>
              <a:rPr sz="1400" dirty="0">
                <a:latin typeface="Courier New"/>
                <a:ea typeface="Courier New"/>
                <a:cs typeface="Courier New"/>
                <a:sym typeface="Courier New"/>
              </a:rPr>
              <a:t>        }</a:t>
            </a:r>
          </a:p>
          <a:p>
            <a:pPr lvl="0" defTabSz="457200">
              <a:defRPr sz="1800"/>
            </a:pPr>
            <a:r>
              <a:rPr sz="1400" dirty="0">
                <a:latin typeface="Courier New"/>
                <a:ea typeface="Courier New"/>
                <a:cs typeface="Courier New"/>
                <a:sym typeface="Courier New"/>
              </a:rPr>
              <a:t>    } else {</a:t>
            </a:r>
          </a:p>
          <a:p>
            <a:pPr lvl="0" defTabSz="457200">
              <a:defRPr sz="1800"/>
            </a:pPr>
            <a:r>
              <a:rPr sz="1400" dirty="0">
                <a:latin typeface="Courier New"/>
                <a:ea typeface="Courier New"/>
                <a:cs typeface="Courier New"/>
                <a:sym typeface="Courier New"/>
              </a:rPr>
              <a:t>        </a:t>
            </a:r>
            <a:r>
              <a:rPr sz="1400" dirty="0" err="1">
                <a:latin typeface="Courier New"/>
                <a:ea typeface="Courier New"/>
                <a:cs typeface="Courier New"/>
                <a:sym typeface="Courier New"/>
              </a:rPr>
              <a:t>errorCode</a:t>
            </a:r>
            <a:r>
              <a:rPr sz="1400" dirty="0">
                <a:latin typeface="Courier New"/>
                <a:ea typeface="Courier New"/>
                <a:cs typeface="Courier New"/>
                <a:sym typeface="Courier New"/>
              </a:rPr>
              <a:t> = -5;</a:t>
            </a:r>
          </a:p>
          <a:p>
            <a:pPr lvl="0" defTabSz="457200">
              <a:defRPr sz="1800"/>
            </a:pPr>
            <a:r>
              <a:rPr sz="1400" dirty="0">
                <a:latin typeface="Courier New"/>
                <a:ea typeface="Courier New"/>
                <a:cs typeface="Courier New"/>
                <a:sym typeface="Courier New"/>
              </a:rPr>
              <a:t>    }</a:t>
            </a:r>
          </a:p>
          <a:p>
            <a:pPr lvl="0" defTabSz="457200">
              <a:defRPr sz="1800"/>
            </a:pPr>
            <a:r>
              <a:rPr sz="1400" dirty="0">
                <a:latin typeface="Courier New"/>
                <a:ea typeface="Courier New"/>
                <a:cs typeface="Courier New"/>
                <a:sym typeface="Courier New"/>
              </a:rPr>
              <a:t>    return </a:t>
            </a:r>
            <a:r>
              <a:rPr sz="1400" dirty="0" err="1">
                <a:latin typeface="Courier New"/>
                <a:ea typeface="Courier New"/>
                <a:cs typeface="Courier New"/>
                <a:sym typeface="Courier New"/>
              </a:rPr>
              <a:t>errorCode</a:t>
            </a:r>
            <a:r>
              <a:rPr sz="1400" dirty="0">
                <a:latin typeface="Courier New"/>
                <a:ea typeface="Courier New"/>
                <a:cs typeface="Courier New"/>
                <a:sym typeface="Courier New"/>
              </a:rPr>
              <a:t>;</a:t>
            </a:r>
          </a:p>
          <a:p>
            <a:pPr lvl="0" defTabSz="457200">
              <a:defRPr sz="1800"/>
            </a:pPr>
            <a:r>
              <a:rPr sz="1400" dirty="0">
                <a:latin typeface="Courier New"/>
                <a:ea typeface="Courier New"/>
                <a:cs typeface="Courier New"/>
                <a:sym typeface="Courier New"/>
              </a:rPr>
              <a:t>}</a:t>
            </a:r>
          </a:p>
        </p:txBody>
      </p:sp>
      <p:sp>
        <p:nvSpPr>
          <p:cNvPr id="8" name="Shape 43">
            <a:extLst>
              <a:ext uri="{FF2B5EF4-FFF2-40B4-BE49-F238E27FC236}">
                <a16:creationId xmlns:a16="http://schemas.microsoft.com/office/drawing/2014/main" id="{EBB93A5E-5AAA-4F2E-8463-18745685FA31}"/>
              </a:ext>
            </a:extLst>
          </p:cNvPr>
          <p:cNvSpPr/>
          <p:nvPr/>
        </p:nvSpPr>
        <p:spPr>
          <a:xfrm>
            <a:off x="5436096" y="3403446"/>
            <a:ext cx="3456074" cy="1969770"/>
          </a:xfrm>
          <a:prstGeom prst="rect">
            <a:avLst/>
          </a:prstGeom>
          <a:solidFill>
            <a:schemeClr val="accent3">
              <a:lumMod val="20000"/>
              <a:lumOff val="80000"/>
            </a:schemeClr>
          </a:solidFill>
          <a:ln w="12700">
            <a:solidFill/>
            <a:miter lim="400000"/>
          </a:ln>
          <a:extLst>
            <a:ext uri="{C572A759-6A51-4108-AA02-DFA0A04FC94B}">
              <ma14:wrappingTextBoxFlag xmlns="" xmlns:ma14="http://schemas.microsoft.com/office/mac/drawingml/2011/main" val="1"/>
            </a:ext>
          </a:extLst>
        </p:spPr>
        <p:txBody>
          <a:bodyPr wrap="none" lIns="0" tIns="0" rIns="0" bIns="0">
            <a:spAutoFit/>
          </a:bodyPr>
          <a:lstStyle/>
          <a:p>
            <a:pPr lvl="0" defTabSz="457200">
              <a:defRPr sz="1800"/>
            </a:pPr>
            <a:r>
              <a:rPr sz="1600" b="1" dirty="0" err="1">
                <a:latin typeface="Courier New"/>
                <a:ea typeface="Courier New"/>
                <a:cs typeface="Courier New"/>
                <a:sym typeface="Courier New"/>
              </a:rPr>
              <a:t>readFile</a:t>
            </a:r>
            <a:r>
              <a:rPr sz="1600" b="1" dirty="0">
                <a:latin typeface="Courier New"/>
                <a:ea typeface="Courier New"/>
                <a:cs typeface="Courier New"/>
                <a:sym typeface="Courier New"/>
              </a:rPr>
              <a:t> </a:t>
            </a:r>
          </a:p>
          <a:p>
            <a:pPr lvl="0" defTabSz="457200">
              <a:defRPr sz="1800"/>
            </a:pPr>
            <a:r>
              <a:rPr sz="1600" b="1" dirty="0">
                <a:latin typeface="Courier New"/>
                <a:ea typeface="Courier New"/>
                <a:cs typeface="Courier New"/>
                <a:sym typeface="Courier New"/>
              </a:rPr>
              <a:t>{</a:t>
            </a:r>
          </a:p>
          <a:p>
            <a:pPr lvl="0" defTabSz="457200">
              <a:defRPr sz="1800"/>
            </a:pPr>
            <a:r>
              <a:rPr sz="1600" b="1" dirty="0">
                <a:latin typeface="Courier New"/>
                <a:ea typeface="Courier New"/>
                <a:cs typeface="Courier New"/>
                <a:sym typeface="Courier New"/>
              </a:rPr>
              <a:t>  </a:t>
            </a:r>
            <a:r>
              <a:rPr sz="1600" b="1" i="1" dirty="0">
                <a:latin typeface="Courier New"/>
                <a:ea typeface="Courier New"/>
                <a:cs typeface="Courier New"/>
                <a:sym typeface="Courier New"/>
              </a:rPr>
              <a:t>open the file;</a:t>
            </a:r>
          </a:p>
          <a:p>
            <a:pPr lvl="0" defTabSz="457200">
              <a:defRPr sz="1800"/>
            </a:pPr>
            <a:r>
              <a:rPr sz="1600" b="1" i="1" dirty="0">
                <a:latin typeface="Courier New"/>
                <a:ea typeface="Courier New"/>
                <a:cs typeface="Courier New"/>
                <a:sym typeface="Courier New"/>
              </a:rPr>
              <a:t>  determine its size;</a:t>
            </a:r>
          </a:p>
          <a:p>
            <a:pPr lvl="0" defTabSz="457200">
              <a:defRPr sz="1800"/>
            </a:pPr>
            <a:r>
              <a:rPr sz="1600" b="1" i="1" dirty="0">
                <a:latin typeface="Courier New"/>
                <a:ea typeface="Courier New"/>
                <a:cs typeface="Courier New"/>
                <a:sym typeface="Courier New"/>
              </a:rPr>
              <a:t>  allocate that much memory;</a:t>
            </a:r>
          </a:p>
          <a:p>
            <a:pPr lvl="0" defTabSz="457200">
              <a:defRPr sz="1800"/>
            </a:pPr>
            <a:r>
              <a:rPr sz="1600" b="1" i="1" dirty="0">
                <a:latin typeface="Courier New"/>
                <a:ea typeface="Courier New"/>
                <a:cs typeface="Courier New"/>
                <a:sym typeface="Courier New"/>
              </a:rPr>
              <a:t>  read the file into memory;</a:t>
            </a:r>
          </a:p>
          <a:p>
            <a:pPr lvl="0" defTabSz="457200">
              <a:defRPr sz="1800"/>
            </a:pPr>
            <a:r>
              <a:rPr sz="1600" b="1" i="1" dirty="0">
                <a:latin typeface="Courier New"/>
                <a:ea typeface="Courier New"/>
                <a:cs typeface="Courier New"/>
                <a:sym typeface="Courier New"/>
              </a:rPr>
              <a:t>  close the file;</a:t>
            </a:r>
            <a:endParaRPr sz="1600" b="1" dirty="0">
              <a:latin typeface="Courier New"/>
              <a:ea typeface="Courier New"/>
              <a:cs typeface="Courier New"/>
              <a:sym typeface="Courier New"/>
            </a:endParaRPr>
          </a:p>
          <a:p>
            <a:pPr lvl="0" defTabSz="457200">
              <a:defRPr sz="1800"/>
            </a:pPr>
            <a:r>
              <a:rPr sz="1600" b="1" dirty="0">
                <a:latin typeface="Courier New"/>
                <a:ea typeface="Courier New"/>
                <a:cs typeface="Courier New"/>
                <a:sym typeface="Courier New"/>
              </a:rPr>
              <a:t>}</a:t>
            </a:r>
          </a:p>
        </p:txBody>
      </p:sp>
    </p:spTree>
    <p:extLst>
      <p:ext uri="{BB962C8B-B14F-4D97-AF65-F5344CB8AC3E}">
        <p14:creationId xmlns:p14="http://schemas.microsoft.com/office/powerpoint/2010/main" val="359519500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a:spLocks noGrp="1"/>
          </p:cNvSpPr>
          <p:nvPr>
            <p:ph type="title"/>
          </p:nvPr>
        </p:nvSpPr>
        <p:spPr>
          <a:xfrm>
            <a:off x="5724128" y="1556792"/>
            <a:ext cx="3240359" cy="1087438"/>
          </a:xfrm>
          <a:prstGeom prst="rect">
            <a:avLst/>
          </a:prstGeom>
        </p:spPr>
        <p:txBody>
          <a:bodyPr/>
          <a:lstStyle>
            <a:lvl1pPr algn="l"/>
          </a:lstStyle>
          <a:p>
            <a:pPr lvl="0">
              <a:defRPr sz="1800">
                <a:uFillTx/>
              </a:defRPr>
            </a:pPr>
            <a:r>
              <a:rPr sz="3600" dirty="0">
                <a:uFill>
                  <a:solidFill/>
                </a:uFill>
              </a:rPr>
              <a:t>Motivation</a:t>
            </a:r>
            <a:r>
              <a:rPr lang="en-IE" sz="3600" dirty="0">
                <a:uFill>
                  <a:solidFill/>
                </a:uFill>
              </a:rPr>
              <a:t> </a:t>
            </a:r>
            <a:br>
              <a:rPr lang="en-IE" sz="3600" dirty="0">
                <a:uFill>
                  <a:solidFill/>
                </a:uFill>
              </a:rPr>
            </a:br>
            <a:r>
              <a:rPr lang="en-IE" sz="3600" dirty="0">
                <a:uFill>
                  <a:solidFill/>
                </a:uFill>
              </a:rPr>
              <a:t>Example (exceptions)</a:t>
            </a:r>
            <a:endParaRPr sz="3600" dirty="0">
              <a:uFill>
                <a:solidFill/>
              </a:uFill>
            </a:endParaRPr>
          </a:p>
        </p:txBody>
      </p:sp>
      <p:sp>
        <p:nvSpPr>
          <p:cNvPr id="8" name="Shape 43">
            <a:extLst>
              <a:ext uri="{FF2B5EF4-FFF2-40B4-BE49-F238E27FC236}">
                <a16:creationId xmlns:a16="http://schemas.microsoft.com/office/drawing/2014/main" id="{EBB93A5E-5AAA-4F2E-8463-18745685FA31}"/>
              </a:ext>
            </a:extLst>
          </p:cNvPr>
          <p:cNvSpPr/>
          <p:nvPr/>
        </p:nvSpPr>
        <p:spPr>
          <a:xfrm>
            <a:off x="5436096" y="3403446"/>
            <a:ext cx="3456074" cy="1969770"/>
          </a:xfrm>
          <a:prstGeom prst="rect">
            <a:avLst/>
          </a:prstGeom>
          <a:solidFill>
            <a:schemeClr val="accent3">
              <a:lumMod val="20000"/>
              <a:lumOff val="80000"/>
            </a:schemeClr>
          </a:solidFill>
          <a:ln w="12700">
            <a:solidFill/>
            <a:miter lim="400000"/>
          </a:ln>
          <a:extLst>
            <a:ext uri="{C572A759-6A51-4108-AA02-DFA0A04FC94B}">
              <ma14:wrappingTextBoxFlag xmlns="" xmlns:ma14="http://schemas.microsoft.com/office/mac/drawingml/2011/main" val="1"/>
            </a:ext>
          </a:extLst>
        </p:spPr>
        <p:txBody>
          <a:bodyPr wrap="none" lIns="0" tIns="0" rIns="0" bIns="0">
            <a:spAutoFit/>
          </a:bodyPr>
          <a:lstStyle/>
          <a:p>
            <a:pPr lvl="0" defTabSz="457200">
              <a:defRPr sz="1800"/>
            </a:pPr>
            <a:r>
              <a:rPr sz="1600" b="1" dirty="0" err="1">
                <a:latin typeface="Courier New"/>
                <a:ea typeface="Courier New"/>
                <a:cs typeface="Courier New"/>
                <a:sym typeface="Courier New"/>
              </a:rPr>
              <a:t>readFile</a:t>
            </a:r>
            <a:r>
              <a:rPr sz="1600" b="1" dirty="0">
                <a:latin typeface="Courier New"/>
                <a:ea typeface="Courier New"/>
                <a:cs typeface="Courier New"/>
                <a:sym typeface="Courier New"/>
              </a:rPr>
              <a:t> </a:t>
            </a:r>
          </a:p>
          <a:p>
            <a:pPr lvl="0" defTabSz="457200">
              <a:defRPr sz="1800"/>
            </a:pPr>
            <a:r>
              <a:rPr sz="1600" b="1" dirty="0">
                <a:latin typeface="Courier New"/>
                <a:ea typeface="Courier New"/>
                <a:cs typeface="Courier New"/>
                <a:sym typeface="Courier New"/>
              </a:rPr>
              <a:t>{</a:t>
            </a:r>
          </a:p>
          <a:p>
            <a:pPr lvl="0" defTabSz="457200">
              <a:defRPr sz="1800"/>
            </a:pPr>
            <a:r>
              <a:rPr sz="1600" b="1" dirty="0">
                <a:latin typeface="Courier New"/>
                <a:ea typeface="Courier New"/>
                <a:cs typeface="Courier New"/>
                <a:sym typeface="Courier New"/>
              </a:rPr>
              <a:t>  </a:t>
            </a:r>
            <a:r>
              <a:rPr sz="1600" b="1" i="1" dirty="0">
                <a:latin typeface="Courier New"/>
                <a:ea typeface="Courier New"/>
                <a:cs typeface="Courier New"/>
                <a:sym typeface="Courier New"/>
              </a:rPr>
              <a:t>open the file;</a:t>
            </a:r>
          </a:p>
          <a:p>
            <a:pPr lvl="0" defTabSz="457200">
              <a:defRPr sz="1800"/>
            </a:pPr>
            <a:r>
              <a:rPr sz="1600" b="1" i="1" dirty="0">
                <a:latin typeface="Courier New"/>
                <a:ea typeface="Courier New"/>
                <a:cs typeface="Courier New"/>
                <a:sym typeface="Courier New"/>
              </a:rPr>
              <a:t>  determine its size;</a:t>
            </a:r>
          </a:p>
          <a:p>
            <a:pPr lvl="0" defTabSz="457200">
              <a:defRPr sz="1800"/>
            </a:pPr>
            <a:r>
              <a:rPr sz="1600" b="1" i="1" dirty="0">
                <a:latin typeface="Courier New"/>
                <a:ea typeface="Courier New"/>
                <a:cs typeface="Courier New"/>
                <a:sym typeface="Courier New"/>
              </a:rPr>
              <a:t>  allocate that much memory;</a:t>
            </a:r>
          </a:p>
          <a:p>
            <a:pPr lvl="0" defTabSz="457200">
              <a:defRPr sz="1800"/>
            </a:pPr>
            <a:r>
              <a:rPr sz="1600" b="1" i="1" dirty="0">
                <a:latin typeface="Courier New"/>
                <a:ea typeface="Courier New"/>
                <a:cs typeface="Courier New"/>
                <a:sym typeface="Courier New"/>
              </a:rPr>
              <a:t>  read the file into memory;</a:t>
            </a:r>
          </a:p>
          <a:p>
            <a:pPr lvl="0" defTabSz="457200">
              <a:defRPr sz="1800"/>
            </a:pPr>
            <a:r>
              <a:rPr sz="1600" b="1" i="1" dirty="0">
                <a:latin typeface="Courier New"/>
                <a:ea typeface="Courier New"/>
                <a:cs typeface="Courier New"/>
                <a:sym typeface="Courier New"/>
              </a:rPr>
              <a:t>  close the file;</a:t>
            </a:r>
            <a:endParaRPr sz="1600" b="1" dirty="0">
              <a:latin typeface="Courier New"/>
              <a:ea typeface="Courier New"/>
              <a:cs typeface="Courier New"/>
              <a:sym typeface="Courier New"/>
            </a:endParaRPr>
          </a:p>
          <a:p>
            <a:pPr lvl="0" defTabSz="457200">
              <a:defRPr sz="1800"/>
            </a:pPr>
            <a:r>
              <a:rPr sz="1600" b="1" dirty="0">
                <a:latin typeface="Courier New"/>
                <a:ea typeface="Courier New"/>
                <a:cs typeface="Courier New"/>
                <a:sym typeface="Courier New"/>
              </a:rPr>
              <a:t>}</a:t>
            </a:r>
          </a:p>
        </p:txBody>
      </p:sp>
      <p:sp>
        <p:nvSpPr>
          <p:cNvPr id="5" name="Shape 53">
            <a:extLst>
              <a:ext uri="{FF2B5EF4-FFF2-40B4-BE49-F238E27FC236}">
                <a16:creationId xmlns:a16="http://schemas.microsoft.com/office/drawing/2014/main" id="{E19B063C-D102-49C8-8551-0A7D49F55C62}"/>
              </a:ext>
            </a:extLst>
          </p:cNvPr>
          <p:cNvSpPr/>
          <p:nvPr/>
        </p:nvSpPr>
        <p:spPr>
          <a:xfrm>
            <a:off x="478262" y="1559108"/>
            <a:ext cx="4813818" cy="4678204"/>
          </a:xfrm>
          <a:prstGeom prst="rect">
            <a:avLst/>
          </a:prstGeom>
          <a:ln w="12700">
            <a:solidFill/>
            <a:miter lim="400000"/>
          </a:ln>
          <a:extLst>
            <a:ext uri="{C572A759-6A51-4108-AA02-DFA0A04FC94B}">
              <ma14:wrappingTextBoxFlag xmlns="" xmlns:ma14="http://schemas.microsoft.com/office/mac/drawingml/2011/main" val="1"/>
            </a:ext>
          </a:extLst>
        </p:spPr>
        <p:txBody>
          <a:bodyPr wrap="none" lIns="0" tIns="0" rIns="0" bIns="0">
            <a:spAutoFit/>
          </a:bodyPr>
          <a:lstStyle/>
          <a:p>
            <a:pPr lvl="0" defTabSz="457200">
              <a:defRPr sz="1800"/>
            </a:pPr>
            <a:r>
              <a:rPr sz="1600" b="1" i="1" dirty="0" err="1">
                <a:latin typeface="Courier New"/>
                <a:ea typeface="Courier New"/>
                <a:cs typeface="Courier New"/>
                <a:sym typeface="Courier New"/>
              </a:rPr>
              <a:t>readFile</a:t>
            </a:r>
            <a:r>
              <a:rPr sz="1600" dirty="0">
                <a:latin typeface="Courier New"/>
                <a:ea typeface="Courier New"/>
                <a:cs typeface="Courier New"/>
                <a:sym typeface="Courier New"/>
              </a:rPr>
              <a:t> {</a:t>
            </a:r>
          </a:p>
          <a:p>
            <a:pPr lvl="0" defTabSz="457200">
              <a:defRPr sz="1800"/>
            </a:pPr>
            <a:r>
              <a:rPr sz="1600" dirty="0">
                <a:latin typeface="Courier New"/>
                <a:ea typeface="Courier New"/>
                <a:cs typeface="Courier New"/>
                <a:sym typeface="Courier New"/>
              </a:rPr>
              <a:t>    try {</a:t>
            </a:r>
          </a:p>
          <a:p>
            <a:pPr lvl="0" defTabSz="457200">
              <a:defRPr sz="1800"/>
            </a:pPr>
            <a:r>
              <a:rPr sz="1600" dirty="0">
                <a:latin typeface="Courier New"/>
                <a:ea typeface="Courier New"/>
                <a:cs typeface="Courier New"/>
                <a:sym typeface="Courier New"/>
              </a:rPr>
              <a:t>        </a:t>
            </a:r>
            <a:r>
              <a:rPr sz="1600" b="1" i="1" dirty="0">
                <a:latin typeface="Courier New"/>
                <a:ea typeface="Courier New"/>
                <a:cs typeface="Courier New"/>
                <a:sym typeface="Courier New"/>
              </a:rPr>
              <a:t>open the file;</a:t>
            </a:r>
          </a:p>
          <a:p>
            <a:pPr lvl="0" defTabSz="457200">
              <a:defRPr sz="1800"/>
            </a:pPr>
            <a:r>
              <a:rPr sz="1600" b="1" i="1" dirty="0">
                <a:latin typeface="Courier New"/>
                <a:ea typeface="Courier New"/>
                <a:cs typeface="Courier New"/>
                <a:sym typeface="Courier New"/>
              </a:rPr>
              <a:t>        determine its size;</a:t>
            </a:r>
          </a:p>
          <a:p>
            <a:pPr lvl="0" defTabSz="457200">
              <a:defRPr sz="1800"/>
            </a:pPr>
            <a:r>
              <a:rPr sz="1600" b="1" i="1" dirty="0">
                <a:latin typeface="Courier New"/>
                <a:ea typeface="Courier New"/>
                <a:cs typeface="Courier New"/>
                <a:sym typeface="Courier New"/>
              </a:rPr>
              <a:t>        allocate that much memory;</a:t>
            </a:r>
          </a:p>
          <a:p>
            <a:pPr lvl="0" defTabSz="457200">
              <a:defRPr sz="1800"/>
            </a:pPr>
            <a:r>
              <a:rPr sz="1600" b="1" i="1" dirty="0">
                <a:latin typeface="Courier New"/>
                <a:ea typeface="Courier New"/>
                <a:cs typeface="Courier New"/>
                <a:sym typeface="Courier New"/>
              </a:rPr>
              <a:t>        read the file into memory;</a:t>
            </a:r>
          </a:p>
          <a:p>
            <a:pPr lvl="0" defTabSz="457200">
              <a:defRPr sz="1800"/>
            </a:pPr>
            <a:r>
              <a:rPr sz="1600" b="1" i="1" dirty="0">
                <a:latin typeface="Courier New"/>
                <a:ea typeface="Courier New"/>
                <a:cs typeface="Courier New"/>
                <a:sym typeface="Courier New"/>
              </a:rPr>
              <a:t>        close the file;</a:t>
            </a:r>
            <a:endParaRPr sz="1600" dirty="0">
              <a:latin typeface="Courier New"/>
              <a:ea typeface="Courier New"/>
              <a:cs typeface="Courier New"/>
              <a:sym typeface="Courier New"/>
            </a:endParaRPr>
          </a:p>
          <a:p>
            <a:pPr lvl="0" defTabSz="457200">
              <a:defRPr sz="1800"/>
            </a:pPr>
            <a:r>
              <a:rPr sz="1600" dirty="0">
                <a:latin typeface="Courier New"/>
                <a:ea typeface="Courier New"/>
                <a:cs typeface="Courier New"/>
                <a:sym typeface="Courier New"/>
              </a:rPr>
              <a:t>    } catch (</a:t>
            </a:r>
            <a:r>
              <a:rPr sz="1600" i="1" dirty="0" err="1">
                <a:latin typeface="Courier New"/>
                <a:ea typeface="Courier New"/>
                <a:cs typeface="Courier New"/>
                <a:sym typeface="Courier New"/>
              </a:rPr>
              <a:t>fileOpenFailed</a:t>
            </a:r>
            <a:r>
              <a:rPr sz="1600" dirty="0">
                <a:latin typeface="Courier New"/>
                <a:ea typeface="Courier New"/>
                <a:cs typeface="Courier New"/>
                <a:sym typeface="Courier New"/>
              </a:rPr>
              <a:t>) {</a:t>
            </a:r>
          </a:p>
          <a:p>
            <a:pPr lvl="0" defTabSz="457200">
              <a:defRPr sz="1800"/>
            </a:pPr>
            <a:r>
              <a:rPr sz="1600" dirty="0">
                <a:latin typeface="Courier New"/>
                <a:ea typeface="Courier New"/>
                <a:cs typeface="Courier New"/>
                <a:sym typeface="Courier New"/>
              </a:rPr>
              <a:t>       </a:t>
            </a:r>
            <a:r>
              <a:rPr sz="1600" b="1" i="1" dirty="0" err="1">
                <a:latin typeface="Courier New"/>
                <a:ea typeface="Courier New"/>
                <a:cs typeface="Courier New"/>
                <a:sym typeface="Courier New"/>
              </a:rPr>
              <a:t>doSomething</a:t>
            </a:r>
            <a:r>
              <a:rPr sz="1600" b="1" i="1" dirty="0">
                <a:latin typeface="Courier New"/>
                <a:ea typeface="Courier New"/>
                <a:cs typeface="Courier New"/>
                <a:sym typeface="Courier New"/>
              </a:rPr>
              <a:t>;</a:t>
            </a:r>
            <a:endParaRPr sz="1600" dirty="0">
              <a:latin typeface="Courier New"/>
              <a:ea typeface="Courier New"/>
              <a:cs typeface="Courier New"/>
              <a:sym typeface="Courier New"/>
            </a:endParaRPr>
          </a:p>
          <a:p>
            <a:pPr lvl="0" defTabSz="457200">
              <a:defRPr sz="1800"/>
            </a:pPr>
            <a:r>
              <a:rPr sz="1600" dirty="0">
                <a:latin typeface="Courier New"/>
                <a:ea typeface="Courier New"/>
                <a:cs typeface="Courier New"/>
                <a:sym typeface="Courier New"/>
              </a:rPr>
              <a:t>    } catch (</a:t>
            </a:r>
            <a:r>
              <a:rPr sz="1600" i="1" dirty="0" err="1">
                <a:latin typeface="Courier New"/>
                <a:ea typeface="Courier New"/>
                <a:cs typeface="Courier New"/>
                <a:sym typeface="Courier New"/>
              </a:rPr>
              <a:t>sizeDeterminationFailed</a:t>
            </a:r>
            <a:r>
              <a:rPr sz="1600" dirty="0">
                <a:latin typeface="Courier New"/>
                <a:ea typeface="Courier New"/>
                <a:cs typeface="Courier New"/>
                <a:sym typeface="Courier New"/>
              </a:rPr>
              <a:t>) {</a:t>
            </a:r>
          </a:p>
          <a:p>
            <a:pPr lvl="0" defTabSz="457200">
              <a:defRPr sz="1800"/>
            </a:pPr>
            <a:r>
              <a:rPr sz="1600" dirty="0">
                <a:latin typeface="Courier New"/>
                <a:ea typeface="Courier New"/>
                <a:cs typeface="Courier New"/>
                <a:sym typeface="Courier New"/>
              </a:rPr>
              <a:t>        </a:t>
            </a:r>
            <a:r>
              <a:rPr sz="1600" b="1" i="1" dirty="0" err="1">
                <a:latin typeface="Courier New"/>
                <a:ea typeface="Courier New"/>
                <a:cs typeface="Courier New"/>
                <a:sym typeface="Courier New"/>
              </a:rPr>
              <a:t>doSomething</a:t>
            </a:r>
            <a:r>
              <a:rPr sz="1600" b="1" i="1" dirty="0">
                <a:latin typeface="Courier New"/>
                <a:ea typeface="Courier New"/>
                <a:cs typeface="Courier New"/>
                <a:sym typeface="Courier New"/>
              </a:rPr>
              <a:t>;</a:t>
            </a:r>
            <a:endParaRPr sz="1600" dirty="0">
              <a:latin typeface="Courier New"/>
              <a:ea typeface="Courier New"/>
              <a:cs typeface="Courier New"/>
              <a:sym typeface="Courier New"/>
            </a:endParaRPr>
          </a:p>
          <a:p>
            <a:pPr lvl="0" defTabSz="457200">
              <a:defRPr sz="1800"/>
            </a:pPr>
            <a:r>
              <a:rPr sz="1600" dirty="0">
                <a:latin typeface="Courier New"/>
                <a:ea typeface="Courier New"/>
                <a:cs typeface="Courier New"/>
                <a:sym typeface="Courier New"/>
              </a:rPr>
              <a:t>    } catch (</a:t>
            </a:r>
            <a:r>
              <a:rPr sz="1600" i="1" dirty="0" err="1">
                <a:latin typeface="Courier New"/>
                <a:ea typeface="Courier New"/>
                <a:cs typeface="Courier New"/>
                <a:sym typeface="Courier New"/>
              </a:rPr>
              <a:t>memoryAllocationFailed</a:t>
            </a:r>
            <a:r>
              <a:rPr sz="1600" dirty="0">
                <a:latin typeface="Courier New"/>
                <a:ea typeface="Courier New"/>
                <a:cs typeface="Courier New"/>
                <a:sym typeface="Courier New"/>
              </a:rPr>
              <a:t>) {</a:t>
            </a:r>
          </a:p>
          <a:p>
            <a:pPr lvl="0" defTabSz="457200">
              <a:defRPr sz="1800"/>
            </a:pPr>
            <a:r>
              <a:rPr sz="1600" dirty="0">
                <a:latin typeface="Courier New"/>
                <a:ea typeface="Courier New"/>
                <a:cs typeface="Courier New"/>
                <a:sym typeface="Courier New"/>
              </a:rPr>
              <a:t>        </a:t>
            </a:r>
            <a:r>
              <a:rPr sz="1600" b="1" i="1" dirty="0" err="1">
                <a:latin typeface="Courier New"/>
                <a:ea typeface="Courier New"/>
                <a:cs typeface="Courier New"/>
                <a:sym typeface="Courier New"/>
              </a:rPr>
              <a:t>doSomething</a:t>
            </a:r>
            <a:r>
              <a:rPr sz="1600" b="1" i="1" dirty="0">
                <a:latin typeface="Courier New"/>
                <a:ea typeface="Courier New"/>
                <a:cs typeface="Courier New"/>
                <a:sym typeface="Courier New"/>
              </a:rPr>
              <a:t>;</a:t>
            </a:r>
            <a:endParaRPr sz="1600" dirty="0">
              <a:latin typeface="Courier New"/>
              <a:ea typeface="Courier New"/>
              <a:cs typeface="Courier New"/>
              <a:sym typeface="Courier New"/>
            </a:endParaRPr>
          </a:p>
          <a:p>
            <a:pPr lvl="0" defTabSz="457200">
              <a:defRPr sz="1800"/>
            </a:pPr>
            <a:r>
              <a:rPr sz="1600" dirty="0">
                <a:latin typeface="Courier New"/>
                <a:ea typeface="Courier New"/>
                <a:cs typeface="Courier New"/>
                <a:sym typeface="Courier New"/>
              </a:rPr>
              <a:t>    } catch (</a:t>
            </a:r>
            <a:r>
              <a:rPr sz="1600" i="1" dirty="0" err="1">
                <a:latin typeface="Courier New"/>
                <a:ea typeface="Courier New"/>
                <a:cs typeface="Courier New"/>
                <a:sym typeface="Courier New"/>
              </a:rPr>
              <a:t>readFailed</a:t>
            </a:r>
            <a:r>
              <a:rPr sz="1600" dirty="0">
                <a:latin typeface="Courier New"/>
                <a:ea typeface="Courier New"/>
                <a:cs typeface="Courier New"/>
                <a:sym typeface="Courier New"/>
              </a:rPr>
              <a:t>) {</a:t>
            </a:r>
          </a:p>
          <a:p>
            <a:pPr lvl="0" defTabSz="457200">
              <a:defRPr sz="1800"/>
            </a:pPr>
            <a:r>
              <a:rPr sz="1600" dirty="0">
                <a:latin typeface="Courier New"/>
                <a:ea typeface="Courier New"/>
                <a:cs typeface="Courier New"/>
                <a:sym typeface="Courier New"/>
              </a:rPr>
              <a:t>        </a:t>
            </a:r>
            <a:r>
              <a:rPr sz="1600" b="1" i="1" dirty="0" err="1">
                <a:latin typeface="Courier New"/>
                <a:ea typeface="Courier New"/>
                <a:cs typeface="Courier New"/>
                <a:sym typeface="Courier New"/>
              </a:rPr>
              <a:t>doSomething</a:t>
            </a:r>
            <a:r>
              <a:rPr sz="1600" b="1" i="1" dirty="0">
                <a:latin typeface="Courier New"/>
                <a:ea typeface="Courier New"/>
                <a:cs typeface="Courier New"/>
                <a:sym typeface="Courier New"/>
              </a:rPr>
              <a:t>;</a:t>
            </a:r>
            <a:endParaRPr sz="1600" dirty="0">
              <a:latin typeface="Courier New"/>
              <a:ea typeface="Courier New"/>
              <a:cs typeface="Courier New"/>
              <a:sym typeface="Courier New"/>
            </a:endParaRPr>
          </a:p>
          <a:p>
            <a:pPr lvl="0" defTabSz="457200">
              <a:defRPr sz="1800"/>
            </a:pPr>
            <a:r>
              <a:rPr sz="1600" dirty="0">
                <a:latin typeface="Courier New"/>
                <a:ea typeface="Courier New"/>
                <a:cs typeface="Courier New"/>
                <a:sym typeface="Courier New"/>
              </a:rPr>
              <a:t>    } catch (</a:t>
            </a:r>
            <a:r>
              <a:rPr sz="1600" i="1" dirty="0" err="1">
                <a:latin typeface="Courier New"/>
                <a:ea typeface="Courier New"/>
                <a:cs typeface="Courier New"/>
                <a:sym typeface="Courier New"/>
              </a:rPr>
              <a:t>fileCloseFailed</a:t>
            </a:r>
            <a:r>
              <a:rPr sz="1600" dirty="0">
                <a:latin typeface="Courier New"/>
                <a:ea typeface="Courier New"/>
                <a:cs typeface="Courier New"/>
                <a:sym typeface="Courier New"/>
              </a:rPr>
              <a:t>) {</a:t>
            </a:r>
          </a:p>
          <a:p>
            <a:pPr lvl="0" defTabSz="457200">
              <a:defRPr sz="1800"/>
            </a:pPr>
            <a:r>
              <a:rPr sz="1600" dirty="0">
                <a:latin typeface="Courier New"/>
                <a:ea typeface="Courier New"/>
                <a:cs typeface="Courier New"/>
                <a:sym typeface="Courier New"/>
              </a:rPr>
              <a:t>        </a:t>
            </a:r>
            <a:r>
              <a:rPr sz="1600" b="1" i="1" dirty="0" err="1">
                <a:latin typeface="Courier New"/>
                <a:ea typeface="Courier New"/>
                <a:cs typeface="Courier New"/>
                <a:sym typeface="Courier New"/>
              </a:rPr>
              <a:t>doSomething</a:t>
            </a:r>
            <a:r>
              <a:rPr sz="1600" b="1" i="1" dirty="0">
                <a:latin typeface="Courier New"/>
                <a:ea typeface="Courier New"/>
                <a:cs typeface="Courier New"/>
                <a:sym typeface="Courier New"/>
              </a:rPr>
              <a:t>;</a:t>
            </a:r>
            <a:endParaRPr sz="1600" dirty="0">
              <a:latin typeface="Courier New"/>
              <a:ea typeface="Courier New"/>
              <a:cs typeface="Courier New"/>
              <a:sym typeface="Courier New"/>
            </a:endParaRPr>
          </a:p>
          <a:p>
            <a:pPr lvl="0" defTabSz="457200">
              <a:defRPr sz="1800"/>
            </a:pPr>
            <a:r>
              <a:rPr sz="1600" dirty="0">
                <a:latin typeface="Courier New"/>
                <a:ea typeface="Courier New"/>
                <a:cs typeface="Courier New"/>
                <a:sym typeface="Courier New"/>
              </a:rPr>
              <a:t>    }</a:t>
            </a:r>
          </a:p>
          <a:p>
            <a:pPr lvl="0" defTabSz="457200">
              <a:defRPr sz="1800"/>
            </a:pPr>
            <a:r>
              <a:rPr sz="1600" dirty="0">
                <a:latin typeface="Courier New"/>
                <a:ea typeface="Courier New"/>
                <a:cs typeface="Courier New"/>
                <a:sym typeface="Courier New"/>
              </a:rPr>
              <a:t>}</a:t>
            </a:r>
          </a:p>
        </p:txBody>
      </p:sp>
    </p:spTree>
    <p:extLst>
      <p:ext uri="{BB962C8B-B14F-4D97-AF65-F5344CB8AC3E}">
        <p14:creationId xmlns:p14="http://schemas.microsoft.com/office/powerpoint/2010/main" val="372250847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r>
              <a:rPr lang="en-US" dirty="0"/>
              <a:t>What are Exceptions?</a:t>
            </a:r>
          </a:p>
        </p:txBody>
      </p:sp>
      <p:sp>
        <p:nvSpPr>
          <p:cNvPr id="142339" name="Rectangle 3"/>
          <p:cNvSpPr>
            <a:spLocks noGrp="1" noChangeArrowheads="1"/>
          </p:cNvSpPr>
          <p:nvPr>
            <p:ph type="body" idx="1"/>
          </p:nvPr>
        </p:nvSpPr>
        <p:spPr>
          <a:xfrm>
            <a:off x="457200" y="980728"/>
            <a:ext cx="8229600" cy="5502275"/>
          </a:xfrm>
        </p:spPr>
        <p:txBody>
          <a:bodyPr>
            <a:normAutofit/>
          </a:bodyPr>
          <a:lstStyle/>
          <a:p>
            <a:pPr marL="342900"/>
            <a:endParaRPr lang="en-IE" sz="2400" dirty="0"/>
          </a:p>
          <a:p>
            <a:pPr marL="342900"/>
            <a:r>
              <a:rPr lang="en-IE" sz="2400" dirty="0"/>
              <a:t>Exceptions are unexpected conditions in a program.</a:t>
            </a:r>
          </a:p>
          <a:p>
            <a:pPr marL="342900"/>
            <a:endParaRPr lang="en-IE" sz="2400" dirty="0"/>
          </a:p>
          <a:p>
            <a:pPr marL="342900"/>
            <a:r>
              <a:rPr lang="en-IE" sz="2400" dirty="0"/>
              <a:t>An Exception is an </a:t>
            </a:r>
            <a:r>
              <a:rPr lang="en-IE" sz="2400" b="1" dirty="0"/>
              <a:t>object</a:t>
            </a:r>
            <a:r>
              <a:rPr lang="en-IE" sz="2400" dirty="0"/>
              <a:t> that signals that some unusual condition has occurred while the program is executing.  </a:t>
            </a:r>
          </a:p>
          <a:p>
            <a:pPr marL="342900"/>
            <a:endParaRPr lang="en-IE" sz="2400" dirty="0"/>
          </a:p>
          <a:p>
            <a:pPr marL="342900"/>
            <a:r>
              <a:rPr lang="en-IE" sz="2400" dirty="0"/>
              <a:t>Exceptions are intended to be </a:t>
            </a:r>
            <a:r>
              <a:rPr lang="en-IE" sz="2400" i="1" dirty="0">
                <a:solidFill>
                  <a:srgbClr val="FF0000"/>
                </a:solidFill>
              </a:rPr>
              <a:t>detected</a:t>
            </a:r>
            <a:r>
              <a:rPr lang="en-IE" sz="2400" dirty="0">
                <a:solidFill>
                  <a:srgbClr val="FF0000"/>
                </a:solidFill>
              </a:rPr>
              <a:t> </a:t>
            </a:r>
            <a:r>
              <a:rPr lang="en-IE" sz="2400" dirty="0"/>
              <a:t>and </a:t>
            </a:r>
            <a:r>
              <a:rPr lang="en-IE" sz="2400" i="1" dirty="0">
                <a:solidFill>
                  <a:srgbClr val="FF0000"/>
                </a:solidFill>
              </a:rPr>
              <a:t>handled</a:t>
            </a:r>
            <a:r>
              <a:rPr lang="en-IE" sz="2400" dirty="0"/>
              <a:t>, so that the program can continue in a sensible way if at all possible.</a:t>
            </a:r>
          </a:p>
          <a:p>
            <a:pPr marL="342900"/>
            <a:endParaRPr lang="en-IE" sz="2400" dirty="0"/>
          </a:p>
          <a:p>
            <a:pPr marL="342900"/>
            <a:r>
              <a:rPr lang="en-IE" sz="2400" dirty="0"/>
              <a:t>Java has many predefined Exception objects, and we can also create our own.  </a:t>
            </a:r>
          </a:p>
        </p:txBody>
      </p:sp>
    </p:spTree>
    <p:custDataLst>
      <p:tags r:id="rId1"/>
    </p:custDataLst>
    <p:extLst>
      <p:ext uri="{BB962C8B-B14F-4D97-AF65-F5344CB8AC3E}">
        <p14:creationId xmlns:p14="http://schemas.microsoft.com/office/powerpoint/2010/main" val="301175354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normAutofit/>
          </a:bodyPr>
          <a:lstStyle/>
          <a:p>
            <a:r>
              <a:rPr lang="en-US" dirty="0"/>
              <a:t>When an exception occurs…</a:t>
            </a:r>
          </a:p>
        </p:txBody>
      </p:sp>
      <p:sp>
        <p:nvSpPr>
          <p:cNvPr id="142339" name="Rectangle 3"/>
          <p:cNvSpPr>
            <a:spLocks noGrp="1" noChangeArrowheads="1"/>
          </p:cNvSpPr>
          <p:nvPr>
            <p:ph type="body" idx="1"/>
          </p:nvPr>
        </p:nvSpPr>
        <p:spPr/>
        <p:txBody>
          <a:bodyPr>
            <a:normAutofit/>
          </a:bodyPr>
          <a:lstStyle/>
          <a:p>
            <a:pPr marL="0" indent="0" algn="ctr">
              <a:buNone/>
            </a:pPr>
            <a:endParaRPr lang="en-IE" sz="3200" dirty="0">
              <a:cs typeface="Times New Roman" pitchFamily="18" charset="0"/>
            </a:endParaRPr>
          </a:p>
          <a:p>
            <a:pPr marL="0" indent="0" algn="ctr">
              <a:buNone/>
            </a:pPr>
            <a:r>
              <a:rPr lang="en-IE" sz="3200" i="1" dirty="0">
                <a:solidFill>
                  <a:srgbClr val="FF0000"/>
                </a:solidFill>
                <a:cs typeface="Times New Roman" pitchFamily="18" charset="0"/>
              </a:rPr>
              <a:t>...the normal flow of execution is disrupted and transferred to code (catch), which can handle the exception condition.  </a:t>
            </a:r>
          </a:p>
          <a:p>
            <a:pPr marL="0" indent="0" algn="ctr">
              <a:buNone/>
            </a:pPr>
            <a:endParaRPr lang="en-IE" sz="3200" dirty="0">
              <a:cs typeface="Times New Roman" pitchFamily="18" charset="0"/>
            </a:endParaRPr>
          </a:p>
          <a:p>
            <a:pPr marL="0" indent="0" algn="ctr">
              <a:buNone/>
            </a:pPr>
            <a:r>
              <a:rPr lang="en-IE" sz="3200" b="1" dirty="0">
                <a:solidFill>
                  <a:srgbClr val="7030A0"/>
                </a:solidFill>
                <a:cs typeface="Times New Roman" pitchFamily="18" charset="0"/>
              </a:rPr>
              <a:t>The exception mechanism is a lot cleaner than having to check an error value after every method call that could potentially fail. </a:t>
            </a:r>
            <a:r>
              <a:rPr lang="en-IE" sz="3200" b="1" dirty="0">
                <a:solidFill>
                  <a:srgbClr val="7030A0"/>
                </a:solidFill>
              </a:rPr>
              <a:t> </a:t>
            </a:r>
            <a:endParaRPr lang="en-GB" sz="3200" b="1" dirty="0">
              <a:solidFill>
                <a:srgbClr val="7030A0"/>
              </a:solidFill>
              <a:cs typeface="Times New Roman" pitchFamily="18" charset="0"/>
            </a:endParaRPr>
          </a:p>
        </p:txBody>
      </p:sp>
    </p:spTree>
    <p:custDataLst>
      <p:tags r:id="rId1"/>
    </p:custDataLst>
    <p:extLst>
      <p:ext uri="{BB962C8B-B14F-4D97-AF65-F5344CB8AC3E}">
        <p14:creationId xmlns:p14="http://schemas.microsoft.com/office/powerpoint/2010/main" val="1944024548"/>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4064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06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4064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06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288</TotalTime>
  <Words>2208</Words>
  <Application>Microsoft Office PowerPoint</Application>
  <PresentationFormat>On-screen Show (4:3)</PresentationFormat>
  <Paragraphs>481</Paragraphs>
  <Slides>45</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vt:lpstr>
      <vt:lpstr>Arial Unicode MS</vt:lpstr>
      <vt:lpstr>Courier New</vt:lpstr>
      <vt:lpstr>Gill Sans</vt:lpstr>
      <vt:lpstr>Helvetica</vt:lpstr>
      <vt:lpstr>Helvetica Neue</vt:lpstr>
      <vt:lpstr>Helvetica Neue Light</vt:lpstr>
      <vt:lpstr>Helvetica Neue UltraLight</vt:lpstr>
      <vt:lpstr>Lucida Grande</vt:lpstr>
      <vt:lpstr>Tahoma</vt:lpstr>
      <vt:lpstr>Times New Roman</vt:lpstr>
      <vt:lpstr>Wingdings</vt:lpstr>
      <vt:lpstr>White</vt:lpstr>
      <vt:lpstr>Exceptions</vt:lpstr>
      <vt:lpstr>Exceptions</vt:lpstr>
      <vt:lpstr>Motivation</vt:lpstr>
      <vt:lpstr>Motivation</vt:lpstr>
      <vt:lpstr>Motivation</vt:lpstr>
      <vt:lpstr>Motivation  Example  (if-statements)</vt:lpstr>
      <vt:lpstr>Motivation  Example (exceptions)</vt:lpstr>
      <vt:lpstr>What are Exceptions?</vt:lpstr>
      <vt:lpstr>When an exception occurs…</vt:lpstr>
      <vt:lpstr>Exceptions</vt:lpstr>
      <vt:lpstr>try and catch - syntax</vt:lpstr>
      <vt:lpstr>try and catch - syntax</vt:lpstr>
      <vt:lpstr>try and catch - example</vt:lpstr>
      <vt:lpstr>Flow of control in Exception Handing</vt:lpstr>
      <vt:lpstr>Catching Multiple Exceptions</vt:lpstr>
      <vt:lpstr>finally block</vt:lpstr>
      <vt:lpstr>The Catch or Specify Requirement</vt:lpstr>
      <vt:lpstr>Exceptions</vt:lpstr>
      <vt:lpstr>RECAP - try-with-resources</vt:lpstr>
      <vt:lpstr>RECAP - try-with-resources</vt:lpstr>
      <vt:lpstr>try-with-resources</vt:lpstr>
      <vt:lpstr>Multiple Exception Handling</vt:lpstr>
      <vt:lpstr>Multiple Exception Handling</vt:lpstr>
      <vt:lpstr>Exceptions</vt:lpstr>
      <vt:lpstr>Exception Hierarchy</vt:lpstr>
      <vt:lpstr>Exception Hierarchy</vt:lpstr>
      <vt:lpstr>Three Kinds of Exception in Java</vt:lpstr>
      <vt:lpstr>Three Kinds of Exception in Java</vt:lpstr>
      <vt:lpstr>Three Kinds of Exception in Java</vt:lpstr>
      <vt:lpstr>Exceptions</vt:lpstr>
      <vt:lpstr>Handling Exceptions in Java</vt:lpstr>
      <vt:lpstr>Throwing/Forwarding/Catching</vt:lpstr>
      <vt:lpstr>Propagating Exceptions</vt:lpstr>
      <vt:lpstr>Handling Generic Exceptions</vt:lpstr>
      <vt:lpstr>Exceptions</vt:lpstr>
      <vt:lpstr>Creating new Exceptions</vt:lpstr>
      <vt:lpstr>Throwing Exceptions</vt:lpstr>
      <vt:lpstr>Exceptions</vt:lpstr>
      <vt:lpstr>Some Common Java Exceptions</vt:lpstr>
      <vt:lpstr>Some Common Java Errors</vt:lpstr>
      <vt:lpstr>Silent Fail Problem</vt:lpstr>
      <vt:lpstr>Checked Vs Unchecked?</vt:lpstr>
      <vt:lpstr>Oracle Advice (Java Tutorial)</vt:lpstr>
      <vt:lpstr>Exceptions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dc:title>
  <dc:creator>Siobhan</dc:creator>
  <cp:lastModifiedBy>Siobhan Drohan</cp:lastModifiedBy>
  <cp:revision>38</cp:revision>
  <dcterms:modified xsi:type="dcterms:W3CDTF">2017-10-24T10:09:24Z</dcterms:modified>
</cp:coreProperties>
</file>