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88" r:id="rId2"/>
    <p:sldId id="279" r:id="rId3"/>
    <p:sldId id="297" r:id="rId4"/>
    <p:sldId id="287" r:id="rId5"/>
    <p:sldId id="289" r:id="rId6"/>
    <p:sldId id="278" r:id="rId7"/>
    <p:sldId id="298" r:id="rId8"/>
    <p:sldId id="282" r:id="rId9"/>
    <p:sldId id="290" r:id="rId10"/>
    <p:sldId id="294" r:id="rId11"/>
    <p:sldId id="312" r:id="rId12"/>
    <p:sldId id="295" r:id="rId13"/>
    <p:sldId id="311" r:id="rId14"/>
    <p:sldId id="301" r:id="rId15"/>
    <p:sldId id="313" r:id="rId16"/>
    <p:sldId id="314" r:id="rId17"/>
    <p:sldId id="315" r:id="rId18"/>
    <p:sldId id="316" r:id="rId19"/>
    <p:sldId id="317" r:id="rId20"/>
    <p:sldId id="299" r:id="rId21"/>
    <p:sldId id="302" r:id="rId22"/>
    <p:sldId id="320" r:id="rId23"/>
    <p:sldId id="318" r:id="rId24"/>
    <p:sldId id="319" r:id="rId25"/>
    <p:sldId id="321" r:id="rId26"/>
    <p:sldId id="274" r:id="rId27"/>
  </p:sldIdLst>
  <p:sldSz cx="13004800" cy="9753600"/>
  <p:notesSz cx="6858000" cy="9144000"/>
  <p:defaultTextStyle>
    <a:lvl1pPr defTabSz="457200">
      <a:defRPr sz="1200">
        <a:latin typeface="Helvetica"/>
        <a:ea typeface="Helvetica"/>
        <a:cs typeface="Helvetica"/>
        <a:sym typeface="Helvetica"/>
      </a:defRPr>
    </a:lvl1pPr>
    <a:lvl2pPr indent="228600" defTabSz="457200">
      <a:defRPr sz="1200">
        <a:latin typeface="Helvetica"/>
        <a:ea typeface="Helvetica"/>
        <a:cs typeface="Helvetica"/>
        <a:sym typeface="Helvetica"/>
      </a:defRPr>
    </a:lvl2pPr>
    <a:lvl3pPr indent="457200" defTabSz="457200">
      <a:defRPr sz="1200">
        <a:latin typeface="Helvetica"/>
        <a:ea typeface="Helvetica"/>
        <a:cs typeface="Helvetica"/>
        <a:sym typeface="Helvetica"/>
      </a:defRPr>
    </a:lvl3pPr>
    <a:lvl4pPr indent="685800" defTabSz="457200">
      <a:defRPr sz="1200">
        <a:latin typeface="Helvetica"/>
        <a:ea typeface="Helvetica"/>
        <a:cs typeface="Helvetica"/>
        <a:sym typeface="Helvetica"/>
      </a:defRPr>
    </a:lvl4pPr>
    <a:lvl5pPr indent="914400" defTabSz="457200">
      <a:defRPr sz="1200">
        <a:latin typeface="Helvetica"/>
        <a:ea typeface="Helvetica"/>
        <a:cs typeface="Helvetica"/>
        <a:sym typeface="Helvetica"/>
      </a:defRPr>
    </a:lvl5pPr>
    <a:lvl6pPr indent="1143000" defTabSz="457200">
      <a:defRPr sz="1200">
        <a:latin typeface="Helvetica"/>
        <a:ea typeface="Helvetica"/>
        <a:cs typeface="Helvetica"/>
        <a:sym typeface="Helvetica"/>
      </a:defRPr>
    </a:lvl6pPr>
    <a:lvl7pPr indent="1371600" defTabSz="457200">
      <a:defRPr sz="1200">
        <a:latin typeface="Helvetica"/>
        <a:ea typeface="Helvetica"/>
        <a:cs typeface="Helvetica"/>
        <a:sym typeface="Helvetica"/>
      </a:defRPr>
    </a:lvl7pPr>
    <a:lvl8pPr indent="1600200" defTabSz="457200">
      <a:defRPr sz="1200">
        <a:latin typeface="Helvetica"/>
        <a:ea typeface="Helvetica"/>
        <a:cs typeface="Helvetica"/>
        <a:sym typeface="Helvetica"/>
      </a:defRPr>
    </a:lvl8pPr>
    <a:lvl9pPr indent="1828800" defTabSz="457200">
      <a:defRPr sz="1200">
        <a:latin typeface="Helvetica"/>
        <a:ea typeface="Helvetica"/>
        <a:cs typeface="Helvetica"/>
        <a:sym typeface="Helvetica"/>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obhan Drohan" initials="SD" lastIdx="1" clrIdx="0">
    <p:extLst>
      <p:ext uri="{19B8F6BF-5375-455C-9EA6-DF929625EA0E}">
        <p15:presenceInfo xmlns:p15="http://schemas.microsoft.com/office/powerpoint/2012/main" userId="d85db664700b14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4A9BC294-FFE2-49D5-8D69-9E1BD2C41BD5}"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17" autoAdjust="0"/>
  </p:normalViewPr>
  <p:slideViewPr>
    <p:cSldViewPr>
      <p:cViewPr varScale="1">
        <p:scale>
          <a:sx n="46" d="100"/>
          <a:sy n="46" d="100"/>
        </p:scale>
        <p:origin x="1305" y="42"/>
      </p:cViewPr>
      <p:guideLst>
        <p:guide orient="horz" pos="3072"/>
        <p:guide pos="4096"/>
      </p:guideLst>
    </p:cSldViewPr>
  </p:slideViewPr>
  <p:notesTextViewPr>
    <p:cViewPr>
      <p:scale>
        <a:sx n="1" d="1"/>
        <a:sy n="1" d="1"/>
      </p:scale>
      <p:origin x="0" y="0"/>
    </p:cViewPr>
  </p:notesTextViewPr>
  <p:sorterViewPr>
    <p:cViewPr>
      <p:scale>
        <a:sx n="369" d="1250"/>
        <a:sy n="369" d="125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96" name="Shape 9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481305902"/>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https://www.zenoss.com/blog/wp-content/uploads/2012/01/DevOps-Wall-Of-Confusion.png</a:t>
            </a:r>
          </a:p>
          <a:p>
            <a:r>
              <a:rPr lang="en-IE" dirty="0"/>
              <a:t>http://blogs.vmware.com/accelerate/files/2015/06/DevOps_graphic1.png</a:t>
            </a:r>
          </a:p>
        </p:txBody>
      </p:sp>
    </p:spTree>
    <p:extLst>
      <p:ext uri="{BB962C8B-B14F-4D97-AF65-F5344CB8AC3E}">
        <p14:creationId xmlns:p14="http://schemas.microsoft.com/office/powerpoint/2010/main" val="2230453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https://dzone.com/articles/what-is-devops-2?edition=219172&amp;utm_source=Daily%20Digest&amp;utm_medium=email&amp;utm_campaign=dd%202016-09-30</a:t>
            </a:r>
          </a:p>
          <a:p>
            <a:endParaRPr lang="en-IE" dirty="0"/>
          </a:p>
          <a:p>
            <a:r>
              <a:rPr lang="en-IE" dirty="0"/>
              <a:t>https://newrelic.com/assets/devops/dev-ops.jpg</a:t>
            </a:r>
          </a:p>
          <a:p>
            <a:endParaRPr lang="en-IE" dirty="0"/>
          </a:p>
        </p:txBody>
      </p:sp>
    </p:spTree>
    <p:extLst>
      <p:ext uri="{BB962C8B-B14F-4D97-AF65-F5344CB8AC3E}">
        <p14:creationId xmlns:p14="http://schemas.microsoft.com/office/powerpoint/2010/main" val="2364996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https://www.capgemini.com/sites/default/files/en/2014/12/devops_pic_1_-_gmz_.jpg</a:t>
            </a:r>
          </a:p>
        </p:txBody>
      </p:sp>
    </p:spTree>
    <p:extLst>
      <p:ext uri="{BB962C8B-B14F-4D97-AF65-F5344CB8AC3E}">
        <p14:creationId xmlns:p14="http://schemas.microsoft.com/office/powerpoint/2010/main" val="2506443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https://dzone.com/articles/what-is-devops-2?edition=219172&amp;utm_source=Daily%20Digest&amp;utm_medium=email&amp;utm_campaign=dd%202016-09-30</a:t>
            </a:r>
          </a:p>
          <a:p>
            <a:endParaRPr lang="en-IE" dirty="0"/>
          </a:p>
          <a:p>
            <a:r>
              <a:rPr lang="en-IE" dirty="0"/>
              <a:t>http://blog.appdynamics.com/wp-content/uploads/2013/06/DevOps-infinity-loop2.png</a:t>
            </a:r>
          </a:p>
          <a:p>
            <a:endParaRPr lang="en-IE" dirty="0"/>
          </a:p>
        </p:txBody>
      </p:sp>
    </p:spTree>
    <p:extLst>
      <p:ext uri="{BB962C8B-B14F-4D97-AF65-F5344CB8AC3E}">
        <p14:creationId xmlns:p14="http://schemas.microsoft.com/office/powerpoint/2010/main" val="1203862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http://3.bp.blogspot.com/-MYEHcvf981A/U1KxlBPOuEI/AAAAAAAAmUg/rixSlNAt4KQ/s1600/CI-CD.png</a:t>
            </a:r>
          </a:p>
        </p:txBody>
      </p:sp>
    </p:spTree>
    <p:extLst>
      <p:ext uri="{BB962C8B-B14F-4D97-AF65-F5344CB8AC3E}">
        <p14:creationId xmlns:p14="http://schemas.microsoft.com/office/powerpoint/2010/main" val="140914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283344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024187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http://blogs.vmware.com/cloudops/files/2014/11/devops-flow.png</a:t>
            </a:r>
          </a:p>
        </p:txBody>
      </p:sp>
    </p:spTree>
    <p:extLst>
      <p:ext uri="{BB962C8B-B14F-4D97-AF65-F5344CB8AC3E}">
        <p14:creationId xmlns:p14="http://schemas.microsoft.com/office/powerpoint/2010/main" val="185578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4200"/>
              <a:t>Title Text</a:t>
            </a:r>
          </a:p>
        </p:txBody>
      </p:sp>
      <p:sp>
        <p:nvSpPr>
          <p:cNvPr id="12" name="Shape 12"/>
          <p:cNvSpPr>
            <a:spLocks noGrp="1"/>
          </p:cNvSpPr>
          <p:nvPr>
            <p:ph type="body" idx="1"/>
          </p:nvPr>
        </p:nvSpPr>
        <p:spPr>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41" name="Shape 41"/>
          <p:cNvSpPr/>
          <p:nvPr/>
        </p:nvSpPr>
        <p:spPr>
          <a:xfrm flipH="1">
            <a:off x="4432299" y="1778000"/>
            <a:ext cx="1" cy="5054600"/>
          </a:xfrm>
          <a:prstGeom prst="line">
            <a:avLst/>
          </a:prstGeom>
          <a:ln w="12700">
            <a:solidFill>
              <a:srgbClr val="ABABAB"/>
            </a:solidFill>
            <a:miter lim="400000"/>
          </a:ln>
        </p:spPr>
        <p:txBody>
          <a:bodyPr lIns="0" tIns="0" rIns="0" bIns="0" anchor="ctr"/>
          <a:lstStyle/>
          <a:p>
            <a:pPr lvl="0"/>
            <a:endParaRPr/>
          </a:p>
        </p:txBody>
      </p:sp>
      <p:sp>
        <p:nvSpPr>
          <p:cNvPr id="42" name="Shape 42"/>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44" name="Shape 44"/>
          <p:cNvSpPr/>
          <p:nvPr/>
        </p:nvSpPr>
        <p:spPr>
          <a:xfrm flipH="1">
            <a:off x="6489699" y="508000"/>
            <a:ext cx="1" cy="8013731"/>
          </a:xfrm>
          <a:prstGeom prst="line">
            <a:avLst/>
          </a:prstGeom>
          <a:ln w="12700">
            <a:solidFill>
              <a:srgbClr val="ABABAB"/>
            </a:solidFill>
            <a:miter lim="400000"/>
          </a:ln>
        </p:spPr>
        <p:txBody>
          <a:bodyPr lIns="0" tIns="0" rIns="0" bIns="0" anchor="ctr"/>
          <a:lstStyle/>
          <a:p>
            <a:pPr lvl="0"/>
            <a:endParaRPr/>
          </a:p>
        </p:txBody>
      </p:sp>
      <p:sp>
        <p:nvSpPr>
          <p:cNvPr id="45" name="Shape 4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47" name="Shape 47"/>
          <p:cNvSpPr/>
          <p:nvPr/>
        </p:nvSpPr>
        <p:spPr>
          <a:xfrm flipH="1">
            <a:off x="4444998" y="1777968"/>
            <a:ext cx="1" cy="5067381"/>
          </a:xfrm>
          <a:prstGeom prst="line">
            <a:avLst/>
          </a:prstGeom>
          <a:ln w="12700">
            <a:solidFill>
              <a:srgbClr val="ABABAB"/>
            </a:solidFill>
            <a:miter lim="400000"/>
          </a:ln>
        </p:spPr>
        <p:txBody>
          <a:bodyPr lIns="0" tIns="0" rIns="0" bIns="0" anchor="ctr"/>
          <a:lstStyle/>
          <a:p>
            <a:pPr lvl="0"/>
            <a:endParaRPr/>
          </a:p>
        </p:txBody>
      </p:sp>
      <p:sp>
        <p:nvSpPr>
          <p:cNvPr id="48" name="Shape 48"/>
          <p:cNvSpPr/>
          <p:nvPr/>
        </p:nvSpPr>
        <p:spPr>
          <a:xfrm flipH="1">
            <a:off x="8547098" y="1777968"/>
            <a:ext cx="1" cy="5067381"/>
          </a:xfrm>
          <a:prstGeom prst="line">
            <a:avLst/>
          </a:prstGeom>
          <a:ln w="12700">
            <a:solidFill>
              <a:srgbClr val="ABABAB"/>
            </a:solidFill>
            <a:miter lim="400000"/>
          </a:ln>
        </p:spPr>
        <p:txBody>
          <a:bodyPr lIns="0" tIns="0" rIns="0" bIns="0" anchor="ctr"/>
          <a:lstStyle/>
          <a:p>
            <a:pPr lvl="0"/>
            <a:endParaRPr/>
          </a:p>
        </p:txBody>
      </p:sp>
      <p:sp>
        <p:nvSpPr>
          <p:cNvPr id="49" name="Shape 4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51" name="Shape 51"/>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53" name="Shape 53"/>
          <p:cNvSpPr/>
          <p:nvPr/>
        </p:nvSpPr>
        <p:spPr>
          <a:xfrm flipH="1">
            <a:off x="6489698" y="520668"/>
            <a:ext cx="1" cy="7962963"/>
          </a:xfrm>
          <a:prstGeom prst="line">
            <a:avLst/>
          </a:prstGeom>
          <a:ln w="12700">
            <a:solidFill>
              <a:srgbClr val="ABABAB"/>
            </a:solidFill>
            <a:miter lim="400000"/>
          </a:ln>
        </p:spPr>
        <p:txBody>
          <a:bodyPr lIns="0" tIns="0" rIns="0" bIns="0" anchor="ctr"/>
          <a:lstStyle/>
          <a:p>
            <a:pPr lvl="0"/>
            <a:endParaRPr/>
          </a:p>
        </p:txBody>
      </p:sp>
      <p:sp>
        <p:nvSpPr>
          <p:cNvPr id="54" name="Shape 54"/>
          <p:cNvSpPr/>
          <p:nvPr/>
        </p:nvSpPr>
        <p:spPr>
          <a:xfrm>
            <a:off x="6489696" y="4476750"/>
            <a:ext cx="5994408" cy="127"/>
          </a:xfrm>
          <a:prstGeom prst="line">
            <a:avLst/>
          </a:prstGeom>
          <a:ln w="12700">
            <a:solidFill>
              <a:srgbClr val="ABABAB"/>
            </a:solidFill>
            <a:miter lim="400000"/>
          </a:ln>
        </p:spPr>
        <p:txBody>
          <a:bodyPr lIns="0" tIns="0" rIns="0" bIns="0" anchor="ctr"/>
          <a:lstStyle/>
          <a:p>
            <a:pPr lvl="0"/>
            <a:endParaRPr/>
          </a:p>
        </p:txBody>
      </p:sp>
      <p:sp>
        <p:nvSpPr>
          <p:cNvPr id="55" name="Shape 5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57" name="Shape 57"/>
          <p:cNvSpPr/>
          <p:nvPr/>
        </p:nvSpPr>
        <p:spPr>
          <a:xfrm flipH="1">
            <a:off x="9067798" y="520668"/>
            <a:ext cx="1" cy="7962963"/>
          </a:xfrm>
          <a:prstGeom prst="line">
            <a:avLst/>
          </a:prstGeom>
          <a:ln w="12700">
            <a:solidFill>
              <a:srgbClr val="ABABAB"/>
            </a:solidFill>
            <a:miter lim="400000"/>
          </a:ln>
        </p:spPr>
        <p:txBody>
          <a:bodyPr lIns="0" tIns="0" rIns="0" bIns="0" anchor="ctr"/>
          <a:lstStyle/>
          <a:p>
            <a:pPr lvl="0"/>
            <a:endParaRPr/>
          </a:p>
        </p:txBody>
      </p:sp>
      <p:sp>
        <p:nvSpPr>
          <p:cNvPr id="58" name="Shape 58"/>
          <p:cNvSpPr/>
          <p:nvPr/>
        </p:nvSpPr>
        <p:spPr>
          <a:xfrm>
            <a:off x="9067796" y="3092450"/>
            <a:ext cx="3429023" cy="127"/>
          </a:xfrm>
          <a:prstGeom prst="line">
            <a:avLst/>
          </a:prstGeom>
          <a:ln w="12700">
            <a:solidFill>
              <a:srgbClr val="ABABAB"/>
            </a:solidFill>
            <a:miter lim="400000"/>
          </a:ln>
        </p:spPr>
        <p:txBody>
          <a:bodyPr lIns="0" tIns="0" rIns="0" bIns="0" anchor="ctr"/>
          <a:lstStyle/>
          <a:p>
            <a:pPr lvl="0"/>
            <a:endParaRPr/>
          </a:p>
        </p:txBody>
      </p:sp>
      <p:sp>
        <p:nvSpPr>
          <p:cNvPr id="59" name="Shape 59"/>
          <p:cNvSpPr/>
          <p:nvPr/>
        </p:nvSpPr>
        <p:spPr>
          <a:xfrm>
            <a:off x="9067796" y="5873750"/>
            <a:ext cx="3429023" cy="127"/>
          </a:xfrm>
          <a:prstGeom prst="line">
            <a:avLst/>
          </a:prstGeom>
          <a:ln w="12700">
            <a:solidFill>
              <a:srgbClr val="ABABAB"/>
            </a:solidFill>
            <a:miter lim="400000"/>
          </a:ln>
        </p:spPr>
        <p:txBody>
          <a:bodyPr lIns="0" tIns="0" rIns="0" bIns="0" anchor="ctr"/>
          <a:lstStyle/>
          <a:p>
            <a:pPr lvl="0"/>
            <a:endParaRPr/>
          </a:p>
        </p:txBody>
      </p:sp>
      <p:sp>
        <p:nvSpPr>
          <p:cNvPr id="60" name="Shape 60"/>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pPr lvl="0">
              <a:defRPr sz="1800"/>
            </a:pPr>
            <a:r>
              <a:rPr sz="4200"/>
              <a:t>Title Text</a:t>
            </a:r>
          </a:p>
        </p:txBody>
      </p:sp>
      <p:sp>
        <p:nvSpPr>
          <p:cNvPr id="63" name="Shape 63"/>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4200"/>
              <a:t>Title Text</a:t>
            </a:r>
          </a:p>
        </p:txBody>
      </p:sp>
      <p:sp>
        <p:nvSpPr>
          <p:cNvPr id="66" name="Shape 66"/>
          <p:cNvSpPr>
            <a:spLocks noGrp="1"/>
          </p:cNvSpPr>
          <p:nvPr>
            <p:ph type="body"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68" name="Shape 68"/>
          <p:cNvSpPr/>
          <p:nvPr/>
        </p:nvSpPr>
        <p:spPr>
          <a:xfrm flipV="1">
            <a:off x="908290" y="4366805"/>
            <a:ext cx="11220734" cy="67"/>
          </a:xfrm>
          <a:prstGeom prst="line">
            <a:avLst/>
          </a:prstGeom>
          <a:ln w="12700">
            <a:solidFill>
              <a:srgbClr val="919191"/>
            </a:solidFill>
            <a:miter lim="400000"/>
          </a:ln>
        </p:spPr>
        <p:txBody>
          <a:bodyPr lIns="0" tIns="0" rIns="0" bIns="0" anchor="ctr"/>
          <a:lstStyle/>
          <a:p>
            <a:pPr lvl="0"/>
            <a:endParaRPr/>
          </a:p>
        </p:txBody>
      </p:sp>
      <p:pic>
        <p:nvPicPr>
          <p:cNvPr id="69" name="WIT_logo.png"/>
          <p:cNvPicPr/>
          <p:nvPr/>
        </p:nvPicPr>
        <p:blipFill>
          <a:blip r:embed="rId2">
            <a:extLst/>
          </a:blip>
          <a:stretch>
            <a:fillRect/>
          </a:stretch>
        </p:blipFill>
        <p:spPr>
          <a:xfrm>
            <a:off x="927100" y="8724900"/>
            <a:ext cx="3236058" cy="673100"/>
          </a:xfrm>
          <a:prstGeom prst="rect">
            <a:avLst/>
          </a:prstGeom>
          <a:ln w="12700">
            <a:miter lim="400000"/>
          </a:ln>
        </p:spPr>
      </p:pic>
      <p:pic>
        <p:nvPicPr>
          <p:cNvPr id="70" name="esu-logo.png"/>
          <p:cNvPicPr/>
          <p:nvPr/>
        </p:nvPicPr>
        <p:blipFill>
          <a:blip r:embed="rId3">
            <a:extLst/>
          </a:blip>
          <a:stretch>
            <a:fillRect/>
          </a:stretch>
        </p:blipFill>
        <p:spPr>
          <a:xfrm>
            <a:off x="10210800" y="8826500"/>
            <a:ext cx="1933303" cy="457201"/>
          </a:xfrm>
          <a:prstGeom prst="rect">
            <a:avLst/>
          </a:prstGeom>
          <a:ln w="12700">
            <a:miter lim="400000"/>
          </a:ln>
        </p:spPr>
      </p:pic>
      <p:sp>
        <p:nvSpPr>
          <p:cNvPr id="71" name="Shape 71"/>
          <p:cNvSpPr/>
          <p:nvPr/>
        </p:nvSpPr>
        <p:spPr>
          <a:xfrm>
            <a:off x="734731" y="4641850"/>
            <a:ext cx="2618842" cy="1257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r" defTabSz="584200">
              <a:lnSpc>
                <a:spcPct val="80000"/>
              </a:lnSpc>
              <a:defRPr sz="1800"/>
            </a:pPr>
            <a:r>
              <a:rPr sz="4400">
                <a:solidFill>
                  <a:srgbClr val="AAAAAA"/>
                </a:solidFill>
                <a:latin typeface="Helvetica Neue UltraLight"/>
                <a:ea typeface="Helvetica Neue UltraLight"/>
                <a:cs typeface="Helvetica Neue UltraLight"/>
                <a:sym typeface="Helvetica Neue UltraLight"/>
              </a:rPr>
              <a:t>Produced </a:t>
            </a:r>
          </a:p>
          <a:p>
            <a:pPr lvl="0" algn="r" defTabSz="584200">
              <a:lnSpc>
                <a:spcPct val="80000"/>
              </a:lnSpc>
              <a:defRPr sz="1800"/>
            </a:pPr>
            <a:r>
              <a:rPr sz="4400">
                <a:solidFill>
                  <a:srgbClr val="AAAAAA"/>
                </a:solidFill>
                <a:latin typeface="Helvetica Neue UltraLight"/>
                <a:ea typeface="Helvetica Neue UltraLight"/>
                <a:cs typeface="Helvetica Neue UltraLight"/>
                <a:sym typeface="Helvetica Neue UltraLight"/>
              </a:rPr>
              <a:t>by</a:t>
            </a:r>
          </a:p>
        </p:txBody>
      </p:sp>
      <p:grpSp>
        <p:nvGrpSpPr>
          <p:cNvPr id="75" name="Group 75"/>
          <p:cNvGrpSpPr/>
          <p:nvPr/>
        </p:nvGrpSpPr>
        <p:grpSpPr>
          <a:xfrm>
            <a:off x="3708399" y="6667103"/>
            <a:ext cx="4164687" cy="1266571"/>
            <a:chOff x="0" y="5953"/>
            <a:chExt cx="4164685" cy="1266569"/>
          </a:xfrm>
        </p:grpSpPr>
        <p:sp>
          <p:nvSpPr>
            <p:cNvPr id="72" name="Shape 72"/>
            <p:cNvSpPr/>
            <p:nvPr/>
          </p:nvSpPr>
          <p:spPr>
            <a:xfrm>
              <a:off x="0" y="5953"/>
              <a:ext cx="4164686" cy="5976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defTabSz="584200">
                <a:lnSpc>
                  <a:spcPct val="120000"/>
                </a:lnSpc>
                <a:defRPr sz="1800"/>
              </a:pPr>
              <a:r>
                <a:rPr sz="1600">
                  <a:solidFill>
                    <a:srgbClr val="133455"/>
                  </a:solidFill>
                  <a:latin typeface="+mj-lt"/>
                  <a:ea typeface="+mj-ea"/>
                  <a:cs typeface="+mj-cs"/>
                  <a:sym typeface="Helvetica Neue"/>
                </a:rPr>
                <a:t>Department of Computing, Maths &amp; Physics</a:t>
              </a:r>
            </a:p>
            <a:p>
              <a:pPr lvl="0" defTabSz="584200">
                <a:lnSpc>
                  <a:spcPct val="120000"/>
                </a:lnSpc>
                <a:defRPr sz="1800"/>
              </a:pPr>
              <a:r>
                <a:rPr sz="1600">
                  <a:solidFill>
                    <a:srgbClr val="133455"/>
                  </a:solidFill>
                  <a:latin typeface="+mj-lt"/>
                  <a:ea typeface="+mj-ea"/>
                  <a:cs typeface="+mj-cs"/>
                  <a:sym typeface="Helvetica Neue"/>
                </a:rPr>
                <a:t>Waterford Institute of Technology</a:t>
              </a:r>
            </a:p>
          </p:txBody>
        </p:sp>
        <p:sp>
          <p:nvSpPr>
            <p:cNvPr id="73" name="Shape 73"/>
            <p:cNvSpPr/>
            <p:nvPr/>
          </p:nvSpPr>
          <p:spPr>
            <a:xfrm>
              <a:off x="0" y="692590"/>
              <a:ext cx="1265225" cy="2751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pPr lvl="0">
                <a:defRPr sz="1800"/>
              </a:pPr>
              <a:r>
                <a:rPr sz="1200">
                  <a:hlinkClick r:id="rId4"/>
                </a:rPr>
                <a:t>http://www.wit.ie</a:t>
              </a:r>
            </a:p>
          </p:txBody>
        </p:sp>
        <p:sp>
          <p:nvSpPr>
            <p:cNvPr id="74" name="Shape 74"/>
            <p:cNvSpPr/>
            <p:nvPr/>
          </p:nvSpPr>
          <p:spPr>
            <a:xfrm>
              <a:off x="0" y="997390"/>
              <a:ext cx="1550670" cy="2751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pPr lvl="0">
                <a:defRPr sz="1800"/>
              </a:pPr>
              <a:r>
                <a:rPr sz="1200">
                  <a:hlinkClick r:id="rId4"/>
                </a:rPr>
                <a:t>http://elearning.wit.ie</a:t>
              </a:r>
            </a:p>
          </p:txBody>
        </p:sp>
      </p:grpSp>
      <p:sp>
        <p:nvSpPr>
          <p:cNvPr id="76" name="Shape 76"/>
          <p:cNvSpPr>
            <a:spLocks noGrp="1"/>
          </p:cNvSpPr>
          <p:nvPr>
            <p:ph type="title"/>
          </p:nvPr>
        </p:nvSpPr>
        <p:spPr>
          <a:xfrm>
            <a:off x="889000" y="2368550"/>
            <a:ext cx="11239500" cy="1028700"/>
          </a:xfrm>
          <a:prstGeom prst="rect">
            <a:avLst/>
          </a:prstGeom>
        </p:spPr>
        <p:txBody>
          <a:bodyPr lIns="50800" tIns="50800" rIns="50800" bIns="50800" anchor="ctr"/>
          <a:lstStyle>
            <a:lvl1pPr>
              <a:defRPr sz="4400">
                <a:latin typeface="+mj-lt"/>
                <a:ea typeface="+mj-ea"/>
                <a:cs typeface="+mj-cs"/>
                <a:sym typeface="Helvetica Neue"/>
              </a:defRPr>
            </a:lvl1pPr>
          </a:lstStyle>
          <a:p>
            <a:pPr lvl="0">
              <a:defRPr sz="1800"/>
            </a:pPr>
            <a:r>
              <a:rPr sz="4400"/>
              <a:t>Title Text</a:t>
            </a:r>
          </a:p>
        </p:txBody>
      </p:sp>
      <p:sp>
        <p:nvSpPr>
          <p:cNvPr id="77" name="Shape 77"/>
          <p:cNvSpPr>
            <a:spLocks noGrp="1"/>
          </p:cNvSpPr>
          <p:nvPr>
            <p:ph type="body" idx="1"/>
          </p:nvPr>
        </p:nvSpPr>
        <p:spPr>
          <a:xfrm>
            <a:off x="3727450" y="4737100"/>
            <a:ext cx="5778500" cy="1981200"/>
          </a:xfrm>
          <a:prstGeom prst="rect">
            <a:avLst/>
          </a:prstGeom>
        </p:spPr>
        <p:txBody>
          <a:bodyPr/>
          <a:lstStyle>
            <a:lvl1pPr marL="0" indent="0">
              <a:lnSpc>
                <a:spcPct val="120000"/>
              </a:lnSpc>
              <a:spcBef>
                <a:spcPts val="0"/>
              </a:spcBef>
              <a:buSzTx/>
              <a:buNone/>
              <a:defRPr sz="1800"/>
            </a:lvl1pPr>
            <a:lvl2pPr marL="0" indent="0">
              <a:lnSpc>
                <a:spcPct val="120000"/>
              </a:lnSpc>
              <a:spcBef>
                <a:spcPts val="0"/>
              </a:spcBef>
              <a:buSzTx/>
              <a:buNone/>
              <a:defRPr sz="1800"/>
            </a:lvl2pPr>
            <a:lvl3pPr marL="0" indent="0">
              <a:lnSpc>
                <a:spcPct val="120000"/>
              </a:lnSpc>
              <a:spcBef>
                <a:spcPts val="0"/>
              </a:spcBef>
              <a:buSzTx/>
              <a:buNone/>
              <a:defRPr sz="1800"/>
            </a:lvl3pPr>
            <a:lvl4pPr marL="0" indent="0">
              <a:lnSpc>
                <a:spcPct val="120000"/>
              </a:lnSpc>
              <a:spcBef>
                <a:spcPts val="0"/>
              </a:spcBef>
              <a:buSzTx/>
              <a:buNone/>
              <a:defRPr sz="1800"/>
            </a:lvl4pPr>
            <a:lvl5pPr marL="0" indent="0">
              <a:lnSpc>
                <a:spcPct val="120000"/>
              </a:lnSpc>
              <a:spcBef>
                <a:spcPts val="0"/>
              </a:spcBef>
              <a:buSzTx/>
              <a:buNone/>
              <a:defRPr sz="1800"/>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79" name="WIT_logo.png"/>
          <p:cNvPicPr/>
          <p:nvPr/>
        </p:nvPicPr>
        <p:blipFill>
          <a:blip r:embed="rId2">
            <a:extLst/>
          </a:blip>
          <a:stretch>
            <a:fillRect/>
          </a:stretch>
        </p:blipFill>
        <p:spPr>
          <a:xfrm>
            <a:off x="927100" y="8724900"/>
            <a:ext cx="3236058" cy="673100"/>
          </a:xfrm>
          <a:prstGeom prst="rect">
            <a:avLst/>
          </a:prstGeom>
          <a:ln w="12700">
            <a:miter lim="400000"/>
          </a:ln>
        </p:spPr>
      </p:pic>
      <p:pic>
        <p:nvPicPr>
          <p:cNvPr id="80" name="esu-logo.png"/>
          <p:cNvPicPr/>
          <p:nvPr/>
        </p:nvPicPr>
        <p:blipFill>
          <a:blip r:embed="rId3">
            <a:extLst/>
          </a:blip>
          <a:stretch>
            <a:fillRect/>
          </a:stretch>
        </p:blipFill>
        <p:spPr>
          <a:xfrm>
            <a:off x="10210800" y="8826500"/>
            <a:ext cx="1933303" cy="457201"/>
          </a:xfrm>
          <a:prstGeom prst="rect">
            <a:avLst/>
          </a:prstGeom>
          <a:ln w="12700">
            <a:miter lim="400000"/>
          </a:ln>
        </p:spPr>
      </p:pic>
      <p:grpSp>
        <p:nvGrpSpPr>
          <p:cNvPr id="83" name="Group 83"/>
          <p:cNvGrpSpPr/>
          <p:nvPr/>
        </p:nvGrpSpPr>
        <p:grpSpPr>
          <a:xfrm>
            <a:off x="4419600" y="3209759"/>
            <a:ext cx="4267200" cy="2801677"/>
            <a:chOff x="0" y="0"/>
            <a:chExt cx="4267200" cy="2801675"/>
          </a:xfrm>
        </p:grpSpPr>
        <p:pic>
          <p:nvPicPr>
            <p:cNvPr id="81" name="by-nc.eu.png"/>
            <p:cNvPicPr/>
            <p:nvPr/>
          </p:nvPicPr>
          <p:blipFill>
            <a:blip r:embed="rId4">
              <a:extLst/>
            </a:blip>
            <a:stretch>
              <a:fillRect/>
            </a:stretch>
          </p:blipFill>
          <p:spPr>
            <a:xfrm>
              <a:off x="63500" y="0"/>
              <a:ext cx="2962205" cy="1036404"/>
            </a:xfrm>
            <a:prstGeom prst="rect">
              <a:avLst/>
            </a:prstGeom>
            <a:ln w="12700" cap="flat">
              <a:noFill/>
              <a:miter lim="400000"/>
            </a:ln>
            <a:effectLst/>
          </p:spPr>
        </p:pic>
        <p:sp>
          <p:nvSpPr>
            <p:cNvPr id="82" name="Shape 82"/>
            <p:cNvSpPr/>
            <p:nvPr/>
          </p:nvSpPr>
          <p:spPr>
            <a:xfrm>
              <a:off x="0" y="1287632"/>
              <a:ext cx="4267200" cy="15140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defTabSz="584200">
                <a:lnSpc>
                  <a:spcPct val="120000"/>
                </a:lnSpc>
                <a:defRPr sz="1800"/>
              </a:pPr>
              <a:r>
                <a:rPr sz="1400">
                  <a:latin typeface="+mj-lt"/>
                  <a:ea typeface="+mj-ea"/>
                  <a:cs typeface="+mj-cs"/>
                  <a:sym typeface="Helvetica Neue"/>
                </a:rPr>
                <a:t>Except where otherwise noted, this content is licensed under a </a:t>
              </a:r>
              <a:r>
                <a:rPr sz="1400">
                  <a:latin typeface="+mj-lt"/>
                  <a:ea typeface="+mj-ea"/>
                  <a:cs typeface="+mj-cs"/>
                  <a:sym typeface="Helvetica Neue"/>
                  <a:hlinkClick r:id="rId5"/>
                </a:rPr>
                <a:t>Creative Commons Attribution-NonCommercial 3.0 License</a:t>
              </a:r>
              <a:r>
                <a:rPr sz="1400">
                  <a:latin typeface="+mj-lt"/>
                  <a:ea typeface="+mj-ea"/>
                  <a:cs typeface="+mj-cs"/>
                  <a:sym typeface="Helvetica Neue"/>
                </a:rPr>
                <a:t>. </a:t>
              </a:r>
            </a:p>
            <a:p>
              <a:pPr lvl="0" defTabSz="584200">
                <a:lnSpc>
                  <a:spcPct val="120000"/>
                </a:lnSpc>
                <a:defRPr sz="1800"/>
              </a:pPr>
              <a:endParaRPr sz="1400">
                <a:latin typeface="+mj-lt"/>
                <a:ea typeface="+mj-ea"/>
                <a:cs typeface="+mj-cs"/>
                <a:sym typeface="Helvetica Neue"/>
              </a:endParaRPr>
            </a:p>
            <a:p>
              <a:pPr lvl="0" defTabSz="584200">
                <a:lnSpc>
                  <a:spcPct val="120000"/>
                </a:lnSpc>
                <a:defRPr sz="1800"/>
              </a:pPr>
              <a:r>
                <a:rPr sz="1400">
                  <a:latin typeface="+mj-lt"/>
                  <a:ea typeface="+mj-ea"/>
                  <a:cs typeface="+mj-cs"/>
                  <a:sym typeface="Helvetica Neue"/>
                </a:rPr>
                <a:t>For more information, please see </a:t>
              </a:r>
              <a:r>
                <a:rPr sz="1400">
                  <a:latin typeface="+mj-lt"/>
                  <a:ea typeface="+mj-ea"/>
                  <a:cs typeface="+mj-cs"/>
                  <a:sym typeface="Helvetica Neue"/>
                  <a:hlinkClick r:id="rId5"/>
                </a:rPr>
                <a:t>http://creativecommons.org/licenses/by-nc/3.0/</a:t>
              </a: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Master #19">
    <p:spTree>
      <p:nvGrpSpPr>
        <p:cNvPr id="1" name=""/>
        <p:cNvGrpSpPr/>
        <p:nvPr/>
      </p:nvGrpSpPr>
      <p:grpSpPr>
        <a:xfrm>
          <a:off x="0" y="0"/>
          <a:ext cx="0" cy="0"/>
          <a:chOff x="0" y="0"/>
          <a:chExt cx="0" cy="0"/>
        </a:xfrm>
      </p:grpSpPr>
      <p:sp>
        <p:nvSpPr>
          <p:cNvPr id="15" name="Shape 15"/>
          <p:cNvSpPr>
            <a:spLocks noGrp="1"/>
          </p:cNvSpPr>
          <p:nvPr>
            <p:ph type="title"/>
          </p:nvPr>
        </p:nvSpPr>
        <p:spPr>
          <a:prstGeom prst="rect">
            <a:avLst/>
          </a:prstGeom>
          <a:solidFill>
            <a:srgbClr val="FFFFFF"/>
          </a:solidFill>
        </p:spPr>
        <p:txBody>
          <a:bodyPr/>
          <a:lstStyle/>
          <a:p>
            <a:pPr lvl="0">
              <a:defRPr sz="1800"/>
            </a:pPr>
            <a:r>
              <a:rPr sz="4200"/>
              <a:t>Title Text</a:t>
            </a:r>
          </a:p>
        </p:txBody>
      </p:sp>
      <p:sp>
        <p:nvSpPr>
          <p:cNvPr id="16" name="Shape 16"/>
          <p:cNvSpPr>
            <a:spLocks noGrp="1"/>
          </p:cNvSpPr>
          <p:nvPr>
            <p:ph type="body" idx="1"/>
          </p:nvPr>
        </p:nvSpPr>
        <p:spPr>
          <a:xfrm>
            <a:off x="571500" y="2324100"/>
            <a:ext cx="5219700" cy="6565900"/>
          </a:xfrm>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9" name="Shape 19"/>
          <p:cNvSpPr>
            <a:spLocks noGrp="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4" name="Shape 24"/>
          <p:cNvSpPr>
            <a:spLocks noGrp="1"/>
          </p:cNvSpPr>
          <p:nvPr>
            <p:ph type="title"/>
          </p:nvPr>
        </p:nvSpPr>
        <p:spPr>
          <a:xfrm>
            <a:off x="571500" y="3708400"/>
            <a:ext cx="11861800" cy="2336800"/>
          </a:xfrm>
          <a:prstGeom prst="rect">
            <a:avLst/>
          </a:prstGeom>
        </p:spPr>
        <p:txBody>
          <a:bodyPr lIns="50800" tIns="50800" rIns="50800" bIns="50800" anchor="ctr"/>
          <a:lstStyle/>
          <a:p>
            <a:pPr lvl="0">
              <a:defRPr sz="1800"/>
            </a:pPr>
            <a:r>
              <a:rPr sz="42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Shape 26"/>
          <p:cNvSpPr/>
          <p:nvPr/>
        </p:nvSpPr>
        <p:spPr>
          <a:xfrm>
            <a:off x="7543800" y="7975599"/>
            <a:ext cx="1" cy="1422529"/>
          </a:xfrm>
          <a:prstGeom prst="line">
            <a:avLst/>
          </a:prstGeom>
          <a:ln w="12700">
            <a:solidFill>
              <a:srgbClr val="9A9A9A"/>
            </a:solidFill>
            <a:miter lim="400000"/>
          </a:ln>
        </p:spPr>
        <p:txBody>
          <a:bodyPr lIns="0" tIns="0" rIns="0" bIns="0" anchor="ctr"/>
          <a:lstStyle/>
          <a:p>
            <a:pPr lvl="0"/>
            <a:endParaRPr/>
          </a:p>
        </p:txBody>
      </p:sp>
      <p:sp>
        <p:nvSpPr>
          <p:cNvPr id="27" name="Shape 27"/>
          <p:cNvSpPr>
            <a:spLocks noGrp="1"/>
          </p:cNvSpPr>
          <p:nvPr>
            <p:ph type="title"/>
          </p:nvPr>
        </p:nvSpPr>
        <p:spPr>
          <a:xfrm>
            <a:off x="1409700" y="7785100"/>
            <a:ext cx="5791200" cy="1701800"/>
          </a:xfrm>
          <a:prstGeom prst="rect">
            <a:avLst/>
          </a:prstGeom>
        </p:spPr>
        <p:txBody>
          <a:bodyPr lIns="50800" tIns="50800" rIns="50800" bIns="50800" anchor="ctr"/>
          <a:lstStyle>
            <a:lvl1pPr algn="r"/>
          </a:lstStyle>
          <a:p>
            <a:pPr lvl="0">
              <a:defRPr sz="1800"/>
            </a:pPr>
            <a:r>
              <a:rPr sz="4200"/>
              <a:t>Title Text</a:t>
            </a:r>
          </a:p>
        </p:txBody>
      </p:sp>
      <p:sp>
        <p:nvSpPr>
          <p:cNvPr id="28" name="Shape 28"/>
          <p:cNvSpPr>
            <a:spLocks noGrp="1"/>
          </p:cNvSpPr>
          <p:nvPr>
            <p:ph type="body"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lvl="0">
              <a:defRPr sz="1800">
                <a:solidFill>
                  <a:srgbClr val="000000"/>
                </a:solidFill>
              </a:defRPr>
            </a:pPr>
            <a:r>
              <a:rPr sz="2600">
                <a:solidFill>
                  <a:srgbClr val="A9A9A9"/>
                </a:solidFill>
              </a:rPr>
              <a:t>Body Level One</a:t>
            </a:r>
          </a:p>
          <a:p>
            <a:pPr lvl="1">
              <a:defRPr sz="1800">
                <a:solidFill>
                  <a:srgbClr val="000000"/>
                </a:solidFill>
              </a:defRPr>
            </a:pPr>
            <a:r>
              <a:rPr sz="2600">
                <a:solidFill>
                  <a:srgbClr val="A9A9A9"/>
                </a:solidFill>
              </a:rPr>
              <a:t>Body Level Two</a:t>
            </a:r>
          </a:p>
          <a:p>
            <a:pPr lvl="2">
              <a:defRPr sz="1800">
                <a:solidFill>
                  <a:srgbClr val="000000"/>
                </a:solidFill>
              </a:defRPr>
            </a:pPr>
            <a:r>
              <a:rPr sz="2600">
                <a:solidFill>
                  <a:srgbClr val="A9A9A9"/>
                </a:solidFill>
              </a:rPr>
              <a:t>Body Level Three</a:t>
            </a:r>
          </a:p>
          <a:p>
            <a:pPr lvl="3">
              <a:defRPr sz="1800">
                <a:solidFill>
                  <a:srgbClr val="000000"/>
                </a:solidFill>
              </a:defRPr>
            </a:pPr>
            <a:r>
              <a:rPr sz="2600">
                <a:solidFill>
                  <a:srgbClr val="A9A9A9"/>
                </a:solidFill>
              </a:rPr>
              <a:t>Body Level Four</a:t>
            </a:r>
          </a:p>
          <a:p>
            <a:pPr lvl="4">
              <a:defRPr sz="1800">
                <a:solidFill>
                  <a:srgbClr val="000000"/>
                </a:solidFill>
              </a:defRPr>
            </a:pPr>
            <a:r>
              <a:rPr sz="2600">
                <a:solidFill>
                  <a:srgbClr val="A9A9A9"/>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30" name="Shape 30"/>
          <p:cNvSpPr/>
          <p:nvPr/>
        </p:nvSpPr>
        <p:spPr>
          <a:xfrm>
            <a:off x="647700" y="4749800"/>
            <a:ext cx="4882122" cy="127"/>
          </a:xfrm>
          <a:prstGeom prst="line">
            <a:avLst/>
          </a:prstGeom>
          <a:ln w="12700">
            <a:solidFill>
              <a:srgbClr val="9A9A9A"/>
            </a:solidFill>
            <a:miter lim="400000"/>
          </a:ln>
        </p:spPr>
        <p:txBody>
          <a:bodyPr lIns="0" tIns="0" rIns="0" bIns="0" anchor="ctr"/>
          <a:lstStyle/>
          <a:p>
            <a:pPr lvl="0"/>
            <a:endParaRPr/>
          </a:p>
        </p:txBody>
      </p:sp>
      <p:sp>
        <p:nvSpPr>
          <p:cNvPr id="31" name="Shape 31"/>
          <p:cNvSpPr>
            <a:spLocks noGrp="1"/>
          </p:cNvSpPr>
          <p:nvPr>
            <p:ph type="title"/>
          </p:nvPr>
        </p:nvSpPr>
        <p:spPr>
          <a:xfrm>
            <a:off x="571500" y="1320800"/>
            <a:ext cx="5080000" cy="3175000"/>
          </a:xfrm>
          <a:prstGeom prst="rect">
            <a:avLst/>
          </a:prstGeom>
        </p:spPr>
        <p:txBody>
          <a:bodyPr/>
          <a:lstStyle/>
          <a:p>
            <a:pPr lvl="0">
              <a:defRPr sz="1800"/>
            </a:pPr>
            <a:r>
              <a:rPr sz="4200"/>
              <a:t>Title Text</a:t>
            </a:r>
          </a:p>
        </p:txBody>
      </p:sp>
      <p:sp>
        <p:nvSpPr>
          <p:cNvPr id="32" name="Shape 32"/>
          <p:cNvSpPr>
            <a:spLocks noGrp="1"/>
          </p:cNvSpPr>
          <p:nvPr>
            <p:ph type="body"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34" name="Shape 34"/>
          <p:cNvSpPr/>
          <p:nvPr/>
        </p:nvSpPr>
        <p:spPr>
          <a:xfrm>
            <a:off x="647700" y="1968500"/>
            <a:ext cx="4876867" cy="127"/>
          </a:xfrm>
          <a:prstGeom prst="line">
            <a:avLst/>
          </a:prstGeom>
          <a:ln w="12700">
            <a:solidFill>
              <a:srgbClr val="9A9A9A"/>
            </a:solidFill>
            <a:miter lim="400000"/>
          </a:ln>
        </p:spPr>
        <p:txBody>
          <a:bodyPr lIns="0" tIns="0" rIns="0" bIns="0" anchor="ctr"/>
          <a:lstStyle/>
          <a:p>
            <a:pPr lvl="0"/>
            <a:endParaRPr/>
          </a:p>
        </p:txBody>
      </p:sp>
      <p:sp>
        <p:nvSpPr>
          <p:cNvPr id="35" name="Shape 35"/>
          <p:cNvSpPr>
            <a:spLocks noGrp="1"/>
          </p:cNvSpPr>
          <p:nvPr>
            <p:ph type="title"/>
          </p:nvPr>
        </p:nvSpPr>
        <p:spPr>
          <a:xfrm>
            <a:off x="571500" y="330200"/>
            <a:ext cx="5080000" cy="1397000"/>
          </a:xfrm>
          <a:prstGeom prst="rect">
            <a:avLst/>
          </a:prstGeom>
        </p:spPr>
        <p:txBody>
          <a:bodyPr/>
          <a:lstStyle/>
          <a:p>
            <a:pPr lvl="0">
              <a:defRPr sz="1800"/>
            </a:pPr>
            <a:r>
              <a:rPr sz="4200"/>
              <a:t>Title Text</a:t>
            </a:r>
          </a:p>
        </p:txBody>
      </p:sp>
      <p:sp>
        <p:nvSpPr>
          <p:cNvPr id="36" name="Shape 36"/>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38" name="Shape 38"/>
          <p:cNvSpPr/>
          <p:nvPr/>
        </p:nvSpPr>
        <p:spPr>
          <a:xfrm flipH="1">
            <a:off x="6502399" y="1803400"/>
            <a:ext cx="1" cy="4318000"/>
          </a:xfrm>
          <a:prstGeom prst="line">
            <a:avLst/>
          </a:prstGeom>
          <a:ln w="12700">
            <a:solidFill>
              <a:srgbClr val="ABABAB"/>
            </a:solidFill>
            <a:miter lim="400000"/>
          </a:ln>
        </p:spPr>
        <p:txBody>
          <a:bodyPr lIns="0" tIns="0" rIns="0" bIns="0" anchor="ctr"/>
          <a:lstStyle/>
          <a:p>
            <a:pPr lvl="0"/>
            <a:endParaRPr/>
          </a:p>
        </p:txBody>
      </p:sp>
      <p:sp>
        <p:nvSpPr>
          <p:cNvPr id="39" name="Shape 3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p>
            <a:pPr lvl="0">
              <a:defRPr sz="1800"/>
            </a:pPr>
            <a:r>
              <a:rPr sz="4200"/>
              <a:t>Title Text</a:t>
            </a:r>
          </a:p>
        </p:txBody>
      </p:sp>
      <p:sp>
        <p:nvSpPr>
          <p:cNvPr id="4" name="Shape 4"/>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0" tIns="0" rIns="0" bIns="0">
            <a:spAutoFit/>
          </a:bodyPr>
          <a:lstStyle>
            <a:lvl1pPr algn="r" defTabSz="584200">
              <a:defRPr sz="1400">
                <a:latin typeface="+mj-lt"/>
                <a:ea typeface="+mj-ea"/>
                <a:cs typeface="+mj-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Lst>
  <p:transition spd="med"/>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266700" indent="-266700" defTabSz="584200">
        <a:spcBef>
          <a:spcPts val="4800"/>
        </a:spcBef>
        <a:buSzPct val="100000"/>
        <a:buChar char="•"/>
        <a:defRPr sz="2600">
          <a:latin typeface="+mj-lt"/>
          <a:ea typeface="+mj-ea"/>
          <a:cs typeface="+mj-cs"/>
          <a:sym typeface="Helvetica Neue"/>
        </a:defRPr>
      </a:lvl1pPr>
      <a:lvl2pPr marL="711200" indent="-266700" defTabSz="584200">
        <a:spcBef>
          <a:spcPts val="4800"/>
        </a:spcBef>
        <a:buSzPct val="100000"/>
        <a:buChar char="•"/>
        <a:defRPr sz="2600">
          <a:latin typeface="+mj-lt"/>
          <a:ea typeface="+mj-ea"/>
          <a:cs typeface="+mj-cs"/>
          <a:sym typeface="Helvetica Neue"/>
        </a:defRPr>
      </a:lvl2pPr>
      <a:lvl3pPr marL="1155700" indent="-266700" defTabSz="584200">
        <a:spcBef>
          <a:spcPts val="4800"/>
        </a:spcBef>
        <a:buSzPct val="100000"/>
        <a:buChar char="•"/>
        <a:defRPr sz="2600">
          <a:latin typeface="+mj-lt"/>
          <a:ea typeface="+mj-ea"/>
          <a:cs typeface="+mj-cs"/>
          <a:sym typeface="Helvetica Neue"/>
        </a:defRPr>
      </a:lvl3pPr>
      <a:lvl4pPr marL="1600200" indent="-266700" defTabSz="584200">
        <a:spcBef>
          <a:spcPts val="4800"/>
        </a:spcBef>
        <a:buSzPct val="100000"/>
        <a:buChar char="•"/>
        <a:defRPr sz="2600">
          <a:latin typeface="+mj-lt"/>
          <a:ea typeface="+mj-ea"/>
          <a:cs typeface="+mj-cs"/>
          <a:sym typeface="Helvetica Neue"/>
        </a:defRPr>
      </a:lvl4pPr>
      <a:lvl5pPr marL="2044700" indent="-266700" defTabSz="584200">
        <a:spcBef>
          <a:spcPts val="4800"/>
        </a:spcBef>
        <a:buSzPct val="100000"/>
        <a:buChar char="•"/>
        <a:defRPr sz="2600">
          <a:latin typeface="+mj-lt"/>
          <a:ea typeface="+mj-ea"/>
          <a:cs typeface="+mj-cs"/>
          <a:sym typeface="Helvetica Neue"/>
        </a:defRPr>
      </a:lvl5pPr>
      <a:lvl6pPr marL="2489200" indent="-266700" defTabSz="584200">
        <a:spcBef>
          <a:spcPts val="4800"/>
        </a:spcBef>
        <a:buSzPct val="100000"/>
        <a:buChar char="•"/>
        <a:defRPr sz="2600">
          <a:latin typeface="+mj-lt"/>
          <a:ea typeface="+mj-ea"/>
          <a:cs typeface="+mj-cs"/>
          <a:sym typeface="Helvetica Neue"/>
        </a:defRPr>
      </a:lvl6pPr>
      <a:lvl7pPr marL="2933700" indent="-266700" defTabSz="584200">
        <a:spcBef>
          <a:spcPts val="4800"/>
        </a:spcBef>
        <a:buSzPct val="100000"/>
        <a:buChar char="•"/>
        <a:defRPr sz="2600">
          <a:latin typeface="+mj-lt"/>
          <a:ea typeface="+mj-ea"/>
          <a:cs typeface="+mj-cs"/>
          <a:sym typeface="Helvetica Neue"/>
        </a:defRPr>
      </a:lvl7pPr>
      <a:lvl8pPr marL="3378200" indent="-266700" defTabSz="584200">
        <a:spcBef>
          <a:spcPts val="4800"/>
        </a:spcBef>
        <a:buSzPct val="100000"/>
        <a:buChar char="•"/>
        <a:defRPr sz="2600">
          <a:latin typeface="+mj-lt"/>
          <a:ea typeface="+mj-ea"/>
          <a:cs typeface="+mj-cs"/>
          <a:sym typeface="Helvetica Neue"/>
        </a:defRPr>
      </a:lvl8pPr>
      <a:lvl9pPr marL="3822700" indent="-266700" defTabSz="584200">
        <a:spcBef>
          <a:spcPts val="4800"/>
        </a:spcBef>
        <a:buSzPct val="100000"/>
        <a:buChar char="•"/>
        <a:defRPr sz="2600">
          <a:latin typeface="+mj-lt"/>
          <a:ea typeface="+mj-ea"/>
          <a:cs typeface="+mj-cs"/>
          <a:sym typeface="Helvetica Neue"/>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drohan@wit.ie" TargetMode="Externa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hyperlink" Target="mailto:edeleastar@wit.i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archsoftwarequality.techtarget.com/definition/Continuous-Software-Developmen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archsoftwarequality.techtarget.com/definition/Continuous-Software-Development"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ntinuousdelivery.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www.continuousdelivery.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automic.com/blog/whats-the-difference-between-devops-and-continuous-delivery"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continuousdelivery.co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continuousdelivery.co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continuousdelivery.co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continuousdelivery.co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continuousdelivery.co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continuousdelivery.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zeroturnaround.com/rebellabs/java-tools-and-technologies-landscape-for-2014/" TargetMode="External"/><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zeroturnaround.com/rebellabs/java-tools-and-technologies-landscape-2016/" TargetMode="Externa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zeroturnaround.com/rebellabs/java-tools-and-technologies-landscape-2016/" TargetMode="Externa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dzone.com/whitepapers/devops-is-crippled-without-continuous-integration"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dzone.com/whitepapers/devops-is-crippled-without-continuous-integratio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1" y="2212622"/>
            <a:ext cx="11428871" cy="1688818"/>
          </a:xfrm>
        </p:spPr>
        <p:txBody>
          <a:bodyPr>
            <a:normAutofit/>
          </a:bodyPr>
          <a:lstStyle/>
          <a:p>
            <a:pPr algn="l">
              <a:defRPr/>
            </a:pPr>
            <a:r>
              <a:rPr lang="en-IE" sz="5689" dirty="0"/>
              <a:t>DevOps</a:t>
            </a:r>
            <a:endParaRPr lang="en-IE" sz="5689" dirty="0">
              <a:solidFill>
                <a:schemeClr val="bg1">
                  <a:lumMod val="50000"/>
                </a:schemeClr>
              </a:solidFill>
            </a:endParaRPr>
          </a:p>
        </p:txBody>
      </p:sp>
      <p:sp>
        <p:nvSpPr>
          <p:cNvPr id="3" name="Subtitle 2"/>
          <p:cNvSpPr>
            <a:spLocks noGrp="1"/>
          </p:cNvSpPr>
          <p:nvPr>
            <p:ph type="subTitle" idx="4294967295"/>
          </p:nvPr>
        </p:nvSpPr>
        <p:spPr>
          <a:xfrm>
            <a:off x="381565" y="4745849"/>
            <a:ext cx="2734168" cy="1282418"/>
          </a:xfrm>
        </p:spPr>
        <p:txBody>
          <a:bodyPr>
            <a:noAutofit/>
          </a:bodyPr>
          <a:lstStyle/>
          <a:p>
            <a:pPr marL="0" indent="0" algn="r">
              <a:lnSpc>
                <a:spcPct val="110000"/>
              </a:lnSpc>
              <a:spcBef>
                <a:spcPts val="0"/>
              </a:spcBef>
              <a:buNone/>
              <a:defRPr/>
            </a:pPr>
            <a:r>
              <a:rPr lang="en-IE" dirty="0">
                <a:solidFill>
                  <a:schemeClr val="bg1">
                    <a:lumMod val="50000"/>
                  </a:schemeClr>
                </a:solidFill>
              </a:rPr>
              <a:t>Produced </a:t>
            </a:r>
          </a:p>
          <a:p>
            <a:pPr marL="0" indent="0" algn="r">
              <a:lnSpc>
                <a:spcPct val="110000"/>
              </a:lnSpc>
              <a:spcBef>
                <a:spcPts val="0"/>
              </a:spcBef>
              <a:buNone/>
              <a:defRPr/>
            </a:pPr>
            <a:r>
              <a:rPr lang="en-IE" dirty="0">
                <a:solidFill>
                  <a:schemeClr val="bg1">
                    <a:lumMod val="50000"/>
                  </a:schemeClr>
                </a:solidFill>
              </a:rPr>
              <a:t>by:</a:t>
            </a:r>
          </a:p>
        </p:txBody>
      </p:sp>
      <p:pic>
        <p:nvPicPr>
          <p:cNvPr id="51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565" y="8128001"/>
            <a:ext cx="5364480" cy="120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841068" y="8367325"/>
            <a:ext cx="6048587" cy="831760"/>
          </a:xfrm>
          <a:prstGeom prst="rect">
            <a:avLst/>
          </a:prstGeom>
          <a:noFill/>
        </p:spPr>
        <p:txBody>
          <a:bodyPr lIns="130041" tIns="65021" rIns="130041" bIns="65021">
            <a:spAutoFit/>
          </a:bodyPr>
          <a:lstStyle/>
          <a:p>
            <a:pPr>
              <a:defRPr/>
            </a:pPr>
            <a:r>
              <a:rPr lang="en-IE" sz="2276" dirty="0">
                <a:solidFill>
                  <a:schemeClr val="tx2">
                    <a:lumMod val="75000"/>
                  </a:schemeClr>
                </a:solidFill>
              </a:rPr>
              <a:t>Department of Computing and Mathematics</a:t>
            </a:r>
          </a:p>
          <a:p>
            <a:pPr>
              <a:defRPr/>
            </a:pPr>
            <a:r>
              <a:rPr lang="en-IE" sz="2276" dirty="0">
                <a:solidFill>
                  <a:schemeClr val="tx2">
                    <a:lumMod val="75000"/>
                  </a:schemeClr>
                </a:solidFill>
              </a:rPr>
              <a:t>http://www.wit.ie/</a:t>
            </a:r>
          </a:p>
        </p:txBody>
      </p:sp>
      <p:cxnSp>
        <p:nvCxnSpPr>
          <p:cNvPr id="7" name="Straight Connector 6"/>
          <p:cNvCxnSpPr/>
          <p:nvPr/>
        </p:nvCxnSpPr>
        <p:spPr>
          <a:xfrm>
            <a:off x="669753" y="3866445"/>
            <a:ext cx="11665296"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5127" name="Shape 240"/>
          <p:cNvSpPr txBox="1">
            <a:spLocks/>
          </p:cNvSpPr>
          <p:nvPr/>
        </p:nvSpPr>
        <p:spPr bwMode="auto">
          <a:xfrm>
            <a:off x="4012963" y="4445566"/>
            <a:ext cx="8351521" cy="198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lstStyle>
            <a:lvl1pPr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1pPr>
            <a:lvl2pPr marL="7112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2pPr>
            <a:lvl3pPr marL="11557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3pPr>
            <a:lvl4pPr marL="16002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4pPr>
            <a:lvl5pPr marL="20447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5pPr>
            <a:lvl6pPr marL="25019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6pPr>
            <a:lvl7pPr marL="29591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7pPr>
            <a:lvl8pPr marL="34163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8pPr>
            <a:lvl9pPr marL="38735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9pPr>
          </a:lstStyle>
          <a:p>
            <a:pPr>
              <a:lnSpc>
                <a:spcPct val="150000"/>
              </a:lnSpc>
              <a:spcBef>
                <a:spcPct val="0"/>
              </a:spcBef>
              <a:buNone/>
            </a:pPr>
            <a:r>
              <a:rPr lang="en-IE" altLang="en-US" sz="3556" dirty="0" err="1">
                <a:sym typeface="Helvetica Neue" charset="0"/>
              </a:rPr>
              <a:t>Dr.</a:t>
            </a:r>
            <a:r>
              <a:rPr lang="en-IE" altLang="en-US" sz="3556" dirty="0">
                <a:sym typeface="Helvetica Neue" charset="0"/>
              </a:rPr>
              <a:t> </a:t>
            </a:r>
            <a:r>
              <a:rPr lang="en-IE" altLang="en-US" sz="3556" dirty="0" err="1">
                <a:sym typeface="Helvetica Neue" charset="0"/>
              </a:rPr>
              <a:t>Siobhán</a:t>
            </a:r>
            <a:r>
              <a:rPr lang="en-IE" altLang="en-US" sz="3556" dirty="0">
                <a:sym typeface="Helvetica Neue" charset="0"/>
              </a:rPr>
              <a:t> Drohan (</a:t>
            </a:r>
            <a:r>
              <a:rPr lang="en-IE" altLang="en-US" sz="3556" dirty="0">
                <a:sym typeface="Helvetica Neue" charset="0"/>
                <a:hlinkClick r:id="rId3"/>
              </a:rPr>
              <a:t>sdrohan@wit.ie</a:t>
            </a:r>
            <a:r>
              <a:rPr lang="en-IE" altLang="en-US" sz="3556" dirty="0">
                <a:sym typeface="Helvetica Neue" charset="0"/>
              </a:rPr>
              <a:t>) </a:t>
            </a:r>
          </a:p>
          <a:p>
            <a:pPr hangingPunct="1">
              <a:lnSpc>
                <a:spcPct val="150000"/>
              </a:lnSpc>
              <a:spcBef>
                <a:spcPct val="0"/>
              </a:spcBef>
              <a:buFontTx/>
              <a:buNone/>
            </a:pPr>
            <a:r>
              <a:rPr lang="en-IE" altLang="en-US" sz="3556" dirty="0">
                <a:sym typeface="Helvetica Neue" charset="0"/>
              </a:rPr>
              <a:t>Eamonn de Leastar	(</a:t>
            </a:r>
            <a:r>
              <a:rPr lang="en-IE" altLang="en-US" sz="3556" dirty="0">
                <a:sym typeface="Helvetica Neue" charset="0"/>
                <a:hlinkClick r:id="rId4"/>
              </a:rPr>
              <a:t>edeleastar@wit.ie</a:t>
            </a:r>
            <a:r>
              <a:rPr lang="en-IE" altLang="en-US" sz="3556" dirty="0">
                <a:sym typeface="Helvetica Neue" charset="0"/>
              </a:rPr>
              <a:t>)</a:t>
            </a:r>
          </a:p>
        </p:txBody>
      </p:sp>
    </p:spTree>
    <p:extLst>
      <p:ext uri="{BB962C8B-B14F-4D97-AF65-F5344CB8AC3E}">
        <p14:creationId xmlns:p14="http://schemas.microsoft.com/office/powerpoint/2010/main" val="18815116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Continuous Integration</a:t>
            </a:r>
          </a:p>
        </p:txBody>
      </p:sp>
      <p:sp>
        <p:nvSpPr>
          <p:cNvPr id="3" name="Text Placeholder 2"/>
          <p:cNvSpPr>
            <a:spLocks noGrp="1"/>
          </p:cNvSpPr>
          <p:nvPr>
            <p:ph type="body" idx="1"/>
          </p:nvPr>
        </p:nvSpPr>
        <p:spPr/>
        <p:txBody>
          <a:bodyPr/>
          <a:lstStyle/>
          <a:p>
            <a:r>
              <a:rPr lang="en-IE" dirty="0"/>
              <a:t>The process of steadily adding new code commits to source code.</a:t>
            </a:r>
          </a:p>
          <a:p>
            <a:r>
              <a:rPr lang="en-IE" dirty="0"/>
              <a:t>Originally, a daily build was the standard for continuous integration. </a:t>
            </a:r>
          </a:p>
        </p:txBody>
      </p:sp>
      <p:sp>
        <p:nvSpPr>
          <p:cNvPr id="4" name="Rectangle 3"/>
          <p:cNvSpPr/>
          <p:nvPr/>
        </p:nvSpPr>
        <p:spPr>
          <a:xfrm>
            <a:off x="2397944" y="9348400"/>
            <a:ext cx="8225329" cy="338554"/>
          </a:xfrm>
          <a:prstGeom prst="rect">
            <a:avLst/>
          </a:prstGeom>
        </p:spPr>
        <p:txBody>
          <a:bodyPr wrap="none">
            <a:spAutoFit/>
          </a:bodyPr>
          <a:lstStyle/>
          <a:p>
            <a:r>
              <a:rPr lang="en-IE" sz="1600" dirty="0">
                <a:hlinkClick r:id="rId2"/>
              </a:rPr>
              <a:t>http://searchsoftwarequality.techtarget.com/definition/Continuous-Software-Development</a:t>
            </a:r>
            <a:r>
              <a:rPr lang="en-IE" sz="1600" dirty="0"/>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488" y="160464"/>
            <a:ext cx="5129706" cy="1692000"/>
          </a:xfrm>
          <a:prstGeom prst="rect">
            <a:avLst/>
          </a:prstGeom>
          <a:ln>
            <a:solidFill>
              <a:schemeClr val="tx1"/>
            </a:solidFill>
          </a:ln>
        </p:spPr>
      </p:pic>
    </p:spTree>
    <p:extLst>
      <p:ext uri="{BB962C8B-B14F-4D97-AF65-F5344CB8AC3E}">
        <p14:creationId xmlns:p14="http://schemas.microsoft.com/office/powerpoint/2010/main" val="353811371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Continuous Integration</a:t>
            </a:r>
          </a:p>
        </p:txBody>
      </p:sp>
      <p:sp>
        <p:nvSpPr>
          <p:cNvPr id="3" name="Text Placeholder 2"/>
          <p:cNvSpPr>
            <a:spLocks noGrp="1"/>
          </p:cNvSpPr>
          <p:nvPr>
            <p:ph type="body" idx="1"/>
          </p:nvPr>
        </p:nvSpPr>
        <p:spPr/>
        <p:txBody>
          <a:bodyPr/>
          <a:lstStyle/>
          <a:p>
            <a:r>
              <a:rPr lang="en-IE" dirty="0"/>
              <a:t>The process of steadily adding new code commits to source code.</a:t>
            </a:r>
          </a:p>
          <a:p>
            <a:r>
              <a:rPr lang="en-IE" dirty="0"/>
              <a:t>Originally, a daily build was the standard for continuous integration. </a:t>
            </a:r>
          </a:p>
          <a:p>
            <a:r>
              <a:rPr lang="en-IE" dirty="0"/>
              <a:t>Today, the usual rule is for each team member to submit work as soon as it is finished and for a build to be conducted with each significant change. </a:t>
            </a:r>
          </a:p>
          <a:p>
            <a:pPr lvl="1">
              <a:spcBef>
                <a:spcPts val="0"/>
              </a:spcBef>
            </a:pPr>
            <a:r>
              <a:rPr lang="en-IE" dirty="0"/>
              <a:t>Usually, a certain baseline of automated unit and integration testing is performed to ensure that new code does not break the build. </a:t>
            </a:r>
          </a:p>
          <a:p>
            <a:pPr lvl="1">
              <a:spcBef>
                <a:spcPts val="0"/>
              </a:spcBef>
            </a:pPr>
            <a:r>
              <a:rPr lang="en-IE" dirty="0"/>
              <a:t>This way developers know as soon as they're done if their code will meet minimum standards and they can fix problems while the code is still fresh in their minds. </a:t>
            </a:r>
          </a:p>
          <a:p>
            <a:r>
              <a:rPr lang="en-IE" dirty="0"/>
              <a:t>An important advantage of continuous integration is that it provides developers with immediate feedback and status updates for the software they are working on.</a:t>
            </a:r>
          </a:p>
          <a:p>
            <a:endParaRPr lang="en-IE" dirty="0"/>
          </a:p>
        </p:txBody>
      </p:sp>
      <p:sp>
        <p:nvSpPr>
          <p:cNvPr id="4" name="Rectangle 3"/>
          <p:cNvSpPr/>
          <p:nvPr/>
        </p:nvSpPr>
        <p:spPr>
          <a:xfrm>
            <a:off x="2397944" y="9348400"/>
            <a:ext cx="8225329" cy="338554"/>
          </a:xfrm>
          <a:prstGeom prst="rect">
            <a:avLst/>
          </a:prstGeom>
        </p:spPr>
        <p:txBody>
          <a:bodyPr wrap="none">
            <a:spAutoFit/>
          </a:bodyPr>
          <a:lstStyle/>
          <a:p>
            <a:r>
              <a:rPr lang="en-IE" sz="1600" dirty="0">
                <a:hlinkClick r:id="rId2"/>
              </a:rPr>
              <a:t>http://searchsoftwarequality.techtarget.com/definition/Continuous-Software-Development</a:t>
            </a:r>
            <a:r>
              <a:rPr lang="en-IE" sz="1600" dirty="0"/>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488" y="160464"/>
            <a:ext cx="5129706" cy="1692000"/>
          </a:xfrm>
          <a:prstGeom prst="rect">
            <a:avLst/>
          </a:prstGeom>
          <a:ln>
            <a:solidFill>
              <a:schemeClr val="tx1"/>
            </a:solidFill>
          </a:ln>
        </p:spPr>
      </p:pic>
    </p:spTree>
    <p:extLst>
      <p:ext uri="{BB962C8B-B14F-4D97-AF65-F5344CB8AC3E}">
        <p14:creationId xmlns:p14="http://schemas.microsoft.com/office/powerpoint/2010/main" val="11107249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Continuous Delivery</a:t>
            </a:r>
          </a:p>
        </p:txBody>
      </p:sp>
      <p:sp>
        <p:nvSpPr>
          <p:cNvPr id="3" name="Text Placeholder 2"/>
          <p:cNvSpPr>
            <a:spLocks noGrp="1"/>
          </p:cNvSpPr>
          <p:nvPr>
            <p:ph type="body" idx="1"/>
          </p:nvPr>
        </p:nvSpPr>
        <p:spPr/>
        <p:txBody>
          <a:bodyPr/>
          <a:lstStyle/>
          <a:p>
            <a:pPr marL="0" indent="0" algn="ctr">
              <a:buNone/>
            </a:pPr>
            <a:endParaRPr lang="en-IE" sz="3200" i="1" dirty="0"/>
          </a:p>
          <a:p>
            <a:pPr marL="0" indent="0" algn="ctr">
              <a:spcBef>
                <a:spcPts val="1200"/>
              </a:spcBef>
              <a:buNone/>
            </a:pPr>
            <a:r>
              <a:rPr lang="en-IE" sz="3200" i="1" dirty="0"/>
              <a:t>“Continuous Delivery is the ability to get changes of all </a:t>
            </a:r>
            <a:br>
              <a:rPr lang="en-IE" sz="3200" i="1" dirty="0"/>
            </a:br>
            <a:r>
              <a:rPr lang="en-IE" sz="3200" i="1" dirty="0"/>
              <a:t>types — including new features, configuration changes, </a:t>
            </a:r>
            <a:br>
              <a:rPr lang="en-IE" sz="3200" i="1" dirty="0"/>
            </a:br>
            <a:r>
              <a:rPr lang="en-IE" sz="3200" i="1" dirty="0"/>
              <a:t>bug fixes and experiments — into production, </a:t>
            </a:r>
            <a:br>
              <a:rPr lang="en-IE" sz="3200" i="1" dirty="0"/>
            </a:br>
            <a:r>
              <a:rPr lang="en-IE" sz="3200" i="1" dirty="0"/>
              <a:t>or into the hands of users, safely and quickly </a:t>
            </a:r>
            <a:br>
              <a:rPr lang="en-IE" sz="3200" i="1" dirty="0"/>
            </a:br>
            <a:r>
              <a:rPr lang="en-IE" sz="3200" i="1" dirty="0"/>
              <a:t>in a sustainable way.”</a:t>
            </a:r>
          </a:p>
          <a:p>
            <a:pPr marL="2667000" lvl="6" indent="0" algn="just">
              <a:spcBef>
                <a:spcPts val="600"/>
              </a:spcBef>
              <a:buNone/>
            </a:pPr>
            <a:r>
              <a:rPr lang="en-IE" sz="2400" dirty="0"/>
              <a:t>							</a:t>
            </a:r>
            <a:r>
              <a:rPr lang="en-IE" sz="2400" dirty="0">
                <a:hlinkClick r:id="rId3"/>
              </a:rPr>
              <a:t>https://www.continuousdelivery.com</a:t>
            </a:r>
            <a:r>
              <a:rPr lang="en-IE" sz="2400" dirty="0"/>
              <a:t>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488" y="160464"/>
            <a:ext cx="5129706" cy="1692000"/>
          </a:xfrm>
          <a:prstGeom prst="rect">
            <a:avLst/>
          </a:prstGeom>
          <a:ln>
            <a:solidFill>
              <a:schemeClr val="tx1"/>
            </a:solidFill>
          </a:ln>
        </p:spPr>
      </p:pic>
    </p:spTree>
    <p:extLst>
      <p:ext uri="{BB962C8B-B14F-4D97-AF65-F5344CB8AC3E}">
        <p14:creationId xmlns:p14="http://schemas.microsoft.com/office/powerpoint/2010/main" val="250051384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Continuous Delivery</a:t>
            </a:r>
          </a:p>
        </p:txBody>
      </p:sp>
      <p:sp>
        <p:nvSpPr>
          <p:cNvPr id="3" name="Text Placeholder 2"/>
          <p:cNvSpPr>
            <a:spLocks noGrp="1"/>
          </p:cNvSpPr>
          <p:nvPr>
            <p:ph type="body" idx="1"/>
          </p:nvPr>
        </p:nvSpPr>
        <p:spPr/>
        <p:txBody>
          <a:bodyPr/>
          <a:lstStyle/>
          <a:p>
            <a:pPr marL="0" indent="0" algn="ctr">
              <a:buNone/>
            </a:pPr>
            <a:endParaRPr lang="en-IE" sz="3200" i="1" dirty="0"/>
          </a:p>
          <a:p>
            <a:pPr marL="0" indent="0" algn="ctr">
              <a:spcBef>
                <a:spcPts val="1200"/>
              </a:spcBef>
              <a:buNone/>
            </a:pPr>
            <a:r>
              <a:rPr lang="en-IE" sz="3200" i="1" dirty="0"/>
              <a:t>“Continuous Delivery is the ability to get changes of all </a:t>
            </a:r>
            <a:br>
              <a:rPr lang="en-IE" sz="3200" i="1" dirty="0"/>
            </a:br>
            <a:r>
              <a:rPr lang="en-IE" sz="3200" i="1" dirty="0"/>
              <a:t>types — including new features, configuration changes, </a:t>
            </a:r>
            <a:br>
              <a:rPr lang="en-IE" sz="3200" i="1" dirty="0"/>
            </a:br>
            <a:r>
              <a:rPr lang="en-IE" sz="3200" i="1" dirty="0"/>
              <a:t>bug fixes and experiments — into production, </a:t>
            </a:r>
            <a:br>
              <a:rPr lang="en-IE" sz="3200" i="1" dirty="0"/>
            </a:br>
            <a:r>
              <a:rPr lang="en-IE" sz="3200" i="1" dirty="0"/>
              <a:t>or into the hands of users, safely and quickly </a:t>
            </a:r>
            <a:br>
              <a:rPr lang="en-IE" sz="3200" i="1" dirty="0"/>
            </a:br>
            <a:r>
              <a:rPr lang="en-IE" sz="3200" i="1" dirty="0"/>
              <a:t>in a sustainable way.”</a:t>
            </a:r>
          </a:p>
          <a:p>
            <a:pPr marL="2667000" lvl="6" indent="0" algn="just">
              <a:spcBef>
                <a:spcPts val="600"/>
              </a:spcBef>
              <a:buNone/>
            </a:pPr>
            <a:r>
              <a:rPr lang="en-IE" sz="2400" dirty="0"/>
              <a:t>							</a:t>
            </a:r>
            <a:r>
              <a:rPr lang="en-IE" sz="2400" dirty="0">
                <a:hlinkClick r:id="rId3"/>
              </a:rPr>
              <a:t>https://www.continuousdelivery.com</a:t>
            </a:r>
            <a:r>
              <a:rPr lang="en-IE" sz="2400" dirty="0"/>
              <a:t> </a:t>
            </a:r>
          </a:p>
          <a:p>
            <a:r>
              <a:rPr lang="en-IE" dirty="0"/>
              <a:t>Common goal of faster time to market for new services / releases.</a:t>
            </a:r>
          </a:p>
          <a:p>
            <a:r>
              <a:rPr lang="en-IE" dirty="0"/>
              <a:t>Approach whereby teams ensure that every change to the system can be released, and that any version can be released at the push of a button. </a:t>
            </a:r>
          </a:p>
          <a:p>
            <a:pPr marL="0" indent="0" algn="ctr">
              <a:buNone/>
            </a:pPr>
            <a:r>
              <a:rPr lang="en-IE" sz="2000" dirty="0">
                <a:hlinkClick r:id="rId4"/>
              </a:rPr>
              <a:t>http://automic.com/blog/whats-the-difference-between-devops-and-continuous-delivery</a:t>
            </a:r>
            <a:r>
              <a:rPr lang="en-IE" sz="2000" dirty="0"/>
              <a:t> </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488" y="160464"/>
            <a:ext cx="5129706" cy="1692000"/>
          </a:xfrm>
          <a:prstGeom prst="rect">
            <a:avLst/>
          </a:prstGeom>
          <a:ln>
            <a:solidFill>
              <a:schemeClr val="tx1"/>
            </a:solidFill>
          </a:ln>
        </p:spPr>
      </p:pic>
    </p:spTree>
    <p:extLst>
      <p:ext uri="{BB962C8B-B14F-4D97-AF65-F5344CB8AC3E}">
        <p14:creationId xmlns:p14="http://schemas.microsoft.com/office/powerpoint/2010/main" val="200718293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Why Continuous Delivery?</a:t>
            </a:r>
          </a:p>
        </p:txBody>
      </p:sp>
      <p:sp>
        <p:nvSpPr>
          <p:cNvPr id="4" name="Rectangle 3"/>
          <p:cNvSpPr/>
          <p:nvPr/>
        </p:nvSpPr>
        <p:spPr>
          <a:xfrm>
            <a:off x="4342160" y="9269288"/>
            <a:ext cx="4400564" cy="400110"/>
          </a:xfrm>
          <a:prstGeom prst="rect">
            <a:avLst/>
          </a:prstGeom>
        </p:spPr>
        <p:txBody>
          <a:bodyPr wrap="none">
            <a:spAutoFit/>
          </a:bodyPr>
          <a:lstStyle/>
          <a:p>
            <a:r>
              <a:rPr lang="en-IE" sz="2000" dirty="0">
                <a:hlinkClick r:id="rId2"/>
              </a:rPr>
              <a:t>https://www.continuousdelivery.com/</a:t>
            </a:r>
            <a:r>
              <a:rPr lang="en-IE" sz="2000" dirty="0"/>
              <a:t> </a:t>
            </a:r>
          </a:p>
        </p:txBody>
      </p:sp>
      <p:graphicFrame>
        <p:nvGraphicFramePr>
          <p:cNvPr id="5" name="Table 4"/>
          <p:cNvGraphicFramePr>
            <a:graphicFrameLocks noGrp="1"/>
          </p:cNvGraphicFramePr>
          <p:nvPr>
            <p:extLst>
              <p:ext uri="{D42A27DB-BD31-4B8C-83A1-F6EECF244321}">
                <p14:modId xmlns:p14="http://schemas.microsoft.com/office/powerpoint/2010/main" val="1008151145"/>
              </p:ext>
            </p:extLst>
          </p:nvPr>
        </p:nvGraphicFramePr>
        <p:xfrm>
          <a:off x="453728" y="2436440"/>
          <a:ext cx="12241360" cy="944880"/>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1317548878"/>
                    </a:ext>
                  </a:extLst>
                </a:gridCol>
                <a:gridCol w="9649072">
                  <a:extLst>
                    <a:ext uri="{9D8B030D-6E8A-4147-A177-3AD203B41FA5}">
                      <a16:colId xmlns:a16="http://schemas.microsoft.com/office/drawing/2014/main" val="2246587296"/>
                    </a:ext>
                  </a:extLst>
                </a:gridCol>
              </a:tblGrid>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Low-risk releases</a:t>
                      </a:r>
                    </a:p>
                  </a:txBody>
                  <a:tcPr>
                    <a:solidFill>
                      <a:schemeClr val="accent4">
                        <a:lumMod val="20000"/>
                        <a:lumOff val="80000"/>
                      </a:schemeClr>
                    </a:solidFill>
                  </a:tcPr>
                </a:tc>
                <a:tc>
                  <a:txBody>
                    <a:bodyPr/>
                    <a:lstStyle/>
                    <a:p>
                      <a:pPr algn="l"/>
                      <a:r>
                        <a:rPr lang="en-IE" sz="2000" dirty="0"/>
                        <a:t>Make software deployments painless, low-risk events that can be performed at any time, on demand</a:t>
                      </a:r>
                    </a:p>
                  </a:txBody>
                  <a:tcPr/>
                </a:tc>
                <a:extLst>
                  <a:ext uri="{0D108BD9-81ED-4DB2-BD59-A6C34878D82A}">
                    <a16:rowId xmlns:a16="http://schemas.microsoft.com/office/drawing/2014/main" val="927731095"/>
                  </a:ext>
                </a:extLst>
              </a:tr>
            </a:tbl>
          </a:graphicData>
        </a:graphic>
      </p:graphicFrame>
    </p:spTree>
    <p:extLst>
      <p:ext uri="{BB962C8B-B14F-4D97-AF65-F5344CB8AC3E}">
        <p14:creationId xmlns:p14="http://schemas.microsoft.com/office/powerpoint/2010/main" val="404679270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Why Continuous Delivery?</a:t>
            </a:r>
          </a:p>
        </p:txBody>
      </p:sp>
      <p:sp>
        <p:nvSpPr>
          <p:cNvPr id="4" name="Rectangle 3"/>
          <p:cNvSpPr/>
          <p:nvPr/>
        </p:nvSpPr>
        <p:spPr>
          <a:xfrm>
            <a:off x="4342160" y="9269288"/>
            <a:ext cx="4400564" cy="400110"/>
          </a:xfrm>
          <a:prstGeom prst="rect">
            <a:avLst/>
          </a:prstGeom>
        </p:spPr>
        <p:txBody>
          <a:bodyPr wrap="none">
            <a:spAutoFit/>
          </a:bodyPr>
          <a:lstStyle/>
          <a:p>
            <a:r>
              <a:rPr lang="en-IE" sz="2000" dirty="0">
                <a:hlinkClick r:id="rId2"/>
              </a:rPr>
              <a:t>https://www.continuousdelivery.com/</a:t>
            </a:r>
            <a:r>
              <a:rPr lang="en-IE" sz="2000" dirty="0"/>
              <a:t> </a:t>
            </a:r>
          </a:p>
        </p:txBody>
      </p:sp>
      <p:graphicFrame>
        <p:nvGraphicFramePr>
          <p:cNvPr id="5" name="Table 4"/>
          <p:cNvGraphicFramePr>
            <a:graphicFrameLocks noGrp="1"/>
          </p:cNvGraphicFramePr>
          <p:nvPr>
            <p:extLst>
              <p:ext uri="{D42A27DB-BD31-4B8C-83A1-F6EECF244321}">
                <p14:modId xmlns:p14="http://schemas.microsoft.com/office/powerpoint/2010/main" val="888238148"/>
              </p:ext>
            </p:extLst>
          </p:nvPr>
        </p:nvGraphicFramePr>
        <p:xfrm>
          <a:off x="453728" y="2436440"/>
          <a:ext cx="12241360" cy="2560320"/>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1317548878"/>
                    </a:ext>
                  </a:extLst>
                </a:gridCol>
                <a:gridCol w="9649072">
                  <a:extLst>
                    <a:ext uri="{9D8B030D-6E8A-4147-A177-3AD203B41FA5}">
                      <a16:colId xmlns:a16="http://schemas.microsoft.com/office/drawing/2014/main" val="2246587296"/>
                    </a:ext>
                  </a:extLst>
                </a:gridCol>
              </a:tblGrid>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Low-risk releases</a:t>
                      </a:r>
                    </a:p>
                  </a:txBody>
                  <a:tcPr>
                    <a:solidFill>
                      <a:schemeClr val="accent4">
                        <a:lumMod val="20000"/>
                        <a:lumOff val="80000"/>
                      </a:schemeClr>
                    </a:solidFill>
                  </a:tcPr>
                </a:tc>
                <a:tc>
                  <a:txBody>
                    <a:bodyPr/>
                    <a:lstStyle/>
                    <a:p>
                      <a:pPr algn="l"/>
                      <a:r>
                        <a:rPr lang="en-IE" sz="2000" dirty="0"/>
                        <a:t>Make software deployments painless, low-risk events that can be performed at any time, on demand</a:t>
                      </a:r>
                    </a:p>
                  </a:txBody>
                  <a:tcPr/>
                </a:tc>
                <a:extLst>
                  <a:ext uri="{0D108BD9-81ED-4DB2-BD59-A6C34878D82A}">
                    <a16:rowId xmlns:a16="http://schemas.microsoft.com/office/drawing/2014/main" val="927731095"/>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Faster time to market</a:t>
                      </a:r>
                    </a:p>
                  </a:txBody>
                  <a:tcPr>
                    <a:solidFill>
                      <a:schemeClr val="accent4">
                        <a:lumMod val="20000"/>
                        <a:lumOff val="80000"/>
                      </a:schemeClr>
                    </a:solidFill>
                  </a:tcPr>
                </a:tc>
                <a:tc>
                  <a:txBody>
                    <a:bodyPr/>
                    <a:lstStyle/>
                    <a:p>
                      <a:pPr algn="l"/>
                      <a:r>
                        <a:rPr lang="en-IE" sz="2000" dirty="0"/>
                        <a:t>Integration and test/fix phase of the traditional phased software delivery lifecycle to consume weeks or even months. When teams work together to automate the build and deployment, environment provisioning, and regression testing processes, developers can incorporate integration and regression testing into their daily work and we completely remove these phases. </a:t>
                      </a:r>
                    </a:p>
                  </a:txBody>
                  <a:tcPr/>
                </a:tc>
                <a:extLst>
                  <a:ext uri="{0D108BD9-81ED-4DB2-BD59-A6C34878D82A}">
                    <a16:rowId xmlns:a16="http://schemas.microsoft.com/office/drawing/2014/main" val="4158675933"/>
                  </a:ext>
                </a:extLst>
              </a:tr>
            </a:tbl>
          </a:graphicData>
        </a:graphic>
      </p:graphicFrame>
    </p:spTree>
    <p:extLst>
      <p:ext uri="{BB962C8B-B14F-4D97-AF65-F5344CB8AC3E}">
        <p14:creationId xmlns:p14="http://schemas.microsoft.com/office/powerpoint/2010/main" val="68509199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Why Continuous Delivery?</a:t>
            </a:r>
          </a:p>
        </p:txBody>
      </p:sp>
      <p:sp>
        <p:nvSpPr>
          <p:cNvPr id="4" name="Rectangle 3"/>
          <p:cNvSpPr/>
          <p:nvPr/>
        </p:nvSpPr>
        <p:spPr>
          <a:xfrm>
            <a:off x="4342160" y="9269288"/>
            <a:ext cx="4400564" cy="400110"/>
          </a:xfrm>
          <a:prstGeom prst="rect">
            <a:avLst/>
          </a:prstGeom>
        </p:spPr>
        <p:txBody>
          <a:bodyPr wrap="none">
            <a:spAutoFit/>
          </a:bodyPr>
          <a:lstStyle/>
          <a:p>
            <a:r>
              <a:rPr lang="en-IE" sz="2000" dirty="0">
                <a:hlinkClick r:id="rId2"/>
              </a:rPr>
              <a:t>https://www.continuousdelivery.com/</a:t>
            </a:r>
            <a:r>
              <a:rPr lang="en-IE" sz="2000" dirty="0"/>
              <a:t> </a:t>
            </a:r>
          </a:p>
        </p:txBody>
      </p:sp>
      <p:graphicFrame>
        <p:nvGraphicFramePr>
          <p:cNvPr id="5" name="Table 4"/>
          <p:cNvGraphicFramePr>
            <a:graphicFrameLocks noGrp="1"/>
          </p:cNvGraphicFramePr>
          <p:nvPr>
            <p:extLst>
              <p:ext uri="{D42A27DB-BD31-4B8C-83A1-F6EECF244321}">
                <p14:modId xmlns:p14="http://schemas.microsoft.com/office/powerpoint/2010/main" val="1863503031"/>
              </p:ext>
            </p:extLst>
          </p:nvPr>
        </p:nvGraphicFramePr>
        <p:xfrm>
          <a:off x="453728" y="2436440"/>
          <a:ext cx="12241360" cy="3566160"/>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1317548878"/>
                    </a:ext>
                  </a:extLst>
                </a:gridCol>
                <a:gridCol w="9649072">
                  <a:extLst>
                    <a:ext uri="{9D8B030D-6E8A-4147-A177-3AD203B41FA5}">
                      <a16:colId xmlns:a16="http://schemas.microsoft.com/office/drawing/2014/main" val="2246587296"/>
                    </a:ext>
                  </a:extLst>
                </a:gridCol>
              </a:tblGrid>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Low-risk releases</a:t>
                      </a:r>
                    </a:p>
                  </a:txBody>
                  <a:tcPr>
                    <a:solidFill>
                      <a:schemeClr val="accent4">
                        <a:lumMod val="20000"/>
                        <a:lumOff val="80000"/>
                      </a:schemeClr>
                    </a:solidFill>
                  </a:tcPr>
                </a:tc>
                <a:tc>
                  <a:txBody>
                    <a:bodyPr/>
                    <a:lstStyle/>
                    <a:p>
                      <a:pPr algn="l"/>
                      <a:r>
                        <a:rPr lang="en-IE" sz="2000" dirty="0"/>
                        <a:t>Make software deployments painless, low-risk events that can be performed at any time, on demand</a:t>
                      </a:r>
                    </a:p>
                  </a:txBody>
                  <a:tcPr/>
                </a:tc>
                <a:extLst>
                  <a:ext uri="{0D108BD9-81ED-4DB2-BD59-A6C34878D82A}">
                    <a16:rowId xmlns:a16="http://schemas.microsoft.com/office/drawing/2014/main" val="927731095"/>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Faster time to market</a:t>
                      </a:r>
                    </a:p>
                  </a:txBody>
                  <a:tcPr>
                    <a:solidFill>
                      <a:schemeClr val="accent4">
                        <a:lumMod val="20000"/>
                        <a:lumOff val="80000"/>
                      </a:schemeClr>
                    </a:solidFill>
                  </a:tcPr>
                </a:tc>
                <a:tc>
                  <a:txBody>
                    <a:bodyPr/>
                    <a:lstStyle/>
                    <a:p>
                      <a:pPr algn="l"/>
                      <a:r>
                        <a:rPr lang="en-IE" sz="2000" dirty="0"/>
                        <a:t>Integration and test/fix phase of the traditional phased software delivery lifecycle to consume weeks or even months. When teams work together to automate the build and deployment, environment provisioning, and regression testing processes, developers can incorporate integration and regression testing into their daily work and we completely remove these phases. </a:t>
                      </a:r>
                    </a:p>
                  </a:txBody>
                  <a:tcPr/>
                </a:tc>
                <a:extLst>
                  <a:ext uri="{0D108BD9-81ED-4DB2-BD59-A6C34878D82A}">
                    <a16:rowId xmlns:a16="http://schemas.microsoft.com/office/drawing/2014/main" val="4158675933"/>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Higher quality</a:t>
                      </a:r>
                    </a:p>
                  </a:txBody>
                  <a:tcPr>
                    <a:solidFill>
                      <a:schemeClr val="accent4">
                        <a:lumMod val="20000"/>
                        <a:lumOff val="80000"/>
                      </a:schemeClr>
                    </a:solidFill>
                  </a:tcPr>
                </a:tc>
                <a:tc>
                  <a:txBody>
                    <a:bodyPr/>
                    <a:lstStyle/>
                    <a:p>
                      <a:pPr algn="l"/>
                      <a:r>
                        <a:rPr lang="en-IE" sz="2000" dirty="0"/>
                        <a:t>When developers have automated tools that discover regressions within minutes, teams are freed to focus their effort on user research and higher level testing activities such as exploratory testing, usability testing, and performance and security testing. </a:t>
                      </a:r>
                    </a:p>
                  </a:txBody>
                  <a:tcPr/>
                </a:tc>
                <a:extLst>
                  <a:ext uri="{0D108BD9-81ED-4DB2-BD59-A6C34878D82A}">
                    <a16:rowId xmlns:a16="http://schemas.microsoft.com/office/drawing/2014/main" val="3908746598"/>
                  </a:ext>
                </a:extLst>
              </a:tr>
            </a:tbl>
          </a:graphicData>
        </a:graphic>
      </p:graphicFrame>
    </p:spTree>
    <p:extLst>
      <p:ext uri="{BB962C8B-B14F-4D97-AF65-F5344CB8AC3E}">
        <p14:creationId xmlns:p14="http://schemas.microsoft.com/office/powerpoint/2010/main" val="331867940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Why Continuous Delivery?</a:t>
            </a:r>
          </a:p>
        </p:txBody>
      </p:sp>
      <p:sp>
        <p:nvSpPr>
          <p:cNvPr id="4" name="Rectangle 3"/>
          <p:cNvSpPr/>
          <p:nvPr/>
        </p:nvSpPr>
        <p:spPr>
          <a:xfrm>
            <a:off x="4342160" y="9269288"/>
            <a:ext cx="4400564" cy="400110"/>
          </a:xfrm>
          <a:prstGeom prst="rect">
            <a:avLst/>
          </a:prstGeom>
        </p:spPr>
        <p:txBody>
          <a:bodyPr wrap="none">
            <a:spAutoFit/>
          </a:bodyPr>
          <a:lstStyle/>
          <a:p>
            <a:r>
              <a:rPr lang="en-IE" sz="2000" dirty="0">
                <a:hlinkClick r:id="rId2"/>
              </a:rPr>
              <a:t>https://www.continuousdelivery.com/</a:t>
            </a:r>
            <a:r>
              <a:rPr lang="en-IE" sz="2000" dirty="0"/>
              <a:t> </a:t>
            </a:r>
          </a:p>
        </p:txBody>
      </p:sp>
      <p:graphicFrame>
        <p:nvGraphicFramePr>
          <p:cNvPr id="5" name="Table 4"/>
          <p:cNvGraphicFramePr>
            <a:graphicFrameLocks noGrp="1"/>
          </p:cNvGraphicFramePr>
          <p:nvPr>
            <p:extLst>
              <p:ext uri="{D42A27DB-BD31-4B8C-83A1-F6EECF244321}">
                <p14:modId xmlns:p14="http://schemas.microsoft.com/office/powerpoint/2010/main" val="1140004680"/>
              </p:ext>
            </p:extLst>
          </p:nvPr>
        </p:nvGraphicFramePr>
        <p:xfrm>
          <a:off x="453728" y="2436440"/>
          <a:ext cx="12241360" cy="4572000"/>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1317548878"/>
                    </a:ext>
                  </a:extLst>
                </a:gridCol>
                <a:gridCol w="9649072">
                  <a:extLst>
                    <a:ext uri="{9D8B030D-6E8A-4147-A177-3AD203B41FA5}">
                      <a16:colId xmlns:a16="http://schemas.microsoft.com/office/drawing/2014/main" val="2246587296"/>
                    </a:ext>
                  </a:extLst>
                </a:gridCol>
              </a:tblGrid>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Low-risk releases</a:t>
                      </a:r>
                    </a:p>
                  </a:txBody>
                  <a:tcPr>
                    <a:solidFill>
                      <a:schemeClr val="accent4">
                        <a:lumMod val="20000"/>
                        <a:lumOff val="80000"/>
                      </a:schemeClr>
                    </a:solidFill>
                  </a:tcPr>
                </a:tc>
                <a:tc>
                  <a:txBody>
                    <a:bodyPr/>
                    <a:lstStyle/>
                    <a:p>
                      <a:pPr algn="l"/>
                      <a:r>
                        <a:rPr lang="en-IE" sz="2000" dirty="0"/>
                        <a:t>Make software deployments painless, low-risk events that can be performed at any time, on demand</a:t>
                      </a:r>
                    </a:p>
                  </a:txBody>
                  <a:tcPr/>
                </a:tc>
                <a:extLst>
                  <a:ext uri="{0D108BD9-81ED-4DB2-BD59-A6C34878D82A}">
                    <a16:rowId xmlns:a16="http://schemas.microsoft.com/office/drawing/2014/main" val="927731095"/>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Faster time to market</a:t>
                      </a:r>
                    </a:p>
                  </a:txBody>
                  <a:tcPr>
                    <a:solidFill>
                      <a:schemeClr val="accent4">
                        <a:lumMod val="20000"/>
                        <a:lumOff val="80000"/>
                      </a:schemeClr>
                    </a:solidFill>
                  </a:tcPr>
                </a:tc>
                <a:tc>
                  <a:txBody>
                    <a:bodyPr/>
                    <a:lstStyle/>
                    <a:p>
                      <a:pPr algn="l"/>
                      <a:r>
                        <a:rPr lang="en-IE" sz="2000" dirty="0"/>
                        <a:t>Integration and test/fix phase of the traditional phased software delivery lifecycle to consume weeks or even months. When teams work together to automate the build and deployment, environment provisioning, and regression testing processes, developers can incorporate integration and regression testing into their daily work and we completely remove these phases. </a:t>
                      </a:r>
                    </a:p>
                  </a:txBody>
                  <a:tcPr/>
                </a:tc>
                <a:extLst>
                  <a:ext uri="{0D108BD9-81ED-4DB2-BD59-A6C34878D82A}">
                    <a16:rowId xmlns:a16="http://schemas.microsoft.com/office/drawing/2014/main" val="4158675933"/>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Higher quality</a:t>
                      </a:r>
                    </a:p>
                  </a:txBody>
                  <a:tcPr>
                    <a:solidFill>
                      <a:schemeClr val="accent4">
                        <a:lumMod val="20000"/>
                        <a:lumOff val="80000"/>
                      </a:schemeClr>
                    </a:solidFill>
                  </a:tcPr>
                </a:tc>
                <a:tc>
                  <a:txBody>
                    <a:bodyPr/>
                    <a:lstStyle/>
                    <a:p>
                      <a:pPr algn="l"/>
                      <a:r>
                        <a:rPr lang="en-IE" sz="2000" dirty="0"/>
                        <a:t>When developers have automated tools that discover regressions within minutes, teams are freed to focus their effort on user research and higher level testing activities such as exploratory testing, usability testing, and performance and security testing. </a:t>
                      </a:r>
                    </a:p>
                  </a:txBody>
                  <a:tcPr/>
                </a:tc>
                <a:extLst>
                  <a:ext uri="{0D108BD9-81ED-4DB2-BD59-A6C34878D82A}">
                    <a16:rowId xmlns:a16="http://schemas.microsoft.com/office/drawing/2014/main" val="3908746598"/>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Lower costs</a:t>
                      </a:r>
                    </a:p>
                  </a:txBody>
                  <a:tcPr>
                    <a:solidFill>
                      <a:schemeClr val="accent4">
                        <a:lumMod val="20000"/>
                        <a:lumOff val="80000"/>
                      </a:schemeClr>
                    </a:solidFill>
                  </a:tcPr>
                </a:tc>
                <a:tc>
                  <a:txBody>
                    <a:bodyPr/>
                    <a:lstStyle/>
                    <a:p>
                      <a:pPr algn="l"/>
                      <a:r>
                        <a:rPr lang="en-IE" sz="2000" dirty="0"/>
                        <a:t>Software changes.  By investing in build, test, deployment and environment automation, we substantially reduce the cost of making and delivering incremental changes to software by eliminating many of the fixed costs associated with the release process.</a:t>
                      </a:r>
                    </a:p>
                  </a:txBody>
                  <a:tcPr/>
                </a:tc>
                <a:extLst>
                  <a:ext uri="{0D108BD9-81ED-4DB2-BD59-A6C34878D82A}">
                    <a16:rowId xmlns:a16="http://schemas.microsoft.com/office/drawing/2014/main" val="1190271479"/>
                  </a:ext>
                </a:extLst>
              </a:tr>
            </a:tbl>
          </a:graphicData>
        </a:graphic>
      </p:graphicFrame>
    </p:spTree>
    <p:extLst>
      <p:ext uri="{BB962C8B-B14F-4D97-AF65-F5344CB8AC3E}">
        <p14:creationId xmlns:p14="http://schemas.microsoft.com/office/powerpoint/2010/main" val="435474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Why Continuous Delivery?</a:t>
            </a:r>
          </a:p>
        </p:txBody>
      </p:sp>
      <p:sp>
        <p:nvSpPr>
          <p:cNvPr id="4" name="Rectangle 3"/>
          <p:cNvSpPr/>
          <p:nvPr/>
        </p:nvSpPr>
        <p:spPr>
          <a:xfrm>
            <a:off x="4342160" y="9269288"/>
            <a:ext cx="4400564" cy="400110"/>
          </a:xfrm>
          <a:prstGeom prst="rect">
            <a:avLst/>
          </a:prstGeom>
        </p:spPr>
        <p:txBody>
          <a:bodyPr wrap="none">
            <a:spAutoFit/>
          </a:bodyPr>
          <a:lstStyle/>
          <a:p>
            <a:r>
              <a:rPr lang="en-IE" sz="2000" dirty="0">
                <a:hlinkClick r:id="rId2"/>
              </a:rPr>
              <a:t>https://www.continuousdelivery.com/</a:t>
            </a:r>
            <a:r>
              <a:rPr lang="en-IE" sz="2000" dirty="0"/>
              <a:t> </a:t>
            </a:r>
          </a:p>
        </p:txBody>
      </p:sp>
      <p:graphicFrame>
        <p:nvGraphicFramePr>
          <p:cNvPr id="5" name="Table 4"/>
          <p:cNvGraphicFramePr>
            <a:graphicFrameLocks noGrp="1"/>
          </p:cNvGraphicFramePr>
          <p:nvPr>
            <p:extLst>
              <p:ext uri="{D42A27DB-BD31-4B8C-83A1-F6EECF244321}">
                <p14:modId xmlns:p14="http://schemas.microsoft.com/office/powerpoint/2010/main" val="2687533295"/>
              </p:ext>
            </p:extLst>
          </p:nvPr>
        </p:nvGraphicFramePr>
        <p:xfrm>
          <a:off x="453728" y="2436440"/>
          <a:ext cx="12241360" cy="5090160"/>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1317548878"/>
                    </a:ext>
                  </a:extLst>
                </a:gridCol>
                <a:gridCol w="9649072">
                  <a:extLst>
                    <a:ext uri="{9D8B030D-6E8A-4147-A177-3AD203B41FA5}">
                      <a16:colId xmlns:a16="http://schemas.microsoft.com/office/drawing/2014/main" val="2246587296"/>
                    </a:ext>
                  </a:extLst>
                </a:gridCol>
              </a:tblGrid>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Low-risk releases</a:t>
                      </a:r>
                    </a:p>
                  </a:txBody>
                  <a:tcPr>
                    <a:solidFill>
                      <a:schemeClr val="accent4">
                        <a:lumMod val="20000"/>
                        <a:lumOff val="80000"/>
                      </a:schemeClr>
                    </a:solidFill>
                  </a:tcPr>
                </a:tc>
                <a:tc>
                  <a:txBody>
                    <a:bodyPr/>
                    <a:lstStyle/>
                    <a:p>
                      <a:pPr algn="l"/>
                      <a:r>
                        <a:rPr lang="en-IE" sz="2000" dirty="0"/>
                        <a:t>Make software deployments painless, low-risk events that can be performed at any time, on demand</a:t>
                      </a:r>
                    </a:p>
                  </a:txBody>
                  <a:tcPr/>
                </a:tc>
                <a:extLst>
                  <a:ext uri="{0D108BD9-81ED-4DB2-BD59-A6C34878D82A}">
                    <a16:rowId xmlns:a16="http://schemas.microsoft.com/office/drawing/2014/main" val="927731095"/>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Faster time to market</a:t>
                      </a:r>
                    </a:p>
                  </a:txBody>
                  <a:tcPr>
                    <a:solidFill>
                      <a:schemeClr val="accent4">
                        <a:lumMod val="20000"/>
                        <a:lumOff val="80000"/>
                      </a:schemeClr>
                    </a:solidFill>
                  </a:tcPr>
                </a:tc>
                <a:tc>
                  <a:txBody>
                    <a:bodyPr/>
                    <a:lstStyle/>
                    <a:p>
                      <a:pPr algn="l"/>
                      <a:r>
                        <a:rPr lang="en-IE" sz="2000" dirty="0"/>
                        <a:t>Integration and test/fix phase of the traditional phased software delivery lifecycle to consume weeks or even months. When teams work together to automate the build and deployment, environment provisioning, and regression testing processes, developers can incorporate integration and regression testing into their daily work and we completely remove these phases. </a:t>
                      </a:r>
                    </a:p>
                  </a:txBody>
                  <a:tcPr/>
                </a:tc>
                <a:extLst>
                  <a:ext uri="{0D108BD9-81ED-4DB2-BD59-A6C34878D82A}">
                    <a16:rowId xmlns:a16="http://schemas.microsoft.com/office/drawing/2014/main" val="4158675933"/>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Higher quality</a:t>
                      </a:r>
                    </a:p>
                  </a:txBody>
                  <a:tcPr>
                    <a:solidFill>
                      <a:schemeClr val="accent4">
                        <a:lumMod val="20000"/>
                        <a:lumOff val="80000"/>
                      </a:schemeClr>
                    </a:solidFill>
                  </a:tcPr>
                </a:tc>
                <a:tc>
                  <a:txBody>
                    <a:bodyPr/>
                    <a:lstStyle/>
                    <a:p>
                      <a:pPr algn="l"/>
                      <a:r>
                        <a:rPr lang="en-IE" sz="2000" dirty="0"/>
                        <a:t>When developers have automated tools that discover regressions within minutes, teams are freed to focus their effort on user research and higher level testing activities such as exploratory testing, usability testing, and performance and security testing. </a:t>
                      </a:r>
                    </a:p>
                  </a:txBody>
                  <a:tcPr/>
                </a:tc>
                <a:extLst>
                  <a:ext uri="{0D108BD9-81ED-4DB2-BD59-A6C34878D82A}">
                    <a16:rowId xmlns:a16="http://schemas.microsoft.com/office/drawing/2014/main" val="3908746598"/>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Lower costs</a:t>
                      </a:r>
                    </a:p>
                  </a:txBody>
                  <a:tcPr>
                    <a:solidFill>
                      <a:schemeClr val="accent4">
                        <a:lumMod val="20000"/>
                        <a:lumOff val="80000"/>
                      </a:schemeClr>
                    </a:solidFill>
                  </a:tcPr>
                </a:tc>
                <a:tc>
                  <a:txBody>
                    <a:bodyPr/>
                    <a:lstStyle/>
                    <a:p>
                      <a:pPr algn="l"/>
                      <a:r>
                        <a:rPr lang="en-IE" sz="2000" dirty="0"/>
                        <a:t>Software changes.  By investing in build, test, deployment and environment automation, we substantially reduce the cost of making and delivering incremental changes to software by eliminating many of the fixed costs associated with the release process.</a:t>
                      </a:r>
                    </a:p>
                  </a:txBody>
                  <a:tcPr/>
                </a:tc>
                <a:extLst>
                  <a:ext uri="{0D108BD9-81ED-4DB2-BD59-A6C34878D82A}">
                    <a16:rowId xmlns:a16="http://schemas.microsoft.com/office/drawing/2014/main" val="1190271479"/>
                  </a:ext>
                </a:extLst>
              </a:tr>
              <a:tr h="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Better products</a:t>
                      </a:r>
                    </a:p>
                  </a:txBody>
                  <a:tcPr>
                    <a:solidFill>
                      <a:schemeClr val="accent4">
                        <a:lumMod val="20000"/>
                        <a:lumOff val="80000"/>
                      </a:schemeClr>
                    </a:solidFill>
                  </a:tcPr>
                </a:tc>
                <a:tc>
                  <a:txBody>
                    <a:bodyPr/>
                    <a:lstStyle/>
                    <a:p>
                      <a:pPr algn="l"/>
                      <a:r>
                        <a:rPr lang="en-IE" sz="2000" dirty="0"/>
                        <a:t>Continuous delivery makes it economic to work in small batches. </a:t>
                      </a:r>
                    </a:p>
                  </a:txBody>
                  <a:tcPr/>
                </a:tc>
                <a:extLst>
                  <a:ext uri="{0D108BD9-81ED-4DB2-BD59-A6C34878D82A}">
                    <a16:rowId xmlns:a16="http://schemas.microsoft.com/office/drawing/2014/main" val="989924421"/>
                  </a:ext>
                </a:extLst>
              </a:tr>
            </a:tbl>
          </a:graphicData>
        </a:graphic>
      </p:graphicFrame>
    </p:spTree>
    <p:extLst>
      <p:ext uri="{BB962C8B-B14F-4D97-AF65-F5344CB8AC3E}">
        <p14:creationId xmlns:p14="http://schemas.microsoft.com/office/powerpoint/2010/main" val="404614131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Why Continuous Delivery?</a:t>
            </a:r>
          </a:p>
        </p:txBody>
      </p:sp>
      <p:sp>
        <p:nvSpPr>
          <p:cNvPr id="4" name="Rectangle 3"/>
          <p:cNvSpPr/>
          <p:nvPr/>
        </p:nvSpPr>
        <p:spPr>
          <a:xfrm>
            <a:off x="4342160" y="9269288"/>
            <a:ext cx="4400564" cy="400110"/>
          </a:xfrm>
          <a:prstGeom prst="rect">
            <a:avLst/>
          </a:prstGeom>
        </p:spPr>
        <p:txBody>
          <a:bodyPr wrap="none">
            <a:spAutoFit/>
          </a:bodyPr>
          <a:lstStyle/>
          <a:p>
            <a:r>
              <a:rPr lang="en-IE" sz="2000" dirty="0">
                <a:hlinkClick r:id="rId2"/>
              </a:rPr>
              <a:t>https://www.continuousdelivery.com/</a:t>
            </a:r>
            <a:r>
              <a:rPr lang="en-IE" sz="2000" dirty="0"/>
              <a:t> </a:t>
            </a:r>
          </a:p>
        </p:txBody>
      </p:sp>
      <p:graphicFrame>
        <p:nvGraphicFramePr>
          <p:cNvPr id="5" name="Table 4"/>
          <p:cNvGraphicFramePr>
            <a:graphicFrameLocks noGrp="1"/>
          </p:cNvGraphicFramePr>
          <p:nvPr>
            <p:extLst/>
          </p:nvPr>
        </p:nvGraphicFramePr>
        <p:xfrm>
          <a:off x="453728" y="2436440"/>
          <a:ext cx="12241360" cy="6096000"/>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1317548878"/>
                    </a:ext>
                  </a:extLst>
                </a:gridCol>
                <a:gridCol w="9649072">
                  <a:extLst>
                    <a:ext uri="{9D8B030D-6E8A-4147-A177-3AD203B41FA5}">
                      <a16:colId xmlns:a16="http://schemas.microsoft.com/office/drawing/2014/main" val="2246587296"/>
                    </a:ext>
                  </a:extLst>
                </a:gridCol>
              </a:tblGrid>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Low-risk releases</a:t>
                      </a:r>
                    </a:p>
                  </a:txBody>
                  <a:tcPr>
                    <a:solidFill>
                      <a:schemeClr val="accent4">
                        <a:lumMod val="20000"/>
                        <a:lumOff val="80000"/>
                      </a:schemeClr>
                    </a:solidFill>
                  </a:tcPr>
                </a:tc>
                <a:tc>
                  <a:txBody>
                    <a:bodyPr/>
                    <a:lstStyle/>
                    <a:p>
                      <a:pPr algn="l"/>
                      <a:r>
                        <a:rPr lang="en-IE" sz="2000" dirty="0"/>
                        <a:t>Make software deployments painless, low-risk events that can be performed at any time, on demand</a:t>
                      </a:r>
                    </a:p>
                  </a:txBody>
                  <a:tcPr/>
                </a:tc>
                <a:extLst>
                  <a:ext uri="{0D108BD9-81ED-4DB2-BD59-A6C34878D82A}">
                    <a16:rowId xmlns:a16="http://schemas.microsoft.com/office/drawing/2014/main" val="927731095"/>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Faster time to market</a:t>
                      </a:r>
                    </a:p>
                  </a:txBody>
                  <a:tcPr>
                    <a:solidFill>
                      <a:schemeClr val="accent4">
                        <a:lumMod val="20000"/>
                        <a:lumOff val="80000"/>
                      </a:schemeClr>
                    </a:solidFill>
                  </a:tcPr>
                </a:tc>
                <a:tc>
                  <a:txBody>
                    <a:bodyPr/>
                    <a:lstStyle/>
                    <a:p>
                      <a:pPr algn="l"/>
                      <a:r>
                        <a:rPr lang="en-IE" sz="2000" dirty="0"/>
                        <a:t>Integration and test/fix phase of the traditional phased software delivery lifecycle to consume weeks or even months. When teams work together to automate the build and deployment, environment provisioning, and regression testing processes, developers can incorporate integration and regression testing into their daily work and we completely remove these phases. </a:t>
                      </a:r>
                    </a:p>
                  </a:txBody>
                  <a:tcPr/>
                </a:tc>
                <a:extLst>
                  <a:ext uri="{0D108BD9-81ED-4DB2-BD59-A6C34878D82A}">
                    <a16:rowId xmlns:a16="http://schemas.microsoft.com/office/drawing/2014/main" val="4158675933"/>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Higher quality</a:t>
                      </a:r>
                    </a:p>
                  </a:txBody>
                  <a:tcPr>
                    <a:solidFill>
                      <a:schemeClr val="accent4">
                        <a:lumMod val="20000"/>
                        <a:lumOff val="80000"/>
                      </a:schemeClr>
                    </a:solidFill>
                  </a:tcPr>
                </a:tc>
                <a:tc>
                  <a:txBody>
                    <a:bodyPr/>
                    <a:lstStyle/>
                    <a:p>
                      <a:pPr algn="l"/>
                      <a:r>
                        <a:rPr lang="en-IE" sz="2000" dirty="0"/>
                        <a:t>When developers have automated tools that discover regressions within minutes, teams are freed to focus their effort on user research and higher level testing activities such as exploratory testing, usability testing, and performance and security testing. </a:t>
                      </a:r>
                    </a:p>
                  </a:txBody>
                  <a:tcPr/>
                </a:tc>
                <a:extLst>
                  <a:ext uri="{0D108BD9-81ED-4DB2-BD59-A6C34878D82A}">
                    <a16:rowId xmlns:a16="http://schemas.microsoft.com/office/drawing/2014/main" val="3908746598"/>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Lower costs</a:t>
                      </a:r>
                    </a:p>
                  </a:txBody>
                  <a:tcPr>
                    <a:solidFill>
                      <a:schemeClr val="accent4">
                        <a:lumMod val="20000"/>
                        <a:lumOff val="80000"/>
                      </a:schemeClr>
                    </a:solidFill>
                  </a:tcPr>
                </a:tc>
                <a:tc>
                  <a:txBody>
                    <a:bodyPr/>
                    <a:lstStyle/>
                    <a:p>
                      <a:pPr algn="l"/>
                      <a:r>
                        <a:rPr lang="en-IE" sz="2000" dirty="0"/>
                        <a:t>Software changes.  By investing in build, test, deployment and environment automation, we substantially reduce the cost of making and delivering incremental changes to software by eliminating many of the fixed costs associated with the release process.</a:t>
                      </a:r>
                    </a:p>
                  </a:txBody>
                  <a:tcPr/>
                </a:tc>
                <a:extLst>
                  <a:ext uri="{0D108BD9-81ED-4DB2-BD59-A6C34878D82A}">
                    <a16:rowId xmlns:a16="http://schemas.microsoft.com/office/drawing/2014/main" val="1190271479"/>
                  </a:ext>
                </a:extLst>
              </a:tr>
              <a:tr h="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Better products</a:t>
                      </a:r>
                    </a:p>
                  </a:txBody>
                  <a:tcPr>
                    <a:solidFill>
                      <a:schemeClr val="accent4">
                        <a:lumMod val="20000"/>
                        <a:lumOff val="80000"/>
                      </a:schemeClr>
                    </a:solidFill>
                  </a:tcPr>
                </a:tc>
                <a:tc>
                  <a:txBody>
                    <a:bodyPr/>
                    <a:lstStyle/>
                    <a:p>
                      <a:pPr algn="l"/>
                      <a:r>
                        <a:rPr lang="en-IE" sz="2000" dirty="0"/>
                        <a:t>Continuous delivery makes it economic to work in small batches. </a:t>
                      </a:r>
                    </a:p>
                  </a:txBody>
                  <a:tcPr/>
                </a:tc>
                <a:extLst>
                  <a:ext uri="{0D108BD9-81ED-4DB2-BD59-A6C34878D82A}">
                    <a16:rowId xmlns:a16="http://schemas.microsoft.com/office/drawing/2014/main" val="989924421"/>
                  </a:ext>
                </a:extLst>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IE" sz="2800" dirty="0">
                          <a:solidFill>
                            <a:schemeClr val="tx1"/>
                          </a:solidFill>
                        </a:rPr>
                        <a:t>Happier teams</a:t>
                      </a:r>
                    </a:p>
                  </a:txBody>
                  <a:tcPr>
                    <a:solidFill>
                      <a:schemeClr val="accent4">
                        <a:lumMod val="20000"/>
                        <a:lumOff val="80000"/>
                      </a:schemeClr>
                    </a:solidFill>
                  </a:tcPr>
                </a:tc>
                <a:tc>
                  <a:txBody>
                    <a:bodyPr/>
                    <a:lstStyle/>
                    <a:p>
                      <a:pPr algn="l"/>
                      <a:r>
                        <a:rPr lang="en-IE" sz="2000" dirty="0"/>
                        <a:t>Continuous delivery makes releases less painful and reduces team burnout. By removing the low-value painful activities associated with software delivery, we can focus on what we care about most—continuously delighting our users.</a:t>
                      </a:r>
                    </a:p>
                  </a:txBody>
                  <a:tcPr/>
                </a:tc>
                <a:extLst>
                  <a:ext uri="{0D108BD9-81ED-4DB2-BD59-A6C34878D82A}">
                    <a16:rowId xmlns:a16="http://schemas.microsoft.com/office/drawing/2014/main" val="2513736390"/>
                  </a:ext>
                </a:extLst>
              </a:tr>
            </a:tbl>
          </a:graphicData>
        </a:graphic>
      </p:graphicFrame>
    </p:spTree>
    <p:extLst>
      <p:ext uri="{BB962C8B-B14F-4D97-AF65-F5344CB8AC3E}">
        <p14:creationId xmlns:p14="http://schemas.microsoft.com/office/powerpoint/2010/main" val="27219783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072" y="1564432"/>
            <a:ext cx="9267361" cy="4959486"/>
          </a:xfrm>
          <a:prstGeom prst="rect">
            <a:avLst/>
          </a:prstGeom>
        </p:spPr>
      </p:pic>
      <p:sp>
        <p:nvSpPr>
          <p:cNvPr id="6" name="Rectangle 5"/>
          <p:cNvSpPr/>
          <p:nvPr/>
        </p:nvSpPr>
        <p:spPr>
          <a:xfrm>
            <a:off x="4630192" y="6821016"/>
            <a:ext cx="6336704" cy="1815882"/>
          </a:xfrm>
          <a:prstGeom prst="rect">
            <a:avLst/>
          </a:prstGeom>
          <a:solidFill>
            <a:schemeClr val="accent3">
              <a:lumMod val="20000"/>
              <a:lumOff val="80000"/>
            </a:schemeClr>
          </a:solidFill>
          <a:ln w="28575">
            <a:solidFill>
              <a:schemeClr val="accent1"/>
            </a:solidFill>
          </a:ln>
        </p:spPr>
        <p:txBody>
          <a:bodyPr wrap="square">
            <a:spAutoFit/>
          </a:bodyPr>
          <a:lstStyle/>
          <a:p>
            <a:pPr marL="457200" indent="-457200" algn="l">
              <a:buFont typeface="+mj-lt"/>
              <a:buAutoNum type="arabicPeriod" startAt="3"/>
            </a:pPr>
            <a:r>
              <a:rPr lang="en-IE" sz="2800" dirty="0"/>
              <a:t>Ops job is to implement the project in production by manually changing configuration files and other data in order to comply for deployment.</a:t>
            </a:r>
          </a:p>
        </p:txBody>
      </p:sp>
      <p:sp>
        <p:nvSpPr>
          <p:cNvPr id="7" name="Rectangle 6"/>
          <p:cNvSpPr/>
          <p:nvPr/>
        </p:nvSpPr>
        <p:spPr>
          <a:xfrm>
            <a:off x="309712" y="1924472"/>
            <a:ext cx="3024336" cy="4401205"/>
          </a:xfrm>
          <a:prstGeom prst="rect">
            <a:avLst/>
          </a:prstGeom>
          <a:solidFill>
            <a:schemeClr val="accent3">
              <a:lumMod val="20000"/>
              <a:lumOff val="80000"/>
            </a:schemeClr>
          </a:solidFill>
          <a:ln w="19050">
            <a:solidFill>
              <a:schemeClr val="accent1"/>
            </a:solidFill>
          </a:ln>
        </p:spPr>
        <p:txBody>
          <a:bodyPr wrap="square">
            <a:spAutoFit/>
          </a:bodyPr>
          <a:lstStyle/>
          <a:p>
            <a:pPr marL="457200" indent="-457200" algn="l">
              <a:buAutoNum type="arabicPeriod"/>
            </a:pPr>
            <a:r>
              <a:rPr lang="en-IE" sz="2800" dirty="0"/>
              <a:t>Dev team created a solution for production.</a:t>
            </a:r>
          </a:p>
          <a:p>
            <a:pPr algn="l"/>
            <a:r>
              <a:rPr lang="en-IE" sz="2800" dirty="0"/>
              <a:t> </a:t>
            </a:r>
          </a:p>
          <a:p>
            <a:pPr marL="457200" indent="-457200" algn="l">
              <a:buFont typeface="+mj-lt"/>
              <a:buAutoNum type="arabicPeriod" startAt="2"/>
            </a:pPr>
            <a:r>
              <a:rPr lang="en-IE" sz="2800" dirty="0"/>
              <a:t>When it was finished they handed it over to the ops team. </a:t>
            </a:r>
          </a:p>
        </p:txBody>
      </p:sp>
    </p:spTree>
    <p:extLst>
      <p:ext uri="{BB962C8B-B14F-4D97-AF65-F5344CB8AC3E}">
        <p14:creationId xmlns:p14="http://schemas.microsoft.com/office/powerpoint/2010/main" val="31022461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Sample DevOps </a:t>
            </a:r>
            <a:r>
              <a:rPr lang="en-IE" dirty="0" err="1"/>
              <a:t>LifeCycle</a:t>
            </a:r>
            <a:endParaRPr lang="en-IE"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52" y="2644552"/>
            <a:ext cx="13247869" cy="6048672"/>
          </a:xfrm>
          <a:prstGeom prst="rect">
            <a:avLst/>
          </a:prstGeom>
        </p:spPr>
      </p:pic>
    </p:spTree>
    <p:extLst>
      <p:ext uri="{BB962C8B-B14F-4D97-AF65-F5344CB8AC3E}">
        <p14:creationId xmlns:p14="http://schemas.microsoft.com/office/powerpoint/2010/main" val="282127035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20" y="124272"/>
            <a:ext cx="12402653" cy="9580417"/>
          </a:xfrm>
          <a:prstGeom prst="rect">
            <a:avLst/>
          </a:prstGeom>
        </p:spPr>
      </p:pic>
    </p:spTree>
    <p:extLst>
      <p:ext uri="{BB962C8B-B14F-4D97-AF65-F5344CB8AC3E}">
        <p14:creationId xmlns:p14="http://schemas.microsoft.com/office/powerpoint/2010/main" val="39919337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811A-4FFA-45D0-9D35-D4783857F116}"/>
              </a:ext>
            </a:extLst>
          </p:cNvPr>
          <p:cNvSpPr>
            <a:spLocks noGrp="1"/>
          </p:cNvSpPr>
          <p:nvPr>
            <p:ph type="title"/>
          </p:nvPr>
        </p:nvSpPr>
        <p:spPr>
          <a:xfrm>
            <a:off x="571500" y="4268192"/>
            <a:ext cx="11861800" cy="2336800"/>
          </a:xfrm>
        </p:spPr>
        <p:txBody>
          <a:bodyPr/>
          <a:lstStyle/>
          <a:p>
            <a:pPr algn="ctr"/>
            <a:r>
              <a:rPr lang="en-IE" dirty="0"/>
              <a:t>Developer Technology Landscape </a:t>
            </a:r>
            <a:br>
              <a:rPr lang="en-IE" dirty="0"/>
            </a:br>
            <a:r>
              <a:rPr lang="en-IE" dirty="0"/>
              <a:t>2014-2016</a:t>
            </a:r>
          </a:p>
        </p:txBody>
      </p:sp>
      <p:pic>
        <p:nvPicPr>
          <p:cNvPr id="2050" name="Picture 2" descr="Image result for java">
            <a:extLst>
              <a:ext uri="{FF2B5EF4-FFF2-40B4-BE49-F238E27FC236}">
                <a16:creationId xmlns:a16="http://schemas.microsoft.com/office/drawing/2014/main" id="{17E9A4EF-DF9A-40F1-9680-6A7D539E1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184" y="1276400"/>
            <a:ext cx="3187055" cy="3187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57554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veloper technology landscape&quot; java leaderboard">
            <a:extLst>
              <a:ext uri="{FF2B5EF4-FFF2-40B4-BE49-F238E27FC236}">
                <a16:creationId xmlns:a16="http://schemas.microsoft.com/office/drawing/2014/main" id="{F2E56891-E114-43D1-A993-9B752EA32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96" y="268288"/>
            <a:ext cx="12679104" cy="897680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B804072-C12C-4F1F-898D-A05FFD479393}"/>
              </a:ext>
            </a:extLst>
          </p:cNvPr>
          <p:cNvSpPr/>
          <p:nvPr/>
        </p:nvSpPr>
        <p:spPr>
          <a:xfrm>
            <a:off x="3838104" y="9476601"/>
            <a:ext cx="6013185" cy="276999"/>
          </a:xfrm>
          <a:prstGeom prst="rect">
            <a:avLst/>
          </a:prstGeom>
        </p:spPr>
        <p:txBody>
          <a:bodyPr wrap="none">
            <a:spAutoFit/>
          </a:bodyPr>
          <a:lstStyle/>
          <a:p>
            <a:r>
              <a:rPr lang="en-IE" dirty="0">
                <a:hlinkClick r:id="rId3"/>
              </a:rPr>
              <a:t>https://zeroturnaround.com/rebellabs/java-tools-and-technologies-landscape-for-2014/</a:t>
            </a:r>
            <a:r>
              <a:rPr lang="en-IE" dirty="0"/>
              <a:t> </a:t>
            </a:r>
          </a:p>
        </p:txBody>
      </p:sp>
    </p:spTree>
    <p:extLst>
      <p:ext uri="{BB962C8B-B14F-4D97-AF65-F5344CB8AC3E}">
        <p14:creationId xmlns:p14="http://schemas.microsoft.com/office/powerpoint/2010/main" val="327534185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EDE4F8-8416-408A-93EA-757DC871193E}"/>
              </a:ext>
            </a:extLst>
          </p:cNvPr>
          <p:cNvSpPr/>
          <p:nvPr/>
        </p:nvSpPr>
        <p:spPr>
          <a:xfrm>
            <a:off x="3478064" y="9341296"/>
            <a:ext cx="5782352" cy="276999"/>
          </a:xfrm>
          <a:prstGeom prst="rect">
            <a:avLst/>
          </a:prstGeom>
        </p:spPr>
        <p:txBody>
          <a:bodyPr wrap="none">
            <a:spAutoFit/>
          </a:bodyPr>
          <a:lstStyle/>
          <a:p>
            <a:r>
              <a:rPr lang="en-IE" dirty="0">
                <a:hlinkClick r:id="rId2"/>
              </a:rPr>
              <a:t>https://zeroturnaround.com/rebellabs/java-tools-and-technologies-landscape-2016/</a:t>
            </a:r>
            <a:r>
              <a:rPr lang="en-IE" dirty="0"/>
              <a:t> </a:t>
            </a:r>
          </a:p>
        </p:txBody>
      </p:sp>
      <p:sp>
        <p:nvSpPr>
          <p:cNvPr id="3" name="TextBox 2">
            <a:extLst>
              <a:ext uri="{FF2B5EF4-FFF2-40B4-BE49-F238E27FC236}">
                <a16:creationId xmlns:a16="http://schemas.microsoft.com/office/drawing/2014/main" id="{DD6C41C5-A869-49A1-9F3E-45ACEA8AC4AE}"/>
              </a:ext>
            </a:extLst>
          </p:cNvPr>
          <p:cNvSpPr txBox="1"/>
          <p:nvPr/>
        </p:nvSpPr>
        <p:spPr>
          <a:xfrm>
            <a:off x="165696" y="199716"/>
            <a:ext cx="2448272" cy="595035"/>
          </a:xfrm>
          <a:prstGeom prst="rect">
            <a:avLst/>
          </a:prstGeom>
          <a:solidFill>
            <a:schemeClr val="accent4">
              <a:lumMod val="20000"/>
              <a:lumOff val="80000"/>
            </a:schemeClr>
          </a:solid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Helvetica"/>
                <a:ea typeface="Helvetica"/>
                <a:cs typeface="Helvetica"/>
                <a:sym typeface="Helvetica"/>
              </a:rPr>
              <a:t>2016 Stats:</a:t>
            </a:r>
          </a:p>
        </p:txBody>
      </p:sp>
      <p:pic>
        <p:nvPicPr>
          <p:cNvPr id="4" name="Picture 3">
            <a:extLst>
              <a:ext uri="{FF2B5EF4-FFF2-40B4-BE49-F238E27FC236}">
                <a16:creationId xmlns:a16="http://schemas.microsoft.com/office/drawing/2014/main" id="{4160428E-DAA5-4290-A1F3-AB85BA52AAF6}"/>
              </a:ext>
            </a:extLst>
          </p:cNvPr>
          <p:cNvPicPr>
            <a:picLocks noChangeAspect="1"/>
          </p:cNvPicPr>
          <p:nvPr/>
        </p:nvPicPr>
        <p:blipFill>
          <a:blip r:embed="rId3"/>
          <a:stretch>
            <a:fillRect/>
          </a:stretch>
        </p:blipFill>
        <p:spPr>
          <a:xfrm>
            <a:off x="165696" y="1032267"/>
            <a:ext cx="6254681" cy="6148789"/>
          </a:xfrm>
          <a:prstGeom prst="rect">
            <a:avLst/>
          </a:prstGeom>
          <a:ln>
            <a:solidFill>
              <a:schemeClr val="tx1"/>
            </a:solidFill>
          </a:ln>
        </p:spPr>
      </p:pic>
      <p:pic>
        <p:nvPicPr>
          <p:cNvPr id="5" name="Picture 4">
            <a:extLst>
              <a:ext uri="{FF2B5EF4-FFF2-40B4-BE49-F238E27FC236}">
                <a16:creationId xmlns:a16="http://schemas.microsoft.com/office/drawing/2014/main" id="{32990A4E-F026-4769-8E1A-781ABC269CBA}"/>
              </a:ext>
            </a:extLst>
          </p:cNvPr>
          <p:cNvPicPr>
            <a:picLocks noChangeAspect="1"/>
          </p:cNvPicPr>
          <p:nvPr/>
        </p:nvPicPr>
        <p:blipFill>
          <a:blip r:embed="rId4"/>
          <a:stretch>
            <a:fillRect/>
          </a:stretch>
        </p:blipFill>
        <p:spPr>
          <a:xfrm>
            <a:off x="6142360" y="2716560"/>
            <a:ext cx="6523429" cy="6165071"/>
          </a:xfrm>
          <a:prstGeom prst="rect">
            <a:avLst/>
          </a:prstGeom>
          <a:ln>
            <a:solidFill>
              <a:schemeClr val="tx1"/>
            </a:solidFill>
          </a:ln>
        </p:spPr>
      </p:pic>
    </p:spTree>
    <p:extLst>
      <p:ext uri="{BB962C8B-B14F-4D97-AF65-F5344CB8AC3E}">
        <p14:creationId xmlns:p14="http://schemas.microsoft.com/office/powerpoint/2010/main" val="60405981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EDE4F8-8416-408A-93EA-757DC871193E}"/>
              </a:ext>
            </a:extLst>
          </p:cNvPr>
          <p:cNvSpPr/>
          <p:nvPr/>
        </p:nvSpPr>
        <p:spPr>
          <a:xfrm>
            <a:off x="3478064" y="9341296"/>
            <a:ext cx="5782352" cy="276999"/>
          </a:xfrm>
          <a:prstGeom prst="rect">
            <a:avLst/>
          </a:prstGeom>
        </p:spPr>
        <p:txBody>
          <a:bodyPr wrap="none">
            <a:spAutoFit/>
          </a:bodyPr>
          <a:lstStyle/>
          <a:p>
            <a:r>
              <a:rPr lang="en-IE" dirty="0">
                <a:hlinkClick r:id="rId2"/>
              </a:rPr>
              <a:t>https://zeroturnaround.com/rebellabs/java-tools-and-technologies-landscape-2016/</a:t>
            </a:r>
            <a:r>
              <a:rPr lang="en-IE" dirty="0"/>
              <a:t> </a:t>
            </a:r>
          </a:p>
        </p:txBody>
      </p:sp>
      <p:sp>
        <p:nvSpPr>
          <p:cNvPr id="3" name="TextBox 2">
            <a:extLst>
              <a:ext uri="{FF2B5EF4-FFF2-40B4-BE49-F238E27FC236}">
                <a16:creationId xmlns:a16="http://schemas.microsoft.com/office/drawing/2014/main" id="{DD6C41C5-A869-49A1-9F3E-45ACEA8AC4AE}"/>
              </a:ext>
            </a:extLst>
          </p:cNvPr>
          <p:cNvSpPr txBox="1"/>
          <p:nvPr/>
        </p:nvSpPr>
        <p:spPr>
          <a:xfrm>
            <a:off x="165696" y="199716"/>
            <a:ext cx="2448272" cy="595035"/>
          </a:xfrm>
          <a:prstGeom prst="rect">
            <a:avLst/>
          </a:prstGeom>
          <a:solidFill>
            <a:schemeClr val="accent4">
              <a:lumMod val="20000"/>
              <a:lumOff val="80000"/>
            </a:schemeClr>
          </a:solid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Helvetica"/>
                <a:ea typeface="Helvetica"/>
                <a:cs typeface="Helvetica"/>
                <a:sym typeface="Helvetica"/>
              </a:rPr>
              <a:t>2016 Stats:</a:t>
            </a:r>
          </a:p>
        </p:txBody>
      </p:sp>
      <p:pic>
        <p:nvPicPr>
          <p:cNvPr id="6" name="Picture 5">
            <a:extLst>
              <a:ext uri="{FF2B5EF4-FFF2-40B4-BE49-F238E27FC236}">
                <a16:creationId xmlns:a16="http://schemas.microsoft.com/office/drawing/2014/main" id="{CD6B209F-AF06-495C-9CD8-6453D3559419}"/>
              </a:ext>
            </a:extLst>
          </p:cNvPr>
          <p:cNvPicPr>
            <a:picLocks noChangeAspect="1"/>
          </p:cNvPicPr>
          <p:nvPr/>
        </p:nvPicPr>
        <p:blipFill>
          <a:blip r:embed="rId3"/>
          <a:stretch>
            <a:fillRect/>
          </a:stretch>
        </p:blipFill>
        <p:spPr>
          <a:xfrm>
            <a:off x="237704" y="1060376"/>
            <a:ext cx="6375738" cy="5904656"/>
          </a:xfrm>
          <a:prstGeom prst="rect">
            <a:avLst/>
          </a:prstGeom>
          <a:ln>
            <a:solidFill>
              <a:schemeClr val="tx1"/>
            </a:solidFill>
          </a:ln>
        </p:spPr>
      </p:pic>
      <p:pic>
        <p:nvPicPr>
          <p:cNvPr id="7" name="Picture 6">
            <a:extLst>
              <a:ext uri="{FF2B5EF4-FFF2-40B4-BE49-F238E27FC236}">
                <a16:creationId xmlns:a16="http://schemas.microsoft.com/office/drawing/2014/main" id="{B17CBE79-BD97-4052-9C64-07CD5F90CF1C}"/>
              </a:ext>
            </a:extLst>
          </p:cNvPr>
          <p:cNvPicPr>
            <a:picLocks noChangeAspect="1"/>
          </p:cNvPicPr>
          <p:nvPr/>
        </p:nvPicPr>
        <p:blipFill>
          <a:blip r:embed="rId4"/>
          <a:stretch>
            <a:fillRect/>
          </a:stretch>
        </p:blipFill>
        <p:spPr>
          <a:xfrm>
            <a:off x="6685451" y="3253480"/>
            <a:ext cx="6173848" cy="5778824"/>
          </a:xfrm>
          <a:prstGeom prst="rect">
            <a:avLst/>
          </a:prstGeom>
          <a:ln>
            <a:solidFill>
              <a:schemeClr val="tx1"/>
            </a:solidFill>
          </a:ln>
        </p:spPr>
      </p:pic>
    </p:spTree>
    <p:extLst>
      <p:ext uri="{BB962C8B-B14F-4D97-AF65-F5344CB8AC3E}">
        <p14:creationId xmlns:p14="http://schemas.microsoft.com/office/powerpoint/2010/main" val="60342532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04" y="340296"/>
            <a:ext cx="5904656" cy="4211988"/>
          </a:xfrm>
          <a:prstGeom prst="rect">
            <a:avLst/>
          </a:prstGeom>
          <a:ln>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2040" y="4876800"/>
            <a:ext cx="9455716" cy="4657748"/>
          </a:xfrm>
          <a:prstGeom prst="rect">
            <a:avLst/>
          </a:prstGeom>
          <a:ln>
            <a:solidFill>
              <a:schemeClr val="tx1"/>
            </a:solidFill>
          </a:ln>
        </p:spPr>
      </p:pic>
    </p:spTree>
    <p:extLst>
      <p:ext uri="{BB962C8B-B14F-4D97-AF65-F5344CB8AC3E}">
        <p14:creationId xmlns:p14="http://schemas.microsoft.com/office/powerpoint/2010/main" val="257065426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4294967295"/>
          </p:nvPr>
        </p:nvSpPr>
        <p:spPr>
          <a:xfrm>
            <a:off x="597744" y="1839292"/>
            <a:ext cx="11861800" cy="6565900"/>
          </a:xfrm>
        </p:spPr>
        <p:txBody>
          <a:bodyPr/>
          <a:lstStyle/>
          <a:p>
            <a:pPr marL="0" indent="0" algn="ctr">
              <a:buNone/>
            </a:pPr>
            <a:r>
              <a:rPr lang="en-IE" sz="5400" i="1" dirty="0">
                <a:solidFill>
                  <a:srgbClr val="7030A0"/>
                </a:solidFill>
              </a:rPr>
              <a:t>“The idea of shipping code </a:t>
            </a:r>
          </a:p>
          <a:p>
            <a:pPr marL="0" indent="0" algn="ctr">
              <a:buNone/>
            </a:pPr>
            <a:r>
              <a:rPr lang="en-IE" sz="5400" i="1" dirty="0">
                <a:solidFill>
                  <a:srgbClr val="7030A0"/>
                </a:solidFill>
              </a:rPr>
              <a:t>faster has been a priority </a:t>
            </a:r>
          </a:p>
          <a:p>
            <a:pPr marL="0" indent="0" algn="ctr">
              <a:buNone/>
            </a:pPr>
            <a:r>
              <a:rPr lang="en-IE" sz="5400" i="1" dirty="0">
                <a:solidFill>
                  <a:srgbClr val="7030A0"/>
                </a:solidFill>
              </a:rPr>
              <a:t>since the practice of </a:t>
            </a:r>
          </a:p>
          <a:p>
            <a:pPr marL="0" indent="0" algn="ctr">
              <a:buNone/>
            </a:pPr>
            <a:r>
              <a:rPr lang="en-IE" sz="5400" i="1" dirty="0">
                <a:solidFill>
                  <a:srgbClr val="7030A0"/>
                </a:solidFill>
              </a:rPr>
              <a:t>software development began”</a:t>
            </a:r>
          </a:p>
        </p:txBody>
      </p:sp>
      <p:sp>
        <p:nvSpPr>
          <p:cNvPr id="8" name="Rectangle 7"/>
          <p:cNvSpPr/>
          <p:nvPr/>
        </p:nvSpPr>
        <p:spPr>
          <a:xfrm>
            <a:off x="1721930" y="9280321"/>
            <a:ext cx="9316974" cy="400110"/>
          </a:xfrm>
          <a:prstGeom prst="rect">
            <a:avLst/>
          </a:prstGeom>
        </p:spPr>
        <p:txBody>
          <a:bodyPr wrap="none">
            <a:spAutoFit/>
          </a:bodyPr>
          <a:lstStyle/>
          <a:p>
            <a:r>
              <a:rPr lang="en-IE" sz="2000" dirty="0">
                <a:hlinkClick r:id="rId2"/>
              </a:rPr>
              <a:t>https://dzone.com/whitepapers/devops-is-crippled-without-continuous-integration</a:t>
            </a:r>
            <a:r>
              <a:rPr lang="en-IE" sz="2000" dirty="0"/>
              <a:t> </a:t>
            </a:r>
          </a:p>
        </p:txBody>
      </p:sp>
    </p:spTree>
    <p:extLst>
      <p:ext uri="{BB962C8B-B14F-4D97-AF65-F5344CB8AC3E}">
        <p14:creationId xmlns:p14="http://schemas.microsoft.com/office/powerpoint/2010/main" val="55384353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597744" y="1623268"/>
            <a:ext cx="11861800" cy="6565900"/>
          </a:xfrm>
        </p:spPr>
        <p:txBody>
          <a:bodyPr/>
          <a:lstStyle/>
          <a:p>
            <a:pPr marL="0" indent="0" algn="ctr">
              <a:buNone/>
            </a:pPr>
            <a:endParaRPr lang="en-IE" sz="1600" dirty="0"/>
          </a:p>
          <a:p>
            <a:pPr marL="0" indent="0" algn="ctr">
              <a:buNone/>
            </a:pPr>
            <a:r>
              <a:rPr lang="en-IE" sz="5400" i="1" dirty="0">
                <a:solidFill>
                  <a:srgbClr val="FF0000"/>
                </a:solidFill>
              </a:rPr>
              <a:t>“DevOps is about </a:t>
            </a:r>
          </a:p>
          <a:p>
            <a:pPr marL="0" indent="0" algn="ctr">
              <a:buNone/>
            </a:pPr>
            <a:r>
              <a:rPr lang="en-IE" sz="5400" i="1" dirty="0">
                <a:solidFill>
                  <a:srgbClr val="FF0000"/>
                </a:solidFill>
              </a:rPr>
              <a:t>more frequent, </a:t>
            </a:r>
          </a:p>
          <a:p>
            <a:pPr marL="0" indent="0" algn="ctr">
              <a:buNone/>
            </a:pPr>
            <a:r>
              <a:rPr lang="en-IE" sz="5400" i="1" dirty="0">
                <a:solidFill>
                  <a:srgbClr val="FF0000"/>
                </a:solidFill>
              </a:rPr>
              <a:t>higher quality releases.”</a:t>
            </a:r>
            <a:endParaRPr lang="en-IE" sz="3600" i="1" dirty="0">
              <a:solidFill>
                <a:srgbClr val="FF0000"/>
              </a:solidFill>
            </a:endParaRPr>
          </a:p>
        </p:txBody>
      </p:sp>
      <p:sp>
        <p:nvSpPr>
          <p:cNvPr id="4" name="Rectangle 3"/>
          <p:cNvSpPr/>
          <p:nvPr/>
        </p:nvSpPr>
        <p:spPr>
          <a:xfrm>
            <a:off x="1721930" y="9280321"/>
            <a:ext cx="9316974" cy="400110"/>
          </a:xfrm>
          <a:prstGeom prst="rect">
            <a:avLst/>
          </a:prstGeom>
        </p:spPr>
        <p:txBody>
          <a:bodyPr wrap="none">
            <a:spAutoFit/>
          </a:bodyPr>
          <a:lstStyle/>
          <a:p>
            <a:r>
              <a:rPr lang="en-IE" sz="2000" dirty="0">
                <a:hlinkClick r:id="rId2"/>
              </a:rPr>
              <a:t>https://dzone.com/whitepapers/devops-is-crippled-without-continuous-integration</a:t>
            </a:r>
            <a:r>
              <a:rPr lang="en-IE" sz="2000" dirty="0"/>
              <a:t> </a:t>
            </a:r>
          </a:p>
        </p:txBody>
      </p:sp>
    </p:spTree>
    <p:extLst>
      <p:ext uri="{BB962C8B-B14F-4D97-AF65-F5344CB8AC3E}">
        <p14:creationId xmlns:p14="http://schemas.microsoft.com/office/powerpoint/2010/main" val="283670672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What is DevOps?</a:t>
            </a:r>
          </a:p>
        </p:txBody>
      </p:sp>
      <p:sp>
        <p:nvSpPr>
          <p:cNvPr id="5" name="Text Placeholder 4"/>
          <p:cNvSpPr>
            <a:spLocks noGrp="1"/>
          </p:cNvSpPr>
          <p:nvPr>
            <p:ph type="body" idx="1"/>
          </p:nvPr>
        </p:nvSpPr>
        <p:spPr>
          <a:xfrm>
            <a:off x="571500" y="2343348"/>
            <a:ext cx="11861800" cy="6565900"/>
          </a:xfrm>
        </p:spPr>
        <p:txBody>
          <a:bodyPr/>
          <a:lstStyle/>
          <a:p>
            <a:r>
              <a:rPr lang="en-IE" sz="3200" dirty="0"/>
              <a:t>DevOps is a </a:t>
            </a:r>
            <a:r>
              <a:rPr lang="en-IE" sz="3200" b="1" dirty="0"/>
              <a:t>software development approach </a:t>
            </a:r>
            <a:r>
              <a:rPr lang="en-IE" sz="3200" dirty="0"/>
              <a:t>that stresses:</a:t>
            </a:r>
          </a:p>
          <a:p>
            <a:pPr lvl="2">
              <a:lnSpc>
                <a:spcPct val="200000"/>
              </a:lnSpc>
              <a:spcBef>
                <a:spcPts val="0"/>
              </a:spcBef>
            </a:pPr>
            <a:r>
              <a:rPr lang="en-IE" sz="3200" dirty="0"/>
              <a:t>Communication</a:t>
            </a:r>
          </a:p>
          <a:p>
            <a:pPr lvl="2">
              <a:lnSpc>
                <a:spcPct val="200000"/>
              </a:lnSpc>
              <a:spcBef>
                <a:spcPts val="0"/>
              </a:spcBef>
            </a:pPr>
            <a:r>
              <a:rPr lang="en-IE" sz="3200" dirty="0"/>
              <a:t>Collaboration</a:t>
            </a:r>
          </a:p>
          <a:p>
            <a:pPr lvl="2">
              <a:lnSpc>
                <a:spcPct val="200000"/>
              </a:lnSpc>
              <a:spcBef>
                <a:spcPts val="0"/>
              </a:spcBef>
            </a:pPr>
            <a:r>
              <a:rPr lang="en-IE" sz="3200" dirty="0"/>
              <a:t>Integration</a:t>
            </a:r>
          </a:p>
          <a:p>
            <a:pPr lvl="2">
              <a:lnSpc>
                <a:spcPct val="200000"/>
              </a:lnSpc>
              <a:spcBef>
                <a:spcPts val="0"/>
              </a:spcBef>
            </a:pPr>
            <a:r>
              <a:rPr lang="en-IE" sz="3200" dirty="0"/>
              <a:t>Trust</a:t>
            </a:r>
          </a:p>
          <a:p>
            <a:r>
              <a:rPr lang="en-IE" sz="3200" dirty="0"/>
              <a:t>between software developers and operations i.e. the merging of two different disciplines </a:t>
            </a:r>
            <a:r>
              <a:rPr lang="en-IE" sz="3200" dirty="0">
                <a:sym typeface="Wingdings" panose="05000000000000000000" pitchFamily="2" charset="2"/>
              </a:rPr>
              <a:t> DevOps!</a:t>
            </a:r>
            <a:endParaRPr lang="en-IE" sz="2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240" y="3292624"/>
            <a:ext cx="7562850" cy="3371850"/>
          </a:xfrm>
          <a:prstGeom prst="rect">
            <a:avLst/>
          </a:prstGeom>
        </p:spPr>
      </p:pic>
    </p:spTree>
    <p:extLst>
      <p:ext uri="{BB962C8B-B14F-4D97-AF65-F5344CB8AC3E}">
        <p14:creationId xmlns:p14="http://schemas.microsoft.com/office/powerpoint/2010/main" val="191577409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With DevOps, c</a:t>
            </a:r>
            <a:r>
              <a:rPr lang="en-IE" dirty="0">
                <a:sym typeface="Wingdings" panose="05000000000000000000" pitchFamily="2" charset="2"/>
              </a:rPr>
              <a:t>hange is welcome</a:t>
            </a:r>
            <a:endParaRPr lang="en-I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61" y="3076600"/>
            <a:ext cx="12495935" cy="4464521"/>
          </a:xfrm>
          <a:prstGeom prst="rect">
            <a:avLst/>
          </a:prstGeom>
          <a:ln>
            <a:solidFill>
              <a:schemeClr val="tx1"/>
            </a:solidFill>
          </a:ln>
        </p:spPr>
      </p:pic>
    </p:spTree>
    <p:extLst>
      <p:ext uri="{BB962C8B-B14F-4D97-AF65-F5344CB8AC3E}">
        <p14:creationId xmlns:p14="http://schemas.microsoft.com/office/powerpoint/2010/main" val="351121990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What is DevOps?</a:t>
            </a:r>
          </a:p>
        </p:txBody>
      </p:sp>
      <p:sp>
        <p:nvSpPr>
          <p:cNvPr id="5" name="Text Placeholder 4"/>
          <p:cNvSpPr>
            <a:spLocks noGrp="1"/>
          </p:cNvSpPr>
          <p:nvPr>
            <p:ph type="body" idx="1"/>
          </p:nvPr>
        </p:nvSpPr>
        <p:spPr>
          <a:xfrm>
            <a:off x="571500" y="2343348"/>
            <a:ext cx="11861800" cy="6565900"/>
          </a:xfrm>
        </p:spPr>
        <p:txBody>
          <a:bodyPr/>
          <a:lstStyle/>
          <a:p>
            <a:r>
              <a:rPr lang="en-IE" sz="2800" dirty="0"/>
              <a:t>DevOps allows us to build, deploy, and change our software with accelerated delivery cycle times.</a:t>
            </a:r>
          </a:p>
          <a:p>
            <a:r>
              <a:rPr lang="en-IE" sz="2800" dirty="0"/>
              <a:t>DevOps integration targets product delivery, quality testing, feature development, and maintenance releases in order to improve reliability and security and faster development and deployment cycles.</a:t>
            </a:r>
          </a:p>
          <a:p>
            <a:endParaRPr lang="en-IE"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87" y="5380856"/>
            <a:ext cx="6905625" cy="3981450"/>
          </a:xfrm>
          <a:prstGeom prst="rect">
            <a:avLst/>
          </a:prstGeom>
          <a:ln>
            <a:solidFill>
              <a:schemeClr val="tx1"/>
            </a:solidFill>
          </a:ln>
        </p:spPr>
      </p:pic>
    </p:spTree>
    <p:extLst>
      <p:ext uri="{BB962C8B-B14F-4D97-AF65-F5344CB8AC3E}">
        <p14:creationId xmlns:p14="http://schemas.microsoft.com/office/powerpoint/2010/main" val="25533332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DevOps enables the merging of </a:t>
            </a:r>
            <a:br>
              <a:rPr lang="en-IE" dirty="0"/>
            </a:br>
            <a:r>
              <a:rPr lang="en-IE" dirty="0"/>
              <a:t>Continuous Integration and Continuous Delivery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84" y="3652664"/>
            <a:ext cx="10917174" cy="3600953"/>
          </a:xfrm>
          <a:prstGeom prst="rect">
            <a:avLst/>
          </a:prstGeom>
          <a:ln>
            <a:solidFill>
              <a:schemeClr val="tx1"/>
            </a:solidFill>
          </a:ln>
        </p:spPr>
      </p:pic>
    </p:spTree>
    <p:extLst>
      <p:ext uri="{BB962C8B-B14F-4D97-AF65-F5344CB8AC3E}">
        <p14:creationId xmlns:p14="http://schemas.microsoft.com/office/powerpoint/2010/main" val="2538748109"/>
      </p:ext>
    </p:extLst>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703</TotalTime>
  <Words>1403</Words>
  <Application>Microsoft Office PowerPoint</Application>
  <PresentationFormat>Custom</PresentationFormat>
  <Paragraphs>128</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Helvetica</vt:lpstr>
      <vt:lpstr>Helvetica Neue</vt:lpstr>
      <vt:lpstr>Helvetica Neue Light</vt:lpstr>
      <vt:lpstr>Helvetica Neue UltraLight</vt:lpstr>
      <vt:lpstr>Lucida Grande</vt:lpstr>
      <vt:lpstr>Wingdings</vt:lpstr>
      <vt:lpstr>ModernPortfolio</vt:lpstr>
      <vt:lpstr>DevOps</vt:lpstr>
      <vt:lpstr>PowerPoint Presentation</vt:lpstr>
      <vt:lpstr>PowerPoint Presentation</vt:lpstr>
      <vt:lpstr>PowerPoint Presentation</vt:lpstr>
      <vt:lpstr>PowerPoint Presentation</vt:lpstr>
      <vt:lpstr>What is DevOps?</vt:lpstr>
      <vt:lpstr>With DevOps, change is welcome</vt:lpstr>
      <vt:lpstr>What is DevOps?</vt:lpstr>
      <vt:lpstr>DevOps enables the merging of  Continuous Integration and Continuous Delivery</vt:lpstr>
      <vt:lpstr>Continuous Integration</vt:lpstr>
      <vt:lpstr>Continuous Integration</vt:lpstr>
      <vt:lpstr>Continuous Delivery</vt:lpstr>
      <vt:lpstr>Continuous Delivery</vt:lpstr>
      <vt:lpstr>Why Continuous Delivery?</vt:lpstr>
      <vt:lpstr>Why Continuous Delivery?</vt:lpstr>
      <vt:lpstr>Why Continuous Delivery?</vt:lpstr>
      <vt:lpstr>Why Continuous Delivery?</vt:lpstr>
      <vt:lpstr>Why Continuous Delivery?</vt:lpstr>
      <vt:lpstr>Why Continuous Delivery?</vt:lpstr>
      <vt:lpstr>Sample DevOps LifeCycle</vt:lpstr>
      <vt:lpstr>PowerPoint Presentation</vt:lpstr>
      <vt:lpstr>Developer Technology Landscape  2014-2016</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Siobhan</dc:creator>
  <cp:lastModifiedBy>Siobhan Drohan</cp:lastModifiedBy>
  <cp:revision>71</cp:revision>
  <dcterms:modified xsi:type="dcterms:W3CDTF">2017-10-13T11:55:18Z</dcterms:modified>
</cp:coreProperties>
</file>