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88" r:id="rId2"/>
    <p:sldId id="281" r:id="rId3"/>
    <p:sldId id="311" r:id="rId4"/>
    <p:sldId id="312" r:id="rId5"/>
    <p:sldId id="318" r:id="rId6"/>
    <p:sldId id="319" r:id="rId7"/>
    <p:sldId id="320" r:id="rId8"/>
    <p:sldId id="317" r:id="rId9"/>
    <p:sldId id="316" r:id="rId10"/>
    <p:sldId id="257" r:id="rId11"/>
    <p:sldId id="325" r:id="rId12"/>
    <p:sldId id="332" r:id="rId13"/>
    <p:sldId id="331" r:id="rId14"/>
    <p:sldId id="333" r:id="rId15"/>
    <p:sldId id="335" r:id="rId16"/>
    <p:sldId id="340" r:id="rId17"/>
    <p:sldId id="336" r:id="rId18"/>
    <p:sldId id="337" r:id="rId19"/>
    <p:sldId id="338" r:id="rId20"/>
    <p:sldId id="341" r:id="rId21"/>
    <p:sldId id="339" r:id="rId22"/>
    <p:sldId id="330" r:id="rId23"/>
    <p:sldId id="344" r:id="rId24"/>
    <p:sldId id="324" r:id="rId25"/>
    <p:sldId id="327" r:id="rId26"/>
    <p:sldId id="328" r:id="rId27"/>
    <p:sldId id="329" r:id="rId28"/>
    <p:sldId id="345" r:id="rId29"/>
    <p:sldId id="354" r:id="rId30"/>
    <p:sldId id="355" r:id="rId31"/>
    <p:sldId id="346" r:id="rId32"/>
    <p:sldId id="358" r:id="rId33"/>
    <p:sldId id="359" r:id="rId34"/>
    <p:sldId id="360" r:id="rId35"/>
    <p:sldId id="356" r:id="rId36"/>
    <p:sldId id="357" r:id="rId37"/>
    <p:sldId id="351" r:id="rId38"/>
    <p:sldId id="352" r:id="rId39"/>
    <p:sldId id="361" r:id="rId40"/>
    <p:sldId id="362" r:id="rId41"/>
    <p:sldId id="363" r:id="rId42"/>
    <p:sldId id="274" r:id="rId43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obhan Drohan" initials="SD" lastIdx="2" clrIdx="0">
    <p:extLst>
      <p:ext uri="{19B8F6BF-5375-455C-9EA6-DF929625EA0E}">
        <p15:presenceInfo xmlns:p15="http://schemas.microsoft.com/office/powerpoint/2012/main" userId="d85db664700b14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7" autoAdjust="0"/>
  </p:normalViewPr>
  <p:slideViewPr>
    <p:cSldViewPr>
      <p:cViewPr varScale="1">
        <p:scale>
          <a:sx n="46" d="100"/>
          <a:sy n="46" d="100"/>
        </p:scale>
        <p:origin x="1305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69" d="1250"/>
        <a:sy n="369" d="125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813059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- MOJO = Maven POJO = goals. For example when you call « </a:t>
            </a:r>
            <a:r>
              <a:rPr sz="1600" dirty="0" err="1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[plugin prefix]:[goal name] » it is mapped to a mojo at execution time.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- There are more phases than those represented: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&lt;phases&gt;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&lt;phase&gt;validate&lt;/phase&gt;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&lt;phase&gt;initialize&lt;/phase&gt;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&lt;phase&gt;compile&lt;/phase&gt;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&lt;phase&gt;process-classes&lt;/phase&gt;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&lt;phase&gt;generate-test-sources&lt;/phase&gt;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&lt;phase&gt;process-test-sources&lt;/phase&gt;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&lt;phase&gt;generate-test-resources&lt;/phase&gt;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&lt;phase&gt;process-test-resources&lt;/phase&gt;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&lt;phase&gt;test-compile&lt;/phase&gt;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&lt;phase&gt;test&lt;/phase&gt;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&lt;phase&gt;package&lt;/phase&gt;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&lt;phase&gt;integration-test&lt;/phase&gt;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&lt;phase&gt;verify&lt;/phase&gt;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&lt;phase&gt;install&lt;/phase&gt;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  &lt;phase&gt;deploy&lt;/phase&gt;</a:t>
            </a:r>
          </a:p>
          <a:p>
            <a:pPr marL="57799" marR="57799" lvl="0" defTabSz="1295400">
              <a:spcBef>
                <a:spcPts val="500"/>
              </a:spcBef>
              <a:buClr>
                <a:srgbClr val="000000"/>
              </a:buClr>
              <a:buFont typeface="Arial"/>
              <a:defRPr sz="1800"/>
            </a:pPr>
            <a:r>
              <a:rPr sz="1600" dirty="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        &lt;/phases&gt;</a:t>
            </a:r>
          </a:p>
        </p:txBody>
      </p:sp>
    </p:spTree>
    <p:extLst>
      <p:ext uri="{BB962C8B-B14F-4D97-AF65-F5344CB8AC3E}">
        <p14:creationId xmlns:p14="http://schemas.microsoft.com/office/powerpoint/2010/main" val="33572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402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1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edeleastar@wit.i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pom.html#What_is_the_P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iblio.org/archive/2013/02/ibiblio-tagged-in-mav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mav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plugins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guides/introduction/introduction-to-the-lifecycle.html#Lifecycle_Refer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what-is-maven.html" TargetMode="External"/><Relationship Id="rId2" Type="http://schemas.openxmlformats.org/officeDocument/2006/relationships/hyperlink" Target="https://en.wikipedia.org/wiki/M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archetype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guides/introduction/introduction-to-the-lifecycle.html#Lifecycle_Refer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ven.apache.org/what-is-maven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ven.apache.org/what-is-mave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ven.apache.org/what-is-mave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ven.apache.org/what-is-mave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ven.apache.org/what-is-mave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aven.apache.org/what-is-mave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Introduction to Maven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3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>
                <a:sym typeface="Helvetica Neue" charset="0"/>
              </a:rPr>
              <a:t>Eamonn </a:t>
            </a:r>
            <a:r>
              <a:rPr lang="en-IE" altLang="en-US" sz="3556">
                <a:sym typeface="Helvetica Neue" charset="0"/>
              </a:rPr>
              <a:t>de Leastar  (</a:t>
            </a:r>
            <a:r>
              <a:rPr lang="en-IE" altLang="en-US" sz="3556" dirty="0">
                <a:sym typeface="Helvetica Neue" charset="0"/>
                <a:hlinkClick r:id="rId4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151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Some More Objectives…</a:t>
            </a:r>
            <a:endParaRPr sz="5000" dirty="0"/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309712" y="2601168"/>
            <a:ext cx="12385376" cy="5588000"/>
          </a:xfrm>
          <a:prstGeom prst="rect">
            <a:avLst/>
          </a:prstGeom>
        </p:spPr>
        <p:txBody>
          <a:bodyPr/>
          <a:lstStyle/>
          <a:p>
            <a:pPr lvl="1" algn="l">
              <a:spcBef>
                <a:spcPts val="1600"/>
              </a:spcBef>
              <a:defRPr sz="1800"/>
            </a:pPr>
            <a:r>
              <a:rPr lang="en-IE" sz="3200" dirty="0"/>
              <a:t>Provides a standard development infrastructure across projects.</a:t>
            </a:r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Make the development process transparent</a:t>
            </a:r>
            <a:r>
              <a:rPr lang="en-IE" sz="3200" dirty="0"/>
              <a:t>.</a:t>
            </a:r>
            <a:endParaRPr sz="3200" dirty="0"/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Decrease training for new developers.</a:t>
            </a:r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Bring together tools in a uniform way</a:t>
            </a:r>
            <a:r>
              <a:rPr lang="en-IE" sz="3200" dirty="0"/>
              <a:t>.</a:t>
            </a:r>
            <a:endParaRPr sz="3200" dirty="0"/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Prevent inconsistent setups</a:t>
            </a:r>
            <a:r>
              <a:rPr lang="en-IE" sz="3200" dirty="0"/>
              <a:t>.</a:t>
            </a:r>
            <a:endParaRPr sz="3200" dirty="0"/>
          </a:p>
          <a:p>
            <a:pPr lvl="1">
              <a:spcBef>
                <a:spcPts val="1600"/>
              </a:spcBef>
              <a:defRPr sz="1800"/>
            </a:pPr>
            <a:r>
              <a:rPr sz="3200" dirty="0"/>
              <a:t>Divert energy to application development activities</a:t>
            </a:r>
            <a:r>
              <a:rPr lang="en-IE" sz="3200" dirty="0"/>
              <a:t>.</a:t>
            </a:r>
          </a:p>
          <a:p>
            <a:pPr lvl="1">
              <a:spcBef>
                <a:spcPts val="1600"/>
              </a:spcBef>
              <a:defRPr sz="1800"/>
            </a:pPr>
            <a:r>
              <a:rPr lang="en-IE" sz="3200" dirty="0"/>
              <a:t>Project setups are simple and reusable; new projects can be set up in a very short time. </a:t>
            </a:r>
          </a:p>
          <a:p>
            <a:pPr lvl="1">
              <a:spcBef>
                <a:spcPts val="1600"/>
              </a:spcBef>
              <a:defRPr sz="1800"/>
            </a:pPr>
            <a:endParaRPr sz="3200" dirty="0"/>
          </a:p>
          <a:p>
            <a:pPr marL="0" lvl="0" indent="0">
              <a:spcBef>
                <a:spcPts val="1600"/>
              </a:spcBef>
              <a:buNone/>
              <a:defRPr sz="1800"/>
            </a:pPr>
            <a:endParaRPr lang="en-IE" sz="3200" dirty="0"/>
          </a:p>
        </p:txBody>
      </p:sp>
      <p:pic>
        <p:nvPicPr>
          <p:cNvPr id="4" name="Picture 2" descr="Image result for maven">
            <a:extLst>
              <a:ext uri="{FF2B5EF4-FFF2-40B4-BE49-F238E27FC236}">
                <a16:creationId xmlns:a16="http://schemas.microsoft.com/office/drawing/2014/main" id="{1E0CD601-B79C-495B-BE30-F2B48B3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Project Object Model (pom.xml)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761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ED86-298D-497A-99CB-7B361DD9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Object Model (pom.xml)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8ABA-0351-4BF9-A27B-4DB8DADE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123588" cy="6565900"/>
          </a:xfrm>
        </p:spPr>
        <p:txBody>
          <a:bodyPr/>
          <a:lstStyle/>
          <a:p>
            <a:r>
              <a:rPr lang="en-IE" sz="3200" dirty="0"/>
              <a:t>XML representation of a Maven project; a one-stop-shop for all things concerning the project.</a:t>
            </a:r>
          </a:p>
          <a:p>
            <a:endParaRPr lang="en-IE" sz="1400" dirty="0"/>
          </a:p>
          <a:p>
            <a:pPr>
              <a:spcBef>
                <a:spcPts val="2400"/>
              </a:spcBef>
            </a:pPr>
            <a:r>
              <a:rPr lang="en-IE" sz="3200" dirty="0"/>
              <a:t>It is, effectively:</a:t>
            </a:r>
          </a:p>
          <a:p>
            <a:pPr lvl="1">
              <a:spcBef>
                <a:spcPts val="2400"/>
              </a:spcBef>
            </a:pPr>
            <a:r>
              <a:rPr lang="en-IE" sz="3200" dirty="0"/>
              <a:t>the declarative manifestation of the "who", "what", and "where", </a:t>
            </a:r>
          </a:p>
          <a:p>
            <a:pPr lvl="1">
              <a:spcBef>
                <a:spcPts val="2400"/>
              </a:spcBef>
            </a:pPr>
            <a:r>
              <a:rPr lang="en-IE" sz="3200" dirty="0"/>
              <a:t>while the build lifecycle is the "when" and "how". </a:t>
            </a:r>
          </a:p>
          <a:p>
            <a:pPr lvl="1">
              <a:spcBef>
                <a:spcPts val="2400"/>
              </a:spcBef>
            </a:pPr>
            <a:endParaRPr lang="en-IE" sz="1050" dirty="0"/>
          </a:p>
          <a:p>
            <a:r>
              <a:rPr lang="en-IE" sz="3200" dirty="0"/>
              <a:t>pom.xml is found in the base directory of project.</a:t>
            </a:r>
          </a:p>
          <a:p>
            <a:endParaRPr lang="en-IE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FD8BB-9D61-4C45-A7C1-A23AF3FC8FBA}"/>
              </a:ext>
            </a:extLst>
          </p:cNvPr>
          <p:cNvSpPr/>
          <p:nvPr/>
        </p:nvSpPr>
        <p:spPr>
          <a:xfrm>
            <a:off x="4919352" y="9348400"/>
            <a:ext cx="40094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https://maven.apache.org/pom.html#What_is_the_POM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675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Project Object Model (pom.xml)</a:t>
            </a:r>
            <a:endParaRPr sz="5000" dirty="0"/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2600"/>
              </a:spcBef>
              <a:defRPr sz="1800"/>
            </a:pPr>
            <a:r>
              <a:rPr sz="2600" dirty="0"/>
              <a:t>It </a:t>
            </a:r>
            <a:r>
              <a:rPr lang="en-IE" sz="2600" dirty="0"/>
              <a:t>tells</a:t>
            </a:r>
            <a:r>
              <a:rPr sz="2600" dirty="0"/>
              <a:t> Maven</a:t>
            </a:r>
            <a:r>
              <a:rPr lang="en-IE" sz="2600" dirty="0"/>
              <a:t> how to </a:t>
            </a:r>
            <a:r>
              <a:rPr sz="2600" dirty="0" err="1"/>
              <a:t>execut</a:t>
            </a:r>
            <a:r>
              <a:rPr lang="en-IE" sz="2600" dirty="0"/>
              <a:t>e</a:t>
            </a:r>
            <a:r>
              <a:rPr sz="2600" dirty="0"/>
              <a:t> a project</a:t>
            </a:r>
            <a:r>
              <a:rPr lang="en-IE" dirty="0"/>
              <a:t>.</a:t>
            </a:r>
            <a:endParaRPr sz="2600" dirty="0"/>
          </a:p>
          <a:p>
            <a:pPr lvl="0">
              <a:spcBef>
                <a:spcPts val="2600"/>
              </a:spcBef>
              <a:defRPr sz="1800"/>
            </a:pPr>
            <a:r>
              <a:rPr sz="2600" dirty="0"/>
              <a:t>Contains metadata about the project</a:t>
            </a:r>
          </a:p>
          <a:p>
            <a:pPr lvl="1">
              <a:spcBef>
                <a:spcPts val="2600"/>
              </a:spcBef>
              <a:defRPr sz="1800"/>
            </a:pPr>
            <a:r>
              <a:rPr sz="2600" dirty="0"/>
              <a:t>Location of directories, </a:t>
            </a:r>
            <a:br>
              <a:rPr lang="en-IE" sz="2600" dirty="0"/>
            </a:br>
            <a:r>
              <a:rPr sz="2600" dirty="0"/>
              <a:t>Developers/Contributors</a:t>
            </a:r>
            <a:br>
              <a:rPr lang="en-IE" dirty="0"/>
            </a:br>
            <a:r>
              <a:rPr sz="2600" dirty="0"/>
              <a:t>Extra plugins required</a:t>
            </a:r>
            <a:br>
              <a:rPr lang="en-IE" dirty="0"/>
            </a:br>
            <a:r>
              <a:rPr sz="2600" dirty="0"/>
              <a:t>Special plugin configuration</a:t>
            </a:r>
            <a:br>
              <a:rPr lang="en-IE" dirty="0"/>
            </a:br>
            <a:r>
              <a:rPr sz="2600" dirty="0"/>
              <a:t>Jars required (3</a:t>
            </a:r>
            <a:r>
              <a:rPr sz="2600" baseline="30461" dirty="0"/>
              <a:t>rd</a:t>
            </a:r>
            <a:r>
              <a:rPr sz="2600" dirty="0"/>
              <a:t> party and in-house)</a:t>
            </a:r>
            <a:br>
              <a:rPr lang="en-IE" sz="2600" dirty="0"/>
            </a:br>
            <a:r>
              <a:rPr sz="2600" dirty="0"/>
              <a:t>Repositories to search for plugins/jars, etc.</a:t>
            </a:r>
          </a:p>
          <a:p>
            <a:pPr lvl="0">
              <a:spcBef>
                <a:spcPts val="2600"/>
              </a:spcBef>
              <a:defRPr sz="1800"/>
            </a:pPr>
            <a:r>
              <a:rPr sz="2600" dirty="0"/>
              <a:t>A project’s POM inherits from the </a:t>
            </a:r>
            <a:r>
              <a:rPr sz="2600" dirty="0">
                <a:uFill>
                  <a:solidFill>
                    <a:srgbClr val="FF7C00"/>
                  </a:solidFill>
                </a:uFill>
              </a:rPr>
              <a:t>Super POM</a:t>
            </a:r>
            <a:r>
              <a:rPr sz="2600" dirty="0"/>
              <a:t>. </a:t>
            </a:r>
          </a:p>
          <a:p>
            <a:pPr lvl="1">
              <a:spcBef>
                <a:spcPts val="2600"/>
              </a:spcBef>
              <a:defRPr sz="1800"/>
            </a:pPr>
            <a:r>
              <a:rPr sz="2600" dirty="0"/>
              <a:t>All standard project information (e.g. directory structure) is held in the Super POM (principle).</a:t>
            </a:r>
          </a:p>
        </p:txBody>
      </p:sp>
    </p:spTree>
    <p:extLst>
      <p:ext uri="{BB962C8B-B14F-4D97-AF65-F5344CB8AC3E}">
        <p14:creationId xmlns:p14="http://schemas.microsoft.com/office/powerpoint/2010/main" val="30933326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Skeleton/Minimal pom.xml</a:t>
            </a:r>
            <a:endParaRPr sz="5000" dirty="0"/>
          </a:p>
        </p:txBody>
      </p:sp>
      <p:sp>
        <p:nvSpPr>
          <p:cNvPr id="190" name="Shape 190"/>
          <p:cNvSpPr/>
          <p:nvPr/>
        </p:nvSpPr>
        <p:spPr>
          <a:xfrm>
            <a:off x="1680110" y="2199827"/>
            <a:ext cx="9790842" cy="7429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&lt;project&gt;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modelVersion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&gt;4.0.0&lt;/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modelVersion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com.mycompany.app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b="1" dirty="0">
                <a:latin typeface="Arial"/>
                <a:ea typeface="Arial"/>
                <a:cs typeface="Arial"/>
                <a:sym typeface="Arial"/>
              </a:rPr>
              <a:t>   &lt;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&gt;my-app&lt;/</a:t>
            </a:r>
            <a:r>
              <a:rPr sz="2400" b="1" dirty="0" err="1"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sz="2400" b="1" dirty="0">
                <a:latin typeface="Arial"/>
                <a:ea typeface="Arial"/>
                <a:cs typeface="Arial"/>
                <a:sym typeface="Arial"/>
              </a:rPr>
              <a:t>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b="1" dirty="0">
                <a:latin typeface="Arial"/>
                <a:ea typeface="Arial"/>
                <a:cs typeface="Arial"/>
                <a:sym typeface="Arial"/>
              </a:rPr>
              <a:t>   &lt;packaging&gt;jar&lt;/packaging&gt;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b="1" dirty="0">
                <a:latin typeface="Arial"/>
                <a:ea typeface="Arial"/>
                <a:cs typeface="Arial"/>
                <a:sym typeface="Arial"/>
              </a:rPr>
              <a:t>   &lt;version&gt;1.0&lt;/version&gt;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&lt;dependencies&gt;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&lt;dependency&gt;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com.thoughtworks.xstream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&lt;version&gt;1.</a:t>
            </a:r>
            <a:r>
              <a:rPr lang="en-IE" sz="2400" dirty="0">
                <a:latin typeface="+mn-lt"/>
                <a:ea typeface="+mn-ea"/>
                <a:cs typeface="+mn-cs"/>
                <a:sym typeface="Helvetica Neue Light"/>
              </a:rPr>
              <a:t>4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.1</a:t>
            </a:r>
            <a:r>
              <a:rPr lang="en-IE" sz="2400" dirty="0">
                <a:latin typeface="+mn-lt"/>
                <a:ea typeface="+mn-ea"/>
                <a:cs typeface="+mn-cs"/>
                <a:sym typeface="Helvetica Neue Light"/>
              </a:rPr>
              <a:t>0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&lt;/version&gt;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&lt;/dependency&gt;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&lt;/dependencies&gt;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&lt;/project&gt;</a:t>
            </a:r>
          </a:p>
        </p:txBody>
      </p:sp>
      <p:sp>
        <p:nvSpPr>
          <p:cNvPr id="191" name="Shape 191"/>
          <p:cNvSpPr/>
          <p:nvPr/>
        </p:nvSpPr>
        <p:spPr>
          <a:xfrm>
            <a:off x="1893888" y="3827140"/>
            <a:ext cx="6616700" cy="140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9" y="0"/>
                </a:moveTo>
                <a:cubicBezTo>
                  <a:pt x="513" y="0"/>
                  <a:pt x="355" y="806"/>
                  <a:pt x="355" y="1800"/>
                </a:cubicBezTo>
                <a:lnTo>
                  <a:pt x="355" y="9000"/>
                </a:lnTo>
                <a:cubicBezTo>
                  <a:pt x="355" y="9994"/>
                  <a:pt x="196" y="10800"/>
                  <a:pt x="0" y="10800"/>
                </a:cubicBezTo>
                <a:cubicBezTo>
                  <a:pt x="196" y="10800"/>
                  <a:pt x="355" y="11606"/>
                  <a:pt x="355" y="12600"/>
                </a:cubicBezTo>
                <a:lnTo>
                  <a:pt x="355" y="19800"/>
                </a:lnTo>
                <a:cubicBezTo>
                  <a:pt x="355" y="20794"/>
                  <a:pt x="513" y="21600"/>
                  <a:pt x="709" y="21600"/>
                </a:cubicBezTo>
                <a:moveTo>
                  <a:pt x="20891" y="0"/>
                </a:moveTo>
                <a:cubicBezTo>
                  <a:pt x="21087" y="0"/>
                  <a:pt x="21245" y="806"/>
                  <a:pt x="21245" y="1800"/>
                </a:cubicBezTo>
                <a:lnTo>
                  <a:pt x="21245" y="9000"/>
                </a:lnTo>
                <a:cubicBezTo>
                  <a:pt x="21245" y="9994"/>
                  <a:pt x="21404" y="10800"/>
                  <a:pt x="21600" y="10800"/>
                </a:cubicBezTo>
                <a:cubicBezTo>
                  <a:pt x="21404" y="10800"/>
                  <a:pt x="21245" y="11606"/>
                  <a:pt x="21245" y="12600"/>
                </a:cubicBezTo>
                <a:lnTo>
                  <a:pt x="21245" y="19800"/>
                </a:lnTo>
                <a:cubicBezTo>
                  <a:pt x="21245" y="20794"/>
                  <a:pt x="21087" y="21600"/>
                  <a:pt x="20891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671918" y="3829507"/>
            <a:ext cx="2376264" cy="12105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Uniquely identify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project in the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4381638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Coherent</a:t>
            </a:r>
            <a:r>
              <a:rPr sz="4200" dirty="0"/>
              <a:t> </a:t>
            </a:r>
            <a:r>
              <a:rPr sz="5000" dirty="0"/>
              <a:t>organization</a:t>
            </a:r>
            <a:r>
              <a:rPr sz="4200" dirty="0"/>
              <a:t> </a:t>
            </a:r>
            <a:r>
              <a:rPr sz="5000" dirty="0"/>
              <a:t>of</a:t>
            </a:r>
            <a:r>
              <a:rPr sz="4200" dirty="0"/>
              <a:t> </a:t>
            </a:r>
            <a:r>
              <a:rPr sz="5000" dirty="0"/>
              <a:t>dependencies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825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Three related concepts: Artifact; Dependencies; Repositories</a:t>
            </a:r>
          </a:p>
        </p:txBody>
      </p:sp>
      <p:sp>
        <p:nvSpPr>
          <p:cNvPr id="198" name="Shape 198"/>
          <p:cNvSpPr/>
          <p:nvPr/>
        </p:nvSpPr>
        <p:spPr>
          <a:xfrm>
            <a:off x="747824" y="3531870"/>
            <a:ext cx="6546664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&lt;project&gt;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	………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&lt;dependencies&gt;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</a:t>
            </a:r>
            <a:r>
              <a:rPr sz="24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Light"/>
              </a:rPr>
              <a:t>dependency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com.thoughtworks.xstream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/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/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&gt;1.</a:t>
            </a:r>
            <a:r>
              <a:rPr lang="en-IE" sz="2400" dirty="0">
                <a:latin typeface="+mn-lt"/>
                <a:ea typeface="+mn-ea"/>
                <a:cs typeface="+mn-cs"/>
                <a:sym typeface="Helvetica Neue Light"/>
              </a:rPr>
              <a:t>4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.</a:t>
            </a:r>
            <a:r>
              <a:rPr lang="en-IE" sz="2400" dirty="0">
                <a:latin typeface="+mn-lt"/>
                <a:ea typeface="+mn-ea"/>
                <a:cs typeface="+mn-cs"/>
                <a:sym typeface="Helvetica Neue Light"/>
              </a:rPr>
              <a:t>10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/version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</a:t>
            </a:r>
            <a:r>
              <a:rPr sz="24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Light"/>
              </a:rPr>
              <a:t>/dependency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&lt;/dependencies&gt;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&lt;/project&gt;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6871225" y="4804792"/>
            <a:ext cx="5956301" cy="2171700"/>
            <a:chOff x="0" y="0"/>
            <a:chExt cx="5956300" cy="2171700"/>
          </a:xfrm>
        </p:grpSpPr>
        <p:sp>
          <p:nvSpPr>
            <p:cNvPr id="199" name="Shape 199"/>
            <p:cNvSpPr/>
            <p:nvPr/>
          </p:nvSpPr>
          <p:spPr>
            <a:xfrm>
              <a:off x="561833" y="0"/>
              <a:ext cx="195518" cy="217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216024"/>
              <a:ext cx="5956300" cy="153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This project has a dependency </a:t>
              </a:r>
            </a:p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on version </a:t>
              </a:r>
              <a:r>
                <a:rPr sz="2400" b="1" dirty="0">
                  <a:latin typeface="+mn-lt"/>
                  <a:ea typeface="+mn-ea"/>
                  <a:cs typeface="+mn-cs"/>
                  <a:sym typeface="Helvetica Neue Light"/>
                </a:rPr>
                <a:t>1.</a:t>
              </a:r>
              <a:r>
                <a:rPr lang="en-IE" sz="2400" b="1" dirty="0">
                  <a:latin typeface="+mn-lt"/>
                  <a:ea typeface="+mn-ea"/>
                  <a:cs typeface="+mn-cs"/>
                  <a:sym typeface="Helvetica Neue Light"/>
                </a:rPr>
                <a:t>4</a:t>
              </a:r>
              <a:r>
                <a:rPr sz="2400" b="1" dirty="0">
                  <a:latin typeface="+mn-lt"/>
                  <a:ea typeface="+mn-ea"/>
                  <a:cs typeface="+mn-cs"/>
                  <a:sym typeface="Helvetica Neue Light"/>
                </a:rPr>
                <a:t>.1</a:t>
              </a:r>
              <a:r>
                <a:rPr lang="en-IE" sz="2400" b="1" dirty="0">
                  <a:latin typeface="+mn-lt"/>
                  <a:ea typeface="+mn-ea"/>
                  <a:cs typeface="+mn-cs"/>
                  <a:sym typeface="Helvetica Neue Light"/>
                </a:rPr>
                <a:t>0</a:t>
              </a: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of the artifact </a:t>
              </a:r>
            </a:p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with id </a:t>
              </a:r>
              <a:r>
                <a:rPr sz="2400" b="1" dirty="0" err="1">
                  <a:latin typeface="+mn-lt"/>
                  <a:ea typeface="+mn-ea"/>
                  <a:cs typeface="+mn-cs"/>
                  <a:sym typeface="Helvetica Neue Light"/>
                </a:rPr>
                <a:t>xstream</a:t>
              </a: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, produced by the </a:t>
              </a:r>
            </a:p>
            <a:p>
              <a:pPr marL="7586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  </a:t>
              </a:r>
              <a:r>
                <a:rPr lang="en-IE" sz="2400" b="1" dirty="0" err="1">
                  <a:latin typeface="+mn-lt"/>
                  <a:ea typeface="+mn-ea"/>
                  <a:cs typeface="+mn-cs"/>
                  <a:sym typeface="Helvetica Neue Light"/>
                </a:rPr>
                <a:t>com.thoughtworks.xstream</a:t>
              </a:r>
              <a:r>
                <a:rPr sz="2400" dirty="0">
                  <a:latin typeface="+mn-lt"/>
                  <a:ea typeface="+mn-ea"/>
                  <a:cs typeface="+mn-cs"/>
                  <a:sym typeface="Helvetica Neue Light"/>
                </a:rPr>
                <a:t> group.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1604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Coherent organization of dependencies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3300"/>
              </a:spcBef>
              <a:defRPr sz="1800"/>
            </a:pPr>
            <a:r>
              <a:rPr sz="2800" dirty="0"/>
              <a:t>All artifacts/dependencies are stored in </a:t>
            </a:r>
            <a:r>
              <a:rPr sz="2800" dirty="0">
                <a:uFill>
                  <a:solidFill>
                    <a:srgbClr val="FF7C00"/>
                  </a:solidFill>
                </a:uFill>
              </a:rPr>
              <a:t>repositories</a:t>
            </a:r>
            <a:endParaRPr sz="2800" dirty="0"/>
          </a:p>
          <a:p>
            <a:pPr lvl="1">
              <a:spcBef>
                <a:spcPts val="3300"/>
              </a:spcBef>
              <a:defRPr sz="1800"/>
            </a:pPr>
            <a:r>
              <a:rPr sz="2800" dirty="0"/>
              <a:t>Local and remote repositories</a:t>
            </a:r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The local repository is searched first, then remote ones</a:t>
            </a:r>
            <a:r>
              <a:rPr lang="en-IE" sz="2800" dirty="0"/>
              <a:t>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469875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Coherent organization of dependencies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3300"/>
              </a:spcBef>
              <a:defRPr sz="1800"/>
            </a:pPr>
            <a:r>
              <a:rPr sz="2800" dirty="0"/>
              <a:t>All artifacts/dependencies are stored in </a:t>
            </a:r>
            <a:r>
              <a:rPr sz="2800" dirty="0">
                <a:uFill>
                  <a:solidFill>
                    <a:srgbClr val="FF7C00"/>
                  </a:solidFill>
                </a:uFill>
              </a:rPr>
              <a:t>repositories</a:t>
            </a:r>
            <a:endParaRPr sz="2800" dirty="0"/>
          </a:p>
          <a:p>
            <a:pPr lvl="1">
              <a:spcBef>
                <a:spcPts val="3300"/>
              </a:spcBef>
              <a:defRPr sz="1800"/>
            </a:pPr>
            <a:r>
              <a:rPr sz="2800" dirty="0"/>
              <a:t>Local and remote repositories</a:t>
            </a:r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The local repository is searched first, then remote ones</a:t>
            </a:r>
            <a:r>
              <a:rPr lang="en-IE" sz="2800" dirty="0"/>
              <a:t>.</a:t>
            </a:r>
            <a:endParaRPr sz="2800" dirty="0"/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Dependencies are automatically downloaded (from remote repositories) and installed (in local repository) for future use</a:t>
            </a:r>
            <a:r>
              <a:rPr lang="en-IE" sz="2800" dirty="0"/>
              <a:t>.</a:t>
            </a:r>
            <a:endParaRPr sz="2800" dirty="0"/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Maven knows about some remote repositories, e.g. </a:t>
            </a:r>
          </a:p>
          <a:p>
            <a:pPr marL="1683398" lvl="2" indent="-325119">
              <a:spcBef>
                <a:spcPts val="3300"/>
              </a:spcBef>
              <a:buClr>
                <a:srgbClr val="000000"/>
              </a:buClr>
              <a:buSzTx/>
              <a:buFont typeface="Arial"/>
              <a:buNone/>
              <a:defRPr sz="1800"/>
            </a:pPr>
            <a:r>
              <a:rPr lang="en-IE" sz="2800" i="1" dirty="0">
                <a:latin typeface="Arial"/>
                <a:ea typeface="Arial"/>
                <a:cs typeface="Arial"/>
                <a:sym typeface="Arial"/>
                <a:hlinkClick r:id="rId2"/>
              </a:rPr>
              <a:t>http://www.ibiblio.org/archive/2013/02/ibiblio-tagged-in-maven/</a:t>
            </a:r>
            <a:r>
              <a:rPr lang="en-IE" sz="2800" i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800" i="1" dirty="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300"/>
              </a:spcBef>
              <a:defRPr sz="1800"/>
            </a:pPr>
            <a:r>
              <a:rPr sz="2800" dirty="0"/>
              <a:t>Other remote repositories can be listed in the project POM or in Maven’s configuration file (setting.xml)</a:t>
            </a:r>
          </a:p>
        </p:txBody>
      </p:sp>
    </p:spTree>
    <p:extLst>
      <p:ext uri="{BB962C8B-B14F-4D97-AF65-F5344CB8AC3E}">
        <p14:creationId xmlns:p14="http://schemas.microsoft.com/office/powerpoint/2010/main" val="7766327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Local</a:t>
            </a:r>
            <a:r>
              <a:rPr sz="4200" dirty="0"/>
              <a:t> </a:t>
            </a:r>
            <a:r>
              <a:rPr sz="5000" dirty="0"/>
              <a:t>repositories</a:t>
            </a:r>
            <a:endParaRPr sz="4200"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598666" y="2428528"/>
            <a:ext cx="7294860" cy="6019800"/>
          </a:xfrm>
          <a:prstGeom prst="rect">
            <a:avLst/>
          </a:prstGeom>
        </p:spPr>
        <p:txBody>
          <a:bodyPr/>
          <a:lstStyle/>
          <a:p>
            <a:pPr marL="246184" lvl="0" indent="-246184">
              <a:defRPr sz="1800"/>
            </a:pPr>
            <a:r>
              <a:rPr sz="2800" dirty="0"/>
              <a:t>After installing and running Maven for the first time a local repository is automatically created and populated with some standard artifacts</a:t>
            </a:r>
            <a:r>
              <a:rPr lang="en-IE" sz="2800" dirty="0"/>
              <a:t>.</a:t>
            </a:r>
            <a:endParaRPr sz="2800" dirty="0"/>
          </a:p>
          <a:p>
            <a:pPr marL="246184" indent="-246184">
              <a:defRPr sz="1800"/>
            </a:pPr>
            <a:r>
              <a:rPr sz="2800" dirty="0"/>
              <a:t>Default Local repository location:</a:t>
            </a:r>
            <a:br>
              <a:rPr lang="en-IE" sz="2800" dirty="0"/>
            </a:br>
            <a:r>
              <a:rPr lang="en-IE" sz="2800" dirty="0"/>
              <a:t>     </a:t>
            </a:r>
            <a:r>
              <a:rPr sz="2800" dirty="0"/>
              <a:t> </a:t>
            </a:r>
            <a:r>
              <a:rPr sz="2800" i="1" dirty="0">
                <a:latin typeface="Arial"/>
                <a:ea typeface="Arial"/>
                <a:cs typeface="Arial"/>
                <a:sym typeface="Arial"/>
              </a:rPr>
              <a:t>Home/.m2/repository</a:t>
            </a:r>
          </a:p>
          <a:p>
            <a:pPr marL="246184" lvl="0" indent="-246184">
              <a:defRPr sz="1800"/>
            </a:pPr>
            <a:r>
              <a:rPr sz="2800" dirty="0"/>
              <a:t>Plugins are also stored in repositories.</a:t>
            </a:r>
          </a:p>
          <a:p>
            <a:pPr marL="246184" lvl="0" indent="-246184">
              <a:defRPr sz="1800"/>
            </a:pPr>
            <a:r>
              <a:rPr sz="2800" dirty="0"/>
              <a:t>In theory a repository is an abstract storage mechanism, but in practice it is a directory structure in your file system</a:t>
            </a:r>
          </a:p>
        </p:txBody>
      </p:sp>
      <p:pic>
        <p:nvPicPr>
          <p:cNvPr id="208" name="Screen Shot 2012-10-25 at 06.52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5835" y="101600"/>
            <a:ext cx="4107245" cy="9537700"/>
          </a:xfrm>
          <a:prstGeom prst="rect">
            <a:avLst/>
          </a:prstGeom>
          <a:ln w="12700">
            <a:solidFill>
              <a:schemeClr val="accent6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61858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617264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Repository</a:t>
            </a:r>
            <a:r>
              <a:rPr sz="4200" dirty="0"/>
              <a:t> </a:t>
            </a:r>
            <a:r>
              <a:rPr sz="5000" dirty="0"/>
              <a:t>structure</a:t>
            </a:r>
            <a:endParaRPr sz="4200" dirty="0"/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647700" y="2273300"/>
            <a:ext cx="5926708" cy="6563940"/>
          </a:xfrm>
          <a:prstGeom prst="rect">
            <a:avLst/>
          </a:prstGeom>
        </p:spPr>
        <p:txBody>
          <a:bodyPr/>
          <a:lstStyle/>
          <a:p>
            <a:pPr marL="246184" lvl="0" indent="-246184">
              <a:defRPr sz="1800"/>
            </a:pPr>
            <a:r>
              <a:rPr sz="3200" dirty="0"/>
              <a:t>Maven uses artifact’s id, group id. and version to navigate to the correct folder.</a:t>
            </a:r>
          </a:p>
          <a:p>
            <a:pPr marL="246184" lvl="0" indent="-246184">
              <a:defRPr sz="1800"/>
            </a:pPr>
            <a:r>
              <a:rPr sz="3200" dirty="0"/>
              <a:t>If the </a:t>
            </a:r>
            <a:r>
              <a:rPr sz="3200" dirty="0" err="1"/>
              <a:t>groupId</a:t>
            </a:r>
            <a:r>
              <a:rPr sz="3200" dirty="0"/>
              <a:t> is a fully qualified domain name such as </a:t>
            </a:r>
            <a:r>
              <a:rPr sz="3200" dirty="0" err="1"/>
              <a:t>x.y.z</a:t>
            </a:r>
            <a:r>
              <a:rPr sz="3200" dirty="0"/>
              <a:t> then it is fully expanded.</a:t>
            </a:r>
          </a:p>
        </p:txBody>
      </p:sp>
      <p:pic>
        <p:nvPicPr>
          <p:cNvPr id="21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7137" y="319085"/>
            <a:ext cx="5810192" cy="38512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91036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Definition and Objectives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29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617264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Repository</a:t>
            </a:r>
            <a:r>
              <a:rPr sz="4200" dirty="0"/>
              <a:t> </a:t>
            </a:r>
            <a:r>
              <a:rPr sz="5000" dirty="0"/>
              <a:t>structure</a:t>
            </a:r>
            <a:endParaRPr sz="4200" dirty="0"/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647700" y="2273300"/>
            <a:ext cx="5926708" cy="6563940"/>
          </a:xfrm>
          <a:prstGeom prst="rect">
            <a:avLst/>
          </a:prstGeom>
        </p:spPr>
        <p:txBody>
          <a:bodyPr/>
          <a:lstStyle/>
          <a:p>
            <a:pPr marL="246184" lvl="0" indent="-246184">
              <a:defRPr sz="1800"/>
            </a:pPr>
            <a:r>
              <a:rPr sz="3200" dirty="0"/>
              <a:t>Maven uses artifact’s id, group id. and version to navigate to the correct folder.</a:t>
            </a:r>
          </a:p>
          <a:p>
            <a:pPr marL="246184" lvl="0" indent="-246184">
              <a:defRPr sz="1800"/>
            </a:pPr>
            <a:r>
              <a:rPr sz="3200" dirty="0"/>
              <a:t>If the </a:t>
            </a:r>
            <a:r>
              <a:rPr sz="3200" dirty="0" err="1"/>
              <a:t>groupId</a:t>
            </a:r>
            <a:r>
              <a:rPr sz="3200" dirty="0"/>
              <a:t> is a fully qualified domain name such as </a:t>
            </a:r>
            <a:r>
              <a:rPr sz="3200" dirty="0" err="1"/>
              <a:t>x.y.z</a:t>
            </a:r>
            <a:r>
              <a:rPr sz="3200" dirty="0"/>
              <a:t> then it is fully expanded.</a:t>
            </a:r>
          </a:p>
        </p:txBody>
      </p:sp>
      <p:pic>
        <p:nvPicPr>
          <p:cNvPr id="21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7137" y="319085"/>
            <a:ext cx="5810192" cy="3851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creen Shot 2012-10-25 at 06.54.0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7137" y="4170354"/>
            <a:ext cx="5668392" cy="5381104"/>
          </a:xfrm>
          <a:prstGeom prst="rect">
            <a:avLst/>
          </a:prstGeom>
          <a:ln w="12700">
            <a:solidFill>
              <a:schemeClr val="accent6"/>
            </a:solidFill>
            <a:miter lim="400000"/>
          </a:ln>
        </p:spPr>
      </p:pic>
      <p:sp>
        <p:nvSpPr>
          <p:cNvPr id="6" name="Shape 198">
            <a:extLst>
              <a:ext uri="{FF2B5EF4-FFF2-40B4-BE49-F238E27FC236}">
                <a16:creationId xmlns:a16="http://schemas.microsoft.com/office/drawing/2014/main" id="{7BDA4798-BBDA-43F5-956B-4F4B1B5C72DF}"/>
              </a:ext>
            </a:extLst>
          </p:cNvPr>
          <p:cNvSpPr/>
          <p:nvPr/>
        </p:nvSpPr>
        <p:spPr>
          <a:xfrm>
            <a:off x="381720" y="4395966"/>
            <a:ext cx="6546664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&lt;project&gt;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	………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&lt;dependencies&gt;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</a:t>
            </a:r>
            <a:r>
              <a:rPr sz="24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Light"/>
              </a:rPr>
              <a:t>dependency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com.thoughtworks.xstream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/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groupId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  <a:r>
              <a:rPr sz="2400" dirty="0" err="1">
                <a:latin typeface="+mn-lt"/>
                <a:ea typeface="+mn-ea"/>
                <a:cs typeface="+mn-cs"/>
                <a:sym typeface="Helvetica Neue Light"/>
              </a:rPr>
              <a:t>xstream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/</a:t>
            </a:r>
            <a:r>
              <a:rPr sz="2400" dirty="0" err="1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artifactId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  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&gt;1.</a:t>
            </a:r>
            <a:r>
              <a:rPr lang="en-IE" sz="2400" dirty="0">
                <a:latin typeface="+mn-lt"/>
                <a:ea typeface="+mn-ea"/>
                <a:cs typeface="+mn-cs"/>
                <a:sym typeface="Helvetica Neue Light"/>
              </a:rPr>
              <a:t>4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.</a:t>
            </a:r>
            <a:r>
              <a:rPr lang="en-IE" sz="2400" dirty="0">
                <a:latin typeface="+mn-lt"/>
                <a:ea typeface="+mn-ea"/>
                <a:cs typeface="+mn-cs"/>
                <a:sym typeface="Helvetica Neue Light"/>
              </a:rPr>
              <a:t>3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</a:t>
            </a:r>
            <a:r>
              <a:rPr sz="24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/version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 &lt;</a:t>
            </a:r>
            <a:r>
              <a:rPr sz="24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Light"/>
              </a:rPr>
              <a:t>/dependency</a:t>
            </a: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&gt; 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   &lt;/dependencies&gt;</a:t>
            </a: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endParaRPr sz="2400" dirty="0">
              <a:latin typeface="+mn-lt"/>
              <a:ea typeface="+mn-ea"/>
              <a:cs typeface="+mn-cs"/>
              <a:sym typeface="Helvetica Neue Light"/>
            </a:endParaRPr>
          </a:p>
          <a:p>
            <a:pPr lvl="0" defTabSz="584200">
              <a:buClr>
                <a:srgbClr val="000000"/>
              </a:buClr>
              <a:buFont typeface="Arial"/>
              <a:defRPr sz="1800"/>
            </a:pPr>
            <a:r>
              <a:rPr sz="2400" dirty="0">
                <a:latin typeface="+mn-lt"/>
                <a:ea typeface="+mn-ea"/>
                <a:cs typeface="+mn-cs"/>
                <a:sym typeface="Helvetica Neue Light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6975226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The</a:t>
            </a:r>
            <a:r>
              <a:rPr sz="4200" dirty="0"/>
              <a:t> </a:t>
            </a:r>
            <a:r>
              <a:rPr sz="5000" dirty="0"/>
              <a:t>full</a:t>
            </a:r>
            <a:r>
              <a:rPr sz="4200" dirty="0"/>
              <a:t> </a:t>
            </a:r>
            <a:r>
              <a:rPr sz="5000" dirty="0"/>
              <a:t>picture</a:t>
            </a:r>
            <a:endParaRPr sz="4200" dirty="0"/>
          </a:p>
        </p:txBody>
      </p:sp>
      <p:pic>
        <p:nvPicPr>
          <p:cNvPr id="21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944" y="2417316"/>
            <a:ext cx="8405613" cy="67799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65336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Plugins and MOJOs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952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E" dirty="0"/>
            </a:br>
            <a:r>
              <a:rPr lang="en-IE" dirty="0"/>
              <a:t>Build 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070" y="2324100"/>
            <a:ext cx="11861800" cy="6565900"/>
          </a:xfrm>
        </p:spPr>
        <p:txBody>
          <a:bodyPr/>
          <a:lstStyle/>
          <a:p>
            <a:r>
              <a:rPr lang="en-IE" sz="2800" dirty="0"/>
              <a:t>Maven simplifies and standardizes the project build process. It handles:</a:t>
            </a:r>
          </a:p>
          <a:p>
            <a:pPr lvl="1"/>
            <a:r>
              <a:rPr lang="en-IE" sz="2800" dirty="0"/>
              <a:t>Compilation</a:t>
            </a:r>
          </a:p>
          <a:p>
            <a:pPr lvl="1"/>
            <a:r>
              <a:rPr lang="en-IE" sz="2800" dirty="0"/>
              <a:t>Distribution</a:t>
            </a:r>
          </a:p>
          <a:p>
            <a:pPr lvl="1"/>
            <a:r>
              <a:rPr lang="en-IE" sz="2800" dirty="0"/>
              <a:t>Documentation</a:t>
            </a:r>
          </a:p>
          <a:p>
            <a:pPr lvl="1"/>
            <a:r>
              <a:rPr lang="en-IE" sz="2800" dirty="0"/>
              <a:t>Team collaboration and </a:t>
            </a:r>
          </a:p>
          <a:p>
            <a:pPr lvl="1"/>
            <a:r>
              <a:rPr lang="en-IE" sz="2800" dirty="0"/>
              <a:t>Other tasks seamlessly.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0172" y="9415046"/>
            <a:ext cx="4104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>
                <a:hlinkClick r:id="rId2"/>
              </a:rPr>
              <a:t>http://www.tutorialspoint.com/maven/</a:t>
            </a:r>
            <a:r>
              <a:rPr lang="en-I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6177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9CCC-D304-4076-8F64-A9276000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Maven Plugins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F1C6-DCC9-494B-963D-DB1F92DC7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Maven encapsulates build logic into modules called </a:t>
            </a:r>
            <a:r>
              <a:rPr lang="en-IE" sz="2800" dirty="0">
                <a:uFill>
                  <a:solidFill>
                    <a:srgbClr val="FF7C00"/>
                  </a:solidFill>
                </a:uFill>
              </a:rPr>
              <a:t>plugins:</a:t>
            </a:r>
            <a:r>
              <a:rPr lang="en-IE" sz="2800" dirty="0"/>
              <a:t> </a:t>
            </a:r>
          </a:p>
          <a:p>
            <a:pPr marL="0" indent="0">
              <a:buNone/>
            </a:pPr>
            <a:endParaRPr lang="en-IE" sz="100" dirty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IE" b="1" dirty="0"/>
              <a:t>Build Plugins: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IE" dirty="0"/>
              <a:t>executed during the build 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IE" dirty="0"/>
              <a:t>configured in the &lt;build/&gt; element of the POM (if required).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endParaRPr lang="en-IE" dirty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IE" b="1" dirty="0"/>
              <a:t>Reporting Plugins: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IE" dirty="0"/>
              <a:t>executed during the site generation 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IE" dirty="0"/>
              <a:t>configured in the &lt;reporting/&gt; element of the POM (if required).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endParaRPr lang="en-IE" dirty="0"/>
          </a:p>
          <a:p>
            <a:pPr>
              <a:spcBef>
                <a:spcPts val="1800"/>
              </a:spcBef>
              <a:spcAft>
                <a:spcPts val="600"/>
              </a:spcAft>
            </a:pP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433AF-5E7D-4FBA-8802-00F3DCE69329}"/>
              </a:ext>
            </a:extLst>
          </p:cNvPr>
          <p:cNvSpPr/>
          <p:nvPr/>
        </p:nvSpPr>
        <p:spPr>
          <a:xfrm>
            <a:off x="5278264" y="9476601"/>
            <a:ext cx="3153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http://maven.apache.org/plugins/index.html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55476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Plugins and MOJOs</a:t>
            </a:r>
            <a:endParaRPr sz="5000" dirty="0"/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571500" y="2847404"/>
            <a:ext cx="11861800" cy="65659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200" dirty="0"/>
              <a:t>A plugin’s components, called mojos, perform build tasks.</a:t>
            </a:r>
          </a:p>
          <a:p>
            <a:pPr lvl="2">
              <a:defRPr sz="1800"/>
            </a:pPr>
            <a:r>
              <a:rPr sz="3200" dirty="0"/>
              <a:t>MOJO - </a:t>
            </a:r>
            <a:r>
              <a:rPr sz="3200" b="1" dirty="0"/>
              <a:t>M</a:t>
            </a:r>
            <a:r>
              <a:rPr sz="3200" dirty="0"/>
              <a:t>aven plain </a:t>
            </a:r>
            <a:r>
              <a:rPr sz="3200" b="1" dirty="0"/>
              <a:t>O</a:t>
            </a:r>
            <a:r>
              <a:rPr sz="3200" dirty="0"/>
              <a:t>ld </a:t>
            </a:r>
            <a:r>
              <a:rPr sz="3200" b="1" dirty="0"/>
              <a:t>J</a:t>
            </a:r>
            <a:r>
              <a:rPr sz="3200" dirty="0"/>
              <a:t>ava </a:t>
            </a:r>
            <a:r>
              <a:rPr sz="3200" b="1" dirty="0"/>
              <a:t>O</a:t>
            </a:r>
            <a:r>
              <a:rPr sz="3200" dirty="0"/>
              <a:t>bjects</a:t>
            </a:r>
          </a:p>
          <a:p>
            <a:pPr lvl="1">
              <a:defRPr sz="1800"/>
            </a:pPr>
            <a:r>
              <a:rPr sz="3200" dirty="0"/>
              <a:t>Maven acts as a framework which coordinates the execution of plugins in a well defined way.</a:t>
            </a:r>
          </a:p>
          <a:p>
            <a:pPr lvl="1">
              <a:defRPr sz="1800"/>
            </a:pPr>
            <a:r>
              <a:rPr sz="3200" dirty="0"/>
              <a:t>Some plugins are standard, others are downloaded on demand.</a:t>
            </a:r>
          </a:p>
        </p:txBody>
      </p:sp>
    </p:spTree>
    <p:extLst>
      <p:ext uri="{BB962C8B-B14F-4D97-AF65-F5344CB8AC3E}">
        <p14:creationId xmlns:p14="http://schemas.microsoft.com/office/powerpoint/2010/main" val="3329507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863253" y="2316480"/>
            <a:ext cx="5940214" cy="5633156"/>
          </a:xfrm>
          <a:prstGeom prst="roundRect">
            <a:avLst>
              <a:gd name="adj" fmla="val 11719"/>
            </a:avLst>
          </a:prstGeom>
          <a:ln w="12700">
            <a:solidFill/>
            <a:prstDash val="dash"/>
            <a:round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1290582" y="4914900"/>
            <a:ext cx="15367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400"/>
              </a:spcBef>
              <a:buClr>
                <a:srgbClr val="000000"/>
              </a:buClr>
              <a:buFont typeface="Arial"/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3600"/>
              <a:t>plugins</a:t>
            </a:r>
          </a:p>
        </p:txBody>
      </p:sp>
      <p:pic>
        <p:nvPicPr>
          <p:cNvPr id="120" name="j0223594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1688817" y="4671342"/>
            <a:ext cx="1206501" cy="123500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587217" y="5816600"/>
            <a:ext cx="15367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400"/>
              </a:spcBef>
              <a:buClr>
                <a:srgbClr val="000000"/>
              </a:buClr>
              <a:buFont typeface="Arial"/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user</a:t>
            </a:r>
          </a:p>
        </p:txBody>
      </p:sp>
      <p:sp>
        <p:nvSpPr>
          <p:cNvPr id="122" name="Shape 122"/>
          <p:cNvSpPr/>
          <p:nvPr/>
        </p:nvSpPr>
        <p:spPr>
          <a:xfrm>
            <a:off x="563315" y="6985000"/>
            <a:ext cx="3683001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300"/>
              </a:spcBef>
              <a:buClr>
                <a:srgbClr val="000000"/>
              </a:buClr>
              <a:buFont typeface="Courier New"/>
              <a:defRPr sz="2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200" b="1"/>
              <a:t>e.g. mvn install</a:t>
            </a:r>
          </a:p>
        </p:txBody>
      </p:sp>
      <p:sp>
        <p:nvSpPr>
          <p:cNvPr id="123" name="Shape 123"/>
          <p:cNvSpPr/>
          <p:nvPr/>
        </p:nvSpPr>
        <p:spPr>
          <a:xfrm>
            <a:off x="1691075" y="2471137"/>
            <a:ext cx="30734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r" defTabSz="584200">
              <a:spcBef>
                <a:spcPts val="1400"/>
              </a:spcBef>
              <a:buClr>
                <a:srgbClr val="000000"/>
              </a:buClr>
              <a:buFont typeface="Arial"/>
              <a:defRPr sz="4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4200" b="1" dirty="0"/>
              <a:t>Maven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5068711" y="2725137"/>
            <a:ext cx="1329833" cy="611860"/>
            <a:chOff x="0" y="8537"/>
            <a:chExt cx="1329832" cy="611859"/>
          </a:xfrm>
        </p:grpSpPr>
        <p:sp>
          <p:nvSpPr>
            <p:cNvPr id="124" name="Shape 124"/>
            <p:cNvSpPr/>
            <p:nvPr/>
          </p:nvSpPr>
          <p:spPr>
            <a:xfrm>
              <a:off x="0" y="8537"/>
              <a:ext cx="1329832" cy="61185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55162" y="137214"/>
              <a:ext cx="1019510" cy="353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marL="72941" marR="7294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lang="en-IE" dirty="0">
                  <a:latin typeface="+mn-lt"/>
                  <a:ea typeface="+mn-ea"/>
                  <a:cs typeface="+mn-cs"/>
                  <a:sym typeface="Helvetica Neue Light"/>
                </a:rPr>
                <a:t>validate</a:t>
              </a:r>
              <a:endParaRPr dirty="0"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5068711" y="3438595"/>
            <a:ext cx="1329832" cy="611859"/>
            <a:chOff x="0" y="0"/>
            <a:chExt cx="1329831" cy="611857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98690" y="129610"/>
              <a:ext cx="93245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compile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5068711" y="4156569"/>
            <a:ext cx="1329832" cy="611858"/>
            <a:chOff x="0" y="0"/>
            <a:chExt cx="1329831" cy="611857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02029" y="129609"/>
              <a:ext cx="52577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test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5068711" y="6310489"/>
            <a:ext cx="1329832" cy="611859"/>
            <a:chOff x="0" y="0"/>
            <a:chExt cx="1329831" cy="611857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311046" y="129609"/>
              <a:ext cx="707740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install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5068711" y="7028462"/>
            <a:ext cx="1329832" cy="611859"/>
            <a:chOff x="0" y="0"/>
            <a:chExt cx="1329831" cy="611857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55839" y="129610"/>
              <a:ext cx="81815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deploy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5068711" y="4872284"/>
            <a:ext cx="1329832" cy="611859"/>
            <a:chOff x="0" y="0"/>
            <a:chExt cx="1329831" cy="611857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60398" y="129610"/>
              <a:ext cx="1009035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41" marR="72941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package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5068711" y="5594773"/>
            <a:ext cx="1329833" cy="611859"/>
            <a:chOff x="17201" y="8538"/>
            <a:chExt cx="1329832" cy="611858"/>
          </a:xfrm>
        </p:grpSpPr>
        <p:sp>
          <p:nvSpPr>
            <p:cNvPr id="142" name="Shape 142"/>
            <p:cNvSpPr/>
            <p:nvPr/>
          </p:nvSpPr>
          <p:spPr>
            <a:xfrm>
              <a:off x="17201" y="8538"/>
              <a:ext cx="1329832" cy="611858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94192" y="137214"/>
              <a:ext cx="775852" cy="353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marL="72941" marR="72941" lvl="0" algn="ctr" defTabSz="584200">
                <a:buClr>
                  <a:srgbClr val="000000"/>
                </a:buClr>
                <a:buFont typeface="Arial"/>
                <a:defRPr sz="1800"/>
              </a:pPr>
              <a:r>
                <a:rPr lang="en-IE" dirty="0">
                  <a:latin typeface="+mn-lt"/>
                  <a:ea typeface="+mn-ea"/>
                  <a:cs typeface="+mn-cs"/>
                  <a:sym typeface="Helvetica Neue Light"/>
                </a:rPr>
                <a:t>verify</a:t>
              </a:r>
              <a:endParaRPr dirty="0">
                <a:latin typeface="+mn-lt"/>
                <a:ea typeface="+mn-ea"/>
                <a:cs typeface="+mn-cs"/>
                <a:sym typeface="Helvetica Neue Light"/>
              </a:endParaRPr>
            </a:p>
          </p:txBody>
        </p:sp>
      </p:grpSp>
      <p:sp>
        <p:nvSpPr>
          <p:cNvPr id="145" name="Shape 145"/>
          <p:cNvSpPr/>
          <p:nvPr/>
        </p:nvSpPr>
        <p:spPr>
          <a:xfrm>
            <a:off x="3583093" y="8525938"/>
            <a:ext cx="440690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400"/>
              </a:spcBef>
              <a:buClr>
                <a:srgbClr val="000000"/>
              </a:buClr>
              <a:buFont typeface="Arial"/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IE" sz="3600" dirty="0"/>
              <a:t>Build Lifecycle Phases</a:t>
            </a:r>
            <a:endParaRPr sz="3600" dirty="0"/>
          </a:p>
        </p:txBody>
      </p:sp>
      <p:sp>
        <p:nvSpPr>
          <p:cNvPr id="146" name="Shape 146"/>
          <p:cNvSpPr/>
          <p:nvPr/>
        </p:nvSpPr>
        <p:spPr>
          <a:xfrm rot="16200000">
            <a:off x="5633155" y="7283591"/>
            <a:ext cx="304801" cy="1433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122506" y="5696373"/>
            <a:ext cx="1946206" cy="81731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150" name="Group 150"/>
          <p:cNvGrpSpPr/>
          <p:nvPr/>
        </p:nvGrpSpPr>
        <p:grpSpPr>
          <a:xfrm>
            <a:off x="8343900" y="2930595"/>
            <a:ext cx="2253263" cy="1433690"/>
            <a:chOff x="0" y="0"/>
            <a:chExt cx="2253262" cy="1433688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2253263" cy="143368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E8ECF5"/>
                </a:gs>
                <a:gs pos="100000">
                  <a:srgbClr val="CDD2D9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080454" y="475544"/>
              <a:ext cx="889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1823" marR="71823" lvl="0" algn="ctr" defTabSz="584200">
                <a:buClr>
                  <a:srgbClr val="000000"/>
                </a:buClr>
                <a:buFont typeface="Arial Narrow"/>
                <a:defRPr sz="2800"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8343900" y="4468142"/>
            <a:ext cx="2253263" cy="1433690"/>
            <a:chOff x="0" y="0"/>
            <a:chExt cx="2253262" cy="1433688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2253263" cy="143368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E8ECF5"/>
                </a:gs>
                <a:gs pos="100000">
                  <a:srgbClr val="CDD2D9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080454" y="475544"/>
              <a:ext cx="889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1823" marR="71823" lvl="0" algn="ctr" defTabSz="584200">
                <a:buClr>
                  <a:srgbClr val="000000"/>
                </a:buClr>
                <a:buFont typeface="Arial Narrow"/>
                <a:defRPr sz="2800"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8343900" y="6003431"/>
            <a:ext cx="2253263" cy="1433690"/>
            <a:chOff x="0" y="0"/>
            <a:chExt cx="2253262" cy="1433688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2253263" cy="1433689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E8ECF5"/>
                </a:gs>
                <a:gs pos="100000">
                  <a:srgbClr val="CDD2D9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080454" y="475544"/>
              <a:ext cx="889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71823" marR="71823" lvl="0" algn="ctr" defTabSz="584200">
                <a:buClr>
                  <a:srgbClr val="000000"/>
                </a:buClr>
                <a:buFont typeface="Arial Narrow"/>
                <a:defRPr sz="2800"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10905066" y="2930595"/>
            <a:ext cx="304801" cy="460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grpSp>
        <p:nvGrpSpPr>
          <p:cNvPr id="160" name="Group 160"/>
          <p:cNvGrpSpPr/>
          <p:nvPr/>
        </p:nvGrpSpPr>
        <p:grpSpPr>
          <a:xfrm>
            <a:off x="8448604" y="3032195"/>
            <a:ext cx="1126632" cy="512517"/>
            <a:chOff x="0" y="0"/>
            <a:chExt cx="1126631" cy="512515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8919" y="79938"/>
              <a:ext cx="64879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8755662" y="3646311"/>
            <a:ext cx="1126632" cy="512516"/>
            <a:chOff x="0" y="0"/>
            <a:chExt cx="1126631" cy="512515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38919" y="79938"/>
              <a:ext cx="64879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8550204" y="4671342"/>
            <a:ext cx="1126632" cy="512516"/>
            <a:chOff x="0" y="0"/>
            <a:chExt cx="1126631" cy="512515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38919" y="79938"/>
              <a:ext cx="648793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9164320" y="6108700"/>
            <a:ext cx="1126632" cy="512516"/>
            <a:chOff x="0" y="0"/>
            <a:chExt cx="1126631" cy="512515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8918" y="76269"/>
              <a:ext cx="64879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8654062" y="6718300"/>
            <a:ext cx="1126632" cy="512516"/>
            <a:chOff x="0" y="0"/>
            <a:chExt cx="1126631" cy="512515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1126632" cy="512516"/>
            </a:xfrm>
            <a:prstGeom prst="roundRect">
              <a:avLst>
                <a:gd name="adj" fmla="val 11719"/>
              </a:avLst>
            </a:prstGeom>
            <a:gradFill flip="none" rotWithShape="1">
              <a:gsLst>
                <a:gs pos="0">
                  <a:srgbClr val="FFC1AB"/>
                </a:gs>
                <a:gs pos="100000">
                  <a:srgbClr val="E4AB97"/>
                </a:gs>
              </a:gsLst>
              <a:lin ang="5400000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3600">
                  <a:latin typeface="+mn-lt"/>
                  <a:ea typeface="+mn-ea"/>
                  <a:cs typeface="+mn-cs"/>
                  <a:sym typeface="Helvetica Neue Light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38918" y="80785"/>
              <a:ext cx="648794" cy="348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72974" marR="72974" algn="ctr" defTabSz="584200">
                <a:buClr>
                  <a:srgbClr val="000000"/>
                </a:buClr>
                <a:buFont typeface="Arial"/>
                <a:defRPr sz="1800">
                  <a:latin typeface="+mn-lt"/>
                  <a:ea typeface="+mn-ea"/>
                  <a:cs typeface="+mn-cs"/>
                  <a:sym typeface="Helvetica Neue Light"/>
                </a:defRPr>
              </a:lvl1pPr>
            </a:lstStyle>
            <a:p>
              <a:pPr lvl="0"/>
              <a:r>
                <a:t>mojo</a:t>
              </a:r>
            </a:p>
          </p:txBody>
        </p:sp>
      </p:grpSp>
      <p:sp>
        <p:nvSpPr>
          <p:cNvPr id="173" name="Shape 173"/>
          <p:cNvSpPr/>
          <p:nvPr/>
        </p:nvSpPr>
        <p:spPr>
          <a:xfrm flipH="1">
            <a:off x="6400800" y="3237653"/>
            <a:ext cx="2047805" cy="512516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4" name="Shape 174"/>
          <p:cNvSpPr/>
          <p:nvPr/>
        </p:nvSpPr>
        <p:spPr>
          <a:xfrm flipH="1">
            <a:off x="6400800" y="3851769"/>
            <a:ext cx="2354862" cy="2661922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5" name="Shape 175"/>
          <p:cNvSpPr/>
          <p:nvPr/>
        </p:nvSpPr>
        <p:spPr>
          <a:xfrm flipH="1" flipV="1">
            <a:off x="6400800" y="3851768"/>
            <a:ext cx="2149405" cy="1025032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6" name="Shape 176"/>
          <p:cNvSpPr/>
          <p:nvPr/>
        </p:nvSpPr>
        <p:spPr>
          <a:xfrm flipH="1" flipV="1">
            <a:off x="6400800" y="4465883"/>
            <a:ext cx="2763521" cy="1844606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7" name="Shape 177"/>
          <p:cNvSpPr/>
          <p:nvPr/>
        </p:nvSpPr>
        <p:spPr>
          <a:xfrm flipH="1" flipV="1">
            <a:off x="6400800" y="6617546"/>
            <a:ext cx="2253263" cy="408659"/>
          </a:xfrm>
          <a:prstGeom prst="line">
            <a:avLst/>
          </a:prstGeom>
          <a:ln w="12700">
            <a:solidFill/>
            <a:prstDash val="dash"/>
            <a:round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807200" y="7004330"/>
            <a:ext cx="1435100" cy="374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584200">
              <a:spcBef>
                <a:spcPts val="1100"/>
              </a:spcBef>
              <a:buClr>
                <a:srgbClr val="000000"/>
              </a:buClr>
              <a:buFont typeface="Arial"/>
              <a:defRPr sz="18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/>
            <a:r>
              <a:t>bindings</a:t>
            </a:r>
          </a:p>
        </p:txBody>
      </p:sp>
      <p:sp>
        <p:nvSpPr>
          <p:cNvPr id="179" name="Shape 179"/>
          <p:cNvSpPr/>
          <p:nvPr/>
        </p:nvSpPr>
        <p:spPr>
          <a:xfrm>
            <a:off x="5578969" y="7744177"/>
            <a:ext cx="410916" cy="2259"/>
          </a:xfrm>
          <a:prstGeom prst="line">
            <a:avLst/>
          </a:prstGeom>
          <a:ln w="63500">
            <a:solidFill/>
            <a:prstDash val="sysDot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8" name="Shape 11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Plugins and MOJOs</a:t>
            </a:r>
            <a:endParaRPr sz="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B4FF9-108E-47C0-BABE-08E30A0D0D71}"/>
              </a:ext>
            </a:extLst>
          </p:cNvPr>
          <p:cNvSpPr/>
          <p:nvPr/>
        </p:nvSpPr>
        <p:spPr>
          <a:xfrm>
            <a:off x="7438504" y="315353"/>
            <a:ext cx="494798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algn="ctr">
              <a:defRPr sz="1800"/>
            </a:pPr>
            <a:r>
              <a:rPr lang="en-IE" sz="2800" i="1" dirty="0"/>
              <a:t>A lifecycle phase invokes the relevant plugins (the mojos) to do the work.</a:t>
            </a:r>
          </a:p>
        </p:txBody>
      </p:sp>
    </p:spTree>
    <p:extLst>
      <p:ext uri="{BB962C8B-B14F-4D97-AF65-F5344CB8AC3E}">
        <p14:creationId xmlns:p14="http://schemas.microsoft.com/office/powerpoint/2010/main" val="18822008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Build Lifecycle Phases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67538"/>
              </p:ext>
            </p:extLst>
          </p:nvPr>
        </p:nvGraphicFramePr>
        <p:xfrm>
          <a:off x="813768" y="2428528"/>
          <a:ext cx="11417832" cy="6192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4647">
                  <a:extLst>
                    <a:ext uri="{9D8B030D-6E8A-4147-A177-3AD203B41FA5}">
                      <a16:colId xmlns:a16="http://schemas.microsoft.com/office/drawing/2014/main" val="2767304662"/>
                    </a:ext>
                  </a:extLst>
                </a:gridCol>
                <a:gridCol w="9313185">
                  <a:extLst>
                    <a:ext uri="{9D8B030D-6E8A-4147-A177-3AD203B41FA5}">
                      <a16:colId xmlns:a16="http://schemas.microsoft.com/office/drawing/2014/main" val="2769637315"/>
                    </a:ext>
                  </a:extLst>
                </a:gridCol>
              </a:tblGrid>
              <a:tr h="56297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validate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</a:rPr>
                        <a:t>validate the project is correct and all necessary information is available</a:t>
                      </a:r>
                      <a:r>
                        <a:rPr kumimoji="0" lang="en-IE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11316"/>
                  </a:ext>
                </a:extLst>
              </a:tr>
              <a:tr h="562972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compile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</a:rPr>
                        <a:t>compile the source code of the project</a:t>
                      </a:r>
                      <a:r>
                        <a:rPr kumimoji="0" lang="en-IE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80460"/>
                  </a:ext>
                </a:extLst>
              </a:tr>
              <a:tr h="101334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test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</a:rPr>
                        <a:t>test the compiled source code using a suitable unit testing framework. These tests should not require the code be packaged or deployed</a:t>
                      </a:r>
                      <a:r>
                        <a:rPr kumimoji="0" lang="en-IE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93671"/>
                  </a:ext>
                </a:extLst>
              </a:tr>
              <a:tr h="101334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package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</a:rPr>
                        <a:t>take the compiled code and package it in its distributable format, such as a JAR.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85202"/>
                  </a:ext>
                </a:extLst>
              </a:tr>
              <a:tr h="101334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verify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solidFill>
                            <a:srgbClr val="404040"/>
                          </a:solidFill>
                        </a:rPr>
                        <a:t>run any checks on results of integration tests to ensure quality criteria are met.</a:t>
                      </a:r>
                      <a:endParaRPr lang="en-US" altLang="en-US" sz="2400" dirty="0">
                        <a:solidFill>
                          <a:srgbClr val="40404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53216"/>
                  </a:ext>
                </a:extLst>
              </a:tr>
              <a:tr h="101334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install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solidFill>
                            <a:srgbClr val="404040"/>
                          </a:solidFill>
                        </a:rPr>
                        <a:t>install the package into the local repository, for use as a dependency in other projects locally.</a:t>
                      </a:r>
                      <a:endParaRPr lang="en-US" altLang="en-US" sz="2400" dirty="0">
                        <a:solidFill>
                          <a:srgbClr val="40404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87196"/>
                  </a:ext>
                </a:extLst>
              </a:tr>
              <a:tr h="1013349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deploy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solidFill>
                            <a:srgbClr val="404040"/>
                          </a:solidFill>
                        </a:rPr>
                        <a:t>done in the build environment, copies the final package to the remote repository for sharing with other developers and projects.</a:t>
                      </a: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80079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0576" y="9372824"/>
            <a:ext cx="12961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dirty="0"/>
              <a:t>Full lifecycle reference: </a:t>
            </a:r>
            <a:r>
              <a:rPr lang="en-IE" sz="1800" dirty="0">
                <a:hlinkClick r:id="rId2"/>
              </a:rPr>
              <a:t>https://maven.apache.org/guides/introduction/introduction-to-the-lifecycle.html#Lifecycle_Reference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20233181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Declarative</a:t>
            </a:r>
            <a:r>
              <a:rPr sz="4200" dirty="0"/>
              <a:t> </a:t>
            </a:r>
            <a:r>
              <a:rPr sz="5000" dirty="0"/>
              <a:t>Execution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71500" y="2212504"/>
            <a:ext cx="11861800" cy="667749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sz="3600" dirty="0"/>
              <a:t>When user invokes a lifecycle phase, </a:t>
            </a:r>
            <a:br>
              <a:rPr lang="en-IE" sz="3600" dirty="0"/>
            </a:br>
            <a:r>
              <a:rPr sz="3600" dirty="0"/>
              <a:t>all its predecessors are also executed, </a:t>
            </a:r>
            <a:br>
              <a:rPr lang="en-IE" sz="3600" dirty="0"/>
            </a:br>
            <a:r>
              <a:rPr sz="3600" dirty="0"/>
              <a:t>if necessary, e.g. </a:t>
            </a:r>
            <a:br>
              <a:rPr lang="en-IE" sz="3600" dirty="0"/>
            </a:br>
            <a:r>
              <a:rPr lang="en-IE" sz="3600" dirty="0"/>
              <a:t>		</a:t>
            </a:r>
            <a:r>
              <a:rPr sz="3600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sz="36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package</a:t>
            </a:r>
            <a:r>
              <a:rPr lang="en-IE" sz="36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(invokes validate, compile &amp; test also).</a:t>
            </a:r>
            <a:endParaRPr sz="36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097B15-4B69-45F4-85D6-37970ABCE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90923"/>
              </p:ext>
            </p:extLst>
          </p:nvPr>
        </p:nvGraphicFramePr>
        <p:xfrm>
          <a:off x="10102801" y="454213"/>
          <a:ext cx="234902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020">
                  <a:extLst>
                    <a:ext uri="{9D8B030D-6E8A-4147-A177-3AD203B41FA5}">
                      <a16:colId xmlns:a16="http://schemas.microsoft.com/office/drawing/2014/main" val="122563138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validate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27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compile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00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test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38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 Unicode MS"/>
                        </a:rPr>
                        <a:t>package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597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verify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066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install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36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rgbClr val="404040"/>
                          </a:solidFill>
                          <a:latin typeface="Arial Unicode MS"/>
                        </a:rPr>
                        <a:t>deploy</a:t>
                      </a:r>
                      <a:endParaRPr lang="en-IE" sz="24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854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ED802E5-199E-4A84-8E51-33FA00DF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10" y="4732784"/>
            <a:ext cx="10001250" cy="4667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C671E599-6980-4E20-B9D1-6C23D22F5918}"/>
              </a:ext>
            </a:extLst>
          </p:cNvPr>
          <p:cNvSpPr/>
          <p:nvPr/>
        </p:nvSpPr>
        <p:spPr>
          <a:xfrm>
            <a:off x="11110912" y="8117160"/>
            <a:ext cx="1512168" cy="720080"/>
          </a:xfrm>
          <a:prstGeom prst="lef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17306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Archetypes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29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5ECE-2076-4A5C-B3A8-BB4CB7D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Maven?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D0BB5-5F1E-4A11-9F6D-523651EE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816" y="2356520"/>
            <a:ext cx="10297144" cy="6565900"/>
          </a:xfrm>
        </p:spPr>
        <p:txBody>
          <a:bodyPr/>
          <a:lstStyle/>
          <a:p>
            <a:endParaRPr lang="en-IE" sz="4000" dirty="0"/>
          </a:p>
          <a:p>
            <a:r>
              <a:rPr lang="en-IE" sz="4000" dirty="0"/>
              <a:t>a </a:t>
            </a:r>
            <a:r>
              <a:rPr lang="en-IE" sz="4000" dirty="0">
                <a:hlinkClick r:id="rId2"/>
              </a:rPr>
              <a:t>Yiddish word</a:t>
            </a:r>
            <a:r>
              <a:rPr lang="en-IE" sz="4000" dirty="0"/>
              <a:t> meaning </a:t>
            </a:r>
            <a:br>
              <a:rPr lang="en-IE" sz="4000" dirty="0"/>
            </a:br>
            <a:r>
              <a:rPr lang="en-IE" sz="4000" dirty="0"/>
              <a:t>			</a:t>
            </a:r>
            <a:r>
              <a:rPr lang="en-IE" sz="4000" i="1" dirty="0"/>
              <a:t>accumulator of knowledge!</a:t>
            </a:r>
          </a:p>
          <a:p>
            <a:r>
              <a:rPr lang="en-IE" sz="4000" dirty="0"/>
              <a:t>a tool for building and managing any Java-based </a:t>
            </a:r>
            <a:r>
              <a:rPr lang="en-IE" sz="4000"/>
              <a:t>project (i</a:t>
            </a:r>
            <a:r>
              <a:rPr lang="en-IE" sz="4000" dirty="0"/>
              <a:t>.e. a software project management and comprehension tool).</a:t>
            </a:r>
            <a:r>
              <a:rPr lang="en-IE" sz="3600" dirty="0"/>
              <a:t> 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78639-3ABD-4942-81C8-236A4003B12F}"/>
              </a:ext>
            </a:extLst>
          </p:cNvPr>
          <p:cNvSpPr/>
          <p:nvPr/>
        </p:nvSpPr>
        <p:spPr>
          <a:xfrm>
            <a:off x="4919352" y="9348400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3"/>
              </a:rPr>
              <a:t>http://maven.apache.org/what-is-maven.html</a:t>
            </a:r>
            <a:r>
              <a:rPr lang="en-IE" dirty="0"/>
              <a:t> </a:t>
            </a:r>
          </a:p>
        </p:txBody>
      </p:sp>
      <p:pic>
        <p:nvPicPr>
          <p:cNvPr id="2050" name="Picture 2" descr="Image result for maven">
            <a:extLst>
              <a:ext uri="{FF2B5EF4-FFF2-40B4-BE49-F238E27FC236}">
                <a16:creationId xmlns:a16="http://schemas.microsoft.com/office/drawing/2014/main" id="{6CF2AF3C-1387-4BA8-A12B-22335760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88188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C614-3C9F-432A-ACD8-92282DEF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are Archetypes?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7D29-0683-408C-83AF-C6E866428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3200" dirty="0"/>
          </a:p>
          <a:p>
            <a:r>
              <a:rPr lang="en-IE" sz="3200" dirty="0"/>
              <a:t>Archetype is a Maven project templating toolkit: </a:t>
            </a:r>
          </a:p>
          <a:p>
            <a:pPr marL="0" indent="0">
              <a:buNone/>
            </a:pPr>
            <a:r>
              <a:rPr lang="en-IE" sz="3200" dirty="0">
                <a:sym typeface="Wingdings" panose="05000000000000000000" pitchFamily="2" charset="2"/>
              </a:rPr>
              <a:t>	 	provides sample maven projects to get users up and </a:t>
            </a:r>
            <a:br>
              <a:rPr lang="en-IE" sz="3200" dirty="0">
                <a:sym typeface="Wingdings" panose="05000000000000000000" pitchFamily="2" charset="2"/>
              </a:rPr>
            </a:br>
            <a:r>
              <a:rPr lang="en-IE" sz="3200" dirty="0">
                <a:sym typeface="Wingdings" panose="05000000000000000000" pitchFamily="2" charset="2"/>
              </a:rPr>
              <a:t>		running as quickly as possible.</a:t>
            </a:r>
            <a:endParaRPr lang="en-IE" sz="3200" dirty="0"/>
          </a:p>
          <a:p>
            <a:r>
              <a:rPr lang="en-IE" sz="3200" dirty="0"/>
              <a:t>Using archetypes provides a great way to enable developers quickly in a way consistent with best practices. 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432D2-C75B-4CF4-9403-04D8314680F6}"/>
              </a:ext>
            </a:extLst>
          </p:cNvPr>
          <p:cNvSpPr/>
          <p:nvPr/>
        </p:nvSpPr>
        <p:spPr>
          <a:xfrm>
            <a:off x="4990232" y="9413304"/>
            <a:ext cx="3419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https://maven.apache.org/archetype/index.html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3828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525736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Some </a:t>
            </a:r>
            <a:r>
              <a:rPr sz="5000" dirty="0"/>
              <a:t>Archetype</a:t>
            </a:r>
            <a:r>
              <a:rPr lang="en-IE" sz="5000" dirty="0"/>
              <a:t> Options</a:t>
            </a:r>
            <a:endParaRPr sz="4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7447C8-3076-4903-88A1-F25E0034F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67293"/>
              </p:ext>
            </p:extLst>
          </p:nvPr>
        </p:nvGraphicFramePr>
        <p:xfrm>
          <a:off x="885776" y="2716560"/>
          <a:ext cx="11429752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8735">
                  <a:extLst>
                    <a:ext uri="{9D8B030D-6E8A-4147-A177-3AD203B41FA5}">
                      <a16:colId xmlns:a16="http://schemas.microsoft.com/office/drawing/2014/main" val="2639632940"/>
                    </a:ext>
                  </a:extLst>
                </a:gridCol>
                <a:gridCol w="6301017">
                  <a:extLst>
                    <a:ext uri="{9D8B030D-6E8A-4147-A177-3AD203B41FA5}">
                      <a16:colId xmlns:a16="http://schemas.microsoft.com/office/drawing/2014/main" val="2876951466"/>
                    </a:ext>
                  </a:extLst>
                </a:gridCol>
              </a:tblGrid>
              <a:tr h="883237">
                <a:tc>
                  <a:txBody>
                    <a:bodyPr/>
                    <a:lstStyle/>
                    <a:p>
                      <a:pPr algn="l"/>
                      <a:r>
                        <a:rPr lang="en-IE" sz="2800" b="1" dirty="0"/>
                        <a:t>maven-archetype-</a:t>
                      </a:r>
                      <a:r>
                        <a:rPr lang="en-IE" sz="2800" b="1" dirty="0" err="1"/>
                        <a:t>webapp</a:t>
                      </a:r>
                      <a:endParaRPr lang="en-IE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800" dirty="0"/>
                        <a:t>Web application (WAR) project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208082"/>
                  </a:ext>
                </a:extLst>
              </a:tr>
              <a:tr h="1610609">
                <a:tc>
                  <a:txBody>
                    <a:bodyPr/>
                    <a:lstStyle/>
                    <a:p>
                      <a:pPr algn="l"/>
                      <a:r>
                        <a:rPr lang="en-IE" sz="2800" b="1" dirty="0"/>
                        <a:t>maven-archetype-j2ee-simple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/>
                        <a:t>J2EE project (EAR) with directories and subprojects for the EJBs, servlets, etc.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01864"/>
                  </a:ext>
                </a:extLst>
              </a:tr>
              <a:tr h="1610609">
                <a:tc>
                  <a:txBody>
                    <a:bodyPr/>
                    <a:lstStyle/>
                    <a:p>
                      <a:pPr algn="l"/>
                      <a:r>
                        <a:rPr lang="en-IE" sz="2800" b="1" dirty="0"/>
                        <a:t>maven-archetype-</a:t>
                      </a:r>
                      <a:r>
                        <a:rPr lang="en-IE" sz="2800" b="1" dirty="0" err="1"/>
                        <a:t>quickstart</a:t>
                      </a:r>
                      <a:r>
                        <a:rPr lang="en-IE" sz="2800" b="1" dirty="0"/>
                        <a:t> </a:t>
                      </a:r>
                    </a:p>
                    <a:p>
                      <a:pPr algn="l"/>
                      <a:r>
                        <a:rPr lang="en-IE" sz="2800" b="1" dirty="0"/>
                        <a:t>(default) 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800" dirty="0"/>
                        <a:t>simple Java project (JAR)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667190"/>
                  </a:ext>
                </a:extLst>
              </a:tr>
            </a:tbl>
          </a:graphicData>
        </a:graphic>
      </p:graphicFrame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71E3B128-263D-4B23-8D51-C5E6150290CB}"/>
              </a:ext>
            </a:extLst>
          </p:cNvPr>
          <p:cNvSpPr/>
          <p:nvPr/>
        </p:nvSpPr>
        <p:spPr>
          <a:xfrm>
            <a:off x="5566296" y="6388968"/>
            <a:ext cx="4680520" cy="2703195"/>
          </a:xfrm>
          <a:prstGeom prst="upArrowCallou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We will experiment with this archetype in the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next slide deck.</a:t>
            </a:r>
          </a:p>
        </p:txBody>
      </p:sp>
    </p:spTree>
    <p:extLst>
      <p:ext uri="{BB962C8B-B14F-4D97-AF65-F5344CB8AC3E}">
        <p14:creationId xmlns:p14="http://schemas.microsoft.com/office/powerpoint/2010/main" val="22896410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 dirty="0"/>
              <a:t>Archetypes</a:t>
            </a:r>
            <a:endParaRPr sz="4200" dirty="0"/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-122336" y="2212504"/>
            <a:ext cx="11861800" cy="6565900"/>
          </a:xfrm>
          <a:prstGeom prst="rect">
            <a:avLst/>
          </a:prstGeom>
        </p:spPr>
        <p:txBody>
          <a:bodyPr/>
          <a:lstStyle/>
          <a:p>
            <a:pPr marL="1485279" lvl="1" indent="-571500" algn="l">
              <a:buClr>
                <a:srgbClr val="000000"/>
              </a:buClr>
              <a:buSzTx/>
              <a:defRPr sz="1800"/>
            </a:pPr>
            <a:r>
              <a:rPr lang="en-IE" sz="3600" dirty="0"/>
              <a:t>To create a new project folder structure with the archetype </a:t>
            </a:r>
            <a:r>
              <a:rPr lang="en-IE" sz="3600" dirty="0">
                <a:solidFill>
                  <a:srgbClr val="FF0000"/>
                </a:solidFill>
              </a:rPr>
              <a:t>plugin</a:t>
            </a:r>
            <a:r>
              <a:rPr lang="en-IE" sz="3600" dirty="0"/>
              <a:t>, invoke the generate </a:t>
            </a:r>
            <a:r>
              <a:rPr lang="en-IE" sz="3600" dirty="0">
                <a:solidFill>
                  <a:srgbClr val="0070C0"/>
                </a:solidFill>
              </a:rPr>
              <a:t>goal</a:t>
            </a:r>
          </a:p>
          <a:p>
            <a:pPr marL="1683398" lvl="2" indent="-325119">
              <a:spcBef>
                <a:spcPts val="2400"/>
              </a:spcBef>
              <a:buClr>
                <a:srgbClr val="000000"/>
              </a:buClr>
              <a:buSzTx/>
              <a:buFont typeface="Arial"/>
              <a:buNone/>
              <a:defRPr sz="1800"/>
            </a:pPr>
            <a:r>
              <a:rPr lang="en-IE" sz="3600" dirty="0"/>
              <a:t>	Command format: 	</a:t>
            </a:r>
            <a:r>
              <a:rPr lang="en-IE" sz="3600" i="1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IE" sz="36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E" sz="3600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plugin-name:</a:t>
            </a:r>
            <a:r>
              <a:rPr lang="en-IE" sz="3600" i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lang="en-IE" sz="3600" i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83398" lvl="2" indent="-325119">
              <a:spcBef>
                <a:spcPts val="2400"/>
              </a:spcBef>
              <a:buClr>
                <a:srgbClr val="000000"/>
              </a:buClr>
              <a:buSzTx/>
              <a:buFont typeface="Arial"/>
              <a:buNone/>
              <a:defRPr sz="1800"/>
            </a:pPr>
            <a:r>
              <a:rPr lang="en-IE" sz="3600" i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E" sz="3600" dirty="0">
                <a:latin typeface="Arial"/>
                <a:ea typeface="Arial"/>
                <a:cs typeface="Arial"/>
                <a:sym typeface="Arial"/>
              </a:rPr>
              <a:t>Actual command: </a:t>
            </a:r>
            <a:r>
              <a:rPr lang="en-IE" sz="3600" i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E" sz="3600" i="1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IE" sz="3600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E" sz="3600" i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archetype</a:t>
            </a:r>
            <a:r>
              <a:rPr lang="en-IE" sz="3600" i="1" dirty="0" err="1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IE" sz="3600" i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lang="en-IE" sz="3600" i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2000"/>
              </a:spcBef>
              <a:buNone/>
              <a:defRPr sz="1800"/>
            </a:pPr>
            <a:endParaRPr lang="en-IE" sz="3200" dirty="0"/>
          </a:p>
        </p:txBody>
      </p:sp>
      <p:sp>
        <p:nvSpPr>
          <p:cNvPr id="220" name="Shape 220"/>
          <p:cNvSpPr/>
          <p:nvPr/>
        </p:nvSpPr>
        <p:spPr>
          <a:xfrm>
            <a:off x="1749872" y="6028928"/>
            <a:ext cx="9122696" cy="2215991"/>
          </a:xfrm>
          <a:prstGeom prst="rect">
            <a:avLst/>
          </a:prstGeom>
          <a:solidFill>
            <a:srgbClr val="FFF6BA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3600" dirty="0" err="1">
                <a:solidFill>
                  <a:srgbClr val="7030A0"/>
                </a:solidFill>
                <a:latin typeface="+mn-lt"/>
                <a:ea typeface="+mn-ea"/>
                <a:cs typeface="+mn-cs"/>
                <a:sym typeface="Helvetica Neue Light"/>
              </a:rPr>
              <a:t>mvn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 </a:t>
            </a:r>
            <a:r>
              <a:rPr sz="36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Light"/>
              </a:rPr>
              <a:t>archetype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:</a:t>
            </a:r>
            <a:r>
              <a:rPr lang="en-IE" sz="3600" dirty="0">
                <a:solidFill>
                  <a:srgbClr val="0070C0"/>
                </a:solidFill>
                <a:latin typeface="+mn-lt"/>
                <a:ea typeface="+mn-ea"/>
                <a:cs typeface="+mn-cs"/>
                <a:sym typeface="Helvetica Neue Light"/>
              </a:rPr>
              <a:t>generate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	</a:t>
            </a:r>
            <a:r>
              <a:rPr lang="en-IE" sz="3600" dirty="0">
                <a:latin typeface="+mn-lt"/>
                <a:ea typeface="+mn-ea"/>
                <a:cs typeface="+mn-cs"/>
                <a:sym typeface="Helvetica Neue Light"/>
              </a:rPr>
              <a:t>   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-</a:t>
            </a: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DgroupId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=[your project's group id]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	</a:t>
            </a:r>
            <a:r>
              <a:rPr lang="en-IE" sz="3600" dirty="0">
                <a:latin typeface="+mn-lt"/>
                <a:ea typeface="+mn-ea"/>
                <a:cs typeface="+mn-cs"/>
                <a:sym typeface="Helvetica Neue Light"/>
              </a:rPr>
              <a:t>   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-</a:t>
            </a: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DartifactId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=[your project's artifact id]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>
                <a:latin typeface="+mn-lt"/>
                <a:ea typeface="+mn-ea"/>
                <a:cs typeface="+mn-cs"/>
                <a:sym typeface="Helvetica Neue Light"/>
              </a:rPr>
              <a:t>      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-</a:t>
            </a:r>
            <a:r>
              <a:rPr sz="3600" dirty="0" err="1">
                <a:latin typeface="+mn-lt"/>
                <a:ea typeface="+mn-ea"/>
                <a:cs typeface="+mn-cs"/>
                <a:sym typeface="Helvetica Neue Light"/>
              </a:rPr>
              <a:t>DarchetypeArtifactId</a:t>
            </a:r>
            <a:r>
              <a:rPr sz="3600" dirty="0">
                <a:latin typeface="+mn-lt"/>
                <a:ea typeface="+mn-ea"/>
                <a:cs typeface="+mn-cs"/>
                <a:sym typeface="Helvetica Neue Light"/>
              </a:rPr>
              <a:t>=[artifact type] </a:t>
            </a:r>
          </a:p>
        </p:txBody>
      </p:sp>
    </p:spTree>
    <p:extLst>
      <p:ext uri="{BB962C8B-B14F-4D97-AF65-F5344CB8AC3E}">
        <p14:creationId xmlns:p14="http://schemas.microsoft.com/office/powerpoint/2010/main" val="34008191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525736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A</a:t>
            </a:r>
            <a:r>
              <a:rPr sz="5000" dirty="0" err="1"/>
              <a:t>rchetype</a:t>
            </a:r>
            <a:r>
              <a:rPr lang="en-IE" sz="5000" dirty="0"/>
              <a:t> (</a:t>
            </a:r>
            <a:r>
              <a:rPr lang="en-IE" sz="5000" dirty="0" err="1"/>
              <a:t>Quickstart</a:t>
            </a:r>
            <a:r>
              <a:rPr lang="en-IE" sz="5000" dirty="0"/>
              <a:t>)</a:t>
            </a:r>
            <a:endParaRPr sz="4200"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spcBef>
                <a:spcPts val="1500"/>
              </a:spcBef>
              <a:defRPr sz="1800"/>
            </a:pPr>
            <a:r>
              <a:rPr sz="3600" dirty="0"/>
              <a:t>Folder structure for ‘</a:t>
            </a:r>
            <a:r>
              <a:rPr sz="3600" dirty="0" err="1"/>
              <a:t>quickstart</a:t>
            </a:r>
            <a:r>
              <a:rPr sz="3600" dirty="0"/>
              <a:t>’ </a:t>
            </a:r>
            <a:br>
              <a:rPr lang="en-IE" sz="3600" dirty="0"/>
            </a:br>
            <a:r>
              <a:rPr sz="3600" dirty="0"/>
              <a:t>archetype</a:t>
            </a:r>
            <a:r>
              <a:rPr lang="en-IE" sz="3600" dirty="0"/>
              <a:t>.</a:t>
            </a:r>
            <a:endParaRPr sz="3600" dirty="0"/>
          </a:p>
          <a:p>
            <a:pPr lvl="0">
              <a:spcBef>
                <a:spcPts val="1500"/>
              </a:spcBef>
              <a:defRPr sz="1800"/>
            </a:pPr>
            <a:r>
              <a:rPr sz="3600" dirty="0"/>
              <a:t>The base directory name is </a:t>
            </a:r>
            <a:br>
              <a:rPr lang="en-IE" sz="3600" dirty="0"/>
            </a:br>
            <a:r>
              <a:rPr sz="3600" dirty="0"/>
              <a:t>taken from </a:t>
            </a:r>
            <a:r>
              <a:rPr sz="3600" dirty="0" err="1"/>
              <a:t>artifactid</a:t>
            </a:r>
            <a:r>
              <a:rPr sz="3600" dirty="0"/>
              <a:t>.</a:t>
            </a:r>
          </a:p>
          <a:p>
            <a:pPr lvl="0">
              <a:spcBef>
                <a:spcPts val="1500"/>
              </a:spcBef>
              <a:defRPr sz="1800"/>
            </a:pPr>
            <a:r>
              <a:rPr sz="3600" dirty="0"/>
              <a:t>A </a:t>
            </a:r>
            <a:r>
              <a:rPr lang="en-IE" sz="3600" dirty="0"/>
              <a:t>skeleton </a:t>
            </a:r>
            <a:r>
              <a:rPr sz="3600" dirty="0"/>
              <a:t>POM is included </a:t>
            </a:r>
            <a:br>
              <a:rPr lang="en-IE" sz="3600" dirty="0"/>
            </a:br>
            <a:r>
              <a:rPr sz="3600" dirty="0"/>
              <a:t>in base directory.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06"/>
          <a:stretch/>
        </p:blipFill>
        <p:spPr>
          <a:xfrm>
            <a:off x="8446616" y="483677"/>
            <a:ext cx="4257675" cy="6190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hape 220"/>
          <p:cNvSpPr/>
          <p:nvPr/>
        </p:nvSpPr>
        <p:spPr>
          <a:xfrm>
            <a:off x="885776" y="7125305"/>
            <a:ext cx="11877724" cy="2215991"/>
          </a:xfrm>
          <a:prstGeom prst="rect">
            <a:avLst/>
          </a:prstGeom>
          <a:solidFill>
            <a:srgbClr val="FFF6BA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 err="1">
                <a:solidFill>
                  <a:srgbClr val="7030A0"/>
                </a:solidFill>
                <a:sym typeface="Helvetica Neue Light"/>
              </a:rPr>
              <a:t>mvn</a:t>
            </a:r>
            <a:r>
              <a:rPr lang="en-IE" sz="3600" dirty="0">
                <a:sym typeface="Helvetica Neue Light"/>
              </a:rPr>
              <a:t> </a:t>
            </a:r>
            <a:r>
              <a:rPr lang="en-IE" sz="3600" dirty="0" err="1">
                <a:solidFill>
                  <a:srgbClr val="FF0000"/>
                </a:solidFill>
                <a:sym typeface="Helvetica Neue Light"/>
              </a:rPr>
              <a:t>archetype</a:t>
            </a:r>
            <a:r>
              <a:rPr lang="en-IE" sz="3600" dirty="0" err="1">
                <a:sym typeface="Helvetica Neue Light"/>
              </a:rPr>
              <a:t>:</a:t>
            </a:r>
            <a:r>
              <a:rPr lang="en-IE" sz="3600" dirty="0" err="1">
                <a:solidFill>
                  <a:srgbClr val="0070C0"/>
                </a:solidFill>
                <a:sym typeface="Helvetica Neue Light"/>
              </a:rPr>
              <a:t>generate</a:t>
            </a:r>
            <a:r>
              <a:rPr lang="en-IE" sz="3600" dirty="0">
                <a:sym typeface="Helvetica Neue Light"/>
              </a:rPr>
              <a:t>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/>
              <a:t>		-</a:t>
            </a:r>
            <a:r>
              <a:rPr lang="en-IE" sz="3600" dirty="0" err="1"/>
              <a:t>DgroupId</a:t>
            </a:r>
            <a:r>
              <a:rPr lang="en-IE" sz="3600" dirty="0"/>
              <a:t>=</a:t>
            </a:r>
            <a:r>
              <a:rPr lang="en-IE" sz="3600" dirty="0" err="1"/>
              <a:t>com.agile.firstapp</a:t>
            </a:r>
            <a:r>
              <a:rPr lang="en-IE" sz="3600" dirty="0"/>
              <a:t>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/>
              <a:t>		-</a:t>
            </a:r>
            <a:r>
              <a:rPr lang="en-IE" sz="3600" dirty="0" err="1"/>
              <a:t>DartifactId</a:t>
            </a:r>
            <a:r>
              <a:rPr lang="en-IE" sz="3600" dirty="0"/>
              <a:t>=</a:t>
            </a:r>
            <a:r>
              <a:rPr lang="en-IE" sz="3600" b="1" dirty="0">
                <a:solidFill>
                  <a:srgbClr val="FF0000"/>
                </a:solidFill>
              </a:rPr>
              <a:t>first-app</a:t>
            </a:r>
            <a:r>
              <a:rPr lang="en-IE" sz="3600" dirty="0"/>
              <a:t>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/>
              <a:t>		-</a:t>
            </a:r>
            <a:r>
              <a:rPr lang="en-IE" sz="3600" dirty="0" err="1"/>
              <a:t>DarchetypeArtifactId</a:t>
            </a:r>
            <a:r>
              <a:rPr lang="en-IE" sz="3600" dirty="0"/>
              <a:t>=maven-archetype-</a:t>
            </a:r>
            <a:r>
              <a:rPr lang="en-IE" sz="3600" dirty="0" err="1"/>
              <a:t>quickstart</a:t>
            </a:r>
            <a:endParaRPr sz="3600" dirty="0"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8718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525736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/>
              <a:t>Archetype (</a:t>
            </a:r>
            <a:r>
              <a:rPr lang="en-IE" sz="5000" dirty="0" err="1"/>
              <a:t>Quickstart</a:t>
            </a:r>
            <a:r>
              <a:rPr lang="en-IE" sz="5000" dirty="0"/>
              <a:t>)</a:t>
            </a:r>
            <a:endParaRPr sz="5000" dirty="0"/>
          </a:p>
        </p:txBody>
      </p:sp>
      <p:sp>
        <p:nvSpPr>
          <p:cNvPr id="6" name="Shape 220"/>
          <p:cNvSpPr/>
          <p:nvPr/>
        </p:nvSpPr>
        <p:spPr>
          <a:xfrm>
            <a:off x="885776" y="7125305"/>
            <a:ext cx="11877724" cy="2215991"/>
          </a:xfrm>
          <a:prstGeom prst="rect">
            <a:avLst/>
          </a:prstGeom>
          <a:solidFill>
            <a:srgbClr val="FFF6BA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 err="1">
                <a:solidFill>
                  <a:srgbClr val="7030A0"/>
                </a:solidFill>
                <a:sym typeface="Helvetica Neue Light"/>
              </a:rPr>
              <a:t>mvn</a:t>
            </a:r>
            <a:r>
              <a:rPr lang="en-IE" sz="3600" dirty="0">
                <a:sym typeface="Helvetica Neue Light"/>
              </a:rPr>
              <a:t> </a:t>
            </a:r>
            <a:r>
              <a:rPr lang="en-IE" sz="3600" dirty="0" err="1">
                <a:solidFill>
                  <a:srgbClr val="FF0000"/>
                </a:solidFill>
                <a:sym typeface="Helvetica Neue Light"/>
              </a:rPr>
              <a:t>archetype</a:t>
            </a:r>
            <a:r>
              <a:rPr lang="en-IE" sz="3600" dirty="0" err="1">
                <a:sym typeface="Helvetica Neue Light"/>
              </a:rPr>
              <a:t>:</a:t>
            </a:r>
            <a:r>
              <a:rPr lang="en-IE" sz="3600" dirty="0" err="1">
                <a:solidFill>
                  <a:srgbClr val="0070C0"/>
                </a:solidFill>
                <a:sym typeface="Helvetica Neue Light"/>
              </a:rPr>
              <a:t>generate</a:t>
            </a:r>
            <a:r>
              <a:rPr lang="en-IE" sz="3600" dirty="0">
                <a:sym typeface="Helvetica Neue Light"/>
              </a:rPr>
              <a:t>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/>
              <a:t>		-</a:t>
            </a:r>
            <a:r>
              <a:rPr lang="en-IE" sz="3600" dirty="0" err="1"/>
              <a:t>DgroupId</a:t>
            </a:r>
            <a:r>
              <a:rPr lang="en-IE" sz="3600" dirty="0"/>
              <a:t>=</a:t>
            </a:r>
            <a:r>
              <a:rPr lang="en-IE" sz="3600" b="1" dirty="0" err="1">
                <a:solidFill>
                  <a:srgbClr val="FF0000"/>
                </a:solidFill>
              </a:rPr>
              <a:t>com.agile.firstapp</a:t>
            </a:r>
            <a:r>
              <a:rPr lang="en-IE" sz="3600" dirty="0"/>
              <a:t>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/>
              <a:t>		-</a:t>
            </a:r>
            <a:r>
              <a:rPr lang="en-IE" sz="3600" dirty="0" err="1"/>
              <a:t>DartifactId</a:t>
            </a:r>
            <a:r>
              <a:rPr lang="en-IE" sz="3600" dirty="0"/>
              <a:t>=first-app </a:t>
            </a:r>
          </a:p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/>
              <a:t>		-</a:t>
            </a:r>
            <a:r>
              <a:rPr lang="en-IE" sz="3600" dirty="0" err="1"/>
              <a:t>DarchetypeArtifactId</a:t>
            </a:r>
            <a:r>
              <a:rPr lang="en-IE" sz="3600" dirty="0"/>
              <a:t>=maven-archetype-</a:t>
            </a:r>
            <a:r>
              <a:rPr lang="en-IE" sz="3600" dirty="0" err="1"/>
              <a:t>quickstart</a:t>
            </a:r>
            <a:endParaRPr sz="3600" dirty="0"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9792" y="2068488"/>
            <a:ext cx="11017224" cy="4893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 </a:t>
            </a:r>
            <a:r>
              <a:rPr lang="en-IE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com.agile.firstapp</a:t>
            </a: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/**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Hello world!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App 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static void main( String[] </a:t>
            </a:r>
            <a:r>
              <a:rPr lang="en-IE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E" sz="24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"Hello World!" );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E" sz="2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4280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Site Lifecycle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2843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A35-2419-4832-A468-4A752103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Site Lifecycle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E66799-C164-4DF6-A9A6-8C9CB9B2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51991"/>
              </p:ext>
            </p:extLst>
          </p:nvPr>
        </p:nvGraphicFramePr>
        <p:xfrm>
          <a:off x="1245816" y="2788568"/>
          <a:ext cx="10369152" cy="6044245"/>
        </p:xfrm>
        <a:graphic>
          <a:graphicData uri="http://schemas.openxmlformats.org/drawingml/2006/table">
            <a:tbl>
              <a:tblPr/>
              <a:tblGrid>
                <a:gridCol w="2673350">
                  <a:extLst>
                    <a:ext uri="{9D8B030D-6E8A-4147-A177-3AD203B41FA5}">
                      <a16:colId xmlns:a16="http://schemas.microsoft.com/office/drawing/2014/main" val="1611335941"/>
                    </a:ext>
                  </a:extLst>
                </a:gridCol>
                <a:gridCol w="7695802">
                  <a:extLst>
                    <a:ext uri="{9D8B030D-6E8A-4147-A177-3AD203B41FA5}">
                      <a16:colId xmlns:a16="http://schemas.microsoft.com/office/drawing/2014/main" val="2462393111"/>
                    </a:ext>
                  </a:extLst>
                </a:gridCol>
              </a:tblGrid>
              <a:tr h="1426525"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 dirty="0">
                          <a:solidFill>
                            <a:srgbClr val="FF0000"/>
                          </a:solidFill>
                          <a:effectLst/>
                        </a:rPr>
                        <a:t>pre-site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>
                          <a:effectLst/>
                        </a:rPr>
                        <a:t>execute processes needed prior to the actual project site generation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20260"/>
                  </a:ext>
                </a:extLst>
              </a:tr>
              <a:tr h="780551"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 dirty="0">
                          <a:solidFill>
                            <a:srgbClr val="FF0000"/>
                          </a:solidFill>
                          <a:effectLst/>
                        </a:rPr>
                        <a:t>site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 dirty="0">
                          <a:effectLst/>
                        </a:rPr>
                        <a:t>generate the project's site documentation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535890"/>
                  </a:ext>
                </a:extLst>
              </a:tr>
              <a:tr h="1426525"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 dirty="0">
                          <a:solidFill>
                            <a:srgbClr val="FF0000"/>
                          </a:solidFill>
                          <a:effectLst/>
                        </a:rPr>
                        <a:t>post-site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>
                          <a:effectLst/>
                        </a:rPr>
                        <a:t>execute processes needed to finalize the site generation, and to prepare for site deployment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877417"/>
                  </a:ext>
                </a:extLst>
              </a:tr>
              <a:tr h="1426525"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 dirty="0">
                          <a:solidFill>
                            <a:srgbClr val="FF0000"/>
                          </a:solidFill>
                          <a:effectLst/>
                        </a:rPr>
                        <a:t>site-deploy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3600" dirty="0">
                          <a:effectLst/>
                        </a:rPr>
                        <a:t>deploy the generated site documentation to the specified web server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34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C062570-0F03-48EB-A7AC-167A2E065AD9}"/>
              </a:ext>
            </a:extLst>
          </p:cNvPr>
          <p:cNvSpPr/>
          <p:nvPr/>
        </p:nvSpPr>
        <p:spPr>
          <a:xfrm>
            <a:off x="1965896" y="9424337"/>
            <a:ext cx="8712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dirty="0">
                <a:hlinkClick r:id="rId2"/>
              </a:rPr>
              <a:t>https://maven.apache.org/guides/introduction/introduction-to-the-lifecycle.html#Lifecycle_Reference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31073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525736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 err="1"/>
              <a:t>mvn</a:t>
            </a:r>
            <a:r>
              <a:rPr lang="en-IE" sz="5000" dirty="0"/>
              <a:t> site</a:t>
            </a:r>
            <a:endParaRPr sz="4200" dirty="0"/>
          </a:p>
        </p:txBody>
      </p:sp>
      <p:sp>
        <p:nvSpPr>
          <p:cNvPr id="6" name="Shape 220"/>
          <p:cNvSpPr/>
          <p:nvPr/>
        </p:nvSpPr>
        <p:spPr>
          <a:xfrm>
            <a:off x="813768" y="7469088"/>
            <a:ext cx="11877724" cy="553998"/>
          </a:xfrm>
          <a:prstGeom prst="rect">
            <a:avLst/>
          </a:prstGeom>
          <a:solidFill>
            <a:srgbClr val="FFF6BA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 defTabSz="584200">
              <a:buClr>
                <a:srgbClr val="000000"/>
              </a:buClr>
              <a:buFont typeface="Arial"/>
              <a:defRPr sz="1800"/>
            </a:pPr>
            <a:r>
              <a:rPr lang="en-IE" sz="3600" dirty="0" err="1"/>
              <a:t>mvn</a:t>
            </a:r>
            <a:r>
              <a:rPr lang="en-IE" sz="3600" dirty="0"/>
              <a:t> site</a:t>
            </a:r>
            <a:endParaRPr sz="3600" dirty="0"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8144" y="8621216"/>
            <a:ext cx="4862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000" dirty="0"/>
              <a:t>generate the project's site documentation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57"/>
          <a:stretch/>
        </p:blipFill>
        <p:spPr>
          <a:xfrm>
            <a:off x="2397944" y="2325330"/>
            <a:ext cx="7926617" cy="48694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0500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525736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5000" dirty="0" err="1"/>
              <a:t>mvn</a:t>
            </a:r>
            <a:r>
              <a:rPr lang="en-IE" sz="5000" dirty="0"/>
              <a:t> site</a:t>
            </a:r>
            <a:endParaRPr sz="4200" dirty="0"/>
          </a:p>
        </p:txBody>
      </p:sp>
      <p:sp>
        <p:nvSpPr>
          <p:cNvPr id="2" name="Rectangle 1"/>
          <p:cNvSpPr/>
          <p:nvPr/>
        </p:nvSpPr>
        <p:spPr>
          <a:xfrm>
            <a:off x="4198144" y="8621216"/>
            <a:ext cx="4862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000" dirty="0"/>
              <a:t>generate the project's site 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2" y="2245090"/>
            <a:ext cx="12529392" cy="60150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265460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2AB7-0FD3-4391-AE16-6B0B655D4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sz="5400" dirty="0"/>
              <a:t>Repository</a:t>
            </a:r>
            <a:endParaRPr lang="en-IE" dirty="0"/>
          </a:p>
        </p:txBody>
      </p:sp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B34937AC-198D-4CAD-BFA5-3C9AC6B9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216" y="2284512"/>
            <a:ext cx="9590368" cy="24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327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790A-CA96-4FAB-B58A-463992D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Maven’s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94CD-1FBD-4407-BA07-8668FAC07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3200" dirty="0"/>
              <a:t>Maven’s goal is to allow a developer to understand the complete state of a development effort in the shortest period of time. It encompasses:</a:t>
            </a:r>
            <a:br>
              <a:rPr lang="en-IE" sz="3200" dirty="0"/>
            </a:br>
            <a:endParaRPr lang="en-IE" sz="3600" dirty="0"/>
          </a:p>
          <a:p>
            <a:pPr marL="958850" lvl="1" indent="-514350">
              <a:spcBef>
                <a:spcPts val="2400"/>
              </a:spcBef>
              <a:buFont typeface="+mj-lt"/>
              <a:buAutoNum type="arabicPeriod"/>
            </a:pPr>
            <a:r>
              <a:rPr lang="en-IE" sz="3200" dirty="0">
                <a:solidFill>
                  <a:srgbClr val="0070C0"/>
                </a:solidFill>
              </a:rPr>
              <a:t>Making the build process easy</a:t>
            </a:r>
          </a:p>
          <a:p>
            <a:pPr marL="958850" lvl="1" indent="-514350">
              <a:spcBef>
                <a:spcPts val="2400"/>
              </a:spcBef>
              <a:buFont typeface="+mj-lt"/>
              <a:buAutoNum type="arabicPeriod"/>
            </a:pPr>
            <a:r>
              <a:rPr lang="en-IE" sz="3200" dirty="0">
                <a:solidFill>
                  <a:srgbClr val="0070C0"/>
                </a:solidFill>
              </a:rPr>
              <a:t>Providing a uniform build system</a:t>
            </a:r>
          </a:p>
          <a:p>
            <a:pPr marL="958850" lvl="1" indent="-514350">
              <a:spcBef>
                <a:spcPts val="2400"/>
              </a:spcBef>
              <a:buFont typeface="+mj-lt"/>
              <a:buAutoNum type="arabicPeriod"/>
            </a:pPr>
            <a:r>
              <a:rPr lang="en-IE" sz="3200" dirty="0">
                <a:solidFill>
                  <a:srgbClr val="0070C0"/>
                </a:solidFill>
              </a:rPr>
              <a:t>Providing quality project information</a:t>
            </a:r>
          </a:p>
          <a:p>
            <a:pPr marL="958850" lvl="1" indent="-514350">
              <a:spcBef>
                <a:spcPts val="2400"/>
              </a:spcBef>
              <a:buFont typeface="+mj-lt"/>
              <a:buAutoNum type="arabicPeriod"/>
            </a:pPr>
            <a:r>
              <a:rPr lang="en-IE" sz="3200" dirty="0">
                <a:solidFill>
                  <a:srgbClr val="0070C0"/>
                </a:solidFill>
              </a:rPr>
              <a:t>Providing guidelines for best practices development</a:t>
            </a:r>
          </a:p>
          <a:p>
            <a:pPr marL="958850" lvl="1" indent="-514350">
              <a:spcBef>
                <a:spcPts val="2400"/>
              </a:spcBef>
              <a:buFont typeface="+mj-lt"/>
              <a:buAutoNum type="arabicPeriod"/>
            </a:pPr>
            <a:r>
              <a:rPr lang="en-IE" sz="3200" dirty="0">
                <a:solidFill>
                  <a:srgbClr val="0070C0"/>
                </a:solidFill>
              </a:rPr>
              <a:t>Allowing transparent migration to new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6FB55-2316-4BF2-A53F-5CF12BC7B9FA}"/>
              </a:ext>
            </a:extLst>
          </p:cNvPr>
          <p:cNvSpPr/>
          <p:nvPr/>
        </p:nvSpPr>
        <p:spPr>
          <a:xfrm>
            <a:off x="4919352" y="9348400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http://maven.apache.org/what-is-maven.html</a:t>
            </a:r>
            <a:r>
              <a:rPr lang="en-IE" dirty="0"/>
              <a:t> </a:t>
            </a:r>
          </a:p>
        </p:txBody>
      </p:sp>
      <p:pic>
        <p:nvPicPr>
          <p:cNvPr id="5" name="Picture 2" descr="Image result for maven">
            <a:extLst>
              <a:ext uri="{FF2B5EF4-FFF2-40B4-BE49-F238E27FC236}">
                <a16:creationId xmlns:a16="http://schemas.microsoft.com/office/drawing/2014/main" id="{023964A1-5E70-4E6F-A68F-C00EFCE4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17201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E220-A1D0-4D9E-AD4C-E2579EC0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repo of our dependencies!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1BF43-59A5-4B7D-8BA9-F47A7FE9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4" y="3136544"/>
            <a:ext cx="12695932" cy="6408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84737-2FEB-49AF-A68D-F5CA210D3830}"/>
              </a:ext>
            </a:extLst>
          </p:cNvPr>
          <p:cNvSpPr/>
          <p:nvPr/>
        </p:nvSpPr>
        <p:spPr>
          <a:xfrm>
            <a:off x="4054128" y="2428528"/>
            <a:ext cx="5102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3200" dirty="0">
                <a:hlinkClick r:id="rId3"/>
              </a:rPr>
              <a:t>https://mvnrepository.com/</a:t>
            </a:r>
            <a:r>
              <a:rPr lang="en-IE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17771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2EDE-5685-472B-993D-75AE2FF3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XStream</a:t>
            </a:r>
            <a:r>
              <a:rPr lang="en-IE" dirty="0"/>
              <a:t> 1.4.10 (XML dependency code too)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6DC4-00DB-4999-964E-25B734009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DEED0-53B5-47EA-823B-B204A4BD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0" y="2140496"/>
            <a:ext cx="12201295" cy="6912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480531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55BD6-EA4B-4A61-BB21-01CD9EB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 1: </a:t>
            </a:r>
            <a:br>
              <a:rPr lang="en-IE" dirty="0"/>
            </a:br>
            <a:r>
              <a:rPr lang="en-IE" dirty="0"/>
              <a:t>Making </a:t>
            </a:r>
            <a:r>
              <a:rPr lang="en-IE" sz="4400" dirty="0"/>
              <a:t>the build process easy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B793D-E307-483E-A6AB-E83DBC01642B}"/>
              </a:ext>
            </a:extLst>
          </p:cNvPr>
          <p:cNvSpPr/>
          <p:nvPr/>
        </p:nvSpPr>
        <p:spPr>
          <a:xfrm>
            <a:off x="4919352" y="9348400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http://maven.apache.org/what-is-maven.html</a:t>
            </a:r>
            <a:r>
              <a:rPr lang="en-IE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276886-EE1C-4E31-9EE0-31980C0102FC}"/>
              </a:ext>
            </a:extLst>
          </p:cNvPr>
          <p:cNvSpPr/>
          <p:nvPr/>
        </p:nvSpPr>
        <p:spPr>
          <a:xfrm>
            <a:off x="2433948" y="3292624"/>
            <a:ext cx="8136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000" i="1" dirty="0">
                <a:solidFill>
                  <a:srgbClr val="0070C0"/>
                </a:solidFill>
                <a:latin typeface="Helvetica Neue"/>
              </a:rPr>
              <a:t>“While using Maven doesn’t eliminate the need to know about the underlying mechanisms, Maven does provide a lot of shielding from the details.”</a:t>
            </a:r>
            <a:endParaRPr lang="en-IE" sz="4000" i="1" dirty="0">
              <a:solidFill>
                <a:srgbClr val="0070C0"/>
              </a:solidFill>
            </a:endParaRPr>
          </a:p>
        </p:txBody>
      </p:sp>
      <p:pic>
        <p:nvPicPr>
          <p:cNvPr id="7" name="Picture 2" descr="Image result for maven">
            <a:extLst>
              <a:ext uri="{FF2B5EF4-FFF2-40B4-BE49-F238E27FC236}">
                <a16:creationId xmlns:a16="http://schemas.microsoft.com/office/drawing/2014/main" id="{DB7921BD-16E6-40D6-A174-94526A8B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94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55BD6-EA4B-4A61-BB21-01CD9EB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 2:</a:t>
            </a:r>
            <a:br>
              <a:rPr lang="en-IE" dirty="0"/>
            </a:br>
            <a:r>
              <a:rPr lang="en-IE" sz="4400" dirty="0"/>
              <a:t>Providing a uniform build system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2DBF-5797-4AEB-92F6-AC4FED7D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195596" cy="6565900"/>
          </a:xfrm>
        </p:spPr>
        <p:txBody>
          <a:bodyPr/>
          <a:lstStyle/>
          <a:p>
            <a:pPr marL="0" indent="0" algn="ctr">
              <a:buNone/>
            </a:pPr>
            <a:endParaRPr lang="en-IE" sz="1050" i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rgbClr val="0070C0"/>
                </a:solidFill>
              </a:rPr>
              <a:t>Maven builds a project using its project object model (pom.xml) and a set of plugins shared by all projects using Maven:</a:t>
            </a:r>
            <a:br>
              <a:rPr lang="en-IE" sz="3600" i="1" dirty="0"/>
            </a:br>
            <a:r>
              <a:rPr lang="en-IE" sz="3600" i="1" dirty="0"/>
              <a:t>	</a:t>
            </a:r>
            <a:r>
              <a:rPr lang="en-IE" sz="3600" i="1" dirty="0">
                <a:sym typeface="Wingdings" panose="05000000000000000000" pitchFamily="2" charset="2"/>
              </a:rPr>
              <a:t></a:t>
            </a:r>
            <a:r>
              <a:rPr lang="en-IE" sz="3600" i="1" dirty="0"/>
              <a:t> providing a uniform build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rgbClr val="0070C0"/>
                </a:solidFill>
              </a:rPr>
              <a:t>If you know how one Maven project builds you automatically know how all Maven projects build:</a:t>
            </a:r>
            <a:br>
              <a:rPr lang="en-IE" sz="3600" dirty="0">
                <a:solidFill>
                  <a:srgbClr val="0070C0"/>
                </a:solidFill>
              </a:rPr>
            </a:br>
            <a:r>
              <a:rPr lang="en-IE" sz="3600" dirty="0"/>
              <a:t>	</a:t>
            </a:r>
            <a:r>
              <a:rPr lang="en-IE" sz="3600" dirty="0">
                <a:sym typeface="Wingdings" panose="05000000000000000000" pitchFamily="2" charset="2"/>
              </a:rPr>
              <a:t></a:t>
            </a:r>
            <a:r>
              <a:rPr lang="en-IE" sz="3600" dirty="0"/>
              <a:t> </a:t>
            </a:r>
            <a:r>
              <a:rPr lang="en-IE" sz="3600" i="1" dirty="0"/>
              <a:t>saves immense time when involved in many projects.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B793D-E307-483E-A6AB-E83DBC01642B}"/>
              </a:ext>
            </a:extLst>
          </p:cNvPr>
          <p:cNvSpPr/>
          <p:nvPr/>
        </p:nvSpPr>
        <p:spPr>
          <a:xfrm>
            <a:off x="4919352" y="9348400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http://maven.apache.org/what-is-maven.html</a:t>
            </a:r>
            <a:r>
              <a:rPr lang="en-IE" dirty="0"/>
              <a:t> </a:t>
            </a:r>
          </a:p>
        </p:txBody>
      </p:sp>
      <p:pic>
        <p:nvPicPr>
          <p:cNvPr id="7" name="Picture 2" descr="Image result for maven">
            <a:extLst>
              <a:ext uri="{FF2B5EF4-FFF2-40B4-BE49-F238E27FC236}">
                <a16:creationId xmlns:a16="http://schemas.microsoft.com/office/drawing/2014/main" id="{A417724A-C74D-455B-8F76-D11BBACC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766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55BD6-EA4B-4A61-BB21-01CD9EB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 3:</a:t>
            </a:r>
            <a:br>
              <a:rPr lang="en-IE" dirty="0"/>
            </a:br>
            <a:r>
              <a:rPr lang="en-IE" sz="4400" dirty="0"/>
              <a:t>Providing quality project information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2DBF-5797-4AEB-92F6-AC4FED7D7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3200" dirty="0"/>
              <a:t>Maven provides plenty of useful project information, some from pom.xml, some generated from your project’s sources e.g.:</a:t>
            </a:r>
          </a:p>
          <a:p>
            <a:pPr lvl="1">
              <a:lnSpc>
                <a:spcPct val="200000"/>
              </a:lnSpc>
              <a:spcBef>
                <a:spcPts val="1800"/>
              </a:spcBef>
            </a:pPr>
            <a:r>
              <a:rPr lang="en-IE" sz="3200" dirty="0">
                <a:solidFill>
                  <a:srgbClr val="0070C0"/>
                </a:solidFill>
              </a:rPr>
              <a:t>Build Settings e.g. versions of JDK/JUnit, plugins, etc.</a:t>
            </a:r>
          </a:p>
          <a:p>
            <a:pPr lvl="1">
              <a:lnSpc>
                <a:spcPct val="200000"/>
              </a:lnSpc>
              <a:spcBef>
                <a:spcPts val="1800"/>
              </a:spcBef>
            </a:pPr>
            <a:r>
              <a:rPr lang="en-IE" sz="3200" dirty="0">
                <a:solidFill>
                  <a:srgbClr val="0070C0"/>
                </a:solidFill>
              </a:rPr>
              <a:t>List of Dependencies</a:t>
            </a:r>
          </a:p>
          <a:p>
            <a:pPr lvl="1">
              <a:lnSpc>
                <a:spcPct val="200000"/>
              </a:lnSpc>
              <a:spcBef>
                <a:spcPts val="1800"/>
              </a:spcBef>
            </a:pPr>
            <a:r>
              <a:rPr lang="en-IE" sz="3200" dirty="0">
                <a:solidFill>
                  <a:srgbClr val="0070C0"/>
                </a:solidFill>
              </a:rPr>
              <a:t>Unit test reports including code coverage</a:t>
            </a:r>
          </a:p>
          <a:p>
            <a:pPr lvl="1">
              <a:lnSpc>
                <a:spcPct val="200000"/>
              </a:lnSpc>
              <a:spcBef>
                <a:spcPts val="1800"/>
              </a:spcBef>
            </a:pPr>
            <a:r>
              <a:rPr lang="en-IE" sz="3200" dirty="0">
                <a:solidFill>
                  <a:srgbClr val="0070C0"/>
                </a:solidFill>
              </a:rPr>
              <a:t>etc.</a:t>
            </a:r>
          </a:p>
          <a:p>
            <a:pPr>
              <a:spcBef>
                <a:spcPts val="1800"/>
              </a:spcBef>
            </a:pP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B793D-E307-483E-A6AB-E83DBC01642B}"/>
              </a:ext>
            </a:extLst>
          </p:cNvPr>
          <p:cNvSpPr/>
          <p:nvPr/>
        </p:nvSpPr>
        <p:spPr>
          <a:xfrm>
            <a:off x="4919352" y="9348400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http://maven.apache.org/what-is-maven.html</a:t>
            </a:r>
            <a:r>
              <a:rPr lang="en-IE" dirty="0"/>
              <a:t> </a:t>
            </a:r>
          </a:p>
        </p:txBody>
      </p:sp>
      <p:pic>
        <p:nvPicPr>
          <p:cNvPr id="7" name="Picture 2" descr="Image result for maven">
            <a:extLst>
              <a:ext uri="{FF2B5EF4-FFF2-40B4-BE49-F238E27FC236}">
                <a16:creationId xmlns:a16="http://schemas.microsoft.com/office/drawing/2014/main" id="{556297B2-3CFD-4A2E-90A7-7E0F335D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124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55BD6-EA4B-4A61-BB21-01CD9EB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 4: </a:t>
            </a:r>
            <a:r>
              <a:rPr lang="en-IE" sz="4400" dirty="0"/>
              <a:t>Providing guidelines for </a:t>
            </a:r>
            <a:br>
              <a:rPr lang="en-IE" sz="4400" dirty="0"/>
            </a:br>
            <a:r>
              <a:rPr lang="en-IE" sz="4400" dirty="0"/>
              <a:t>        best practices development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2DBF-5797-4AEB-92F6-AC4FED7D7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Maven aims to gather current principles for best practices development, and make it easy to guide a project in that direction e.g. </a:t>
            </a:r>
          </a:p>
          <a:p>
            <a:pPr lvl="1"/>
            <a:r>
              <a:rPr lang="en-IE" dirty="0"/>
              <a:t>specification, execution, and reporting of unit tests are part of the normal build cycle using Maven. Current unit testing best practices were used as guidelines:</a:t>
            </a:r>
          </a:p>
          <a:p>
            <a:pPr lvl="2">
              <a:spcBef>
                <a:spcPts val="1800"/>
              </a:spcBef>
            </a:pPr>
            <a:r>
              <a:rPr lang="en-IE" dirty="0"/>
              <a:t>Keeping your test source code in a separate, but parallel source tree</a:t>
            </a:r>
          </a:p>
          <a:p>
            <a:pPr lvl="2">
              <a:spcBef>
                <a:spcPts val="1800"/>
              </a:spcBef>
            </a:pPr>
            <a:r>
              <a:rPr lang="en-IE" dirty="0"/>
              <a:t>Using test case naming conventions to locate and execute tests</a:t>
            </a:r>
          </a:p>
          <a:p>
            <a:pPr lvl="2">
              <a:spcBef>
                <a:spcPts val="1800"/>
              </a:spcBef>
            </a:pPr>
            <a:r>
              <a:rPr lang="en-IE" dirty="0"/>
              <a:t>Have test cases setup their environment and don’t rely on customizing the build for test preparation.</a:t>
            </a:r>
          </a:p>
          <a:p>
            <a:r>
              <a:rPr lang="en-IE" dirty="0"/>
              <a:t>Maven also lays out your project’s directory structure </a:t>
            </a:r>
            <a:r>
              <a:rPr lang="en-IE" dirty="0">
                <a:sym typeface="Wingdings" panose="05000000000000000000" pitchFamily="2" charset="2"/>
              </a:rPr>
              <a:t> </a:t>
            </a:r>
            <a:r>
              <a:rPr lang="en-IE" dirty="0"/>
              <a:t>once you learn the layout you can easily navigate any other Maven project.</a:t>
            </a:r>
          </a:p>
          <a:p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B793D-E307-483E-A6AB-E83DBC01642B}"/>
              </a:ext>
            </a:extLst>
          </p:cNvPr>
          <p:cNvSpPr/>
          <p:nvPr/>
        </p:nvSpPr>
        <p:spPr>
          <a:xfrm>
            <a:off x="4919352" y="9348400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http://maven.apache.org/what-is-maven.html</a:t>
            </a:r>
            <a:r>
              <a:rPr lang="en-IE" dirty="0"/>
              <a:t> </a:t>
            </a:r>
          </a:p>
        </p:txBody>
      </p:sp>
      <p:pic>
        <p:nvPicPr>
          <p:cNvPr id="7" name="Picture 2" descr="Image result for maven">
            <a:extLst>
              <a:ext uri="{FF2B5EF4-FFF2-40B4-BE49-F238E27FC236}">
                <a16:creationId xmlns:a16="http://schemas.microsoft.com/office/drawing/2014/main" id="{16B1C2F8-22E6-4B59-A8AE-A80DFA2F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127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55BD6-EA4B-4A61-BB21-01CD9EB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44" y="330200"/>
            <a:ext cx="11861800" cy="1397000"/>
          </a:xfrm>
        </p:spPr>
        <p:txBody>
          <a:bodyPr/>
          <a:lstStyle/>
          <a:p>
            <a:r>
              <a:rPr lang="en-IE" dirty="0"/>
              <a:t>Objective 5: </a:t>
            </a:r>
            <a:r>
              <a:rPr lang="en-IE" sz="4400" dirty="0"/>
              <a:t>Allowing transparent </a:t>
            </a:r>
            <a:br>
              <a:rPr lang="en-IE" sz="4400" dirty="0"/>
            </a:br>
            <a:r>
              <a:rPr lang="en-IE" sz="4400" dirty="0"/>
              <a:t>     migration to new features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2DBF-5797-4AEB-92F6-AC4FED7D7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E" sz="40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IE" sz="4000" i="1" dirty="0">
                <a:solidFill>
                  <a:srgbClr val="0070C0"/>
                </a:solidFill>
              </a:rPr>
              <a:t>Maven installation is easy to </a:t>
            </a:r>
            <a:br>
              <a:rPr lang="en-IE" sz="4000" i="1" dirty="0">
                <a:solidFill>
                  <a:srgbClr val="0070C0"/>
                </a:solidFill>
              </a:rPr>
            </a:br>
            <a:r>
              <a:rPr lang="en-IE" sz="4000" i="1" dirty="0">
                <a:solidFill>
                  <a:srgbClr val="0070C0"/>
                </a:solidFill>
              </a:rPr>
              <a:t>update so you can take advantage </a:t>
            </a:r>
            <a:br>
              <a:rPr lang="en-IE" sz="4000" i="1" dirty="0">
                <a:solidFill>
                  <a:srgbClr val="0070C0"/>
                </a:solidFill>
              </a:rPr>
            </a:br>
            <a:r>
              <a:rPr lang="en-IE" sz="4000" i="1" dirty="0">
                <a:solidFill>
                  <a:srgbClr val="0070C0"/>
                </a:solidFill>
              </a:rPr>
              <a:t>of any changes made to Maven itself.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B793D-E307-483E-A6AB-E83DBC01642B}"/>
              </a:ext>
            </a:extLst>
          </p:cNvPr>
          <p:cNvSpPr/>
          <p:nvPr/>
        </p:nvSpPr>
        <p:spPr>
          <a:xfrm>
            <a:off x="4919352" y="9348400"/>
            <a:ext cx="3257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hlinkClick r:id="rId2"/>
              </a:rPr>
              <a:t>http://maven.apache.org/what-is-maven.html</a:t>
            </a:r>
            <a:r>
              <a:rPr lang="en-IE" dirty="0"/>
              <a:t> </a:t>
            </a:r>
          </a:p>
        </p:txBody>
      </p:sp>
      <p:pic>
        <p:nvPicPr>
          <p:cNvPr id="7" name="Picture 2" descr="Image result for maven">
            <a:extLst>
              <a:ext uri="{FF2B5EF4-FFF2-40B4-BE49-F238E27FC236}">
                <a16:creationId xmlns:a16="http://schemas.microsoft.com/office/drawing/2014/main" id="{54390BAD-C7EF-4787-83B8-4275F4D5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500" y="1112660"/>
            <a:ext cx="2906564" cy="7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9775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1560</Words>
  <Application>Microsoft Office PowerPoint</Application>
  <PresentationFormat>Custom</PresentationFormat>
  <Paragraphs>316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Arial Narrow</vt:lpstr>
      <vt:lpstr>Arial Unicode MS</vt:lpstr>
      <vt:lpstr>Calibri</vt:lpstr>
      <vt:lpstr>Consolas</vt:lpstr>
      <vt:lpstr>Courier New</vt:lpstr>
      <vt:lpstr>Helvetica</vt:lpstr>
      <vt:lpstr>Helvetica Neue</vt:lpstr>
      <vt:lpstr>Helvetica Neue Light</vt:lpstr>
      <vt:lpstr>Helvetica Neue UltraLight</vt:lpstr>
      <vt:lpstr>Lucida Grande</vt:lpstr>
      <vt:lpstr>Times New Roman</vt:lpstr>
      <vt:lpstr>Wingdings</vt:lpstr>
      <vt:lpstr>ModernPortfolio</vt:lpstr>
      <vt:lpstr>Introduction to Maven</vt:lpstr>
      <vt:lpstr>PowerPoint Presentation</vt:lpstr>
      <vt:lpstr>What is Maven?</vt:lpstr>
      <vt:lpstr>Maven’s Objectives</vt:lpstr>
      <vt:lpstr>Objective 1:  Making the build process easy</vt:lpstr>
      <vt:lpstr>Objective 2: Providing a uniform build system</vt:lpstr>
      <vt:lpstr>Objective 3: Providing quality project information</vt:lpstr>
      <vt:lpstr>Objective 4: Providing guidelines for          best practices development</vt:lpstr>
      <vt:lpstr>Objective 5: Allowing transparent       migration to new features</vt:lpstr>
      <vt:lpstr>Some More Objectives…</vt:lpstr>
      <vt:lpstr>PowerPoint Presentation</vt:lpstr>
      <vt:lpstr>Project Object Model (pom.xml)</vt:lpstr>
      <vt:lpstr>Project Object Model (pom.xml)</vt:lpstr>
      <vt:lpstr>Skeleton/Minimal pom.xml</vt:lpstr>
      <vt:lpstr>Coherent organization of dependencies</vt:lpstr>
      <vt:lpstr>Coherent organization of dependencies</vt:lpstr>
      <vt:lpstr>Coherent organization of dependencies</vt:lpstr>
      <vt:lpstr>Local repositories</vt:lpstr>
      <vt:lpstr>Repository structure</vt:lpstr>
      <vt:lpstr>Repository structure</vt:lpstr>
      <vt:lpstr>The full picture</vt:lpstr>
      <vt:lpstr>PowerPoint Presentation</vt:lpstr>
      <vt:lpstr> Build Lifecycle</vt:lpstr>
      <vt:lpstr>Maven Plugins</vt:lpstr>
      <vt:lpstr>Plugins and MOJOs</vt:lpstr>
      <vt:lpstr>Plugins and MOJOs</vt:lpstr>
      <vt:lpstr>Build Lifecycle Phases</vt:lpstr>
      <vt:lpstr>Declarative Execution</vt:lpstr>
      <vt:lpstr>PowerPoint Presentation</vt:lpstr>
      <vt:lpstr>What are Archetypes? </vt:lpstr>
      <vt:lpstr>Some Archetype Options</vt:lpstr>
      <vt:lpstr>Archetypes</vt:lpstr>
      <vt:lpstr>Archetype (Quickstart)</vt:lpstr>
      <vt:lpstr>Archetype (Quickstart)</vt:lpstr>
      <vt:lpstr>PowerPoint Presentation</vt:lpstr>
      <vt:lpstr>Site Lifecycle</vt:lpstr>
      <vt:lpstr>mvn site</vt:lpstr>
      <vt:lpstr>mvn site</vt:lpstr>
      <vt:lpstr>PowerPoint Presentation</vt:lpstr>
      <vt:lpstr>A repo of our dependencies!</vt:lpstr>
      <vt:lpstr>XStream 1.4.10 (XML dependency code too)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 Drohan</cp:lastModifiedBy>
  <cp:revision>105</cp:revision>
  <dcterms:modified xsi:type="dcterms:W3CDTF">2017-10-19T08:50:48Z</dcterms:modified>
</cp:coreProperties>
</file>